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45"/>
  </p:notesMasterIdLst>
  <p:handoutMasterIdLst>
    <p:handoutMasterId r:id="rId46"/>
  </p:handoutMasterIdLst>
  <p:sldIdLst>
    <p:sldId id="473" r:id="rId5"/>
    <p:sldId id="438" r:id="rId6"/>
    <p:sldId id="523" r:id="rId7"/>
    <p:sldId id="524" r:id="rId8"/>
    <p:sldId id="256" r:id="rId9"/>
    <p:sldId id="525" r:id="rId10"/>
    <p:sldId id="387" r:id="rId11"/>
    <p:sldId id="388" r:id="rId12"/>
    <p:sldId id="391" r:id="rId13"/>
    <p:sldId id="458" r:id="rId14"/>
    <p:sldId id="526" r:id="rId15"/>
    <p:sldId id="452" r:id="rId16"/>
    <p:sldId id="529" r:id="rId17"/>
    <p:sldId id="489" r:id="rId18"/>
    <p:sldId id="519" r:id="rId19"/>
    <p:sldId id="534" r:id="rId20"/>
    <p:sldId id="533" r:id="rId21"/>
    <p:sldId id="535" r:id="rId22"/>
    <p:sldId id="514" r:id="rId23"/>
    <p:sldId id="536" r:id="rId24"/>
    <p:sldId id="544" r:id="rId25"/>
    <p:sldId id="543" r:id="rId26"/>
    <p:sldId id="542" r:id="rId27"/>
    <p:sldId id="541" r:id="rId28"/>
    <p:sldId id="540" r:id="rId29"/>
    <p:sldId id="539" r:id="rId30"/>
    <p:sldId id="538" r:id="rId31"/>
    <p:sldId id="537" r:id="rId32"/>
    <p:sldId id="527" r:id="rId33"/>
    <p:sldId id="496" r:id="rId34"/>
    <p:sldId id="545" r:id="rId35"/>
    <p:sldId id="548" r:id="rId36"/>
    <p:sldId id="547" r:id="rId37"/>
    <p:sldId id="546" r:id="rId38"/>
    <p:sldId id="549" r:id="rId39"/>
    <p:sldId id="551" r:id="rId40"/>
    <p:sldId id="530" r:id="rId41"/>
    <p:sldId id="404" r:id="rId42"/>
    <p:sldId id="553" r:id="rId43"/>
    <p:sldId id="406" r:id="rId4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4" userDrawn="1">
          <p15:clr>
            <a:srgbClr val="A4A3A4"/>
          </p15:clr>
        </p15:guide>
        <p15:guide id="2" pos="468"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ndemichael, Mareb" initials="AM" lastIdx="5" clrIdx="6">
    <p:extLst>
      <p:ext uri="{19B8F6BF-5375-455C-9EA6-DF929625EA0E}">
        <p15:presenceInfo xmlns:p15="http://schemas.microsoft.com/office/powerpoint/2012/main" userId="S::0127140585@FEMA.DHS.GOV::6eb09a00-9d0a-4d83-a1a7-8d56b06788b5" providerId="AD"/>
      </p:ext>
    </p:extLst>
  </p:cmAuthor>
  <p:cmAuthor id="1" name="Welker, Catherine" initials="WC" lastIdx="4" clrIdx="0">
    <p:extLst>
      <p:ext uri="{19B8F6BF-5375-455C-9EA6-DF929625EA0E}">
        <p15:presenceInfo xmlns:p15="http://schemas.microsoft.com/office/powerpoint/2012/main" userId="S::0294454131@FEMA.DHS.GOV::b60b70ef-6053-4daa-9466-3109f614b102" providerId="AD"/>
      </p:ext>
    </p:extLst>
  </p:cmAuthor>
  <p:cmAuthor id="2" name="Pardee, Jackie [USA]" initials="PJ[" lastIdx="15" clrIdx="1">
    <p:extLst>
      <p:ext uri="{19B8F6BF-5375-455C-9EA6-DF929625EA0E}">
        <p15:presenceInfo xmlns:p15="http://schemas.microsoft.com/office/powerpoint/2012/main" userId="S::603292@bah.com::4927d7fb-61ac-4630-9f9f-3c67acdb456d" providerId="AD"/>
      </p:ext>
    </p:extLst>
  </p:cmAuthor>
  <p:cmAuthor id="3" name="Leonard, Colleen [USA]" initials="LC[" lastIdx="21" clrIdx="2">
    <p:extLst>
      <p:ext uri="{19B8F6BF-5375-455C-9EA6-DF929625EA0E}">
        <p15:presenceInfo xmlns:p15="http://schemas.microsoft.com/office/powerpoint/2012/main" userId="S::570350@bah.com::443b98cf-50fb-4041-af67-189409dbf11d" providerId="AD"/>
      </p:ext>
    </p:extLst>
  </p:cmAuthor>
  <p:cmAuthor id="4" name="Phillips, Katie [USA]" initials="PK[" lastIdx="2" clrIdx="3">
    <p:extLst>
      <p:ext uri="{19B8F6BF-5375-455C-9EA6-DF929625EA0E}">
        <p15:presenceInfo xmlns:p15="http://schemas.microsoft.com/office/powerpoint/2012/main" userId="S::528759@bah.com::974f61c2-cce7-4c93-acfd-c98a1e297425" providerId="AD"/>
      </p:ext>
    </p:extLst>
  </p:cmAuthor>
  <p:cmAuthor id="5" name="Beltran, Renzo" initials="BR" lastIdx="1" clrIdx="4">
    <p:extLst>
      <p:ext uri="{19B8F6BF-5375-455C-9EA6-DF929625EA0E}">
        <p15:presenceInfo xmlns:p15="http://schemas.microsoft.com/office/powerpoint/2012/main" userId="S::0243200764@FEMA.DHS.GOV::d933a6a0-a14c-495c-950a-b499205a5e7f" providerId="AD"/>
      </p:ext>
    </p:extLst>
  </p:cmAuthor>
  <p:cmAuthor id="6" name="Zorrilla, Adriana" initials="ZA" lastIdx="1" clrIdx="5">
    <p:extLst>
      <p:ext uri="{19B8F6BF-5375-455C-9EA6-DF929625EA0E}">
        <p15:presenceInfo xmlns:p15="http://schemas.microsoft.com/office/powerpoint/2012/main" userId="S::0829079656@fema.dhs.gov::800b76fb-76a5-4d6c-b0d0-66517f004c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5A5B5D"/>
    <a:srgbClr val="005288"/>
    <a:srgbClr val="005188"/>
    <a:srgbClr val="C0C2C4"/>
    <a:srgbClr val="B0B1B3"/>
    <a:srgbClr val="8A8B8A"/>
    <a:srgbClr val="002F80"/>
    <a:srgbClr val="003366"/>
    <a:srgbClr val="0072C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814D60-D349-21E2-6DF9-D0BFA9D2F66E}" v="6" dt="2020-05-29T13:50:42.296"/>
    <p1510:client id="{2BCB0C00-C5AF-5648-CC0F-FF4552701384}" v="169" dt="2020-05-28T20:20:47.250"/>
    <p1510:client id="{357D111B-DDD6-461E-B270-823B22ED84E3}" v="3" dt="2020-05-28T22:12:30.514"/>
    <p1510:client id="{4F2D6EB9-BB83-065A-AC50-8EAAC931191C}" v="23" dt="2020-05-29T15:56:20.495"/>
    <p1510:client id="{654FF362-D7AC-E5C3-72FD-F0A747AF3A20}" v="7" dt="2020-05-29T16:07:46.118"/>
    <p1510:client id="{73904480-9802-6832-1D12-8CB0935804D5}" v="1" dt="2020-05-29T13:50:33.624"/>
    <p1510:client id="{7F81F0DF-BEF9-F73E-62C6-19FD2540599D}" v="349" dt="2020-05-29T14:53:25.590"/>
    <p1510:client id="{854D9653-FE9F-D3A1-69BE-B59428D83BF8}" v="12" dt="2020-05-29T16:07:46.773"/>
    <p1510:client id="{8732DC1B-210E-111B-36FD-886A374B64E8}" v="7" dt="2020-05-28T19:19:50.314"/>
    <p1510:client id="{8AEE0D38-4B3B-8D58-AF29-802899E29C80}" v="470" dt="2020-05-28T19:52:08.883"/>
    <p1510:client id="{9E545DC9-1F74-4A09-BFC7-2A7B5A5602F1}" v="3729" dt="2020-05-28T19:52:21.659"/>
    <p1510:client id="{CD34E0A3-2B6E-F997-7E0B-8CE623BD5FB5}" v="21" dt="2020-05-29T16:07:00.300"/>
    <p1510:client id="{DE394CF6-6FDD-40F7-BA39-B37B1E6B87C3}" v="3" dt="2020-05-29T16:04:43.381"/>
    <p1510:client id="{EA59D61D-1B46-45D4-BDD8-8D5B98F3F93A}" v="10" dt="2020-05-29T15:30:33.850"/>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7" d="100"/>
          <a:sy n="37" d="100"/>
        </p:scale>
        <p:origin x="948" y="24"/>
      </p:cViewPr>
      <p:guideLst>
        <p:guide orient="horz" pos="944"/>
        <p:guide pos="468"/>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FCA97C3-C405-524D-9CBE-0BC0D8901EF2}" type="datetimeFigureOut">
              <a:rPr lang="en-US" smtClean="0"/>
              <a:t>6/1/2020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4E3284D-1414-D044-813C-490EC2E121A8}" type="slidenum">
              <a:rPr lang="en-US" smtClean="0"/>
              <a:t>‹#›</a:t>
            </a:fld>
            <a:endParaRPr lang="en-US"/>
          </a:p>
        </p:txBody>
      </p:sp>
    </p:spTree>
    <p:extLst>
      <p:ext uri="{BB962C8B-B14F-4D97-AF65-F5344CB8AC3E}">
        <p14:creationId xmlns:p14="http://schemas.microsoft.com/office/powerpoint/2010/main" val="4265349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111BCE4-DA71-794C-BB20-C7FCCBD5454E}" type="datetimeFigureOut">
              <a:rPr lang="en-US" smtClean="0"/>
              <a:t>6/1/2020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BAF53EF-993C-FF42-8B62-CEF57763A78D}" type="slidenum">
              <a:rPr lang="en-US" smtClean="0"/>
              <a:t>‹#›</a:t>
            </a:fld>
            <a:endParaRPr lang="en-US"/>
          </a:p>
        </p:txBody>
      </p:sp>
    </p:spTree>
    <p:extLst>
      <p:ext uri="{BB962C8B-B14F-4D97-AF65-F5344CB8AC3E}">
        <p14:creationId xmlns:p14="http://schemas.microsoft.com/office/powerpoint/2010/main" val="223717316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816116" y="4049907"/>
            <a:ext cx="4690875" cy="3912172"/>
          </a:xfrm>
          <a:prstGeom prst="rect">
            <a:avLst/>
          </a:prstGeom>
        </p:spPr>
        <p:txBody>
          <a:bodyPr lIns="83622" tIns="41811" rIns="83622" bIns="41811">
            <a:normAutofit/>
          </a:bodyPr>
          <a:lstStyle/>
          <a:p>
            <a:endParaRPr/>
          </a:p>
        </p:txBody>
      </p:sp>
    </p:spTree>
    <p:extLst>
      <p:ext uri="{BB962C8B-B14F-4D97-AF65-F5344CB8AC3E}">
        <p14:creationId xmlns:p14="http://schemas.microsoft.com/office/powerpoint/2010/main" val="1683944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15584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BAF53EF-993C-FF42-8B62-CEF57763A78D}" type="slidenum">
              <a:rPr lang="en-US" smtClean="0"/>
              <a:t>11</a:t>
            </a:fld>
            <a:endParaRPr lang="en-US"/>
          </a:p>
        </p:txBody>
      </p:sp>
    </p:spTree>
    <p:extLst>
      <p:ext uri="{BB962C8B-B14F-4D97-AF65-F5344CB8AC3E}">
        <p14:creationId xmlns:p14="http://schemas.microsoft.com/office/powerpoint/2010/main" val="17659804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65251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BAF53EF-993C-FF42-8B62-CEF57763A78D}" type="slidenum">
              <a:rPr lang="en-US" smtClean="0"/>
              <a:t>13</a:t>
            </a:fld>
            <a:endParaRPr lang="en-US"/>
          </a:p>
        </p:txBody>
      </p:sp>
    </p:spTree>
    <p:extLst>
      <p:ext uri="{BB962C8B-B14F-4D97-AF65-F5344CB8AC3E}">
        <p14:creationId xmlns:p14="http://schemas.microsoft.com/office/powerpoint/2010/main" val="2895997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219847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185499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138736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BAF53EF-993C-FF42-8B62-CEF57763A78D}" type="slidenum">
              <a:rPr lang="en-US" smtClean="0"/>
              <a:t>37</a:t>
            </a:fld>
            <a:endParaRPr lang="en-US"/>
          </a:p>
        </p:txBody>
      </p:sp>
    </p:spTree>
    <p:extLst>
      <p:ext uri="{BB962C8B-B14F-4D97-AF65-F5344CB8AC3E}">
        <p14:creationId xmlns:p14="http://schemas.microsoft.com/office/powerpoint/2010/main" val="1600666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913289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042327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BAF53EF-993C-FF42-8B62-CEF57763A78D}" type="slidenum">
              <a:rPr lang="en-US" smtClean="0"/>
              <a:t>2</a:t>
            </a:fld>
            <a:endParaRPr lang="en-US"/>
          </a:p>
        </p:txBody>
      </p:sp>
    </p:spTree>
    <p:extLst>
      <p:ext uri="{BB962C8B-B14F-4D97-AF65-F5344CB8AC3E}">
        <p14:creationId xmlns:p14="http://schemas.microsoft.com/office/powerpoint/2010/main" val="1294648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BAF53EF-993C-FF42-8B62-CEF57763A78D}" type="slidenum">
              <a:rPr lang="en-US" smtClean="0"/>
              <a:t>3</a:t>
            </a:fld>
            <a:endParaRPr lang="en-US"/>
          </a:p>
        </p:txBody>
      </p:sp>
    </p:spTree>
    <p:extLst>
      <p:ext uri="{BB962C8B-B14F-4D97-AF65-F5344CB8AC3E}">
        <p14:creationId xmlns:p14="http://schemas.microsoft.com/office/powerpoint/2010/main" val="1886214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BAF53EF-993C-FF42-8B62-CEF57763A78D}" type="slidenum">
              <a:rPr lang="en-US" smtClean="0"/>
              <a:t>4</a:t>
            </a:fld>
            <a:endParaRPr lang="en-US"/>
          </a:p>
        </p:txBody>
      </p:sp>
    </p:spTree>
    <p:extLst>
      <p:ext uri="{BB962C8B-B14F-4D97-AF65-F5344CB8AC3E}">
        <p14:creationId xmlns:p14="http://schemas.microsoft.com/office/powerpoint/2010/main" val="3320988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54832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BAF53EF-993C-FF42-8B62-CEF57763A78D}" type="slidenum">
              <a:rPr lang="en-US" smtClean="0"/>
              <a:t>6</a:t>
            </a:fld>
            <a:endParaRPr lang="en-US"/>
          </a:p>
        </p:txBody>
      </p:sp>
    </p:spTree>
    <p:extLst>
      <p:ext uri="{BB962C8B-B14F-4D97-AF65-F5344CB8AC3E}">
        <p14:creationId xmlns:p14="http://schemas.microsoft.com/office/powerpoint/2010/main" val="716865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333643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909" indent="-169909">
              <a:buFont typeface="Wingdings" panose="05000000000000000000" pitchFamily="2" charset="2"/>
              <a:buChar char="§"/>
            </a:pPr>
            <a:endParaRPr lang="en-US" b="0"/>
          </a:p>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864038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43377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low ink)">
    <p:spTree>
      <p:nvGrpSpPr>
        <p:cNvPr id="1" name=""/>
        <p:cNvGrpSpPr/>
        <p:nvPr/>
      </p:nvGrpSpPr>
      <p:grpSpPr>
        <a:xfrm>
          <a:off x="0" y="0"/>
          <a:ext cx="0" cy="0"/>
          <a:chOff x="0" y="0"/>
          <a:chExt cx="0" cy="0"/>
        </a:xfrm>
      </p:grpSpPr>
      <p:sp>
        <p:nvSpPr>
          <p:cNvPr id="3" name="Title 2"/>
          <p:cNvSpPr>
            <a:spLocks noGrp="1"/>
          </p:cNvSpPr>
          <p:nvPr>
            <p:ph type="title"/>
          </p:nvPr>
        </p:nvSpPr>
        <p:spPr>
          <a:xfrm>
            <a:off x="738189" y="2164956"/>
            <a:ext cx="10715627" cy="743347"/>
          </a:xfrm>
        </p:spPr>
        <p:txBody>
          <a:bodyPr>
            <a:normAutofit/>
          </a:bodyPr>
          <a:lstStyle>
            <a:lvl1pPr>
              <a:defRPr sz="4000" b="0">
                <a:solidFill>
                  <a:srgbClr val="005288"/>
                </a:solidFill>
                <a:latin typeface="+mj-lt"/>
                <a:cs typeface="Arial"/>
              </a:defRPr>
            </a:lvl1pPr>
          </a:lstStyle>
          <a:p>
            <a:r>
              <a:rPr lang="en-US"/>
              <a:t>Click to edit Master title style</a:t>
            </a:r>
          </a:p>
        </p:txBody>
      </p:sp>
      <p:sp>
        <p:nvSpPr>
          <p:cNvPr id="6" name="Text Placeholder 5"/>
          <p:cNvSpPr>
            <a:spLocks noGrp="1"/>
          </p:cNvSpPr>
          <p:nvPr>
            <p:ph type="body" sz="quarter" idx="10"/>
          </p:nvPr>
        </p:nvSpPr>
        <p:spPr>
          <a:xfrm>
            <a:off x="745067" y="2895600"/>
            <a:ext cx="10708748" cy="1148366"/>
          </a:xfrm>
        </p:spPr>
        <p:txBody>
          <a:bodyPr>
            <a:normAutofit/>
          </a:bodyPr>
          <a:lstStyle>
            <a:lvl1pPr marL="0" indent="0">
              <a:buNone/>
              <a:defRPr sz="1600">
                <a:solidFill>
                  <a:srgbClr val="43484E"/>
                </a:solidFill>
                <a:latin typeface="+mj-lt"/>
                <a:cs typeface="Arial"/>
              </a:defRPr>
            </a:lvl1pPr>
          </a:lstStyle>
          <a:p>
            <a:pPr lvl="0"/>
            <a:r>
              <a:rPr lang="en-US"/>
              <a:t>Click to edit Master text styles</a:t>
            </a:r>
          </a:p>
        </p:txBody>
      </p:sp>
      <p:pic>
        <p:nvPicPr>
          <p:cNvPr id="2" name="Picture 1">
            <a:extLst>
              <a:ext uri="{FF2B5EF4-FFF2-40B4-BE49-F238E27FC236}">
                <a16:creationId xmlns:a16="http://schemas.microsoft.com/office/drawing/2014/main" id="{A2528D3E-25D4-4AF6-AA8F-1F422819C22E}"/>
              </a:ext>
            </a:extLst>
          </p:cNvPr>
          <p:cNvPicPr>
            <a:picLocks noChangeAspect="1"/>
          </p:cNvPicPr>
          <p:nvPr userDrawn="1"/>
        </p:nvPicPr>
        <p:blipFill>
          <a:blip r:embed="rId2"/>
          <a:stretch>
            <a:fillRect/>
          </a:stretch>
        </p:blipFill>
        <p:spPr>
          <a:xfrm>
            <a:off x="738189" y="4649860"/>
            <a:ext cx="6640194" cy="1009054"/>
          </a:xfrm>
          <a:prstGeom prst="rect">
            <a:avLst/>
          </a:prstGeom>
        </p:spPr>
      </p:pic>
    </p:spTree>
    <p:extLst>
      <p:ext uri="{BB962C8B-B14F-4D97-AF65-F5344CB8AC3E}">
        <p14:creationId xmlns:p14="http://schemas.microsoft.com/office/powerpoint/2010/main" val="94944018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solidFill>
          <a:srgbClr val="005288"/>
        </a:solidFill>
        <a:effectLst/>
      </p:bgPr>
    </p:bg>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C5259B2E-2FEF-A64F-8760-8691A70A60EE}"/>
              </a:ext>
            </a:extLst>
          </p:cNvPr>
          <p:cNvSpPr>
            <a:spLocks noGrp="1"/>
          </p:cNvSpPr>
          <p:nvPr>
            <p:ph type="title" hasCustomPrompt="1"/>
          </p:nvPr>
        </p:nvSpPr>
        <p:spPr>
          <a:xfrm>
            <a:off x="738189" y="2579484"/>
            <a:ext cx="10715627" cy="743347"/>
          </a:xfrm>
        </p:spPr>
        <p:txBody>
          <a:bodyPr>
            <a:normAutofit/>
          </a:bodyPr>
          <a:lstStyle>
            <a:lvl1pPr>
              <a:defRPr sz="4000" b="0">
                <a:solidFill>
                  <a:schemeClr val="bg1"/>
                </a:solidFill>
                <a:latin typeface="+mj-lt"/>
                <a:cs typeface="Arial"/>
              </a:defRPr>
            </a:lvl1pPr>
          </a:lstStyle>
          <a:p>
            <a:r>
              <a:rPr lang="en-US"/>
              <a:t>Divider slide</a:t>
            </a:r>
          </a:p>
        </p:txBody>
      </p:sp>
      <p:sp>
        <p:nvSpPr>
          <p:cNvPr id="9" name="Text Placeholder 5">
            <a:extLst>
              <a:ext uri="{FF2B5EF4-FFF2-40B4-BE49-F238E27FC236}">
                <a16:creationId xmlns:a16="http://schemas.microsoft.com/office/drawing/2014/main" id="{F0C131CE-4E30-DE4B-AB8A-A8FD12FA2819}"/>
              </a:ext>
            </a:extLst>
          </p:cNvPr>
          <p:cNvSpPr>
            <a:spLocks noGrp="1"/>
          </p:cNvSpPr>
          <p:nvPr>
            <p:ph type="body" sz="quarter" idx="10"/>
          </p:nvPr>
        </p:nvSpPr>
        <p:spPr>
          <a:xfrm>
            <a:off x="745067" y="3310128"/>
            <a:ext cx="10708748" cy="1148366"/>
          </a:xfrm>
        </p:spPr>
        <p:txBody>
          <a:bodyPr>
            <a:normAutofit/>
          </a:bodyPr>
          <a:lstStyle>
            <a:lvl1pPr marL="0" indent="0">
              <a:buNone/>
              <a:defRPr sz="1600">
                <a:solidFill>
                  <a:schemeClr val="bg1"/>
                </a:solidFill>
                <a:latin typeface="+mj-lt"/>
                <a:cs typeface="Arial"/>
              </a:defRPr>
            </a:lvl1pPr>
          </a:lstStyle>
          <a:p>
            <a:pPr lvl="0"/>
            <a:r>
              <a:rPr lang="en-US"/>
              <a:t>Click to edit Master text styles</a:t>
            </a:r>
          </a:p>
        </p:txBody>
      </p:sp>
    </p:spTree>
    <p:extLst>
      <p:ext uri="{BB962C8B-B14F-4D97-AF65-F5344CB8AC3E}">
        <p14:creationId xmlns:p14="http://schemas.microsoft.com/office/powerpoint/2010/main" val="85308409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truction Slide">
    <p:bg>
      <p:bgPr>
        <a:solidFill>
          <a:srgbClr val="005288"/>
        </a:solidFill>
        <a:effectLst/>
      </p:bgPr>
    </p:bg>
    <p:spTree>
      <p:nvGrpSpPr>
        <p:cNvPr id="1" name=""/>
        <p:cNvGrpSpPr/>
        <p:nvPr/>
      </p:nvGrpSpPr>
      <p:grpSpPr>
        <a:xfrm>
          <a:off x="0" y="0"/>
          <a:ext cx="0" cy="0"/>
          <a:chOff x="0" y="0"/>
          <a:chExt cx="0" cy="0"/>
        </a:xfrm>
      </p:grpSpPr>
      <p:sp>
        <p:nvSpPr>
          <p:cNvPr id="8" name="Text Placeholder 2"/>
          <p:cNvSpPr>
            <a:spLocks noGrp="1"/>
          </p:cNvSpPr>
          <p:nvPr>
            <p:ph idx="1"/>
          </p:nvPr>
        </p:nvSpPr>
        <p:spPr>
          <a:xfrm>
            <a:off x="738189" y="1524000"/>
            <a:ext cx="10715627" cy="4106412"/>
          </a:xfrm>
          <a:prstGeom prst="rect">
            <a:avLst/>
          </a:prstGeom>
        </p:spPr>
        <p:txBody>
          <a:bodyPr vert="horz" lIns="91440" tIns="45720" rIns="91440" bIns="45720" rtlCol="0">
            <a:normAutofit/>
          </a:bodyPr>
          <a:lstStyle>
            <a:lvl1pPr>
              <a:defRPr>
                <a:solidFill>
                  <a:schemeClr val="bg1"/>
                </a:solidFill>
              </a:defRPr>
            </a:lvl1pPr>
            <a:lvl2pPr>
              <a:defRPr>
                <a:solidFill>
                  <a:schemeClr val="bg1"/>
                </a:solidFill>
              </a:defRPr>
            </a:lvl2pPr>
            <a:lvl3pPr>
              <a:defRPr>
                <a:solidFill>
                  <a:schemeClr val="bg1"/>
                </a:solidFill>
              </a:defRPr>
            </a:lvl3pPr>
          </a:lstStyle>
          <a:p>
            <a:pPr lvl="0"/>
            <a:r>
              <a:rPr lang="en-US"/>
              <a:t>Click to edit master text styles</a:t>
            </a:r>
          </a:p>
          <a:p>
            <a:pPr lvl="1"/>
            <a:r>
              <a:rPr lang="en-US"/>
              <a:t>Second level</a:t>
            </a:r>
          </a:p>
          <a:p>
            <a:pPr lvl="2"/>
            <a:r>
              <a:rPr lang="en-US"/>
              <a:t>Third level</a:t>
            </a:r>
          </a:p>
        </p:txBody>
      </p:sp>
      <p:sp>
        <p:nvSpPr>
          <p:cNvPr id="13" name="Title 12">
            <a:extLst>
              <a:ext uri="{FF2B5EF4-FFF2-40B4-BE49-F238E27FC236}">
                <a16:creationId xmlns:a16="http://schemas.microsoft.com/office/drawing/2014/main" id="{C5415B20-894C-9F4F-8C45-42C9CA8DDC43}"/>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87826585-800F-4137-94B1-E9DEC8FC1A6F}"/>
              </a:ext>
            </a:extLst>
          </p:cNvPr>
          <p:cNvSpPr>
            <a:spLocks noGrp="1"/>
          </p:cNvSpPr>
          <p:nvPr>
            <p:ph type="body" sz="quarter" idx="10"/>
          </p:nvPr>
        </p:nvSpPr>
        <p:spPr>
          <a:xfrm rot="178745">
            <a:off x="8467344" y="393192"/>
            <a:ext cx="3401568" cy="6492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2224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2"/>
          <p:cNvSpPr>
            <a:spLocks noGrp="1"/>
          </p:cNvSpPr>
          <p:nvPr>
            <p:ph idx="1"/>
          </p:nvPr>
        </p:nvSpPr>
        <p:spPr>
          <a:xfrm>
            <a:off x="738189" y="1524000"/>
            <a:ext cx="10715627" cy="41064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13" name="Title 12">
            <a:extLst>
              <a:ext uri="{FF2B5EF4-FFF2-40B4-BE49-F238E27FC236}">
                <a16:creationId xmlns:a16="http://schemas.microsoft.com/office/drawing/2014/main" id="{C5415B20-894C-9F4F-8C45-42C9CA8DDC43}"/>
              </a:ext>
            </a:extLst>
          </p:cNvPr>
          <p:cNvSpPr>
            <a:spLocks noGrp="1"/>
          </p:cNvSpPr>
          <p:nvPr>
            <p:ph type="title"/>
          </p:nvPr>
        </p:nvSpPr>
        <p:spPr/>
        <p:txBody>
          <a:bodyPr/>
          <a:lstStyle>
            <a:lvl1pPr>
              <a:defRPr>
                <a:solidFill>
                  <a:srgbClr val="005288"/>
                </a:solidFill>
              </a:defRPr>
            </a:lvl1pPr>
          </a:lstStyle>
          <a:p>
            <a:r>
              <a:rPr lang="en-US"/>
              <a:t>Click to edit Master title style</a:t>
            </a:r>
          </a:p>
        </p:txBody>
      </p:sp>
      <p:sp>
        <p:nvSpPr>
          <p:cNvPr id="14" name="Slide Number Placeholder 7">
            <a:extLst>
              <a:ext uri="{FF2B5EF4-FFF2-40B4-BE49-F238E27FC236}">
                <a16:creationId xmlns:a16="http://schemas.microsoft.com/office/drawing/2014/main" id="{A4106D1A-06B2-FC45-A02C-546D1A72DA3A}"/>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a:p>
        </p:txBody>
      </p:sp>
    </p:spTree>
    <p:extLst>
      <p:ext uri="{BB962C8B-B14F-4D97-AF65-F5344CB8AC3E}">
        <p14:creationId xmlns:p14="http://schemas.microsoft.com/office/powerpoint/2010/main" val="31139746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1" name="Title 1"/>
          <p:cNvSpPr>
            <a:spLocks noGrp="1"/>
          </p:cNvSpPr>
          <p:nvPr>
            <p:ph type="ctrTitle" hasCustomPrompt="1"/>
          </p:nvPr>
        </p:nvSpPr>
        <p:spPr>
          <a:xfrm>
            <a:off x="1204149" y="2300174"/>
            <a:ext cx="9746075" cy="880064"/>
          </a:xfrm>
          <a:prstGeom prst="rect">
            <a:avLst/>
          </a:prstGeom>
        </p:spPr>
        <p:txBody>
          <a:bodyPr lIns="64251" tIns="32125" rIns="64251" bIns="32125"/>
          <a:lstStyle>
            <a:lvl1pPr algn="l">
              <a:lnSpc>
                <a:spcPts val="5000"/>
              </a:lnSpc>
              <a:spcBef>
                <a:spcPts val="7500"/>
              </a:spcBef>
              <a:spcAft>
                <a:spcPts val="0"/>
              </a:spcAft>
              <a:defRPr sz="4600" baseline="0">
                <a:solidFill>
                  <a:srgbClr val="005288"/>
                </a:solidFill>
              </a:defRPr>
            </a:lvl1pPr>
          </a:lstStyle>
          <a:p>
            <a:r>
              <a:rPr lang="en-US"/>
              <a:t>Click to add text</a:t>
            </a:r>
          </a:p>
        </p:txBody>
      </p:sp>
      <p:sp>
        <p:nvSpPr>
          <p:cNvPr id="22" name="Subtitle 2"/>
          <p:cNvSpPr>
            <a:spLocks noGrp="1"/>
          </p:cNvSpPr>
          <p:nvPr>
            <p:ph type="subTitle" idx="1" hasCustomPrompt="1"/>
          </p:nvPr>
        </p:nvSpPr>
        <p:spPr>
          <a:xfrm>
            <a:off x="1204152" y="3202727"/>
            <a:ext cx="9746073" cy="717193"/>
          </a:xfrm>
          <a:prstGeom prst="rect">
            <a:avLst/>
          </a:prstGeom>
        </p:spPr>
        <p:txBody>
          <a:bodyPr wrap="square" lIns="64251" tIns="32125" rIns="64251" bIns="32125">
            <a:spAutoFit/>
          </a:bodyPr>
          <a:lstStyle>
            <a:lvl1pPr marL="0" indent="0" algn="l">
              <a:lnSpc>
                <a:spcPts val="5000"/>
              </a:lnSpc>
              <a:spcBef>
                <a:spcPts val="2109"/>
              </a:spcBef>
              <a:buClr>
                <a:schemeClr val="tx2"/>
              </a:buClr>
              <a:buSzPct val="100000"/>
              <a:buFontTx/>
              <a:buNone/>
              <a:defRPr sz="4600" cap="none" baseline="0">
                <a:solidFill>
                  <a:srgbClr val="5A5B5D"/>
                </a:solidFill>
              </a:defRPr>
            </a:lvl1pPr>
            <a:lvl2pPr marL="321258" indent="0" algn="ctr">
              <a:buNone/>
              <a:defRPr>
                <a:solidFill>
                  <a:schemeClr val="tx1">
                    <a:tint val="75000"/>
                  </a:schemeClr>
                </a:solidFill>
              </a:defRPr>
            </a:lvl2pPr>
            <a:lvl3pPr marL="642519" indent="0" algn="ctr">
              <a:buNone/>
              <a:defRPr>
                <a:solidFill>
                  <a:schemeClr val="tx1">
                    <a:tint val="75000"/>
                  </a:schemeClr>
                </a:solidFill>
              </a:defRPr>
            </a:lvl3pPr>
            <a:lvl4pPr marL="963776" indent="0" algn="ctr">
              <a:buNone/>
              <a:defRPr>
                <a:solidFill>
                  <a:schemeClr val="tx1">
                    <a:tint val="75000"/>
                  </a:schemeClr>
                </a:solidFill>
              </a:defRPr>
            </a:lvl4pPr>
            <a:lvl5pPr marL="1285039" indent="0" algn="ctr">
              <a:buNone/>
              <a:defRPr>
                <a:solidFill>
                  <a:schemeClr val="tx1">
                    <a:tint val="75000"/>
                  </a:schemeClr>
                </a:solidFill>
              </a:defRPr>
            </a:lvl5pPr>
            <a:lvl6pPr marL="1606299" indent="0" algn="ctr">
              <a:buNone/>
              <a:defRPr>
                <a:solidFill>
                  <a:schemeClr val="tx1">
                    <a:tint val="75000"/>
                  </a:schemeClr>
                </a:solidFill>
              </a:defRPr>
            </a:lvl6pPr>
            <a:lvl7pPr marL="1927559" indent="0" algn="ctr">
              <a:buNone/>
              <a:defRPr>
                <a:solidFill>
                  <a:schemeClr val="tx1">
                    <a:tint val="75000"/>
                  </a:schemeClr>
                </a:solidFill>
              </a:defRPr>
            </a:lvl7pPr>
            <a:lvl8pPr marL="2248821" indent="0" algn="ctr">
              <a:buNone/>
              <a:defRPr>
                <a:solidFill>
                  <a:schemeClr val="tx1">
                    <a:tint val="75000"/>
                  </a:schemeClr>
                </a:solidFill>
              </a:defRPr>
            </a:lvl8pPr>
            <a:lvl9pPr marL="2570081" indent="0" algn="ctr">
              <a:buNone/>
              <a:defRPr>
                <a:solidFill>
                  <a:schemeClr val="tx1">
                    <a:tint val="75000"/>
                  </a:schemeClr>
                </a:solidFill>
              </a:defRPr>
            </a:lvl9pPr>
          </a:lstStyle>
          <a:p>
            <a:r>
              <a:rPr lang="en-US"/>
              <a:t>Click to add text</a:t>
            </a:r>
          </a:p>
        </p:txBody>
      </p:sp>
      <p:sp>
        <p:nvSpPr>
          <p:cNvPr id="8" name="Slide Number Placeholder 7">
            <a:extLst>
              <a:ext uri="{FF2B5EF4-FFF2-40B4-BE49-F238E27FC236}">
                <a16:creationId xmlns:a16="http://schemas.microsoft.com/office/drawing/2014/main" id="{2506CF50-EC7F-7045-8A7E-444D3AE99702}"/>
              </a:ext>
            </a:extLst>
          </p:cNvPr>
          <p:cNvSpPr>
            <a:spLocks noGrp="1"/>
          </p:cNvSpPr>
          <p:nvPr>
            <p:ph type="sldNum" sz="quarter" idx="12"/>
          </p:nvPr>
        </p:nvSpPr>
        <p:spPr/>
        <p:txBody>
          <a:bodyPr/>
          <a:lstStyle>
            <a:lvl1pPr>
              <a:defRPr>
                <a:solidFill>
                  <a:srgbClr val="5A5B5D"/>
                </a:solidFill>
              </a:defRPr>
            </a:lvl1pPr>
          </a:lstStyle>
          <a:p>
            <a:fld id="{8FCC257D-A786-9244-9E17-CE618C8B9275}" type="slidenum">
              <a:rPr lang="en-US" smtClean="0"/>
              <a:pPr/>
              <a:t>‹#›</a:t>
            </a:fld>
            <a:endParaRPr lang="en-US"/>
          </a:p>
        </p:txBody>
      </p:sp>
      <p:sp>
        <p:nvSpPr>
          <p:cNvPr id="9" name="Slide Number Placeholder 11">
            <a:extLst>
              <a:ext uri="{FF2B5EF4-FFF2-40B4-BE49-F238E27FC236}">
                <a16:creationId xmlns:a16="http://schemas.microsoft.com/office/drawing/2014/main" id="{F55905DA-9C4D-EE4A-8870-6FB2EB81F1D1}"/>
              </a:ext>
            </a:extLst>
          </p:cNvPr>
          <p:cNvSpPr txBox="1">
            <a:spLocks/>
          </p:cNvSpPr>
          <p:nvPr userDrawn="1"/>
        </p:nvSpPr>
        <p:spPr>
          <a:xfrm>
            <a:off x="10539413" y="6173791"/>
            <a:ext cx="91440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FCC257D-A786-9244-9E17-CE618C8B9275}" type="slidenum">
              <a:rPr lang="en-US" smtClean="0">
                <a:solidFill>
                  <a:srgbClr val="5A5B5D"/>
                </a:solidFill>
              </a:rPr>
              <a:pPr/>
              <a:t>‹#›</a:t>
            </a:fld>
            <a:endParaRPr lang="en-US">
              <a:solidFill>
                <a:srgbClr val="5A5B5D"/>
              </a:solidFill>
            </a:endParaRPr>
          </a:p>
        </p:txBody>
      </p:sp>
    </p:spTree>
    <p:extLst>
      <p:ext uri="{BB962C8B-B14F-4D97-AF65-F5344CB8AC3E}">
        <p14:creationId xmlns:p14="http://schemas.microsoft.com/office/powerpoint/2010/main" val="15188212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26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a:t>Click to add text</a:t>
            </a:r>
          </a:p>
          <a:p>
            <a:pPr lvl="1"/>
            <a:r>
              <a:rPr lang="en-US"/>
              <a:t>Second level</a:t>
            </a:r>
          </a:p>
          <a:p>
            <a:pPr lvl="2"/>
            <a:r>
              <a:rPr lang="en-US"/>
              <a:t>Third level</a:t>
            </a:r>
          </a:p>
        </p:txBody>
      </p:sp>
      <p:sp>
        <p:nvSpPr>
          <p:cNvPr id="4" name="Content Placeholder 3"/>
          <p:cNvSpPr>
            <a:spLocks noGrp="1"/>
          </p:cNvSpPr>
          <p:nvPr>
            <p:ph sz="half" idx="2" hasCustomPrompt="1"/>
          </p:nvPr>
        </p:nvSpPr>
        <p:spPr>
          <a:xfrm>
            <a:off x="6314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a:t>Click to add text</a:t>
            </a:r>
          </a:p>
          <a:p>
            <a:pPr lvl="1"/>
            <a:r>
              <a:rPr lang="en-US"/>
              <a:t>Second level</a:t>
            </a:r>
          </a:p>
          <a:p>
            <a:pPr lvl="2"/>
            <a:r>
              <a:rPr lang="en-US"/>
              <a:t>Third level</a:t>
            </a:r>
          </a:p>
        </p:txBody>
      </p:sp>
      <p:sp>
        <p:nvSpPr>
          <p:cNvPr id="8"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a:t>Click to edit master title style</a:t>
            </a:r>
          </a:p>
        </p:txBody>
      </p:sp>
      <p:sp>
        <p:nvSpPr>
          <p:cNvPr id="10" name="Slide Number Placeholder 11">
            <a:extLst>
              <a:ext uri="{FF2B5EF4-FFF2-40B4-BE49-F238E27FC236}">
                <a16:creationId xmlns:a16="http://schemas.microsoft.com/office/drawing/2014/main" id="{3E4F6407-0B13-BA4A-9466-7F50E80E5943}"/>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a:p>
        </p:txBody>
      </p:sp>
    </p:spTree>
    <p:extLst>
      <p:ext uri="{BB962C8B-B14F-4D97-AF65-F5344CB8AC3E}">
        <p14:creationId xmlns:p14="http://schemas.microsoft.com/office/powerpoint/2010/main" val="189194103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mbered list">
    <p:spTree>
      <p:nvGrpSpPr>
        <p:cNvPr id="1" name=""/>
        <p:cNvGrpSpPr/>
        <p:nvPr/>
      </p:nvGrpSpPr>
      <p:grpSpPr>
        <a:xfrm>
          <a:off x="0" y="0"/>
          <a:ext cx="0" cy="0"/>
          <a:chOff x="0" y="0"/>
          <a:chExt cx="0" cy="0"/>
        </a:xfrm>
      </p:grpSpPr>
      <p:sp>
        <p:nvSpPr>
          <p:cNvPr id="24" name="Content Placeholder 2"/>
          <p:cNvSpPr>
            <a:spLocks noGrp="1"/>
          </p:cNvSpPr>
          <p:nvPr>
            <p:ph sz="half" idx="1" hasCustomPrompt="1"/>
          </p:nvPr>
        </p:nvSpPr>
        <p:spPr>
          <a:xfrm>
            <a:off x="738193" y="1549400"/>
            <a:ext cx="10715625" cy="4022725"/>
          </a:xfrm>
          <a:prstGeom prst="rect">
            <a:avLst/>
          </a:prstGeom>
        </p:spPr>
        <p:txBody>
          <a:bodyPr/>
          <a:lstStyle>
            <a:lvl1pPr marL="452628" indent="-457200">
              <a:buClr>
                <a:srgbClr val="101820"/>
              </a:buClr>
              <a:buFont typeface="+mj-lt"/>
              <a:buAutoNum type="arabicPeriod"/>
              <a:defRPr sz="2000">
                <a:solidFill>
                  <a:srgbClr val="101820"/>
                </a:solidFill>
              </a:defRPr>
            </a:lvl1pPr>
            <a:lvl2pPr marL="800100" indent="-342900">
              <a:spcBef>
                <a:spcPts val="1000"/>
              </a:spcBef>
              <a:buClr>
                <a:srgbClr val="101820"/>
              </a:buClr>
              <a:buSzPct val="100000"/>
              <a:buFont typeface="+mj-lt"/>
              <a:buAutoNum type="alphaLcPeriod"/>
              <a:defRPr sz="1800">
                <a:solidFill>
                  <a:srgbClr val="101820"/>
                </a:solidFill>
              </a:defRPr>
            </a:lvl2pPr>
            <a:lvl3pPr marL="1143000" indent="-228600">
              <a:spcBef>
                <a:spcPts val="1000"/>
              </a:spcBef>
              <a:buFont typeface="Wingdings" charset="2"/>
              <a:buChar char="§"/>
              <a:defRPr sz="1600">
                <a:solidFill>
                  <a:srgbClr val="101820"/>
                </a:solidFill>
              </a:defRPr>
            </a:lvl3pPr>
            <a:lvl4pPr>
              <a:defRPr sz="1800"/>
            </a:lvl4pPr>
            <a:lvl5pPr>
              <a:defRPr sz="1800"/>
            </a:lvl5pPr>
            <a:lvl6pPr>
              <a:defRPr sz="1800"/>
            </a:lvl6pPr>
            <a:lvl7pPr>
              <a:defRPr sz="1800"/>
            </a:lvl7pPr>
            <a:lvl8pPr>
              <a:defRPr sz="1800"/>
            </a:lvl8pPr>
            <a:lvl9pPr>
              <a:defRPr sz="1800"/>
            </a:lvl9pPr>
          </a:lstStyle>
          <a:p>
            <a:pPr lvl="0"/>
            <a:r>
              <a:rPr lang="en-US"/>
              <a:t>Click to add text</a:t>
            </a:r>
          </a:p>
          <a:p>
            <a:pPr lvl="1"/>
            <a:r>
              <a:rPr lang="en-US"/>
              <a:t>Second level</a:t>
            </a:r>
          </a:p>
          <a:p>
            <a:pPr lvl="2"/>
            <a:r>
              <a:rPr lang="en-US"/>
              <a:t>Third level</a:t>
            </a:r>
          </a:p>
        </p:txBody>
      </p:sp>
      <p:sp>
        <p:nvSpPr>
          <p:cNvPr id="7"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a:t>Click to edit master title style</a:t>
            </a:r>
          </a:p>
        </p:txBody>
      </p:sp>
      <p:sp>
        <p:nvSpPr>
          <p:cNvPr id="9" name="Slide Number Placeholder 11">
            <a:extLst>
              <a:ext uri="{FF2B5EF4-FFF2-40B4-BE49-F238E27FC236}">
                <a16:creationId xmlns:a16="http://schemas.microsoft.com/office/drawing/2014/main" id="{838FB658-3138-B140-B7C4-A803FE883350}"/>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a:p>
        </p:txBody>
      </p:sp>
    </p:spTree>
    <p:extLst>
      <p:ext uri="{BB962C8B-B14F-4D97-AF65-F5344CB8AC3E}">
        <p14:creationId xmlns:p14="http://schemas.microsoft.com/office/powerpoint/2010/main" val="317789632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251200" y="6173791"/>
            <a:ext cx="2844800" cy="365125"/>
          </a:xfrm>
          <a:prstGeom prst="rect">
            <a:avLst/>
          </a:prstGeom>
        </p:spPr>
        <p:txBody>
          <a:bodyPr vert="horz" lIns="91440" tIns="45720" rIns="91440" bIns="45720" rtlCol="0" anchor="ctr"/>
          <a:lstStyle>
            <a:lvl1pPr algn="ctr">
              <a:defRPr sz="1200">
                <a:solidFill>
                  <a:schemeClr val="tx1">
                    <a:tint val="75000"/>
                  </a:schemeClr>
                </a:solidFill>
                <a:latin typeface="Arial"/>
                <a:cs typeface="Arial"/>
              </a:defRPr>
            </a:lvl1pPr>
          </a:lstStyle>
          <a:p>
            <a:fld id="{08CCC229-AB65-5F40-B719-1933DA0A7CB3}" type="datetime1">
              <a:rPr lang="en-US" smtClean="0"/>
              <a:t>6/1/2020</a:t>
            </a:fld>
            <a:endParaRPr lang="en-US"/>
          </a:p>
        </p:txBody>
      </p:sp>
      <p:sp>
        <p:nvSpPr>
          <p:cNvPr id="7"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p>
            <a:r>
              <a:rPr lang="en-US"/>
              <a:t>Click to edit master title style</a:t>
            </a:r>
          </a:p>
        </p:txBody>
      </p:sp>
      <p:cxnSp>
        <p:nvCxnSpPr>
          <p:cNvPr id="8" name="Straight Connector 13"/>
          <p:cNvCxnSpPr>
            <a:cxnSpLocks noChangeShapeType="1"/>
          </p:cNvCxnSpPr>
          <p:nvPr userDrawn="1"/>
        </p:nvCxnSpPr>
        <p:spPr bwMode="auto">
          <a:xfrm>
            <a:off x="738194" y="1297384"/>
            <a:ext cx="10715625" cy="0"/>
          </a:xfrm>
          <a:prstGeom prst="line">
            <a:avLst/>
          </a:prstGeom>
          <a:noFill/>
          <a:ln w="25400">
            <a:solidFill>
              <a:schemeClr val="accent3">
                <a:lumMod val="75000"/>
              </a:schemeClr>
            </a:solidFill>
            <a:round/>
            <a:headEnd/>
            <a:tailEnd/>
          </a:ln>
          <a:extLst>
            <a:ext uri="{909E8E84-426E-40dd-AFC4-6F175D3DCCD1}">
              <a14:hiddenFill xmlns="" xmlns:a14="http://schemas.microsoft.com/office/drawing/2010/main">
                <a:noFill/>
              </a14:hiddenFill>
            </a:ext>
          </a:extLst>
        </p:spPr>
      </p:cxnSp>
      <p:sp>
        <p:nvSpPr>
          <p:cNvPr id="9" name="Text Placeholder 2"/>
          <p:cNvSpPr>
            <a:spLocks noGrp="1"/>
          </p:cNvSpPr>
          <p:nvPr>
            <p:ph type="body" idx="1"/>
          </p:nvPr>
        </p:nvSpPr>
        <p:spPr>
          <a:xfrm>
            <a:off x="738189" y="1524000"/>
            <a:ext cx="10715627" cy="41064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2" name="Slide Number Placeholder 1">
            <a:extLst>
              <a:ext uri="{FF2B5EF4-FFF2-40B4-BE49-F238E27FC236}">
                <a16:creationId xmlns:a16="http://schemas.microsoft.com/office/drawing/2014/main" id="{6BB46968-E1B9-AE4F-9DEE-EDC8D5B1D4DF}"/>
              </a:ext>
            </a:extLst>
          </p:cNvPr>
          <p:cNvSpPr>
            <a:spLocks noGrp="1"/>
          </p:cNvSpPr>
          <p:nvPr>
            <p:ph type="sldNum" sz="quarter" idx="4"/>
          </p:nvPr>
        </p:nvSpPr>
        <p:spPr>
          <a:xfrm>
            <a:off x="10539413" y="6173791"/>
            <a:ext cx="91440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C257D-A786-9244-9E17-CE618C8B9275}" type="slidenum">
              <a:rPr lang="en-US" smtClean="0"/>
              <a:t>‹#›</a:t>
            </a:fld>
            <a:endParaRPr lang="en-US"/>
          </a:p>
        </p:txBody>
      </p:sp>
    </p:spTree>
    <p:extLst>
      <p:ext uri="{BB962C8B-B14F-4D97-AF65-F5344CB8AC3E}">
        <p14:creationId xmlns:p14="http://schemas.microsoft.com/office/powerpoint/2010/main" val="65363698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50" r:id="rId4"/>
    <p:sldLayoutId id="2147483651" r:id="rId5"/>
    <p:sldLayoutId id="2147483652" r:id="rId6"/>
    <p:sldLayoutId id="2147483659" r:id="rId7"/>
  </p:sldLayoutIdLst>
  <p:hf hdr="0" ftr="0" dt="0"/>
  <p:txStyles>
    <p:titleStyle>
      <a:lvl1pPr algn="l" defTabSz="457200" rtl="0" eaLnBrk="1" latinLnBrk="0" hangingPunct="1">
        <a:spcBef>
          <a:spcPct val="0"/>
        </a:spcBef>
        <a:buNone/>
        <a:defRPr sz="2800" kern="1200">
          <a:solidFill>
            <a:schemeClr val="tx1"/>
          </a:solidFill>
          <a:latin typeface="+mj-lt"/>
          <a:ea typeface="+mj-ea"/>
          <a:cs typeface="+mj-cs"/>
        </a:defRPr>
      </a:lvl1pPr>
    </p:titleStyle>
    <p:bodyStyle>
      <a:lvl1pPr marL="342900" indent="-347472" algn="l" defTabSz="457200" rtl="0" eaLnBrk="1" latinLnBrk="0" hangingPunct="1">
        <a:lnSpc>
          <a:spcPts val="2600"/>
        </a:lnSpc>
        <a:spcBef>
          <a:spcPts val="1000"/>
        </a:spcBef>
        <a:buClr>
          <a:schemeClr val="accent3">
            <a:lumMod val="75000"/>
          </a:schemeClr>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1000"/>
        </a:spcBef>
        <a:buClr>
          <a:schemeClr val="accent3">
            <a:lumMod val="75000"/>
          </a:schemeClr>
        </a:buClr>
        <a:buSzPct val="50000"/>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1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6CFC1F-0174-44F6-A01F-B551EF7A7346}"/>
              </a:ext>
            </a:extLst>
          </p:cNvPr>
          <p:cNvSpPr>
            <a:spLocks noGrp="1"/>
          </p:cNvSpPr>
          <p:nvPr>
            <p:ph type="title"/>
          </p:nvPr>
        </p:nvSpPr>
        <p:spPr>
          <a:xfrm>
            <a:off x="666655" y="2026551"/>
            <a:ext cx="10715627" cy="743347"/>
          </a:xfrm>
        </p:spPr>
        <p:txBody>
          <a:bodyPr/>
          <a:lstStyle/>
          <a:p>
            <a:r>
              <a:rPr lang="en-US" dirty="0"/>
              <a:t>Workshop on Preparedness in a Pandemic</a:t>
            </a:r>
          </a:p>
        </p:txBody>
      </p:sp>
      <p:sp>
        <p:nvSpPr>
          <p:cNvPr id="5" name="Text Placeholder 4">
            <a:extLst>
              <a:ext uri="{FF2B5EF4-FFF2-40B4-BE49-F238E27FC236}">
                <a16:creationId xmlns:a16="http://schemas.microsoft.com/office/drawing/2014/main" id="{2BB42863-7646-457C-8B6E-A562AF14397F}"/>
              </a:ext>
            </a:extLst>
          </p:cNvPr>
          <p:cNvSpPr>
            <a:spLocks noGrp="1"/>
          </p:cNvSpPr>
          <p:nvPr>
            <p:ph type="body" sz="quarter" idx="10"/>
          </p:nvPr>
        </p:nvSpPr>
        <p:spPr>
          <a:xfrm>
            <a:off x="741626" y="2769898"/>
            <a:ext cx="10708748" cy="1148366"/>
          </a:xfrm>
        </p:spPr>
        <p:txBody>
          <a:bodyPr vert="horz" lIns="91440" tIns="45720" rIns="91440" bIns="45720" rtlCol="0" anchor="t">
            <a:normAutofit/>
          </a:bodyPr>
          <a:lstStyle/>
          <a:p>
            <a:r>
              <a:rPr lang="en-US" dirty="0"/>
              <a:t>Sample Workshop Slides | June 2020</a:t>
            </a:r>
          </a:p>
        </p:txBody>
      </p:sp>
    </p:spTree>
    <p:extLst>
      <p:ext uri="{BB962C8B-B14F-4D97-AF65-F5344CB8AC3E}">
        <p14:creationId xmlns:p14="http://schemas.microsoft.com/office/powerpoint/2010/main" val="2918371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Workshop Guidelines</a:t>
            </a:r>
          </a:p>
        </p:txBody>
      </p:sp>
      <p:sp>
        <p:nvSpPr>
          <p:cNvPr id="6" name="Content Placeholder 1">
            <a:extLst>
              <a:ext uri="{FF2B5EF4-FFF2-40B4-BE49-F238E27FC236}">
                <a16:creationId xmlns:a16="http://schemas.microsoft.com/office/drawing/2014/main" id="{7FD8376A-EFF0-4B17-B858-445C86C84F73}"/>
              </a:ext>
            </a:extLst>
          </p:cNvPr>
          <p:cNvSpPr>
            <a:spLocks noGrp="1"/>
          </p:cNvSpPr>
          <p:nvPr>
            <p:ph idx="1"/>
          </p:nvPr>
        </p:nvSpPr>
        <p:spPr/>
        <p:txBody>
          <a:bodyPr vert="horz" lIns="91440" tIns="45720" rIns="91440" bIns="45720" rtlCol="0" anchor="t">
            <a:normAutofit/>
          </a:bodyPr>
          <a:lstStyle/>
          <a:p>
            <a:pPr indent="-347345"/>
            <a:r>
              <a:rPr lang="en-US"/>
              <a:t>Our desired outcome from this workshop is a roadmap for a functional all-hazards plan tailored to our unique needs and missions.</a:t>
            </a:r>
          </a:p>
          <a:p>
            <a:pPr indent="-347345"/>
            <a:r>
              <a:rPr lang="en-US"/>
              <a:t>This is an open, no-fault environment – varying viewpoints, even disagreements, are expected.</a:t>
            </a:r>
          </a:p>
          <a:p>
            <a:pPr indent="-347345"/>
            <a:r>
              <a:rPr lang="en-US"/>
              <a:t>Please base your responses on current guidance and plans, policies, procedures, capabilities and resources.</a:t>
            </a:r>
          </a:p>
          <a:p>
            <a:pPr indent="-347345"/>
            <a:r>
              <a:rPr lang="en-US"/>
              <a:t>Consider different approaches and suggest improvements.</a:t>
            </a:r>
          </a:p>
          <a:p>
            <a:pPr indent="-347345"/>
            <a:r>
              <a:rPr lang="en-US"/>
              <a:t>There is no “hidden agenda,” nor are there any trick questions.</a:t>
            </a:r>
          </a:p>
          <a:p>
            <a:pPr indent="-347345"/>
            <a:r>
              <a:rPr lang="en-US">
                <a:solidFill>
                  <a:srgbClr val="C00000"/>
                </a:solidFill>
              </a:rPr>
              <a:t>[Insert additional guidelines as appropriate.]</a:t>
            </a:r>
          </a:p>
        </p:txBody>
      </p:sp>
      <p:sp>
        <p:nvSpPr>
          <p:cNvPr id="2" name="Slide Number Placeholder 1">
            <a:extLst>
              <a:ext uri="{FF2B5EF4-FFF2-40B4-BE49-F238E27FC236}">
                <a16:creationId xmlns:a16="http://schemas.microsoft.com/office/drawing/2014/main" id="{0BC13E04-998A-4227-A3B2-49F27BF4712E}"/>
              </a:ext>
            </a:extLst>
          </p:cNvPr>
          <p:cNvSpPr>
            <a:spLocks noGrp="1"/>
          </p:cNvSpPr>
          <p:nvPr>
            <p:ph type="sldNum" sz="quarter" idx="12"/>
          </p:nvPr>
        </p:nvSpPr>
        <p:spPr/>
        <p:txBody>
          <a:bodyPr/>
          <a:lstStyle/>
          <a:p>
            <a:fld id="{8FCC257D-A786-9244-9E17-CE618C8B9275}" type="slidenum">
              <a:rPr lang="en-US" smtClean="0"/>
              <a:pPr/>
              <a:t>10</a:t>
            </a:fld>
            <a:endParaRPr lang="en-US"/>
          </a:p>
        </p:txBody>
      </p:sp>
    </p:spTree>
    <p:extLst>
      <p:ext uri="{BB962C8B-B14F-4D97-AF65-F5344CB8AC3E}">
        <p14:creationId xmlns:p14="http://schemas.microsoft.com/office/powerpoint/2010/main" val="4086314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a:solidFill>
                  <a:schemeClr val="bg1"/>
                </a:solidFill>
              </a:rPr>
              <a:t>INSTRUCTIONS — READ FIRST</a:t>
            </a:r>
          </a:p>
        </p:txBody>
      </p:sp>
      <p:sp>
        <p:nvSpPr>
          <p:cNvPr id="3" name="Text Placeholder 2">
            <a:extLst>
              <a:ext uri="{FF2B5EF4-FFF2-40B4-BE49-F238E27FC236}">
                <a16:creationId xmlns:a16="http://schemas.microsoft.com/office/drawing/2014/main" id="{BD652A7F-75A8-47AD-8DD7-56EC3D27512C}"/>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a:t>DELETE THIS SLIDE IN YOUR FINAL PRESENTATION</a:t>
            </a:r>
          </a:p>
        </p:txBody>
      </p:sp>
      <p:sp>
        <p:nvSpPr>
          <p:cNvPr id="2" name="Content Placeholder 1">
            <a:extLst>
              <a:ext uri="{FF2B5EF4-FFF2-40B4-BE49-F238E27FC236}">
                <a16:creationId xmlns:a16="http://schemas.microsoft.com/office/drawing/2014/main" id="{4448EB24-817F-4AD9-873B-C2C52DEB4B30}"/>
              </a:ext>
            </a:extLst>
          </p:cNvPr>
          <p:cNvSpPr>
            <a:spLocks noGrp="1"/>
          </p:cNvSpPr>
          <p:nvPr>
            <p:ph idx="1"/>
          </p:nvPr>
        </p:nvSpPr>
        <p:spPr/>
        <p:txBody>
          <a:bodyPr vert="horz" lIns="91440" tIns="45720" rIns="91440" bIns="45720" rtlCol="0" anchor="t">
            <a:normAutofit/>
          </a:bodyPr>
          <a:lstStyle/>
          <a:p>
            <a:pPr indent="-347345">
              <a:buClr>
                <a:schemeClr val="bg1"/>
              </a:buClr>
            </a:pPr>
            <a:r>
              <a:rPr lang="en-US"/>
              <a:t>On the following slide, provide the current status of the pandemic, relevant guidance and a summary of your organization’s activities to ensure your workshop reflects the most recent developments.</a:t>
            </a:r>
          </a:p>
          <a:p>
            <a:pPr lvl="1">
              <a:buClr>
                <a:schemeClr val="bg1"/>
              </a:buClr>
            </a:pPr>
            <a:r>
              <a:rPr lang="en-US"/>
              <a:t>Include current information regarding the pandemic outbreak. Use the website links provided in the associated </a:t>
            </a:r>
            <a:r>
              <a:rPr lang="en-US" b="1">
                <a:latin typeface="+mj-lt"/>
              </a:rPr>
              <a:t>facilitator guide </a:t>
            </a:r>
            <a:r>
              <a:rPr lang="en-US"/>
              <a:t>for suggestions.</a:t>
            </a:r>
          </a:p>
          <a:p>
            <a:pPr lvl="1">
              <a:buClr>
                <a:schemeClr val="bg1"/>
              </a:buClr>
            </a:pPr>
            <a:r>
              <a:rPr lang="en-US"/>
              <a:t>Be sure to include information from the relevant state and local authorities where your organization has facilities, as appropriate.</a:t>
            </a:r>
          </a:p>
          <a:p>
            <a:pPr lvl="1">
              <a:buClr>
                <a:schemeClr val="bg1"/>
              </a:buClr>
            </a:pPr>
            <a:r>
              <a:rPr lang="en-US"/>
              <a:t>Include a brief summary of key actions your organization has taken up to this point.</a:t>
            </a:r>
          </a:p>
        </p:txBody>
      </p:sp>
    </p:spTree>
    <p:extLst>
      <p:ext uri="{BB962C8B-B14F-4D97-AF65-F5344CB8AC3E}">
        <p14:creationId xmlns:p14="http://schemas.microsoft.com/office/powerpoint/2010/main" val="3332107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5727E4C5-EDC0-4DDB-8D1B-99FC7E241A2D}"/>
              </a:ext>
            </a:extLst>
          </p:cNvPr>
          <p:cNvSpPr>
            <a:spLocks noGrp="1"/>
          </p:cNvSpPr>
          <p:nvPr>
            <p:ph type="title"/>
          </p:nvPr>
        </p:nvSpPr>
        <p:spPr/>
        <p:txBody>
          <a:bodyPr>
            <a:normAutofit/>
          </a:bodyPr>
          <a:lstStyle/>
          <a:p>
            <a:pPr>
              <a:lnSpc>
                <a:spcPts val="2600"/>
              </a:lnSpc>
              <a:spcBef>
                <a:spcPts val="1000"/>
              </a:spcBef>
            </a:pPr>
            <a:r>
              <a:rPr lang="en-US"/>
              <a:t>Current Situation Update</a:t>
            </a:r>
          </a:p>
        </p:txBody>
      </p:sp>
      <p:sp>
        <p:nvSpPr>
          <p:cNvPr id="4" name="Content Placeholder 3">
            <a:extLst>
              <a:ext uri="{FF2B5EF4-FFF2-40B4-BE49-F238E27FC236}">
                <a16:creationId xmlns:a16="http://schemas.microsoft.com/office/drawing/2014/main" id="{4DCCAD5A-84A7-4F4A-A614-A376CB1C5891}"/>
              </a:ext>
            </a:extLst>
          </p:cNvPr>
          <p:cNvSpPr>
            <a:spLocks noGrp="1"/>
          </p:cNvSpPr>
          <p:nvPr>
            <p:ph idx="1"/>
          </p:nvPr>
        </p:nvSpPr>
        <p:spPr>
          <a:xfrm>
            <a:off x="738189" y="1524000"/>
            <a:ext cx="10715627" cy="4721520"/>
          </a:xfrm>
        </p:spPr>
        <p:txBody>
          <a:bodyPr vert="horz" lIns="91440" tIns="45720" rIns="91440" bIns="45720" rtlCol="0" anchor="t">
            <a:normAutofit fontScale="92500" lnSpcReduction="10000"/>
          </a:bodyPr>
          <a:lstStyle/>
          <a:p>
            <a:pPr marL="0" indent="0">
              <a:buNone/>
            </a:pPr>
            <a:r>
              <a:rPr lang="en-US" i="1">
                <a:solidFill>
                  <a:srgbClr val="C00000"/>
                </a:solidFill>
                <a:ea typeface="+mn-lt"/>
                <a:cs typeface="+mn-lt"/>
              </a:rPr>
              <a:t>The Current Situation Update</a:t>
            </a:r>
            <a:r>
              <a:rPr lang="en-US">
                <a:solidFill>
                  <a:srgbClr val="C00000"/>
                </a:solidFill>
                <a:ea typeface="+mn-lt"/>
                <a:cs typeface="+mn-lt"/>
              </a:rPr>
              <a:t> </a:t>
            </a:r>
            <a:r>
              <a:rPr lang="en-US" i="1">
                <a:solidFill>
                  <a:srgbClr val="C00000"/>
                </a:solidFill>
                <a:ea typeface="+mn-lt"/>
                <a:cs typeface="+mn-lt"/>
              </a:rPr>
              <a:t>is for your jurisdiction to refer to the most recent information regarding pandemic and operational considerations included, but not limited to, mass care sheltering, hurricanes, wildfires, earthquakes, and other simultaneous disasters.</a:t>
            </a:r>
            <a:endParaRPr lang="en-US"/>
          </a:p>
          <a:p>
            <a:pPr indent="-347345"/>
            <a:r>
              <a:rPr lang="en-US">
                <a:solidFill>
                  <a:srgbClr val="C00000"/>
                </a:solidFill>
                <a:ea typeface="+mn-lt"/>
                <a:cs typeface="+mn-lt"/>
              </a:rPr>
              <a:t>[</a:t>
            </a:r>
            <a:r>
              <a:rPr lang="en-US">
                <a:solidFill>
                  <a:srgbClr val="C00000"/>
                </a:solidFill>
              </a:rPr>
              <a:t>Information can be found on the following webpages to identify the current situation:]</a:t>
            </a:r>
            <a:endParaRPr lang="en-US"/>
          </a:p>
          <a:p>
            <a:pPr lvl="1"/>
            <a:r>
              <a:rPr lang="en-US">
                <a:solidFill>
                  <a:srgbClr val="C00000"/>
                </a:solidFill>
              </a:rPr>
              <a:t>CDC Coronavirus (COVID-19) Website</a:t>
            </a:r>
          </a:p>
          <a:p>
            <a:pPr lvl="1"/>
            <a:r>
              <a:rPr lang="en-US">
                <a:solidFill>
                  <a:srgbClr val="C00000"/>
                </a:solidFill>
              </a:rPr>
              <a:t>Coronavirus.gov</a:t>
            </a:r>
          </a:p>
          <a:p>
            <a:pPr lvl="1"/>
            <a:r>
              <a:rPr lang="en-US">
                <a:solidFill>
                  <a:srgbClr val="C00000"/>
                </a:solidFill>
              </a:rPr>
              <a:t>FEMA’s Pandemic Resource Page for SLTT Partners</a:t>
            </a:r>
          </a:p>
          <a:p>
            <a:pPr lvl="1"/>
            <a:r>
              <a:rPr lang="en-US">
                <a:solidFill>
                  <a:srgbClr val="C00000"/>
                </a:solidFill>
              </a:rPr>
              <a:t>National Response Frameworks</a:t>
            </a:r>
          </a:p>
          <a:p>
            <a:pPr lvl="1"/>
            <a:r>
              <a:rPr lang="en-US">
                <a:solidFill>
                  <a:srgbClr val="C00000"/>
                </a:solidFill>
              </a:rPr>
              <a:t>COVID-19 Fact Sheets and Guidance</a:t>
            </a:r>
          </a:p>
          <a:p>
            <a:pPr indent="-347345"/>
            <a:r>
              <a:rPr lang="en-US">
                <a:solidFill>
                  <a:srgbClr val="C00000"/>
                </a:solidFill>
              </a:rPr>
              <a:t>[Provide specific information regarding the status of jurisdictions or areas where your organization has facilities, as appropriate.]</a:t>
            </a:r>
          </a:p>
          <a:p>
            <a:pPr indent="-347345"/>
            <a:r>
              <a:rPr lang="en-US">
                <a:solidFill>
                  <a:srgbClr val="C00000"/>
                </a:solidFill>
              </a:rPr>
              <a:t>[Provide specific information regarding the status of your organization.]</a:t>
            </a:r>
          </a:p>
        </p:txBody>
      </p:sp>
      <p:sp>
        <p:nvSpPr>
          <p:cNvPr id="2" name="Slide Number Placeholder 1">
            <a:extLst>
              <a:ext uri="{FF2B5EF4-FFF2-40B4-BE49-F238E27FC236}">
                <a16:creationId xmlns:a16="http://schemas.microsoft.com/office/drawing/2014/main" id="{329AF647-E0AD-4D3D-9904-4F207B8501B0}"/>
              </a:ext>
            </a:extLst>
          </p:cNvPr>
          <p:cNvSpPr>
            <a:spLocks noGrp="1"/>
          </p:cNvSpPr>
          <p:nvPr>
            <p:ph type="sldNum" sz="quarter" idx="12"/>
          </p:nvPr>
        </p:nvSpPr>
        <p:spPr/>
        <p:txBody>
          <a:bodyPr/>
          <a:lstStyle/>
          <a:p>
            <a:fld id="{8FCC257D-A786-9244-9E17-CE618C8B9275}" type="slidenum">
              <a:rPr lang="en-US" smtClean="0"/>
              <a:pPr/>
              <a:t>12</a:t>
            </a:fld>
            <a:endParaRPr lang="en-US"/>
          </a:p>
        </p:txBody>
      </p:sp>
    </p:spTree>
    <p:extLst>
      <p:ext uri="{BB962C8B-B14F-4D97-AF65-F5344CB8AC3E}">
        <p14:creationId xmlns:p14="http://schemas.microsoft.com/office/powerpoint/2010/main" val="810198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059F09-FD6B-4CA8-B076-8A108CB093AA}"/>
              </a:ext>
            </a:extLst>
          </p:cNvPr>
          <p:cNvSpPr>
            <a:spLocks noGrp="1"/>
          </p:cNvSpPr>
          <p:nvPr>
            <p:ph idx="1"/>
          </p:nvPr>
        </p:nvSpPr>
        <p:spPr/>
        <p:txBody>
          <a:bodyPr/>
          <a:lstStyle/>
          <a:p>
            <a:pPr>
              <a:buClr>
                <a:schemeClr val="bg1"/>
              </a:buClr>
            </a:pPr>
            <a:r>
              <a:rPr lang="en-US"/>
              <a:t>Explain to participants that we will now engage in the facilitated discussion portion of this workshop, starting with a review of our current operational status, followed by discussion questions organized within three checklist topics:</a:t>
            </a:r>
          </a:p>
          <a:p>
            <a:pPr lvl="1">
              <a:buClr>
                <a:schemeClr val="bg1"/>
              </a:buClr>
            </a:pPr>
            <a:r>
              <a:rPr lang="en-US"/>
              <a:t>Preparedness</a:t>
            </a:r>
          </a:p>
          <a:p>
            <a:pPr lvl="1">
              <a:buClr>
                <a:schemeClr val="bg1"/>
              </a:buClr>
            </a:pPr>
            <a:r>
              <a:rPr lang="en-US"/>
              <a:t>Response</a:t>
            </a:r>
          </a:p>
          <a:p>
            <a:pPr lvl="1">
              <a:buClr>
                <a:schemeClr val="bg1"/>
              </a:buClr>
            </a:pPr>
            <a:r>
              <a:rPr lang="en-US"/>
              <a:t>Recovery Considerations</a:t>
            </a:r>
          </a:p>
        </p:txBody>
      </p:sp>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a:solidFill>
                  <a:schemeClr val="bg1"/>
                </a:solidFill>
              </a:rPr>
              <a:t>INSTRUCTIONS — READ FIRST</a:t>
            </a:r>
          </a:p>
        </p:txBody>
      </p:sp>
      <p:sp>
        <p:nvSpPr>
          <p:cNvPr id="3" name="Text Placeholder 2">
            <a:extLst>
              <a:ext uri="{FF2B5EF4-FFF2-40B4-BE49-F238E27FC236}">
                <a16:creationId xmlns:a16="http://schemas.microsoft.com/office/drawing/2014/main" id="{DD3BCB46-84D5-4B04-BD38-D6F9F4264E09}"/>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a:t>DELETE THIS SLIDE IN YOUR FINAL PRESENTATION</a:t>
            </a:r>
          </a:p>
        </p:txBody>
      </p:sp>
    </p:spTree>
    <p:extLst>
      <p:ext uri="{BB962C8B-B14F-4D97-AF65-F5344CB8AC3E}">
        <p14:creationId xmlns:p14="http://schemas.microsoft.com/office/powerpoint/2010/main" val="703068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Discussion Questions: Preparedness Considerations (1 of 4)</a:t>
            </a:r>
          </a:p>
        </p:txBody>
      </p:sp>
      <p:sp>
        <p:nvSpPr>
          <p:cNvPr id="2" name="Content Placeholder 1"/>
          <p:cNvSpPr>
            <a:spLocks noGrp="1"/>
          </p:cNvSpPr>
          <p:nvPr>
            <p:ph sz="half" idx="1"/>
          </p:nvPr>
        </p:nvSpPr>
        <p:spPr>
          <a:xfrm>
            <a:off x="738186" y="1443073"/>
            <a:ext cx="10715625" cy="4681279"/>
          </a:xfrm>
        </p:spPr>
        <p:txBody>
          <a:bodyPr vert="horz" lIns="91440" tIns="45720" rIns="91440" bIns="45720" rtlCol="0" anchor="t">
            <a:normAutofit fontScale="85000" lnSpcReduction="10000"/>
          </a:bodyPr>
          <a:lstStyle/>
          <a:p>
            <a:pPr marL="0" indent="0">
              <a:buNone/>
            </a:pPr>
            <a:r>
              <a:rPr lang="en-US" b="1" dirty="0"/>
              <a:t>Preparedness Discussion Questions: Review and Modify</a:t>
            </a:r>
          </a:p>
          <a:p>
            <a:pPr marL="452120"/>
            <a:r>
              <a:rPr lang="en-US" dirty="0"/>
              <a:t>How will your jurisdiction review and modify your emergency operations plan to align with pandemic guidance, to include social distancing limitations, travel restrictions, fiscal impacts, reduction of government services, and potential impacts to your supply chain?</a:t>
            </a:r>
          </a:p>
          <a:p>
            <a:pPr marL="452120"/>
            <a:r>
              <a:rPr lang="en-US" dirty="0"/>
              <a:t>How will your jurisdiction review and modify your plans in accordance with applicable legal requirements, such as federal civil rights laws, to include special considerations for people with disabilities, individuals with limited English proficiency, and others with access and functional needs in a pandemic environment?</a:t>
            </a:r>
          </a:p>
          <a:p>
            <a:pPr marL="452120"/>
            <a:r>
              <a:rPr lang="en-US" dirty="0"/>
              <a:t>How is your jurisdiction reviewing and updating your continuity of operations (COOP) plans to continue essential functions and tasks with little to no interruption?</a:t>
            </a:r>
          </a:p>
          <a:p>
            <a:pPr marL="452120"/>
            <a:r>
              <a:rPr lang="en-US" dirty="0"/>
              <a:t>If available resources and/or personnel are limited due to pandemic operations, how will your jurisdiction review and evaluate current mutual aid agreements and Emergency Management Assistance Compact (EMAC) agreements and how are you incorporating virtual support where possible?</a:t>
            </a:r>
          </a:p>
        </p:txBody>
      </p:sp>
      <p:sp>
        <p:nvSpPr>
          <p:cNvPr id="4" name="Slide Number Placeholder 3">
            <a:extLst>
              <a:ext uri="{FF2B5EF4-FFF2-40B4-BE49-F238E27FC236}">
                <a16:creationId xmlns:a16="http://schemas.microsoft.com/office/drawing/2014/main" id="{2C9575ED-C08A-480F-81D8-F1161246ACD5}"/>
              </a:ext>
            </a:extLst>
          </p:cNvPr>
          <p:cNvSpPr>
            <a:spLocks noGrp="1"/>
          </p:cNvSpPr>
          <p:nvPr>
            <p:ph type="sldNum" sz="quarter" idx="12"/>
          </p:nvPr>
        </p:nvSpPr>
        <p:spPr/>
        <p:txBody>
          <a:bodyPr/>
          <a:lstStyle/>
          <a:p>
            <a:fld id="{8FCC257D-A786-9244-9E17-CE618C8B9275}" type="slidenum">
              <a:rPr lang="en-US" smtClean="0"/>
              <a:pPr/>
              <a:t>14</a:t>
            </a:fld>
            <a:endParaRPr lang="en-US"/>
          </a:p>
        </p:txBody>
      </p:sp>
    </p:spTree>
    <p:extLst>
      <p:ext uri="{BB962C8B-B14F-4D97-AF65-F5344CB8AC3E}">
        <p14:creationId xmlns:p14="http://schemas.microsoft.com/office/powerpoint/2010/main" val="871879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Discussion Questions: Preparedness Considerations (2 of 4)</a:t>
            </a:r>
          </a:p>
        </p:txBody>
      </p:sp>
      <p:sp>
        <p:nvSpPr>
          <p:cNvPr id="2" name="Content Placeholder 1"/>
          <p:cNvSpPr>
            <a:spLocks noGrp="1"/>
          </p:cNvSpPr>
          <p:nvPr>
            <p:ph sz="half" idx="1"/>
          </p:nvPr>
        </p:nvSpPr>
        <p:spPr>
          <a:xfrm>
            <a:off x="738193" y="1444752"/>
            <a:ext cx="10715625" cy="4973320"/>
          </a:xfrm>
        </p:spPr>
        <p:txBody>
          <a:bodyPr>
            <a:noAutofit/>
          </a:bodyPr>
          <a:lstStyle/>
          <a:p>
            <a:pPr marL="0" indent="0">
              <a:buNone/>
            </a:pPr>
            <a:r>
              <a:rPr lang="en-US" sz="1700" b="1"/>
              <a:t>Preparedness Discussion Questions: Consider and Identify</a:t>
            </a:r>
          </a:p>
          <a:p>
            <a:r>
              <a:rPr lang="en-US" sz="1700"/>
              <a:t>How are pandemic response and recovery efforts identifying new partners, resources, planning shortfalls, or solutions to include in emergency operating plans and annexes, including private sector partners in grocery, fuel, and medical supplies?</a:t>
            </a:r>
          </a:p>
          <a:p>
            <a:r>
              <a:rPr lang="en-US" sz="1700"/>
              <a:t>How will you determine if you can use alternate communications and information technology support to operate your emergency operations center virtually?</a:t>
            </a:r>
          </a:p>
          <a:p>
            <a:r>
              <a:rPr lang="en-US" sz="1700"/>
              <a:t>How will your jurisdiction incorporate virtual environment delivery platforms into exercise plans to overcome the challenges of limited face to face training, seminars, and workshops?</a:t>
            </a:r>
          </a:p>
          <a:p>
            <a:r>
              <a:rPr lang="en-US" sz="1700"/>
              <a:t>How will you coordinate with public health officials to identify guidelines for workforce response? </a:t>
            </a:r>
          </a:p>
          <a:p>
            <a:r>
              <a:rPr lang="en-US" sz="1700"/>
              <a:t>What strategies have you considered to keep a disaster from overwhelming 9-1-1 centers, such as establishing alternate call lines for non-emergency queries from the public, increasing personnel capacity, and coordinating with agencies to divert non-emergency calls to alternate call centers?</a:t>
            </a:r>
          </a:p>
        </p:txBody>
      </p:sp>
      <p:sp>
        <p:nvSpPr>
          <p:cNvPr id="4" name="Slide Number Placeholder 3">
            <a:extLst>
              <a:ext uri="{FF2B5EF4-FFF2-40B4-BE49-F238E27FC236}">
                <a16:creationId xmlns:a16="http://schemas.microsoft.com/office/drawing/2014/main" id="{5F386C4C-BFC6-4411-93A2-706466D81B63}"/>
              </a:ext>
            </a:extLst>
          </p:cNvPr>
          <p:cNvSpPr>
            <a:spLocks noGrp="1"/>
          </p:cNvSpPr>
          <p:nvPr>
            <p:ph type="sldNum" sz="quarter" idx="12"/>
          </p:nvPr>
        </p:nvSpPr>
        <p:spPr/>
        <p:txBody>
          <a:bodyPr/>
          <a:lstStyle/>
          <a:p>
            <a:fld id="{8FCC257D-A786-9244-9E17-CE618C8B9275}" type="slidenum">
              <a:rPr lang="en-US" smtClean="0"/>
              <a:pPr/>
              <a:t>15</a:t>
            </a:fld>
            <a:endParaRPr lang="en-US"/>
          </a:p>
        </p:txBody>
      </p:sp>
    </p:spTree>
    <p:extLst>
      <p:ext uri="{BB962C8B-B14F-4D97-AF65-F5344CB8AC3E}">
        <p14:creationId xmlns:p14="http://schemas.microsoft.com/office/powerpoint/2010/main" val="3839547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Discussion Questions: Preparedness Considerations (3 of 4)</a:t>
            </a:r>
          </a:p>
        </p:txBody>
      </p:sp>
      <p:sp>
        <p:nvSpPr>
          <p:cNvPr id="2" name="Content Placeholder 1"/>
          <p:cNvSpPr>
            <a:spLocks noGrp="1"/>
          </p:cNvSpPr>
          <p:nvPr>
            <p:ph sz="half" idx="1"/>
          </p:nvPr>
        </p:nvSpPr>
        <p:spPr>
          <a:xfrm>
            <a:off x="738186" y="1443073"/>
            <a:ext cx="10715625" cy="4681279"/>
          </a:xfrm>
        </p:spPr>
        <p:txBody>
          <a:bodyPr vert="horz" lIns="91440" tIns="45720" rIns="91440" bIns="45720" rtlCol="0" anchor="t">
            <a:normAutofit/>
          </a:bodyPr>
          <a:lstStyle/>
          <a:p>
            <a:pPr marL="0" indent="0">
              <a:buNone/>
            </a:pPr>
            <a:r>
              <a:rPr lang="en-US" sz="1700" b="1" dirty="0"/>
              <a:t>Preparedness Discussion Questions: Message and Engage (1 of 2)</a:t>
            </a:r>
            <a:endParaRPr lang="en-US" sz="1700"/>
          </a:p>
          <a:p>
            <a:pPr marL="457200"/>
            <a:r>
              <a:rPr lang="en-US" sz="1700" dirty="0">
                <a:ea typeface="+mn-lt"/>
                <a:cs typeface="+mn-lt"/>
              </a:rPr>
              <a:t>Are you coordinating with your partners to determine what changes in processes or procedures</a:t>
            </a:r>
            <a:r>
              <a:rPr lang="en-US" sz="1700" dirty="0"/>
              <a:t> are required to develop and disseminate messaging to inform the public, including people with disabilities and individuals with limited English proficiency, of changes in expected services or procedures (e.g., changes to shelter locations, evacuation routes, available transportation methods) due to impacts from a pandemic?</a:t>
            </a:r>
          </a:p>
          <a:p>
            <a:pPr marL="452120"/>
            <a:r>
              <a:rPr lang="en-US" sz="1700" dirty="0"/>
              <a:t>How will you update pre-scripted messages to incorporate the current recommended Personal Protective Equipment (PPE) posture for disaster survivors (e.g., recommend wearing a cloth face covering) and provide deconflicting guidance regarding any stay at home orders or other guidance?</a:t>
            </a:r>
          </a:p>
          <a:p>
            <a:pPr marL="452120"/>
            <a:r>
              <a:rPr lang="en-US" sz="1700" dirty="0"/>
              <a:t>How will you provide messaging on increased personal preparedness measures, encourage your community to evaluate personal emergency plans, and familiarize themselves with guidance from their local jurisdictions related to a pandemic?</a:t>
            </a:r>
          </a:p>
        </p:txBody>
      </p:sp>
      <p:sp>
        <p:nvSpPr>
          <p:cNvPr id="4" name="Slide Number Placeholder 3">
            <a:extLst>
              <a:ext uri="{FF2B5EF4-FFF2-40B4-BE49-F238E27FC236}">
                <a16:creationId xmlns:a16="http://schemas.microsoft.com/office/drawing/2014/main" id="{B6A61F48-162D-4BA1-B93A-BBD9889FF5CE}"/>
              </a:ext>
            </a:extLst>
          </p:cNvPr>
          <p:cNvSpPr>
            <a:spLocks noGrp="1"/>
          </p:cNvSpPr>
          <p:nvPr>
            <p:ph type="sldNum" sz="quarter" idx="12"/>
          </p:nvPr>
        </p:nvSpPr>
        <p:spPr/>
        <p:txBody>
          <a:bodyPr/>
          <a:lstStyle/>
          <a:p>
            <a:fld id="{8FCC257D-A786-9244-9E17-CE618C8B9275}" type="slidenum">
              <a:rPr lang="en-US" smtClean="0"/>
              <a:pPr/>
              <a:t>16</a:t>
            </a:fld>
            <a:endParaRPr lang="en-US"/>
          </a:p>
        </p:txBody>
      </p:sp>
    </p:spTree>
    <p:extLst>
      <p:ext uri="{BB962C8B-B14F-4D97-AF65-F5344CB8AC3E}">
        <p14:creationId xmlns:p14="http://schemas.microsoft.com/office/powerpoint/2010/main" val="3383308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Discussion Questions: Preparedness Considerations (4 of 4)</a:t>
            </a:r>
          </a:p>
        </p:txBody>
      </p:sp>
      <p:sp>
        <p:nvSpPr>
          <p:cNvPr id="2" name="Content Placeholder 1"/>
          <p:cNvSpPr>
            <a:spLocks noGrp="1"/>
          </p:cNvSpPr>
          <p:nvPr>
            <p:ph sz="half" idx="1"/>
          </p:nvPr>
        </p:nvSpPr>
        <p:spPr>
          <a:xfrm>
            <a:off x="738186" y="1443073"/>
            <a:ext cx="10715625" cy="4681279"/>
          </a:xfrm>
        </p:spPr>
        <p:txBody>
          <a:bodyPr vert="horz" lIns="91440" tIns="45720" rIns="91440" bIns="45720" rtlCol="0" anchor="t">
            <a:normAutofit/>
          </a:bodyPr>
          <a:lstStyle/>
          <a:p>
            <a:pPr marL="0" indent="0">
              <a:buNone/>
            </a:pPr>
            <a:r>
              <a:rPr lang="en-US" sz="1700" b="1"/>
              <a:t>Preparedness Discussion Questions: Message and Engage (2 of 2)</a:t>
            </a:r>
            <a:endParaRPr lang="en-US" sz="1700"/>
          </a:p>
          <a:p>
            <a:pPr marL="452120">
              <a:buFont typeface="+mj-lt"/>
              <a:buAutoNum type="arabicPeriod" startAt="4"/>
            </a:pPr>
            <a:r>
              <a:rPr lang="en-US" sz="1700"/>
              <a:t>How will you advise individuals and households to track their critical financial, medical, and household information by using the Emergency Financial First Aid Kit (EFFAK) tool as a guide?</a:t>
            </a:r>
          </a:p>
          <a:p>
            <a:pPr marL="452120">
              <a:buFont typeface="+mj-lt"/>
              <a:buAutoNum type="arabicPeriod" startAt="4"/>
            </a:pPr>
            <a:r>
              <a:rPr lang="en-US" sz="1700"/>
              <a:t>How are you identifying the essential workforce necessary for continuing critical infrastructure viability? Are you using the Cybersecurity and Infrastructure Security Agency advisory list as a guide?</a:t>
            </a:r>
          </a:p>
          <a:p>
            <a:pPr marL="452120">
              <a:buFont typeface="+mj-lt"/>
              <a:buAutoNum type="arabicPeriod" startAt="4"/>
            </a:pPr>
            <a:r>
              <a:rPr lang="en-US" sz="1700"/>
              <a:t>How will you engage non-profits and small businesses in your jurisdiction to discuss how you would respond and recover from a natural hazard event in a pandemic environment?</a:t>
            </a:r>
          </a:p>
          <a:p>
            <a:pPr marL="452120">
              <a:buAutoNum type="arabicPeriod" startAt="4"/>
            </a:pPr>
            <a:r>
              <a:rPr lang="en-US" sz="1700"/>
              <a:t>How will you address rumor control and misinformation being spread on social media? Will you setup a virtual Joint Information Center to help address these issues?</a:t>
            </a:r>
          </a:p>
          <a:p>
            <a:pPr marL="0" indent="0">
              <a:buNone/>
            </a:pPr>
            <a:endParaRPr lang="en-US" sz="1700"/>
          </a:p>
        </p:txBody>
      </p:sp>
      <p:sp>
        <p:nvSpPr>
          <p:cNvPr id="4" name="Slide Number Placeholder 3">
            <a:extLst>
              <a:ext uri="{FF2B5EF4-FFF2-40B4-BE49-F238E27FC236}">
                <a16:creationId xmlns:a16="http://schemas.microsoft.com/office/drawing/2014/main" id="{2AF63B2C-23E6-4ECB-A051-E53B218A23E2}"/>
              </a:ext>
            </a:extLst>
          </p:cNvPr>
          <p:cNvSpPr>
            <a:spLocks noGrp="1"/>
          </p:cNvSpPr>
          <p:nvPr>
            <p:ph type="sldNum" sz="quarter" idx="12"/>
          </p:nvPr>
        </p:nvSpPr>
        <p:spPr/>
        <p:txBody>
          <a:bodyPr/>
          <a:lstStyle/>
          <a:p>
            <a:fld id="{8FCC257D-A786-9244-9E17-CE618C8B9275}" type="slidenum">
              <a:rPr lang="en-US" smtClean="0"/>
              <a:pPr/>
              <a:t>17</a:t>
            </a:fld>
            <a:endParaRPr lang="en-US"/>
          </a:p>
        </p:txBody>
      </p:sp>
    </p:spTree>
    <p:extLst>
      <p:ext uri="{BB962C8B-B14F-4D97-AF65-F5344CB8AC3E}">
        <p14:creationId xmlns:p14="http://schemas.microsoft.com/office/powerpoint/2010/main" val="2877282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a:t>Break</a:t>
            </a:r>
          </a:p>
        </p:txBody>
      </p:sp>
      <p:sp>
        <p:nvSpPr>
          <p:cNvPr id="4" name="Subtitle 3">
            <a:extLst>
              <a:ext uri="{FF2B5EF4-FFF2-40B4-BE49-F238E27FC236}">
                <a16:creationId xmlns:a16="http://schemas.microsoft.com/office/drawing/2014/main" id="{9F3B430F-5B6E-411E-B003-26CD0C6F929C}"/>
              </a:ext>
            </a:extLst>
          </p:cNvPr>
          <p:cNvSpPr>
            <a:spLocks noGrp="1"/>
          </p:cNvSpPr>
          <p:nvPr>
            <p:ph type="subTitle" idx="1"/>
          </p:nvPr>
        </p:nvSpPr>
        <p:spPr>
          <a:xfrm>
            <a:off x="1204152" y="3202727"/>
            <a:ext cx="9746073" cy="616567"/>
          </a:xfrm>
        </p:spPr>
        <p:txBody>
          <a:bodyPr/>
          <a:lstStyle/>
          <a:p>
            <a:r>
              <a:rPr lang="en-US" sz="2400">
                <a:solidFill>
                  <a:srgbClr val="C00000"/>
                </a:solidFill>
              </a:rPr>
              <a:t>[Remove or adjust timing as needed]</a:t>
            </a:r>
          </a:p>
        </p:txBody>
      </p:sp>
      <p:sp>
        <p:nvSpPr>
          <p:cNvPr id="2" name="Slide Number Placeholder 1">
            <a:extLst>
              <a:ext uri="{FF2B5EF4-FFF2-40B4-BE49-F238E27FC236}">
                <a16:creationId xmlns:a16="http://schemas.microsoft.com/office/drawing/2014/main" id="{BF82740E-3CD2-4CB0-BC79-DB2E971D696C}"/>
              </a:ext>
            </a:extLst>
          </p:cNvPr>
          <p:cNvSpPr>
            <a:spLocks noGrp="1"/>
          </p:cNvSpPr>
          <p:nvPr>
            <p:ph type="sldNum" sz="quarter" idx="12"/>
          </p:nvPr>
        </p:nvSpPr>
        <p:spPr/>
        <p:txBody>
          <a:bodyPr/>
          <a:lstStyle/>
          <a:p>
            <a:fld id="{8FCC257D-A786-9244-9E17-CE618C8B9275}" type="slidenum">
              <a:rPr lang="en-US" smtClean="0"/>
              <a:pPr/>
              <a:t>18</a:t>
            </a:fld>
            <a:endParaRPr lang="en-US"/>
          </a:p>
        </p:txBody>
      </p:sp>
    </p:spTree>
    <p:extLst>
      <p:ext uri="{BB962C8B-B14F-4D97-AF65-F5344CB8AC3E}">
        <p14:creationId xmlns:p14="http://schemas.microsoft.com/office/powerpoint/2010/main" val="2113986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(1 of 10)</a:t>
            </a:r>
          </a:p>
        </p:txBody>
      </p:sp>
      <p:sp>
        <p:nvSpPr>
          <p:cNvPr id="2" name="Content Placeholder 1"/>
          <p:cNvSpPr>
            <a:spLocks noGrp="1"/>
          </p:cNvSpPr>
          <p:nvPr>
            <p:ph sz="half" idx="1"/>
          </p:nvPr>
        </p:nvSpPr>
        <p:spPr>
          <a:xfrm>
            <a:off x="738193" y="1444752"/>
            <a:ext cx="10715625" cy="4273331"/>
          </a:xfrm>
        </p:spPr>
        <p:txBody>
          <a:bodyPr vert="horz" lIns="91440" tIns="45720" rIns="91440" bIns="45720" rtlCol="0" anchor="t">
            <a:noAutofit/>
          </a:bodyPr>
          <a:lstStyle/>
          <a:p>
            <a:pPr marL="0" indent="0">
              <a:buNone/>
            </a:pPr>
            <a:r>
              <a:rPr lang="en-US" sz="1700" b="1"/>
              <a:t>Response Discussion Questions (1 of 2)</a:t>
            </a:r>
          </a:p>
          <a:p>
            <a:pPr marL="457200"/>
            <a:r>
              <a:rPr lang="en-US" sz="1700"/>
              <a:t>How will you purchase and stockpile appropriate PPE for personnel required to be in the field, including shelter management and shelter personnel? Have gaps in these supplies, potential supply chain issues, and funding to purchase them been identified?</a:t>
            </a:r>
          </a:p>
          <a:p>
            <a:pPr marL="452120"/>
            <a:r>
              <a:rPr lang="en-US" sz="1700"/>
              <a:t>How will you modify your evacuation plan to account for limited travel options and hotel availability, increased need for health and medical evacuations, financial limitations of the general public, and additional impacts from a pandemic?</a:t>
            </a:r>
          </a:p>
          <a:p>
            <a:pPr marL="452120"/>
            <a:r>
              <a:rPr lang="en-US" sz="1700">
                <a:ea typeface="+mn-lt"/>
                <a:cs typeface="+mn-lt"/>
              </a:rPr>
              <a:t>Have you communicated with NGOs and volunteer corps to assess their ability to operate in a pandemic environment? Have you considered increasing the membership of Community Emergency Response Team (CERT), Medical Reserve Corps, and associated volunteer training? If so, do you have a mechanism to conduct remote recruiting and training?</a:t>
            </a:r>
            <a:endParaRPr lang="en-US" sz="1700"/>
          </a:p>
          <a:p>
            <a:pPr marL="452120"/>
            <a:r>
              <a:rPr lang="en-US" sz="1700"/>
              <a:t>Do your continuity plans adequately address how to respond if your agency/department or your partner agency has degraded staffing or other capabilities, such as facilities and commodities due to a pandemic? Do you have a plan to integrate FEMA personnel and/or federal partners into your response operations?</a:t>
            </a:r>
          </a:p>
        </p:txBody>
      </p:sp>
      <p:sp>
        <p:nvSpPr>
          <p:cNvPr id="4" name="Slide Number Placeholder 3">
            <a:extLst>
              <a:ext uri="{FF2B5EF4-FFF2-40B4-BE49-F238E27FC236}">
                <a16:creationId xmlns:a16="http://schemas.microsoft.com/office/drawing/2014/main" id="{20AEF9D5-3599-41CF-8B5C-836A7D26274C}"/>
              </a:ext>
            </a:extLst>
          </p:cNvPr>
          <p:cNvSpPr>
            <a:spLocks noGrp="1"/>
          </p:cNvSpPr>
          <p:nvPr>
            <p:ph type="sldNum" sz="quarter" idx="12"/>
          </p:nvPr>
        </p:nvSpPr>
        <p:spPr/>
        <p:txBody>
          <a:bodyPr/>
          <a:lstStyle/>
          <a:p>
            <a:fld id="{8FCC257D-A786-9244-9E17-CE618C8B9275}" type="slidenum">
              <a:rPr lang="en-US" smtClean="0"/>
              <a:pPr/>
              <a:t>19</a:t>
            </a:fld>
            <a:endParaRPr lang="en-US"/>
          </a:p>
        </p:txBody>
      </p:sp>
    </p:spTree>
    <p:extLst>
      <p:ext uri="{BB962C8B-B14F-4D97-AF65-F5344CB8AC3E}">
        <p14:creationId xmlns:p14="http://schemas.microsoft.com/office/powerpoint/2010/main" val="2454497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a:solidFill>
                  <a:schemeClr val="bg1"/>
                </a:solidFill>
              </a:rPr>
              <a:t>INSTRUCTIONS — READ FIRST</a:t>
            </a:r>
          </a:p>
        </p:txBody>
      </p:sp>
      <p:sp>
        <p:nvSpPr>
          <p:cNvPr id="3" name="Text Placeholder 2">
            <a:extLst>
              <a:ext uri="{FF2B5EF4-FFF2-40B4-BE49-F238E27FC236}">
                <a16:creationId xmlns:a16="http://schemas.microsoft.com/office/drawing/2014/main" id="{A1178A49-95DD-403B-ADD3-E949B7C85F02}"/>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a:t>DELETE THIS SLIDE IN YOUR FINAL PRESENTATION</a:t>
            </a:r>
          </a:p>
        </p:txBody>
      </p:sp>
      <p:sp>
        <p:nvSpPr>
          <p:cNvPr id="2" name="Content Placeholder 1">
            <a:extLst>
              <a:ext uri="{FF2B5EF4-FFF2-40B4-BE49-F238E27FC236}">
                <a16:creationId xmlns:a16="http://schemas.microsoft.com/office/drawing/2014/main" id="{C24F8BF4-8CDF-41B2-8040-428BC46FB069}"/>
              </a:ext>
            </a:extLst>
          </p:cNvPr>
          <p:cNvSpPr>
            <a:spLocks noGrp="1"/>
          </p:cNvSpPr>
          <p:nvPr>
            <p:ph idx="1"/>
          </p:nvPr>
        </p:nvSpPr>
        <p:spPr>
          <a:xfrm>
            <a:off x="738189" y="1523999"/>
            <a:ext cx="10715627" cy="4706680"/>
          </a:xfrm>
        </p:spPr>
        <p:txBody>
          <a:bodyPr vert="horz" lIns="91440" tIns="45720" rIns="91440" bIns="45720" rtlCol="0" anchor="t">
            <a:noAutofit/>
          </a:bodyPr>
          <a:lstStyle/>
          <a:p>
            <a:pPr indent="-347345">
              <a:buClr>
                <a:srgbClr val="FFFFFF"/>
              </a:buClr>
            </a:pPr>
            <a:r>
              <a:rPr lang="en-US" dirty="0"/>
              <a:t>FEMA has developed an Exercise Starter Kit (ESK) with sample slides and a facilitator guide your organization can use to conduct your own workshop on preparedness in a pandemic.</a:t>
            </a:r>
          </a:p>
          <a:p>
            <a:pPr indent="-347345">
              <a:buClr>
                <a:srgbClr val="FFFFFF"/>
              </a:buClr>
            </a:pPr>
            <a:r>
              <a:rPr lang="en-US" dirty="0"/>
              <a:t>Please </a:t>
            </a:r>
            <a:r>
              <a:rPr lang="en-US" b="1" dirty="0">
                <a:latin typeface="+mj-lt"/>
              </a:rPr>
              <a:t>tailor</a:t>
            </a:r>
            <a:r>
              <a:rPr lang="en-US" dirty="0"/>
              <a:t> this</a:t>
            </a:r>
            <a:r>
              <a:rPr lang="en-US" dirty="0">
                <a:solidFill>
                  <a:srgbClr val="FFFFFF"/>
                </a:solidFill>
              </a:rPr>
              <a:t> sample slide deck by selecting the specific questions that address the needs of your organization. </a:t>
            </a:r>
          </a:p>
          <a:p>
            <a:pPr indent="-347345">
              <a:buClr>
                <a:schemeClr val="bg1"/>
              </a:buClr>
            </a:pPr>
            <a:r>
              <a:rPr lang="en-US" dirty="0"/>
              <a:t>Use this document in tandem with the sample </a:t>
            </a:r>
            <a:r>
              <a:rPr lang="en-US" b="1" dirty="0">
                <a:latin typeface="+mj-lt"/>
              </a:rPr>
              <a:t>facilitator guide</a:t>
            </a:r>
            <a:r>
              <a:rPr lang="en-US" dirty="0"/>
              <a:t>, and be sure to carry over any changes made here into that document as well.</a:t>
            </a:r>
          </a:p>
          <a:p>
            <a:pPr indent="-347345">
              <a:buClr>
                <a:schemeClr val="bg1"/>
              </a:buClr>
            </a:pPr>
            <a:r>
              <a:rPr lang="en-US" dirty="0"/>
              <a:t>Slides with a </a:t>
            </a:r>
            <a:r>
              <a:rPr lang="en-US" b="1" dirty="0">
                <a:latin typeface="+mj-lt"/>
              </a:rPr>
              <a:t>blue background </a:t>
            </a:r>
            <a:r>
              <a:rPr lang="en-US" dirty="0"/>
              <a:t>provide instructions and tips to consider when designing your workshop for your own organization. Please </a:t>
            </a:r>
            <a:r>
              <a:rPr lang="en-US" b="1" dirty="0">
                <a:latin typeface="+mj-lt"/>
              </a:rPr>
              <a:t>delete</a:t>
            </a:r>
            <a:r>
              <a:rPr lang="en-US" dirty="0"/>
              <a:t> all of the slides with blue backgrounds in your final presentation.</a:t>
            </a:r>
          </a:p>
          <a:p>
            <a:pPr lvl="1">
              <a:buClr>
                <a:schemeClr val="bg1"/>
              </a:buClr>
            </a:pPr>
            <a:r>
              <a:rPr lang="en-US" dirty="0"/>
              <a:t>Slide numbers listed in the </a:t>
            </a:r>
            <a:r>
              <a:rPr lang="en-US" b="1" dirty="0">
                <a:latin typeface="+mj-lt"/>
              </a:rPr>
              <a:t>facilitator guide </a:t>
            </a:r>
            <a:r>
              <a:rPr lang="en-US" dirty="0"/>
              <a:t>reflect the slide numbers in this sample </a:t>
            </a:r>
            <a:r>
              <a:rPr lang="en-US" b="1" dirty="0">
                <a:latin typeface="+mj-lt"/>
              </a:rPr>
              <a:t>slide deck </a:t>
            </a:r>
            <a:r>
              <a:rPr lang="en-US" dirty="0"/>
              <a:t>once these instructional slides are removed.</a:t>
            </a:r>
          </a:p>
          <a:p>
            <a:pPr indent="-347345">
              <a:buClr>
                <a:schemeClr val="bg1"/>
              </a:buClr>
            </a:pPr>
            <a:r>
              <a:rPr lang="en-US" dirty="0"/>
              <a:t>Update content highlighted in </a:t>
            </a:r>
            <a:r>
              <a:rPr lang="en-US" b="1" dirty="0">
                <a:solidFill>
                  <a:srgbClr val="FF0000"/>
                </a:solidFill>
                <a:latin typeface="+mj-lt"/>
              </a:rPr>
              <a:t>red text</a:t>
            </a:r>
            <a:r>
              <a:rPr lang="en-US" dirty="0">
                <a:solidFill>
                  <a:srgbClr val="FF0000"/>
                </a:solidFill>
              </a:rPr>
              <a:t> </a:t>
            </a:r>
            <a:r>
              <a:rPr lang="en-US" dirty="0"/>
              <a:t>based on individual deliveries of this workshop.</a:t>
            </a:r>
          </a:p>
        </p:txBody>
      </p:sp>
    </p:spTree>
    <p:extLst>
      <p:ext uri="{BB962C8B-B14F-4D97-AF65-F5344CB8AC3E}">
        <p14:creationId xmlns:p14="http://schemas.microsoft.com/office/powerpoint/2010/main" val="1962377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(2 of 10)</a:t>
            </a:r>
          </a:p>
        </p:txBody>
      </p:sp>
      <p:sp>
        <p:nvSpPr>
          <p:cNvPr id="2" name="Content Placeholder 1"/>
          <p:cNvSpPr>
            <a:spLocks noGrp="1"/>
          </p:cNvSpPr>
          <p:nvPr>
            <p:ph sz="half" idx="1"/>
          </p:nvPr>
        </p:nvSpPr>
        <p:spPr>
          <a:xfrm>
            <a:off x="738193" y="1444752"/>
            <a:ext cx="10715625" cy="4022725"/>
          </a:xfrm>
        </p:spPr>
        <p:txBody>
          <a:bodyPr>
            <a:noAutofit/>
          </a:bodyPr>
          <a:lstStyle/>
          <a:p>
            <a:pPr marL="0" indent="0">
              <a:buNone/>
            </a:pPr>
            <a:r>
              <a:rPr lang="en-US" sz="1700" b="1"/>
              <a:t>Response Discussion Questions (2 of 2)</a:t>
            </a:r>
          </a:p>
          <a:p>
            <a:pPr>
              <a:buFont typeface="+mj-lt"/>
              <a:buAutoNum type="arabicPeriod" startAt="5"/>
            </a:pPr>
            <a:r>
              <a:rPr lang="en-US" sz="1700"/>
              <a:t>Have you considered how your planning goals and objectives would be altered if resources are diverted during a pandemic?</a:t>
            </a:r>
          </a:p>
          <a:p>
            <a:pPr>
              <a:buAutoNum type="arabicPeriod" startAt="5"/>
            </a:pPr>
            <a:r>
              <a:rPr lang="en-US" sz="1700"/>
              <a:t>Have you considered expanded use of aerial imagery and other remote sensing capabilities to gain and maintain situational awareness and conduct damage assessments?</a:t>
            </a:r>
          </a:p>
          <a:p>
            <a:pPr>
              <a:buAutoNum type="arabicPeriod" startAt="5"/>
            </a:pPr>
            <a:r>
              <a:rPr lang="en-US" sz="1700"/>
              <a:t>Are any resources needed for a potential response currently unavailable or in short supply? Have you reached out to your EMAC or private sector partners for assistance and to discuss resource availability based on existing contracts and mutual aid agreements?</a:t>
            </a:r>
          </a:p>
          <a:p>
            <a:pPr>
              <a:buAutoNum type="arabicPeriod" startAt="5"/>
            </a:pPr>
            <a:r>
              <a:rPr lang="en-US" sz="1700"/>
              <a:t>Have you established a Business Emergency Operations Center that can coordinate and collaborate with the private sector and the National Business Emergency Operations Center?</a:t>
            </a:r>
          </a:p>
          <a:p>
            <a:pPr>
              <a:buAutoNum type="arabicPeriod" startAt="5"/>
            </a:pPr>
            <a:r>
              <a:rPr lang="en-US" sz="1700"/>
              <a:t>Does your emergency operations center have enough information technology personnel and VPN bandwidth to support increased numbers of remote emergency responders? Are they trained to work remotely and support remote work for extended periods on multiple disasters?</a:t>
            </a:r>
          </a:p>
        </p:txBody>
      </p:sp>
      <p:sp>
        <p:nvSpPr>
          <p:cNvPr id="4" name="Slide Number Placeholder 3">
            <a:extLst>
              <a:ext uri="{FF2B5EF4-FFF2-40B4-BE49-F238E27FC236}">
                <a16:creationId xmlns:a16="http://schemas.microsoft.com/office/drawing/2014/main" id="{A95DAB2A-0338-4938-AD22-AAC893775395}"/>
              </a:ext>
            </a:extLst>
          </p:cNvPr>
          <p:cNvSpPr>
            <a:spLocks noGrp="1"/>
          </p:cNvSpPr>
          <p:nvPr>
            <p:ph type="sldNum" sz="quarter" idx="12"/>
          </p:nvPr>
        </p:nvSpPr>
        <p:spPr/>
        <p:txBody>
          <a:bodyPr/>
          <a:lstStyle/>
          <a:p>
            <a:fld id="{8FCC257D-A786-9244-9E17-CE618C8B9275}" type="slidenum">
              <a:rPr lang="en-US" smtClean="0"/>
              <a:pPr/>
              <a:t>20</a:t>
            </a:fld>
            <a:endParaRPr lang="en-US"/>
          </a:p>
        </p:txBody>
      </p:sp>
    </p:spTree>
    <p:extLst>
      <p:ext uri="{BB962C8B-B14F-4D97-AF65-F5344CB8AC3E}">
        <p14:creationId xmlns:p14="http://schemas.microsoft.com/office/powerpoint/2010/main" val="3865569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(3 of 10)</a:t>
            </a:r>
          </a:p>
        </p:txBody>
      </p:sp>
      <p:sp>
        <p:nvSpPr>
          <p:cNvPr id="2" name="Content Placeholder 1"/>
          <p:cNvSpPr>
            <a:spLocks noGrp="1"/>
          </p:cNvSpPr>
          <p:nvPr>
            <p:ph sz="half" idx="1"/>
          </p:nvPr>
        </p:nvSpPr>
        <p:spPr>
          <a:xfrm>
            <a:off x="738193" y="1444752"/>
            <a:ext cx="10715625" cy="4022725"/>
          </a:xfrm>
        </p:spPr>
        <p:txBody>
          <a:bodyPr>
            <a:noAutofit/>
          </a:bodyPr>
          <a:lstStyle/>
          <a:p>
            <a:pPr marL="0" indent="0">
              <a:buNone/>
            </a:pPr>
            <a:r>
              <a:rPr lang="en-US" sz="1700" b="1"/>
              <a:t>Community Lifeline #1: Safety and Security</a:t>
            </a:r>
          </a:p>
          <a:p>
            <a:r>
              <a:rPr lang="en-US" sz="1700"/>
              <a:t>With the potential of decreased law enforcement availability, have you reviewed your contingency plans for on-site security?</a:t>
            </a:r>
          </a:p>
          <a:p>
            <a:r>
              <a:rPr lang="en-US" sz="1700"/>
              <a:t>How are you reviewing your evacuation and sheltering plans for nursing homes and long-term care facilities to accommodate pandemic considerations and the health risks to those populations?</a:t>
            </a:r>
          </a:p>
          <a:p>
            <a:r>
              <a:rPr lang="en-US" sz="1700"/>
              <a:t>How will you manage re-entry procedures given the constraints and impacts of a pandemic (e.g., social distancing)? What agencies will need to be involved?</a:t>
            </a:r>
          </a:p>
          <a:p>
            <a:r>
              <a:rPr lang="en-US" sz="1700"/>
              <a:t>What special operations teams (e.g., Urban Search and Rescue, HazMat) are still mission capable? How have they adopted the current CDC guidelines for PPE and training?</a:t>
            </a:r>
          </a:p>
          <a:p>
            <a:r>
              <a:rPr lang="en-US" sz="1700"/>
              <a:t>How are you identifying potential sites for disaster facilities, including responder housing or quarters, that are consistent with current CDC guidance and social distancing requirements? If needed, have leasing requirements been coordinated?</a:t>
            </a:r>
          </a:p>
        </p:txBody>
      </p:sp>
      <p:pic>
        <p:nvPicPr>
          <p:cNvPr id="5" name="Picture 4">
            <a:extLst>
              <a:ext uri="{FF2B5EF4-FFF2-40B4-BE49-F238E27FC236}">
                <a16:creationId xmlns:a16="http://schemas.microsoft.com/office/drawing/2014/main" id="{1014EA0C-76BB-4354-960A-C173A0B4267A}"/>
              </a:ext>
            </a:extLst>
          </p:cNvPr>
          <p:cNvPicPr>
            <a:picLocks noChangeAspect="1"/>
          </p:cNvPicPr>
          <p:nvPr/>
        </p:nvPicPr>
        <p:blipFill>
          <a:blip r:embed="rId2"/>
          <a:stretch>
            <a:fillRect/>
          </a:stretch>
        </p:blipFill>
        <p:spPr>
          <a:xfrm>
            <a:off x="10744200" y="66226"/>
            <a:ext cx="1323309" cy="1269842"/>
          </a:xfrm>
          <a:prstGeom prst="rect">
            <a:avLst/>
          </a:prstGeom>
        </p:spPr>
      </p:pic>
      <p:sp>
        <p:nvSpPr>
          <p:cNvPr id="4" name="Slide Number Placeholder 3">
            <a:extLst>
              <a:ext uri="{FF2B5EF4-FFF2-40B4-BE49-F238E27FC236}">
                <a16:creationId xmlns:a16="http://schemas.microsoft.com/office/drawing/2014/main" id="{52721D6B-A70B-4773-9E38-563B0EEAAD4F}"/>
              </a:ext>
            </a:extLst>
          </p:cNvPr>
          <p:cNvSpPr>
            <a:spLocks noGrp="1"/>
          </p:cNvSpPr>
          <p:nvPr>
            <p:ph type="sldNum" sz="quarter" idx="12"/>
          </p:nvPr>
        </p:nvSpPr>
        <p:spPr/>
        <p:txBody>
          <a:bodyPr/>
          <a:lstStyle/>
          <a:p>
            <a:fld id="{8FCC257D-A786-9244-9E17-CE618C8B9275}" type="slidenum">
              <a:rPr lang="en-US" smtClean="0"/>
              <a:pPr/>
              <a:t>21</a:t>
            </a:fld>
            <a:endParaRPr lang="en-US"/>
          </a:p>
        </p:txBody>
      </p:sp>
    </p:spTree>
    <p:extLst>
      <p:ext uri="{BB962C8B-B14F-4D97-AF65-F5344CB8AC3E}">
        <p14:creationId xmlns:p14="http://schemas.microsoft.com/office/powerpoint/2010/main" val="705487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(4 of 10)</a:t>
            </a:r>
          </a:p>
        </p:txBody>
      </p:sp>
      <p:sp>
        <p:nvSpPr>
          <p:cNvPr id="2" name="Content Placeholder 1"/>
          <p:cNvSpPr>
            <a:spLocks noGrp="1"/>
          </p:cNvSpPr>
          <p:nvPr>
            <p:ph sz="half" idx="1"/>
          </p:nvPr>
        </p:nvSpPr>
        <p:spPr>
          <a:xfrm>
            <a:off x="738193" y="1444752"/>
            <a:ext cx="10715625" cy="4767317"/>
          </a:xfrm>
        </p:spPr>
        <p:txBody>
          <a:bodyPr vert="horz" lIns="91440" tIns="45720" rIns="91440" bIns="45720" rtlCol="0" anchor="t">
            <a:noAutofit/>
          </a:bodyPr>
          <a:lstStyle/>
          <a:p>
            <a:pPr marL="0" indent="0">
              <a:buNone/>
            </a:pPr>
            <a:r>
              <a:rPr lang="en-US" sz="1700" b="1" dirty="0"/>
              <a:t>Community Lifeline #2: Food, Water, Shelter</a:t>
            </a:r>
          </a:p>
          <a:p>
            <a:pPr marL="452120"/>
            <a:r>
              <a:rPr lang="en-US" sz="1700" dirty="0"/>
              <a:t>How will social distancing considerations affect current shelter capacity? Do sheltering and feeding plans incorporate social distancing guidelines and PPE requirements outlined by the National Mass Care Strategy?</a:t>
            </a:r>
          </a:p>
          <a:p>
            <a:pPr marL="452120"/>
            <a:r>
              <a:rPr lang="en-US" sz="1700" dirty="0"/>
              <a:t>Considering current sheltering options, how will you provide individuals with disabilities and other access and functional needs sheltering resources and assistance in a pandemic environment?</a:t>
            </a:r>
          </a:p>
          <a:p>
            <a:pPr marL="452120"/>
            <a:r>
              <a:rPr lang="en-US" sz="1700" dirty="0"/>
              <a:t>How will you collaborate the abilities and willingness of whole-community partners to operate or support mass care/sheltering in a pandemic environment?</a:t>
            </a:r>
          </a:p>
          <a:p>
            <a:pPr marL="452120"/>
            <a:r>
              <a:rPr lang="en-US" sz="1700" dirty="0"/>
              <a:t>How will you include temperature screenings in your protocols for admittance to mass care shelters? Do you have adequate temperature screening equipment, PPE, and testing kits to support your screening protocols?</a:t>
            </a:r>
          </a:p>
          <a:p>
            <a:pPr marL="452120"/>
            <a:r>
              <a:rPr lang="en-US" sz="1700" dirty="0"/>
              <a:t>How will you increase your supply of soap, disinfectant spray, wipes, and sanitizer to provide additional sanitation in shelters in a pandemic environment?</a:t>
            </a:r>
          </a:p>
        </p:txBody>
      </p:sp>
      <p:pic>
        <p:nvPicPr>
          <p:cNvPr id="4" name="Picture 3">
            <a:extLst>
              <a:ext uri="{FF2B5EF4-FFF2-40B4-BE49-F238E27FC236}">
                <a16:creationId xmlns:a16="http://schemas.microsoft.com/office/drawing/2014/main" id="{EE34F362-4E4D-4718-BE5F-85B3D35C2149}"/>
              </a:ext>
            </a:extLst>
          </p:cNvPr>
          <p:cNvPicPr>
            <a:picLocks noChangeAspect="1"/>
          </p:cNvPicPr>
          <p:nvPr/>
        </p:nvPicPr>
        <p:blipFill>
          <a:blip r:embed="rId2"/>
          <a:stretch>
            <a:fillRect/>
          </a:stretch>
        </p:blipFill>
        <p:spPr>
          <a:xfrm>
            <a:off x="10790867" y="49254"/>
            <a:ext cx="1284466" cy="1271016"/>
          </a:xfrm>
          <a:prstGeom prst="rect">
            <a:avLst/>
          </a:prstGeom>
        </p:spPr>
      </p:pic>
      <p:sp>
        <p:nvSpPr>
          <p:cNvPr id="5" name="Slide Number Placeholder 4">
            <a:extLst>
              <a:ext uri="{FF2B5EF4-FFF2-40B4-BE49-F238E27FC236}">
                <a16:creationId xmlns:a16="http://schemas.microsoft.com/office/drawing/2014/main" id="{17FA4BCA-00B2-4CE4-8880-C89D4DF31D95}"/>
              </a:ext>
            </a:extLst>
          </p:cNvPr>
          <p:cNvSpPr>
            <a:spLocks noGrp="1"/>
          </p:cNvSpPr>
          <p:nvPr>
            <p:ph type="sldNum" sz="quarter" idx="12"/>
          </p:nvPr>
        </p:nvSpPr>
        <p:spPr/>
        <p:txBody>
          <a:bodyPr/>
          <a:lstStyle/>
          <a:p>
            <a:fld id="{8FCC257D-A786-9244-9E17-CE618C8B9275}" type="slidenum">
              <a:rPr lang="en-US" smtClean="0"/>
              <a:pPr/>
              <a:t>22</a:t>
            </a:fld>
            <a:endParaRPr lang="en-US"/>
          </a:p>
        </p:txBody>
      </p:sp>
    </p:spTree>
    <p:extLst>
      <p:ext uri="{BB962C8B-B14F-4D97-AF65-F5344CB8AC3E}">
        <p14:creationId xmlns:p14="http://schemas.microsoft.com/office/powerpoint/2010/main" val="1981106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(5 of 10)</a:t>
            </a:r>
          </a:p>
        </p:txBody>
      </p:sp>
      <p:sp>
        <p:nvSpPr>
          <p:cNvPr id="2" name="Content Placeholder 1"/>
          <p:cNvSpPr>
            <a:spLocks noGrp="1"/>
          </p:cNvSpPr>
          <p:nvPr>
            <p:ph sz="half" idx="1"/>
          </p:nvPr>
        </p:nvSpPr>
        <p:spPr>
          <a:xfrm>
            <a:off x="738193" y="1444752"/>
            <a:ext cx="10715625" cy="4022725"/>
          </a:xfrm>
        </p:spPr>
        <p:txBody>
          <a:bodyPr vert="horz" lIns="91440" tIns="45720" rIns="91440" bIns="45720" rtlCol="0" anchor="t">
            <a:noAutofit/>
          </a:bodyPr>
          <a:lstStyle/>
          <a:p>
            <a:pPr marL="0" indent="0">
              <a:buNone/>
            </a:pPr>
            <a:r>
              <a:rPr lang="en-US" sz="1700" b="1" dirty="0"/>
              <a:t>Community Lifeline #3: Health and Medical (1 of 2) </a:t>
            </a:r>
            <a:endParaRPr lang="en-US" sz="1700" b="1"/>
          </a:p>
          <a:p>
            <a:pPr marL="452120"/>
            <a:r>
              <a:rPr lang="en-US" sz="1700" dirty="0"/>
              <a:t>What is your alternate staffing or recruitment strategy for healthcare professionals in the event of a reduction of personnel availability?</a:t>
            </a:r>
          </a:p>
          <a:p>
            <a:pPr marL="452120"/>
            <a:r>
              <a:rPr lang="en-US" sz="1700" dirty="0"/>
              <a:t>How will you ensure that your healthcare, alternate care, and long-term care facilities have adequate, functional, and fueled emergency generators and a plan to keep emergency power systems operational during an emergency to reduce patient movement?</a:t>
            </a:r>
          </a:p>
          <a:p>
            <a:pPr marL="452120"/>
            <a:r>
              <a:rPr lang="en-US" sz="1700" dirty="0"/>
              <a:t>Do your triage protocols and procedures facilitate efficient patient processing to reduce person-to-person contact, increase social distancing, and reduce the amount of time patients are in the triage area?</a:t>
            </a:r>
          </a:p>
          <a:p>
            <a:pPr marL="452120"/>
            <a:r>
              <a:rPr lang="en-US" sz="1700" dirty="0"/>
              <a:t>How will you coordinate with multi-disciplinary psychosocial support teams (e.g., social workers, mental health professionals, counselors, interpreters, patient service coordinators, clergy) to provide virtual support to patients, families, and medical personnel?</a:t>
            </a:r>
          </a:p>
        </p:txBody>
      </p:sp>
      <p:pic>
        <p:nvPicPr>
          <p:cNvPr id="4" name="Picture 3">
            <a:extLst>
              <a:ext uri="{FF2B5EF4-FFF2-40B4-BE49-F238E27FC236}">
                <a16:creationId xmlns:a16="http://schemas.microsoft.com/office/drawing/2014/main" id="{6EFEF31F-BD93-4944-8FE8-BA2303FD6256}"/>
              </a:ext>
            </a:extLst>
          </p:cNvPr>
          <p:cNvPicPr>
            <a:picLocks noChangeAspect="1"/>
          </p:cNvPicPr>
          <p:nvPr/>
        </p:nvPicPr>
        <p:blipFill>
          <a:blip r:embed="rId2"/>
          <a:stretch>
            <a:fillRect/>
          </a:stretch>
        </p:blipFill>
        <p:spPr>
          <a:xfrm>
            <a:off x="10798021" y="49254"/>
            <a:ext cx="1311580" cy="1271016"/>
          </a:xfrm>
          <a:prstGeom prst="rect">
            <a:avLst/>
          </a:prstGeom>
        </p:spPr>
      </p:pic>
      <p:sp>
        <p:nvSpPr>
          <p:cNvPr id="5" name="Slide Number Placeholder 4">
            <a:extLst>
              <a:ext uri="{FF2B5EF4-FFF2-40B4-BE49-F238E27FC236}">
                <a16:creationId xmlns:a16="http://schemas.microsoft.com/office/drawing/2014/main" id="{6F107CD6-04CD-460A-81BB-666A80E62312}"/>
              </a:ext>
            </a:extLst>
          </p:cNvPr>
          <p:cNvSpPr>
            <a:spLocks noGrp="1"/>
          </p:cNvSpPr>
          <p:nvPr>
            <p:ph type="sldNum" sz="quarter" idx="12"/>
          </p:nvPr>
        </p:nvSpPr>
        <p:spPr/>
        <p:txBody>
          <a:bodyPr/>
          <a:lstStyle/>
          <a:p>
            <a:fld id="{8FCC257D-A786-9244-9E17-CE618C8B9275}" type="slidenum">
              <a:rPr lang="en-US" smtClean="0"/>
              <a:pPr/>
              <a:t>23</a:t>
            </a:fld>
            <a:endParaRPr lang="en-US"/>
          </a:p>
        </p:txBody>
      </p:sp>
    </p:spTree>
    <p:extLst>
      <p:ext uri="{BB962C8B-B14F-4D97-AF65-F5344CB8AC3E}">
        <p14:creationId xmlns:p14="http://schemas.microsoft.com/office/powerpoint/2010/main" val="2138952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(6 of 10)</a:t>
            </a:r>
          </a:p>
        </p:txBody>
      </p:sp>
      <p:sp>
        <p:nvSpPr>
          <p:cNvPr id="2" name="Content Placeholder 1"/>
          <p:cNvSpPr>
            <a:spLocks noGrp="1"/>
          </p:cNvSpPr>
          <p:nvPr>
            <p:ph sz="half" idx="1"/>
          </p:nvPr>
        </p:nvSpPr>
        <p:spPr>
          <a:xfrm>
            <a:off x="738193" y="1444752"/>
            <a:ext cx="10715625" cy="4022725"/>
          </a:xfrm>
        </p:spPr>
        <p:txBody>
          <a:bodyPr vert="horz" lIns="91440" tIns="45720" rIns="91440" bIns="45720" rtlCol="0" anchor="t">
            <a:noAutofit/>
          </a:bodyPr>
          <a:lstStyle/>
          <a:p>
            <a:pPr marL="0" indent="0">
              <a:buNone/>
            </a:pPr>
            <a:r>
              <a:rPr lang="en-US" sz="1700" b="1" dirty="0"/>
              <a:t>Community Lifeline #3: Health and Medical (2 of 2)</a:t>
            </a:r>
          </a:p>
          <a:p>
            <a:pPr marL="452120">
              <a:buFont typeface="+mj-lt"/>
              <a:buAutoNum type="arabicPeriod" startAt="5"/>
            </a:pPr>
            <a:r>
              <a:rPr lang="en-US" sz="1700" dirty="0"/>
              <a:t>Do your mass casualty management plans accommodate an increased number of fatalities? Have you identified additional contingencies for mortuary affairs management in a pandemic environment?</a:t>
            </a:r>
          </a:p>
          <a:p>
            <a:pPr marL="452120">
              <a:buAutoNum type="arabicPeriod" startAt="5"/>
            </a:pPr>
            <a:r>
              <a:rPr lang="en-US" sz="1700" dirty="0"/>
              <a:t>How will you encourage hospitals and medical centers to develop and maintain an updated inventory of PPE and other equipment? Do these centers have a shortage-alert system with identified and well socialized triggers and associated actions to mitigate potential issues?</a:t>
            </a:r>
          </a:p>
          <a:p>
            <a:pPr marL="452120">
              <a:buAutoNum type="arabicPeriod" startAt="5"/>
            </a:pPr>
            <a:r>
              <a:rPr lang="en-US" sz="1700" dirty="0"/>
              <a:t>To ensure equal access to information and other resources, how are key messages presented to patients, personnel, and the public in a variety of accessible formats (e.g., audio, visual, sign language, braille, multiple languages)?</a:t>
            </a:r>
          </a:p>
          <a:p>
            <a:pPr marL="452120">
              <a:buAutoNum type="arabicPeriod" startAt="5"/>
            </a:pPr>
            <a:r>
              <a:rPr lang="en-US" sz="1700" dirty="0"/>
              <a:t>Do you have coordinated plans in place to evacuate or shelter patients in place in Federal Medical Stations and Alternate Care Sites in your jurisdiction?</a:t>
            </a:r>
          </a:p>
        </p:txBody>
      </p:sp>
      <p:pic>
        <p:nvPicPr>
          <p:cNvPr id="4" name="Picture 3">
            <a:extLst>
              <a:ext uri="{FF2B5EF4-FFF2-40B4-BE49-F238E27FC236}">
                <a16:creationId xmlns:a16="http://schemas.microsoft.com/office/drawing/2014/main" id="{269499B3-5F92-4DAD-9598-13F0AF541B47}"/>
              </a:ext>
            </a:extLst>
          </p:cNvPr>
          <p:cNvPicPr>
            <a:picLocks noChangeAspect="1"/>
          </p:cNvPicPr>
          <p:nvPr/>
        </p:nvPicPr>
        <p:blipFill>
          <a:blip r:embed="rId2"/>
          <a:stretch>
            <a:fillRect/>
          </a:stretch>
        </p:blipFill>
        <p:spPr>
          <a:xfrm>
            <a:off x="10798021" y="49254"/>
            <a:ext cx="1311580" cy="1271016"/>
          </a:xfrm>
          <a:prstGeom prst="rect">
            <a:avLst/>
          </a:prstGeom>
        </p:spPr>
      </p:pic>
      <p:sp>
        <p:nvSpPr>
          <p:cNvPr id="5" name="Slide Number Placeholder 4">
            <a:extLst>
              <a:ext uri="{FF2B5EF4-FFF2-40B4-BE49-F238E27FC236}">
                <a16:creationId xmlns:a16="http://schemas.microsoft.com/office/drawing/2014/main" id="{2E3FDD64-08F9-4670-B335-50FBD6824BBB}"/>
              </a:ext>
            </a:extLst>
          </p:cNvPr>
          <p:cNvSpPr>
            <a:spLocks noGrp="1"/>
          </p:cNvSpPr>
          <p:nvPr>
            <p:ph type="sldNum" sz="quarter" idx="12"/>
          </p:nvPr>
        </p:nvSpPr>
        <p:spPr/>
        <p:txBody>
          <a:bodyPr/>
          <a:lstStyle/>
          <a:p>
            <a:fld id="{8FCC257D-A786-9244-9E17-CE618C8B9275}" type="slidenum">
              <a:rPr lang="en-US" smtClean="0"/>
              <a:pPr/>
              <a:t>24</a:t>
            </a:fld>
            <a:endParaRPr lang="en-US"/>
          </a:p>
        </p:txBody>
      </p:sp>
    </p:spTree>
    <p:extLst>
      <p:ext uri="{BB962C8B-B14F-4D97-AF65-F5344CB8AC3E}">
        <p14:creationId xmlns:p14="http://schemas.microsoft.com/office/powerpoint/2010/main" val="335805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(7 of 10)</a:t>
            </a:r>
          </a:p>
        </p:txBody>
      </p:sp>
      <p:sp>
        <p:nvSpPr>
          <p:cNvPr id="2" name="Content Placeholder 1"/>
          <p:cNvSpPr>
            <a:spLocks noGrp="1"/>
          </p:cNvSpPr>
          <p:nvPr>
            <p:ph sz="half" idx="1"/>
          </p:nvPr>
        </p:nvSpPr>
        <p:spPr>
          <a:xfrm>
            <a:off x="738193" y="1444752"/>
            <a:ext cx="10715625" cy="4022725"/>
          </a:xfrm>
        </p:spPr>
        <p:txBody>
          <a:bodyPr vert="horz" lIns="91440" tIns="45720" rIns="91440" bIns="45720" rtlCol="0" anchor="t">
            <a:normAutofit/>
          </a:bodyPr>
          <a:lstStyle/>
          <a:p>
            <a:pPr marL="0" indent="0">
              <a:buNone/>
            </a:pPr>
            <a:r>
              <a:rPr lang="en-US" sz="1700" b="1"/>
              <a:t>Community Lifeline #4: Energy (Power and Fuel)</a:t>
            </a:r>
          </a:p>
          <a:p>
            <a:pPr marL="452120"/>
            <a:r>
              <a:rPr lang="en-US" sz="1700"/>
              <a:t>What resources will we need at our facilities to reinstate on-site functions?</a:t>
            </a:r>
          </a:p>
          <a:p>
            <a:pPr marL="452120"/>
            <a:r>
              <a:rPr lang="en-US" sz="1700"/>
              <a:t>Do energy sector partners have adequate staffing to generate, transmit and distribute power and fuel to the community in the event of sick workers or family care needs?</a:t>
            </a:r>
          </a:p>
          <a:p>
            <a:pPr marL="452120"/>
            <a:r>
              <a:rPr lang="en-US" sz="1700"/>
              <a:t>Does your plan for potential emergency repairs for energy infrastructure account for pandemic social distancing or personal protective equipment (PPE) needs?</a:t>
            </a:r>
          </a:p>
          <a:p>
            <a:pPr marL="452120"/>
            <a:r>
              <a:rPr lang="en-US" sz="1700"/>
              <a:t>How has the pandemic environment affected the supply of fuel in your jurisdiction (e.g., less people driving disrupting gas demand)?</a:t>
            </a:r>
          </a:p>
        </p:txBody>
      </p:sp>
      <p:pic>
        <p:nvPicPr>
          <p:cNvPr id="4" name="Picture 3">
            <a:extLst>
              <a:ext uri="{FF2B5EF4-FFF2-40B4-BE49-F238E27FC236}">
                <a16:creationId xmlns:a16="http://schemas.microsoft.com/office/drawing/2014/main" id="{7F2EE0FA-0C98-4013-BB6A-1D2BDC91D179}"/>
              </a:ext>
            </a:extLst>
          </p:cNvPr>
          <p:cNvPicPr>
            <a:picLocks noChangeAspect="1"/>
          </p:cNvPicPr>
          <p:nvPr/>
        </p:nvPicPr>
        <p:blipFill>
          <a:blip r:embed="rId2"/>
          <a:stretch>
            <a:fillRect/>
          </a:stretch>
        </p:blipFill>
        <p:spPr>
          <a:xfrm>
            <a:off x="10811648" y="49254"/>
            <a:ext cx="1284325" cy="1271016"/>
          </a:xfrm>
          <a:prstGeom prst="rect">
            <a:avLst/>
          </a:prstGeom>
        </p:spPr>
      </p:pic>
      <p:sp>
        <p:nvSpPr>
          <p:cNvPr id="5" name="Slide Number Placeholder 4">
            <a:extLst>
              <a:ext uri="{FF2B5EF4-FFF2-40B4-BE49-F238E27FC236}">
                <a16:creationId xmlns:a16="http://schemas.microsoft.com/office/drawing/2014/main" id="{8A98ABC6-53AF-4297-942C-AE9C07DE7EAA}"/>
              </a:ext>
            </a:extLst>
          </p:cNvPr>
          <p:cNvSpPr>
            <a:spLocks noGrp="1"/>
          </p:cNvSpPr>
          <p:nvPr>
            <p:ph type="sldNum" sz="quarter" idx="12"/>
          </p:nvPr>
        </p:nvSpPr>
        <p:spPr/>
        <p:txBody>
          <a:bodyPr/>
          <a:lstStyle/>
          <a:p>
            <a:fld id="{8FCC257D-A786-9244-9E17-CE618C8B9275}" type="slidenum">
              <a:rPr lang="en-US" smtClean="0"/>
              <a:pPr/>
              <a:t>25</a:t>
            </a:fld>
            <a:endParaRPr lang="en-US"/>
          </a:p>
        </p:txBody>
      </p:sp>
    </p:spTree>
    <p:extLst>
      <p:ext uri="{BB962C8B-B14F-4D97-AF65-F5344CB8AC3E}">
        <p14:creationId xmlns:p14="http://schemas.microsoft.com/office/powerpoint/2010/main" val="696649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(8 of 10)</a:t>
            </a:r>
          </a:p>
        </p:txBody>
      </p:sp>
      <p:sp>
        <p:nvSpPr>
          <p:cNvPr id="2" name="Content Placeholder 1"/>
          <p:cNvSpPr>
            <a:spLocks noGrp="1"/>
          </p:cNvSpPr>
          <p:nvPr>
            <p:ph sz="half" idx="1"/>
          </p:nvPr>
        </p:nvSpPr>
        <p:spPr>
          <a:xfrm>
            <a:off x="738193" y="1444752"/>
            <a:ext cx="10715625" cy="4729039"/>
          </a:xfrm>
        </p:spPr>
        <p:txBody>
          <a:bodyPr>
            <a:normAutofit fontScale="85000" lnSpcReduction="10000"/>
          </a:bodyPr>
          <a:lstStyle/>
          <a:p>
            <a:pPr marL="0" indent="0">
              <a:buNone/>
            </a:pPr>
            <a:r>
              <a:rPr lang="en-US" b="1"/>
              <a:t>Community Lifeline #5: Communications</a:t>
            </a:r>
          </a:p>
          <a:p>
            <a:r>
              <a:rPr lang="en-US"/>
              <a:t>How will you and your partners test primary, secondary and contingency communications platforms?</a:t>
            </a:r>
          </a:p>
          <a:p>
            <a:r>
              <a:rPr lang="en-US"/>
              <a:t>Is there a system in place to collect and share data to support decision-making and facilitate development of a common operating picture for multiple response operations? How much of this can be done virtually?</a:t>
            </a:r>
          </a:p>
          <a:p>
            <a:r>
              <a:rPr lang="en-US"/>
              <a:t>How are you considering converting town hall meetings and press conferences to virtual platforms or requiring masks and social distancing if they are conducted in person?</a:t>
            </a:r>
          </a:p>
          <a:p>
            <a:r>
              <a:rPr lang="en-US"/>
              <a:t>Is increased use of mobile or internet bandwidth disrupting emergency communications? Can responders receive prioritized access to dedicated bandwidth? Do responders have backup communications?</a:t>
            </a:r>
          </a:p>
          <a:p>
            <a:r>
              <a:rPr lang="en-US"/>
              <a:t>Do you have pre-scripted messages for communicating evacuation and shelter-in-place updates that include social distancing measures due to pandemic considerations?</a:t>
            </a:r>
          </a:p>
        </p:txBody>
      </p:sp>
      <p:pic>
        <p:nvPicPr>
          <p:cNvPr id="4" name="Picture 3">
            <a:extLst>
              <a:ext uri="{FF2B5EF4-FFF2-40B4-BE49-F238E27FC236}">
                <a16:creationId xmlns:a16="http://schemas.microsoft.com/office/drawing/2014/main" id="{F3EB8781-BDAE-4FC4-BC3C-970C4932CD33}"/>
              </a:ext>
            </a:extLst>
          </p:cNvPr>
          <p:cNvPicPr>
            <a:picLocks noChangeAspect="1"/>
          </p:cNvPicPr>
          <p:nvPr/>
        </p:nvPicPr>
        <p:blipFill>
          <a:blip r:embed="rId2"/>
          <a:stretch>
            <a:fillRect/>
          </a:stretch>
        </p:blipFill>
        <p:spPr>
          <a:xfrm>
            <a:off x="10846732" y="0"/>
            <a:ext cx="1214172" cy="1280160"/>
          </a:xfrm>
          <a:prstGeom prst="rect">
            <a:avLst/>
          </a:prstGeom>
        </p:spPr>
      </p:pic>
      <p:sp>
        <p:nvSpPr>
          <p:cNvPr id="5" name="Slide Number Placeholder 4">
            <a:extLst>
              <a:ext uri="{FF2B5EF4-FFF2-40B4-BE49-F238E27FC236}">
                <a16:creationId xmlns:a16="http://schemas.microsoft.com/office/drawing/2014/main" id="{E59577BB-1052-41AB-A0B3-902E025C9EE4}"/>
              </a:ext>
            </a:extLst>
          </p:cNvPr>
          <p:cNvSpPr>
            <a:spLocks noGrp="1"/>
          </p:cNvSpPr>
          <p:nvPr>
            <p:ph type="sldNum" sz="quarter" idx="12"/>
          </p:nvPr>
        </p:nvSpPr>
        <p:spPr/>
        <p:txBody>
          <a:bodyPr/>
          <a:lstStyle/>
          <a:p>
            <a:fld id="{8FCC257D-A786-9244-9E17-CE618C8B9275}" type="slidenum">
              <a:rPr lang="en-US" smtClean="0"/>
              <a:pPr/>
              <a:t>26</a:t>
            </a:fld>
            <a:endParaRPr lang="en-US"/>
          </a:p>
        </p:txBody>
      </p:sp>
    </p:spTree>
    <p:extLst>
      <p:ext uri="{BB962C8B-B14F-4D97-AF65-F5344CB8AC3E}">
        <p14:creationId xmlns:p14="http://schemas.microsoft.com/office/powerpoint/2010/main" val="4159997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(9 of 10)</a:t>
            </a:r>
          </a:p>
        </p:txBody>
      </p:sp>
      <p:sp>
        <p:nvSpPr>
          <p:cNvPr id="2" name="Content Placeholder 1"/>
          <p:cNvSpPr>
            <a:spLocks noGrp="1"/>
          </p:cNvSpPr>
          <p:nvPr>
            <p:ph sz="half" idx="1"/>
          </p:nvPr>
        </p:nvSpPr>
        <p:spPr>
          <a:xfrm>
            <a:off x="738193" y="1444752"/>
            <a:ext cx="10715625" cy="4604556"/>
          </a:xfrm>
        </p:spPr>
        <p:txBody>
          <a:bodyPr>
            <a:normAutofit/>
          </a:bodyPr>
          <a:lstStyle/>
          <a:p>
            <a:pPr marL="0" indent="0">
              <a:buNone/>
            </a:pPr>
            <a:r>
              <a:rPr lang="en-US" sz="1700" b="1"/>
              <a:t>Community Lifeline #6: Transportation</a:t>
            </a:r>
          </a:p>
          <a:p>
            <a:r>
              <a:rPr lang="en-US" sz="1700"/>
              <a:t>Do you have capabilities to screen for a pandemic during an evacuation? Have you accounted for additional time needed for checkpoints during an evacuation?</a:t>
            </a:r>
          </a:p>
          <a:p>
            <a:r>
              <a:rPr lang="en-US" sz="1700"/>
              <a:t>Does your jurisdiction have the resources necessary to re-establish critical mass transportation hubs (e.g., airports, train stations, local mass transit stations) under social distancing guidelines?</a:t>
            </a:r>
          </a:p>
          <a:p>
            <a:r>
              <a:rPr lang="en-US" sz="1700"/>
              <a:t>What mechanisms are in place to increase public transportation if economic impacts preclude citizens from self-evacuating? Have you planned for additional transportation capacity to account for social distancing?</a:t>
            </a:r>
          </a:p>
          <a:p>
            <a:r>
              <a:rPr lang="en-US" sz="1700"/>
              <a:t>Do your facilities and jurisdictions have adequate transportation agreements and legal privacy protections to accommodate medical evacuations within required timelines? Do they have patient tracking mechanisms to account for separations resulting from pandemic operations and evacuations?</a:t>
            </a:r>
          </a:p>
        </p:txBody>
      </p:sp>
      <p:pic>
        <p:nvPicPr>
          <p:cNvPr id="4" name="Picture 3">
            <a:extLst>
              <a:ext uri="{FF2B5EF4-FFF2-40B4-BE49-F238E27FC236}">
                <a16:creationId xmlns:a16="http://schemas.microsoft.com/office/drawing/2014/main" id="{52B27134-2A60-46E7-B400-0EC60DD7058F}"/>
              </a:ext>
            </a:extLst>
          </p:cNvPr>
          <p:cNvPicPr>
            <a:picLocks noChangeAspect="1"/>
          </p:cNvPicPr>
          <p:nvPr/>
        </p:nvPicPr>
        <p:blipFill>
          <a:blip r:embed="rId2"/>
          <a:stretch>
            <a:fillRect/>
          </a:stretch>
        </p:blipFill>
        <p:spPr>
          <a:xfrm>
            <a:off x="10818310" y="49254"/>
            <a:ext cx="1271016" cy="1271016"/>
          </a:xfrm>
          <a:prstGeom prst="rect">
            <a:avLst/>
          </a:prstGeom>
        </p:spPr>
      </p:pic>
      <p:sp>
        <p:nvSpPr>
          <p:cNvPr id="5" name="Slide Number Placeholder 4">
            <a:extLst>
              <a:ext uri="{FF2B5EF4-FFF2-40B4-BE49-F238E27FC236}">
                <a16:creationId xmlns:a16="http://schemas.microsoft.com/office/drawing/2014/main" id="{D2EA469C-56BA-4601-816D-7BE66B3A1238}"/>
              </a:ext>
            </a:extLst>
          </p:cNvPr>
          <p:cNvSpPr>
            <a:spLocks noGrp="1"/>
          </p:cNvSpPr>
          <p:nvPr>
            <p:ph type="sldNum" sz="quarter" idx="12"/>
          </p:nvPr>
        </p:nvSpPr>
        <p:spPr/>
        <p:txBody>
          <a:bodyPr/>
          <a:lstStyle/>
          <a:p>
            <a:fld id="{8FCC257D-A786-9244-9E17-CE618C8B9275}" type="slidenum">
              <a:rPr lang="en-US" smtClean="0"/>
              <a:pPr/>
              <a:t>27</a:t>
            </a:fld>
            <a:endParaRPr lang="en-US"/>
          </a:p>
        </p:txBody>
      </p:sp>
    </p:spTree>
    <p:extLst>
      <p:ext uri="{BB962C8B-B14F-4D97-AF65-F5344CB8AC3E}">
        <p14:creationId xmlns:p14="http://schemas.microsoft.com/office/powerpoint/2010/main" val="427629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Discussion Questions: Response Considerations (10 of 10)</a:t>
            </a:r>
          </a:p>
        </p:txBody>
      </p:sp>
      <p:sp>
        <p:nvSpPr>
          <p:cNvPr id="2" name="Content Placeholder 1"/>
          <p:cNvSpPr>
            <a:spLocks noGrp="1"/>
          </p:cNvSpPr>
          <p:nvPr>
            <p:ph sz="half" idx="1"/>
          </p:nvPr>
        </p:nvSpPr>
        <p:spPr>
          <a:xfrm>
            <a:off x="738193" y="1444752"/>
            <a:ext cx="10715625" cy="4022725"/>
          </a:xfrm>
        </p:spPr>
        <p:txBody>
          <a:bodyPr vert="horz" lIns="91440" tIns="45720" rIns="91440" bIns="45720" rtlCol="0" anchor="t">
            <a:normAutofit fontScale="85000" lnSpcReduction="10000"/>
          </a:bodyPr>
          <a:lstStyle/>
          <a:p>
            <a:pPr marL="0" indent="0">
              <a:buNone/>
            </a:pPr>
            <a:r>
              <a:rPr lang="en-US" b="1"/>
              <a:t>Community Lifeline #7: Hazardous Materials</a:t>
            </a:r>
          </a:p>
          <a:p>
            <a:pPr marL="452120"/>
            <a:r>
              <a:rPr lang="en-US"/>
              <a:t>Are your hazardous or toxic materials plans and messaging consistent with your pandemic procedures and messaging? Have you reviewed your messaging for a chemical, biological, radiological or nuclear incident?</a:t>
            </a:r>
          </a:p>
          <a:p>
            <a:pPr marL="452120"/>
            <a:r>
              <a:rPr lang="en-US"/>
              <a:t>How are you reaching out to the Radiological Emergency Preparedness Program or any hazardous and radiological materials groups to determine constraints and limitations on facilities under a pandemic?</a:t>
            </a:r>
          </a:p>
          <a:p>
            <a:pPr marL="452120"/>
            <a:r>
              <a:rPr lang="en-US"/>
              <a:t>Do you have the materials and resources needed for a hazardous or toxic materials incident? Have you identified any supply chain issues with procurement?</a:t>
            </a:r>
          </a:p>
          <a:p>
            <a:pPr marL="452120"/>
            <a:r>
              <a:rPr lang="en-US"/>
              <a:t>How are you conducting site assessments, especially in areas with hazardous or radiological material, given pandemic considerations (e.g., potential staff limitations, social distancing)?</a:t>
            </a:r>
          </a:p>
        </p:txBody>
      </p:sp>
      <p:pic>
        <p:nvPicPr>
          <p:cNvPr id="4" name="Picture 3">
            <a:extLst>
              <a:ext uri="{FF2B5EF4-FFF2-40B4-BE49-F238E27FC236}">
                <a16:creationId xmlns:a16="http://schemas.microsoft.com/office/drawing/2014/main" id="{B866D78E-9BCD-4EA5-A9EF-46E49BDA51BF}"/>
              </a:ext>
            </a:extLst>
          </p:cNvPr>
          <p:cNvPicPr>
            <a:picLocks noChangeAspect="1"/>
          </p:cNvPicPr>
          <p:nvPr/>
        </p:nvPicPr>
        <p:blipFill>
          <a:blip r:embed="rId2"/>
          <a:stretch>
            <a:fillRect/>
          </a:stretch>
        </p:blipFill>
        <p:spPr>
          <a:xfrm>
            <a:off x="10768018" y="45652"/>
            <a:ext cx="1371600" cy="1274618"/>
          </a:xfrm>
          <a:prstGeom prst="rect">
            <a:avLst/>
          </a:prstGeom>
        </p:spPr>
      </p:pic>
      <p:sp>
        <p:nvSpPr>
          <p:cNvPr id="5" name="Slide Number Placeholder 4">
            <a:extLst>
              <a:ext uri="{FF2B5EF4-FFF2-40B4-BE49-F238E27FC236}">
                <a16:creationId xmlns:a16="http://schemas.microsoft.com/office/drawing/2014/main" id="{A2A413E4-D0CF-42FF-906A-DAF0AD6C7765}"/>
              </a:ext>
            </a:extLst>
          </p:cNvPr>
          <p:cNvSpPr>
            <a:spLocks noGrp="1"/>
          </p:cNvSpPr>
          <p:nvPr>
            <p:ph type="sldNum" sz="quarter" idx="12"/>
          </p:nvPr>
        </p:nvSpPr>
        <p:spPr/>
        <p:txBody>
          <a:bodyPr/>
          <a:lstStyle/>
          <a:p>
            <a:fld id="{8FCC257D-A786-9244-9E17-CE618C8B9275}" type="slidenum">
              <a:rPr lang="en-US" smtClean="0"/>
              <a:pPr/>
              <a:t>28</a:t>
            </a:fld>
            <a:endParaRPr lang="en-US"/>
          </a:p>
        </p:txBody>
      </p:sp>
    </p:spTree>
    <p:extLst>
      <p:ext uri="{BB962C8B-B14F-4D97-AF65-F5344CB8AC3E}">
        <p14:creationId xmlns:p14="http://schemas.microsoft.com/office/powerpoint/2010/main" val="942769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a:t>Break</a:t>
            </a:r>
          </a:p>
        </p:txBody>
      </p:sp>
      <p:sp>
        <p:nvSpPr>
          <p:cNvPr id="4" name="Subtitle 3">
            <a:extLst>
              <a:ext uri="{FF2B5EF4-FFF2-40B4-BE49-F238E27FC236}">
                <a16:creationId xmlns:a16="http://schemas.microsoft.com/office/drawing/2014/main" id="{9F3B430F-5B6E-411E-B003-26CD0C6F929C}"/>
              </a:ext>
            </a:extLst>
          </p:cNvPr>
          <p:cNvSpPr>
            <a:spLocks noGrp="1"/>
          </p:cNvSpPr>
          <p:nvPr>
            <p:ph type="subTitle" idx="1"/>
          </p:nvPr>
        </p:nvSpPr>
        <p:spPr>
          <a:xfrm>
            <a:off x="1204152" y="3202727"/>
            <a:ext cx="9746073" cy="616567"/>
          </a:xfrm>
        </p:spPr>
        <p:txBody>
          <a:bodyPr/>
          <a:lstStyle/>
          <a:p>
            <a:r>
              <a:rPr lang="en-US" sz="2400">
                <a:solidFill>
                  <a:srgbClr val="C00000"/>
                </a:solidFill>
              </a:rPr>
              <a:t>[Remove or adjust timing as needed]</a:t>
            </a:r>
          </a:p>
        </p:txBody>
      </p:sp>
      <p:sp>
        <p:nvSpPr>
          <p:cNvPr id="2" name="Slide Number Placeholder 1">
            <a:extLst>
              <a:ext uri="{FF2B5EF4-FFF2-40B4-BE49-F238E27FC236}">
                <a16:creationId xmlns:a16="http://schemas.microsoft.com/office/drawing/2014/main" id="{B27C1223-7E8A-4F10-AF60-F2389FD4B031}"/>
              </a:ext>
            </a:extLst>
          </p:cNvPr>
          <p:cNvSpPr>
            <a:spLocks noGrp="1"/>
          </p:cNvSpPr>
          <p:nvPr>
            <p:ph type="sldNum" sz="quarter" idx="12"/>
          </p:nvPr>
        </p:nvSpPr>
        <p:spPr/>
        <p:txBody>
          <a:bodyPr/>
          <a:lstStyle/>
          <a:p>
            <a:fld id="{8FCC257D-A786-9244-9E17-CE618C8B9275}" type="slidenum">
              <a:rPr lang="en-US" smtClean="0"/>
              <a:pPr/>
              <a:t>29</a:t>
            </a:fld>
            <a:endParaRPr lang="en-US"/>
          </a:p>
        </p:txBody>
      </p:sp>
    </p:spTree>
    <p:extLst>
      <p:ext uri="{BB962C8B-B14F-4D97-AF65-F5344CB8AC3E}">
        <p14:creationId xmlns:p14="http://schemas.microsoft.com/office/powerpoint/2010/main" val="2478607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a:solidFill>
                  <a:schemeClr val="bg1"/>
                </a:solidFill>
              </a:rPr>
              <a:t>BACKGROUND INFO (1 of 2)</a:t>
            </a:r>
          </a:p>
        </p:txBody>
      </p:sp>
      <p:sp>
        <p:nvSpPr>
          <p:cNvPr id="3" name="Text Placeholder 2">
            <a:extLst>
              <a:ext uri="{FF2B5EF4-FFF2-40B4-BE49-F238E27FC236}">
                <a16:creationId xmlns:a16="http://schemas.microsoft.com/office/drawing/2014/main" id="{6B5B3613-228E-434D-8724-B809C7E70AEC}"/>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a:t>DELETE THIS SLIDE IN YOUR FINAL PRESENTATION</a:t>
            </a:r>
          </a:p>
        </p:txBody>
      </p:sp>
      <p:sp>
        <p:nvSpPr>
          <p:cNvPr id="2" name="Content Placeholder 1">
            <a:extLst>
              <a:ext uri="{FF2B5EF4-FFF2-40B4-BE49-F238E27FC236}">
                <a16:creationId xmlns:a16="http://schemas.microsoft.com/office/drawing/2014/main" id="{B86A78F0-070D-43F2-8565-4E27563E27DA}"/>
              </a:ext>
            </a:extLst>
          </p:cNvPr>
          <p:cNvSpPr>
            <a:spLocks noGrp="1"/>
          </p:cNvSpPr>
          <p:nvPr>
            <p:ph idx="1"/>
          </p:nvPr>
        </p:nvSpPr>
        <p:spPr>
          <a:xfrm>
            <a:off x="738189" y="1524000"/>
            <a:ext cx="10715627" cy="4634204"/>
          </a:xfrm>
        </p:spPr>
        <p:txBody>
          <a:bodyPr vert="horz" lIns="91440" tIns="45720" rIns="91440" bIns="45720" rtlCol="0" anchor="t">
            <a:noAutofit/>
          </a:bodyPr>
          <a:lstStyle/>
          <a:p>
            <a:pPr indent="-347345">
              <a:buClr>
                <a:schemeClr val="bg1"/>
              </a:buClr>
            </a:pPr>
            <a:r>
              <a:rPr lang="en-US"/>
              <a:t>The questions and considerations that follow build upon FEMA’s COVID-19 Pandemic Operational Guidance for the 2020 Hurricane Season.</a:t>
            </a:r>
            <a:endParaRPr lang="en-US" i="1"/>
          </a:p>
          <a:p>
            <a:pPr indent="-347345">
              <a:buClr>
                <a:schemeClr val="bg1"/>
              </a:buClr>
            </a:pPr>
            <a:r>
              <a:rPr lang="en-US"/>
              <a:t>The Preparedness in a Pandemic ESK’s purpose is to provide SLTT whole community partners a resource to begin preparations for all hazards in a pandemic environment. The kit is scalable, adaptable, and flexible to meet the needs partners across the whole community in preparing for specific hazards and disasters identified within their communities.</a:t>
            </a:r>
          </a:p>
          <a:p>
            <a:pPr indent="-347345">
              <a:buClr>
                <a:schemeClr val="bg1"/>
              </a:buClr>
            </a:pPr>
            <a:r>
              <a:rPr lang="en-US"/>
              <a:t>This workshop, which is intended to be guided by a facilitator from your organization, provides planning considerations and discussion questions to help guide internal conversations and decisions around conducting operations tailored to your organization’s unique needs and missions. </a:t>
            </a:r>
          </a:p>
        </p:txBody>
      </p:sp>
    </p:spTree>
    <p:extLst>
      <p:ext uri="{BB962C8B-B14F-4D97-AF65-F5344CB8AC3E}">
        <p14:creationId xmlns:p14="http://schemas.microsoft.com/office/powerpoint/2010/main" val="3862103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738193" y="1549400"/>
            <a:ext cx="10715625" cy="4624391"/>
          </a:xfrm>
        </p:spPr>
        <p:txBody>
          <a:bodyPr vert="horz" lIns="91440" tIns="45720" rIns="91440" bIns="45720" rtlCol="0" anchor="t">
            <a:normAutofit/>
          </a:bodyPr>
          <a:lstStyle/>
          <a:p>
            <a:pPr marL="0" indent="0">
              <a:buNone/>
            </a:pPr>
            <a:r>
              <a:rPr lang="en-US" sz="1700" b="1"/>
              <a:t>Recovery Discussion Questions: Leadership and Authority</a:t>
            </a:r>
          </a:p>
          <a:p>
            <a:pPr marL="452120"/>
            <a:r>
              <a:rPr lang="en-US" sz="1700"/>
              <a:t>Who are the lead agency and individual managing and coordinating disaster recovery efforts? Is this the same agency in charge of pandemic response actions?</a:t>
            </a:r>
          </a:p>
          <a:p>
            <a:pPr marL="452120"/>
            <a:r>
              <a:rPr lang="en-US" sz="1700"/>
              <a:t>If a different agency is in charge of recovery operations, have you considered how the transition of responsibilities and coordination efforts would occur?</a:t>
            </a:r>
          </a:p>
          <a:p>
            <a:pPr marL="452120"/>
            <a:r>
              <a:rPr lang="en-US" sz="1700"/>
              <a:t>How will pandemic response actions and leadership intersect with disaster recovery actions and leadership? What is the coordination mechanism for ensuring both efforts are synchronized?</a:t>
            </a:r>
          </a:p>
          <a:p>
            <a:pPr marL="452120"/>
            <a:r>
              <a:rPr lang="en-US" sz="1700"/>
              <a:t>Who has the authority to make formal decisions in your jurisdiction related to disaster recovery and how are those decisions communicated to the appropriate stakeholders? Does the health department need to certify that projects or locations comply with social distancing and other public health directives before their use?</a:t>
            </a:r>
          </a:p>
        </p:txBody>
      </p:sp>
      <p:sp>
        <p:nvSpPr>
          <p:cNvPr id="3" name="Title 2"/>
          <p:cNvSpPr>
            <a:spLocks noGrp="1"/>
          </p:cNvSpPr>
          <p:nvPr>
            <p:ph type="title"/>
          </p:nvPr>
        </p:nvSpPr>
        <p:spPr/>
        <p:txBody>
          <a:bodyPr/>
          <a:lstStyle/>
          <a:p>
            <a:r>
              <a:rPr lang="en-US"/>
              <a:t>Discussion Questions: Recovery Considerations (1 of 6) </a:t>
            </a:r>
          </a:p>
        </p:txBody>
      </p:sp>
      <p:sp>
        <p:nvSpPr>
          <p:cNvPr id="4" name="Slide Number Placeholder 3">
            <a:extLst>
              <a:ext uri="{FF2B5EF4-FFF2-40B4-BE49-F238E27FC236}">
                <a16:creationId xmlns:a16="http://schemas.microsoft.com/office/drawing/2014/main" id="{46AB291A-1A60-4DE0-92E8-3B5F0087F8DF}"/>
              </a:ext>
            </a:extLst>
          </p:cNvPr>
          <p:cNvSpPr>
            <a:spLocks noGrp="1"/>
          </p:cNvSpPr>
          <p:nvPr>
            <p:ph type="sldNum" sz="quarter" idx="12"/>
          </p:nvPr>
        </p:nvSpPr>
        <p:spPr/>
        <p:txBody>
          <a:bodyPr/>
          <a:lstStyle/>
          <a:p>
            <a:fld id="{8FCC257D-A786-9244-9E17-CE618C8B9275}" type="slidenum">
              <a:rPr lang="en-US" smtClean="0"/>
              <a:pPr/>
              <a:t>30</a:t>
            </a:fld>
            <a:endParaRPr lang="en-US"/>
          </a:p>
        </p:txBody>
      </p:sp>
    </p:spTree>
    <p:extLst>
      <p:ext uri="{BB962C8B-B14F-4D97-AF65-F5344CB8AC3E}">
        <p14:creationId xmlns:p14="http://schemas.microsoft.com/office/powerpoint/2010/main" val="32432558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pPr marL="0" indent="0">
              <a:buNone/>
            </a:pPr>
            <a:r>
              <a:rPr lang="en-US" sz="1700" b="1"/>
              <a:t>Recovery Discussion Questions: Staffing</a:t>
            </a:r>
          </a:p>
          <a:p>
            <a:r>
              <a:rPr lang="en-US" sz="1700"/>
              <a:t>What staffing is in place to manage and implement recovery efforts in a pandemic environment and how can existing shortages, or those due to disaster impacts, be addressed?</a:t>
            </a:r>
          </a:p>
          <a:p>
            <a:r>
              <a:rPr lang="en-US" sz="1700"/>
              <a:t>Are human resource policies and processes consistent with public health recommendations and state/Federal statutory and regulatory legal requirements?  Do you need to establish new policies (e.g., sick leave, scheduling, control measures) or continue them after a pandemic?</a:t>
            </a:r>
          </a:p>
          <a:p>
            <a:r>
              <a:rPr lang="en-US" sz="1700"/>
              <a:t>How will you evaluate the staffing impacts of a pandemic and the current disaster on your mutual aid partners?</a:t>
            </a:r>
          </a:p>
        </p:txBody>
      </p:sp>
      <p:sp>
        <p:nvSpPr>
          <p:cNvPr id="3" name="Title 2"/>
          <p:cNvSpPr>
            <a:spLocks noGrp="1"/>
          </p:cNvSpPr>
          <p:nvPr>
            <p:ph type="title"/>
          </p:nvPr>
        </p:nvSpPr>
        <p:spPr/>
        <p:txBody>
          <a:bodyPr/>
          <a:lstStyle/>
          <a:p>
            <a:r>
              <a:rPr lang="en-US"/>
              <a:t>Discussion Questions: Recovery Considerations (2 of 6) </a:t>
            </a:r>
          </a:p>
        </p:txBody>
      </p:sp>
      <p:sp>
        <p:nvSpPr>
          <p:cNvPr id="4" name="Slide Number Placeholder 3">
            <a:extLst>
              <a:ext uri="{FF2B5EF4-FFF2-40B4-BE49-F238E27FC236}">
                <a16:creationId xmlns:a16="http://schemas.microsoft.com/office/drawing/2014/main" id="{68DB7623-9BA6-408D-BC38-C07BC1D82DDC}"/>
              </a:ext>
            </a:extLst>
          </p:cNvPr>
          <p:cNvSpPr>
            <a:spLocks noGrp="1"/>
          </p:cNvSpPr>
          <p:nvPr>
            <p:ph type="sldNum" sz="quarter" idx="12"/>
          </p:nvPr>
        </p:nvSpPr>
        <p:spPr/>
        <p:txBody>
          <a:bodyPr/>
          <a:lstStyle/>
          <a:p>
            <a:fld id="{8FCC257D-A786-9244-9E17-CE618C8B9275}" type="slidenum">
              <a:rPr lang="en-US" smtClean="0"/>
              <a:pPr/>
              <a:t>31</a:t>
            </a:fld>
            <a:endParaRPr lang="en-US"/>
          </a:p>
        </p:txBody>
      </p:sp>
    </p:spTree>
    <p:extLst>
      <p:ext uri="{BB962C8B-B14F-4D97-AF65-F5344CB8AC3E}">
        <p14:creationId xmlns:p14="http://schemas.microsoft.com/office/powerpoint/2010/main" val="3003263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vert="horz" lIns="91440" tIns="45720" rIns="91440" bIns="45720" rtlCol="0" anchor="t">
            <a:normAutofit/>
          </a:bodyPr>
          <a:lstStyle/>
          <a:p>
            <a:pPr marL="0" indent="0">
              <a:buNone/>
            </a:pPr>
            <a:r>
              <a:rPr lang="en-US" sz="1700" b="1" dirty="0"/>
              <a:t>Recovery Discussion Questions: Communications and Engagement</a:t>
            </a:r>
          </a:p>
          <a:p>
            <a:pPr marL="452120"/>
            <a:r>
              <a:rPr lang="en-US" sz="1700" dirty="0"/>
              <a:t>What is your process for coordinating messaging related to </a:t>
            </a:r>
            <a:r>
              <a:rPr lang="en-US" sz="1700" dirty="0">
                <a:ea typeface="+mn-lt"/>
                <a:cs typeface="+mn-lt"/>
              </a:rPr>
              <a:t>pandemic and disaster recovery efforts</a:t>
            </a:r>
            <a:r>
              <a:rPr lang="en-US" sz="1700" dirty="0"/>
              <a:t>, including for people with disabilities and individuals with limited English proficiency? </a:t>
            </a:r>
          </a:p>
          <a:p>
            <a:pPr marL="452120"/>
            <a:r>
              <a:rPr lang="en-US" sz="1700" dirty="0"/>
              <a:t>Who is responsible for releasing information to the public within the jurisdiction? Is this the same individual(s) releasing information related to the pandemic? </a:t>
            </a:r>
            <a:r>
              <a:rPr lang="en-US" sz="1700" dirty="0">
                <a:ea typeface="+mn-lt"/>
                <a:cs typeface="+mn-lt"/>
              </a:rPr>
              <a:t>If these are different individuals or organizations, how is that information flow coordinated?</a:t>
            </a:r>
          </a:p>
          <a:p>
            <a:pPr marL="452120"/>
            <a:r>
              <a:rPr lang="en-US" sz="1700" dirty="0"/>
              <a:t>What </a:t>
            </a:r>
            <a:r>
              <a:rPr lang="en-US" sz="1700" dirty="0">
                <a:ea typeface="+mn-lt"/>
                <a:cs typeface="+mn-lt"/>
              </a:rPr>
              <a:t>community organizations or private sector partners</a:t>
            </a:r>
            <a:r>
              <a:rPr lang="en-US" sz="1700" dirty="0"/>
              <a:t> can help amplify important recovery information helping ensure whole of community recovery outcomes are realized?</a:t>
            </a:r>
          </a:p>
        </p:txBody>
      </p:sp>
      <p:sp>
        <p:nvSpPr>
          <p:cNvPr id="3" name="Title 2"/>
          <p:cNvSpPr>
            <a:spLocks noGrp="1"/>
          </p:cNvSpPr>
          <p:nvPr>
            <p:ph type="title"/>
          </p:nvPr>
        </p:nvSpPr>
        <p:spPr/>
        <p:txBody>
          <a:bodyPr/>
          <a:lstStyle/>
          <a:p>
            <a:r>
              <a:rPr lang="en-US"/>
              <a:t>Discussion Questions: Recovery Considerations (3 of 6) </a:t>
            </a:r>
          </a:p>
        </p:txBody>
      </p:sp>
      <p:sp>
        <p:nvSpPr>
          <p:cNvPr id="4" name="Slide Number Placeholder 3">
            <a:extLst>
              <a:ext uri="{FF2B5EF4-FFF2-40B4-BE49-F238E27FC236}">
                <a16:creationId xmlns:a16="http://schemas.microsoft.com/office/drawing/2014/main" id="{D9AEBAB7-4214-4109-9F1E-7BB2698DC6FB}"/>
              </a:ext>
            </a:extLst>
          </p:cNvPr>
          <p:cNvSpPr>
            <a:spLocks noGrp="1"/>
          </p:cNvSpPr>
          <p:nvPr>
            <p:ph type="sldNum" sz="quarter" idx="12"/>
          </p:nvPr>
        </p:nvSpPr>
        <p:spPr/>
        <p:txBody>
          <a:bodyPr/>
          <a:lstStyle/>
          <a:p>
            <a:fld id="{8FCC257D-A786-9244-9E17-CE618C8B9275}" type="slidenum">
              <a:rPr lang="en-US" smtClean="0"/>
              <a:pPr/>
              <a:t>32</a:t>
            </a:fld>
            <a:endParaRPr lang="en-US"/>
          </a:p>
        </p:txBody>
      </p:sp>
    </p:spTree>
    <p:extLst>
      <p:ext uri="{BB962C8B-B14F-4D97-AF65-F5344CB8AC3E}">
        <p14:creationId xmlns:p14="http://schemas.microsoft.com/office/powerpoint/2010/main" val="2429212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pPr marL="0" indent="0">
              <a:buNone/>
            </a:pPr>
            <a:r>
              <a:rPr lang="en-US" sz="1700" b="1"/>
              <a:t>Recovery Discussion Questions: Operational Coordination</a:t>
            </a:r>
          </a:p>
          <a:p>
            <a:r>
              <a:rPr lang="en-US" sz="1700"/>
              <a:t>How will you determine critical vs. noncritical recovery functions?</a:t>
            </a:r>
          </a:p>
          <a:p>
            <a:r>
              <a:rPr lang="en-US" sz="1700"/>
              <a:t>How will social distancing impact your recovery coordination structure? How will agencies and organizations coordinate efforts? Do you have a web platform that supports virtual coordination?</a:t>
            </a:r>
          </a:p>
          <a:p>
            <a:r>
              <a:rPr lang="en-US" sz="1700"/>
              <a:t>Do you have any pre-positioned contracts for disaster housing-related services? Have you confirmed that these contracts are still valid and enforceable in a pandemic environment?</a:t>
            </a:r>
          </a:p>
        </p:txBody>
      </p:sp>
      <p:sp>
        <p:nvSpPr>
          <p:cNvPr id="3" name="Title 2"/>
          <p:cNvSpPr>
            <a:spLocks noGrp="1"/>
          </p:cNvSpPr>
          <p:nvPr>
            <p:ph type="title"/>
          </p:nvPr>
        </p:nvSpPr>
        <p:spPr/>
        <p:txBody>
          <a:bodyPr/>
          <a:lstStyle/>
          <a:p>
            <a:r>
              <a:rPr lang="en-US"/>
              <a:t>Discussion Questions: Recovery Considerations (4 of 6) </a:t>
            </a:r>
          </a:p>
        </p:txBody>
      </p:sp>
      <p:sp>
        <p:nvSpPr>
          <p:cNvPr id="4" name="Slide Number Placeholder 3">
            <a:extLst>
              <a:ext uri="{FF2B5EF4-FFF2-40B4-BE49-F238E27FC236}">
                <a16:creationId xmlns:a16="http://schemas.microsoft.com/office/drawing/2014/main" id="{9BC1FEE1-EB60-4DE2-A5D6-F91F242216C3}"/>
              </a:ext>
            </a:extLst>
          </p:cNvPr>
          <p:cNvSpPr>
            <a:spLocks noGrp="1"/>
          </p:cNvSpPr>
          <p:nvPr>
            <p:ph type="sldNum" sz="quarter" idx="12"/>
          </p:nvPr>
        </p:nvSpPr>
        <p:spPr/>
        <p:txBody>
          <a:bodyPr/>
          <a:lstStyle/>
          <a:p>
            <a:fld id="{8FCC257D-A786-9244-9E17-CE618C8B9275}" type="slidenum">
              <a:rPr lang="en-US" smtClean="0"/>
              <a:pPr/>
              <a:t>33</a:t>
            </a:fld>
            <a:endParaRPr lang="en-US"/>
          </a:p>
        </p:txBody>
      </p:sp>
    </p:spTree>
    <p:extLst>
      <p:ext uri="{BB962C8B-B14F-4D97-AF65-F5344CB8AC3E}">
        <p14:creationId xmlns:p14="http://schemas.microsoft.com/office/powerpoint/2010/main" val="42270730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vert="horz" lIns="91440" tIns="45720" rIns="91440" bIns="45720" rtlCol="0" anchor="t">
            <a:normAutofit/>
          </a:bodyPr>
          <a:lstStyle/>
          <a:p>
            <a:pPr marL="0" indent="0">
              <a:buNone/>
            </a:pPr>
            <a:r>
              <a:rPr lang="en-US" sz="1700" b="1"/>
              <a:t>Recovery Discussion Questions: Recovery Planning</a:t>
            </a:r>
          </a:p>
          <a:p>
            <a:pPr marL="452120"/>
            <a:r>
              <a:rPr lang="en-US" sz="1700"/>
              <a:t>How will you manage recovery functions as stipulated in your recovery plan following the constraints and impacts of a pandemic (e.g., potential reduced staffing, budgetary shortfalls)?</a:t>
            </a:r>
          </a:p>
          <a:p>
            <a:pPr marL="452120"/>
            <a:r>
              <a:rPr lang="en-US" sz="1700"/>
              <a:t>How will you maximize community input and buy-in for your recovery efforts? Can you hold effective public meetings while maintaining social distance? Do you have mechanisms to reach isolated or underserved communities?</a:t>
            </a:r>
            <a:r>
              <a:rPr lang="en-US" sz="1700">
                <a:ea typeface="+mn-lt"/>
                <a:cs typeface="+mn-lt"/>
              </a:rPr>
              <a:t> How might these meetings be facilitated virtually?</a:t>
            </a:r>
          </a:p>
          <a:p>
            <a:pPr marL="452120"/>
            <a:r>
              <a:rPr lang="en-US" sz="1700"/>
              <a:t>How will you provide individuals with access and functional needs, to include those with disabilities, with services in accordance with Centers for Disease Control and Prevention (CDC) guidance?</a:t>
            </a:r>
          </a:p>
          <a:p>
            <a:pPr marL="452120"/>
            <a:r>
              <a:rPr lang="en-US" sz="1700"/>
              <a:t>What portion of the community has received housing assistance from pandemic-related funding? Are these populations at increased risk from housing displacement following a natural disaster?</a:t>
            </a:r>
          </a:p>
        </p:txBody>
      </p:sp>
      <p:sp>
        <p:nvSpPr>
          <p:cNvPr id="3" name="Title 2"/>
          <p:cNvSpPr>
            <a:spLocks noGrp="1"/>
          </p:cNvSpPr>
          <p:nvPr>
            <p:ph type="title"/>
          </p:nvPr>
        </p:nvSpPr>
        <p:spPr/>
        <p:txBody>
          <a:bodyPr/>
          <a:lstStyle/>
          <a:p>
            <a:r>
              <a:rPr lang="en-US"/>
              <a:t>Discussion Questions: Recovery Considerations (5 of 6) </a:t>
            </a:r>
          </a:p>
        </p:txBody>
      </p:sp>
      <p:sp>
        <p:nvSpPr>
          <p:cNvPr id="4" name="Slide Number Placeholder 3">
            <a:extLst>
              <a:ext uri="{FF2B5EF4-FFF2-40B4-BE49-F238E27FC236}">
                <a16:creationId xmlns:a16="http://schemas.microsoft.com/office/drawing/2014/main" id="{518B1A31-4A9A-4935-AB14-D49ADE924357}"/>
              </a:ext>
            </a:extLst>
          </p:cNvPr>
          <p:cNvSpPr>
            <a:spLocks noGrp="1"/>
          </p:cNvSpPr>
          <p:nvPr>
            <p:ph type="sldNum" sz="quarter" idx="12"/>
          </p:nvPr>
        </p:nvSpPr>
        <p:spPr/>
        <p:txBody>
          <a:bodyPr/>
          <a:lstStyle/>
          <a:p>
            <a:fld id="{8FCC257D-A786-9244-9E17-CE618C8B9275}" type="slidenum">
              <a:rPr lang="en-US" smtClean="0"/>
              <a:pPr/>
              <a:t>34</a:t>
            </a:fld>
            <a:endParaRPr lang="en-US"/>
          </a:p>
        </p:txBody>
      </p:sp>
    </p:spTree>
    <p:extLst>
      <p:ext uri="{BB962C8B-B14F-4D97-AF65-F5344CB8AC3E}">
        <p14:creationId xmlns:p14="http://schemas.microsoft.com/office/powerpoint/2010/main" val="1797041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pPr marL="0" indent="0">
              <a:buNone/>
            </a:pPr>
            <a:r>
              <a:rPr lang="en-US" sz="1700" b="1" dirty="0"/>
              <a:t>Recovery Discussion Questions: Financial Management</a:t>
            </a:r>
          </a:p>
          <a:p>
            <a:r>
              <a:rPr lang="en-US" sz="1700" dirty="0"/>
              <a:t>What are your existing financial management practices for disaster and recovery? What adjustments, if any, are needed to comply with procurement requirements in a pandemic environment?</a:t>
            </a:r>
          </a:p>
          <a:p>
            <a:r>
              <a:rPr lang="en-US" sz="1700" dirty="0"/>
              <a:t>Do your jurisdiction’s financial practices and procedures for non-disaster projects follow the same practices and procedures for disaster-related projects?</a:t>
            </a:r>
          </a:p>
          <a:p>
            <a:r>
              <a:rPr lang="en-US" sz="1700" dirty="0"/>
              <a:t>How will you manage inspections and re-entry procedures given the constraints and impacts of a pandemic (e.g., social distancing)? What agencies should be involved?</a:t>
            </a:r>
          </a:p>
        </p:txBody>
      </p:sp>
      <p:sp>
        <p:nvSpPr>
          <p:cNvPr id="3" name="Title 2"/>
          <p:cNvSpPr>
            <a:spLocks noGrp="1"/>
          </p:cNvSpPr>
          <p:nvPr>
            <p:ph type="title"/>
          </p:nvPr>
        </p:nvSpPr>
        <p:spPr/>
        <p:txBody>
          <a:bodyPr/>
          <a:lstStyle/>
          <a:p>
            <a:r>
              <a:rPr lang="en-US"/>
              <a:t>Discussion Questions: Recovery Considerations (6 of 6) </a:t>
            </a:r>
          </a:p>
        </p:txBody>
      </p:sp>
      <p:sp>
        <p:nvSpPr>
          <p:cNvPr id="4" name="Slide Number Placeholder 3">
            <a:extLst>
              <a:ext uri="{FF2B5EF4-FFF2-40B4-BE49-F238E27FC236}">
                <a16:creationId xmlns:a16="http://schemas.microsoft.com/office/drawing/2014/main" id="{0B62688D-7EA8-44B6-9B26-A7796839DA8C}"/>
              </a:ext>
            </a:extLst>
          </p:cNvPr>
          <p:cNvSpPr>
            <a:spLocks noGrp="1"/>
          </p:cNvSpPr>
          <p:nvPr>
            <p:ph type="sldNum" sz="quarter" idx="12"/>
          </p:nvPr>
        </p:nvSpPr>
        <p:spPr/>
        <p:txBody>
          <a:bodyPr/>
          <a:lstStyle/>
          <a:p>
            <a:fld id="{8FCC257D-A786-9244-9E17-CE618C8B9275}" type="slidenum">
              <a:rPr lang="en-US" smtClean="0"/>
              <a:pPr/>
              <a:t>35</a:t>
            </a:fld>
            <a:endParaRPr lang="en-US"/>
          </a:p>
        </p:txBody>
      </p:sp>
    </p:spTree>
    <p:extLst>
      <p:ext uri="{BB962C8B-B14F-4D97-AF65-F5344CB8AC3E}">
        <p14:creationId xmlns:p14="http://schemas.microsoft.com/office/powerpoint/2010/main" val="4222414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a:t>Break</a:t>
            </a:r>
          </a:p>
        </p:txBody>
      </p:sp>
      <p:sp>
        <p:nvSpPr>
          <p:cNvPr id="4" name="Subtitle 3">
            <a:extLst>
              <a:ext uri="{FF2B5EF4-FFF2-40B4-BE49-F238E27FC236}">
                <a16:creationId xmlns:a16="http://schemas.microsoft.com/office/drawing/2014/main" id="{9F3B430F-5B6E-411E-B003-26CD0C6F929C}"/>
              </a:ext>
            </a:extLst>
          </p:cNvPr>
          <p:cNvSpPr>
            <a:spLocks noGrp="1"/>
          </p:cNvSpPr>
          <p:nvPr>
            <p:ph type="subTitle" idx="1"/>
          </p:nvPr>
        </p:nvSpPr>
        <p:spPr>
          <a:xfrm>
            <a:off x="1204152" y="3202727"/>
            <a:ext cx="9746073" cy="616567"/>
          </a:xfrm>
        </p:spPr>
        <p:txBody>
          <a:bodyPr/>
          <a:lstStyle/>
          <a:p>
            <a:r>
              <a:rPr lang="en-US" sz="2400">
                <a:solidFill>
                  <a:srgbClr val="C00000"/>
                </a:solidFill>
              </a:rPr>
              <a:t>[Remove or adjust timing as needed]</a:t>
            </a:r>
          </a:p>
        </p:txBody>
      </p:sp>
      <p:sp>
        <p:nvSpPr>
          <p:cNvPr id="2" name="Slide Number Placeholder 1">
            <a:extLst>
              <a:ext uri="{FF2B5EF4-FFF2-40B4-BE49-F238E27FC236}">
                <a16:creationId xmlns:a16="http://schemas.microsoft.com/office/drawing/2014/main" id="{C81783B2-2F11-423E-952F-AA46845B4280}"/>
              </a:ext>
            </a:extLst>
          </p:cNvPr>
          <p:cNvSpPr>
            <a:spLocks noGrp="1"/>
          </p:cNvSpPr>
          <p:nvPr>
            <p:ph type="sldNum" sz="quarter" idx="12"/>
          </p:nvPr>
        </p:nvSpPr>
        <p:spPr/>
        <p:txBody>
          <a:bodyPr/>
          <a:lstStyle/>
          <a:p>
            <a:fld id="{8FCC257D-A786-9244-9E17-CE618C8B9275}" type="slidenum">
              <a:rPr lang="en-US" smtClean="0"/>
              <a:pPr/>
              <a:t>36</a:t>
            </a:fld>
            <a:endParaRPr lang="en-US"/>
          </a:p>
        </p:txBody>
      </p:sp>
    </p:spTree>
    <p:extLst>
      <p:ext uri="{BB962C8B-B14F-4D97-AF65-F5344CB8AC3E}">
        <p14:creationId xmlns:p14="http://schemas.microsoft.com/office/powerpoint/2010/main" val="1639836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a:solidFill>
                  <a:schemeClr val="bg1"/>
                </a:solidFill>
              </a:rPr>
              <a:t>INSTRUCTIONS — READ FIRST</a:t>
            </a:r>
          </a:p>
        </p:txBody>
      </p:sp>
      <p:sp>
        <p:nvSpPr>
          <p:cNvPr id="3" name="Text Placeholder 2">
            <a:extLst>
              <a:ext uri="{FF2B5EF4-FFF2-40B4-BE49-F238E27FC236}">
                <a16:creationId xmlns:a16="http://schemas.microsoft.com/office/drawing/2014/main" id="{EFA84BB8-A28A-4009-9757-6F18D82631EE}"/>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a:t>DELETE THIS SLIDE IN YOUR FINAL PRESENTATION</a:t>
            </a:r>
          </a:p>
        </p:txBody>
      </p:sp>
      <p:sp>
        <p:nvSpPr>
          <p:cNvPr id="2" name="Content Placeholder 1">
            <a:extLst>
              <a:ext uri="{FF2B5EF4-FFF2-40B4-BE49-F238E27FC236}">
                <a16:creationId xmlns:a16="http://schemas.microsoft.com/office/drawing/2014/main" id="{A57B8CCC-1EA0-4C2D-A2AE-83278E498EEC}"/>
              </a:ext>
            </a:extLst>
          </p:cNvPr>
          <p:cNvSpPr>
            <a:spLocks noGrp="1"/>
          </p:cNvSpPr>
          <p:nvPr>
            <p:ph idx="1"/>
          </p:nvPr>
        </p:nvSpPr>
        <p:spPr/>
        <p:txBody>
          <a:bodyPr/>
          <a:lstStyle/>
          <a:p>
            <a:pPr>
              <a:buClr>
                <a:schemeClr val="bg1"/>
              </a:buClr>
            </a:pPr>
            <a:r>
              <a:rPr lang="en-US"/>
              <a:t>The next section of the workshop — </a:t>
            </a:r>
            <a:r>
              <a:rPr lang="en-US" b="1">
                <a:latin typeface="+mj-lt"/>
              </a:rPr>
              <a:t>Action Items and Key Takeaways </a:t>
            </a:r>
            <a:r>
              <a:rPr lang="en-US"/>
              <a:t>— should prompt participants to review the three checklist topics (Preparedness, Response, and Recovery Considerations) and identify next steps.</a:t>
            </a:r>
          </a:p>
          <a:p>
            <a:pPr>
              <a:buClr>
                <a:schemeClr val="bg1"/>
              </a:buClr>
            </a:pPr>
            <a:r>
              <a:rPr lang="en-US"/>
              <a:t>Be sure to capture specifics!</a:t>
            </a:r>
          </a:p>
          <a:p>
            <a:pPr lvl="1">
              <a:buClr>
                <a:schemeClr val="bg1"/>
              </a:buClr>
            </a:pPr>
            <a:r>
              <a:rPr lang="en-US"/>
              <a:t>Identify specific and actionable steps your organization needs to take next in each of the four topic areas.</a:t>
            </a:r>
          </a:p>
          <a:p>
            <a:pPr lvl="1">
              <a:buClr>
                <a:schemeClr val="bg1"/>
              </a:buClr>
            </a:pPr>
            <a:r>
              <a:rPr lang="en-US"/>
              <a:t>Prompt the group to identify who (person or group) is responsible for taking each of those actions.</a:t>
            </a:r>
          </a:p>
          <a:p>
            <a:pPr lvl="1">
              <a:buClr>
                <a:schemeClr val="bg1"/>
              </a:buClr>
            </a:pPr>
            <a:r>
              <a:rPr lang="en-US"/>
              <a:t>Agree on a timeline and set up a time to reconvene or report back.</a:t>
            </a:r>
          </a:p>
        </p:txBody>
      </p:sp>
    </p:spTree>
    <p:extLst>
      <p:ext uri="{BB962C8B-B14F-4D97-AF65-F5344CB8AC3E}">
        <p14:creationId xmlns:p14="http://schemas.microsoft.com/office/powerpoint/2010/main" val="6996963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Action Items and Takeaways</a:t>
            </a:r>
          </a:p>
        </p:txBody>
      </p:sp>
      <p:sp>
        <p:nvSpPr>
          <p:cNvPr id="2" name="Content Placeholder 1">
            <a:extLst>
              <a:ext uri="{FF2B5EF4-FFF2-40B4-BE49-F238E27FC236}">
                <a16:creationId xmlns:a16="http://schemas.microsoft.com/office/drawing/2014/main" id="{434F89BE-54E9-4C12-AF85-0BFCD60A64FC}"/>
              </a:ext>
            </a:extLst>
          </p:cNvPr>
          <p:cNvSpPr>
            <a:spLocks noGrp="1"/>
          </p:cNvSpPr>
          <p:nvPr>
            <p:ph sz="half" idx="1"/>
          </p:nvPr>
        </p:nvSpPr>
        <p:spPr>
          <a:xfrm>
            <a:off x="726018" y="1549400"/>
            <a:ext cx="5075543" cy="3665473"/>
          </a:xfrm>
        </p:spPr>
        <p:txBody>
          <a:bodyPr>
            <a:normAutofit/>
          </a:bodyPr>
          <a:lstStyle/>
          <a:p>
            <a:r>
              <a:rPr lang="en-US" sz="2100"/>
              <a:t>For each of the </a:t>
            </a:r>
            <a:r>
              <a:rPr lang="en-US"/>
              <a:t>three discussion areas</a:t>
            </a:r>
            <a:r>
              <a:rPr lang="en-US" sz="2100"/>
              <a:t>,</a:t>
            </a:r>
            <a:r>
              <a:rPr lang="en-US" sz="2100">
                <a:solidFill>
                  <a:srgbClr val="FF0000"/>
                </a:solidFill>
              </a:rPr>
              <a:t> </a:t>
            </a:r>
            <a:r>
              <a:rPr lang="en-US" sz="2100"/>
              <a:t>identify:</a:t>
            </a:r>
          </a:p>
          <a:p>
            <a:pPr lvl="1"/>
            <a:r>
              <a:rPr lang="en-US" sz="2000"/>
              <a:t>Major takeaways</a:t>
            </a:r>
          </a:p>
          <a:p>
            <a:pPr lvl="1"/>
            <a:r>
              <a:rPr lang="en-US" sz="2000"/>
              <a:t>Actions needed</a:t>
            </a:r>
          </a:p>
          <a:p>
            <a:pPr lvl="1"/>
            <a:r>
              <a:rPr lang="en-US" sz="2000"/>
              <a:t>Person or group responsible for</a:t>
            </a:r>
            <a:br>
              <a:rPr lang="en-US" sz="2000"/>
            </a:br>
            <a:r>
              <a:rPr lang="en-US" sz="2000"/>
              <a:t>those actions</a:t>
            </a:r>
          </a:p>
          <a:p>
            <a:pPr lvl="1"/>
            <a:r>
              <a:rPr lang="en-US" sz="2000"/>
              <a:t>Timeline to reconvene or report back</a:t>
            </a:r>
          </a:p>
          <a:p>
            <a:pPr lvl="1"/>
            <a:r>
              <a:rPr lang="en-US" sz="2000"/>
              <a:t>Next steps</a:t>
            </a:r>
          </a:p>
        </p:txBody>
      </p:sp>
      <p:cxnSp>
        <p:nvCxnSpPr>
          <p:cNvPr id="11" name="Straight Connector 10">
            <a:extLst>
              <a:ext uri="{FF2B5EF4-FFF2-40B4-BE49-F238E27FC236}">
                <a16:creationId xmlns:a16="http://schemas.microsoft.com/office/drawing/2014/main" id="{8F3C88C4-4107-476B-9BED-D893A58BF8AF}"/>
              </a:ext>
              <a:ext uri="{C183D7F6-B498-43B3-948B-1728B52AA6E4}">
                <adec:decorative xmlns:adec="http://schemas.microsoft.com/office/drawing/2017/decorative" val="1"/>
              </a:ext>
            </a:extLst>
          </p:cNvPr>
          <p:cNvCxnSpPr>
            <a:cxnSpLocks/>
          </p:cNvCxnSpPr>
          <p:nvPr/>
        </p:nvCxnSpPr>
        <p:spPr>
          <a:xfrm>
            <a:off x="6390436" y="1586724"/>
            <a:ext cx="0" cy="3399218"/>
          </a:xfrm>
          <a:prstGeom prst="line">
            <a:avLst/>
          </a:prstGeom>
          <a:ln w="101600">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8">
            <a:extLst>
              <a:ext uri="{FF2B5EF4-FFF2-40B4-BE49-F238E27FC236}">
                <a16:creationId xmlns:a16="http://schemas.microsoft.com/office/drawing/2014/main" id="{6950FEA8-4288-47B3-8A62-ACC9C7A57757}"/>
              </a:ext>
            </a:extLst>
          </p:cNvPr>
          <p:cNvSpPr>
            <a:spLocks noGrp="1"/>
          </p:cNvSpPr>
          <p:nvPr>
            <p:ph sz="half" idx="2"/>
          </p:nvPr>
        </p:nvSpPr>
        <p:spPr>
          <a:xfrm>
            <a:off x="6783983" y="1669240"/>
            <a:ext cx="4910390" cy="3545633"/>
          </a:xfrm>
        </p:spPr>
        <p:txBody>
          <a:bodyPr/>
          <a:lstStyle/>
          <a:p>
            <a:pPr indent="-342900">
              <a:lnSpc>
                <a:spcPct val="100000"/>
              </a:lnSpc>
              <a:spcBef>
                <a:spcPts val="4200"/>
              </a:spcBef>
              <a:buFont typeface="Wingdings" panose="05000000000000000000" pitchFamily="2" charset="2"/>
              <a:buChar char="§"/>
            </a:pPr>
            <a:r>
              <a:rPr lang="en-US" sz="2400">
                <a:solidFill>
                  <a:srgbClr val="005288"/>
                </a:solidFill>
                <a:latin typeface="+mj-lt"/>
                <a:ea typeface="+mj-ea"/>
                <a:cs typeface="+mj-cs"/>
              </a:rPr>
              <a:t>Preparedness</a:t>
            </a:r>
          </a:p>
          <a:p>
            <a:pPr indent="-342900">
              <a:lnSpc>
                <a:spcPct val="100000"/>
              </a:lnSpc>
              <a:spcBef>
                <a:spcPts val="4200"/>
              </a:spcBef>
            </a:pPr>
            <a:r>
              <a:rPr lang="en-US" sz="2400">
                <a:solidFill>
                  <a:srgbClr val="005288"/>
                </a:solidFill>
                <a:latin typeface="+mj-lt"/>
                <a:ea typeface="+mj-ea"/>
                <a:cs typeface="+mj-cs"/>
              </a:rPr>
              <a:t>Response</a:t>
            </a:r>
          </a:p>
          <a:p>
            <a:pPr indent="-342900">
              <a:lnSpc>
                <a:spcPct val="100000"/>
              </a:lnSpc>
              <a:spcBef>
                <a:spcPts val="4200"/>
              </a:spcBef>
            </a:pPr>
            <a:r>
              <a:rPr lang="en-US" sz="2400">
                <a:solidFill>
                  <a:srgbClr val="005288"/>
                </a:solidFill>
                <a:latin typeface="+mj-lt"/>
                <a:ea typeface="+mj-ea"/>
                <a:cs typeface="+mj-cs"/>
              </a:rPr>
              <a:t>Recovery</a:t>
            </a:r>
          </a:p>
        </p:txBody>
      </p:sp>
      <p:sp>
        <p:nvSpPr>
          <p:cNvPr id="4" name="Slide Number Placeholder 3">
            <a:extLst>
              <a:ext uri="{FF2B5EF4-FFF2-40B4-BE49-F238E27FC236}">
                <a16:creationId xmlns:a16="http://schemas.microsoft.com/office/drawing/2014/main" id="{0420085E-C3A3-4DCB-B6BE-48F3ACB38F6D}"/>
              </a:ext>
            </a:extLst>
          </p:cNvPr>
          <p:cNvSpPr>
            <a:spLocks noGrp="1"/>
          </p:cNvSpPr>
          <p:nvPr>
            <p:ph type="sldNum" sz="quarter" idx="12"/>
          </p:nvPr>
        </p:nvSpPr>
        <p:spPr/>
        <p:txBody>
          <a:bodyPr/>
          <a:lstStyle/>
          <a:p>
            <a:fld id="{8FCC257D-A786-9244-9E17-CE618C8B9275}" type="slidenum">
              <a:rPr lang="en-US" smtClean="0"/>
              <a:pPr/>
              <a:t>38</a:t>
            </a:fld>
            <a:endParaRPr lang="en-US"/>
          </a:p>
        </p:txBody>
      </p:sp>
    </p:spTree>
    <p:extLst>
      <p:ext uri="{BB962C8B-B14F-4D97-AF65-F5344CB8AC3E}">
        <p14:creationId xmlns:p14="http://schemas.microsoft.com/office/powerpoint/2010/main" val="8302771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7A037A-0A01-4387-8FA8-67194BD00E39}"/>
              </a:ext>
            </a:extLst>
          </p:cNvPr>
          <p:cNvSpPr>
            <a:spLocks noGrp="1"/>
          </p:cNvSpPr>
          <p:nvPr>
            <p:ph type="title"/>
          </p:nvPr>
        </p:nvSpPr>
        <p:spPr>
          <a:xfrm>
            <a:off x="738189" y="452440"/>
            <a:ext cx="10715627" cy="743347"/>
          </a:xfrm>
        </p:spPr>
        <p:txBody>
          <a:bodyPr/>
          <a:lstStyle/>
          <a:p>
            <a:r>
              <a:rPr lang="en-US" dirty="0"/>
              <a:t>Requesting Cloth Fact Coverings</a:t>
            </a:r>
          </a:p>
        </p:txBody>
      </p:sp>
      <p:sp>
        <p:nvSpPr>
          <p:cNvPr id="4" name="Slide Number Placeholder 3">
            <a:extLst>
              <a:ext uri="{FF2B5EF4-FFF2-40B4-BE49-F238E27FC236}">
                <a16:creationId xmlns:a16="http://schemas.microsoft.com/office/drawing/2014/main" id="{DB43F9A5-C342-43B7-8854-FF7D30A51D3A}"/>
              </a:ext>
            </a:extLst>
          </p:cNvPr>
          <p:cNvSpPr>
            <a:spLocks noGrp="1"/>
          </p:cNvSpPr>
          <p:nvPr>
            <p:ph type="sldNum" sz="quarter" idx="12"/>
          </p:nvPr>
        </p:nvSpPr>
        <p:spPr>
          <a:xfrm>
            <a:off x="10539413" y="6173791"/>
            <a:ext cx="914403" cy="365125"/>
          </a:xfrm>
        </p:spPr>
        <p:txBody>
          <a:bodyPr/>
          <a:lstStyle/>
          <a:p>
            <a:fld id="{8FCC257D-A786-9244-9E17-CE618C8B9275}" type="slidenum">
              <a:rPr lang="en-US" smtClean="0"/>
              <a:pPr/>
              <a:t>39</a:t>
            </a:fld>
            <a:endParaRPr lang="en-US"/>
          </a:p>
        </p:txBody>
      </p:sp>
      <p:pic>
        <p:nvPicPr>
          <p:cNvPr id="5" name="Content Placeholder 6" descr="A close up of a device&#10;&#10;Description automatically generated">
            <a:extLst>
              <a:ext uri="{FF2B5EF4-FFF2-40B4-BE49-F238E27FC236}">
                <a16:creationId xmlns:a16="http://schemas.microsoft.com/office/drawing/2014/main" id="{489452EB-AD57-4663-A4F0-E6F8EFCB7282}"/>
              </a:ext>
            </a:extLst>
          </p:cNvPr>
          <p:cNvPicPr>
            <a:picLocks noGrp="1" noChangeAspect="1"/>
          </p:cNvPicPr>
          <p:nvPr>
            <p:ph sz="half" idx="1"/>
          </p:nvPr>
        </p:nvPicPr>
        <p:blipFill rotWithShape="1">
          <a:blip r:embed="rId2"/>
          <a:srcRect t="16224"/>
          <a:stretch/>
        </p:blipFill>
        <p:spPr>
          <a:xfrm>
            <a:off x="1307265" y="2274299"/>
            <a:ext cx="9049715" cy="4264617"/>
          </a:xfrm>
        </p:spPr>
      </p:pic>
      <p:sp>
        <p:nvSpPr>
          <p:cNvPr id="11" name="Rectangle 10">
            <a:extLst>
              <a:ext uri="{FF2B5EF4-FFF2-40B4-BE49-F238E27FC236}">
                <a16:creationId xmlns:a16="http://schemas.microsoft.com/office/drawing/2014/main" id="{056B0FBE-9F14-4D6A-A823-01AC8DFDD2A2}"/>
              </a:ext>
            </a:extLst>
          </p:cNvPr>
          <p:cNvSpPr/>
          <p:nvPr/>
        </p:nvSpPr>
        <p:spPr>
          <a:xfrm>
            <a:off x="738189" y="1411877"/>
            <a:ext cx="10715627" cy="646331"/>
          </a:xfrm>
          <a:prstGeom prst="rect">
            <a:avLst/>
          </a:prstGeom>
        </p:spPr>
        <p:txBody>
          <a:bodyPr wrap="square">
            <a:spAutoFit/>
          </a:bodyPr>
          <a:lstStyle/>
          <a:p>
            <a:r>
              <a:rPr lang="en-US" dirty="0"/>
              <a:t>To better assist those SLTT partners congregate sheltering concerns, FEMA will provide free cloth facial coverings through the process below:</a:t>
            </a:r>
          </a:p>
        </p:txBody>
      </p:sp>
    </p:spTree>
    <p:extLst>
      <p:ext uri="{BB962C8B-B14F-4D97-AF65-F5344CB8AC3E}">
        <p14:creationId xmlns:p14="http://schemas.microsoft.com/office/powerpoint/2010/main" val="2646499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a:solidFill>
                  <a:schemeClr val="bg1"/>
                </a:solidFill>
              </a:rPr>
              <a:t>BACKGROUND INFO (2 of 2)</a:t>
            </a:r>
          </a:p>
        </p:txBody>
      </p:sp>
      <p:sp>
        <p:nvSpPr>
          <p:cNvPr id="3" name="Text Placeholder 2">
            <a:extLst>
              <a:ext uri="{FF2B5EF4-FFF2-40B4-BE49-F238E27FC236}">
                <a16:creationId xmlns:a16="http://schemas.microsoft.com/office/drawing/2014/main" id="{FCABA840-81D4-4656-8205-E44DFE81D657}"/>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a:t>DELETE THIS SLIDE IN YOUR FINAL PRESENTATION</a:t>
            </a:r>
          </a:p>
        </p:txBody>
      </p:sp>
      <p:sp>
        <p:nvSpPr>
          <p:cNvPr id="2" name="Content Placeholder 1">
            <a:extLst>
              <a:ext uri="{FF2B5EF4-FFF2-40B4-BE49-F238E27FC236}">
                <a16:creationId xmlns:a16="http://schemas.microsoft.com/office/drawing/2014/main" id="{E45C382D-7C9D-4353-BC0A-CD81C662AA9E}"/>
              </a:ext>
            </a:extLst>
          </p:cNvPr>
          <p:cNvSpPr>
            <a:spLocks noGrp="1"/>
          </p:cNvSpPr>
          <p:nvPr>
            <p:ph idx="1"/>
          </p:nvPr>
        </p:nvSpPr>
        <p:spPr>
          <a:xfrm>
            <a:off x="738189" y="1524000"/>
            <a:ext cx="10715627" cy="4811486"/>
          </a:xfrm>
        </p:spPr>
        <p:txBody>
          <a:bodyPr vert="horz" lIns="91440" tIns="45720" rIns="91440" bIns="45720" rtlCol="0" anchor="t">
            <a:noAutofit/>
          </a:bodyPr>
          <a:lstStyle/>
          <a:p>
            <a:pPr indent="-347345">
              <a:buClr>
                <a:schemeClr val="bg1"/>
              </a:buClr>
            </a:pPr>
            <a:r>
              <a:rPr lang="en-US"/>
              <a:t>The suggested discussion questions focus on three checklist topics: </a:t>
            </a:r>
            <a:r>
              <a:rPr lang="en-US" b="1">
                <a:latin typeface="+mj-lt"/>
              </a:rPr>
              <a:t>Preparedness, Response, and Recovery Considerations</a:t>
            </a:r>
            <a:r>
              <a:rPr lang="en-US"/>
              <a:t>.</a:t>
            </a:r>
            <a:endParaRPr lang="en-US" b="1"/>
          </a:p>
          <a:p>
            <a:pPr indent="-347345">
              <a:buClr>
                <a:schemeClr val="bg1"/>
              </a:buClr>
            </a:pPr>
            <a:r>
              <a:rPr lang="en-US"/>
              <a:t>The desired outcome from the workshop is a roadmap to respond to and recover from a disaster in pandemic environment. </a:t>
            </a:r>
          </a:p>
          <a:p>
            <a:pPr indent="-347345">
              <a:buClr>
                <a:schemeClr val="bg1"/>
              </a:buClr>
            </a:pPr>
            <a:r>
              <a:rPr lang="en-US"/>
              <a:t>Given that you are likely to conduct this workshop remotely, please address specific protocols (such as muting your microphones when not speaking, etc.) that will provide for an effective virtual meeting before you begin the workshop.</a:t>
            </a:r>
          </a:p>
        </p:txBody>
      </p:sp>
    </p:spTree>
    <p:extLst>
      <p:ext uri="{BB962C8B-B14F-4D97-AF65-F5344CB8AC3E}">
        <p14:creationId xmlns:p14="http://schemas.microsoft.com/office/powerpoint/2010/main" val="8540372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Closing Remarks</a:t>
            </a:r>
          </a:p>
        </p:txBody>
      </p:sp>
      <p:sp>
        <p:nvSpPr>
          <p:cNvPr id="2" name="Content Placeholder 1"/>
          <p:cNvSpPr>
            <a:spLocks noGrp="1"/>
          </p:cNvSpPr>
          <p:nvPr>
            <p:ph idx="1"/>
          </p:nvPr>
        </p:nvSpPr>
        <p:spPr/>
        <p:txBody>
          <a:bodyPr/>
          <a:lstStyle/>
          <a:p>
            <a:r>
              <a:rPr lang="en-US">
                <a:solidFill>
                  <a:srgbClr val="C00000"/>
                </a:solidFill>
              </a:rPr>
              <a:t>[Name]</a:t>
            </a:r>
          </a:p>
          <a:p>
            <a:r>
              <a:rPr lang="en-US">
                <a:solidFill>
                  <a:srgbClr val="C00000"/>
                </a:solidFill>
              </a:rPr>
              <a:t>[Title]</a:t>
            </a:r>
          </a:p>
          <a:p>
            <a:r>
              <a:rPr lang="en-US">
                <a:solidFill>
                  <a:srgbClr val="C00000"/>
                </a:solidFill>
              </a:rPr>
              <a:t>[Organization]</a:t>
            </a:r>
          </a:p>
          <a:p>
            <a:endParaRPr lang="en-US"/>
          </a:p>
        </p:txBody>
      </p:sp>
      <p:sp>
        <p:nvSpPr>
          <p:cNvPr id="4" name="Slide Number Placeholder 3">
            <a:extLst>
              <a:ext uri="{FF2B5EF4-FFF2-40B4-BE49-F238E27FC236}">
                <a16:creationId xmlns:a16="http://schemas.microsoft.com/office/drawing/2014/main" id="{ED5BB950-0F75-4C7C-890B-75308509C3B9}"/>
              </a:ext>
            </a:extLst>
          </p:cNvPr>
          <p:cNvSpPr>
            <a:spLocks noGrp="1"/>
          </p:cNvSpPr>
          <p:nvPr>
            <p:ph type="sldNum" sz="quarter" idx="12"/>
          </p:nvPr>
        </p:nvSpPr>
        <p:spPr/>
        <p:txBody>
          <a:bodyPr/>
          <a:lstStyle/>
          <a:p>
            <a:fld id="{8FCC257D-A786-9244-9E17-CE618C8B9275}" type="slidenum">
              <a:rPr lang="en-US" smtClean="0"/>
              <a:pPr/>
              <a:t>40</a:t>
            </a:fld>
            <a:endParaRPr lang="en-US"/>
          </a:p>
        </p:txBody>
      </p:sp>
    </p:spTree>
    <p:extLst>
      <p:ext uri="{BB962C8B-B14F-4D97-AF65-F5344CB8AC3E}">
        <p14:creationId xmlns:p14="http://schemas.microsoft.com/office/powerpoint/2010/main" val="165350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p:nvPr>
        </p:nvSpPr>
        <p:spPr/>
        <p:txBody>
          <a:bodyPr/>
          <a:lstStyle/>
          <a:p>
            <a:r>
              <a:rPr lang="en-US"/>
              <a:t>Welcome and Introductions</a:t>
            </a:r>
          </a:p>
        </p:txBody>
      </p:sp>
      <p:sp>
        <p:nvSpPr>
          <p:cNvPr id="3075" name="Rectangle 35"/>
          <p:cNvSpPr>
            <a:spLocks noGrp="1" noChangeArrowheads="1"/>
          </p:cNvSpPr>
          <p:nvPr>
            <p:ph idx="1"/>
          </p:nvPr>
        </p:nvSpPr>
        <p:spPr/>
        <p:txBody>
          <a:bodyPr/>
          <a:lstStyle/>
          <a:p>
            <a:r>
              <a:rPr lang="en-US">
                <a:solidFill>
                  <a:srgbClr val="C00000"/>
                </a:solidFill>
              </a:rPr>
              <a:t>[Name]</a:t>
            </a:r>
          </a:p>
          <a:p>
            <a:r>
              <a:rPr lang="en-US">
                <a:solidFill>
                  <a:srgbClr val="C00000"/>
                </a:solidFill>
              </a:rPr>
              <a:t>[Title]</a:t>
            </a:r>
          </a:p>
          <a:p>
            <a:r>
              <a:rPr lang="en-US">
                <a:solidFill>
                  <a:srgbClr val="C00000"/>
                </a:solidFill>
              </a:rPr>
              <a:t>[Organization]</a:t>
            </a:r>
          </a:p>
          <a:p>
            <a:endParaRPr lang="en-US">
              <a:solidFill>
                <a:srgbClr val="C00000"/>
              </a:solidFill>
            </a:endParaRPr>
          </a:p>
          <a:p>
            <a:r>
              <a:rPr lang="en-US">
                <a:solidFill>
                  <a:srgbClr val="C00000"/>
                </a:solidFill>
              </a:rPr>
              <a:t>[Name]</a:t>
            </a:r>
          </a:p>
          <a:p>
            <a:r>
              <a:rPr lang="en-US">
                <a:solidFill>
                  <a:srgbClr val="C00000"/>
                </a:solidFill>
              </a:rPr>
              <a:t>[Title]</a:t>
            </a:r>
          </a:p>
          <a:p>
            <a:r>
              <a:rPr lang="en-US">
                <a:solidFill>
                  <a:srgbClr val="C00000"/>
                </a:solidFill>
              </a:rPr>
              <a:t>[Organization]</a:t>
            </a:r>
          </a:p>
        </p:txBody>
      </p:sp>
      <p:sp>
        <p:nvSpPr>
          <p:cNvPr id="2" name="Slide Number Placeholder 1">
            <a:extLst>
              <a:ext uri="{FF2B5EF4-FFF2-40B4-BE49-F238E27FC236}">
                <a16:creationId xmlns:a16="http://schemas.microsoft.com/office/drawing/2014/main" id="{CC5B3406-5F64-47DB-BD9B-7D4A9B89B18E}"/>
              </a:ext>
            </a:extLst>
          </p:cNvPr>
          <p:cNvSpPr>
            <a:spLocks noGrp="1"/>
          </p:cNvSpPr>
          <p:nvPr>
            <p:ph type="sldNum" sz="quarter" idx="12"/>
          </p:nvPr>
        </p:nvSpPr>
        <p:spPr/>
        <p:txBody>
          <a:bodyPr/>
          <a:lstStyle/>
          <a:p>
            <a:fld id="{8FCC257D-A786-9244-9E17-CE618C8B9275}" type="slidenum">
              <a:rPr lang="en-US" smtClean="0"/>
              <a:pPr/>
              <a:t>5</a:t>
            </a:fld>
            <a:endParaRPr lang="en-US"/>
          </a:p>
        </p:txBody>
      </p:sp>
    </p:spTree>
    <p:extLst>
      <p:ext uri="{BB962C8B-B14F-4D97-AF65-F5344CB8AC3E}">
        <p14:creationId xmlns:p14="http://schemas.microsoft.com/office/powerpoint/2010/main" val="3906931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406BD1-27E9-4C18-A8C1-C40882C7A135}"/>
              </a:ext>
            </a:extLst>
          </p:cNvPr>
          <p:cNvSpPr>
            <a:spLocks noGrp="1"/>
          </p:cNvSpPr>
          <p:nvPr>
            <p:ph idx="1"/>
          </p:nvPr>
        </p:nvSpPr>
        <p:spPr>
          <a:xfrm>
            <a:off x="738189" y="1523999"/>
            <a:ext cx="10715627" cy="4738577"/>
          </a:xfrm>
        </p:spPr>
        <p:txBody>
          <a:bodyPr>
            <a:noAutofit/>
          </a:bodyPr>
          <a:lstStyle/>
          <a:p>
            <a:pPr>
              <a:buClr>
                <a:schemeClr val="bg1"/>
              </a:buClr>
            </a:pPr>
            <a:r>
              <a:rPr lang="en-US" sz="2000"/>
              <a:t>This workshop is designed for remote/virtual delivery. Your organization should determine the appropriate duration based on your own needs.</a:t>
            </a:r>
          </a:p>
          <a:p>
            <a:pPr>
              <a:buClr>
                <a:schemeClr val="bg1"/>
              </a:buClr>
            </a:pPr>
            <a:r>
              <a:rPr lang="en-US" sz="2000"/>
              <a:t>Multiple workshop sessions may be needed to address the many potential preparedness, response and recovery planning considerations presented by this pandemic.</a:t>
            </a:r>
          </a:p>
          <a:p>
            <a:pPr>
              <a:buClr>
                <a:schemeClr val="bg1"/>
              </a:buClr>
            </a:pPr>
            <a:r>
              <a:rPr lang="en-US" sz="2000"/>
              <a:t>Consider building a team with expertise across relevant disciplines (e.g., Emergency Managers, Public Safety representatives, healthcare professionals, public health officials, etc.) to assist in planning the workshop sessions and to participate in the discussions.</a:t>
            </a:r>
          </a:p>
          <a:p>
            <a:pPr>
              <a:buClr>
                <a:schemeClr val="bg1"/>
              </a:buClr>
            </a:pPr>
            <a:r>
              <a:rPr lang="en-US" sz="2000"/>
              <a:t>Before the workshop, participants should review the FEMA website, </a:t>
            </a:r>
            <a:r>
              <a:rPr lang="en-US" sz="2000" i="1"/>
              <a:t>Preparing for Hurricane Season during the COVID-19 Pandemic</a:t>
            </a:r>
            <a:r>
              <a:rPr lang="en-US" sz="2000"/>
              <a:t>, as well as the </a:t>
            </a:r>
            <a:r>
              <a:rPr lang="en-US" sz="2000" i="1"/>
              <a:t>COVID-19 Pandemic Operational Guidance for the 2020 Hurricane Season</a:t>
            </a:r>
            <a:r>
              <a:rPr lang="en-US" sz="2000"/>
              <a:t> and the </a:t>
            </a:r>
            <a:r>
              <a:rPr lang="en-US" sz="2000" i="1"/>
              <a:t>COVID-19 Considerations During Disaster Operations Checklists</a:t>
            </a:r>
            <a:r>
              <a:rPr lang="en-US" sz="2000"/>
              <a:t> documents.</a:t>
            </a:r>
          </a:p>
          <a:p>
            <a:pPr>
              <a:buClr>
                <a:schemeClr val="bg1"/>
              </a:buClr>
            </a:pPr>
            <a:r>
              <a:rPr lang="en-US" sz="2000"/>
              <a:t>Revise the “Workshop Schedule” and “Workshop Overview” slides as needed.</a:t>
            </a:r>
          </a:p>
        </p:txBody>
      </p:sp>
      <p:sp>
        <p:nvSpPr>
          <p:cNvPr id="10" name="Title 1">
            <a:extLst>
              <a:ext uri="{FF2B5EF4-FFF2-40B4-BE49-F238E27FC236}">
                <a16:creationId xmlns:a16="http://schemas.microsoft.com/office/drawing/2014/main" id="{8BFAFAD4-9D9E-430A-8617-CB0D40EBE480}"/>
              </a:ext>
            </a:extLst>
          </p:cNvPr>
          <p:cNvSpPr>
            <a:spLocks noGrp="1"/>
          </p:cNvSpPr>
          <p:nvPr>
            <p:ph type="title"/>
          </p:nvPr>
        </p:nvSpPr>
        <p:spPr/>
        <p:txBody>
          <a:bodyPr/>
          <a:lstStyle/>
          <a:p>
            <a:r>
              <a:rPr lang="en-US">
                <a:solidFill>
                  <a:schemeClr val="bg1"/>
                </a:solidFill>
              </a:rPr>
              <a:t>INSTRUCTIONS — READ FIRST</a:t>
            </a:r>
          </a:p>
        </p:txBody>
      </p:sp>
      <p:sp>
        <p:nvSpPr>
          <p:cNvPr id="3" name="Text Placeholder 2">
            <a:extLst>
              <a:ext uri="{FF2B5EF4-FFF2-40B4-BE49-F238E27FC236}">
                <a16:creationId xmlns:a16="http://schemas.microsoft.com/office/drawing/2014/main" id="{4EBC7121-9DE0-475B-98C9-6F805AE1E13D}"/>
              </a:ext>
            </a:extLst>
          </p:cNvPr>
          <p:cNvSpPr>
            <a:spLocks noGrp="1"/>
          </p:cNvSpPr>
          <p:nvPr>
            <p:ph type="body" sz="quarter" idx="10"/>
          </p:nvPr>
        </p:nvSpPr>
        <p:spPr>
          <a:solidFill>
            <a:schemeClr val="bg2">
              <a:lumMod val="90000"/>
            </a:schemeClr>
          </a:solidFill>
        </p:spPr>
        <p:txBody>
          <a:bodyPr>
            <a:noAutofit/>
          </a:bodyPr>
          <a:lstStyle/>
          <a:p>
            <a:pPr marL="0" indent="0" algn="ctr">
              <a:lnSpc>
                <a:spcPct val="100000"/>
              </a:lnSpc>
              <a:buNone/>
            </a:pPr>
            <a:r>
              <a:rPr lang="en-US" sz="1800"/>
              <a:t>DELETE THIS SLIDE IN YOUR FINAL PRESENTATION</a:t>
            </a:r>
          </a:p>
        </p:txBody>
      </p:sp>
    </p:spTree>
    <p:extLst>
      <p:ext uri="{BB962C8B-B14F-4D97-AF65-F5344CB8AC3E}">
        <p14:creationId xmlns:p14="http://schemas.microsoft.com/office/powerpoint/2010/main" val="2584982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Workshop Schedule</a:t>
            </a:r>
          </a:p>
        </p:txBody>
      </p:sp>
      <p:sp>
        <p:nvSpPr>
          <p:cNvPr id="2" name="Content Placeholder 1"/>
          <p:cNvSpPr>
            <a:spLocks noGrp="1"/>
          </p:cNvSpPr>
          <p:nvPr>
            <p:ph idx="1"/>
          </p:nvPr>
        </p:nvSpPr>
        <p:spPr/>
        <p:txBody>
          <a:bodyPr/>
          <a:lstStyle/>
          <a:p>
            <a:r>
              <a:rPr lang="en-US"/>
              <a:t>Welcome and Introductions</a:t>
            </a:r>
          </a:p>
          <a:p>
            <a:r>
              <a:rPr lang="en-US"/>
              <a:t>Workshop Schedule</a:t>
            </a:r>
          </a:p>
          <a:p>
            <a:r>
              <a:rPr lang="en-US"/>
              <a:t>Workshop Overview</a:t>
            </a:r>
          </a:p>
          <a:p>
            <a:r>
              <a:rPr lang="en-US"/>
              <a:t>Current Situation Update</a:t>
            </a:r>
          </a:p>
          <a:p>
            <a:r>
              <a:rPr lang="en-US"/>
              <a:t>Facilitated Discussion</a:t>
            </a:r>
          </a:p>
          <a:p>
            <a:r>
              <a:rPr lang="en-US"/>
              <a:t>Action Items and Takeaways</a:t>
            </a:r>
          </a:p>
          <a:p>
            <a:r>
              <a:rPr lang="en-US"/>
              <a:t>Closing Remarks</a:t>
            </a:r>
          </a:p>
        </p:txBody>
      </p:sp>
      <p:sp>
        <p:nvSpPr>
          <p:cNvPr id="4" name="Slide Number Placeholder 3">
            <a:extLst>
              <a:ext uri="{FF2B5EF4-FFF2-40B4-BE49-F238E27FC236}">
                <a16:creationId xmlns:a16="http://schemas.microsoft.com/office/drawing/2014/main" id="{45A0A2CC-2568-4C7A-9AF7-93A57F7B576A}"/>
              </a:ext>
            </a:extLst>
          </p:cNvPr>
          <p:cNvSpPr>
            <a:spLocks noGrp="1"/>
          </p:cNvSpPr>
          <p:nvPr>
            <p:ph type="sldNum" sz="quarter" idx="12"/>
          </p:nvPr>
        </p:nvSpPr>
        <p:spPr/>
        <p:txBody>
          <a:bodyPr/>
          <a:lstStyle/>
          <a:p>
            <a:fld id="{8FCC257D-A786-9244-9E17-CE618C8B9275}" type="slidenum">
              <a:rPr lang="en-US" smtClean="0"/>
              <a:pPr/>
              <a:t>7</a:t>
            </a:fld>
            <a:endParaRPr lang="en-US"/>
          </a:p>
        </p:txBody>
      </p:sp>
    </p:spTree>
    <p:extLst>
      <p:ext uri="{BB962C8B-B14F-4D97-AF65-F5344CB8AC3E}">
        <p14:creationId xmlns:p14="http://schemas.microsoft.com/office/powerpoint/2010/main" val="44761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Workshop Overview</a:t>
            </a:r>
          </a:p>
        </p:txBody>
      </p:sp>
      <p:sp>
        <p:nvSpPr>
          <p:cNvPr id="2" name="Content Placeholder 1"/>
          <p:cNvSpPr>
            <a:spLocks noGrp="1"/>
          </p:cNvSpPr>
          <p:nvPr>
            <p:ph idx="1"/>
          </p:nvPr>
        </p:nvSpPr>
        <p:spPr/>
        <p:txBody>
          <a:bodyPr vert="horz" lIns="91440" tIns="45720" rIns="91440" bIns="45720" rtlCol="0" anchor="t">
            <a:normAutofit/>
          </a:bodyPr>
          <a:lstStyle/>
          <a:p>
            <a:pPr marL="0" indent="0">
              <a:lnSpc>
                <a:spcPts val="2700"/>
              </a:lnSpc>
              <a:buNone/>
            </a:pPr>
            <a:r>
              <a:rPr lang="en-US" sz="2100" b="1">
                <a:latin typeface="+mj-lt"/>
              </a:rPr>
              <a:t>Purpose: </a:t>
            </a:r>
            <a:r>
              <a:rPr lang="en-US" sz="2100"/>
              <a:t>Provide </a:t>
            </a:r>
            <a:r>
              <a:rPr lang="en-US" sz="2100">
                <a:solidFill>
                  <a:srgbClr val="C00000"/>
                </a:solidFill>
              </a:rPr>
              <a:t>[your organization name] </a:t>
            </a:r>
            <a:r>
              <a:rPr lang="en-US" sz="2100"/>
              <a:t>an opportunity to discuss and evaluate current preparedness, response, and recovery capabilities while operating in a pandemic environment.</a:t>
            </a:r>
          </a:p>
          <a:p>
            <a:pPr marL="0" indent="0">
              <a:lnSpc>
                <a:spcPts val="2700"/>
              </a:lnSpc>
              <a:buNone/>
            </a:pPr>
            <a:r>
              <a:rPr lang="en-US" sz="2100" b="1">
                <a:latin typeface="+mj-lt"/>
              </a:rPr>
              <a:t>Scope:</a:t>
            </a:r>
          </a:p>
          <a:p>
            <a:pPr indent="-347345">
              <a:lnSpc>
                <a:spcPts val="2700"/>
              </a:lnSpc>
            </a:pPr>
            <a:r>
              <a:rPr lang="en-US" sz="2100"/>
              <a:t>This will be a </a:t>
            </a:r>
            <a:r>
              <a:rPr lang="en-US" sz="2100">
                <a:solidFill>
                  <a:srgbClr val="C00000"/>
                </a:solidFill>
              </a:rPr>
              <a:t>[insert duration] </a:t>
            </a:r>
            <a:r>
              <a:rPr lang="en-US" sz="2100"/>
              <a:t>discussion-based workshop.</a:t>
            </a:r>
          </a:p>
          <a:p>
            <a:pPr indent="-347345">
              <a:lnSpc>
                <a:spcPts val="2700"/>
              </a:lnSpc>
            </a:pPr>
            <a:r>
              <a:rPr lang="en-US" sz="2100"/>
              <a:t>Following an overview of the current situation, participants will engage in a discussion based on the </a:t>
            </a:r>
            <a:r>
              <a:rPr lang="en-US" sz="2100" i="1"/>
              <a:t>COVID-19 Considerations During Disaster Operations Checklists for Emergency Managers</a:t>
            </a:r>
            <a:r>
              <a:rPr lang="en-US" sz="2100"/>
              <a:t>.</a:t>
            </a:r>
          </a:p>
          <a:p>
            <a:pPr indent="-347345">
              <a:lnSpc>
                <a:spcPts val="2700"/>
              </a:lnSpc>
            </a:pPr>
            <a:r>
              <a:rPr lang="en-US" sz="2100"/>
              <a:t>Discussion questions are organized based around three checklist topics: </a:t>
            </a:r>
            <a:r>
              <a:rPr lang="en-US" sz="2100" b="1"/>
              <a:t>Preparedness</a:t>
            </a:r>
            <a:r>
              <a:rPr lang="en-US" sz="2100"/>
              <a:t>, </a:t>
            </a:r>
            <a:r>
              <a:rPr lang="en-US" sz="2100" b="1"/>
              <a:t>Response</a:t>
            </a:r>
            <a:r>
              <a:rPr lang="en-US" sz="2100"/>
              <a:t>, and </a:t>
            </a:r>
            <a:r>
              <a:rPr lang="en-US" sz="2100" b="1"/>
              <a:t>Recovery Considerations</a:t>
            </a:r>
            <a:r>
              <a:rPr lang="en-US" sz="2100"/>
              <a:t>.</a:t>
            </a:r>
          </a:p>
        </p:txBody>
      </p:sp>
      <p:sp>
        <p:nvSpPr>
          <p:cNvPr id="4" name="Slide Number Placeholder 3">
            <a:extLst>
              <a:ext uri="{FF2B5EF4-FFF2-40B4-BE49-F238E27FC236}">
                <a16:creationId xmlns:a16="http://schemas.microsoft.com/office/drawing/2014/main" id="{9032DA4C-5208-42B4-B5DA-5728FF24E52E}"/>
              </a:ext>
            </a:extLst>
          </p:cNvPr>
          <p:cNvSpPr>
            <a:spLocks noGrp="1"/>
          </p:cNvSpPr>
          <p:nvPr>
            <p:ph type="sldNum" sz="quarter" idx="12"/>
          </p:nvPr>
        </p:nvSpPr>
        <p:spPr/>
        <p:txBody>
          <a:bodyPr/>
          <a:lstStyle/>
          <a:p>
            <a:fld id="{8FCC257D-A786-9244-9E17-CE618C8B9275}" type="slidenum">
              <a:rPr lang="en-US" smtClean="0"/>
              <a:pPr/>
              <a:t>8</a:t>
            </a:fld>
            <a:endParaRPr lang="en-US"/>
          </a:p>
        </p:txBody>
      </p:sp>
    </p:spTree>
    <p:extLst>
      <p:ext uri="{BB962C8B-B14F-4D97-AF65-F5344CB8AC3E}">
        <p14:creationId xmlns:p14="http://schemas.microsoft.com/office/powerpoint/2010/main" val="495772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p:nvPr>
        </p:nvSpPr>
        <p:spPr/>
        <p:txBody>
          <a:bodyPr/>
          <a:lstStyle/>
          <a:p>
            <a:r>
              <a:rPr lang="en-US"/>
              <a:t>Workshop Objectives</a:t>
            </a:r>
          </a:p>
        </p:txBody>
      </p:sp>
      <p:sp>
        <p:nvSpPr>
          <p:cNvPr id="3075" name="Rectangle 35"/>
          <p:cNvSpPr>
            <a:spLocks noGrp="1" noChangeArrowheads="1"/>
          </p:cNvSpPr>
          <p:nvPr>
            <p:ph sz="half" idx="1"/>
          </p:nvPr>
        </p:nvSpPr>
        <p:spPr/>
        <p:txBody>
          <a:bodyPr>
            <a:normAutofit/>
          </a:bodyPr>
          <a:lstStyle/>
          <a:p>
            <a:pPr>
              <a:lnSpc>
                <a:spcPts val="2800"/>
              </a:lnSpc>
            </a:pPr>
            <a:r>
              <a:rPr lang="en-US" sz="2200"/>
              <a:t>Discuss the challenges of conducting response and recovery operations during a pandemic event.</a:t>
            </a:r>
          </a:p>
          <a:p>
            <a:pPr>
              <a:lnSpc>
                <a:spcPts val="2800"/>
              </a:lnSpc>
            </a:pPr>
            <a:r>
              <a:rPr lang="en-US" sz="2200"/>
              <a:t>Determine if current preparedness, response, and recovery capabilities are sufficient to respond to another disaster in the midst of a pandemic.</a:t>
            </a:r>
          </a:p>
          <a:p>
            <a:pPr>
              <a:lnSpc>
                <a:spcPts val="2800"/>
              </a:lnSpc>
            </a:pPr>
            <a:r>
              <a:rPr lang="en-US" sz="2200"/>
              <a:t>Identify how plans, policies, and practices may need to be adapted to support scalable and flexible operations.</a:t>
            </a:r>
          </a:p>
          <a:p>
            <a:pPr>
              <a:lnSpc>
                <a:spcPts val="2800"/>
              </a:lnSpc>
            </a:pPr>
            <a:r>
              <a:rPr lang="en-US" sz="2200"/>
              <a:t>Develop an action plan that defines the next steps required to adapt response and recovery plans.</a:t>
            </a:r>
          </a:p>
        </p:txBody>
      </p:sp>
      <p:sp>
        <p:nvSpPr>
          <p:cNvPr id="2" name="Slide Number Placeholder 1">
            <a:extLst>
              <a:ext uri="{FF2B5EF4-FFF2-40B4-BE49-F238E27FC236}">
                <a16:creationId xmlns:a16="http://schemas.microsoft.com/office/drawing/2014/main" id="{7492FD88-6D21-4262-B718-F218B669BE1F}"/>
              </a:ext>
            </a:extLst>
          </p:cNvPr>
          <p:cNvSpPr>
            <a:spLocks noGrp="1"/>
          </p:cNvSpPr>
          <p:nvPr>
            <p:ph type="sldNum" sz="quarter" idx="12"/>
          </p:nvPr>
        </p:nvSpPr>
        <p:spPr/>
        <p:txBody>
          <a:bodyPr/>
          <a:lstStyle/>
          <a:p>
            <a:fld id="{8FCC257D-A786-9244-9E17-CE618C8B9275}" type="slidenum">
              <a:rPr lang="en-US" smtClean="0"/>
              <a:pPr/>
              <a:t>9</a:t>
            </a:fld>
            <a:endParaRPr lang="en-US"/>
          </a:p>
        </p:txBody>
      </p:sp>
    </p:spTree>
    <p:extLst>
      <p:ext uri="{BB962C8B-B14F-4D97-AF65-F5344CB8AC3E}">
        <p14:creationId xmlns:p14="http://schemas.microsoft.com/office/powerpoint/2010/main" val="2333918282"/>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5188"/>
      </a:dk2>
      <a:lt2>
        <a:srgbClr val="F3F3F3"/>
      </a:lt2>
      <a:accent1>
        <a:srgbClr val="0078AE"/>
      </a:accent1>
      <a:accent2>
        <a:srgbClr val="595B5D"/>
      </a:accent2>
      <a:accent3>
        <a:srgbClr val="BABBBD"/>
      </a:accent3>
      <a:accent4>
        <a:srgbClr val="5E9732"/>
      </a:accent4>
      <a:accent5>
        <a:srgbClr val="0072CE"/>
      </a:accent5>
      <a:accent6>
        <a:srgbClr val="C31230"/>
      </a:accent6>
      <a:hlink>
        <a:srgbClr val="005188"/>
      </a:hlink>
      <a:folHlink>
        <a:srgbClr val="005188"/>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421CA1E94A764FB6C9C1DBBB2AB7C8" ma:contentTypeVersion="4" ma:contentTypeDescription="Create a new document." ma:contentTypeScope="" ma:versionID="f177bd1b5e98e8a451414b09baa6f564">
  <xsd:schema xmlns:xsd="http://www.w3.org/2001/XMLSchema" xmlns:xs="http://www.w3.org/2001/XMLSchema" xmlns:p="http://schemas.microsoft.com/office/2006/metadata/properties" xmlns:ns2="a216cf43-3547-4699-b5c5-ad5726253384" targetNamespace="http://schemas.microsoft.com/office/2006/metadata/properties" ma:root="true" ma:fieldsID="f72994e387212070c5f4094169093da6" ns2:_="">
    <xsd:import namespace="a216cf43-3547-4699-b5c5-ad572625338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16cf43-3547-4699-b5c5-ad57262533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B5BB03-DD21-4258-90BA-4BA883F2CE48}">
  <ds:schemaRefs>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a216cf43-3547-4699-b5c5-ad5726253384"/>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3D854DC-782B-4D77-BA9B-DF8AB694ED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16cf43-3547-4699-b5c5-ad57262533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976EDC-3E53-4B2A-8042-2CE68B9B81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TotalTime>
  <Words>3725</Words>
  <Application>Microsoft Office PowerPoint</Application>
  <PresentationFormat>Widescreen</PresentationFormat>
  <Paragraphs>271</Paragraphs>
  <Slides>40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Franklin Gothic Book</vt:lpstr>
      <vt:lpstr>Franklin Gothic Medium</vt:lpstr>
      <vt:lpstr>Wingdings</vt:lpstr>
      <vt:lpstr>Office Theme</vt:lpstr>
      <vt:lpstr>Workshop on Preparedness in a Pandemic</vt:lpstr>
      <vt:lpstr>INSTRUCTIONS — READ FIRST</vt:lpstr>
      <vt:lpstr>BACKGROUND INFO (1 of 2)</vt:lpstr>
      <vt:lpstr>BACKGROUND INFO (2 of 2)</vt:lpstr>
      <vt:lpstr>Welcome and Introductions</vt:lpstr>
      <vt:lpstr>INSTRUCTIONS — READ FIRST</vt:lpstr>
      <vt:lpstr>Workshop Schedule</vt:lpstr>
      <vt:lpstr>Workshop Overview</vt:lpstr>
      <vt:lpstr>Workshop Objectives</vt:lpstr>
      <vt:lpstr>Workshop Guidelines</vt:lpstr>
      <vt:lpstr>INSTRUCTIONS — READ FIRST</vt:lpstr>
      <vt:lpstr>Current Situation Update</vt:lpstr>
      <vt:lpstr>INSTRUCTIONS — READ FIRST</vt:lpstr>
      <vt:lpstr>Discussion Questions: Preparedness Considerations (1 of 4)</vt:lpstr>
      <vt:lpstr>Discussion Questions: Preparedness Considerations (2 of 4)</vt:lpstr>
      <vt:lpstr>Discussion Questions: Preparedness Considerations (3 of 4)</vt:lpstr>
      <vt:lpstr>Discussion Questions: Preparedness Considerations (4 of 4)</vt:lpstr>
      <vt:lpstr>Break</vt:lpstr>
      <vt:lpstr>Discussion Questions: Response Considerations (1 of 10)</vt:lpstr>
      <vt:lpstr>Discussion Questions: Response Considerations (2 of 10)</vt:lpstr>
      <vt:lpstr>Discussion Questions: Response Considerations (3 of 10)</vt:lpstr>
      <vt:lpstr>Discussion Questions: Response Considerations (4 of 10)</vt:lpstr>
      <vt:lpstr>Discussion Questions: Response Considerations (5 of 10)</vt:lpstr>
      <vt:lpstr>Discussion Questions: Response Considerations (6 of 10)</vt:lpstr>
      <vt:lpstr>Discussion Questions: Response Considerations (7 of 10)</vt:lpstr>
      <vt:lpstr>Discussion Questions: Response Considerations (8 of 10)</vt:lpstr>
      <vt:lpstr>Discussion Questions: Response Considerations (9 of 10)</vt:lpstr>
      <vt:lpstr>Discussion Questions: Response Considerations (10 of 10)</vt:lpstr>
      <vt:lpstr>Break</vt:lpstr>
      <vt:lpstr>Discussion Questions: Recovery Considerations (1 of 6) </vt:lpstr>
      <vt:lpstr>Discussion Questions: Recovery Considerations (2 of 6) </vt:lpstr>
      <vt:lpstr>Discussion Questions: Recovery Considerations (3 of 6) </vt:lpstr>
      <vt:lpstr>Discussion Questions: Recovery Considerations (4 of 6) </vt:lpstr>
      <vt:lpstr>Discussion Questions: Recovery Considerations (5 of 6) </vt:lpstr>
      <vt:lpstr>Discussion Questions: Recovery Considerations (6 of 6) </vt:lpstr>
      <vt:lpstr>Break</vt:lpstr>
      <vt:lpstr>INSTRUCTIONS — READ FIRST</vt:lpstr>
      <vt:lpstr>Action Items and Takeaways</vt:lpstr>
      <vt:lpstr>Requesting Cloth Fact Coverings</vt:lpstr>
      <vt:lpstr>Closing Remarks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Slides (Federal) - Reconstituting Operations</dc:title>
  <dc:subject/>
  <dc:creator>FEMA User</dc:creator>
  <cp:keywords/>
  <dc:description/>
  <cp:lastModifiedBy>Duggan, Martha A.</cp:lastModifiedBy>
  <cp:revision>62</cp:revision>
  <cp:lastPrinted>2020-03-02T16:45:50Z</cp:lastPrinted>
  <dcterms:created xsi:type="dcterms:W3CDTF">2012-11-19T20:41:22Z</dcterms:created>
  <dcterms:modified xsi:type="dcterms:W3CDTF">2020-06-01T20:48:28Z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0x010100D8421CA1E94A764FB6C9C1DBBB2AB7C8</vt:lpwstr>
  </property>
</Properties>
</file>