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30"/>
  </p:notesMasterIdLst>
  <p:sldIdLst>
    <p:sldId id="257" r:id="rId3"/>
    <p:sldId id="297" r:id="rId4"/>
    <p:sldId id="258" r:id="rId5"/>
    <p:sldId id="305" r:id="rId6"/>
    <p:sldId id="304" r:id="rId7"/>
    <p:sldId id="262" r:id="rId8"/>
    <p:sldId id="259" r:id="rId9"/>
    <p:sldId id="319" r:id="rId10"/>
    <p:sldId id="260" r:id="rId11"/>
    <p:sldId id="264" r:id="rId12"/>
    <p:sldId id="313" r:id="rId13"/>
    <p:sldId id="314" r:id="rId14"/>
    <p:sldId id="315" r:id="rId15"/>
    <p:sldId id="263" r:id="rId16"/>
    <p:sldId id="266" r:id="rId17"/>
    <p:sldId id="317" r:id="rId18"/>
    <p:sldId id="316" r:id="rId19"/>
    <p:sldId id="279" r:id="rId20"/>
    <p:sldId id="309" r:id="rId21"/>
    <p:sldId id="311" r:id="rId22"/>
    <p:sldId id="312" r:id="rId23"/>
    <p:sldId id="308" r:id="rId24"/>
    <p:sldId id="270" r:id="rId25"/>
    <p:sldId id="268" r:id="rId26"/>
    <p:sldId id="295" r:id="rId27"/>
    <p:sldId id="318" r:id="rId28"/>
    <p:sldId id="275" r:id="rId29"/>
  </p:sldIdLst>
  <p:sldSz cx="9144000" cy="6858000" type="screen4x3"/>
  <p:notesSz cx="7010400" cy="9296400"/>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00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71" d="100"/>
          <a:sy n="71" d="100"/>
        </p:scale>
        <p:origin x="-52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Calibri" pitchFamily="34" charset="0"/>
              </a:defRPr>
            </a:lvl1pPr>
          </a:lstStyle>
          <a:p>
            <a:pPr>
              <a:defRPr/>
            </a:pPr>
            <a:fld id="{CBB032AF-F071-4580-94FB-747E508203FA}" type="datetimeFigureOut">
              <a:rPr lang="en-US"/>
              <a:pPr>
                <a:defRPr/>
              </a:pPr>
              <a:t>5/10/2010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Calibri" pitchFamily="34" charset="0"/>
              </a:defRPr>
            </a:lvl1pPr>
          </a:lstStyle>
          <a:p>
            <a:pPr>
              <a:defRPr/>
            </a:pPr>
            <a:fld id="{56A4F045-F2A4-4281-85D1-B730E8DBE65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6E7D4A90-7456-41DA-A03A-4763FF99E8ED}" type="slidenum">
              <a:rPr lang="en-US" smtClean="0"/>
              <a:pPr/>
              <a:t>1</a:t>
            </a:fld>
            <a:endParaRPr lang="en-US" smtClean="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a:noFill/>
          <a:ln/>
        </p:spPr>
        <p:txBody>
          <a:bodyPr/>
          <a:lstStyle/>
          <a:p>
            <a:pPr eaLnBrk="1" hangingPunct="1">
              <a:spcBef>
                <a:spcPct val="0"/>
              </a:spcBef>
            </a:pPr>
            <a:endParaRPr lang="en-US" smtClean="0">
              <a:latin typeface="Univers 45 Light" pitchFamily="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anchor="b"/>
          <a:lstStyle/>
          <a:p>
            <a:pPr algn="r"/>
            <a:fld id="{5E1967C3-841E-4646-83D6-EBFB23F53AF1}" type="slidenum">
              <a:rPr lang="en-US" sz="1200">
                <a:solidFill>
                  <a:schemeClr val="tx2"/>
                </a:solidFill>
                <a:latin typeface="Arial Narrow" pitchFamily="34" charset="0"/>
              </a:rPr>
              <a:pPr algn="r"/>
              <a:t>19</a:t>
            </a:fld>
            <a:endParaRPr lang="en-US" sz="1200">
              <a:solidFill>
                <a:schemeClr val="tx2"/>
              </a:solidFill>
              <a:latin typeface="Arial Narrow" pitchFamily="34" charset="0"/>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a:xfrm>
            <a:off x="1093788" y="4414838"/>
            <a:ext cx="4841875" cy="4184650"/>
          </a:xfrm>
          <a:noFill/>
          <a:ln/>
        </p:spPr>
        <p:txBody>
          <a:bodyPr lIns="91440" tIns="45720" rIns="91440" bIns="45720"/>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anchor="b"/>
          <a:lstStyle/>
          <a:p>
            <a:pPr algn="r"/>
            <a:fld id="{4B101AC9-1178-4F1C-BCD2-28061C7F9AE3}" type="slidenum">
              <a:rPr lang="en-US" sz="1200">
                <a:solidFill>
                  <a:schemeClr val="tx2"/>
                </a:solidFill>
                <a:latin typeface="Arial Narrow" pitchFamily="34" charset="0"/>
              </a:rPr>
              <a:pPr algn="r"/>
              <a:t>20</a:t>
            </a:fld>
            <a:endParaRPr lang="en-US" sz="1200">
              <a:solidFill>
                <a:schemeClr val="tx2"/>
              </a:solidFill>
              <a:latin typeface="Arial Narrow" pitchFamily="34" charset="0"/>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a:xfrm>
            <a:off x="1093788" y="4414838"/>
            <a:ext cx="4841875" cy="4184650"/>
          </a:xfrm>
          <a:noFill/>
          <a:ln/>
        </p:spPr>
        <p:txBody>
          <a:bodyPr lIns="91440" tIns="45720" rIns="91440" bIns="45720"/>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anchor="b"/>
          <a:lstStyle/>
          <a:p>
            <a:pPr algn="r"/>
            <a:fld id="{46D7D817-E8C0-4449-BA7E-A3E8AC0A9DBC}" type="slidenum">
              <a:rPr lang="en-US" sz="1200">
                <a:solidFill>
                  <a:schemeClr val="tx2"/>
                </a:solidFill>
                <a:latin typeface="Arial Narrow" pitchFamily="34" charset="0"/>
              </a:rPr>
              <a:pPr algn="r"/>
              <a:t>21</a:t>
            </a:fld>
            <a:endParaRPr lang="en-US" sz="1200">
              <a:solidFill>
                <a:schemeClr val="tx2"/>
              </a:solidFill>
              <a:latin typeface="Arial Narrow" pitchFamily="34" charset="0"/>
            </a:endParaRPr>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a:xfrm>
            <a:off x="1093788" y="4414838"/>
            <a:ext cx="4841875" cy="4184650"/>
          </a:xfrm>
          <a:noFill/>
          <a:ln/>
        </p:spPr>
        <p:txBody>
          <a:bodyPr lIns="91440" tIns="45720" rIns="91440" bIns="45720"/>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1431" tIns="45715" rIns="91431" bIns="45715" anchor="b"/>
          <a:lstStyle/>
          <a:p>
            <a:pPr algn="r" defTabSz="915988"/>
            <a:fld id="{9A73108F-65D9-4E0C-B39C-BE11AEE13EE2}" type="slidenum">
              <a:rPr lang="en-US" sz="1200">
                <a:solidFill>
                  <a:schemeClr val="tx2"/>
                </a:solidFill>
                <a:latin typeface="Arial Narrow" pitchFamily="34" charset="0"/>
              </a:rPr>
              <a:pPr algn="r" defTabSz="915988"/>
              <a:t>23</a:t>
            </a:fld>
            <a:endParaRPr lang="en-US" sz="1200">
              <a:solidFill>
                <a:schemeClr val="tx2"/>
              </a:solidFill>
              <a:latin typeface="Arial Narrow" pitchFamily="34" charset="0"/>
            </a:endParaRPr>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a:xfrm>
            <a:off x="1093788" y="4414838"/>
            <a:ext cx="4841875" cy="4184650"/>
          </a:xfrm>
          <a:noFill/>
          <a:ln/>
        </p:spPr>
        <p:txBody>
          <a:bodyPr lIns="91431" tIns="45715" rIns="91431" bIns="45715"/>
          <a:lstStyle/>
          <a:p>
            <a:pPr eaLnBrk="1" hangingPunct="1"/>
            <a:r>
              <a:rPr lang="en-US" smtClean="0"/>
              <a:t>Relevant External 3</a:t>
            </a:r>
            <a:r>
              <a:rPr lang="en-US" baseline="30000" smtClean="0"/>
              <a:t>rd</a:t>
            </a:r>
            <a:r>
              <a:rPr lang="en-US" smtClean="0"/>
              <a:t> Party Inquiries: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txBox="1">
            <a:spLocks noGrp="1" noChangeArrowheads="1"/>
          </p:cNvSpPr>
          <p:nvPr/>
        </p:nvSpPr>
        <p:spPr bwMode="auto">
          <a:xfrm>
            <a:off x="3968750" y="8828088"/>
            <a:ext cx="3040063" cy="466725"/>
          </a:xfrm>
          <a:prstGeom prst="rect">
            <a:avLst/>
          </a:prstGeom>
          <a:noFill/>
          <a:ln w="9525">
            <a:noFill/>
            <a:miter lim="800000"/>
            <a:headEnd/>
            <a:tailEnd/>
          </a:ln>
        </p:spPr>
        <p:txBody>
          <a:bodyPr lIns="89811" tIns="44906" rIns="89811" bIns="44906" anchor="b"/>
          <a:lstStyle/>
          <a:p>
            <a:pPr algn="r" defTabSz="898525"/>
            <a:fld id="{520A62A4-B4A2-4CC2-8BCA-8BCB097718BA}" type="slidenum">
              <a:rPr lang="en-US" sz="1100">
                <a:latin typeface="Calibri" pitchFamily="34" charset="0"/>
              </a:rPr>
              <a:pPr algn="r" defTabSz="898525"/>
              <a:t>26</a:t>
            </a:fld>
            <a:endParaRPr lang="en-US" sz="1100">
              <a:latin typeface="Calibri" pitchFamily="34" charset="0"/>
            </a:endParaRPr>
          </a:p>
        </p:txBody>
      </p:sp>
      <p:sp>
        <p:nvSpPr>
          <p:cNvPr id="69634"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9635" name="Rectangle 3"/>
          <p:cNvSpPr>
            <a:spLocks noGrp="1" noChangeArrowheads="1"/>
          </p:cNvSpPr>
          <p:nvPr>
            <p:ph type="body" idx="1"/>
          </p:nvPr>
        </p:nvSpPr>
        <p:spPr>
          <a:xfrm>
            <a:off x="701675" y="4418013"/>
            <a:ext cx="5607050" cy="4181475"/>
          </a:xfrm>
          <a:noFill/>
          <a:ln/>
        </p:spPr>
        <p:txBody>
          <a:bodyPr lIns="89811" tIns="44906" rIns="89811" bIns="44906"/>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C031E315-6CD8-4534-8060-8C039113A448}" type="slidenum">
              <a:rPr lang="en-US" smtClean="0"/>
              <a:pPr/>
              <a:t>3</a:t>
            </a:fld>
            <a:endParaRPr lang="en-US" smtClean="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a:noFill/>
          <a:ln/>
        </p:spPr>
        <p:txBody>
          <a:bodyPr/>
          <a:lstStyle/>
          <a:p>
            <a:pPr eaLnBrk="1" hangingPunct="1">
              <a:spcBef>
                <a:spcPct val="0"/>
              </a:spcBef>
            </a:pPr>
            <a:endParaRPr lang="en-US" smtClean="0">
              <a:latin typeface="Univers 45 Light" pitchFamily="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53CE7BBE-EA68-4967-9413-8AF80BADF742}" type="slidenum">
              <a:rPr lang="en-US" smtClean="0"/>
              <a:pPr/>
              <a:t>6</a:t>
            </a:fld>
            <a:endParaRPr lang="en-US" smtClean="0"/>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a:noFill/>
          <a:ln/>
        </p:spPr>
        <p:txBody>
          <a:bodyPr/>
          <a:lstStyle/>
          <a:p>
            <a:pPr eaLnBrk="1" hangingPunct="1">
              <a:spcBef>
                <a:spcPct val="0"/>
              </a:spcBef>
            </a:pPr>
            <a:endParaRPr lang="en-US" smtClean="0">
              <a:latin typeface="Univers 45 Light" pitchFamily="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3AB3D9CA-DF51-4038-BE32-6E9C4C6819F9}" type="slidenum">
              <a:rPr lang="en-US" smtClean="0"/>
              <a:pPr/>
              <a:t>7</a:t>
            </a:fld>
            <a:endParaRPr lang="en-US" smtClean="0"/>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a:noFill/>
          <a:ln/>
        </p:spPr>
        <p:txBody>
          <a:bodyPr/>
          <a:lstStyle/>
          <a:p>
            <a:pPr eaLnBrk="1" hangingPunct="1">
              <a:spcBef>
                <a:spcPct val="0"/>
              </a:spcBef>
            </a:pPr>
            <a:endParaRPr lang="en-US" smtClean="0">
              <a:latin typeface="Univers 45 Light" pitchFamily="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968750" y="8829675"/>
            <a:ext cx="3040063" cy="465138"/>
          </a:xfrm>
          <a:prstGeom prst="rect">
            <a:avLst/>
          </a:prstGeom>
          <a:noFill/>
          <a:ln w="9525">
            <a:noFill/>
            <a:miter lim="800000"/>
            <a:headEnd/>
            <a:tailEnd/>
          </a:ln>
        </p:spPr>
        <p:txBody>
          <a:bodyPr lIns="89813" tIns="44907" rIns="89813" bIns="44907" anchor="b"/>
          <a:lstStyle/>
          <a:p>
            <a:pPr algn="r" defTabSz="898525"/>
            <a:fld id="{B2D86801-2BDF-4D66-BBBB-BCE447ACD2B2}" type="slidenum">
              <a:rPr lang="en-US" sz="1200">
                <a:latin typeface="Calibri" pitchFamily="34" charset="0"/>
              </a:rPr>
              <a:pPr algn="r" defTabSz="898525"/>
              <a:t>8</a:t>
            </a:fld>
            <a:endParaRPr lang="en-US" sz="1200">
              <a:latin typeface="Calibri" pitchFamily="34" charset="0"/>
            </a:endParaRPr>
          </a:p>
        </p:txBody>
      </p:sp>
      <p:sp>
        <p:nvSpPr>
          <p:cNvPr id="43010" name="Rectangle 2"/>
          <p:cNvSpPr>
            <a:spLocks noGrp="1" noRot="1" noChangeAspect="1" noChangeArrowheads="1" noTextEdit="1"/>
          </p:cNvSpPr>
          <p:nvPr>
            <p:ph type="sldImg"/>
          </p:nvPr>
        </p:nvSpPr>
        <p:spPr bwMode="auto">
          <a:xfrm>
            <a:off x="1181100" y="698500"/>
            <a:ext cx="4648200" cy="3486150"/>
          </a:xfrm>
          <a:noFill/>
          <a:ln>
            <a:solidFill>
              <a:srgbClr val="000000"/>
            </a:solidFill>
            <a:miter lim="800000"/>
            <a:headEnd/>
            <a:tailEnd/>
          </a:ln>
        </p:spPr>
      </p:sp>
      <p:sp>
        <p:nvSpPr>
          <p:cNvPr id="43011" name="Rectangle 3"/>
          <p:cNvSpPr>
            <a:spLocks noGrp="1" noChangeArrowheads="1"/>
          </p:cNvSpPr>
          <p:nvPr>
            <p:ph type="body" idx="1"/>
          </p:nvPr>
        </p:nvSpPr>
        <p:spPr>
          <a:xfrm>
            <a:off x="701675" y="4418013"/>
            <a:ext cx="5607050" cy="4179887"/>
          </a:xfrm>
          <a:noFill/>
          <a:ln/>
        </p:spPr>
        <p:txBody>
          <a:bodyPr lIns="89813" tIns="44907" rIns="89813" bIns="44907"/>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E30AB205-1191-4DFE-8D71-0E430953405C}" type="slidenum">
              <a:rPr lang="en-US" smtClean="0"/>
              <a:pPr/>
              <a:t>9</a:t>
            </a:fld>
            <a:endParaRPr lang="en-US" smtClean="0"/>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a:noFill/>
          <a:ln/>
        </p:spPr>
        <p:txBody>
          <a:bodyPr/>
          <a:lstStyle/>
          <a:p>
            <a:pPr eaLnBrk="1" hangingPunct="1">
              <a:spcBef>
                <a:spcPct val="0"/>
              </a:spcBef>
            </a:pPr>
            <a:endParaRPr lang="en-US" smtClean="0">
              <a:latin typeface="Univers 45 Light" pitchFamily="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a:noFill/>
          <a:ln/>
        </p:spPr>
        <p:txBody>
          <a:bodyPr/>
          <a:lstStyle/>
          <a:p>
            <a:pPr eaLnBrk="1" hangingPunct="1">
              <a:spcBef>
                <a:spcPct val="0"/>
              </a:spcBef>
            </a:pPr>
            <a:endParaRPr lang="en-US" smtClean="0">
              <a:latin typeface="Univers 45 Light" pitchFamily="2" charset="0"/>
            </a:endParaRPr>
          </a:p>
        </p:txBody>
      </p:sp>
      <p:sp>
        <p:nvSpPr>
          <p:cNvPr id="47107" name="Slide Number Placeholder 3"/>
          <p:cNvSpPr>
            <a:spLocks noGrp="1"/>
          </p:cNvSpPr>
          <p:nvPr>
            <p:ph type="sldNum" sz="quarter" idx="5"/>
          </p:nvPr>
        </p:nvSpPr>
        <p:spPr>
          <a:noFill/>
        </p:spPr>
        <p:txBody>
          <a:bodyPr/>
          <a:lstStyle/>
          <a:p>
            <a:fld id="{1F6BBDB5-B9BF-471B-A9A1-B3043289B385}" type="slidenum">
              <a:rPr lang="en-US" smtClean="0"/>
              <a:pPr/>
              <a:t>10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49154" name="Rectangle 3"/>
          <p:cNvSpPr>
            <a:spLocks noGrp="1"/>
          </p:cNvSpPr>
          <p:nvPr>
            <p:ph type="body" idx="1"/>
          </p:nvPr>
        </p:nvSpPr>
        <p:spPr>
          <a:xfrm>
            <a:off x="1092200" y="4416425"/>
            <a:ext cx="4843463" cy="4181475"/>
          </a:xfrm>
          <a:noFill/>
          <a:ln/>
        </p:spPr>
        <p:txBody>
          <a:bodyPr/>
          <a:lstStyle/>
          <a:p>
            <a:pPr>
              <a:spcBef>
                <a:spcPct val="100000"/>
              </a:spcBef>
            </a:pPr>
            <a:r>
              <a:rPr lang="en-US" sz="1300" b="1" smtClean="0"/>
              <a:t>Factors Leading to Heat Stress</a:t>
            </a:r>
          </a:p>
          <a:p>
            <a:pPr lvl="1">
              <a:spcBef>
                <a:spcPct val="100000"/>
              </a:spcBef>
            </a:pPr>
            <a:r>
              <a:rPr lang="en-US" sz="1300" b="1" smtClean="0"/>
              <a:t>High temperature and humidity, direct sun or heat</a:t>
            </a:r>
          </a:p>
          <a:p>
            <a:pPr lvl="1">
              <a:spcBef>
                <a:spcPct val="100000"/>
              </a:spcBef>
            </a:pPr>
            <a:r>
              <a:rPr lang="en-US" sz="1300" b="1" smtClean="0"/>
              <a:t>Limited air movement</a:t>
            </a:r>
          </a:p>
          <a:p>
            <a:pPr lvl="1">
              <a:spcBef>
                <a:spcPct val="100000"/>
              </a:spcBef>
            </a:pPr>
            <a:r>
              <a:rPr lang="en-US" sz="1300" b="1" smtClean="0"/>
              <a:t>Physical exertion, poor physical </a:t>
            </a:r>
            <a:br>
              <a:rPr lang="en-US" sz="1300" b="1" smtClean="0"/>
            </a:br>
            <a:r>
              <a:rPr lang="en-US" sz="1300" b="1" smtClean="0"/>
              <a:t>condition, some medicines </a:t>
            </a:r>
          </a:p>
          <a:p>
            <a:pPr lvl="1">
              <a:spcBef>
                <a:spcPct val="100000"/>
              </a:spcBef>
            </a:pPr>
            <a:r>
              <a:rPr lang="en-US" sz="1300" b="1" smtClean="0"/>
              <a:t>Inadequate tolerance for hot </a:t>
            </a:r>
            <a:br>
              <a:rPr lang="en-US" sz="1300" b="1" smtClean="0"/>
            </a:br>
            <a:r>
              <a:rPr lang="en-US" sz="1300" b="1" smtClean="0"/>
              <a:t>workplaces</a:t>
            </a:r>
            <a:endParaRPr lang="en-US" sz="1400" b="1" smtClean="0"/>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anchor="b"/>
          <a:lstStyle/>
          <a:p>
            <a:pPr algn="r"/>
            <a:fld id="{53613314-D69E-4EC3-BB76-3784464D51D1}" type="slidenum">
              <a:rPr lang="en-US" sz="1200">
                <a:solidFill>
                  <a:schemeClr val="tx2"/>
                </a:solidFill>
                <a:latin typeface="Arial Narrow" pitchFamily="34" charset="0"/>
              </a:rPr>
              <a:pPr algn="r"/>
              <a:t>18</a:t>
            </a:fld>
            <a:endParaRPr lang="en-US" sz="1200">
              <a:solidFill>
                <a:schemeClr val="tx2"/>
              </a:solidFill>
              <a:latin typeface="Arial Narrow" pitchFamily="34" charset="0"/>
            </a:endParaRP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a:xfrm>
            <a:off x="1093788" y="4414838"/>
            <a:ext cx="4841875" cy="4184650"/>
          </a:xfrm>
          <a:noFill/>
          <a:ln/>
        </p:spPr>
        <p:txBody>
          <a:bodyPr lIns="91440" tIns="45720" rIns="91440" bIns="45720"/>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467600" y="165100"/>
            <a:ext cx="1336675" cy="1663700"/>
          </a:xfrm>
          <a:prstGeom prst="rect">
            <a:avLst/>
          </a:prstGeom>
          <a:noFill/>
          <a:ln w="9525">
            <a:noFill/>
            <a:miter lim="800000"/>
            <a:headEnd/>
            <a:tailEnd/>
          </a:ln>
        </p:spPr>
      </p:pic>
      <p:sp>
        <p:nvSpPr>
          <p:cNvPr id="5" name="Rectangle 4"/>
          <p:cNvSpPr>
            <a:spLocks noChangeArrowheads="1"/>
          </p:cNvSpPr>
          <p:nvPr/>
        </p:nvSpPr>
        <p:spPr bwMode="auto">
          <a:xfrm>
            <a:off x="576263" y="5543550"/>
            <a:ext cx="4649787" cy="647700"/>
          </a:xfrm>
          <a:prstGeom prst="rect">
            <a:avLst/>
          </a:prstGeom>
          <a:solidFill>
            <a:schemeClr val="accent1"/>
          </a:solidFill>
          <a:ln w="9525">
            <a:noFill/>
            <a:miter lim="800000"/>
            <a:headEnd/>
            <a:tailEnd/>
          </a:ln>
          <a:effectLst/>
        </p:spPr>
        <p:txBody>
          <a:bodyPr wrap="none" lIns="90000" tIns="46800" rIns="90000" bIns="46800" anchor="ctr"/>
          <a:lstStyle/>
          <a:p>
            <a:pPr algn="ctr" fontAlgn="auto">
              <a:spcBef>
                <a:spcPts val="0"/>
              </a:spcBef>
              <a:spcAft>
                <a:spcPts val="0"/>
              </a:spcAft>
              <a:defRPr/>
            </a:pPr>
            <a:endParaRPr lang="en-US">
              <a:latin typeface="+mn-lt"/>
              <a:cs typeface="+mn-cs"/>
            </a:endParaRPr>
          </a:p>
        </p:txBody>
      </p:sp>
      <p:sp>
        <p:nvSpPr>
          <p:cNvPr id="827395" name="Rectangle 3"/>
          <p:cNvSpPr>
            <a:spLocks noGrp="1" noChangeArrowheads="1"/>
          </p:cNvSpPr>
          <p:nvPr>
            <p:ph type="ctrTitle"/>
          </p:nvPr>
        </p:nvSpPr>
        <p:spPr>
          <a:xfrm>
            <a:off x="0" y="4251325"/>
            <a:ext cx="7391400" cy="1612900"/>
          </a:xfrm>
          <a:solidFill>
            <a:schemeClr val="accent2"/>
          </a:solidFill>
        </p:spPr>
        <p:txBody>
          <a:bodyPr lIns="576000" rIns="36000" bIns="360000"/>
          <a:lstStyle>
            <a:lvl1pPr>
              <a:defRPr sz="2600"/>
            </a:lvl1pPr>
          </a:lstStyle>
          <a:p>
            <a:r>
              <a:rPr lang="en-US" smtClean="0"/>
              <a:t>Click to edit Master title style</a:t>
            </a:r>
            <a:endParaRPr lang="en-US"/>
          </a:p>
        </p:txBody>
      </p:sp>
      <p:sp>
        <p:nvSpPr>
          <p:cNvPr id="827398" name="Rectangle 6"/>
          <p:cNvSpPr>
            <a:spLocks noGrp="1" noChangeArrowheads="1"/>
          </p:cNvSpPr>
          <p:nvPr>
            <p:ph type="subTitle" sz="quarter" idx="1"/>
          </p:nvPr>
        </p:nvSpPr>
        <p:spPr>
          <a:xfrm>
            <a:off x="577850" y="5543550"/>
            <a:ext cx="4664075" cy="647700"/>
          </a:xfrm>
          <a:solidFill>
            <a:schemeClr val="accent1"/>
          </a:solidFill>
          <a:ln algn="ctr"/>
        </p:spPr>
        <p:txBody>
          <a:bodyPr wrap="none" lIns="91440" tIns="45720" rIns="36000" anchor="ctr"/>
          <a:lstStyle>
            <a:lvl1pPr marL="0" indent="0">
              <a:lnSpc>
                <a:spcPct val="90000"/>
              </a:lnSpc>
              <a:spcBef>
                <a:spcPct val="0"/>
              </a:spcBef>
              <a:buClr>
                <a:schemeClr val="bg1"/>
              </a:buClr>
              <a:buFontTx/>
              <a:buNone/>
              <a:defRPr sz="1400">
                <a:solidFill>
                  <a:schemeClr val="tx2"/>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C48A0C48-E3E7-4126-9487-18B21A4359E5}" type="datetimeFigureOut">
              <a:rPr lang="en-US"/>
              <a:pPr>
                <a:defRPr/>
              </a:pPr>
              <a:t>5/10/2010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726DDF2-4D72-44EC-86C2-D496FEAD781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72163" y="230188"/>
            <a:ext cx="1957387" cy="62563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30188"/>
            <a:ext cx="5719763" cy="6256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93B97CAC-FAFD-4E5F-9866-B92BE2E28090}" type="datetimeFigureOut">
              <a:rPr lang="en-US"/>
              <a:pPr>
                <a:defRPr/>
              </a:pPr>
              <a:t>5/10/2010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80470D4-3BB1-44C8-B0E3-81A29AF7E49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30188"/>
            <a:ext cx="7829550" cy="9302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4513" y="1736725"/>
            <a:ext cx="7283450" cy="4749800"/>
          </a:xfrm>
        </p:spPr>
        <p:txBody>
          <a:bodyPr/>
          <a:lstStyle/>
          <a:p>
            <a:pPr lvl="0"/>
            <a:r>
              <a:rPr lang="en-US" noProof="0" smtClean="0"/>
              <a:t>Click icon to add table</a:t>
            </a:r>
          </a:p>
        </p:txBody>
      </p:sp>
      <p:sp>
        <p:nvSpPr>
          <p:cNvPr id="4" name="Rectangle 6"/>
          <p:cNvSpPr>
            <a:spLocks noGrp="1" noChangeArrowheads="1"/>
          </p:cNvSpPr>
          <p:nvPr>
            <p:ph type="dt" sz="half" idx="10"/>
          </p:nvPr>
        </p:nvSpPr>
        <p:spPr>
          <a:ln/>
        </p:spPr>
        <p:txBody>
          <a:bodyPr/>
          <a:lstStyle>
            <a:lvl1pPr>
              <a:defRPr/>
            </a:lvl1pPr>
          </a:lstStyle>
          <a:p>
            <a:pPr>
              <a:defRPr/>
            </a:pPr>
            <a:fld id="{831E571A-B773-4272-8B4C-FF7EA6471BDF}" type="datetimeFigureOut">
              <a:rPr lang="en-US"/>
              <a:pPr>
                <a:defRPr/>
              </a:pPr>
              <a:t>5/10/2010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4285CEC-9125-42F8-878A-45626BD8EAB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30188"/>
            <a:ext cx="7829550" cy="930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4513" y="1736725"/>
            <a:ext cx="3565525" cy="474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2438" y="1736725"/>
            <a:ext cx="3565525" cy="474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F47578EB-110A-437E-BB81-51DAFCA94EF0}" type="datetimeFigureOut">
              <a:rPr lang="en-US"/>
              <a:pPr>
                <a:defRPr/>
              </a:pPr>
              <a:t>5/10/2010</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ECF4660A-8999-401B-B02D-1A34F748233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30188"/>
            <a:ext cx="7829550" cy="930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4513" y="1736725"/>
            <a:ext cx="3565525" cy="474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262438" y="1736725"/>
            <a:ext cx="3565525" cy="2298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262438" y="4187825"/>
            <a:ext cx="3565525" cy="2298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fld id="{259746C6-8144-430D-91BF-1EC9DEF05342}" type="datetimeFigureOut">
              <a:rPr lang="en-US"/>
              <a:pPr>
                <a:defRPr/>
              </a:pPr>
              <a:t>5/10/2010</a:t>
            </a:fld>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5634DE11-0941-4DDF-9961-480BD9CABE4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C4E5C06F-99A6-4B04-83A6-4EB5255474C5}" type="datetimeFigureOut">
              <a:rPr lang="en-US"/>
              <a:pPr>
                <a:defRPr/>
              </a:pPr>
              <a:t>5/10/2010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D82F1C9-B9A0-484C-A354-CD11A7CBC48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00200"/>
            <a:ext cx="21717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600200"/>
            <a:ext cx="63627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6EB8E5ED-8356-47CC-B015-34C16262B4C4}" type="datetimeFigureOut">
              <a:rPr lang="en-US"/>
              <a:pPr>
                <a:defRPr/>
              </a:pPr>
              <a:t>5/10/2010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77A5B01-48F5-4D10-A46D-E76BCB05593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4513" y="1736725"/>
            <a:ext cx="3565525"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2438" y="1736725"/>
            <a:ext cx="3565525"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6D41FF46-086F-4E2E-BA66-5FD3C33C2D78}" type="datetimeFigureOut">
              <a:rPr lang="en-US"/>
              <a:pPr>
                <a:defRPr/>
              </a:pPr>
              <a:t>5/10/2010</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FA6553E-BA8D-4359-9AB2-EDCB9EDE30C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fld id="{7EC53C83-0F16-47C5-A042-45C2F3949E42}" type="datetimeFigureOut">
              <a:rPr lang="en-US"/>
              <a:pPr>
                <a:defRPr/>
              </a:pPr>
              <a:t>5/10/2010</a:t>
            </a:fld>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6ED7B87D-E930-4090-9984-17132598E91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fld id="{F9F86F5D-1C39-4911-99A8-69B190C975E9}" type="datetimeFigureOut">
              <a:rPr lang="en-US"/>
              <a:pPr>
                <a:defRPr/>
              </a:pPr>
              <a:t>5/10/2010</a:t>
            </a:fld>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6FB887EF-1795-49EF-B699-2DF93DCBC64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BAC1F260-8A4F-4DF5-AE92-B35424E5473F}" type="datetimeFigureOut">
              <a:rPr lang="en-US"/>
              <a:pPr>
                <a:defRPr/>
              </a:pPr>
              <a:t>5/10/2010</a:t>
            </a:fld>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6FC735E2-8255-4C88-9EB3-A3696C8C735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FB35DED0-0017-4CB3-BCE1-BD4714261A5E}" type="datetimeFigureOut">
              <a:rPr lang="en-US"/>
              <a:pPr>
                <a:defRPr/>
              </a:pPr>
              <a:t>5/10/2010</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A21C4B21-C5A7-4350-B511-AB11EAECBE3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9A021CB6-6FCE-4D41-97D0-2E41F7750537}" type="datetimeFigureOut">
              <a:rPr lang="en-US"/>
              <a:pPr>
                <a:defRPr/>
              </a:pPr>
              <a:t>5/10/2010</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91DE254-DF6A-4956-9DBB-52178CC433B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26370" name="Rectangle 2"/>
          <p:cNvSpPr>
            <a:spLocks noChangeArrowheads="1"/>
          </p:cNvSpPr>
          <p:nvPr/>
        </p:nvSpPr>
        <p:spPr bwMode="auto">
          <a:xfrm>
            <a:off x="0" y="231775"/>
            <a:ext cx="7834313" cy="928688"/>
          </a:xfrm>
          <a:prstGeom prst="rect">
            <a:avLst/>
          </a:prstGeom>
          <a:solidFill>
            <a:srgbClr val="7FAC00"/>
          </a:solidFill>
          <a:ln w="9525">
            <a:noFill/>
            <a:miter lim="800000"/>
            <a:headEnd/>
            <a:tailEnd/>
          </a:ln>
          <a:effectLst/>
        </p:spPr>
        <p:txBody>
          <a:bodyPr wrap="none" lIns="90000" tIns="46800" rIns="90000" bIns="46800" anchor="ctr"/>
          <a:lstStyle/>
          <a:p>
            <a:pPr algn="ctr" fontAlgn="auto">
              <a:spcBef>
                <a:spcPts val="0"/>
              </a:spcBef>
              <a:spcAft>
                <a:spcPts val="0"/>
              </a:spcAft>
              <a:defRPr/>
            </a:pPr>
            <a:endParaRPr lang="en-US">
              <a:latin typeface="+mn-lt"/>
              <a:cs typeface="+mn-cs"/>
            </a:endParaRPr>
          </a:p>
        </p:txBody>
      </p:sp>
      <p:sp>
        <p:nvSpPr>
          <p:cNvPr id="1027" name="Rectangle 3"/>
          <p:cNvSpPr>
            <a:spLocks noGrp="1" noChangeArrowheads="1"/>
          </p:cNvSpPr>
          <p:nvPr>
            <p:ph type="title"/>
          </p:nvPr>
        </p:nvSpPr>
        <p:spPr bwMode="auto">
          <a:xfrm>
            <a:off x="0" y="230188"/>
            <a:ext cx="7829550" cy="930275"/>
          </a:xfrm>
          <a:prstGeom prst="rect">
            <a:avLst/>
          </a:prstGeom>
          <a:noFill/>
          <a:ln w="9525">
            <a:noFill/>
            <a:miter lim="800000"/>
            <a:headEnd/>
            <a:tailEnd/>
          </a:ln>
        </p:spPr>
        <p:txBody>
          <a:bodyPr vert="horz" wrap="square" lIns="540000" tIns="45720" rIns="91440" bIns="45720" numCol="1" anchor="ctr" anchorCtr="0" compatLnSpc="1">
            <a:prstTxWarp prst="textNoShape">
              <a:avLst/>
            </a:prstTxWarp>
          </a:bodyPr>
          <a:lstStyle/>
          <a:p>
            <a:pPr lvl="0"/>
            <a:r>
              <a:rPr lang="en-US" smtClean="0"/>
              <a:t>Click to edit Master title style</a:t>
            </a:r>
          </a:p>
        </p:txBody>
      </p:sp>
      <p:pic>
        <p:nvPicPr>
          <p:cNvPr id="1028" name="Picture 4"/>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8056563" y="133350"/>
            <a:ext cx="908050" cy="1130300"/>
          </a:xfrm>
          <a:prstGeom prst="rect">
            <a:avLst/>
          </a:prstGeom>
          <a:noFill/>
          <a:ln w="9525">
            <a:noFill/>
            <a:miter lim="800000"/>
            <a:headEnd/>
            <a:tailEnd/>
          </a:ln>
        </p:spPr>
      </p:pic>
      <p:sp>
        <p:nvSpPr>
          <p:cNvPr id="1029" name="Rectangle 5"/>
          <p:cNvSpPr>
            <a:spLocks noGrp="1" noChangeArrowheads="1"/>
          </p:cNvSpPr>
          <p:nvPr>
            <p:ph type="body" idx="1"/>
          </p:nvPr>
        </p:nvSpPr>
        <p:spPr bwMode="auto">
          <a:xfrm>
            <a:off x="544513" y="1736725"/>
            <a:ext cx="7283450" cy="4749800"/>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6374" name="Rectangle 6"/>
          <p:cNvSpPr>
            <a:spLocks noGrp="1" noChangeArrowheads="1"/>
          </p:cNvSpPr>
          <p:nvPr>
            <p:ph type="dt" sz="half" idx="2"/>
          </p:nvPr>
        </p:nvSpPr>
        <p:spPr bwMode="auto">
          <a:xfrm>
            <a:off x="6592888" y="6626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00" b="0">
                <a:solidFill>
                  <a:schemeClr val="tx2"/>
                </a:solidFill>
                <a:latin typeface="Univers 45 Light" pitchFamily="2" charset="0"/>
                <a:cs typeface="Arial" charset="0"/>
              </a:defRPr>
            </a:lvl1pPr>
          </a:lstStyle>
          <a:p>
            <a:pPr>
              <a:defRPr/>
            </a:pPr>
            <a:fld id="{883DD616-3FCB-441C-9A79-787616D9340D}" type="datetimeFigureOut">
              <a:rPr lang="en-US"/>
              <a:pPr>
                <a:defRPr/>
              </a:pPr>
              <a:t>5/10/2010</a:t>
            </a:fld>
            <a:endParaRPr lang="en-US"/>
          </a:p>
        </p:txBody>
      </p:sp>
      <p:sp>
        <p:nvSpPr>
          <p:cNvPr id="826375" name="Rectangle 7"/>
          <p:cNvSpPr>
            <a:spLocks noGrp="1" noChangeArrowheads="1"/>
          </p:cNvSpPr>
          <p:nvPr>
            <p:ph type="ftr" sz="quarter" idx="3"/>
          </p:nvPr>
        </p:nvSpPr>
        <p:spPr bwMode="auto">
          <a:xfrm>
            <a:off x="4908550" y="6626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00" b="0">
                <a:solidFill>
                  <a:schemeClr val="tx2"/>
                </a:solidFill>
                <a:latin typeface="Univers 45 Light" pitchFamily="2" charset="0"/>
                <a:cs typeface="Arial" charset="0"/>
              </a:defRPr>
            </a:lvl1pPr>
          </a:lstStyle>
          <a:p>
            <a:pPr>
              <a:defRPr/>
            </a:pPr>
            <a:endParaRPr lang="en-US"/>
          </a:p>
        </p:txBody>
      </p:sp>
      <p:sp>
        <p:nvSpPr>
          <p:cNvPr id="826376" name="Rectangle 8"/>
          <p:cNvSpPr>
            <a:spLocks noGrp="1" noChangeArrowheads="1"/>
          </p:cNvSpPr>
          <p:nvPr>
            <p:ph type="sldNum" sz="quarter" idx="4"/>
          </p:nvPr>
        </p:nvSpPr>
        <p:spPr bwMode="auto">
          <a:xfrm>
            <a:off x="7029450" y="6626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00" b="0">
                <a:solidFill>
                  <a:schemeClr val="tx2"/>
                </a:solidFill>
                <a:latin typeface="Univers 45 Light" pitchFamily="2" charset="0"/>
                <a:cs typeface="+mn-cs"/>
              </a:defRPr>
            </a:lvl1pPr>
          </a:lstStyle>
          <a:p>
            <a:pPr>
              <a:defRPr/>
            </a:pPr>
            <a:fld id="{5CADE0FB-F20F-4C5B-9DBF-F889158AD9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a:solidFill>
            <a:schemeClr val="bg1"/>
          </a:solidFill>
          <a:latin typeface="+mj-lt"/>
          <a:ea typeface="+mj-ea"/>
          <a:cs typeface="+mj-cs"/>
        </a:defRPr>
      </a:lvl1pPr>
      <a:lvl2pPr algn="l" rtl="0" eaLnBrk="0" fontAlgn="base" hangingPunct="0">
        <a:lnSpc>
          <a:spcPct val="90000"/>
        </a:lnSpc>
        <a:spcBef>
          <a:spcPct val="0"/>
        </a:spcBef>
        <a:spcAft>
          <a:spcPct val="0"/>
        </a:spcAft>
        <a:defRPr sz="2400">
          <a:solidFill>
            <a:schemeClr val="bg1"/>
          </a:solidFill>
          <a:latin typeface="Univers 55" pitchFamily="2" charset="0"/>
          <a:cs typeface="Arial" charset="0"/>
        </a:defRPr>
      </a:lvl2pPr>
      <a:lvl3pPr algn="l" rtl="0" eaLnBrk="0" fontAlgn="base" hangingPunct="0">
        <a:lnSpc>
          <a:spcPct val="90000"/>
        </a:lnSpc>
        <a:spcBef>
          <a:spcPct val="0"/>
        </a:spcBef>
        <a:spcAft>
          <a:spcPct val="0"/>
        </a:spcAft>
        <a:defRPr sz="2400">
          <a:solidFill>
            <a:schemeClr val="bg1"/>
          </a:solidFill>
          <a:latin typeface="Univers 55" pitchFamily="2" charset="0"/>
          <a:cs typeface="Arial" charset="0"/>
        </a:defRPr>
      </a:lvl3pPr>
      <a:lvl4pPr algn="l" rtl="0" eaLnBrk="0" fontAlgn="base" hangingPunct="0">
        <a:lnSpc>
          <a:spcPct val="90000"/>
        </a:lnSpc>
        <a:spcBef>
          <a:spcPct val="0"/>
        </a:spcBef>
        <a:spcAft>
          <a:spcPct val="0"/>
        </a:spcAft>
        <a:defRPr sz="2400">
          <a:solidFill>
            <a:schemeClr val="bg1"/>
          </a:solidFill>
          <a:latin typeface="Univers 55" pitchFamily="2" charset="0"/>
          <a:cs typeface="Arial" charset="0"/>
        </a:defRPr>
      </a:lvl4pPr>
      <a:lvl5pPr algn="l" rtl="0" eaLnBrk="0" fontAlgn="base" hangingPunct="0">
        <a:lnSpc>
          <a:spcPct val="90000"/>
        </a:lnSpc>
        <a:spcBef>
          <a:spcPct val="0"/>
        </a:spcBef>
        <a:spcAft>
          <a:spcPct val="0"/>
        </a:spcAft>
        <a:defRPr sz="2400">
          <a:solidFill>
            <a:schemeClr val="bg1"/>
          </a:solidFill>
          <a:latin typeface="Univers 55" pitchFamily="2" charset="0"/>
          <a:cs typeface="Arial" charset="0"/>
        </a:defRPr>
      </a:lvl5pPr>
      <a:lvl6pPr marL="457200" algn="l" rtl="0" eaLnBrk="1" fontAlgn="base" hangingPunct="1">
        <a:lnSpc>
          <a:spcPct val="90000"/>
        </a:lnSpc>
        <a:spcBef>
          <a:spcPct val="0"/>
        </a:spcBef>
        <a:spcAft>
          <a:spcPct val="0"/>
        </a:spcAft>
        <a:defRPr sz="2400">
          <a:solidFill>
            <a:schemeClr val="bg1"/>
          </a:solidFill>
          <a:latin typeface="Univers 55" pitchFamily="2" charset="0"/>
          <a:cs typeface="Arial" charset="0"/>
        </a:defRPr>
      </a:lvl6pPr>
      <a:lvl7pPr marL="914400" algn="l" rtl="0" eaLnBrk="1" fontAlgn="base" hangingPunct="1">
        <a:lnSpc>
          <a:spcPct val="90000"/>
        </a:lnSpc>
        <a:spcBef>
          <a:spcPct val="0"/>
        </a:spcBef>
        <a:spcAft>
          <a:spcPct val="0"/>
        </a:spcAft>
        <a:defRPr sz="2400">
          <a:solidFill>
            <a:schemeClr val="bg1"/>
          </a:solidFill>
          <a:latin typeface="Univers 55" pitchFamily="2" charset="0"/>
          <a:cs typeface="Arial" charset="0"/>
        </a:defRPr>
      </a:lvl7pPr>
      <a:lvl8pPr marL="1371600" algn="l" rtl="0" eaLnBrk="1" fontAlgn="base" hangingPunct="1">
        <a:lnSpc>
          <a:spcPct val="90000"/>
        </a:lnSpc>
        <a:spcBef>
          <a:spcPct val="0"/>
        </a:spcBef>
        <a:spcAft>
          <a:spcPct val="0"/>
        </a:spcAft>
        <a:defRPr sz="2400">
          <a:solidFill>
            <a:schemeClr val="bg1"/>
          </a:solidFill>
          <a:latin typeface="Univers 55" pitchFamily="2" charset="0"/>
          <a:cs typeface="Arial" charset="0"/>
        </a:defRPr>
      </a:lvl8pPr>
      <a:lvl9pPr marL="1828800" algn="l" rtl="0" eaLnBrk="1" fontAlgn="base" hangingPunct="1">
        <a:lnSpc>
          <a:spcPct val="90000"/>
        </a:lnSpc>
        <a:spcBef>
          <a:spcPct val="0"/>
        </a:spcBef>
        <a:spcAft>
          <a:spcPct val="0"/>
        </a:spcAft>
        <a:defRPr sz="2400">
          <a:solidFill>
            <a:schemeClr val="bg1"/>
          </a:solidFill>
          <a:latin typeface="Univers 55" pitchFamily="2" charset="0"/>
          <a:cs typeface="Arial" charset="0"/>
        </a:defRPr>
      </a:lvl9pPr>
    </p:titleStyle>
    <p:bodyStyle>
      <a:lvl1pPr marL="274638" indent="-274638" algn="l" rtl="0" eaLnBrk="0" fontAlgn="base" hangingPunct="0">
        <a:spcBef>
          <a:spcPct val="40000"/>
        </a:spcBef>
        <a:spcAft>
          <a:spcPct val="0"/>
        </a:spcAft>
        <a:buClr>
          <a:schemeClr val="accent2"/>
        </a:buClr>
        <a:buFont typeface="Univers 45 Light" pitchFamily="2" charset="0"/>
        <a:buChar char="•"/>
        <a:defRPr sz="1600">
          <a:solidFill>
            <a:srgbClr val="666666"/>
          </a:solidFill>
          <a:latin typeface="+mn-lt"/>
          <a:ea typeface="+mn-ea"/>
          <a:cs typeface="+mn-cs"/>
        </a:defRPr>
      </a:lvl1pPr>
      <a:lvl2pPr marL="549275" indent="-273050" algn="l" rtl="0" eaLnBrk="0" fontAlgn="base" hangingPunct="0">
        <a:spcBef>
          <a:spcPct val="40000"/>
        </a:spcBef>
        <a:spcAft>
          <a:spcPct val="0"/>
        </a:spcAft>
        <a:buClr>
          <a:schemeClr val="accent2"/>
        </a:buClr>
        <a:buFont typeface="Arial" charset="0"/>
        <a:buChar char="−"/>
        <a:defRPr sz="1600">
          <a:solidFill>
            <a:srgbClr val="666666"/>
          </a:solidFill>
          <a:latin typeface="+mn-lt"/>
          <a:cs typeface="+mn-cs"/>
        </a:defRPr>
      </a:lvl2pPr>
      <a:lvl3pPr marL="808038" indent="-257175" algn="l" rtl="0" eaLnBrk="0" fontAlgn="base" hangingPunct="0">
        <a:spcBef>
          <a:spcPct val="40000"/>
        </a:spcBef>
        <a:spcAft>
          <a:spcPct val="0"/>
        </a:spcAft>
        <a:buClr>
          <a:schemeClr val="accent2"/>
        </a:buClr>
        <a:buFont typeface="Arial" charset="0"/>
        <a:buChar char="−"/>
        <a:defRPr sz="1600">
          <a:solidFill>
            <a:srgbClr val="666666"/>
          </a:solidFill>
          <a:latin typeface="+mn-lt"/>
          <a:cs typeface="+mn-cs"/>
        </a:defRPr>
      </a:lvl3pPr>
      <a:lvl4pPr marL="1082675" indent="-273050" algn="l" rtl="0" eaLnBrk="0" fontAlgn="base" hangingPunct="0">
        <a:spcBef>
          <a:spcPct val="40000"/>
        </a:spcBef>
        <a:spcAft>
          <a:spcPct val="0"/>
        </a:spcAft>
        <a:buClr>
          <a:schemeClr val="accent2"/>
        </a:buClr>
        <a:buFont typeface="Arial" charset="0"/>
        <a:buChar char="−"/>
        <a:defRPr sz="1600">
          <a:solidFill>
            <a:srgbClr val="666666"/>
          </a:solidFill>
          <a:latin typeface="+mn-lt"/>
          <a:cs typeface="+mn-cs"/>
        </a:defRPr>
      </a:lvl4pPr>
      <a:lvl5pPr marL="1355725" indent="-271463" algn="l" rtl="0" eaLnBrk="0" fontAlgn="base" hangingPunct="0">
        <a:spcBef>
          <a:spcPct val="40000"/>
        </a:spcBef>
        <a:spcAft>
          <a:spcPct val="0"/>
        </a:spcAft>
        <a:buClr>
          <a:schemeClr val="accent2"/>
        </a:buClr>
        <a:buFont typeface="Arial" charset="0"/>
        <a:buChar char="−"/>
        <a:defRPr sz="1600">
          <a:solidFill>
            <a:srgbClr val="666666"/>
          </a:solidFill>
          <a:latin typeface="+mn-lt"/>
          <a:cs typeface="+mn-cs"/>
        </a:defRPr>
      </a:lvl5pPr>
      <a:lvl6pPr marL="1812925" indent="-271463" algn="l" rtl="0" eaLnBrk="1" fontAlgn="base" hangingPunct="1">
        <a:spcBef>
          <a:spcPct val="40000"/>
        </a:spcBef>
        <a:spcAft>
          <a:spcPct val="0"/>
        </a:spcAft>
        <a:buClr>
          <a:schemeClr val="accent2"/>
        </a:buClr>
        <a:buFont typeface="Arial" charset="0"/>
        <a:buChar char="−"/>
        <a:defRPr sz="1600">
          <a:solidFill>
            <a:srgbClr val="666666"/>
          </a:solidFill>
          <a:latin typeface="+mn-lt"/>
          <a:cs typeface="+mn-cs"/>
        </a:defRPr>
      </a:lvl6pPr>
      <a:lvl7pPr marL="2270125" indent="-271463" algn="l" rtl="0" eaLnBrk="1" fontAlgn="base" hangingPunct="1">
        <a:spcBef>
          <a:spcPct val="40000"/>
        </a:spcBef>
        <a:spcAft>
          <a:spcPct val="0"/>
        </a:spcAft>
        <a:buClr>
          <a:schemeClr val="accent2"/>
        </a:buClr>
        <a:buFont typeface="Arial" charset="0"/>
        <a:buChar char="−"/>
        <a:defRPr sz="1600">
          <a:solidFill>
            <a:srgbClr val="666666"/>
          </a:solidFill>
          <a:latin typeface="+mn-lt"/>
          <a:cs typeface="+mn-cs"/>
        </a:defRPr>
      </a:lvl7pPr>
      <a:lvl8pPr marL="2727325" indent="-271463" algn="l" rtl="0" eaLnBrk="1" fontAlgn="base" hangingPunct="1">
        <a:spcBef>
          <a:spcPct val="40000"/>
        </a:spcBef>
        <a:spcAft>
          <a:spcPct val="0"/>
        </a:spcAft>
        <a:buClr>
          <a:schemeClr val="accent2"/>
        </a:buClr>
        <a:buFont typeface="Arial" charset="0"/>
        <a:buChar char="−"/>
        <a:defRPr sz="1600">
          <a:solidFill>
            <a:srgbClr val="666666"/>
          </a:solidFill>
          <a:latin typeface="+mn-lt"/>
          <a:cs typeface="+mn-cs"/>
        </a:defRPr>
      </a:lvl8pPr>
      <a:lvl9pPr marL="3184525" indent="-271463" algn="l" rtl="0" eaLnBrk="1" fontAlgn="base" hangingPunct="1">
        <a:spcBef>
          <a:spcPct val="40000"/>
        </a:spcBef>
        <a:spcAft>
          <a:spcPct val="0"/>
        </a:spcAft>
        <a:buClr>
          <a:schemeClr val="accent2"/>
        </a:buClr>
        <a:buFont typeface="Arial" charset="0"/>
        <a:buChar char="−"/>
        <a:defRPr sz="1600">
          <a:solidFill>
            <a:srgbClr val="6666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bwMode="auto">
          <a:xfrm>
            <a:off x="0" y="4605338"/>
            <a:ext cx="7831138" cy="900112"/>
          </a:xfrm>
          <a:prstGeom prst="rect">
            <a:avLst/>
          </a:prstGeom>
          <a:solidFill>
            <a:schemeClr val="accent1"/>
          </a:solidFill>
          <a:ln w="9525">
            <a:noFill/>
            <a:miter lim="800000"/>
            <a:headEnd/>
            <a:tailEnd/>
          </a:ln>
        </p:spPr>
        <p:txBody>
          <a:bodyPr vert="horz" wrap="square" lIns="54000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a:solidFill>
            <a:schemeClr val="tx2"/>
          </a:solidFill>
          <a:latin typeface="+mj-lt"/>
          <a:ea typeface="+mj-ea"/>
          <a:cs typeface="+mj-cs"/>
        </a:defRPr>
      </a:lvl1pPr>
      <a:lvl2pPr algn="l" rtl="0" eaLnBrk="0" fontAlgn="base" hangingPunct="0">
        <a:lnSpc>
          <a:spcPct val="90000"/>
        </a:lnSpc>
        <a:spcBef>
          <a:spcPct val="0"/>
        </a:spcBef>
        <a:spcAft>
          <a:spcPct val="0"/>
        </a:spcAft>
        <a:defRPr sz="2400">
          <a:solidFill>
            <a:schemeClr val="tx2"/>
          </a:solidFill>
          <a:latin typeface="Univers 55" pitchFamily="2" charset="0"/>
          <a:cs typeface="Arial" charset="0"/>
        </a:defRPr>
      </a:lvl2pPr>
      <a:lvl3pPr algn="l" rtl="0" eaLnBrk="0" fontAlgn="base" hangingPunct="0">
        <a:lnSpc>
          <a:spcPct val="90000"/>
        </a:lnSpc>
        <a:spcBef>
          <a:spcPct val="0"/>
        </a:spcBef>
        <a:spcAft>
          <a:spcPct val="0"/>
        </a:spcAft>
        <a:defRPr sz="2400">
          <a:solidFill>
            <a:schemeClr val="tx2"/>
          </a:solidFill>
          <a:latin typeface="Univers 55" pitchFamily="2" charset="0"/>
          <a:cs typeface="Arial" charset="0"/>
        </a:defRPr>
      </a:lvl3pPr>
      <a:lvl4pPr algn="l" rtl="0" eaLnBrk="0" fontAlgn="base" hangingPunct="0">
        <a:lnSpc>
          <a:spcPct val="90000"/>
        </a:lnSpc>
        <a:spcBef>
          <a:spcPct val="0"/>
        </a:spcBef>
        <a:spcAft>
          <a:spcPct val="0"/>
        </a:spcAft>
        <a:defRPr sz="2400">
          <a:solidFill>
            <a:schemeClr val="tx2"/>
          </a:solidFill>
          <a:latin typeface="Univers 55" pitchFamily="2" charset="0"/>
          <a:cs typeface="Arial" charset="0"/>
        </a:defRPr>
      </a:lvl4pPr>
      <a:lvl5pPr algn="l" rtl="0" eaLnBrk="0" fontAlgn="base" hangingPunct="0">
        <a:lnSpc>
          <a:spcPct val="90000"/>
        </a:lnSpc>
        <a:spcBef>
          <a:spcPct val="0"/>
        </a:spcBef>
        <a:spcAft>
          <a:spcPct val="0"/>
        </a:spcAft>
        <a:defRPr sz="2400">
          <a:solidFill>
            <a:schemeClr val="tx2"/>
          </a:solidFill>
          <a:latin typeface="Univers 55" pitchFamily="2" charset="0"/>
          <a:cs typeface="Arial" charset="0"/>
        </a:defRPr>
      </a:lvl5pPr>
      <a:lvl6pPr marL="457200" algn="l" rtl="0" eaLnBrk="1" fontAlgn="base" hangingPunct="1">
        <a:lnSpc>
          <a:spcPct val="90000"/>
        </a:lnSpc>
        <a:spcBef>
          <a:spcPct val="0"/>
        </a:spcBef>
        <a:spcAft>
          <a:spcPct val="0"/>
        </a:spcAft>
        <a:defRPr sz="2400">
          <a:solidFill>
            <a:schemeClr val="tx2"/>
          </a:solidFill>
          <a:latin typeface="Univers 55" pitchFamily="2" charset="0"/>
          <a:cs typeface="Arial" charset="0"/>
        </a:defRPr>
      </a:lvl6pPr>
      <a:lvl7pPr marL="914400" algn="l" rtl="0" eaLnBrk="1" fontAlgn="base" hangingPunct="1">
        <a:lnSpc>
          <a:spcPct val="90000"/>
        </a:lnSpc>
        <a:spcBef>
          <a:spcPct val="0"/>
        </a:spcBef>
        <a:spcAft>
          <a:spcPct val="0"/>
        </a:spcAft>
        <a:defRPr sz="2400">
          <a:solidFill>
            <a:schemeClr val="tx2"/>
          </a:solidFill>
          <a:latin typeface="Univers 55" pitchFamily="2" charset="0"/>
          <a:cs typeface="Arial" charset="0"/>
        </a:defRPr>
      </a:lvl7pPr>
      <a:lvl8pPr marL="1371600" algn="l" rtl="0" eaLnBrk="1" fontAlgn="base" hangingPunct="1">
        <a:lnSpc>
          <a:spcPct val="90000"/>
        </a:lnSpc>
        <a:spcBef>
          <a:spcPct val="0"/>
        </a:spcBef>
        <a:spcAft>
          <a:spcPct val="0"/>
        </a:spcAft>
        <a:defRPr sz="2400">
          <a:solidFill>
            <a:schemeClr val="tx2"/>
          </a:solidFill>
          <a:latin typeface="Univers 55" pitchFamily="2" charset="0"/>
          <a:cs typeface="Arial" charset="0"/>
        </a:defRPr>
      </a:lvl8pPr>
      <a:lvl9pPr marL="1828800" algn="l" rtl="0" eaLnBrk="1" fontAlgn="base" hangingPunct="1">
        <a:lnSpc>
          <a:spcPct val="90000"/>
        </a:lnSpc>
        <a:spcBef>
          <a:spcPct val="0"/>
        </a:spcBef>
        <a:spcAft>
          <a:spcPct val="0"/>
        </a:spcAft>
        <a:defRPr sz="2400">
          <a:solidFill>
            <a:schemeClr val="tx2"/>
          </a:solidFill>
          <a:latin typeface="Univers 55" pitchFamily="2" charset="0"/>
          <a:cs typeface="Arial" charset="0"/>
        </a:defRPr>
      </a:lvl9pPr>
    </p:titleStyle>
    <p:bodyStyle>
      <a:lvl1pPr marL="342900" indent="-342900" algn="l" rtl="0" eaLnBrk="0" fontAlgn="base" hangingPunct="0">
        <a:spcBef>
          <a:spcPct val="50000"/>
        </a:spcBef>
        <a:spcAft>
          <a:spcPct val="0"/>
        </a:spcAft>
        <a:buClr>
          <a:schemeClr val="bg1"/>
        </a:buClr>
        <a:defRPr b="1">
          <a:solidFill>
            <a:schemeClr val="bg1"/>
          </a:solidFill>
          <a:latin typeface="+mn-lt"/>
          <a:ea typeface="+mn-ea"/>
          <a:cs typeface="+mn-cs"/>
        </a:defRPr>
      </a:lvl1pPr>
      <a:lvl2pPr marL="268288" indent="-266700" algn="l" rtl="0" eaLnBrk="0" fontAlgn="base" hangingPunct="0">
        <a:spcBef>
          <a:spcPct val="50000"/>
        </a:spcBef>
        <a:spcAft>
          <a:spcPct val="0"/>
        </a:spcAft>
        <a:buClr>
          <a:schemeClr val="bg1"/>
        </a:buClr>
        <a:buFont typeface="Univers 45 Light" pitchFamily="2" charset="0"/>
        <a:buChar char="•"/>
        <a:defRPr>
          <a:solidFill>
            <a:schemeClr val="bg1"/>
          </a:solidFill>
          <a:latin typeface="+mn-lt"/>
          <a:cs typeface="+mn-cs"/>
        </a:defRPr>
      </a:lvl2pPr>
      <a:lvl3pPr marL="552450" indent="-282575" algn="l" rtl="0" eaLnBrk="0" fontAlgn="base" hangingPunct="0">
        <a:spcBef>
          <a:spcPct val="50000"/>
        </a:spcBef>
        <a:spcAft>
          <a:spcPct val="0"/>
        </a:spcAft>
        <a:buClr>
          <a:schemeClr val="bg1"/>
        </a:buClr>
        <a:buFont typeface="Symbol" pitchFamily="18" charset="2"/>
        <a:buChar char="-"/>
        <a:defRPr>
          <a:solidFill>
            <a:schemeClr val="bg1"/>
          </a:solidFill>
          <a:latin typeface="+mn-lt"/>
          <a:cs typeface="+mn-cs"/>
        </a:defRPr>
      </a:lvl3pPr>
      <a:lvl4pPr marL="803275" indent="-249238" algn="l" rtl="0" eaLnBrk="0" fontAlgn="base" hangingPunct="0">
        <a:spcBef>
          <a:spcPct val="50000"/>
        </a:spcBef>
        <a:spcAft>
          <a:spcPct val="0"/>
        </a:spcAft>
        <a:buClr>
          <a:schemeClr val="bg1"/>
        </a:buClr>
        <a:buFont typeface="Symbol" pitchFamily="18" charset="2"/>
        <a:buChar char="-"/>
        <a:defRPr>
          <a:solidFill>
            <a:schemeClr val="bg1"/>
          </a:solidFill>
          <a:latin typeface="+mn-lt"/>
          <a:cs typeface="+mn-cs"/>
        </a:defRPr>
      </a:lvl4pPr>
      <a:lvl5pPr marL="1071563" indent="-266700" algn="l" rtl="0" eaLnBrk="0" fontAlgn="base" hangingPunct="0">
        <a:spcBef>
          <a:spcPct val="50000"/>
        </a:spcBef>
        <a:spcAft>
          <a:spcPct val="0"/>
        </a:spcAft>
        <a:buClr>
          <a:schemeClr val="bg1"/>
        </a:buClr>
        <a:buFont typeface="Symbol" pitchFamily="18" charset="2"/>
        <a:buChar char="-"/>
        <a:defRPr>
          <a:solidFill>
            <a:schemeClr val="bg1"/>
          </a:solidFill>
          <a:latin typeface="+mn-lt"/>
          <a:cs typeface="+mn-cs"/>
        </a:defRPr>
      </a:lvl5pPr>
      <a:lvl6pPr marL="1528763" indent="-266700" algn="l" rtl="0" eaLnBrk="1" fontAlgn="base" hangingPunct="1">
        <a:spcBef>
          <a:spcPct val="50000"/>
        </a:spcBef>
        <a:spcAft>
          <a:spcPct val="0"/>
        </a:spcAft>
        <a:buClr>
          <a:schemeClr val="bg1"/>
        </a:buClr>
        <a:buFont typeface="Symbol" pitchFamily="18" charset="2"/>
        <a:buChar char="-"/>
        <a:defRPr>
          <a:solidFill>
            <a:schemeClr val="bg1"/>
          </a:solidFill>
          <a:latin typeface="+mn-lt"/>
          <a:cs typeface="+mn-cs"/>
        </a:defRPr>
      </a:lvl6pPr>
      <a:lvl7pPr marL="1985963" indent="-266700" algn="l" rtl="0" eaLnBrk="1" fontAlgn="base" hangingPunct="1">
        <a:spcBef>
          <a:spcPct val="50000"/>
        </a:spcBef>
        <a:spcAft>
          <a:spcPct val="0"/>
        </a:spcAft>
        <a:buClr>
          <a:schemeClr val="bg1"/>
        </a:buClr>
        <a:buFont typeface="Symbol" pitchFamily="18" charset="2"/>
        <a:buChar char="-"/>
        <a:defRPr>
          <a:solidFill>
            <a:schemeClr val="bg1"/>
          </a:solidFill>
          <a:latin typeface="+mn-lt"/>
          <a:cs typeface="+mn-cs"/>
        </a:defRPr>
      </a:lvl7pPr>
      <a:lvl8pPr marL="2443163" indent="-266700" algn="l" rtl="0" eaLnBrk="1" fontAlgn="base" hangingPunct="1">
        <a:spcBef>
          <a:spcPct val="50000"/>
        </a:spcBef>
        <a:spcAft>
          <a:spcPct val="0"/>
        </a:spcAft>
        <a:buClr>
          <a:schemeClr val="bg1"/>
        </a:buClr>
        <a:buFont typeface="Symbol" pitchFamily="18" charset="2"/>
        <a:buChar char="-"/>
        <a:defRPr>
          <a:solidFill>
            <a:schemeClr val="bg1"/>
          </a:solidFill>
          <a:latin typeface="+mn-lt"/>
          <a:cs typeface="+mn-cs"/>
        </a:defRPr>
      </a:lvl8pPr>
      <a:lvl9pPr marL="2900363" indent="-266700" algn="l" rtl="0" eaLnBrk="1" fontAlgn="base" hangingPunct="1">
        <a:spcBef>
          <a:spcPct val="50000"/>
        </a:spcBef>
        <a:spcAft>
          <a:spcPct val="0"/>
        </a:spcAft>
        <a:buClr>
          <a:schemeClr val="bg1"/>
        </a:buClr>
        <a:buFont typeface="Symbol" pitchFamily="18" charset="2"/>
        <a:buChar char="-"/>
        <a:defRPr>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file:///F:\Video%20Clips\StopTheJob_Jan09.wmv" TargetMode="External"/><Relationship Id="rId4" Type="http://schemas.openxmlformats.org/officeDocument/2006/relationships/image" Target="../media/image25.wmf"/></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ctrTitle"/>
          </p:nvPr>
        </p:nvSpPr>
        <p:spPr>
          <a:xfrm>
            <a:off x="0" y="4251325"/>
            <a:ext cx="6172200" cy="1612900"/>
          </a:xfrm>
        </p:spPr>
        <p:txBody>
          <a:bodyPr/>
          <a:lstStyle/>
          <a:p>
            <a:pPr eaLnBrk="1" hangingPunct="1"/>
            <a:r>
              <a:rPr lang="en-GB" smtClean="0"/>
              <a:t>Basic HSE Training for Spill Response, Level 2</a:t>
            </a:r>
            <a:endParaRPr lang="en-US" smtClean="0"/>
          </a:p>
        </p:txBody>
      </p:sp>
      <p:sp>
        <p:nvSpPr>
          <p:cNvPr id="29698" name="Rectangle 9"/>
          <p:cNvSpPr>
            <a:spLocks noChangeArrowheads="1"/>
          </p:cNvSpPr>
          <p:nvPr/>
        </p:nvSpPr>
        <p:spPr bwMode="auto">
          <a:xfrm>
            <a:off x="577850" y="5610225"/>
            <a:ext cx="4664075" cy="533400"/>
          </a:xfrm>
          <a:prstGeom prst="rect">
            <a:avLst/>
          </a:prstGeom>
          <a:solidFill>
            <a:schemeClr val="accent1"/>
          </a:solidFill>
          <a:ln w="9525" algn="ctr">
            <a:noFill/>
            <a:miter lim="800000"/>
            <a:headEnd/>
            <a:tailEnd/>
          </a:ln>
        </p:spPr>
        <p:txBody>
          <a:bodyPr wrap="none" rIns="36000" anchor="ctr"/>
          <a:lstStyle/>
          <a:p>
            <a:pPr marL="274638" indent="-274638">
              <a:spcBef>
                <a:spcPct val="40000"/>
              </a:spcBef>
              <a:buClr>
                <a:schemeClr val="accent2"/>
              </a:buClr>
              <a:buFont typeface="Univers 45 Light" pitchFamily="2" charset="0"/>
              <a:buNone/>
            </a:pPr>
            <a:r>
              <a:rPr lang="en-US" sz="1700">
                <a:latin typeface="Univers 55" pitchFamily="2" charset="0"/>
              </a:rPr>
              <a:t>May 2010</a:t>
            </a:r>
          </a:p>
        </p:txBody>
      </p:sp>
      <p:pic>
        <p:nvPicPr>
          <p:cNvPr id="4106" name="Picture 10" descr="oilspill2"/>
          <p:cNvPicPr>
            <a:picLocks noChangeAspect="1" noChangeArrowheads="1"/>
          </p:cNvPicPr>
          <p:nvPr/>
        </p:nvPicPr>
        <p:blipFill>
          <a:blip r:embed="rId3"/>
          <a:srcRect/>
          <a:stretch>
            <a:fillRect/>
          </a:stretch>
        </p:blipFill>
        <p:spPr bwMode="auto">
          <a:xfrm>
            <a:off x="5105400" y="3886200"/>
            <a:ext cx="3733800" cy="2798763"/>
          </a:xfrm>
          <a:prstGeom prst="rect">
            <a:avLst/>
          </a:prstGeom>
          <a:noFill/>
          <a:ln w="63500">
            <a:solidFill>
              <a:srgbClr val="C0C0C0"/>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smtClean="0"/>
              <a:t>Skin Protection </a:t>
            </a:r>
          </a:p>
        </p:txBody>
      </p:sp>
      <p:sp>
        <p:nvSpPr>
          <p:cNvPr id="46082" name="Rectangle 3"/>
          <p:cNvSpPr>
            <a:spLocks noGrp="1" noChangeArrowheads="1"/>
          </p:cNvSpPr>
          <p:nvPr>
            <p:ph idx="1"/>
          </p:nvPr>
        </p:nvSpPr>
        <p:spPr>
          <a:xfrm>
            <a:off x="533400" y="1447800"/>
            <a:ext cx="4114800" cy="4953000"/>
          </a:xfrm>
        </p:spPr>
        <p:txBody>
          <a:bodyPr/>
          <a:lstStyle/>
          <a:p>
            <a:pPr eaLnBrk="1" hangingPunct="1">
              <a:lnSpc>
                <a:spcPct val="110000"/>
              </a:lnSpc>
              <a:spcBef>
                <a:spcPct val="55000"/>
              </a:spcBef>
            </a:pPr>
            <a:r>
              <a:rPr lang="en-US" b="1" smtClean="0">
                <a:solidFill>
                  <a:schemeClr val="tx1"/>
                </a:solidFill>
                <a:latin typeface="Univers 45 Light" pitchFamily="2" charset="0"/>
              </a:rPr>
              <a:t>Sun exposure may produce long-term heath risks.  </a:t>
            </a:r>
          </a:p>
          <a:p>
            <a:pPr eaLnBrk="1" hangingPunct="1">
              <a:lnSpc>
                <a:spcPct val="110000"/>
              </a:lnSpc>
              <a:spcBef>
                <a:spcPct val="55000"/>
              </a:spcBef>
            </a:pPr>
            <a:r>
              <a:rPr lang="en-US" b="1" smtClean="0">
                <a:solidFill>
                  <a:schemeClr val="tx1"/>
                </a:solidFill>
                <a:latin typeface="Univers 45 Light" pitchFamily="2" charset="0"/>
              </a:rPr>
              <a:t>Use protective means such as sun blocks, long-sleeved shirts, and hats/hard hats, to protect the skin</a:t>
            </a:r>
          </a:p>
          <a:p>
            <a:pPr eaLnBrk="1" hangingPunct="1">
              <a:lnSpc>
                <a:spcPct val="110000"/>
              </a:lnSpc>
              <a:spcBef>
                <a:spcPct val="55000"/>
              </a:spcBef>
            </a:pPr>
            <a:r>
              <a:rPr lang="en-US" b="1" smtClean="0">
                <a:solidFill>
                  <a:schemeClr val="tx1"/>
                </a:solidFill>
                <a:latin typeface="Univers 45 Light" pitchFamily="2" charset="0"/>
              </a:rPr>
              <a:t>Use of Tyvek suits, Nitrile or Neoprene gloves, Rubber or Neoprene boots, Barrier Creams, etc. are means to protect yourself from chemical exposure—</a:t>
            </a:r>
          </a:p>
          <a:p>
            <a:pPr lvl="1" eaLnBrk="1" hangingPunct="1">
              <a:lnSpc>
                <a:spcPct val="110000"/>
              </a:lnSpc>
              <a:spcBef>
                <a:spcPct val="55000"/>
              </a:spcBef>
            </a:pPr>
            <a:r>
              <a:rPr lang="en-US" b="1" smtClean="0">
                <a:solidFill>
                  <a:schemeClr val="tx1"/>
                </a:solidFill>
                <a:latin typeface="Univers 45 Light" pitchFamily="2" charset="0"/>
              </a:rPr>
              <a:t>Use them if you are assigned duties that may bring you in contact with oil </a:t>
            </a:r>
          </a:p>
          <a:p>
            <a:pPr lvl="1" eaLnBrk="1" hangingPunct="1">
              <a:lnSpc>
                <a:spcPct val="110000"/>
              </a:lnSpc>
              <a:spcBef>
                <a:spcPct val="55000"/>
              </a:spcBef>
            </a:pPr>
            <a:r>
              <a:rPr lang="en-US" b="1" smtClean="0">
                <a:solidFill>
                  <a:schemeClr val="tx1"/>
                </a:solidFill>
                <a:latin typeface="Univers 45 Light" pitchFamily="2" charset="0"/>
              </a:rPr>
              <a:t>Use of Tyvek suits in high humidity and heat environment may increase the risk of heat stress</a:t>
            </a:r>
          </a:p>
        </p:txBody>
      </p:sp>
      <p:sp>
        <p:nvSpPr>
          <p:cNvPr id="11268" name="Slide Number Placeholder 5"/>
          <p:cNvSpPr>
            <a:spLocks noGrp="1"/>
          </p:cNvSpPr>
          <p:nvPr>
            <p:ph type="sldNum" sz="quarter" idx="12"/>
          </p:nvPr>
        </p:nvSpPr>
        <p:spPr>
          <a:xfrm>
            <a:off x="7467600" y="6626225"/>
            <a:ext cx="1695450" cy="476250"/>
          </a:xfrm>
        </p:spPr>
        <p:txBody>
          <a:bodyPr/>
          <a:lstStyle/>
          <a:p>
            <a:pPr fontAlgn="base">
              <a:spcBef>
                <a:spcPct val="0"/>
              </a:spcBef>
              <a:spcAft>
                <a:spcPct val="0"/>
              </a:spcAft>
              <a:defRPr/>
            </a:pPr>
            <a:fld id="{62711748-3BDE-4865-9711-0EEAA1BD569C}" type="slidenum">
              <a:rPr lang="en-US"/>
              <a:pPr fontAlgn="base">
                <a:spcBef>
                  <a:spcPct val="0"/>
                </a:spcBef>
                <a:spcAft>
                  <a:spcPct val="0"/>
                </a:spcAft>
                <a:defRPr/>
              </a:pPr>
              <a:t>10</a:t>
            </a:fld>
            <a:endParaRPr lang="en-US"/>
          </a:p>
        </p:txBody>
      </p:sp>
      <p:pic>
        <p:nvPicPr>
          <p:cNvPr id="46084" name="Picture 11" descr="Tyvek,%20suit"/>
          <p:cNvPicPr>
            <a:picLocks noChangeAspect="1" noChangeArrowheads="1"/>
          </p:cNvPicPr>
          <p:nvPr/>
        </p:nvPicPr>
        <p:blipFill>
          <a:blip r:embed="rId3"/>
          <a:srcRect/>
          <a:stretch>
            <a:fillRect/>
          </a:stretch>
        </p:blipFill>
        <p:spPr bwMode="auto">
          <a:xfrm>
            <a:off x="4953000" y="1447800"/>
            <a:ext cx="1752600" cy="2857500"/>
          </a:xfrm>
          <a:prstGeom prst="rect">
            <a:avLst/>
          </a:prstGeom>
          <a:noFill/>
          <a:ln w="9525">
            <a:noFill/>
            <a:miter lim="800000"/>
            <a:headEnd/>
            <a:tailEnd/>
          </a:ln>
        </p:spPr>
      </p:pic>
      <p:pic>
        <p:nvPicPr>
          <p:cNvPr id="46085" name="Picture 13" descr="Black-Thinsulate-Lined-Neoprene-Gloves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953000" y="4419600"/>
            <a:ext cx="1508125" cy="1757363"/>
          </a:xfrm>
          <a:prstGeom prst="rect">
            <a:avLst/>
          </a:prstGeom>
          <a:noFill/>
          <a:ln w="9525">
            <a:noFill/>
            <a:miter lim="800000"/>
            <a:headEnd/>
            <a:tailEnd/>
          </a:ln>
        </p:spPr>
      </p:pic>
      <p:pic>
        <p:nvPicPr>
          <p:cNvPr id="46086" name="Picture 15" descr="Neoprene-Boots-SD33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553200" y="1905000"/>
            <a:ext cx="1881188" cy="2190750"/>
          </a:xfrm>
          <a:prstGeom prst="rect">
            <a:avLst/>
          </a:prstGeom>
          <a:noFill/>
          <a:ln w="9525">
            <a:noFill/>
            <a:miter lim="800000"/>
            <a:headEnd/>
            <a:tailEnd/>
          </a:ln>
        </p:spPr>
      </p:pic>
      <p:pic>
        <p:nvPicPr>
          <p:cNvPr id="46087" name="Picture 17" descr="Baby_Barrier_Cream_550_copy_lrg"/>
          <p:cNvPicPr>
            <a:picLocks noChangeAspect="1" noChangeArrowheads="1"/>
          </p:cNvPicPr>
          <p:nvPr/>
        </p:nvPicPr>
        <p:blipFill>
          <a:blip r:embed="rId6"/>
          <a:srcRect/>
          <a:stretch>
            <a:fillRect/>
          </a:stretch>
        </p:blipFill>
        <p:spPr bwMode="auto">
          <a:xfrm>
            <a:off x="6553200" y="4572000"/>
            <a:ext cx="1981200" cy="1341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smtClean="0"/>
              <a:t>Heat Stress &amp; Symptoms</a:t>
            </a:r>
          </a:p>
        </p:txBody>
      </p:sp>
      <p:sp>
        <p:nvSpPr>
          <p:cNvPr id="48130" name="Rectangle 3"/>
          <p:cNvSpPr>
            <a:spLocks noGrp="1" noChangeArrowheads="1"/>
          </p:cNvSpPr>
          <p:nvPr>
            <p:ph type="body" idx="1"/>
          </p:nvPr>
        </p:nvSpPr>
        <p:spPr>
          <a:xfrm>
            <a:off x="793750" y="1447800"/>
            <a:ext cx="7283450" cy="4749800"/>
          </a:xfrm>
        </p:spPr>
        <p:txBody>
          <a:bodyPr/>
          <a:lstStyle/>
          <a:p>
            <a:pPr marL="0" indent="0">
              <a:spcBef>
                <a:spcPct val="50000"/>
              </a:spcBef>
              <a:buFont typeface="Univers 45 Light" pitchFamily="2" charset="0"/>
              <a:buNone/>
            </a:pPr>
            <a:r>
              <a:rPr lang="en-US" b="1" smtClean="0">
                <a:solidFill>
                  <a:schemeClr val="tx1"/>
                </a:solidFill>
                <a:latin typeface="Univers 45 Light" pitchFamily="2" charset="0"/>
              </a:rPr>
              <a:t>When the body is unable to cool itself by sweating, several heat-induced illnesses, such as h</a:t>
            </a:r>
            <a:r>
              <a:rPr lang="en-US" b="1" u="sng" smtClean="0">
                <a:solidFill>
                  <a:schemeClr val="tx1"/>
                </a:solidFill>
                <a:latin typeface="Univers 45 Light" pitchFamily="2" charset="0"/>
              </a:rPr>
              <a:t>eat stress</a:t>
            </a:r>
            <a:r>
              <a:rPr lang="en-US" b="1" smtClean="0">
                <a:solidFill>
                  <a:schemeClr val="tx1"/>
                </a:solidFill>
                <a:latin typeface="Univers 45 Light" pitchFamily="2" charset="0"/>
              </a:rPr>
              <a:t> or </a:t>
            </a:r>
            <a:r>
              <a:rPr lang="en-US" b="1" u="sng" smtClean="0">
                <a:solidFill>
                  <a:schemeClr val="tx1"/>
                </a:solidFill>
                <a:latin typeface="Univers 45 Light" pitchFamily="2" charset="0"/>
              </a:rPr>
              <a:t>heat exhaustion</a:t>
            </a:r>
            <a:r>
              <a:rPr lang="en-US" b="1" smtClean="0">
                <a:solidFill>
                  <a:schemeClr val="tx1"/>
                </a:solidFill>
                <a:latin typeface="Univers 45 Light" pitchFamily="2" charset="0"/>
              </a:rPr>
              <a:t> and the more severe </a:t>
            </a:r>
            <a:r>
              <a:rPr lang="en-US" b="1" u="sng" smtClean="0">
                <a:solidFill>
                  <a:schemeClr val="tx1"/>
                </a:solidFill>
                <a:latin typeface="Univers 45 Light" pitchFamily="2" charset="0"/>
              </a:rPr>
              <a:t>heat stroke</a:t>
            </a:r>
            <a:r>
              <a:rPr lang="en-US" b="1" smtClean="0">
                <a:solidFill>
                  <a:schemeClr val="tx1"/>
                </a:solidFill>
                <a:latin typeface="Univers 45 Light" pitchFamily="2" charset="0"/>
              </a:rPr>
              <a:t> can occur, and can result in death</a:t>
            </a:r>
          </a:p>
          <a:p>
            <a:pPr marL="0" indent="0">
              <a:spcBef>
                <a:spcPct val="50000"/>
              </a:spcBef>
              <a:buFont typeface="Univers 45 Light" pitchFamily="2" charset="0"/>
              <a:buNone/>
            </a:pPr>
            <a:endParaRPr lang="en-US" b="1" smtClean="0">
              <a:solidFill>
                <a:schemeClr val="tx1"/>
              </a:solidFill>
              <a:latin typeface="Univers 45 Light" pitchFamily="2" charset="0"/>
            </a:endParaRPr>
          </a:p>
          <a:p>
            <a:pPr marL="0" indent="0">
              <a:spcBef>
                <a:spcPct val="50000"/>
              </a:spcBef>
              <a:buFont typeface="Univers 45 Light" pitchFamily="2" charset="0"/>
              <a:buNone/>
            </a:pPr>
            <a:r>
              <a:rPr lang="en-US" sz="1700" b="1" smtClean="0">
                <a:solidFill>
                  <a:schemeClr val="tx1"/>
                </a:solidFill>
                <a:latin typeface="Univers 45 Light" pitchFamily="2" charset="0"/>
              </a:rPr>
              <a:t>Heat Exhaustion </a:t>
            </a:r>
          </a:p>
          <a:p>
            <a:pPr marL="0" indent="0">
              <a:spcBef>
                <a:spcPct val="50000"/>
              </a:spcBef>
            </a:pPr>
            <a:r>
              <a:rPr lang="en-US" b="1" smtClean="0">
                <a:solidFill>
                  <a:schemeClr val="tx1"/>
                </a:solidFill>
                <a:latin typeface="Univers 45 Light" pitchFamily="2" charset="0"/>
              </a:rPr>
              <a:t>Headaches, dizziness, lightheadedness or fainting</a:t>
            </a:r>
          </a:p>
          <a:p>
            <a:pPr marL="0" indent="0">
              <a:spcBef>
                <a:spcPct val="50000"/>
              </a:spcBef>
            </a:pPr>
            <a:r>
              <a:rPr lang="en-US" b="1" smtClean="0">
                <a:solidFill>
                  <a:schemeClr val="tx1"/>
                </a:solidFill>
                <a:latin typeface="Univers 45 Light" pitchFamily="2" charset="0"/>
              </a:rPr>
              <a:t>Weakness and moist skin</a:t>
            </a:r>
          </a:p>
          <a:p>
            <a:pPr marL="0" indent="0">
              <a:spcBef>
                <a:spcPct val="50000"/>
              </a:spcBef>
            </a:pPr>
            <a:r>
              <a:rPr lang="en-US" b="1" smtClean="0">
                <a:solidFill>
                  <a:schemeClr val="tx1"/>
                </a:solidFill>
                <a:latin typeface="Univers 45 Light" pitchFamily="2" charset="0"/>
              </a:rPr>
              <a:t>Mood changes such as irritability or confusion</a:t>
            </a:r>
          </a:p>
          <a:p>
            <a:pPr marL="0" indent="0">
              <a:spcBef>
                <a:spcPct val="50000"/>
              </a:spcBef>
            </a:pPr>
            <a:r>
              <a:rPr lang="en-US" b="1" smtClean="0">
                <a:solidFill>
                  <a:schemeClr val="tx1"/>
                </a:solidFill>
                <a:latin typeface="Univers 45 Light" pitchFamily="2" charset="0"/>
              </a:rPr>
              <a:t>Upset stomach or vomiting</a:t>
            </a:r>
          </a:p>
          <a:p>
            <a:pPr marL="0" indent="0">
              <a:spcBef>
                <a:spcPct val="50000"/>
              </a:spcBef>
              <a:buFont typeface="Univers 45 Light" pitchFamily="2" charset="0"/>
              <a:buNone/>
            </a:pPr>
            <a:r>
              <a:rPr lang="en-US" sz="1700" b="1" smtClean="0">
                <a:solidFill>
                  <a:schemeClr val="tx1"/>
                </a:solidFill>
                <a:latin typeface="Univers 45 Light" pitchFamily="2" charset="0"/>
              </a:rPr>
              <a:t>Heat Stroke</a:t>
            </a:r>
          </a:p>
          <a:p>
            <a:pPr marL="0" indent="0">
              <a:spcBef>
                <a:spcPct val="50000"/>
              </a:spcBef>
            </a:pPr>
            <a:r>
              <a:rPr lang="en-US" b="1" smtClean="0">
                <a:solidFill>
                  <a:schemeClr val="tx1"/>
                </a:solidFill>
                <a:latin typeface="Univers 45 Light" pitchFamily="2" charset="0"/>
              </a:rPr>
              <a:t>Dry, hot skin with no sweating</a:t>
            </a:r>
          </a:p>
          <a:p>
            <a:pPr marL="0" indent="0">
              <a:spcBef>
                <a:spcPct val="50000"/>
              </a:spcBef>
            </a:pPr>
            <a:r>
              <a:rPr lang="en-US" b="1" smtClean="0">
                <a:solidFill>
                  <a:schemeClr val="tx1"/>
                </a:solidFill>
                <a:latin typeface="Univers 45 Light" pitchFamily="2" charset="0"/>
              </a:rPr>
              <a:t>Mental confusion or losing consciousness</a:t>
            </a:r>
          </a:p>
          <a:p>
            <a:pPr marL="0" indent="0">
              <a:spcBef>
                <a:spcPct val="50000"/>
              </a:spcBef>
            </a:pPr>
            <a:r>
              <a:rPr lang="en-US" b="1" smtClean="0">
                <a:solidFill>
                  <a:schemeClr val="tx1"/>
                </a:solidFill>
                <a:latin typeface="Univers 45 Light" pitchFamily="2" charset="0"/>
              </a:rPr>
              <a:t>Seizures or convulsions</a:t>
            </a:r>
          </a:p>
        </p:txBody>
      </p:sp>
      <p:pic>
        <p:nvPicPr>
          <p:cNvPr id="74756" name="Picture 4" descr="heat_Stress_1"/>
          <p:cNvPicPr>
            <a:picLocks noChangeAspect="1" noChangeArrowheads="1"/>
          </p:cNvPicPr>
          <p:nvPr/>
        </p:nvPicPr>
        <p:blipFill>
          <a:blip r:embed="rId3"/>
          <a:srcRect/>
          <a:stretch>
            <a:fillRect/>
          </a:stretch>
        </p:blipFill>
        <p:spPr bwMode="auto">
          <a:xfrm>
            <a:off x="5791200" y="4262438"/>
            <a:ext cx="2743200" cy="2160587"/>
          </a:xfrm>
          <a:prstGeom prst="rect">
            <a:avLst/>
          </a:prstGeom>
          <a:solidFill>
            <a:srgbClr val="B2B2B2"/>
          </a:solidFill>
          <a:ln w="63500">
            <a:solidFill>
              <a:schemeClr val="bg1"/>
            </a:solidFill>
            <a:miter lim="800000"/>
            <a:headEnd/>
            <a:tailEnd/>
          </a:ln>
          <a:effectLst>
            <a:outerShdw dist="35921" dir="2700000" algn="ctr" rotWithShape="0">
              <a:srgbClr val="808080"/>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mtClean="0"/>
              <a:t>Preventing Heat Stress</a:t>
            </a:r>
          </a:p>
        </p:txBody>
      </p:sp>
      <p:sp>
        <p:nvSpPr>
          <p:cNvPr id="50178" name="Rectangle 3"/>
          <p:cNvSpPr>
            <a:spLocks noGrp="1" noChangeArrowheads="1"/>
          </p:cNvSpPr>
          <p:nvPr>
            <p:ph type="body" idx="1"/>
          </p:nvPr>
        </p:nvSpPr>
        <p:spPr>
          <a:xfrm>
            <a:off x="457200" y="1371600"/>
            <a:ext cx="7283450" cy="2514600"/>
          </a:xfrm>
        </p:spPr>
        <p:txBody>
          <a:bodyPr/>
          <a:lstStyle/>
          <a:p>
            <a:pPr>
              <a:spcBef>
                <a:spcPct val="50000"/>
              </a:spcBef>
            </a:pPr>
            <a:r>
              <a:rPr lang="en-US" b="1" smtClean="0">
                <a:solidFill>
                  <a:schemeClr val="tx1"/>
                </a:solidFill>
                <a:latin typeface="Univers 45 Light" pitchFamily="2" charset="0"/>
              </a:rPr>
              <a:t>Know signs/symptoms of heat-related illnesses; monitor yourself and coworkers</a:t>
            </a:r>
          </a:p>
          <a:p>
            <a:pPr>
              <a:spcBef>
                <a:spcPct val="50000"/>
              </a:spcBef>
            </a:pPr>
            <a:r>
              <a:rPr lang="en-US" b="1" smtClean="0">
                <a:solidFill>
                  <a:schemeClr val="tx1"/>
                </a:solidFill>
                <a:latin typeface="Univers 45 Light" pitchFamily="2" charset="0"/>
              </a:rPr>
              <a:t>Block out direct sun or other heat sources</a:t>
            </a:r>
          </a:p>
          <a:p>
            <a:pPr>
              <a:spcBef>
                <a:spcPct val="50000"/>
              </a:spcBef>
            </a:pPr>
            <a:r>
              <a:rPr lang="en-US" b="1" smtClean="0">
                <a:solidFill>
                  <a:schemeClr val="tx1"/>
                </a:solidFill>
                <a:latin typeface="Univers 45 Light" pitchFamily="2" charset="0"/>
              </a:rPr>
              <a:t>Use cooling fans/air-conditioning; rest regularly</a:t>
            </a:r>
          </a:p>
          <a:p>
            <a:pPr>
              <a:spcBef>
                <a:spcPct val="50000"/>
              </a:spcBef>
            </a:pPr>
            <a:r>
              <a:rPr lang="en-US" b="1" smtClean="0">
                <a:solidFill>
                  <a:schemeClr val="tx1"/>
                </a:solidFill>
                <a:latin typeface="Univers 45 Light" pitchFamily="2" charset="0"/>
              </a:rPr>
              <a:t>Drink lots of water; about 1 cup every 15 minutes for heavy work</a:t>
            </a:r>
          </a:p>
          <a:p>
            <a:pPr>
              <a:spcBef>
                <a:spcPct val="50000"/>
              </a:spcBef>
            </a:pPr>
            <a:r>
              <a:rPr lang="en-US" b="1" smtClean="0">
                <a:solidFill>
                  <a:schemeClr val="tx1"/>
                </a:solidFill>
                <a:latin typeface="Univers 45 Light" pitchFamily="2" charset="0"/>
              </a:rPr>
              <a:t>Wear lightweight, light colored, loose-fitting clothes</a:t>
            </a:r>
          </a:p>
          <a:p>
            <a:pPr>
              <a:spcBef>
                <a:spcPct val="50000"/>
              </a:spcBef>
            </a:pPr>
            <a:r>
              <a:rPr lang="en-US" b="1" smtClean="0">
                <a:solidFill>
                  <a:schemeClr val="tx1"/>
                </a:solidFill>
                <a:latin typeface="Univers 45 Light" pitchFamily="2" charset="0"/>
              </a:rPr>
              <a:t>Avoid alcohol, caffeinated drinks, or heavy meals</a:t>
            </a:r>
          </a:p>
        </p:txBody>
      </p:sp>
      <p:pic>
        <p:nvPicPr>
          <p:cNvPr id="76804" name="Picture 4"/>
          <p:cNvPicPr>
            <a:picLocks noChangeAspect="1" noChangeArrowheads="1"/>
          </p:cNvPicPr>
          <p:nvPr/>
        </p:nvPicPr>
        <p:blipFill>
          <a:blip r:embed="rId2"/>
          <a:srcRect/>
          <a:stretch>
            <a:fillRect/>
          </a:stretch>
        </p:blipFill>
        <p:spPr bwMode="auto">
          <a:xfrm>
            <a:off x="5562600" y="4495800"/>
            <a:ext cx="3073400" cy="2047875"/>
          </a:xfrm>
          <a:prstGeom prst="rect">
            <a:avLst/>
          </a:prstGeom>
          <a:solidFill>
            <a:srgbClr val="B2B2B2"/>
          </a:solidFill>
          <a:ln w="63500">
            <a:solidFill>
              <a:schemeClr val="bg1"/>
            </a:solidFill>
            <a:miter lim="800000"/>
            <a:headEnd/>
            <a:tailEnd/>
          </a:ln>
          <a:effectLst>
            <a:outerShdw dist="35921" dir="2700000" algn="ctr" rotWithShape="0">
              <a:schemeClr val="bg2"/>
            </a:outerShdw>
          </a:effectLst>
        </p:spPr>
      </p:pic>
      <p:sp>
        <p:nvSpPr>
          <p:cNvPr id="50180" name="Rectangle 5"/>
          <p:cNvSpPr>
            <a:spLocks noChangeArrowheads="1"/>
          </p:cNvSpPr>
          <p:nvPr/>
        </p:nvSpPr>
        <p:spPr bwMode="auto">
          <a:xfrm>
            <a:off x="696913" y="3962400"/>
            <a:ext cx="4256087" cy="2209800"/>
          </a:xfrm>
          <a:prstGeom prst="rect">
            <a:avLst/>
          </a:prstGeom>
          <a:noFill/>
          <a:ln w="9525">
            <a:noFill/>
            <a:miter lim="800000"/>
            <a:headEnd/>
            <a:tailEnd/>
          </a:ln>
        </p:spPr>
        <p:txBody>
          <a:bodyPr lIns="0" tIns="0"/>
          <a:lstStyle/>
          <a:p>
            <a:pPr marL="274638" indent="-274638" eaLnBrk="0" hangingPunct="0">
              <a:spcBef>
                <a:spcPct val="50000"/>
              </a:spcBef>
              <a:buClr>
                <a:schemeClr val="accent2"/>
              </a:buClr>
              <a:buFont typeface="Univers 45 Light" pitchFamily="2" charset="0"/>
              <a:buNone/>
            </a:pPr>
            <a:r>
              <a:rPr lang="en-US" sz="1600" b="1">
                <a:latin typeface="Univers 45 Light" pitchFamily="2" charset="0"/>
              </a:rPr>
              <a:t>WHAT TO DO </a:t>
            </a:r>
          </a:p>
          <a:p>
            <a:pPr marL="274638" indent="-274638" eaLnBrk="0" hangingPunct="0">
              <a:spcBef>
                <a:spcPct val="50000"/>
              </a:spcBef>
              <a:buClr>
                <a:schemeClr val="accent2"/>
              </a:buClr>
              <a:buFont typeface="Univers 45 Light" pitchFamily="2" charset="0"/>
              <a:buChar char="•"/>
            </a:pPr>
            <a:r>
              <a:rPr lang="en-US" sz="1600" b="1">
                <a:latin typeface="Univers 45 Light" pitchFamily="2" charset="0"/>
              </a:rPr>
              <a:t>Contact Supervisor </a:t>
            </a:r>
          </a:p>
          <a:p>
            <a:pPr marL="274638" indent="-274638" eaLnBrk="0" hangingPunct="0">
              <a:spcBef>
                <a:spcPct val="50000"/>
              </a:spcBef>
              <a:buClr>
                <a:schemeClr val="accent2"/>
              </a:buClr>
              <a:buFont typeface="Univers 45 Light" pitchFamily="2" charset="0"/>
              <a:buChar char="•"/>
            </a:pPr>
            <a:r>
              <a:rPr lang="en-US" sz="1600" b="1">
                <a:latin typeface="Univers 45 Light" pitchFamily="2" charset="0"/>
              </a:rPr>
              <a:t>While waiting for help to arrive:</a:t>
            </a:r>
          </a:p>
          <a:p>
            <a:pPr marL="549275" lvl="1" indent="-273050" eaLnBrk="0" hangingPunct="0">
              <a:spcBef>
                <a:spcPct val="50000"/>
              </a:spcBef>
              <a:buClr>
                <a:schemeClr val="accent2"/>
              </a:buClr>
              <a:buFont typeface="Arial" charset="0"/>
              <a:buChar char="−"/>
            </a:pPr>
            <a:r>
              <a:rPr lang="en-US" sz="1600" b="1">
                <a:latin typeface="Univers 45 Light" pitchFamily="2" charset="0"/>
              </a:rPr>
              <a:t>Move the worker to a cool, shaded area</a:t>
            </a:r>
          </a:p>
          <a:p>
            <a:pPr marL="549275" lvl="1" indent="-273050" eaLnBrk="0" hangingPunct="0">
              <a:spcBef>
                <a:spcPct val="50000"/>
              </a:spcBef>
              <a:buClr>
                <a:schemeClr val="accent2"/>
              </a:buClr>
              <a:buFont typeface="Arial" charset="0"/>
              <a:buChar char="−"/>
            </a:pPr>
            <a:r>
              <a:rPr lang="en-US" sz="1600" b="1">
                <a:latin typeface="Univers 45 Light" pitchFamily="2" charset="0"/>
              </a:rPr>
              <a:t>Loosen or remove heavy clothing</a:t>
            </a:r>
          </a:p>
          <a:p>
            <a:pPr marL="549275" lvl="1" indent="-273050" eaLnBrk="0" hangingPunct="0">
              <a:spcBef>
                <a:spcPct val="50000"/>
              </a:spcBef>
              <a:buClr>
                <a:schemeClr val="accent2"/>
              </a:buClr>
              <a:buFont typeface="Arial" charset="0"/>
              <a:buChar char="−"/>
            </a:pPr>
            <a:r>
              <a:rPr lang="en-US" sz="1600" b="1">
                <a:latin typeface="Univers 45 Light" pitchFamily="2" charset="0"/>
              </a:rPr>
              <a:t>Provide cool drinking water</a:t>
            </a:r>
          </a:p>
          <a:p>
            <a:pPr marL="549275" lvl="1" indent="-273050" eaLnBrk="0" hangingPunct="0">
              <a:spcBef>
                <a:spcPct val="50000"/>
              </a:spcBef>
              <a:buClr>
                <a:schemeClr val="accent2"/>
              </a:buClr>
              <a:buFont typeface="Arial" charset="0"/>
              <a:buChar char="−"/>
            </a:pPr>
            <a:r>
              <a:rPr lang="en-US" sz="1600" b="1">
                <a:latin typeface="Univers 45 Light" pitchFamily="2" charset="0"/>
              </a:rPr>
              <a:t>Fan and mist the person with water</a:t>
            </a:r>
          </a:p>
          <a:p>
            <a:pPr marL="274638" indent="-274638" eaLnBrk="0" hangingPunct="0">
              <a:spcBef>
                <a:spcPct val="50000"/>
              </a:spcBef>
              <a:buClr>
                <a:schemeClr val="accent2"/>
              </a:buClr>
              <a:buFont typeface="Univers 45 Light" pitchFamily="2" charset="0"/>
              <a:buChar char="•"/>
            </a:pPr>
            <a:endParaRPr lang="en-US" sz="1600" b="1">
              <a:latin typeface="Univers 45 Light"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smtClean="0"/>
              <a:t>Heat and an Old Pickup Truck</a:t>
            </a:r>
          </a:p>
        </p:txBody>
      </p:sp>
      <p:sp>
        <p:nvSpPr>
          <p:cNvPr id="77827" name="Rectangle 3"/>
          <p:cNvSpPr>
            <a:spLocks noGrp="1" noChangeArrowheads="1"/>
          </p:cNvSpPr>
          <p:nvPr>
            <p:ph type="body" idx="1"/>
          </p:nvPr>
        </p:nvSpPr>
        <p:spPr>
          <a:xfrm>
            <a:off x="457200" y="1600200"/>
            <a:ext cx="8077200" cy="4343400"/>
          </a:xfrm>
        </p:spPr>
        <p:txBody>
          <a:bodyPr/>
          <a:lstStyle/>
          <a:p>
            <a:pPr>
              <a:spcBef>
                <a:spcPct val="100000"/>
              </a:spcBef>
              <a:defRPr/>
            </a:pPr>
            <a:r>
              <a:rPr lang="en-US" b="1" u="sng" smtClean="0">
                <a:solidFill>
                  <a:schemeClr val="tx1"/>
                </a:solidFill>
                <a:effectLst>
                  <a:outerShdw blurRad="38100" dist="38100" dir="2700000" algn="tl">
                    <a:srgbClr val="C0C0C0"/>
                  </a:outerShdw>
                </a:effectLst>
                <a:latin typeface="Univers 45 Light" pitchFamily="2" charset="0"/>
              </a:rPr>
              <a:t>Radiator</a:t>
            </a:r>
            <a:r>
              <a:rPr lang="en-US" b="1" smtClean="0">
                <a:solidFill>
                  <a:schemeClr val="tx1"/>
                </a:solidFill>
                <a:latin typeface="Univers 45 Light" pitchFamily="2" charset="0"/>
              </a:rPr>
              <a:t> of truck is like your Skin – fluid circulating all the time to the surface to cool you. What happens if your radiator is not full of fluid? Truck over heats and stops.</a:t>
            </a:r>
            <a:endParaRPr lang="en-US" b="1" u="sng" smtClean="0">
              <a:solidFill>
                <a:schemeClr val="tx1"/>
              </a:solidFill>
              <a:latin typeface="Univers 45 Light" pitchFamily="2" charset="0"/>
            </a:endParaRPr>
          </a:p>
          <a:p>
            <a:pPr>
              <a:spcBef>
                <a:spcPct val="100000"/>
              </a:spcBef>
              <a:defRPr/>
            </a:pPr>
            <a:r>
              <a:rPr lang="en-US" b="1" u="sng" smtClean="0">
                <a:solidFill>
                  <a:schemeClr val="tx1"/>
                </a:solidFill>
                <a:effectLst>
                  <a:outerShdw blurRad="38100" dist="38100" dir="2700000" algn="tl">
                    <a:srgbClr val="C0C0C0"/>
                  </a:outerShdw>
                </a:effectLst>
                <a:latin typeface="Univers 45 Light" pitchFamily="2" charset="0"/>
              </a:rPr>
              <a:t>Fan</a:t>
            </a:r>
            <a:r>
              <a:rPr lang="en-US" b="1" smtClean="0">
                <a:solidFill>
                  <a:schemeClr val="tx1"/>
                </a:solidFill>
                <a:latin typeface="Univers 45 Light" pitchFamily="2" charset="0"/>
              </a:rPr>
              <a:t> of truck is like the air movement at your location. What happens if the belt breaks and the fan stops? Truck over heats and stops.</a:t>
            </a:r>
            <a:endParaRPr lang="en-US" b="1" u="sng" smtClean="0">
              <a:solidFill>
                <a:schemeClr val="tx1"/>
              </a:solidFill>
              <a:latin typeface="Univers 45 Light" pitchFamily="2" charset="0"/>
            </a:endParaRPr>
          </a:p>
          <a:p>
            <a:pPr>
              <a:spcBef>
                <a:spcPct val="100000"/>
              </a:spcBef>
              <a:defRPr/>
            </a:pPr>
            <a:r>
              <a:rPr lang="en-US" b="1" u="sng" smtClean="0">
                <a:solidFill>
                  <a:schemeClr val="tx1"/>
                </a:solidFill>
                <a:effectLst>
                  <a:outerShdw blurRad="38100" dist="38100" dir="2700000" algn="tl">
                    <a:srgbClr val="C0C0C0"/>
                  </a:outerShdw>
                </a:effectLst>
                <a:latin typeface="Univers 45 Light" pitchFamily="2" charset="0"/>
              </a:rPr>
              <a:t>Speed</a:t>
            </a:r>
            <a:r>
              <a:rPr lang="en-US" b="1" smtClean="0">
                <a:solidFill>
                  <a:schemeClr val="tx1"/>
                </a:solidFill>
                <a:latin typeface="Univers 45 Light" pitchFamily="2" charset="0"/>
              </a:rPr>
              <a:t> you’re operating your truck is like how fast you’re working. What happens if you keep driving your truck at high rate of speed without stopping? Truck gets hot and it’s hard on the engine.</a:t>
            </a:r>
            <a:endParaRPr lang="en-US" b="1" u="sng" smtClean="0">
              <a:solidFill>
                <a:schemeClr val="tx1"/>
              </a:solidFill>
              <a:latin typeface="Univers 45 Light" pitchFamily="2" charset="0"/>
            </a:endParaRPr>
          </a:p>
          <a:p>
            <a:pPr>
              <a:spcBef>
                <a:spcPct val="100000"/>
              </a:spcBef>
              <a:defRPr/>
            </a:pPr>
            <a:r>
              <a:rPr lang="en-US" b="1" u="sng" smtClean="0">
                <a:solidFill>
                  <a:schemeClr val="tx1"/>
                </a:solidFill>
                <a:effectLst>
                  <a:outerShdw blurRad="38100" dist="38100" dir="2700000" algn="tl">
                    <a:srgbClr val="C0C0C0"/>
                  </a:outerShdw>
                </a:effectLst>
                <a:latin typeface="Univers 45 Light" pitchFamily="2" charset="0"/>
              </a:rPr>
              <a:t>Water pump</a:t>
            </a:r>
            <a:r>
              <a:rPr lang="en-US" b="1" smtClean="0">
                <a:solidFill>
                  <a:schemeClr val="tx1"/>
                </a:solidFill>
                <a:latin typeface="Univers 45 Light" pitchFamily="2" charset="0"/>
              </a:rPr>
              <a:t> of truck is like your heart. It keeps </a:t>
            </a:r>
            <a:br>
              <a:rPr lang="en-US" b="1" smtClean="0">
                <a:solidFill>
                  <a:schemeClr val="tx1"/>
                </a:solidFill>
                <a:latin typeface="Univers 45 Light" pitchFamily="2" charset="0"/>
              </a:rPr>
            </a:br>
            <a:r>
              <a:rPr lang="en-US" b="1" smtClean="0">
                <a:solidFill>
                  <a:schemeClr val="tx1"/>
                </a:solidFill>
                <a:latin typeface="Univers 45 Light" pitchFamily="2" charset="0"/>
              </a:rPr>
              <a:t>circulating fluid. Except the heart is a variable </a:t>
            </a:r>
            <a:br>
              <a:rPr lang="en-US" b="1" smtClean="0">
                <a:solidFill>
                  <a:schemeClr val="tx1"/>
                </a:solidFill>
                <a:latin typeface="Univers 45 Light" pitchFamily="2" charset="0"/>
              </a:rPr>
            </a:br>
            <a:r>
              <a:rPr lang="en-US" b="1" smtClean="0">
                <a:solidFill>
                  <a:schemeClr val="tx1"/>
                </a:solidFill>
                <a:latin typeface="Univers 45 Light" pitchFamily="2" charset="0"/>
              </a:rPr>
              <a:t>speed pump.  As your body gets hotter, your </a:t>
            </a:r>
            <a:br>
              <a:rPr lang="en-US" b="1" smtClean="0">
                <a:solidFill>
                  <a:schemeClr val="tx1"/>
                </a:solidFill>
                <a:latin typeface="Univers 45 Light" pitchFamily="2" charset="0"/>
              </a:rPr>
            </a:br>
            <a:r>
              <a:rPr lang="en-US" b="1" smtClean="0">
                <a:solidFill>
                  <a:schemeClr val="tx1"/>
                </a:solidFill>
                <a:latin typeface="Univers 45 Light" pitchFamily="2" charset="0"/>
              </a:rPr>
              <a:t>heart beats faster to circulate more fluid to </a:t>
            </a:r>
            <a:br>
              <a:rPr lang="en-US" b="1" smtClean="0">
                <a:solidFill>
                  <a:schemeClr val="tx1"/>
                </a:solidFill>
                <a:latin typeface="Univers 45 Light" pitchFamily="2" charset="0"/>
              </a:rPr>
            </a:br>
            <a:r>
              <a:rPr lang="en-US" b="1" smtClean="0">
                <a:solidFill>
                  <a:schemeClr val="tx1"/>
                </a:solidFill>
                <a:latin typeface="Univers 45 Light" pitchFamily="2" charset="0"/>
              </a:rPr>
              <a:t>the surface, but you must have enough air </a:t>
            </a:r>
            <a:br>
              <a:rPr lang="en-US" b="1" smtClean="0">
                <a:solidFill>
                  <a:schemeClr val="tx1"/>
                </a:solidFill>
                <a:latin typeface="Univers 45 Light" pitchFamily="2" charset="0"/>
              </a:rPr>
            </a:br>
            <a:r>
              <a:rPr lang="en-US" b="1" smtClean="0">
                <a:solidFill>
                  <a:schemeClr val="tx1"/>
                </a:solidFill>
                <a:latin typeface="Univers 45 Light" pitchFamily="2" charset="0"/>
              </a:rPr>
              <a:t>movement for evaporation.</a:t>
            </a:r>
          </a:p>
        </p:txBody>
      </p:sp>
      <p:pic>
        <p:nvPicPr>
          <p:cNvPr id="51203" name="Picture 4" descr="half-ton-truck-1"/>
          <p:cNvPicPr>
            <a:picLocks noChangeAspect="1" noChangeArrowheads="1"/>
          </p:cNvPicPr>
          <p:nvPr/>
        </p:nvPicPr>
        <p:blipFill>
          <a:blip r:embed="rId2">
            <a:clrChange>
              <a:clrFrom>
                <a:srgbClr val="FFFFFF"/>
              </a:clrFrom>
              <a:clrTo>
                <a:srgbClr val="FFFFFF">
                  <a:alpha val="0"/>
                </a:srgbClr>
              </a:clrTo>
            </a:clrChange>
          </a:blip>
          <a:srcRect t="17529" b="6512"/>
          <a:stretch>
            <a:fillRect/>
          </a:stretch>
        </p:blipFill>
        <p:spPr bwMode="auto">
          <a:xfrm>
            <a:off x="5334000" y="4495800"/>
            <a:ext cx="3505200" cy="1981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smtClean="0"/>
              <a:t>Safe Lifting and Manual Handling </a:t>
            </a:r>
          </a:p>
        </p:txBody>
      </p:sp>
      <p:sp>
        <p:nvSpPr>
          <p:cNvPr id="52226" name="Rectangle 3"/>
          <p:cNvSpPr>
            <a:spLocks noGrp="1" noChangeArrowheads="1"/>
          </p:cNvSpPr>
          <p:nvPr>
            <p:ph idx="1"/>
          </p:nvPr>
        </p:nvSpPr>
        <p:spPr>
          <a:xfrm>
            <a:off x="544513" y="1574800"/>
            <a:ext cx="7608887" cy="4368800"/>
          </a:xfrm>
        </p:spPr>
        <p:txBody>
          <a:bodyPr/>
          <a:lstStyle/>
          <a:p>
            <a:pPr eaLnBrk="1" hangingPunct="1">
              <a:spcBef>
                <a:spcPct val="50000"/>
              </a:spcBef>
            </a:pPr>
            <a:r>
              <a:rPr lang="en-AU" b="1" smtClean="0">
                <a:solidFill>
                  <a:schemeClr val="tx1"/>
                </a:solidFill>
                <a:latin typeface="Univers 45 Light" pitchFamily="2" charset="0"/>
              </a:rPr>
              <a:t>Overexertion and improper lifting can result in serious back injuries</a:t>
            </a:r>
          </a:p>
          <a:p>
            <a:pPr eaLnBrk="1" hangingPunct="1">
              <a:spcBef>
                <a:spcPct val="50000"/>
              </a:spcBef>
            </a:pPr>
            <a:r>
              <a:rPr lang="en-AU" b="1" smtClean="0">
                <a:solidFill>
                  <a:schemeClr val="tx1"/>
                </a:solidFill>
                <a:latin typeface="Univers 45 Light" pitchFamily="2" charset="0"/>
              </a:rPr>
              <a:t>Proper body position when lifting</a:t>
            </a:r>
          </a:p>
          <a:p>
            <a:pPr lvl="1" eaLnBrk="1" hangingPunct="1">
              <a:spcBef>
                <a:spcPct val="50000"/>
              </a:spcBef>
            </a:pPr>
            <a:r>
              <a:rPr lang="en-US" b="1" smtClean="0">
                <a:solidFill>
                  <a:schemeClr val="tx1"/>
                </a:solidFill>
                <a:latin typeface="Univers 45 Light" pitchFamily="2" charset="0"/>
              </a:rPr>
              <a:t>Bend at the knees, not at the waist</a:t>
            </a:r>
          </a:p>
          <a:p>
            <a:pPr lvl="1" eaLnBrk="1" hangingPunct="1">
              <a:spcBef>
                <a:spcPct val="50000"/>
              </a:spcBef>
            </a:pPr>
            <a:r>
              <a:rPr lang="en-US" b="1" smtClean="0">
                <a:solidFill>
                  <a:schemeClr val="tx1"/>
                </a:solidFill>
                <a:latin typeface="Univers 45 Light" pitchFamily="2" charset="0"/>
              </a:rPr>
              <a:t>Keep the “load” close to your body</a:t>
            </a:r>
          </a:p>
          <a:p>
            <a:pPr lvl="1" eaLnBrk="1" hangingPunct="1">
              <a:spcBef>
                <a:spcPct val="50000"/>
              </a:spcBef>
            </a:pPr>
            <a:r>
              <a:rPr lang="en-US" b="1" smtClean="0">
                <a:solidFill>
                  <a:schemeClr val="tx1"/>
                </a:solidFill>
                <a:latin typeface="Univers 45 Light" pitchFamily="2" charset="0"/>
              </a:rPr>
              <a:t>Tighten your abdominal muscles</a:t>
            </a:r>
          </a:p>
          <a:p>
            <a:pPr lvl="1" eaLnBrk="1" hangingPunct="1">
              <a:spcBef>
                <a:spcPct val="50000"/>
              </a:spcBef>
            </a:pPr>
            <a:r>
              <a:rPr lang="en-US" b="1" smtClean="0">
                <a:solidFill>
                  <a:schemeClr val="tx1"/>
                </a:solidFill>
                <a:latin typeface="Univers 45 Light" pitchFamily="2" charset="0"/>
              </a:rPr>
              <a:t>Never lift anything above your waist that weighs more than 25 lbs; Any item that weighs more than 50 lbs requires 2 people;</a:t>
            </a:r>
          </a:p>
          <a:p>
            <a:pPr lvl="1" eaLnBrk="1" hangingPunct="1">
              <a:spcBef>
                <a:spcPct val="50000"/>
              </a:spcBef>
            </a:pPr>
            <a:r>
              <a:rPr lang="en-US" b="1" smtClean="0">
                <a:solidFill>
                  <a:schemeClr val="tx1"/>
                </a:solidFill>
                <a:latin typeface="Univers 45 Light" pitchFamily="2" charset="0"/>
              </a:rPr>
              <a:t>Any item that weighs more than 50 lbs should only be lifted after a risk assessment and plan are developed</a:t>
            </a:r>
          </a:p>
          <a:p>
            <a:pPr eaLnBrk="1" hangingPunct="1">
              <a:spcBef>
                <a:spcPct val="50000"/>
              </a:spcBef>
            </a:pPr>
            <a:r>
              <a:rPr lang="en-AU" b="1" smtClean="0">
                <a:solidFill>
                  <a:schemeClr val="tx1"/>
                </a:solidFill>
                <a:latin typeface="Univers 45 Light" pitchFamily="2" charset="0"/>
              </a:rPr>
              <a:t>Do not twist at the waist when lifting, </a:t>
            </a:r>
            <a:br>
              <a:rPr lang="en-AU" b="1" smtClean="0">
                <a:solidFill>
                  <a:schemeClr val="tx1"/>
                </a:solidFill>
                <a:latin typeface="Univers 45 Light" pitchFamily="2" charset="0"/>
              </a:rPr>
            </a:br>
            <a:r>
              <a:rPr lang="en-AU" b="1" smtClean="0">
                <a:solidFill>
                  <a:schemeClr val="tx1"/>
                </a:solidFill>
                <a:latin typeface="Univers 45 Light" pitchFamily="2" charset="0"/>
              </a:rPr>
              <a:t>turn your body</a:t>
            </a:r>
          </a:p>
          <a:p>
            <a:pPr eaLnBrk="1" hangingPunct="1">
              <a:spcBef>
                <a:spcPct val="50000"/>
              </a:spcBef>
            </a:pPr>
            <a:r>
              <a:rPr lang="en-AU" b="1" smtClean="0">
                <a:solidFill>
                  <a:schemeClr val="tx1"/>
                </a:solidFill>
                <a:latin typeface="Univers 45 Light" pitchFamily="2" charset="0"/>
              </a:rPr>
              <a:t>Know your limitations!  If you have had </a:t>
            </a:r>
            <a:br>
              <a:rPr lang="en-AU" b="1" smtClean="0">
                <a:solidFill>
                  <a:schemeClr val="tx1"/>
                </a:solidFill>
                <a:latin typeface="Univers 45 Light" pitchFamily="2" charset="0"/>
              </a:rPr>
            </a:br>
            <a:r>
              <a:rPr lang="en-AU" b="1" smtClean="0">
                <a:solidFill>
                  <a:schemeClr val="tx1"/>
                </a:solidFill>
                <a:latin typeface="Univers 45 Light" pitchFamily="2" charset="0"/>
              </a:rPr>
              <a:t>any previous back problems— </a:t>
            </a:r>
            <a:br>
              <a:rPr lang="en-AU" b="1" smtClean="0">
                <a:solidFill>
                  <a:schemeClr val="tx1"/>
                </a:solidFill>
                <a:latin typeface="Univers 45 Light" pitchFamily="2" charset="0"/>
              </a:rPr>
            </a:br>
            <a:r>
              <a:rPr lang="en-AU" b="1" smtClean="0">
                <a:solidFill>
                  <a:srgbClr val="FF0000"/>
                </a:solidFill>
                <a:latin typeface="Univers 45 Light" pitchFamily="2" charset="0"/>
              </a:rPr>
              <a:t>Don’t lift it!!</a:t>
            </a:r>
          </a:p>
        </p:txBody>
      </p:sp>
      <p:pic>
        <p:nvPicPr>
          <p:cNvPr id="10248" name="Picture 8" descr="manual_handling"/>
          <p:cNvPicPr>
            <a:picLocks noChangeAspect="1" noChangeArrowheads="1"/>
          </p:cNvPicPr>
          <p:nvPr/>
        </p:nvPicPr>
        <p:blipFill>
          <a:blip r:embed="rId2"/>
          <a:srcRect/>
          <a:stretch>
            <a:fillRect/>
          </a:stretch>
        </p:blipFill>
        <p:spPr bwMode="auto">
          <a:xfrm>
            <a:off x="5324475" y="5091113"/>
            <a:ext cx="3590925" cy="1385887"/>
          </a:xfrm>
          <a:prstGeom prst="rect">
            <a:avLst/>
          </a:prstGeom>
          <a:noFill/>
          <a:ln w="63500">
            <a:solidFill>
              <a:srgbClr val="C0C0C0"/>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smtClean="0"/>
              <a:t>Environmental Hazards</a:t>
            </a:r>
          </a:p>
        </p:txBody>
      </p:sp>
      <p:sp>
        <p:nvSpPr>
          <p:cNvPr id="62466" name="Rectangle 3"/>
          <p:cNvSpPr>
            <a:spLocks noGrp="1" noChangeArrowheads="1"/>
          </p:cNvSpPr>
          <p:nvPr>
            <p:ph idx="1"/>
          </p:nvPr>
        </p:nvSpPr>
        <p:spPr>
          <a:xfrm>
            <a:off x="457200" y="1676400"/>
            <a:ext cx="7010400" cy="3505200"/>
          </a:xfrm>
        </p:spPr>
        <p:txBody>
          <a:bodyPr/>
          <a:lstStyle/>
          <a:p>
            <a:pPr eaLnBrk="1" hangingPunct="1">
              <a:spcBef>
                <a:spcPct val="50000"/>
              </a:spcBef>
            </a:pPr>
            <a:r>
              <a:rPr lang="en-US" b="1" smtClean="0">
                <a:solidFill>
                  <a:schemeClr val="tx1"/>
                </a:solidFill>
                <a:latin typeface="Univers 45 Light" pitchFamily="2" charset="0"/>
              </a:rPr>
              <a:t>Environmental hazards include potentially harmful plants, animals, insects, etc.  </a:t>
            </a:r>
          </a:p>
          <a:p>
            <a:pPr eaLnBrk="1" hangingPunct="1">
              <a:spcBef>
                <a:spcPct val="50000"/>
              </a:spcBef>
            </a:pPr>
            <a:r>
              <a:rPr lang="en-US" b="1" smtClean="0">
                <a:solidFill>
                  <a:schemeClr val="tx1"/>
                </a:solidFill>
                <a:latin typeface="Univers 45 Light" pitchFamily="2" charset="0"/>
              </a:rPr>
              <a:t>People react differently to insect stings, poison oak/ivy, jellyfish, etc.  If you have a known sensitivity— </a:t>
            </a:r>
            <a:r>
              <a:rPr lang="en-US" b="1" smtClean="0">
                <a:solidFill>
                  <a:srgbClr val="FF0000"/>
                </a:solidFill>
                <a:latin typeface="Univers 45 Light" pitchFamily="2" charset="0"/>
              </a:rPr>
              <a:t>Do not risk exposure to these creatures!!!</a:t>
            </a:r>
          </a:p>
          <a:p>
            <a:pPr eaLnBrk="1" hangingPunct="1">
              <a:spcBef>
                <a:spcPct val="50000"/>
              </a:spcBef>
            </a:pPr>
            <a:r>
              <a:rPr lang="en-US" b="1" smtClean="0">
                <a:solidFill>
                  <a:schemeClr val="tx1"/>
                </a:solidFill>
                <a:latin typeface="Univers 45 Light" pitchFamily="2" charset="0"/>
              </a:rPr>
              <a:t>Animals such as alligators and insects such as Red Wasps are indigenous to the deep south.  </a:t>
            </a:r>
          </a:p>
          <a:p>
            <a:pPr marL="742950" lvl="1" indent="-285750" eaLnBrk="1" hangingPunct="1">
              <a:spcBef>
                <a:spcPct val="50000"/>
              </a:spcBef>
            </a:pPr>
            <a:r>
              <a:rPr lang="en-US" b="1" smtClean="0">
                <a:solidFill>
                  <a:schemeClr val="tx1"/>
                </a:solidFill>
                <a:latin typeface="Univers 45 Light" pitchFamily="2" charset="0"/>
              </a:rPr>
              <a:t>Be aware that they may be in the area you are assigned to and include them in your risk assessments</a:t>
            </a:r>
          </a:p>
        </p:txBody>
      </p:sp>
      <p:sp>
        <p:nvSpPr>
          <p:cNvPr id="13317" name="Slide Number Placeholder 5"/>
          <p:cNvSpPr>
            <a:spLocks noGrp="1"/>
          </p:cNvSpPr>
          <p:nvPr>
            <p:ph type="sldNum" sz="quarter" idx="12"/>
          </p:nvPr>
        </p:nvSpPr>
        <p:spPr/>
        <p:txBody>
          <a:bodyPr/>
          <a:lstStyle/>
          <a:p>
            <a:pPr fontAlgn="base">
              <a:spcBef>
                <a:spcPct val="0"/>
              </a:spcBef>
              <a:spcAft>
                <a:spcPct val="0"/>
              </a:spcAft>
              <a:defRPr/>
            </a:pPr>
            <a:fld id="{FD165296-F9DB-4042-B472-E4A6726C92BF}" type="slidenum">
              <a:rPr lang="en-US"/>
              <a:pPr fontAlgn="base">
                <a:spcBef>
                  <a:spcPct val="0"/>
                </a:spcBef>
                <a:spcAft>
                  <a:spcPct val="0"/>
                </a:spcAft>
                <a:defRPr/>
              </a:pPr>
              <a:t>15</a:t>
            </a:fld>
            <a:endParaRPr lang="en-US"/>
          </a:p>
        </p:txBody>
      </p:sp>
      <p:sp>
        <p:nvSpPr>
          <p:cNvPr id="62468" name="Rectangle 6"/>
          <p:cNvSpPr>
            <a:spLocks noChangeArrowheads="1"/>
          </p:cNvSpPr>
          <p:nvPr/>
        </p:nvSpPr>
        <p:spPr bwMode="auto">
          <a:xfrm>
            <a:off x="0" y="0"/>
            <a:ext cx="9144000" cy="0"/>
          </a:xfrm>
          <a:prstGeom prst="rect">
            <a:avLst/>
          </a:prstGeom>
          <a:noFill/>
          <a:ln w="9525" algn="ctr">
            <a:noFill/>
            <a:miter lim="800000"/>
            <a:headEnd/>
            <a:tailEnd/>
          </a:ln>
        </p:spPr>
        <p:txBody>
          <a:bodyPr wrap="none" lIns="90000" tIns="46800" rIns="90000" bIns="46800" anchor="ctr">
            <a:spAutoFit/>
          </a:bodyPr>
          <a:lstStyle/>
          <a:p>
            <a:pPr algn="ctr"/>
            <a:endParaRPr lang="en-US">
              <a:latin typeface="Univers 55" pitchFamily="2" charset="0"/>
            </a:endParaRPr>
          </a:p>
        </p:txBody>
      </p:sp>
      <p:pic>
        <p:nvPicPr>
          <p:cNvPr id="13321" name="Picture 9" descr="Red Wasp Nest"/>
          <p:cNvPicPr>
            <a:picLocks noChangeAspect="1" noChangeArrowheads="1"/>
          </p:cNvPicPr>
          <p:nvPr/>
        </p:nvPicPr>
        <p:blipFill>
          <a:blip r:embed="rId2"/>
          <a:srcRect/>
          <a:stretch>
            <a:fillRect/>
          </a:stretch>
        </p:blipFill>
        <p:spPr bwMode="auto">
          <a:xfrm>
            <a:off x="5715000" y="4724400"/>
            <a:ext cx="2590800" cy="1663700"/>
          </a:xfrm>
          <a:prstGeom prst="rect">
            <a:avLst/>
          </a:prstGeom>
          <a:noFill/>
          <a:ln w="63500">
            <a:solidFill>
              <a:srgbClr val="C0C0C0"/>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p:txBody>
          <a:bodyPr/>
          <a:lstStyle/>
          <a:p>
            <a:pPr eaLnBrk="1" hangingPunct="1"/>
            <a:r>
              <a:rPr lang="en-US" smtClean="0"/>
              <a:t>Injured or Dead Wildlife </a:t>
            </a:r>
          </a:p>
        </p:txBody>
      </p:sp>
      <p:sp>
        <p:nvSpPr>
          <p:cNvPr id="63490" name="Rectangle 8"/>
          <p:cNvSpPr>
            <a:spLocks noGrp="1" noChangeArrowheads="1"/>
          </p:cNvSpPr>
          <p:nvPr>
            <p:ph type="body" sz="half" idx="4294967295"/>
          </p:nvPr>
        </p:nvSpPr>
        <p:spPr>
          <a:xfrm>
            <a:off x="533400" y="1295400"/>
            <a:ext cx="7772400" cy="4648200"/>
          </a:xfrm>
        </p:spPr>
        <p:txBody>
          <a:bodyPr/>
          <a:lstStyle/>
          <a:p>
            <a:pPr marL="0" indent="0" eaLnBrk="1" hangingPunct="1">
              <a:spcBef>
                <a:spcPct val="0"/>
              </a:spcBef>
              <a:buFont typeface="Univers 45 Light" pitchFamily="2" charset="0"/>
              <a:buNone/>
            </a:pPr>
            <a:r>
              <a:rPr lang="en-US" b="1" smtClean="0">
                <a:solidFill>
                  <a:schemeClr val="tx1"/>
                </a:solidFill>
                <a:latin typeface="Univers 45 Light" pitchFamily="2" charset="0"/>
              </a:rPr>
              <a:t>Only trained wildlife personnel will handle distressed or dead wildlife.  If you discover wildlife, do not attempt to capture or pick it up. </a:t>
            </a:r>
          </a:p>
          <a:p>
            <a:pPr marL="0" indent="0" eaLnBrk="1" hangingPunct="1">
              <a:spcBef>
                <a:spcPct val="0"/>
              </a:spcBef>
            </a:pPr>
            <a:endParaRPr lang="en-US" b="1" smtClean="0">
              <a:solidFill>
                <a:schemeClr val="tx1"/>
              </a:solidFill>
              <a:latin typeface="Univers 45 Light" pitchFamily="2" charset="0"/>
            </a:endParaRPr>
          </a:p>
          <a:p>
            <a:pPr marL="0" indent="0" eaLnBrk="1" hangingPunct="1">
              <a:spcBef>
                <a:spcPct val="0"/>
              </a:spcBef>
            </a:pPr>
            <a:r>
              <a:rPr lang="en-US" b="1" smtClean="0">
                <a:solidFill>
                  <a:schemeClr val="tx1"/>
                </a:solidFill>
                <a:latin typeface="Univers 45 Light" pitchFamily="2" charset="0"/>
              </a:rPr>
              <a:t>LIVE OILED WILDLIFE: Immediately contact the Wildlife Hotline at (866) 557-1401with the following information:</a:t>
            </a:r>
          </a:p>
          <a:p>
            <a:pPr marL="615950" lvl="1" eaLnBrk="1" hangingPunct="1">
              <a:spcBef>
                <a:spcPct val="0"/>
              </a:spcBef>
            </a:pPr>
            <a:r>
              <a:rPr lang="en-US" b="1" smtClean="0">
                <a:solidFill>
                  <a:schemeClr val="tx1"/>
                </a:solidFill>
                <a:latin typeface="Univers 45 Light" pitchFamily="2" charset="0"/>
              </a:rPr>
              <a:t>Location</a:t>
            </a:r>
          </a:p>
          <a:p>
            <a:pPr marL="615950" lvl="1" eaLnBrk="1" hangingPunct="1">
              <a:spcBef>
                <a:spcPct val="0"/>
              </a:spcBef>
            </a:pPr>
            <a:r>
              <a:rPr lang="en-US" b="1" smtClean="0">
                <a:solidFill>
                  <a:schemeClr val="tx1"/>
                </a:solidFill>
                <a:latin typeface="Univers 45 Light" pitchFamily="2" charset="0"/>
              </a:rPr>
              <a:t>Time</a:t>
            </a:r>
          </a:p>
          <a:p>
            <a:pPr marL="615950" lvl="1" eaLnBrk="1" hangingPunct="1">
              <a:spcBef>
                <a:spcPct val="0"/>
              </a:spcBef>
            </a:pPr>
            <a:r>
              <a:rPr lang="en-US" b="1" smtClean="0">
                <a:solidFill>
                  <a:schemeClr val="tx1"/>
                </a:solidFill>
                <a:latin typeface="Univers 45 Light" pitchFamily="2" charset="0"/>
              </a:rPr>
              <a:t>Number of Animals Observed</a:t>
            </a:r>
          </a:p>
          <a:p>
            <a:pPr marL="615950" lvl="1" eaLnBrk="1" hangingPunct="1">
              <a:spcBef>
                <a:spcPct val="0"/>
              </a:spcBef>
            </a:pPr>
            <a:r>
              <a:rPr lang="en-US" b="1" smtClean="0">
                <a:solidFill>
                  <a:schemeClr val="tx1"/>
                </a:solidFill>
                <a:latin typeface="Univers 45 Light" pitchFamily="2" charset="0"/>
              </a:rPr>
              <a:t>Your Name</a:t>
            </a:r>
          </a:p>
          <a:p>
            <a:pPr marL="615950" lvl="1" eaLnBrk="1" hangingPunct="1">
              <a:spcBef>
                <a:spcPct val="0"/>
              </a:spcBef>
            </a:pPr>
            <a:r>
              <a:rPr lang="en-US" b="1" smtClean="0">
                <a:solidFill>
                  <a:schemeClr val="tx1"/>
                </a:solidFill>
                <a:latin typeface="Univers 45 Light" pitchFamily="2" charset="0"/>
              </a:rPr>
              <a:t>Company or Agency Affiliation</a:t>
            </a:r>
          </a:p>
          <a:p>
            <a:pPr marL="615950" lvl="1" eaLnBrk="1" hangingPunct="1">
              <a:spcBef>
                <a:spcPct val="0"/>
              </a:spcBef>
            </a:pPr>
            <a:endParaRPr lang="en-US" b="1" smtClean="0">
              <a:solidFill>
                <a:schemeClr val="tx1"/>
              </a:solidFill>
              <a:latin typeface="Univers 45 Light" pitchFamily="2" charset="0"/>
            </a:endParaRPr>
          </a:p>
          <a:p>
            <a:pPr marL="0" indent="0" eaLnBrk="1" hangingPunct="1">
              <a:spcBef>
                <a:spcPct val="0"/>
              </a:spcBef>
            </a:pPr>
            <a:r>
              <a:rPr lang="en-US" b="1" smtClean="0">
                <a:solidFill>
                  <a:schemeClr val="tx1"/>
                </a:solidFill>
                <a:latin typeface="Univers 45 Light" pitchFamily="2" charset="0"/>
              </a:rPr>
              <a:t>DEAD WILDLIFE: Do not attempt to pick it up. </a:t>
            </a:r>
          </a:p>
          <a:p>
            <a:pPr marL="0" indent="0" eaLnBrk="1" hangingPunct="1">
              <a:spcBef>
                <a:spcPct val="0"/>
              </a:spcBef>
              <a:buFont typeface="Univers 45 Light" pitchFamily="2" charset="0"/>
              <a:buNone/>
            </a:pPr>
            <a:r>
              <a:rPr lang="en-US" b="1" smtClean="0">
                <a:solidFill>
                  <a:schemeClr val="tx1"/>
                </a:solidFill>
                <a:latin typeface="Univers 45 Light" pitchFamily="2" charset="0"/>
              </a:rPr>
              <a:t>Contact Wildlife Hotline (866) 557-1401 </a:t>
            </a:r>
            <a:br>
              <a:rPr lang="en-US" b="1" smtClean="0">
                <a:solidFill>
                  <a:schemeClr val="tx1"/>
                </a:solidFill>
                <a:latin typeface="Univers 45 Light" pitchFamily="2" charset="0"/>
              </a:rPr>
            </a:br>
            <a:r>
              <a:rPr lang="en-US" b="1" smtClean="0">
                <a:solidFill>
                  <a:schemeClr val="tx1"/>
                </a:solidFill>
                <a:latin typeface="Univers 45 Light" pitchFamily="2" charset="0"/>
              </a:rPr>
              <a:t>for instructions</a:t>
            </a:r>
          </a:p>
          <a:p>
            <a:pPr marL="615950" lvl="1" eaLnBrk="1" hangingPunct="1">
              <a:spcBef>
                <a:spcPct val="0"/>
              </a:spcBef>
            </a:pPr>
            <a:r>
              <a:rPr lang="en-US" b="1" smtClean="0">
                <a:solidFill>
                  <a:schemeClr val="tx1"/>
                </a:solidFill>
                <a:latin typeface="Univers 45 Light" pitchFamily="2" charset="0"/>
              </a:rPr>
              <a:t>If the animal is confirmed to be dead, </a:t>
            </a:r>
            <a:br>
              <a:rPr lang="en-US" b="1" smtClean="0">
                <a:solidFill>
                  <a:schemeClr val="tx1"/>
                </a:solidFill>
                <a:latin typeface="Univers 45 Light" pitchFamily="2" charset="0"/>
              </a:rPr>
            </a:br>
            <a:r>
              <a:rPr lang="en-US" b="1" smtClean="0">
                <a:solidFill>
                  <a:schemeClr val="tx1"/>
                </a:solidFill>
                <a:latin typeface="Univers 45 Light" pitchFamily="2" charset="0"/>
              </a:rPr>
              <a:t>make a note of the location</a:t>
            </a:r>
          </a:p>
        </p:txBody>
      </p:sp>
      <p:sp>
        <p:nvSpPr>
          <p:cNvPr id="14340" name="Slide Number Placeholder 5"/>
          <p:cNvSpPr txBox="1">
            <a:spLocks noGrp="1"/>
          </p:cNvSpPr>
          <p:nvPr/>
        </p:nvSpPr>
        <p:spPr bwMode="auto">
          <a:xfrm>
            <a:off x="7029450" y="6626225"/>
            <a:ext cx="2133600" cy="476250"/>
          </a:xfrm>
          <a:prstGeom prst="rect">
            <a:avLst/>
          </a:prstGeom>
          <a:noFill/>
          <a:ln>
            <a:miter lim="800000"/>
            <a:headEnd/>
            <a:tailEnd/>
          </a:ln>
        </p:spPr>
        <p:txBody>
          <a:bodyPr/>
          <a:lstStyle/>
          <a:p>
            <a:pPr algn="r">
              <a:defRPr/>
            </a:pPr>
            <a:fld id="{538AB9D2-F2B2-44A5-AB30-62D6938CF073}" type="slidenum">
              <a:rPr lang="en-US" sz="1000">
                <a:solidFill>
                  <a:schemeClr val="tx2"/>
                </a:solidFill>
                <a:latin typeface="Univers 45 Light" pitchFamily="2" charset="0"/>
                <a:cs typeface="+mn-cs"/>
              </a:rPr>
              <a:pPr algn="r">
                <a:defRPr/>
              </a:pPr>
              <a:t>16</a:t>
            </a:fld>
            <a:endParaRPr lang="en-US" sz="1000">
              <a:solidFill>
                <a:schemeClr val="tx2"/>
              </a:solidFill>
              <a:latin typeface="Univers 45 Light" pitchFamily="2" charset="0"/>
              <a:cs typeface="+mn-cs"/>
            </a:endParaRPr>
          </a:p>
        </p:txBody>
      </p:sp>
      <p:pic>
        <p:nvPicPr>
          <p:cNvPr id="58375" name="Picture 7" descr="oil_spill"/>
          <p:cNvPicPr>
            <a:picLocks noChangeAspect="1" noChangeArrowheads="1"/>
          </p:cNvPicPr>
          <p:nvPr/>
        </p:nvPicPr>
        <p:blipFill>
          <a:blip r:embed="rId2"/>
          <a:srcRect/>
          <a:stretch>
            <a:fillRect/>
          </a:stretch>
        </p:blipFill>
        <p:spPr bwMode="auto">
          <a:xfrm>
            <a:off x="5791200" y="3124200"/>
            <a:ext cx="2663825" cy="2895600"/>
          </a:xfrm>
          <a:prstGeom prst="rect">
            <a:avLst/>
          </a:prstGeom>
          <a:noFill/>
          <a:ln w="63500">
            <a:solidFill>
              <a:srgbClr val="C0C0C0"/>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mtClean="0"/>
              <a:t>Weathering of Oil</a:t>
            </a:r>
          </a:p>
        </p:txBody>
      </p:sp>
      <p:sp>
        <p:nvSpPr>
          <p:cNvPr id="36866" name="Rectangle 3"/>
          <p:cNvSpPr>
            <a:spLocks noGrp="1" noChangeArrowheads="1"/>
          </p:cNvSpPr>
          <p:nvPr>
            <p:ph type="body" sz="half" idx="1"/>
          </p:nvPr>
        </p:nvSpPr>
        <p:spPr>
          <a:xfrm>
            <a:off x="533400" y="1498600"/>
            <a:ext cx="7761288" cy="1625600"/>
          </a:xfrm>
        </p:spPr>
        <p:txBody>
          <a:bodyPr/>
          <a:lstStyle/>
          <a:p>
            <a:pPr marL="0" indent="0">
              <a:spcBef>
                <a:spcPct val="100000"/>
              </a:spcBef>
              <a:buFont typeface="Univers 45 Light" pitchFamily="2" charset="0"/>
              <a:buNone/>
            </a:pPr>
            <a:r>
              <a:rPr lang="en-US" b="1" smtClean="0">
                <a:solidFill>
                  <a:schemeClr val="tx1"/>
                </a:solidFill>
                <a:latin typeface="Univers 45 Light" pitchFamily="2" charset="0"/>
              </a:rPr>
              <a:t>This Spill Has Occurred at Sea Making the Spilled Oil Subject to Time and Distance ‘Weathering’ Before Impacting Shoreline </a:t>
            </a:r>
          </a:p>
          <a:p>
            <a:pPr marL="0" indent="0">
              <a:spcBef>
                <a:spcPct val="100000"/>
              </a:spcBef>
              <a:buFont typeface="Univers 45 Light" pitchFamily="2" charset="0"/>
              <a:buNone/>
            </a:pPr>
            <a:r>
              <a:rPr lang="en-US" b="1" smtClean="0">
                <a:solidFill>
                  <a:schemeClr val="tx1"/>
                </a:solidFill>
                <a:latin typeface="Univers 45 Light" pitchFamily="2" charset="0"/>
              </a:rPr>
              <a:t>Weathering of Oil Occurs Rapidly at First and Slows Down over Time as Light and Medium Hydrocarbon Chains are Evaporated or Dissolved Away by Sunlight, Waves, and Winds</a:t>
            </a:r>
          </a:p>
        </p:txBody>
      </p:sp>
      <p:pic>
        <p:nvPicPr>
          <p:cNvPr id="78852" name="Picture 4" descr="29459_113620038673958_113083025394326_87449_8275671_n"/>
          <p:cNvPicPr>
            <a:picLocks noChangeAspect="1" noChangeArrowheads="1"/>
          </p:cNvPicPr>
          <p:nvPr/>
        </p:nvPicPr>
        <p:blipFill>
          <a:blip r:embed="rId2"/>
          <a:srcRect/>
          <a:stretch>
            <a:fillRect/>
          </a:stretch>
        </p:blipFill>
        <p:spPr bwMode="auto">
          <a:xfrm>
            <a:off x="5257800" y="4267200"/>
            <a:ext cx="3352800" cy="2233613"/>
          </a:xfrm>
          <a:prstGeom prst="rect">
            <a:avLst/>
          </a:prstGeom>
          <a:solidFill>
            <a:srgbClr val="B2B2B2"/>
          </a:solidFill>
          <a:ln w="63500">
            <a:solidFill>
              <a:schemeClr val="bg1"/>
            </a:solidFill>
            <a:miter lim="800000"/>
            <a:headEnd/>
            <a:tailEnd/>
          </a:ln>
          <a:effectLst>
            <a:outerShdw dist="35921" dir="2700000" algn="ctr" rotWithShape="0">
              <a:srgbClr val="808080"/>
            </a:outerShdw>
          </a:effectLst>
        </p:spPr>
      </p:pic>
      <p:graphicFrame>
        <p:nvGraphicFramePr>
          <p:cNvPr id="78853" name="Group 5"/>
          <p:cNvGraphicFramePr>
            <a:graphicFrameLocks noGrp="1"/>
          </p:cNvGraphicFramePr>
          <p:nvPr>
            <p:ph sz="half" idx="2"/>
          </p:nvPr>
        </p:nvGraphicFramePr>
        <p:xfrm>
          <a:off x="854075" y="3495675"/>
          <a:ext cx="3565525" cy="3057525"/>
        </p:xfrm>
        <a:graphic>
          <a:graphicData uri="http://schemas.openxmlformats.org/drawingml/2006/table">
            <a:tbl>
              <a:tblPr/>
              <a:tblGrid>
                <a:gridCol w="1147763"/>
                <a:gridCol w="1246187"/>
                <a:gridCol w="1171575"/>
              </a:tblGrid>
              <a:tr h="496888">
                <a:tc>
                  <a:txBody>
                    <a:bodyPr/>
                    <a:lstStyle/>
                    <a:p>
                      <a:pPr marL="0" marR="0" lvl="0" indent="0" algn="ctr" defTabSz="914400" rtl="0" eaLnBrk="0" fontAlgn="base" latinLnBrk="0" hangingPunct="0">
                        <a:lnSpc>
                          <a:spcPct val="100000"/>
                        </a:lnSpc>
                        <a:spcBef>
                          <a:spcPct val="40000"/>
                        </a:spcBef>
                        <a:spcAft>
                          <a:spcPct val="0"/>
                        </a:spcAft>
                        <a:buClr>
                          <a:schemeClr val="accent2"/>
                        </a:buClr>
                        <a:buSzTx/>
                        <a:buFont typeface="Univers 45 Light" pitchFamily="2" charset="0"/>
                        <a:buNone/>
                        <a:tabLst/>
                      </a:pPr>
                      <a:r>
                        <a:rPr kumimoji="0" lang="en-US" sz="1100" b="0" i="0" u="none" strike="noStrike" cap="none" normalizeH="0" baseline="0" smtClean="0">
                          <a:ln>
                            <a:noFill/>
                          </a:ln>
                          <a:solidFill>
                            <a:schemeClr val="bg1"/>
                          </a:solidFill>
                          <a:effectLst/>
                          <a:latin typeface="Univers 45 Light" pitchFamily="2" charset="0"/>
                          <a:cs typeface="Arial" charset="0"/>
                        </a:rPr>
                        <a:t>‘</a:t>
                      </a:r>
                      <a:r>
                        <a:rPr kumimoji="0" lang="en-US" sz="1100" b="0" i="1" u="none" strike="noStrike" cap="none" normalizeH="0" baseline="0" smtClean="0">
                          <a:ln>
                            <a:noFill/>
                          </a:ln>
                          <a:solidFill>
                            <a:schemeClr val="bg1"/>
                          </a:solidFill>
                          <a:effectLst/>
                          <a:latin typeface="Univers 45 Light" pitchFamily="2" charset="0"/>
                          <a:cs typeface="Arial" charset="0"/>
                        </a:rPr>
                        <a:t>Probably</a:t>
                      </a:r>
                      <a:r>
                        <a:rPr kumimoji="0" lang="en-US" sz="1100" b="0" i="0" u="none" strike="noStrike" cap="none" normalizeH="0" baseline="0" smtClean="0">
                          <a:ln>
                            <a:noFill/>
                          </a:ln>
                          <a:solidFill>
                            <a:schemeClr val="bg1"/>
                          </a:solidFill>
                          <a:effectLst/>
                          <a:latin typeface="Univers 45 Light" pitchFamily="2" charset="0"/>
                          <a:cs typeface="Arial" charset="0"/>
                        </a:rPr>
                        <a:t>’ is</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80000"/>
                        </a:spcBef>
                        <a:spcAft>
                          <a:spcPct val="0"/>
                        </a:spcAft>
                        <a:buClr>
                          <a:schemeClr val="accent2"/>
                        </a:buClr>
                        <a:buSzTx/>
                        <a:buFont typeface="Univers 45 Light" pitchFamily="2" charset="0"/>
                        <a:buNone/>
                        <a:tabLst/>
                      </a:pPr>
                      <a:r>
                        <a:rPr kumimoji="0" lang="en-US" sz="1100" b="0" i="0" u="none" strike="noStrike" cap="none" normalizeH="0" baseline="0" smtClean="0">
                          <a:ln>
                            <a:noFill/>
                          </a:ln>
                          <a:solidFill>
                            <a:schemeClr val="bg1"/>
                          </a:solidFill>
                          <a:effectLst/>
                          <a:latin typeface="Univers 45 Light" pitchFamily="2" charset="0"/>
                          <a:cs typeface="Arial" charset="0"/>
                        </a:rPr>
                        <a:t>‘</a:t>
                      </a:r>
                      <a:r>
                        <a:rPr kumimoji="0" lang="en-US" sz="1100" b="0" i="1" u="none" strike="noStrike" cap="none" normalizeH="0" baseline="0" smtClean="0">
                          <a:ln>
                            <a:noFill/>
                          </a:ln>
                          <a:solidFill>
                            <a:schemeClr val="bg1"/>
                          </a:solidFill>
                          <a:effectLst/>
                          <a:latin typeface="Univers 45 Light" pitchFamily="2" charset="0"/>
                          <a:cs typeface="Arial" charset="0"/>
                        </a:rPr>
                        <a:t>Probably</a:t>
                      </a:r>
                      <a:r>
                        <a:rPr kumimoji="0" lang="en-US" sz="1100" b="0" i="0" u="none" strike="noStrike" cap="none" normalizeH="0" baseline="0" smtClean="0">
                          <a:ln>
                            <a:noFill/>
                          </a:ln>
                          <a:solidFill>
                            <a:schemeClr val="bg1"/>
                          </a:solidFill>
                          <a:effectLst/>
                          <a:latin typeface="Univers 45 Light" pitchFamily="2" charset="0"/>
                          <a:cs typeface="Arial" charset="0"/>
                        </a:rPr>
                        <a:t>’ Have</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80000"/>
                        </a:spcBef>
                        <a:spcAft>
                          <a:spcPct val="0"/>
                        </a:spcAft>
                        <a:buClr>
                          <a:schemeClr val="accent2"/>
                        </a:buClr>
                        <a:buSzTx/>
                        <a:buFont typeface="Univers 45 Light" pitchFamily="2" charset="0"/>
                        <a:buNone/>
                        <a:tabLst/>
                      </a:pPr>
                      <a:r>
                        <a:rPr kumimoji="0" lang="en-US" sz="1100" b="0" i="0" u="none" strike="noStrike" cap="none" normalizeH="0" baseline="0" smtClean="0">
                          <a:ln>
                            <a:noFill/>
                          </a:ln>
                          <a:solidFill>
                            <a:schemeClr val="bg1"/>
                          </a:solidFill>
                          <a:effectLst/>
                          <a:latin typeface="Univers 45 Light" pitchFamily="2" charset="0"/>
                          <a:cs typeface="Arial" charset="0"/>
                        </a:rPr>
                        <a:t> ‘</a:t>
                      </a:r>
                      <a:r>
                        <a:rPr kumimoji="0" lang="en-US" sz="1100" b="0" i="1" u="none" strike="noStrike" cap="none" normalizeH="0" baseline="0" smtClean="0">
                          <a:ln>
                            <a:noFill/>
                          </a:ln>
                          <a:solidFill>
                            <a:schemeClr val="bg1"/>
                          </a:solidFill>
                          <a:effectLst/>
                          <a:latin typeface="Univers 45 Light" pitchFamily="2" charset="0"/>
                          <a:cs typeface="Arial" charset="0"/>
                        </a:rPr>
                        <a:t>Probably</a:t>
                      </a:r>
                      <a:r>
                        <a:rPr kumimoji="0" lang="en-US" sz="1100" b="0" i="0" u="none" strike="noStrike" cap="none" normalizeH="0" baseline="0" smtClean="0">
                          <a:ln>
                            <a:noFill/>
                          </a:ln>
                          <a:solidFill>
                            <a:schemeClr val="bg1"/>
                          </a:solidFill>
                          <a:effectLst/>
                          <a:latin typeface="Univers 45 Light" pitchFamily="2" charset="0"/>
                          <a:cs typeface="Arial" charset="0"/>
                        </a:rPr>
                        <a:t>’ will</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5F5F5F"/>
                    </a:solidFill>
                  </a:tcPr>
                </a:tc>
              </a:tr>
              <a:tr h="1001713">
                <a:tc>
                  <a:txBody>
                    <a:bodyPr/>
                    <a:lstStyle/>
                    <a:p>
                      <a:pPr marL="0" marR="0" lvl="0" indent="0" algn="l" defTabSz="914400" rtl="0" eaLnBrk="0" fontAlgn="base" latinLnBrk="0" hangingPunct="0">
                        <a:lnSpc>
                          <a:spcPct val="100000"/>
                        </a:lnSpc>
                        <a:spcBef>
                          <a:spcPct val="80000"/>
                        </a:spcBef>
                        <a:spcAft>
                          <a:spcPct val="0"/>
                        </a:spcAft>
                        <a:buClr>
                          <a:schemeClr val="accent2"/>
                        </a:buClr>
                        <a:buSzTx/>
                        <a:buFont typeface="Univers 45 Light" pitchFamily="2" charset="0"/>
                        <a:buNone/>
                        <a:tabLst/>
                      </a:pPr>
                      <a:r>
                        <a:rPr kumimoji="0" lang="en-US" sz="1100" b="0" i="0" u="none" strike="noStrike" cap="none" normalizeH="0" baseline="0" smtClean="0">
                          <a:ln>
                            <a:noFill/>
                          </a:ln>
                          <a:solidFill>
                            <a:srgbClr val="666666"/>
                          </a:solidFill>
                          <a:effectLst/>
                          <a:latin typeface="Univers 45 Light" pitchFamily="2" charset="0"/>
                          <a:cs typeface="Arial" charset="0"/>
                        </a:rPr>
                        <a:t>Very Slow to Flow</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80000"/>
                        </a:spcBef>
                        <a:spcAft>
                          <a:spcPct val="0"/>
                        </a:spcAft>
                        <a:buClr>
                          <a:schemeClr val="accent2"/>
                        </a:buClr>
                        <a:buSzTx/>
                        <a:buFont typeface="Univers 45 Light" pitchFamily="2" charset="0"/>
                        <a:buNone/>
                        <a:tabLst/>
                      </a:pPr>
                      <a:r>
                        <a:rPr kumimoji="0" lang="en-US" sz="1100" b="0" i="0" u="none" strike="noStrike" cap="none" normalizeH="0" baseline="0" smtClean="0">
                          <a:ln>
                            <a:noFill/>
                          </a:ln>
                          <a:solidFill>
                            <a:srgbClr val="666666"/>
                          </a:solidFill>
                          <a:effectLst/>
                          <a:latin typeface="Univers 45 Light" pitchFamily="2" charset="0"/>
                          <a:cs typeface="Arial" charset="0"/>
                        </a:rPr>
                        <a:t>Very Low to No Evaporation</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80000"/>
                        </a:spcBef>
                        <a:spcAft>
                          <a:spcPct val="0"/>
                        </a:spcAft>
                        <a:buClr>
                          <a:schemeClr val="accent2"/>
                        </a:buClr>
                        <a:buSzTx/>
                        <a:buFont typeface="Univers 45 Light" pitchFamily="2" charset="0"/>
                        <a:buNone/>
                        <a:tabLst/>
                      </a:pPr>
                      <a:r>
                        <a:rPr kumimoji="0" lang="en-US" sz="1100" b="0" i="0" u="none" strike="noStrike" cap="none" normalizeH="0" baseline="0" smtClean="0">
                          <a:ln>
                            <a:noFill/>
                          </a:ln>
                          <a:solidFill>
                            <a:srgbClr val="666666"/>
                          </a:solidFill>
                          <a:effectLst/>
                          <a:latin typeface="Univers 45 Light" pitchFamily="2" charset="0"/>
                          <a:cs typeface="Arial" charset="0"/>
                        </a:rPr>
                        <a:t>No Longer Dissolving</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779463">
                <a:tc>
                  <a:txBody>
                    <a:bodyPr/>
                    <a:lstStyle/>
                    <a:p>
                      <a:pPr marL="0" marR="0" lvl="0" indent="0" algn="l" defTabSz="914400" rtl="0" eaLnBrk="0" fontAlgn="base" latinLnBrk="0" hangingPunct="0">
                        <a:lnSpc>
                          <a:spcPct val="100000"/>
                        </a:lnSpc>
                        <a:spcBef>
                          <a:spcPct val="40000"/>
                        </a:spcBef>
                        <a:spcAft>
                          <a:spcPct val="0"/>
                        </a:spcAft>
                        <a:buClr>
                          <a:schemeClr val="accent2"/>
                        </a:buClr>
                        <a:buSzTx/>
                        <a:buFont typeface="Univers 45 Light" pitchFamily="2" charset="0"/>
                        <a:buNone/>
                        <a:tabLst/>
                      </a:pPr>
                      <a:r>
                        <a:rPr kumimoji="0" lang="en-US" sz="1100" b="0" i="0" u="none" strike="noStrike" cap="none" normalizeH="0" baseline="0" smtClean="0">
                          <a:ln>
                            <a:noFill/>
                          </a:ln>
                          <a:solidFill>
                            <a:srgbClr val="666666"/>
                          </a:solidFill>
                          <a:effectLst/>
                          <a:latin typeface="Univers 45 Light" pitchFamily="2" charset="0"/>
                          <a:cs typeface="Arial" charset="0"/>
                        </a:rPr>
                        <a:t>Not Pourable</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80000"/>
                        </a:spcBef>
                        <a:spcAft>
                          <a:spcPct val="0"/>
                        </a:spcAft>
                        <a:buClr>
                          <a:schemeClr val="accent2"/>
                        </a:buClr>
                        <a:buSzTx/>
                        <a:buFont typeface="Univers 45 Light" pitchFamily="2" charset="0"/>
                        <a:buNone/>
                        <a:tabLst/>
                      </a:pPr>
                      <a:r>
                        <a:rPr kumimoji="0" lang="en-US" sz="1100" b="0" i="0" u="none" strike="noStrike" cap="none" normalizeH="0" baseline="0" smtClean="0">
                          <a:ln>
                            <a:noFill/>
                          </a:ln>
                          <a:solidFill>
                            <a:srgbClr val="666666"/>
                          </a:solidFill>
                          <a:effectLst/>
                          <a:latin typeface="Univers 45 Light" pitchFamily="2" charset="0"/>
                          <a:cs typeface="Arial" charset="0"/>
                        </a:rPr>
                        <a:t>No Potential to Burn</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80000"/>
                        </a:spcBef>
                        <a:spcAft>
                          <a:spcPct val="0"/>
                        </a:spcAft>
                        <a:buClr>
                          <a:schemeClr val="accent2"/>
                        </a:buClr>
                        <a:buSzTx/>
                        <a:buFont typeface="Univers 45 Light" pitchFamily="2" charset="0"/>
                        <a:buNone/>
                        <a:tabLst/>
                      </a:pPr>
                      <a:r>
                        <a:rPr kumimoji="0" lang="en-US" sz="1100" b="0" i="0" u="none" strike="noStrike" cap="none" normalizeH="0" baseline="0" smtClean="0">
                          <a:ln>
                            <a:noFill/>
                          </a:ln>
                          <a:solidFill>
                            <a:srgbClr val="666666"/>
                          </a:solidFill>
                          <a:effectLst/>
                          <a:latin typeface="Univers 45 Light" pitchFamily="2" charset="0"/>
                          <a:cs typeface="Arial" charset="0"/>
                        </a:rPr>
                        <a:t>No Longer Be Releasing Volatile Constituents</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779463">
                <a:tc>
                  <a:txBody>
                    <a:bodyPr/>
                    <a:lstStyle/>
                    <a:p>
                      <a:pPr marL="0" marR="0" lvl="0" indent="0" algn="l" defTabSz="914400" rtl="0" eaLnBrk="0" fontAlgn="base" latinLnBrk="0" hangingPunct="0">
                        <a:lnSpc>
                          <a:spcPct val="100000"/>
                        </a:lnSpc>
                        <a:spcBef>
                          <a:spcPct val="80000"/>
                        </a:spcBef>
                        <a:spcAft>
                          <a:spcPct val="0"/>
                        </a:spcAft>
                        <a:buClr>
                          <a:schemeClr val="accent2"/>
                        </a:buClr>
                        <a:buSzTx/>
                        <a:buFont typeface="Univers 45 Light" pitchFamily="2" charset="0"/>
                        <a:buNone/>
                        <a:tabLst/>
                      </a:pPr>
                      <a:r>
                        <a:rPr kumimoji="0" lang="en-US" sz="1100" b="0" i="0" u="none" strike="noStrike" cap="none" normalizeH="0" baseline="0" smtClean="0">
                          <a:ln>
                            <a:noFill/>
                          </a:ln>
                          <a:solidFill>
                            <a:srgbClr val="666666"/>
                          </a:solidFill>
                          <a:effectLst/>
                          <a:latin typeface="Univers 45 Light" pitchFamily="2" charset="0"/>
                          <a:cs typeface="Arial" charset="0"/>
                        </a:rPr>
                        <a:t>Barely Buoyant</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80000"/>
                        </a:spcBef>
                        <a:spcAft>
                          <a:spcPct val="0"/>
                        </a:spcAft>
                        <a:buClr>
                          <a:schemeClr val="accent2"/>
                        </a:buClr>
                        <a:buSzTx/>
                        <a:buFont typeface="Univers 45 Light" pitchFamily="2" charset="0"/>
                        <a:buNone/>
                        <a:tabLst/>
                      </a:pPr>
                      <a:r>
                        <a:rPr kumimoji="0" lang="en-US" sz="1100" b="0" i="0" u="none" strike="noStrike" cap="none" normalizeH="0" baseline="0" smtClean="0">
                          <a:ln>
                            <a:noFill/>
                          </a:ln>
                          <a:solidFill>
                            <a:srgbClr val="666666"/>
                          </a:solidFill>
                          <a:effectLst/>
                          <a:latin typeface="Univers 45 Light" pitchFamily="2" charset="0"/>
                          <a:cs typeface="Arial" charset="0"/>
                        </a:rPr>
                        <a:t>Water Mixed In – Emulsified (Think Mayonnaise)</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
                          <a:schemeClr val="accent2"/>
                        </a:buClr>
                        <a:buSzTx/>
                        <a:buFont typeface="Univers 45 Light" pitchFamily="2" charset="0"/>
                        <a:buNone/>
                        <a:tabLst/>
                      </a:pPr>
                      <a:endParaRPr kumimoji="0" lang="en-US" sz="1100" b="0" i="0" u="none" strike="noStrike" cap="none" normalizeH="0" baseline="0" smtClean="0">
                        <a:ln>
                          <a:noFill/>
                        </a:ln>
                        <a:solidFill>
                          <a:srgbClr val="666666"/>
                        </a:solidFill>
                        <a:effectLst/>
                        <a:latin typeface="Univers 45 Light" pitchFamily="2" charset="0"/>
                        <a:cs typeface="Arial"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txBox="1">
            <a:spLocks noGrp="1"/>
          </p:cNvSpPr>
          <p:nvPr/>
        </p:nvSpPr>
        <p:spPr bwMode="auto">
          <a:xfrm>
            <a:off x="7029450" y="6626225"/>
            <a:ext cx="2133600" cy="476250"/>
          </a:xfrm>
          <a:prstGeom prst="rect">
            <a:avLst/>
          </a:prstGeom>
          <a:noFill/>
          <a:ln>
            <a:miter lim="800000"/>
            <a:headEnd/>
            <a:tailEnd/>
          </a:ln>
        </p:spPr>
        <p:txBody>
          <a:bodyPr/>
          <a:lstStyle/>
          <a:p>
            <a:pPr algn="r">
              <a:defRPr/>
            </a:pPr>
            <a:fld id="{AC5BEA46-76A3-47AA-95A4-815C1C8E4A77}" type="slidenum">
              <a:rPr lang="en-US" sz="1000">
                <a:solidFill>
                  <a:schemeClr val="tx2"/>
                </a:solidFill>
                <a:latin typeface="Univers 45 Light" pitchFamily="2" charset="0"/>
                <a:cs typeface="+mn-cs"/>
              </a:rPr>
              <a:pPr algn="r">
                <a:defRPr/>
              </a:pPr>
              <a:t>18</a:t>
            </a:fld>
            <a:endParaRPr lang="en-US" sz="1000">
              <a:solidFill>
                <a:schemeClr val="tx2"/>
              </a:solidFill>
              <a:latin typeface="Univers 45 Light" pitchFamily="2" charset="0"/>
              <a:cs typeface="+mn-cs"/>
            </a:endParaRPr>
          </a:p>
        </p:txBody>
      </p:sp>
      <p:sp>
        <p:nvSpPr>
          <p:cNvPr id="53250" name="Rectangle 3"/>
          <p:cNvSpPr>
            <a:spLocks noGrp="1" noChangeArrowheads="1"/>
          </p:cNvSpPr>
          <p:nvPr>
            <p:ph type="title" idx="4294967295"/>
          </p:nvPr>
        </p:nvSpPr>
        <p:spPr/>
        <p:txBody>
          <a:bodyPr/>
          <a:lstStyle/>
          <a:p>
            <a:pPr eaLnBrk="1" hangingPunct="1"/>
            <a:r>
              <a:rPr lang="en-US" smtClean="0"/>
              <a:t>JSEA – Basic Process </a:t>
            </a:r>
          </a:p>
        </p:txBody>
      </p:sp>
      <p:sp>
        <p:nvSpPr>
          <p:cNvPr id="53251" name="Rectangle 4"/>
          <p:cNvSpPr>
            <a:spLocks noGrp="1" noChangeArrowheads="1"/>
          </p:cNvSpPr>
          <p:nvPr>
            <p:ph type="body" idx="4294967295"/>
          </p:nvPr>
        </p:nvSpPr>
        <p:spPr>
          <a:xfrm>
            <a:off x="533400" y="1524000"/>
            <a:ext cx="7467600" cy="3810000"/>
          </a:xfrm>
        </p:spPr>
        <p:txBody>
          <a:bodyPr/>
          <a:lstStyle/>
          <a:p>
            <a:pPr eaLnBrk="1" hangingPunct="1">
              <a:spcBef>
                <a:spcPct val="100000"/>
              </a:spcBef>
            </a:pPr>
            <a:r>
              <a:rPr lang="en-US" b="1" smtClean="0">
                <a:solidFill>
                  <a:schemeClr val="tx1"/>
                </a:solidFill>
                <a:latin typeface="Univers 45 Light" pitchFamily="2" charset="0"/>
              </a:rPr>
              <a:t>The JSEA (Job Safety and Environmental Analysis) process breaks a job into key steps that are agreed upon and analyzed by the personnel who will perform the work</a:t>
            </a:r>
          </a:p>
          <a:p>
            <a:pPr lvl="1" eaLnBrk="1" hangingPunct="1">
              <a:spcBef>
                <a:spcPct val="100000"/>
              </a:spcBef>
            </a:pPr>
            <a:r>
              <a:rPr lang="en-US" b="1" smtClean="0">
                <a:solidFill>
                  <a:schemeClr val="tx1"/>
                </a:solidFill>
                <a:latin typeface="Univers 45 Light" pitchFamily="2" charset="0"/>
              </a:rPr>
              <a:t>Each key step will identify and evaluate the process and HSE hazards and risks involved </a:t>
            </a:r>
          </a:p>
          <a:p>
            <a:pPr lvl="1" eaLnBrk="1" hangingPunct="1">
              <a:spcBef>
                <a:spcPct val="100000"/>
              </a:spcBef>
            </a:pPr>
            <a:r>
              <a:rPr lang="en-US" b="1" smtClean="0">
                <a:solidFill>
                  <a:schemeClr val="tx1"/>
                </a:solidFill>
                <a:latin typeface="Univers 45 Light" pitchFamily="2" charset="0"/>
              </a:rPr>
              <a:t>Each key step will identify the controls needed to eliminate, substitute, control, and mitigate the hazards </a:t>
            </a:r>
          </a:p>
          <a:p>
            <a:pPr eaLnBrk="1" hangingPunct="1">
              <a:spcBef>
                <a:spcPct val="100000"/>
              </a:spcBef>
            </a:pPr>
            <a:r>
              <a:rPr lang="en-US" b="1" smtClean="0">
                <a:solidFill>
                  <a:schemeClr val="tx1"/>
                </a:solidFill>
                <a:latin typeface="Univers 45 Light" pitchFamily="2" charset="0"/>
              </a:rPr>
              <a:t>Draft and similar, prior JSEAs, and operating procedures can </a:t>
            </a:r>
            <a:br>
              <a:rPr lang="en-US" b="1" smtClean="0">
                <a:solidFill>
                  <a:schemeClr val="tx1"/>
                </a:solidFill>
                <a:latin typeface="Univers 45 Light" pitchFamily="2" charset="0"/>
              </a:rPr>
            </a:br>
            <a:r>
              <a:rPr lang="en-US" b="1" smtClean="0">
                <a:solidFill>
                  <a:schemeClr val="tx1"/>
                </a:solidFill>
                <a:latin typeface="Univers 45 Light" pitchFamily="2" charset="0"/>
              </a:rPr>
              <a:t>assist the risk defining processes</a:t>
            </a:r>
          </a:p>
          <a:p>
            <a:pPr eaLnBrk="1" hangingPunct="1">
              <a:spcBef>
                <a:spcPct val="100000"/>
              </a:spcBef>
            </a:pPr>
            <a:r>
              <a:rPr lang="en-GB" b="1" smtClean="0">
                <a:solidFill>
                  <a:schemeClr val="tx1"/>
                </a:solidFill>
                <a:latin typeface="Univers 45 Light" pitchFamily="2" charset="0"/>
              </a:rPr>
              <a:t>The work site must be inspected by a competent                                      person prior to conducting the Risk Assessment</a:t>
            </a:r>
          </a:p>
          <a:p>
            <a:pPr eaLnBrk="1" hangingPunct="1">
              <a:spcBef>
                <a:spcPct val="100000"/>
              </a:spcBef>
            </a:pPr>
            <a:r>
              <a:rPr lang="en-US" b="1" smtClean="0">
                <a:solidFill>
                  <a:schemeClr val="tx1"/>
                </a:solidFill>
                <a:latin typeface="Univers 45 Light" pitchFamily="2" charset="0"/>
              </a:rPr>
              <a:t>All personnel participating in the work must be                                 represented in the JSEA process</a:t>
            </a:r>
          </a:p>
        </p:txBody>
      </p:sp>
      <p:pic>
        <p:nvPicPr>
          <p:cNvPr id="77831" name="Picture 7" descr="http://soundwaves.usgs.gov/2006/09/IMG_4865LG.jpg"/>
          <p:cNvPicPr>
            <a:picLocks noChangeAspect="1" noChangeArrowheads="1"/>
          </p:cNvPicPr>
          <p:nvPr/>
        </p:nvPicPr>
        <p:blipFill>
          <a:blip r:embed="rId3"/>
          <a:srcRect/>
          <a:stretch>
            <a:fillRect/>
          </a:stretch>
        </p:blipFill>
        <p:spPr bwMode="auto">
          <a:xfrm>
            <a:off x="5867400" y="4381500"/>
            <a:ext cx="3200400" cy="2400300"/>
          </a:xfrm>
          <a:prstGeom prst="rect">
            <a:avLst/>
          </a:prstGeom>
          <a:noFill/>
          <a:ln w="63500">
            <a:solidFill>
              <a:schemeClr val="bg1">
                <a:lumMod val="85000"/>
              </a:schemeClr>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p:cNvSpPr txBox="1">
            <a:spLocks noGrp="1"/>
          </p:cNvSpPr>
          <p:nvPr/>
        </p:nvSpPr>
        <p:spPr bwMode="auto">
          <a:xfrm>
            <a:off x="7029450" y="6626225"/>
            <a:ext cx="2133600" cy="476250"/>
          </a:xfrm>
          <a:prstGeom prst="rect">
            <a:avLst/>
          </a:prstGeom>
          <a:noFill/>
          <a:ln>
            <a:miter lim="800000"/>
            <a:headEnd/>
            <a:tailEnd/>
          </a:ln>
        </p:spPr>
        <p:txBody>
          <a:bodyPr/>
          <a:lstStyle/>
          <a:p>
            <a:pPr algn="r">
              <a:defRPr/>
            </a:pPr>
            <a:fld id="{D04AD406-6FD9-4129-8CEF-8D8FAC2CF1E9}" type="slidenum">
              <a:rPr lang="en-US" sz="1000">
                <a:solidFill>
                  <a:schemeClr val="tx2"/>
                </a:solidFill>
                <a:latin typeface="Univers 45 Light" pitchFamily="2" charset="0"/>
                <a:cs typeface="+mn-cs"/>
              </a:rPr>
              <a:pPr algn="r">
                <a:defRPr/>
              </a:pPr>
              <a:t>19</a:t>
            </a:fld>
            <a:endParaRPr lang="en-US" sz="1000">
              <a:solidFill>
                <a:schemeClr val="tx2"/>
              </a:solidFill>
              <a:latin typeface="Univers 45 Light" pitchFamily="2" charset="0"/>
              <a:cs typeface="+mn-cs"/>
            </a:endParaRPr>
          </a:p>
        </p:txBody>
      </p:sp>
      <p:sp>
        <p:nvSpPr>
          <p:cNvPr id="55298" name="Rectangle 2"/>
          <p:cNvSpPr>
            <a:spLocks noGrp="1" noChangeArrowheads="1"/>
          </p:cNvSpPr>
          <p:nvPr>
            <p:ph type="title" idx="4294967295"/>
          </p:nvPr>
        </p:nvSpPr>
        <p:spPr/>
        <p:txBody>
          <a:bodyPr/>
          <a:lstStyle/>
          <a:p>
            <a:pPr eaLnBrk="1" hangingPunct="1"/>
            <a:r>
              <a:rPr lang="en-US" smtClean="0"/>
              <a:t>JSEA Basic Requirements, </a:t>
            </a:r>
            <a:r>
              <a:rPr lang="en-US" i="1" smtClean="0"/>
              <a:t>continued</a:t>
            </a:r>
          </a:p>
        </p:txBody>
      </p:sp>
      <p:sp>
        <p:nvSpPr>
          <p:cNvPr id="55299" name="Rectangle 3"/>
          <p:cNvSpPr>
            <a:spLocks noGrp="1" noChangeArrowheads="1"/>
          </p:cNvSpPr>
          <p:nvPr>
            <p:ph type="body" sz="half" idx="4294967295"/>
          </p:nvPr>
        </p:nvSpPr>
        <p:spPr>
          <a:xfrm>
            <a:off x="544513" y="1752600"/>
            <a:ext cx="7304087" cy="3352800"/>
          </a:xfrm>
        </p:spPr>
        <p:txBody>
          <a:bodyPr/>
          <a:lstStyle/>
          <a:p>
            <a:pPr eaLnBrk="1" hangingPunct="1">
              <a:spcBef>
                <a:spcPct val="100000"/>
              </a:spcBef>
            </a:pPr>
            <a:r>
              <a:rPr lang="en-GB" b="1" smtClean="0">
                <a:solidFill>
                  <a:schemeClr val="tx1"/>
                </a:solidFill>
                <a:latin typeface="Univers 45 Light" pitchFamily="2" charset="0"/>
              </a:rPr>
              <a:t>All equipment used in performing work must be fit for purpose</a:t>
            </a:r>
          </a:p>
          <a:p>
            <a:pPr eaLnBrk="1" hangingPunct="1">
              <a:spcBef>
                <a:spcPct val="100000"/>
              </a:spcBef>
            </a:pPr>
            <a:r>
              <a:rPr lang="en-GB" b="1" smtClean="0">
                <a:solidFill>
                  <a:schemeClr val="tx1"/>
                </a:solidFill>
                <a:latin typeface="Univers 45 Light" pitchFamily="2" charset="0"/>
              </a:rPr>
              <a:t>Develop contingency plans based on potential emergency situations and identified work</a:t>
            </a:r>
          </a:p>
          <a:p>
            <a:pPr eaLnBrk="1" hangingPunct="1">
              <a:spcBef>
                <a:spcPct val="100000"/>
              </a:spcBef>
            </a:pPr>
            <a:r>
              <a:rPr lang="en-GB" b="1" smtClean="0">
                <a:solidFill>
                  <a:schemeClr val="tx1"/>
                </a:solidFill>
                <a:latin typeface="Univers 45 Light" pitchFamily="2" charset="0"/>
              </a:rPr>
              <a:t>Risk Assessments consider these measures in the following order:</a:t>
            </a:r>
          </a:p>
          <a:p>
            <a:pPr lvl="2" eaLnBrk="1" hangingPunct="1">
              <a:spcBef>
                <a:spcPct val="100000"/>
              </a:spcBef>
            </a:pPr>
            <a:r>
              <a:rPr lang="en-US" b="1" smtClean="0">
                <a:solidFill>
                  <a:schemeClr val="tx1"/>
                </a:solidFill>
                <a:latin typeface="Univers 45 Light" pitchFamily="2" charset="0"/>
              </a:rPr>
              <a:t>Elimination         </a:t>
            </a:r>
          </a:p>
          <a:p>
            <a:pPr lvl="2" eaLnBrk="1" hangingPunct="1">
              <a:spcBef>
                <a:spcPct val="100000"/>
              </a:spcBef>
            </a:pPr>
            <a:r>
              <a:rPr lang="en-US" b="1" smtClean="0">
                <a:solidFill>
                  <a:schemeClr val="tx1"/>
                </a:solidFill>
                <a:latin typeface="Univers 45 Light" pitchFamily="2" charset="0"/>
              </a:rPr>
              <a:t>Substitution</a:t>
            </a:r>
          </a:p>
          <a:p>
            <a:pPr lvl="2" eaLnBrk="1" hangingPunct="1">
              <a:spcBef>
                <a:spcPct val="100000"/>
              </a:spcBef>
            </a:pPr>
            <a:r>
              <a:rPr lang="en-US" b="1" smtClean="0">
                <a:solidFill>
                  <a:schemeClr val="tx1"/>
                </a:solidFill>
                <a:latin typeface="Univers 45 Light" pitchFamily="2" charset="0"/>
              </a:rPr>
              <a:t>Control</a:t>
            </a:r>
          </a:p>
          <a:p>
            <a:pPr lvl="2" eaLnBrk="1" hangingPunct="1">
              <a:spcBef>
                <a:spcPct val="100000"/>
              </a:spcBef>
            </a:pPr>
            <a:r>
              <a:rPr lang="en-US" b="1" smtClean="0">
                <a:solidFill>
                  <a:schemeClr val="tx1"/>
                </a:solidFill>
                <a:latin typeface="Univers 45 Light" pitchFamily="2" charset="0"/>
              </a:rPr>
              <a:t>Mitigation</a:t>
            </a:r>
          </a:p>
          <a:p>
            <a:pPr eaLnBrk="1" hangingPunct="1">
              <a:spcBef>
                <a:spcPct val="100000"/>
              </a:spcBef>
            </a:pPr>
            <a:endParaRPr lang="en-US" b="1" smtClean="0">
              <a:solidFill>
                <a:schemeClr val="tx1"/>
              </a:solidFill>
              <a:latin typeface="Univers 45 Light" pitchFamily="2" charset="0"/>
            </a:endParaRPr>
          </a:p>
        </p:txBody>
      </p:sp>
      <p:pic>
        <p:nvPicPr>
          <p:cNvPr id="8" name="Picture 6" descr="http://www.turnerbros.com/images/hse_pic1.jpg"/>
          <p:cNvPicPr>
            <a:picLocks noChangeAspect="1" noChangeArrowheads="1"/>
          </p:cNvPicPr>
          <p:nvPr/>
        </p:nvPicPr>
        <p:blipFill>
          <a:blip r:embed="rId3"/>
          <a:srcRect/>
          <a:stretch>
            <a:fillRect/>
          </a:stretch>
        </p:blipFill>
        <p:spPr bwMode="auto">
          <a:xfrm>
            <a:off x="4572000" y="3962400"/>
            <a:ext cx="3657600" cy="2438400"/>
          </a:xfrm>
          <a:prstGeom prst="rect">
            <a:avLst/>
          </a:prstGeom>
          <a:noFill/>
          <a:ln w="63500">
            <a:solidFill>
              <a:schemeClr val="bg1">
                <a:lumMod val="85000"/>
              </a:schemeClr>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p:cNvSpPr>
            <a:spLocks noGrp="1"/>
          </p:cNvSpPr>
          <p:nvPr>
            <p:ph type="title"/>
          </p:nvPr>
        </p:nvSpPr>
        <p:spPr/>
        <p:txBody>
          <a:bodyPr/>
          <a:lstStyle/>
          <a:p>
            <a:pPr eaLnBrk="1" hangingPunct="1"/>
            <a:r>
              <a:rPr lang="en-GB" smtClean="0"/>
              <a:t>Level 2 – Contractors and Paraprofessionals</a:t>
            </a:r>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txBox="1">
            <a:spLocks noGrp="1"/>
          </p:cNvSpPr>
          <p:nvPr/>
        </p:nvSpPr>
        <p:spPr bwMode="auto">
          <a:xfrm>
            <a:off x="7029450" y="6626225"/>
            <a:ext cx="2133600" cy="476250"/>
          </a:xfrm>
          <a:prstGeom prst="rect">
            <a:avLst/>
          </a:prstGeom>
          <a:noFill/>
          <a:ln>
            <a:miter lim="800000"/>
            <a:headEnd/>
            <a:tailEnd/>
          </a:ln>
        </p:spPr>
        <p:txBody>
          <a:bodyPr/>
          <a:lstStyle/>
          <a:p>
            <a:pPr algn="r">
              <a:defRPr/>
            </a:pPr>
            <a:fld id="{3A36265A-185C-404B-9941-EB81F59A7190}" type="slidenum">
              <a:rPr lang="en-US" sz="1000">
                <a:solidFill>
                  <a:schemeClr val="tx2"/>
                </a:solidFill>
                <a:latin typeface="Univers 45 Light" pitchFamily="2" charset="0"/>
                <a:cs typeface="+mn-cs"/>
              </a:rPr>
              <a:pPr algn="r">
                <a:defRPr/>
              </a:pPr>
              <a:t>20</a:t>
            </a:fld>
            <a:endParaRPr lang="en-US" sz="1000">
              <a:solidFill>
                <a:schemeClr val="tx2"/>
              </a:solidFill>
              <a:latin typeface="Univers 45 Light" pitchFamily="2" charset="0"/>
              <a:cs typeface="+mn-cs"/>
            </a:endParaRPr>
          </a:p>
        </p:txBody>
      </p:sp>
      <p:sp>
        <p:nvSpPr>
          <p:cNvPr id="57346" name="Rectangle 2"/>
          <p:cNvSpPr>
            <a:spLocks noGrp="1" noChangeArrowheads="1"/>
          </p:cNvSpPr>
          <p:nvPr>
            <p:ph type="title" idx="4294967295"/>
          </p:nvPr>
        </p:nvSpPr>
        <p:spPr/>
        <p:txBody>
          <a:bodyPr/>
          <a:lstStyle/>
          <a:p>
            <a:pPr eaLnBrk="1" hangingPunct="1"/>
            <a:r>
              <a:rPr lang="en-US" smtClean="0"/>
              <a:t>JSEA Form    </a:t>
            </a:r>
          </a:p>
        </p:txBody>
      </p:sp>
      <p:pic>
        <p:nvPicPr>
          <p:cNvPr id="1076227" name="Picture 3"/>
          <p:cNvPicPr>
            <a:picLocks noChangeAspect="1" noChangeArrowheads="1"/>
          </p:cNvPicPr>
          <p:nvPr/>
        </p:nvPicPr>
        <p:blipFill>
          <a:blip r:embed="rId3"/>
          <a:srcRect/>
          <a:stretch>
            <a:fillRect/>
          </a:stretch>
        </p:blipFill>
        <p:spPr bwMode="auto">
          <a:xfrm>
            <a:off x="914400" y="1600200"/>
            <a:ext cx="7315200" cy="4611688"/>
          </a:xfrm>
          <a:prstGeom prst="rect">
            <a:avLst/>
          </a:prstGeom>
          <a:noFill/>
          <a:ln w="76200" algn="ctr">
            <a:solidFill>
              <a:srgbClr val="F5F5F5"/>
            </a:solidFill>
            <a:miter lim="800000"/>
            <a:headEnd/>
            <a:tailEnd/>
          </a:ln>
          <a:effectLst>
            <a:outerShdw dist="53882" dir="2700000" algn="ctr" rotWithShape="0">
              <a:srgbClr val="808080">
                <a:alpha val="50000"/>
              </a:srgbClr>
            </a:outerShdw>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txBox="1">
            <a:spLocks noGrp="1"/>
          </p:cNvSpPr>
          <p:nvPr/>
        </p:nvSpPr>
        <p:spPr bwMode="auto">
          <a:xfrm>
            <a:off x="7029450" y="6626225"/>
            <a:ext cx="2133600" cy="476250"/>
          </a:xfrm>
          <a:prstGeom prst="rect">
            <a:avLst/>
          </a:prstGeom>
          <a:noFill/>
          <a:ln>
            <a:miter lim="800000"/>
            <a:headEnd/>
            <a:tailEnd/>
          </a:ln>
        </p:spPr>
        <p:txBody>
          <a:bodyPr/>
          <a:lstStyle/>
          <a:p>
            <a:pPr algn="r">
              <a:defRPr/>
            </a:pPr>
            <a:fld id="{575E1256-7E64-4F9F-8E91-1BFC0FBACD4D}" type="slidenum">
              <a:rPr lang="en-US" sz="1000">
                <a:solidFill>
                  <a:schemeClr val="tx2"/>
                </a:solidFill>
                <a:latin typeface="Univers 45 Light" pitchFamily="2" charset="0"/>
                <a:cs typeface="+mn-cs"/>
              </a:rPr>
              <a:pPr algn="r">
                <a:defRPr/>
              </a:pPr>
              <a:t>21</a:t>
            </a:fld>
            <a:endParaRPr lang="en-US" sz="1000">
              <a:solidFill>
                <a:schemeClr val="tx2"/>
              </a:solidFill>
              <a:latin typeface="Univers 45 Light" pitchFamily="2" charset="0"/>
              <a:cs typeface="+mn-cs"/>
            </a:endParaRPr>
          </a:p>
        </p:txBody>
      </p:sp>
      <p:sp>
        <p:nvSpPr>
          <p:cNvPr id="59394" name="Rectangle 2"/>
          <p:cNvSpPr>
            <a:spLocks noGrp="1" noChangeArrowheads="1"/>
          </p:cNvSpPr>
          <p:nvPr>
            <p:ph type="title" idx="4294967295"/>
          </p:nvPr>
        </p:nvSpPr>
        <p:spPr/>
        <p:txBody>
          <a:bodyPr/>
          <a:lstStyle/>
          <a:p>
            <a:pPr eaLnBrk="1" hangingPunct="1"/>
            <a:r>
              <a:rPr lang="en-US" smtClean="0"/>
              <a:t>JSEA Form   </a:t>
            </a:r>
          </a:p>
        </p:txBody>
      </p:sp>
      <p:sp>
        <p:nvSpPr>
          <p:cNvPr id="59395" name="Rectangle 3"/>
          <p:cNvSpPr>
            <a:spLocks noChangeArrowheads="1"/>
          </p:cNvSpPr>
          <p:nvPr/>
        </p:nvSpPr>
        <p:spPr bwMode="auto">
          <a:xfrm>
            <a:off x="2209800" y="1295400"/>
            <a:ext cx="304800" cy="152400"/>
          </a:xfrm>
          <a:prstGeom prst="rect">
            <a:avLst/>
          </a:prstGeom>
          <a:solidFill>
            <a:schemeClr val="bg1"/>
          </a:solidFill>
          <a:ln w="9525" algn="ctr">
            <a:noFill/>
            <a:miter lim="800000"/>
            <a:headEnd/>
            <a:tailEnd/>
          </a:ln>
        </p:spPr>
        <p:txBody>
          <a:bodyPr wrap="none" lIns="90000" tIns="46800" rIns="90000" bIns="46800" anchor="ctr"/>
          <a:lstStyle/>
          <a:p>
            <a:pPr algn="ctr"/>
            <a:endParaRPr lang="en-US" sz="5400" b="1">
              <a:solidFill>
                <a:srgbClr val="007833"/>
              </a:solidFill>
              <a:latin typeface="Univers 45 Light" pitchFamily="2" charset="0"/>
            </a:endParaRPr>
          </a:p>
        </p:txBody>
      </p:sp>
      <p:sp>
        <p:nvSpPr>
          <p:cNvPr id="59396" name="Rectangle 4"/>
          <p:cNvSpPr>
            <a:spLocks noChangeArrowheads="1"/>
          </p:cNvSpPr>
          <p:nvPr/>
        </p:nvSpPr>
        <p:spPr bwMode="auto">
          <a:xfrm>
            <a:off x="6400800" y="1295400"/>
            <a:ext cx="304800" cy="152400"/>
          </a:xfrm>
          <a:prstGeom prst="rect">
            <a:avLst/>
          </a:prstGeom>
          <a:solidFill>
            <a:schemeClr val="bg1"/>
          </a:solidFill>
          <a:ln w="9525" algn="ctr">
            <a:noFill/>
            <a:miter lim="800000"/>
            <a:headEnd/>
            <a:tailEnd/>
          </a:ln>
        </p:spPr>
        <p:txBody>
          <a:bodyPr wrap="none" lIns="90000" tIns="46800" rIns="90000" bIns="46800" anchor="ctr"/>
          <a:lstStyle/>
          <a:p>
            <a:pPr algn="ctr"/>
            <a:endParaRPr lang="en-US" sz="5400" b="1">
              <a:solidFill>
                <a:srgbClr val="007833"/>
              </a:solidFill>
              <a:latin typeface="Univers 45 Light" pitchFamily="2" charset="0"/>
            </a:endParaRPr>
          </a:p>
        </p:txBody>
      </p:sp>
      <p:sp>
        <p:nvSpPr>
          <p:cNvPr id="59397" name="Rectangle 5"/>
          <p:cNvSpPr>
            <a:spLocks noChangeArrowheads="1"/>
          </p:cNvSpPr>
          <p:nvPr/>
        </p:nvSpPr>
        <p:spPr bwMode="auto">
          <a:xfrm>
            <a:off x="2498725" y="1282700"/>
            <a:ext cx="3902075" cy="76200"/>
          </a:xfrm>
          <a:prstGeom prst="rect">
            <a:avLst/>
          </a:prstGeom>
          <a:solidFill>
            <a:schemeClr val="bg1"/>
          </a:solidFill>
          <a:ln w="9525" algn="ctr">
            <a:noFill/>
            <a:miter lim="800000"/>
            <a:headEnd/>
            <a:tailEnd/>
          </a:ln>
        </p:spPr>
        <p:txBody>
          <a:bodyPr wrap="none" lIns="90000" tIns="46800" rIns="90000" bIns="46800" anchor="ctr"/>
          <a:lstStyle/>
          <a:p>
            <a:pPr algn="ctr"/>
            <a:endParaRPr lang="en-US" sz="5400" b="1">
              <a:solidFill>
                <a:srgbClr val="007833"/>
              </a:solidFill>
              <a:latin typeface="Univers 45 Light" pitchFamily="2" charset="0"/>
            </a:endParaRPr>
          </a:p>
        </p:txBody>
      </p:sp>
      <p:pic>
        <p:nvPicPr>
          <p:cNvPr id="1078278" name="Picture 6"/>
          <p:cNvPicPr>
            <a:picLocks noChangeAspect="1" noChangeArrowheads="1"/>
          </p:cNvPicPr>
          <p:nvPr/>
        </p:nvPicPr>
        <p:blipFill>
          <a:blip r:embed="rId3"/>
          <a:srcRect/>
          <a:stretch>
            <a:fillRect/>
          </a:stretch>
        </p:blipFill>
        <p:spPr bwMode="auto">
          <a:xfrm>
            <a:off x="2514600" y="152400"/>
            <a:ext cx="5502275" cy="6477000"/>
          </a:xfrm>
          <a:prstGeom prst="rect">
            <a:avLst/>
          </a:prstGeom>
          <a:noFill/>
          <a:ln w="76200" algn="ctr">
            <a:solidFill>
              <a:srgbClr val="F5F5F5"/>
            </a:solidFill>
            <a:miter lim="800000"/>
            <a:headEnd/>
            <a:tailEnd/>
          </a:ln>
          <a:effectLst>
            <a:outerShdw dist="53882" dir="2700000" algn="ctr" rotWithShape="0">
              <a:srgbClr val="808080">
                <a:alpha val="50000"/>
              </a:srgbClr>
            </a:outerShdw>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idx="4294967295"/>
          </p:nvPr>
        </p:nvSpPr>
        <p:spPr/>
        <p:txBody>
          <a:bodyPr/>
          <a:lstStyle/>
          <a:p>
            <a:pPr eaLnBrk="1" hangingPunct="1"/>
            <a:r>
              <a:rPr lang="en-US" smtClean="0"/>
              <a:t>Chemical Hazards</a:t>
            </a:r>
          </a:p>
        </p:txBody>
      </p:sp>
      <p:sp>
        <p:nvSpPr>
          <p:cNvPr id="61442" name="Content Placeholder 2"/>
          <p:cNvSpPr>
            <a:spLocks noGrp="1"/>
          </p:cNvSpPr>
          <p:nvPr>
            <p:ph idx="4294967295"/>
          </p:nvPr>
        </p:nvSpPr>
        <p:spPr>
          <a:xfrm>
            <a:off x="544513" y="1736725"/>
            <a:ext cx="3494087" cy="4740275"/>
          </a:xfrm>
        </p:spPr>
        <p:txBody>
          <a:bodyPr/>
          <a:lstStyle/>
          <a:p>
            <a:pPr eaLnBrk="1" hangingPunct="1">
              <a:lnSpc>
                <a:spcPct val="90000"/>
              </a:lnSpc>
            </a:pPr>
            <a:r>
              <a:rPr lang="en-US" sz="1400" b="1" smtClean="0">
                <a:solidFill>
                  <a:schemeClr val="tx1"/>
                </a:solidFill>
                <a:latin typeface="Univers 45 Light" pitchFamily="2" charset="0"/>
              </a:rPr>
              <a:t>Known hazards of crude oil include the chemical compounds of :</a:t>
            </a:r>
          </a:p>
          <a:p>
            <a:pPr lvl="1" eaLnBrk="1" hangingPunct="1">
              <a:lnSpc>
                <a:spcPct val="90000"/>
              </a:lnSpc>
            </a:pPr>
            <a:r>
              <a:rPr lang="en-US" sz="1400" b="1" smtClean="0">
                <a:solidFill>
                  <a:schemeClr val="tx1"/>
                </a:solidFill>
                <a:latin typeface="Univers 45 Light" pitchFamily="2" charset="0"/>
              </a:rPr>
              <a:t>Benzene</a:t>
            </a:r>
          </a:p>
          <a:p>
            <a:pPr lvl="1" eaLnBrk="1" hangingPunct="1">
              <a:lnSpc>
                <a:spcPct val="90000"/>
              </a:lnSpc>
            </a:pPr>
            <a:r>
              <a:rPr lang="en-US" sz="1400" b="1" smtClean="0">
                <a:solidFill>
                  <a:schemeClr val="tx1"/>
                </a:solidFill>
                <a:latin typeface="Univers 45 Light" pitchFamily="2" charset="0"/>
              </a:rPr>
              <a:t>Polyaromatic Hydrocarbons (PAH)</a:t>
            </a:r>
          </a:p>
          <a:p>
            <a:pPr lvl="1" eaLnBrk="1" hangingPunct="1">
              <a:lnSpc>
                <a:spcPct val="90000"/>
              </a:lnSpc>
            </a:pPr>
            <a:r>
              <a:rPr lang="en-US" sz="1400" b="1" smtClean="0">
                <a:solidFill>
                  <a:schemeClr val="tx1"/>
                </a:solidFill>
                <a:latin typeface="Univers 45 Light" pitchFamily="2" charset="0"/>
              </a:rPr>
              <a:t>Sulfur </a:t>
            </a:r>
          </a:p>
          <a:p>
            <a:r>
              <a:rPr lang="en-US" sz="1400" b="1" smtClean="0">
                <a:solidFill>
                  <a:schemeClr val="tx1"/>
                </a:solidFill>
                <a:latin typeface="Univers 45 Light" pitchFamily="2" charset="0"/>
              </a:rPr>
              <a:t>Common routes of exposure include:</a:t>
            </a:r>
          </a:p>
          <a:p>
            <a:pPr lvl="1"/>
            <a:r>
              <a:rPr lang="en-US" sz="1400" b="1" smtClean="0">
                <a:solidFill>
                  <a:schemeClr val="tx1"/>
                </a:solidFill>
                <a:latin typeface="Univers 45 Light" pitchFamily="2" charset="0"/>
              </a:rPr>
              <a:t>Skin contact</a:t>
            </a:r>
          </a:p>
          <a:p>
            <a:pPr lvl="1"/>
            <a:r>
              <a:rPr lang="en-US" sz="1400" b="1" smtClean="0">
                <a:solidFill>
                  <a:schemeClr val="tx1"/>
                </a:solidFill>
                <a:latin typeface="Univers 45 Light" pitchFamily="2" charset="0"/>
              </a:rPr>
              <a:t>Contact with mucous membranes such as eyes and mouth</a:t>
            </a:r>
          </a:p>
          <a:p>
            <a:r>
              <a:rPr lang="en-US" sz="1400" b="1" smtClean="0">
                <a:solidFill>
                  <a:schemeClr val="tx1"/>
                </a:solidFill>
                <a:latin typeface="Univers 45 Light" pitchFamily="2" charset="0"/>
              </a:rPr>
              <a:t>Less common routes of exposure:</a:t>
            </a:r>
          </a:p>
          <a:p>
            <a:pPr lvl="1"/>
            <a:r>
              <a:rPr lang="en-US" sz="1400" b="1" smtClean="0">
                <a:solidFill>
                  <a:schemeClr val="tx1"/>
                </a:solidFill>
                <a:latin typeface="Univers 45 Light" pitchFamily="2" charset="0"/>
              </a:rPr>
              <a:t>Ingestion</a:t>
            </a:r>
          </a:p>
          <a:p>
            <a:pPr lvl="1"/>
            <a:r>
              <a:rPr lang="en-US" sz="1400" b="1" smtClean="0">
                <a:solidFill>
                  <a:schemeClr val="tx1"/>
                </a:solidFill>
                <a:latin typeface="Univers 45 Light" pitchFamily="2" charset="0"/>
              </a:rPr>
              <a:t>Injection</a:t>
            </a:r>
          </a:p>
          <a:p>
            <a:pPr eaLnBrk="1" hangingPunct="1">
              <a:buFont typeface="Univers 45 Light" pitchFamily="2" charset="0"/>
              <a:buNone/>
            </a:pPr>
            <a:endParaRPr lang="en-US" sz="1400" smtClean="0">
              <a:latin typeface="Univers 45 Light" pitchFamily="2" charset="0"/>
            </a:endParaRPr>
          </a:p>
        </p:txBody>
      </p:sp>
      <p:sp>
        <p:nvSpPr>
          <p:cNvPr id="61443" name="Rectangle 3"/>
          <p:cNvSpPr txBox="1">
            <a:spLocks noChangeArrowheads="1"/>
          </p:cNvSpPr>
          <p:nvPr/>
        </p:nvSpPr>
        <p:spPr bwMode="auto">
          <a:xfrm>
            <a:off x="4572000" y="1752600"/>
            <a:ext cx="3352800" cy="4572000"/>
          </a:xfrm>
          <a:prstGeom prst="rect">
            <a:avLst/>
          </a:prstGeom>
          <a:noFill/>
          <a:ln w="9525">
            <a:noFill/>
            <a:miter lim="800000"/>
            <a:headEnd/>
            <a:tailEnd/>
          </a:ln>
        </p:spPr>
        <p:txBody>
          <a:bodyPr lIns="0" tIns="0"/>
          <a:lstStyle/>
          <a:p>
            <a:pPr marL="274638" indent="-274638">
              <a:lnSpc>
                <a:spcPct val="90000"/>
              </a:lnSpc>
              <a:spcBef>
                <a:spcPct val="40000"/>
              </a:spcBef>
              <a:buClr>
                <a:schemeClr val="accent2"/>
              </a:buClr>
              <a:buFontTx/>
              <a:buChar char="•"/>
            </a:pPr>
            <a:r>
              <a:rPr lang="en-US" sz="1400" b="1">
                <a:latin typeface="Univers 45 Light" pitchFamily="2" charset="0"/>
              </a:rPr>
              <a:t>Keys to chemical safety are:</a:t>
            </a:r>
          </a:p>
          <a:p>
            <a:pPr marL="549275" lvl="1" indent="-273050">
              <a:lnSpc>
                <a:spcPct val="90000"/>
              </a:lnSpc>
              <a:spcBef>
                <a:spcPct val="40000"/>
              </a:spcBef>
              <a:buClr>
                <a:schemeClr val="accent2"/>
              </a:buClr>
              <a:buFontTx/>
              <a:buChar char="-"/>
            </a:pPr>
            <a:r>
              <a:rPr lang="en-US" sz="1400" b="1">
                <a:latin typeface="Univers 45 Light" pitchFamily="2" charset="0"/>
              </a:rPr>
              <a:t>Minimize or eliminate contact with crude oil </a:t>
            </a:r>
          </a:p>
          <a:p>
            <a:pPr marL="549275" lvl="1" indent="-273050">
              <a:lnSpc>
                <a:spcPct val="90000"/>
              </a:lnSpc>
              <a:spcBef>
                <a:spcPct val="40000"/>
              </a:spcBef>
              <a:buClr>
                <a:schemeClr val="accent2"/>
              </a:buClr>
              <a:buFontTx/>
              <a:buChar char="-"/>
            </a:pPr>
            <a:r>
              <a:rPr lang="en-US" sz="1400" b="1">
                <a:latin typeface="Univers 45 Light" pitchFamily="2" charset="0"/>
              </a:rPr>
              <a:t>Wear the appropriate PPE</a:t>
            </a:r>
          </a:p>
          <a:p>
            <a:pPr marL="549275" lvl="1" indent="-273050">
              <a:lnSpc>
                <a:spcPct val="90000"/>
              </a:lnSpc>
              <a:spcBef>
                <a:spcPct val="40000"/>
              </a:spcBef>
              <a:buClr>
                <a:schemeClr val="accent2"/>
              </a:buClr>
              <a:buFontTx/>
              <a:buChar char="-"/>
            </a:pPr>
            <a:r>
              <a:rPr lang="en-US" sz="1400" b="1">
                <a:latin typeface="Univers 45 Light" pitchFamily="2" charset="0"/>
              </a:rPr>
              <a:t>Use proper techniques when removing PPE and dispose of them according to site safety plans</a:t>
            </a:r>
          </a:p>
          <a:p>
            <a:pPr marL="549275" lvl="1" indent="-273050">
              <a:lnSpc>
                <a:spcPct val="90000"/>
              </a:lnSpc>
              <a:spcBef>
                <a:spcPct val="40000"/>
              </a:spcBef>
              <a:buClr>
                <a:schemeClr val="accent2"/>
              </a:buClr>
              <a:buFontTx/>
              <a:buChar char="-"/>
            </a:pPr>
            <a:r>
              <a:rPr lang="en-US" sz="1400" b="1">
                <a:latin typeface="Univers 45 Light" pitchFamily="2" charset="0"/>
              </a:rPr>
              <a:t>If you are exposed, use proper decontamination procedures to remove crude oil from the skin</a:t>
            </a:r>
          </a:p>
          <a:p>
            <a:pPr marL="549275" lvl="1" indent="-273050">
              <a:lnSpc>
                <a:spcPct val="90000"/>
              </a:lnSpc>
              <a:spcBef>
                <a:spcPct val="40000"/>
              </a:spcBef>
              <a:buClr>
                <a:schemeClr val="accent2"/>
              </a:buClr>
              <a:buFontTx/>
              <a:buChar char="-"/>
            </a:pPr>
            <a:r>
              <a:rPr lang="en-US" sz="1400" b="1">
                <a:latin typeface="Univers 45 Light" pitchFamily="2" charset="0"/>
              </a:rPr>
              <a:t>If contact is made with the eyes, mouth or other mucous membranes, flush with copious amounts of potable water and report to your medical officer at your Operations Shore Base</a:t>
            </a:r>
          </a:p>
          <a:p>
            <a:pPr marL="549275" lvl="1" indent="-273050">
              <a:lnSpc>
                <a:spcPct val="90000"/>
              </a:lnSpc>
              <a:spcBef>
                <a:spcPct val="40000"/>
              </a:spcBef>
              <a:buClr>
                <a:schemeClr val="accent2"/>
              </a:buClr>
              <a:buFont typeface="Arial" charset="0"/>
              <a:buNone/>
            </a:pPr>
            <a:endParaRPr lang="en-US" sz="1400" b="1">
              <a:latin typeface="Univers 45 Light" pitchFamily="2" charset="0"/>
            </a:endParaRPr>
          </a:p>
          <a:p>
            <a:pPr marL="549275" lvl="1" indent="-273050">
              <a:lnSpc>
                <a:spcPct val="90000"/>
              </a:lnSpc>
              <a:spcBef>
                <a:spcPct val="40000"/>
              </a:spcBef>
              <a:buClr>
                <a:schemeClr val="accent2"/>
              </a:buClr>
              <a:buFont typeface="Arial" charset="0"/>
              <a:buChar char="−"/>
            </a:pPr>
            <a:endParaRPr lang="en-US" sz="1300" b="1">
              <a:latin typeface="Univers 45 Light" pitchFamily="2"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pic7"/>
          <p:cNvPicPr>
            <a:picLocks noChangeAspect="1" noChangeArrowheads="1"/>
          </p:cNvPicPr>
          <p:nvPr/>
        </p:nvPicPr>
        <p:blipFill>
          <a:blip r:embed="rId3"/>
          <a:srcRect/>
          <a:stretch>
            <a:fillRect/>
          </a:stretch>
        </p:blipFill>
        <p:spPr bwMode="auto">
          <a:xfrm>
            <a:off x="6705600" y="3352800"/>
            <a:ext cx="2438400" cy="3505200"/>
          </a:xfrm>
          <a:prstGeom prst="rect">
            <a:avLst/>
          </a:prstGeom>
          <a:noFill/>
          <a:ln w="9525">
            <a:noFill/>
            <a:miter lim="800000"/>
            <a:headEnd/>
            <a:tailEnd/>
          </a:ln>
        </p:spPr>
      </p:pic>
      <p:sp>
        <p:nvSpPr>
          <p:cNvPr id="93186" name="Slide Number Placeholder 5"/>
          <p:cNvSpPr txBox="1">
            <a:spLocks noGrp="1"/>
          </p:cNvSpPr>
          <p:nvPr/>
        </p:nvSpPr>
        <p:spPr bwMode="auto">
          <a:xfrm>
            <a:off x="7029450" y="6626225"/>
            <a:ext cx="2133600" cy="476250"/>
          </a:xfrm>
          <a:prstGeom prst="rect">
            <a:avLst/>
          </a:prstGeom>
          <a:noFill/>
          <a:ln>
            <a:miter lim="800000"/>
            <a:headEnd/>
            <a:tailEnd/>
          </a:ln>
        </p:spPr>
        <p:txBody>
          <a:bodyPr/>
          <a:lstStyle/>
          <a:p>
            <a:pPr algn="r">
              <a:defRPr/>
            </a:pPr>
            <a:fld id="{3D8E8EEA-ED5C-4CE4-B51E-ABA0D95C9D1B}" type="slidenum">
              <a:rPr lang="en-US" sz="1000">
                <a:solidFill>
                  <a:schemeClr val="tx2"/>
                </a:solidFill>
                <a:latin typeface="Univers 45 Light" charset="0"/>
                <a:cs typeface="+mn-cs"/>
              </a:rPr>
              <a:pPr algn="r">
                <a:defRPr/>
              </a:pPr>
              <a:t>23</a:t>
            </a:fld>
            <a:endParaRPr lang="en-US" sz="1000">
              <a:solidFill>
                <a:schemeClr val="tx2"/>
              </a:solidFill>
              <a:latin typeface="Univers 45 Light" charset="0"/>
              <a:cs typeface="+mn-cs"/>
            </a:endParaRPr>
          </a:p>
        </p:txBody>
      </p:sp>
      <p:sp>
        <p:nvSpPr>
          <p:cNvPr id="64515" name="Rectangle 2"/>
          <p:cNvSpPr>
            <a:spLocks noGrp="1" noChangeArrowheads="1"/>
          </p:cNvSpPr>
          <p:nvPr>
            <p:ph type="title" idx="4294967295"/>
          </p:nvPr>
        </p:nvSpPr>
        <p:spPr/>
        <p:txBody>
          <a:bodyPr/>
          <a:lstStyle/>
          <a:p>
            <a:pPr eaLnBrk="1" hangingPunct="1"/>
            <a:r>
              <a:rPr lang="en-US" sz="2200" smtClean="0"/>
              <a:t>Reporting Incidents</a:t>
            </a:r>
          </a:p>
        </p:txBody>
      </p:sp>
      <p:sp>
        <p:nvSpPr>
          <p:cNvPr id="64516" name="Rectangle 2"/>
          <p:cNvSpPr>
            <a:spLocks noChangeArrowheads="1"/>
          </p:cNvSpPr>
          <p:nvPr/>
        </p:nvSpPr>
        <p:spPr bwMode="auto">
          <a:xfrm>
            <a:off x="4479925" y="-457200"/>
            <a:ext cx="184150" cy="914400"/>
          </a:xfrm>
          <a:prstGeom prst="rect">
            <a:avLst/>
          </a:prstGeom>
          <a:noFill/>
          <a:ln w="9525">
            <a:noFill/>
            <a:miter lim="800000"/>
            <a:headEnd/>
            <a:tailEnd/>
          </a:ln>
        </p:spPr>
        <p:txBody>
          <a:bodyPr wrap="none" anchor="ctr">
            <a:spAutoFit/>
          </a:bodyPr>
          <a:lstStyle/>
          <a:p>
            <a:pPr algn="ctr"/>
            <a:endParaRPr lang="en-US" sz="5400" b="1">
              <a:solidFill>
                <a:srgbClr val="007833"/>
              </a:solidFill>
              <a:latin typeface="Univers 45 Light" pitchFamily="2" charset="0"/>
            </a:endParaRPr>
          </a:p>
        </p:txBody>
      </p:sp>
      <p:sp>
        <p:nvSpPr>
          <p:cNvPr id="52246" name="AutoShape 22"/>
          <p:cNvSpPr>
            <a:spLocks noChangeArrowheads="1"/>
          </p:cNvSpPr>
          <p:nvPr/>
        </p:nvSpPr>
        <p:spPr bwMode="auto">
          <a:xfrm>
            <a:off x="304800" y="1447800"/>
            <a:ext cx="4953000" cy="4267200"/>
          </a:xfrm>
          <a:prstGeom prst="wedgeRoundRectCallout">
            <a:avLst>
              <a:gd name="adj1" fmla="val 88381"/>
              <a:gd name="adj2" fmla="val 32193"/>
              <a:gd name="adj3" fmla="val 16667"/>
            </a:avLst>
          </a:prstGeom>
          <a:solidFill>
            <a:schemeClr val="bg1"/>
          </a:solidFill>
          <a:ln w="25400" algn="ctr">
            <a:solidFill>
              <a:srgbClr val="FF0000"/>
            </a:solidFill>
            <a:miter lim="800000"/>
            <a:headEnd/>
            <a:tailEnd/>
          </a:ln>
          <a:effectLst>
            <a:outerShdw dist="35921" dir="2700000" algn="ctr" rotWithShape="0">
              <a:schemeClr val="bg2">
                <a:alpha val="50000"/>
              </a:schemeClr>
            </a:outerShdw>
          </a:effectLst>
        </p:spPr>
        <p:txBody>
          <a:bodyPr lIns="90000" tIns="46800" rIns="90000" bIns="46800" anchor="ctr"/>
          <a:lstStyle/>
          <a:p>
            <a:pPr algn="ctr">
              <a:defRPr/>
            </a:pPr>
            <a:endParaRPr lang="en-US" b="1">
              <a:solidFill>
                <a:schemeClr val="folHlink"/>
              </a:solidFill>
            </a:endParaRPr>
          </a:p>
          <a:p>
            <a:pPr algn="ctr">
              <a:defRPr/>
            </a:pPr>
            <a:r>
              <a:rPr lang="en-US" b="1">
                <a:solidFill>
                  <a:schemeClr val="folHlink"/>
                </a:solidFill>
              </a:rPr>
              <a:t>IMMEDIATELY REPORT ANY</a:t>
            </a:r>
            <a:br>
              <a:rPr lang="en-US" b="1">
                <a:solidFill>
                  <a:schemeClr val="folHlink"/>
                </a:solidFill>
              </a:rPr>
            </a:br>
            <a:r>
              <a:rPr lang="en-US" b="1">
                <a:solidFill>
                  <a:schemeClr val="folHlink"/>
                </a:solidFill>
              </a:rPr>
              <a:t> INCIDENT OR INJURY</a:t>
            </a:r>
          </a:p>
          <a:p>
            <a:pPr algn="ctr">
              <a:defRPr/>
            </a:pPr>
            <a:endParaRPr lang="en-US" b="1">
              <a:solidFill>
                <a:schemeClr val="folHlink"/>
              </a:solidFill>
            </a:endParaRPr>
          </a:p>
          <a:p>
            <a:pPr algn="ctr">
              <a:defRPr/>
            </a:pPr>
            <a:endParaRPr lang="en-US" b="1">
              <a:solidFill>
                <a:schemeClr val="folHlink"/>
              </a:solidFill>
            </a:endParaRPr>
          </a:p>
          <a:p>
            <a:pPr algn="ctr">
              <a:defRPr/>
            </a:pPr>
            <a:endParaRPr lang="en-US" b="1">
              <a:solidFill>
                <a:schemeClr val="folHlink"/>
              </a:solidFill>
            </a:endParaRPr>
          </a:p>
          <a:p>
            <a:pPr algn="ctr">
              <a:defRPr/>
            </a:pPr>
            <a:endParaRPr lang="en-US" b="1">
              <a:solidFill>
                <a:schemeClr val="folHlink"/>
              </a:solidFill>
            </a:endParaRPr>
          </a:p>
          <a:p>
            <a:pPr algn="ctr">
              <a:defRPr/>
            </a:pPr>
            <a:endParaRPr lang="en-US" b="1">
              <a:solidFill>
                <a:schemeClr val="folHlink"/>
              </a:solidFill>
            </a:endParaRPr>
          </a:p>
          <a:p>
            <a:pPr algn="ctr">
              <a:defRPr/>
            </a:pPr>
            <a:endParaRPr lang="en-US" b="1">
              <a:solidFill>
                <a:schemeClr val="folHlink"/>
              </a:solidFill>
            </a:endParaRPr>
          </a:p>
          <a:p>
            <a:pPr algn="ctr">
              <a:defRPr/>
            </a:pPr>
            <a:endParaRPr lang="en-US" b="1">
              <a:solidFill>
                <a:schemeClr val="folHlink"/>
              </a:solidFill>
            </a:endParaRPr>
          </a:p>
          <a:p>
            <a:pPr algn="ctr">
              <a:defRPr/>
            </a:pPr>
            <a:endParaRPr lang="en-US" b="1">
              <a:solidFill>
                <a:schemeClr val="folHlink"/>
              </a:solidFill>
            </a:endParaRPr>
          </a:p>
          <a:p>
            <a:pPr algn="ctr">
              <a:defRPr/>
            </a:pPr>
            <a:endParaRPr lang="en-US" b="1">
              <a:solidFill>
                <a:schemeClr val="folHlink"/>
              </a:solidFill>
            </a:endParaRPr>
          </a:p>
          <a:p>
            <a:pPr algn="ctr">
              <a:defRPr/>
            </a:pPr>
            <a:endParaRPr lang="en-US" b="1">
              <a:solidFill>
                <a:schemeClr val="folHlink"/>
              </a:solidFill>
            </a:endParaRPr>
          </a:p>
          <a:p>
            <a:pPr algn="ctr">
              <a:defRPr/>
            </a:pPr>
            <a:endParaRPr lang="en-US" b="1">
              <a:solidFill>
                <a:schemeClr val="folHlink"/>
              </a:solidFill>
            </a:endParaRPr>
          </a:p>
        </p:txBody>
      </p:sp>
      <p:graphicFrame>
        <p:nvGraphicFramePr>
          <p:cNvPr id="52265" name="Group 41"/>
          <p:cNvGraphicFramePr>
            <a:graphicFrameLocks noGrp="1"/>
          </p:cNvGraphicFramePr>
          <p:nvPr/>
        </p:nvGraphicFramePr>
        <p:xfrm>
          <a:off x="457200" y="2865438"/>
          <a:ext cx="4572000" cy="2508250"/>
        </p:xfrm>
        <a:graphic>
          <a:graphicData uri="http://schemas.openxmlformats.org/drawingml/2006/table">
            <a:tbl>
              <a:tblPr/>
              <a:tblGrid>
                <a:gridCol w="4572000"/>
              </a:tblGrid>
              <a:tr h="2362200">
                <a:tc>
                  <a:txBody>
                    <a:bodyPr/>
                    <a:lstStyle/>
                    <a:p>
                      <a:pPr marL="346075" marR="0" lvl="0" indent="-231775" algn="l" defTabSz="914400" rtl="0" eaLnBrk="1" fontAlgn="base" latinLnBrk="0" hangingPunct="1">
                        <a:lnSpc>
                          <a:spcPct val="100000"/>
                        </a:lnSpc>
                        <a:spcBef>
                          <a:spcPct val="90000"/>
                        </a:spcBef>
                        <a:spcAft>
                          <a:spcPct val="0"/>
                        </a:spcAft>
                        <a:buClr>
                          <a:schemeClr val="accent2"/>
                        </a:buClr>
                        <a:buSzTx/>
                        <a:buFont typeface="Univers 45 Light" pitchFamily="2" charset="0"/>
                        <a:buChar char="•"/>
                        <a:tabLst/>
                      </a:pPr>
                      <a:r>
                        <a:rPr kumimoji="0" lang="en-US" sz="1800" b="1" i="0" u="none" strike="noStrike" cap="none" normalizeH="0" baseline="0" smtClean="0">
                          <a:ln>
                            <a:noFill/>
                          </a:ln>
                          <a:solidFill>
                            <a:schemeClr val="tx1"/>
                          </a:solidFill>
                          <a:effectLst/>
                          <a:latin typeface="Univers 45 Light" pitchFamily="2" charset="0"/>
                          <a:cs typeface="Times New Roman" pitchFamily="18" charset="0"/>
                        </a:rPr>
                        <a:t>Notification is required for all incidents and/or injuries, regardless how minor or insignificant they may appear</a:t>
                      </a:r>
                    </a:p>
                    <a:p>
                      <a:pPr marL="346075" marR="0" lvl="0" indent="-231775" algn="l" defTabSz="914400" rtl="0" eaLnBrk="1" fontAlgn="base" latinLnBrk="0" hangingPunct="1">
                        <a:lnSpc>
                          <a:spcPct val="100000"/>
                        </a:lnSpc>
                        <a:spcBef>
                          <a:spcPct val="90000"/>
                        </a:spcBef>
                        <a:spcAft>
                          <a:spcPct val="0"/>
                        </a:spcAft>
                        <a:buClr>
                          <a:schemeClr val="accent2"/>
                        </a:buClr>
                        <a:buSzTx/>
                        <a:buFont typeface="Univers 45 Light" pitchFamily="2" charset="0"/>
                        <a:buChar char="•"/>
                        <a:tabLst/>
                      </a:pPr>
                      <a:r>
                        <a:rPr kumimoji="0" lang="en-US" sz="1800" b="1" i="0" u="none" strike="noStrike" cap="none" normalizeH="0" baseline="0" smtClean="0">
                          <a:ln>
                            <a:noFill/>
                          </a:ln>
                          <a:solidFill>
                            <a:schemeClr val="tx1"/>
                          </a:solidFill>
                          <a:effectLst/>
                          <a:latin typeface="Univers 45 Light" pitchFamily="2" charset="0"/>
                          <a:cs typeface="Times New Roman" pitchFamily="18" charset="0"/>
                        </a:rPr>
                        <a:t>Notify your immediate supervisor or volunteer coordinator </a:t>
                      </a:r>
                    </a:p>
                    <a:p>
                      <a:pPr marL="346075" marR="0" lvl="0" indent="-231775" algn="l" defTabSz="914400" rtl="0" eaLnBrk="1" fontAlgn="base" latinLnBrk="0" hangingPunct="1">
                        <a:lnSpc>
                          <a:spcPct val="100000"/>
                        </a:lnSpc>
                        <a:spcBef>
                          <a:spcPct val="90000"/>
                        </a:spcBef>
                        <a:spcAft>
                          <a:spcPct val="0"/>
                        </a:spcAft>
                        <a:buClr>
                          <a:schemeClr val="accent2"/>
                        </a:buClr>
                        <a:buSzTx/>
                        <a:buFont typeface="Univers 45 Light" pitchFamily="2" charset="0"/>
                        <a:buChar char="•"/>
                        <a:tabLst/>
                      </a:pPr>
                      <a:r>
                        <a:rPr kumimoji="0" lang="en-US" sz="1800" b="1" i="0" u="none" strike="noStrike" cap="none" normalizeH="0" baseline="0" smtClean="0">
                          <a:ln>
                            <a:noFill/>
                          </a:ln>
                          <a:solidFill>
                            <a:schemeClr val="tx1"/>
                          </a:solidFill>
                          <a:effectLst/>
                          <a:latin typeface="Univers 45 Light" pitchFamily="2" charset="0"/>
                          <a:cs typeface="Times New Roman" pitchFamily="18" charset="0"/>
                        </a:rPr>
                        <a:t>Notify </a:t>
                      </a:r>
                      <a:r>
                        <a:rPr kumimoji="0" lang="en-US" sz="1800" b="1" i="0" u="none" strike="noStrike" cap="none" normalizeH="0" baseline="0" smtClean="0">
                          <a:ln>
                            <a:noFill/>
                          </a:ln>
                          <a:solidFill>
                            <a:schemeClr val="tx1"/>
                          </a:solidFill>
                          <a:effectLst/>
                          <a:latin typeface="Univers 45 Light" pitchFamily="2" charset="0"/>
                          <a:cs typeface="Arial" charset="0"/>
                        </a:rPr>
                        <a:t>your </a:t>
                      </a:r>
                      <a:r>
                        <a:rPr kumimoji="0" lang="en-US" sz="1800" b="1" i="0" u="none" strike="noStrike" cap="none" normalizeH="0" baseline="0" smtClean="0">
                          <a:ln>
                            <a:noFill/>
                          </a:ln>
                          <a:solidFill>
                            <a:schemeClr val="tx1"/>
                          </a:solidFill>
                          <a:effectLst/>
                          <a:latin typeface="Univers 45 Light" pitchFamily="2" charset="0"/>
                          <a:cs typeface="Times New Roman" pitchFamily="18" charset="0"/>
                        </a:rPr>
                        <a:t>BP Contact</a:t>
                      </a:r>
                    </a:p>
                  </a:txBody>
                  <a:tcPr marL="90000" marR="90000" marT="46800" marB="468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smtClean="0"/>
              <a:t>Stop the Job</a:t>
            </a:r>
          </a:p>
        </p:txBody>
      </p:sp>
      <p:sp>
        <p:nvSpPr>
          <p:cNvPr id="66562" name="Rectangle 3"/>
          <p:cNvSpPr>
            <a:spLocks noGrp="1" noChangeArrowheads="1"/>
          </p:cNvSpPr>
          <p:nvPr>
            <p:ph idx="1"/>
          </p:nvPr>
        </p:nvSpPr>
        <p:spPr>
          <a:xfrm>
            <a:off x="533400" y="1600200"/>
            <a:ext cx="5018088" cy="4216400"/>
          </a:xfrm>
        </p:spPr>
        <p:txBody>
          <a:bodyPr/>
          <a:lstStyle/>
          <a:p>
            <a:pPr eaLnBrk="1" hangingPunct="1">
              <a:lnSpc>
                <a:spcPct val="110000"/>
              </a:lnSpc>
              <a:spcBef>
                <a:spcPct val="110000"/>
              </a:spcBef>
            </a:pPr>
            <a:r>
              <a:rPr lang="en-US" b="1" smtClean="0">
                <a:solidFill>
                  <a:schemeClr val="tx1"/>
                </a:solidFill>
                <a:latin typeface="Univers 45 Light" pitchFamily="2" charset="0"/>
              </a:rPr>
              <a:t>‘Stop the Job’ or ‘Stop Work’ authority is granted to everyone involved in this effort</a:t>
            </a:r>
          </a:p>
          <a:p>
            <a:pPr eaLnBrk="1" hangingPunct="1">
              <a:lnSpc>
                <a:spcPct val="110000"/>
              </a:lnSpc>
              <a:spcBef>
                <a:spcPct val="55000"/>
              </a:spcBef>
            </a:pPr>
            <a:r>
              <a:rPr lang="en-US" b="1" smtClean="0">
                <a:solidFill>
                  <a:schemeClr val="tx1"/>
                </a:solidFill>
                <a:latin typeface="Univers 45 Light" pitchFamily="2" charset="0"/>
              </a:rPr>
              <a:t>If conditions or your plan changes—Stop the Job!</a:t>
            </a:r>
          </a:p>
          <a:p>
            <a:pPr eaLnBrk="1" hangingPunct="1">
              <a:lnSpc>
                <a:spcPct val="110000"/>
              </a:lnSpc>
              <a:spcBef>
                <a:spcPct val="55000"/>
              </a:spcBef>
            </a:pPr>
            <a:r>
              <a:rPr lang="en-US" b="1" smtClean="0">
                <a:solidFill>
                  <a:schemeClr val="tx1"/>
                </a:solidFill>
                <a:latin typeface="Univers 45 Light" pitchFamily="2" charset="0"/>
              </a:rPr>
              <a:t>If you “think” that there is a hazard or unsafe condition during the job—Stop the Job!</a:t>
            </a:r>
          </a:p>
          <a:p>
            <a:pPr eaLnBrk="1" hangingPunct="1">
              <a:lnSpc>
                <a:spcPct val="110000"/>
              </a:lnSpc>
              <a:spcBef>
                <a:spcPct val="55000"/>
              </a:spcBef>
            </a:pPr>
            <a:r>
              <a:rPr lang="en-US" b="1" smtClean="0">
                <a:solidFill>
                  <a:schemeClr val="tx1"/>
                </a:solidFill>
                <a:latin typeface="Univers 45 Light" pitchFamily="2" charset="0"/>
              </a:rPr>
              <a:t>If someone who was not involved in planning joins work that is in progress—Stop the Job!</a:t>
            </a:r>
          </a:p>
          <a:p>
            <a:pPr eaLnBrk="1" hangingPunct="1">
              <a:lnSpc>
                <a:spcPct val="110000"/>
              </a:lnSpc>
              <a:spcBef>
                <a:spcPct val="55000"/>
              </a:spcBef>
            </a:pPr>
            <a:r>
              <a:rPr lang="en-US" b="1" smtClean="0">
                <a:solidFill>
                  <a:schemeClr val="tx1"/>
                </a:solidFill>
                <a:latin typeface="Univers 45 Light" pitchFamily="2" charset="0"/>
              </a:rPr>
              <a:t>Stopping the Job should not be seen as a negative; It may be the last opportunity to prevent an incident</a:t>
            </a:r>
          </a:p>
          <a:p>
            <a:pPr eaLnBrk="1" hangingPunct="1">
              <a:lnSpc>
                <a:spcPct val="110000"/>
              </a:lnSpc>
              <a:spcBef>
                <a:spcPct val="55000"/>
              </a:spcBef>
            </a:pPr>
            <a:r>
              <a:rPr lang="en-US" b="1" smtClean="0">
                <a:solidFill>
                  <a:schemeClr val="tx1"/>
                </a:solidFill>
                <a:latin typeface="Univers 45 Light" pitchFamily="2" charset="0"/>
              </a:rPr>
              <a:t>After you Stop a job, regroup and talk through the concern to resolve the issue before resuming</a:t>
            </a:r>
          </a:p>
        </p:txBody>
      </p:sp>
      <p:sp>
        <p:nvSpPr>
          <p:cNvPr id="15364" name="Slide Number Placeholder 5"/>
          <p:cNvSpPr>
            <a:spLocks noGrp="1"/>
          </p:cNvSpPr>
          <p:nvPr>
            <p:ph type="sldNum" sz="quarter" idx="12"/>
          </p:nvPr>
        </p:nvSpPr>
        <p:spPr/>
        <p:txBody>
          <a:bodyPr/>
          <a:lstStyle/>
          <a:p>
            <a:pPr fontAlgn="base">
              <a:spcBef>
                <a:spcPct val="0"/>
              </a:spcBef>
              <a:spcAft>
                <a:spcPct val="0"/>
              </a:spcAft>
              <a:defRPr/>
            </a:pPr>
            <a:fld id="{181396B3-5C34-4CAD-972C-568B624522C4}" type="slidenum">
              <a:rPr lang="en-US"/>
              <a:pPr fontAlgn="base">
                <a:spcBef>
                  <a:spcPct val="0"/>
                </a:spcBef>
                <a:spcAft>
                  <a:spcPct val="0"/>
                </a:spcAft>
                <a:defRPr/>
              </a:pPr>
              <a:t>24</a:t>
            </a:fld>
            <a:endParaRPr lang="en-US"/>
          </a:p>
        </p:txBody>
      </p:sp>
      <p:pic>
        <p:nvPicPr>
          <p:cNvPr id="15373" name="StopTheJob_Jan09.wmv">
            <a:hlinkClick r:id="" action="ppaction://media"/>
          </p:cNvPr>
          <p:cNvPicPr>
            <a:picLocks noRot="1" noChangeAspect="1" noChangeArrowheads="1"/>
          </p:cNvPicPr>
          <p:nvPr>
            <a:videoFile r:link="rId1"/>
          </p:nvPr>
        </p:nvPicPr>
        <p:blipFill>
          <a:blip r:embed="rId3">
            <a:clrChange>
              <a:clrFrom>
                <a:srgbClr val="FFFFFF"/>
              </a:clrFrom>
              <a:clrTo>
                <a:srgbClr val="FFFFFF">
                  <a:alpha val="0"/>
                </a:srgbClr>
              </a:clrTo>
            </a:clrChange>
          </a:blip>
          <a:srcRect/>
          <a:stretch>
            <a:fillRect/>
          </a:stretch>
        </p:blipFill>
        <p:spPr bwMode="auto">
          <a:xfrm>
            <a:off x="5638800" y="1981200"/>
            <a:ext cx="2857500" cy="1905000"/>
          </a:xfrm>
          <a:prstGeom prst="rect">
            <a:avLst/>
          </a:prstGeom>
          <a:noFill/>
          <a:ln w="9525">
            <a:noFill/>
            <a:miter lim="800000"/>
            <a:headEnd/>
            <a:tailEnd/>
          </a:ln>
        </p:spPr>
      </p:pic>
      <p:pic>
        <p:nvPicPr>
          <p:cNvPr id="66567" name="Picture 7" descr="j0411306[1]"/>
          <p:cNvPicPr>
            <a:picLocks noChangeAspect="1" noChangeArrowheads="1"/>
          </p:cNvPicPr>
          <p:nvPr/>
        </p:nvPicPr>
        <p:blipFill>
          <a:blip r:embed="rId4"/>
          <a:srcRect/>
          <a:stretch>
            <a:fillRect/>
          </a:stretch>
        </p:blipFill>
        <p:spPr bwMode="auto">
          <a:xfrm>
            <a:off x="5791200" y="2667000"/>
            <a:ext cx="2506663" cy="2374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37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5373"/>
                                        </p:tgtEl>
                                      </p:cBhvr>
                                    </p:cmd>
                                  </p:childTnLst>
                                </p:cTn>
                              </p:par>
                            </p:childTnLst>
                          </p:cTn>
                        </p:par>
                      </p:childTnLst>
                    </p:cTn>
                  </p:par>
                </p:childTnLst>
              </p:cTn>
              <p:nextCondLst>
                <p:cond evt="onClick" delay="0">
                  <p:tgtEl>
                    <p:spTgt spid="15373"/>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15373"/>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5" descr="pic5"/>
          <p:cNvPicPr>
            <a:picLocks noChangeAspect="1" noChangeArrowheads="1"/>
          </p:cNvPicPr>
          <p:nvPr/>
        </p:nvPicPr>
        <p:blipFill>
          <a:blip r:embed="rId2"/>
          <a:srcRect/>
          <a:stretch>
            <a:fillRect/>
          </a:stretch>
        </p:blipFill>
        <p:spPr bwMode="auto">
          <a:xfrm>
            <a:off x="6519863" y="2438400"/>
            <a:ext cx="2624137" cy="4419600"/>
          </a:xfrm>
          <a:prstGeom prst="rect">
            <a:avLst/>
          </a:prstGeom>
          <a:noFill/>
          <a:ln w="9525">
            <a:noFill/>
            <a:miter lim="800000"/>
            <a:headEnd/>
            <a:tailEnd/>
          </a:ln>
        </p:spPr>
      </p:pic>
      <p:sp>
        <p:nvSpPr>
          <p:cNvPr id="67586" name="Rectangle 2"/>
          <p:cNvSpPr>
            <a:spLocks noGrp="1" noChangeArrowheads="1"/>
          </p:cNvSpPr>
          <p:nvPr>
            <p:ph type="title"/>
          </p:nvPr>
        </p:nvSpPr>
        <p:spPr/>
        <p:txBody>
          <a:bodyPr/>
          <a:lstStyle/>
          <a:p>
            <a:pPr eaLnBrk="1" hangingPunct="1"/>
            <a:r>
              <a:rPr lang="en-US" smtClean="0"/>
              <a:t>Stop the Job</a:t>
            </a:r>
          </a:p>
        </p:txBody>
      </p:sp>
      <p:sp>
        <p:nvSpPr>
          <p:cNvPr id="67587" name="Rectangle 3"/>
          <p:cNvSpPr>
            <a:spLocks noGrp="1" noChangeArrowheads="1"/>
          </p:cNvSpPr>
          <p:nvPr>
            <p:ph type="body" idx="1"/>
          </p:nvPr>
        </p:nvSpPr>
        <p:spPr>
          <a:xfrm>
            <a:off x="544513" y="1736725"/>
            <a:ext cx="6694487" cy="4749800"/>
          </a:xfrm>
        </p:spPr>
        <p:txBody>
          <a:bodyPr/>
          <a:lstStyle/>
          <a:p>
            <a:pPr eaLnBrk="1" hangingPunct="1">
              <a:buFont typeface="Univers 45 Light" pitchFamily="2" charset="0"/>
              <a:buNone/>
            </a:pPr>
            <a:r>
              <a:rPr lang="en-US" b="1" smtClean="0">
                <a:solidFill>
                  <a:schemeClr val="tx1"/>
                </a:solidFill>
                <a:latin typeface="Univers 45 Light" pitchFamily="2" charset="0"/>
              </a:rPr>
              <a:t>Remember…</a:t>
            </a:r>
          </a:p>
          <a:p>
            <a:pPr eaLnBrk="1" hangingPunct="1"/>
            <a:endParaRPr lang="en-US" b="1" smtClean="0">
              <a:solidFill>
                <a:schemeClr val="tx1"/>
              </a:solidFill>
              <a:latin typeface="Univers 45 Light" pitchFamily="2" charset="0"/>
            </a:endParaRPr>
          </a:p>
          <a:p>
            <a:pPr eaLnBrk="1" hangingPunct="1"/>
            <a:endParaRPr lang="en-US" b="1" smtClean="0">
              <a:solidFill>
                <a:schemeClr val="tx1"/>
              </a:solidFill>
              <a:latin typeface="Univers 45 Light" pitchFamily="2" charset="0"/>
            </a:endParaRPr>
          </a:p>
          <a:p>
            <a:pPr lvl="2" eaLnBrk="1" hangingPunct="1">
              <a:spcBef>
                <a:spcPct val="50000"/>
              </a:spcBef>
            </a:pPr>
            <a:r>
              <a:rPr lang="en-US" b="1" smtClean="0">
                <a:solidFill>
                  <a:srgbClr val="000099"/>
                </a:solidFill>
              </a:rPr>
              <a:t>If it doesn’t look right…Stop the Job!</a:t>
            </a:r>
          </a:p>
          <a:p>
            <a:pPr lvl="2" eaLnBrk="1" hangingPunct="1">
              <a:spcBef>
                <a:spcPct val="50000"/>
              </a:spcBef>
            </a:pPr>
            <a:endParaRPr lang="en-US" b="1" smtClean="0">
              <a:solidFill>
                <a:srgbClr val="000099"/>
              </a:solidFill>
            </a:endParaRPr>
          </a:p>
          <a:p>
            <a:pPr lvl="3" eaLnBrk="1" hangingPunct="1">
              <a:spcBef>
                <a:spcPct val="50000"/>
              </a:spcBef>
            </a:pPr>
            <a:r>
              <a:rPr lang="en-US" sz="1800" b="1" smtClean="0">
                <a:solidFill>
                  <a:schemeClr val="accent2"/>
                </a:solidFill>
              </a:rPr>
              <a:t>If your plan has changed…Stop the Job! </a:t>
            </a:r>
          </a:p>
          <a:p>
            <a:pPr lvl="3" eaLnBrk="1" hangingPunct="1">
              <a:spcBef>
                <a:spcPct val="50000"/>
              </a:spcBef>
            </a:pPr>
            <a:endParaRPr lang="en-US" sz="1800" b="1" smtClean="0">
              <a:solidFill>
                <a:schemeClr val="accent2"/>
              </a:solidFill>
            </a:endParaRPr>
          </a:p>
          <a:p>
            <a:pPr lvl="4" eaLnBrk="1" hangingPunct="1">
              <a:spcBef>
                <a:spcPct val="50000"/>
              </a:spcBef>
            </a:pPr>
            <a:r>
              <a:rPr lang="en-US" sz="2000" b="1" smtClean="0">
                <a:solidFill>
                  <a:srgbClr val="FF0000"/>
                </a:solidFill>
              </a:rPr>
              <a:t>If it just doesn’t feel right….</a:t>
            </a:r>
            <a:br>
              <a:rPr lang="en-US" sz="2000" b="1" smtClean="0">
                <a:solidFill>
                  <a:srgbClr val="FF0000"/>
                </a:solidFill>
              </a:rPr>
            </a:br>
            <a:r>
              <a:rPr lang="en-US" sz="2000" b="1" smtClean="0">
                <a:solidFill>
                  <a:srgbClr val="FF0000"/>
                </a:solidFill>
              </a:rPr>
              <a:t>Stop the Job!!</a:t>
            </a:r>
          </a:p>
          <a:p>
            <a:pPr lvl="4" eaLnBrk="1" hangingPunct="1"/>
            <a:endParaRPr lang="en-US" sz="2000" b="1" smtClean="0">
              <a:solidFill>
                <a:srgbClr val="3333FF"/>
              </a:solidFill>
            </a:endParaRPr>
          </a:p>
          <a:p>
            <a:pPr lvl="4" eaLnBrk="1" hangingPunct="1"/>
            <a:endParaRPr lang="en-US" sz="2000" b="1" smtClean="0">
              <a:solidFill>
                <a:schemeClr val="tx1"/>
              </a:solidFill>
            </a:endParaRPr>
          </a:p>
          <a:p>
            <a:pPr lvl="4" eaLnBrk="1" hangingPunct="1"/>
            <a:endParaRPr lang="en-US" b="1" smtClean="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ctrTitle" idx="4294967295"/>
          </p:nvPr>
        </p:nvSpPr>
        <p:spPr>
          <a:xfrm>
            <a:off x="0" y="4251325"/>
            <a:ext cx="5029200" cy="1612900"/>
          </a:xfrm>
          <a:solidFill>
            <a:schemeClr val="accent2"/>
          </a:solidFill>
        </p:spPr>
        <p:txBody>
          <a:bodyPr lIns="576000" rIns="36000" bIns="360000"/>
          <a:lstStyle/>
          <a:p>
            <a:pPr algn="ctr" eaLnBrk="1" hangingPunct="1"/>
            <a:r>
              <a:rPr lang="en-GB" sz="2600" smtClean="0"/>
              <a:t>THANK YOU FOR </a:t>
            </a:r>
            <a:br>
              <a:rPr lang="en-GB" sz="2600" smtClean="0"/>
            </a:br>
            <a:r>
              <a:rPr lang="en-GB" sz="2600" smtClean="0"/>
              <a:t>JOINING US </a:t>
            </a:r>
            <a:br>
              <a:rPr lang="en-GB" sz="2600" smtClean="0"/>
            </a:br>
            <a:endParaRPr lang="en-US" sz="2600" smtClean="0"/>
          </a:p>
        </p:txBody>
      </p:sp>
      <p:sp>
        <p:nvSpPr>
          <p:cNvPr id="68610" name="Rectangle 9"/>
          <p:cNvSpPr>
            <a:spLocks noChangeArrowheads="1"/>
          </p:cNvSpPr>
          <p:nvPr/>
        </p:nvSpPr>
        <p:spPr bwMode="auto">
          <a:xfrm>
            <a:off x="577850" y="5610225"/>
            <a:ext cx="4664075" cy="533400"/>
          </a:xfrm>
          <a:prstGeom prst="rect">
            <a:avLst/>
          </a:prstGeom>
          <a:solidFill>
            <a:schemeClr val="accent1"/>
          </a:solidFill>
          <a:ln w="9525" algn="ctr">
            <a:noFill/>
            <a:miter lim="800000"/>
            <a:headEnd/>
            <a:tailEnd/>
          </a:ln>
        </p:spPr>
        <p:txBody>
          <a:bodyPr wrap="none" rIns="36000" anchor="ctr"/>
          <a:lstStyle/>
          <a:p>
            <a:pPr marL="274638" indent="-274638">
              <a:spcBef>
                <a:spcPct val="40000"/>
              </a:spcBef>
              <a:buClr>
                <a:schemeClr val="accent2"/>
              </a:buClr>
              <a:buFont typeface="Univers 45 Light" pitchFamily="2" charset="0"/>
              <a:buNone/>
            </a:pPr>
            <a:r>
              <a:rPr lang="en-US" sz="1700">
                <a:latin typeface="Univers 55" pitchFamily="2" charset="0"/>
              </a:rPr>
              <a:t>May 2010</a:t>
            </a:r>
          </a:p>
        </p:txBody>
      </p:sp>
      <p:pic>
        <p:nvPicPr>
          <p:cNvPr id="4106" name="Picture 10" descr="oilspill2"/>
          <p:cNvPicPr>
            <a:picLocks noChangeAspect="1" noChangeArrowheads="1"/>
          </p:cNvPicPr>
          <p:nvPr/>
        </p:nvPicPr>
        <p:blipFill>
          <a:blip r:embed="rId3"/>
          <a:srcRect/>
          <a:stretch>
            <a:fillRect/>
          </a:stretch>
        </p:blipFill>
        <p:spPr bwMode="auto">
          <a:xfrm>
            <a:off x="5105400" y="3886200"/>
            <a:ext cx="3733800" cy="2798763"/>
          </a:xfrm>
          <a:prstGeom prst="rect">
            <a:avLst/>
          </a:prstGeom>
          <a:noFill/>
          <a:ln w="63500">
            <a:solidFill>
              <a:srgbClr val="C0C0C0"/>
            </a:solidFill>
            <a:miter lim="800000"/>
            <a:headEnd/>
            <a:tailEnd/>
          </a:ln>
          <a:effectLst>
            <a:outerShdw dist="35921" dir="2700000" algn="ctr" rotWithShape="0">
              <a:srgbClr val="808080"/>
            </a:outerShdw>
          </a:effectLst>
        </p:spPr>
      </p:pic>
      <p:sp>
        <p:nvSpPr>
          <p:cNvPr id="68612" name="Text Box 5"/>
          <p:cNvSpPr txBox="1">
            <a:spLocks noChangeArrowheads="1"/>
          </p:cNvSpPr>
          <p:nvPr/>
        </p:nvSpPr>
        <p:spPr bwMode="auto">
          <a:xfrm>
            <a:off x="2209800" y="1600200"/>
            <a:ext cx="4191000" cy="396875"/>
          </a:xfrm>
          <a:prstGeom prst="rect">
            <a:avLst/>
          </a:prstGeom>
          <a:noFill/>
          <a:ln w="9525" algn="ctr">
            <a:noFill/>
            <a:miter lim="800000"/>
            <a:headEnd/>
            <a:tailEnd/>
          </a:ln>
        </p:spPr>
        <p:txBody>
          <a:bodyPr lIns="90000" tIns="46800" rIns="90000" bIns="46800">
            <a:spAutoFit/>
          </a:bodyPr>
          <a:lstStyle/>
          <a:p>
            <a:pPr algn="ctr">
              <a:spcBef>
                <a:spcPct val="50000"/>
              </a:spcBef>
            </a:pPr>
            <a:r>
              <a:rPr lang="en-US" sz="2000" b="1">
                <a:latin typeface="Univers 45 Light" pitchFamily="2" charset="0"/>
              </a:rPr>
              <a:t>What questions do you have?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smtClean="0"/>
              <a:t>Certificate of Completion </a:t>
            </a:r>
          </a:p>
        </p:txBody>
      </p:sp>
      <p:sp>
        <p:nvSpPr>
          <p:cNvPr id="70658" name="Rectangle 3"/>
          <p:cNvSpPr>
            <a:spLocks noGrp="1" noChangeArrowheads="1"/>
          </p:cNvSpPr>
          <p:nvPr>
            <p:ph type="body" sz="half" idx="1"/>
          </p:nvPr>
        </p:nvSpPr>
        <p:spPr>
          <a:xfrm>
            <a:off x="544513" y="1676400"/>
            <a:ext cx="6389687" cy="3581400"/>
          </a:xfrm>
        </p:spPr>
        <p:txBody>
          <a:bodyPr/>
          <a:lstStyle/>
          <a:p>
            <a:pPr marL="0" indent="0" eaLnBrk="1" hangingPunct="1">
              <a:buFont typeface="Univers 45 Light" pitchFamily="2" charset="0"/>
              <a:buNone/>
            </a:pPr>
            <a:r>
              <a:rPr lang="en-US" b="1" smtClean="0">
                <a:solidFill>
                  <a:schemeClr val="tx1"/>
                </a:solidFill>
                <a:latin typeface="Univers 45 Light" pitchFamily="2" charset="0"/>
              </a:rPr>
              <a:t>Please continue to the next lesson, press run, and print the completion certificate that appears. </a:t>
            </a:r>
          </a:p>
          <a:p>
            <a:pPr marL="0" indent="0" eaLnBrk="1" hangingPunct="1">
              <a:buFont typeface="Univers 45 Light" pitchFamily="2" charset="0"/>
              <a:buNone/>
            </a:pPr>
            <a:endParaRPr lang="en-US" b="1" smtClean="0">
              <a:solidFill>
                <a:schemeClr val="tx1"/>
              </a:solidFill>
              <a:latin typeface="Univers 45 Light" pitchFamily="2" charset="0"/>
            </a:endParaRPr>
          </a:p>
          <a:p>
            <a:pPr marL="0" indent="0" eaLnBrk="1" hangingPunct="1">
              <a:buFont typeface="Univers 45 Light" pitchFamily="2" charset="0"/>
              <a:buNone/>
            </a:pPr>
            <a:r>
              <a:rPr lang="en-US" b="1" smtClean="0">
                <a:solidFill>
                  <a:schemeClr val="tx1"/>
                </a:solidFill>
                <a:latin typeface="Univers 45 Light" pitchFamily="2" charset="0"/>
              </a:rPr>
              <a:t>Please bring this certificate with you to the response site to confirm that you have completed the required training.   </a:t>
            </a:r>
          </a:p>
        </p:txBody>
      </p:sp>
      <p:sp>
        <p:nvSpPr>
          <p:cNvPr id="70659" name="Slide Number Placeholder 5"/>
          <p:cNvSpPr txBox="1">
            <a:spLocks noGrp="1"/>
          </p:cNvSpPr>
          <p:nvPr/>
        </p:nvSpPr>
        <p:spPr bwMode="auto">
          <a:xfrm>
            <a:off x="7029450" y="6626225"/>
            <a:ext cx="2133600" cy="476250"/>
          </a:xfrm>
          <a:prstGeom prst="rect">
            <a:avLst/>
          </a:prstGeom>
          <a:noFill/>
          <a:ln w="9525">
            <a:noFill/>
            <a:miter lim="800000"/>
            <a:headEnd/>
            <a:tailEnd/>
          </a:ln>
        </p:spPr>
        <p:txBody>
          <a:bodyPr/>
          <a:lstStyle/>
          <a:p>
            <a:pPr algn="r"/>
            <a:fld id="{735FA92E-DE74-44DD-9785-41823D317194}" type="slidenum">
              <a:rPr lang="en-US" sz="1000">
                <a:solidFill>
                  <a:schemeClr val="tx2"/>
                </a:solidFill>
                <a:latin typeface="Univers 45 Light" pitchFamily="2" charset="0"/>
              </a:rPr>
              <a:pPr algn="r"/>
              <a:t>27</a:t>
            </a:fld>
            <a:endParaRPr lang="en-US" sz="1000">
              <a:solidFill>
                <a:schemeClr val="tx2"/>
              </a:solidFill>
              <a:latin typeface="Univers 45 Light" pitchFamily="2" charset="0"/>
            </a:endParaRPr>
          </a:p>
        </p:txBody>
      </p:sp>
      <p:pic>
        <p:nvPicPr>
          <p:cNvPr id="67591" name="Picture 7"/>
          <p:cNvPicPr>
            <a:picLocks noChangeAspect="1" noChangeArrowheads="1"/>
          </p:cNvPicPr>
          <p:nvPr/>
        </p:nvPicPr>
        <p:blipFill>
          <a:blip r:embed="rId2"/>
          <a:srcRect/>
          <a:stretch>
            <a:fillRect/>
          </a:stretch>
        </p:blipFill>
        <p:spPr bwMode="auto">
          <a:xfrm>
            <a:off x="5181600" y="3733800"/>
            <a:ext cx="3251200" cy="2438400"/>
          </a:xfrm>
          <a:prstGeom prst="rect">
            <a:avLst/>
          </a:prstGeom>
          <a:noFill/>
          <a:ln w="63500">
            <a:solidFill>
              <a:schemeClr val="bg1">
                <a:lumMod val="85000"/>
              </a:schemeClr>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smtClean="0"/>
              <a:t>BP’s Priorities </a:t>
            </a:r>
          </a:p>
        </p:txBody>
      </p:sp>
      <p:sp>
        <p:nvSpPr>
          <p:cNvPr id="32770" name="Rectangle 3"/>
          <p:cNvSpPr>
            <a:spLocks noGrp="1" noChangeArrowheads="1"/>
          </p:cNvSpPr>
          <p:nvPr>
            <p:ph idx="1"/>
          </p:nvPr>
        </p:nvSpPr>
        <p:spPr>
          <a:xfrm>
            <a:off x="533400" y="1676400"/>
            <a:ext cx="7315200" cy="4064000"/>
          </a:xfrm>
        </p:spPr>
        <p:txBody>
          <a:bodyPr/>
          <a:lstStyle/>
          <a:p>
            <a:pPr eaLnBrk="1" hangingPunct="1">
              <a:lnSpc>
                <a:spcPct val="110000"/>
              </a:lnSpc>
              <a:spcBef>
                <a:spcPct val="60000"/>
              </a:spcBef>
            </a:pPr>
            <a:r>
              <a:rPr lang="en-US" b="1" smtClean="0">
                <a:solidFill>
                  <a:schemeClr val="tx1"/>
                </a:solidFill>
                <a:latin typeface="Univers 45 Light" pitchFamily="2" charset="0"/>
              </a:rPr>
              <a:t>Your Safety is BP’s Top Priority—If it Doesn’t Look Right, Don’t Do It…If it Doesn’t Feel Right, Don’t Do It…If You’re Not Sure, DON’T DO IT!!! </a:t>
            </a:r>
          </a:p>
          <a:p>
            <a:pPr eaLnBrk="1" hangingPunct="1">
              <a:lnSpc>
                <a:spcPct val="110000"/>
              </a:lnSpc>
              <a:spcBef>
                <a:spcPct val="60000"/>
              </a:spcBef>
            </a:pPr>
            <a:r>
              <a:rPr lang="en-US" b="1" smtClean="0">
                <a:solidFill>
                  <a:schemeClr val="tx1"/>
                </a:solidFill>
                <a:latin typeface="Univers 45 Light" pitchFamily="2" charset="0"/>
              </a:rPr>
              <a:t>BP values our relationship with our employees, contractors and volunteers.  Your assistance in this difficult time is very much appreciated by BP, your Community, the affected States and your Country.</a:t>
            </a:r>
          </a:p>
          <a:p>
            <a:pPr eaLnBrk="1" hangingPunct="1">
              <a:lnSpc>
                <a:spcPct val="110000"/>
              </a:lnSpc>
              <a:spcBef>
                <a:spcPct val="60000"/>
              </a:spcBef>
            </a:pPr>
            <a:r>
              <a:rPr lang="en-US" b="1" smtClean="0">
                <a:solidFill>
                  <a:schemeClr val="tx1"/>
                </a:solidFill>
                <a:latin typeface="Univers 45 Light" pitchFamily="2" charset="0"/>
              </a:rPr>
              <a:t>A key component of our safety process is to stop any activity that is not going according to plans or appears to be unsafe.</a:t>
            </a:r>
          </a:p>
          <a:p>
            <a:pPr eaLnBrk="1" hangingPunct="1">
              <a:lnSpc>
                <a:spcPct val="110000"/>
              </a:lnSpc>
              <a:spcBef>
                <a:spcPct val="60000"/>
              </a:spcBef>
            </a:pPr>
            <a:r>
              <a:rPr lang="en-US" b="1" smtClean="0">
                <a:solidFill>
                  <a:schemeClr val="tx1"/>
                </a:solidFill>
                <a:latin typeface="Univers 45 Light" pitchFamily="2" charset="0"/>
              </a:rPr>
              <a:t>Training, Planning and Safe Work is the Key to Safety</a:t>
            </a:r>
            <a:r>
              <a:rPr lang="en-US" smtClean="0">
                <a:solidFill>
                  <a:schemeClr val="tx1"/>
                </a:solidFill>
                <a:latin typeface="Univers 45 Light" pitchFamily="2" charset="0"/>
              </a:rPr>
              <a:t> </a:t>
            </a:r>
          </a:p>
        </p:txBody>
      </p:sp>
      <p:pic>
        <p:nvPicPr>
          <p:cNvPr id="32771"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477000" y="4202113"/>
            <a:ext cx="2667000" cy="2655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smtClean="0"/>
              <a:t>Training Objectives</a:t>
            </a:r>
          </a:p>
        </p:txBody>
      </p:sp>
      <p:sp>
        <p:nvSpPr>
          <p:cNvPr id="34818" name="Rectangle 3"/>
          <p:cNvSpPr>
            <a:spLocks noGrp="1" noChangeArrowheads="1"/>
          </p:cNvSpPr>
          <p:nvPr>
            <p:ph type="body" idx="1"/>
          </p:nvPr>
        </p:nvSpPr>
        <p:spPr/>
        <p:txBody>
          <a:bodyPr/>
          <a:lstStyle/>
          <a:p>
            <a:r>
              <a:rPr lang="en-US" sz="2000" smtClean="0">
                <a:solidFill>
                  <a:schemeClr val="tx1"/>
                </a:solidFill>
              </a:rPr>
              <a:t>The intent of this training is to provide basic awareness level information for </a:t>
            </a:r>
            <a:r>
              <a:rPr lang="en-GB" sz="2000" smtClean="0">
                <a:solidFill>
                  <a:schemeClr val="tx1"/>
                </a:solidFill>
              </a:rPr>
              <a:t>contractors and paraprofessionals</a:t>
            </a:r>
            <a:r>
              <a:rPr lang="en-US" sz="2000" smtClean="0">
                <a:solidFill>
                  <a:schemeClr val="tx1"/>
                </a:solidFill>
              </a:rPr>
              <a:t> helping to clear shoreline areas with minimal contact to petroleum.  </a:t>
            </a:r>
          </a:p>
          <a:p>
            <a:endParaRPr lang="en-US" sz="2000" smtClean="0">
              <a:solidFill>
                <a:schemeClr val="tx1"/>
              </a:solidFill>
            </a:endParaRPr>
          </a:p>
          <a:p>
            <a:pPr>
              <a:buFont typeface="Univers 45 Light" pitchFamily="2" charset="0"/>
              <a:buNone/>
            </a:pPr>
            <a:endParaRPr lang="en-US" sz="2000" smtClean="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smtClean="0"/>
              <a:t>Site Safety Plans (SSP)</a:t>
            </a:r>
          </a:p>
        </p:txBody>
      </p:sp>
      <p:sp>
        <p:nvSpPr>
          <p:cNvPr id="35842" name="Rectangle 3"/>
          <p:cNvSpPr>
            <a:spLocks noGrp="1" noChangeArrowheads="1"/>
          </p:cNvSpPr>
          <p:nvPr>
            <p:ph type="body" idx="1"/>
          </p:nvPr>
        </p:nvSpPr>
        <p:spPr/>
        <p:txBody>
          <a:bodyPr/>
          <a:lstStyle/>
          <a:p>
            <a:r>
              <a:rPr lang="en-US" b="1" smtClean="0">
                <a:solidFill>
                  <a:schemeClr val="tx1"/>
                </a:solidFill>
                <a:latin typeface="Univers 45 Light" pitchFamily="2" charset="0"/>
              </a:rPr>
              <a:t>BP has developed an Incident Management Plan for ‘Oil Spill Response’  Key points of this plan that you should know:</a:t>
            </a:r>
          </a:p>
          <a:p>
            <a:r>
              <a:rPr lang="en-US" b="1" smtClean="0">
                <a:solidFill>
                  <a:schemeClr val="tx1"/>
                </a:solidFill>
                <a:latin typeface="Univers 45 Light" pitchFamily="2" charset="0"/>
              </a:rPr>
              <a:t>Only appropriately trained individuals will be engaged in crude oil clean-up activities</a:t>
            </a:r>
          </a:p>
          <a:p>
            <a:pPr lvl="1"/>
            <a:r>
              <a:rPr lang="en-US" b="1" smtClean="0">
                <a:solidFill>
                  <a:schemeClr val="tx1"/>
                </a:solidFill>
                <a:latin typeface="Univers 45 Light" pitchFamily="2" charset="0"/>
              </a:rPr>
              <a:t>There are many tasks required to support an oil spill response that do not require people to clean up oil</a:t>
            </a:r>
          </a:p>
          <a:p>
            <a:pPr lvl="1"/>
            <a:r>
              <a:rPr lang="en-US" b="1" smtClean="0">
                <a:solidFill>
                  <a:schemeClr val="tx1"/>
                </a:solidFill>
                <a:latin typeface="Univers 45 Light" pitchFamily="2" charset="0"/>
              </a:rPr>
              <a:t>The hazards associated with crude oil are listed on page one of this plan and include the following:</a:t>
            </a:r>
          </a:p>
          <a:p>
            <a:pPr lvl="2"/>
            <a:r>
              <a:rPr lang="en-US" b="1" smtClean="0">
                <a:solidFill>
                  <a:schemeClr val="tx1"/>
                </a:solidFill>
                <a:latin typeface="Univers 45 Light" pitchFamily="2" charset="0"/>
              </a:rPr>
              <a:t>Benzene</a:t>
            </a:r>
          </a:p>
          <a:p>
            <a:pPr lvl="2"/>
            <a:r>
              <a:rPr lang="en-US" b="1" smtClean="0">
                <a:solidFill>
                  <a:schemeClr val="tx1"/>
                </a:solidFill>
                <a:latin typeface="Univers 45 Light" pitchFamily="2" charset="0"/>
              </a:rPr>
              <a:t>Hazardous Vapors</a:t>
            </a:r>
          </a:p>
          <a:p>
            <a:pPr lvl="2"/>
            <a:r>
              <a:rPr lang="en-US" b="1" smtClean="0">
                <a:solidFill>
                  <a:schemeClr val="tx1"/>
                </a:solidFill>
                <a:latin typeface="Univers 45 Light" pitchFamily="2" charset="0"/>
              </a:rPr>
              <a:t>Dust and Particulates</a:t>
            </a:r>
          </a:p>
          <a:p>
            <a:pPr lvl="1"/>
            <a:r>
              <a:rPr lang="en-US" b="1" smtClean="0">
                <a:solidFill>
                  <a:schemeClr val="tx1"/>
                </a:solidFill>
                <a:latin typeface="Univers 45 Light" pitchFamily="2" charset="0"/>
              </a:rPr>
              <a:t>Shoreline recovery and decontamination contractors are listed in this plan</a:t>
            </a:r>
          </a:p>
          <a:p>
            <a:pPr lvl="1"/>
            <a:r>
              <a:rPr lang="en-US" b="1" smtClean="0">
                <a:solidFill>
                  <a:schemeClr val="tx1"/>
                </a:solidFill>
                <a:latin typeface="Univers 45 Light" pitchFamily="2" charset="0"/>
              </a:rPr>
              <a:t>Untrained personnel will not be asked, nor should they engage in oil clean-up activities in this emergency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smtClean="0"/>
              <a:t>Slips, Trips and Falls</a:t>
            </a:r>
          </a:p>
        </p:txBody>
      </p:sp>
      <p:sp>
        <p:nvSpPr>
          <p:cNvPr id="37890" name="Rectangle 3"/>
          <p:cNvSpPr>
            <a:spLocks noGrp="1" noChangeArrowheads="1"/>
          </p:cNvSpPr>
          <p:nvPr>
            <p:ph idx="1"/>
          </p:nvPr>
        </p:nvSpPr>
        <p:spPr>
          <a:xfrm>
            <a:off x="544513" y="1600200"/>
            <a:ext cx="7761287" cy="3987800"/>
          </a:xfrm>
        </p:spPr>
        <p:txBody>
          <a:bodyPr/>
          <a:lstStyle/>
          <a:p>
            <a:pPr marL="287338" eaLnBrk="1" hangingPunct="1">
              <a:spcBef>
                <a:spcPct val="50000"/>
              </a:spcBef>
            </a:pPr>
            <a:r>
              <a:rPr lang="en-AU" b="1" smtClean="0">
                <a:solidFill>
                  <a:schemeClr val="tx1"/>
                </a:solidFill>
                <a:latin typeface="Univers 45 Light" pitchFamily="2" charset="0"/>
              </a:rPr>
              <a:t>Slips are the result of a loss of friction between the boot/shoe and walking surface</a:t>
            </a:r>
          </a:p>
          <a:p>
            <a:pPr marL="287338" eaLnBrk="1" hangingPunct="1">
              <a:spcBef>
                <a:spcPct val="50000"/>
              </a:spcBef>
            </a:pPr>
            <a:r>
              <a:rPr lang="en-AU" b="1" smtClean="0">
                <a:solidFill>
                  <a:schemeClr val="tx1"/>
                </a:solidFill>
                <a:latin typeface="Univers 45 Light" pitchFamily="2" charset="0"/>
              </a:rPr>
              <a:t>Most slips and trips are the result of inattention to where the individual is walking</a:t>
            </a:r>
          </a:p>
          <a:p>
            <a:pPr marL="287338" eaLnBrk="1" hangingPunct="1">
              <a:spcBef>
                <a:spcPct val="50000"/>
              </a:spcBef>
            </a:pPr>
            <a:r>
              <a:rPr lang="en-AU" b="1" smtClean="0">
                <a:solidFill>
                  <a:schemeClr val="tx1"/>
                </a:solidFill>
                <a:latin typeface="Univers 45 Light" pitchFamily="2" charset="0"/>
              </a:rPr>
              <a:t>The worst outcome of a slip or trip is a fall;  Falls are the worst possible outcome.</a:t>
            </a:r>
          </a:p>
          <a:p>
            <a:pPr marL="287338" eaLnBrk="1" hangingPunct="1">
              <a:spcBef>
                <a:spcPct val="50000"/>
              </a:spcBef>
            </a:pPr>
            <a:r>
              <a:rPr lang="en-AU" b="1" smtClean="0">
                <a:solidFill>
                  <a:schemeClr val="tx1"/>
                </a:solidFill>
                <a:latin typeface="Univers 45 Light" pitchFamily="2" charset="0"/>
              </a:rPr>
              <a:t>Methods of preventing slips and trips—’Eyes on Path’ do not walk when you are not focusing on where you are walking—DO NOT WALK BACKWARDS!!</a:t>
            </a:r>
          </a:p>
          <a:p>
            <a:pPr marL="287338" eaLnBrk="1" hangingPunct="1">
              <a:spcBef>
                <a:spcPct val="50000"/>
              </a:spcBef>
            </a:pPr>
            <a:r>
              <a:rPr lang="en-AU" b="1" smtClean="0">
                <a:solidFill>
                  <a:schemeClr val="tx1"/>
                </a:solidFill>
                <a:latin typeface="Univers 45 Light" pitchFamily="2" charset="0"/>
              </a:rPr>
              <a:t>Wear the appropriate footwear with adequate tread and a non-slip sole</a:t>
            </a:r>
          </a:p>
          <a:p>
            <a:pPr marL="287338" eaLnBrk="1" hangingPunct="1">
              <a:spcBef>
                <a:spcPct val="50000"/>
              </a:spcBef>
            </a:pPr>
            <a:r>
              <a:rPr lang="en-AU" b="1" smtClean="0">
                <a:solidFill>
                  <a:schemeClr val="tx1"/>
                </a:solidFill>
                <a:latin typeface="Univers 45 Light" pitchFamily="2" charset="0"/>
              </a:rPr>
              <a:t>Use handrails whenever going up and down stairs</a:t>
            </a:r>
          </a:p>
          <a:p>
            <a:pPr marL="287338" eaLnBrk="1" hangingPunct="1">
              <a:spcBef>
                <a:spcPct val="50000"/>
              </a:spcBef>
            </a:pPr>
            <a:r>
              <a:rPr lang="en-AU" b="1" smtClean="0">
                <a:solidFill>
                  <a:schemeClr val="tx1"/>
                </a:solidFill>
                <a:latin typeface="Univers 45 Light" pitchFamily="2" charset="0"/>
              </a:rPr>
              <a:t>Do not carry objects that block your vision of </a:t>
            </a:r>
            <a:br>
              <a:rPr lang="en-AU" b="1" smtClean="0">
                <a:solidFill>
                  <a:schemeClr val="tx1"/>
                </a:solidFill>
                <a:latin typeface="Univers 45 Light" pitchFamily="2" charset="0"/>
              </a:rPr>
            </a:br>
            <a:r>
              <a:rPr lang="en-AU" b="1" smtClean="0">
                <a:solidFill>
                  <a:schemeClr val="tx1"/>
                </a:solidFill>
                <a:latin typeface="Univers 45 Light" pitchFamily="2" charset="0"/>
              </a:rPr>
              <a:t>where you are walking</a:t>
            </a:r>
          </a:p>
        </p:txBody>
      </p:sp>
      <p:pic>
        <p:nvPicPr>
          <p:cNvPr id="9227" name="Picture 11" descr="handrail_10"/>
          <p:cNvPicPr>
            <a:picLocks noChangeAspect="1" noChangeArrowheads="1"/>
          </p:cNvPicPr>
          <p:nvPr/>
        </p:nvPicPr>
        <p:blipFill>
          <a:blip r:embed="rId3"/>
          <a:srcRect/>
          <a:stretch>
            <a:fillRect/>
          </a:stretch>
        </p:blipFill>
        <p:spPr bwMode="auto">
          <a:xfrm>
            <a:off x="6210300" y="4876800"/>
            <a:ext cx="2857500" cy="1905000"/>
          </a:xfrm>
          <a:prstGeom prst="rect">
            <a:avLst/>
          </a:prstGeom>
          <a:noFill/>
          <a:ln w="63500">
            <a:solidFill>
              <a:srgbClr val="C0C0C0"/>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smtClean="0"/>
              <a:t>Hand and Finger Protection</a:t>
            </a:r>
          </a:p>
        </p:txBody>
      </p:sp>
      <p:sp>
        <p:nvSpPr>
          <p:cNvPr id="39938" name="Rectangle 3"/>
          <p:cNvSpPr>
            <a:spLocks noGrp="1" noChangeArrowheads="1"/>
          </p:cNvSpPr>
          <p:nvPr>
            <p:ph idx="1"/>
          </p:nvPr>
        </p:nvSpPr>
        <p:spPr>
          <a:xfrm>
            <a:off x="609600" y="1524000"/>
            <a:ext cx="7620000" cy="4576763"/>
          </a:xfrm>
        </p:spPr>
        <p:txBody>
          <a:bodyPr/>
          <a:lstStyle/>
          <a:p>
            <a:pPr eaLnBrk="1" hangingPunct="1">
              <a:lnSpc>
                <a:spcPct val="110000"/>
              </a:lnSpc>
              <a:spcBef>
                <a:spcPct val="55000"/>
              </a:spcBef>
            </a:pPr>
            <a:r>
              <a:rPr lang="en-AU" b="1" smtClean="0">
                <a:solidFill>
                  <a:schemeClr val="tx1"/>
                </a:solidFill>
                <a:latin typeface="Univers 45 Light" pitchFamily="2" charset="0"/>
              </a:rPr>
              <a:t>Hand and finger Injuries are the most common injuries for most work activities </a:t>
            </a:r>
          </a:p>
          <a:p>
            <a:pPr eaLnBrk="1" hangingPunct="1">
              <a:lnSpc>
                <a:spcPct val="110000"/>
              </a:lnSpc>
              <a:spcBef>
                <a:spcPct val="55000"/>
              </a:spcBef>
            </a:pPr>
            <a:r>
              <a:rPr lang="en-AU" b="1" smtClean="0">
                <a:solidFill>
                  <a:schemeClr val="tx1"/>
                </a:solidFill>
                <a:latin typeface="Univers 45 Light" pitchFamily="2" charset="0"/>
              </a:rPr>
              <a:t>Risk identification is the key to prevention </a:t>
            </a:r>
          </a:p>
          <a:p>
            <a:pPr eaLnBrk="1" hangingPunct="1">
              <a:lnSpc>
                <a:spcPct val="110000"/>
              </a:lnSpc>
              <a:spcBef>
                <a:spcPct val="55000"/>
              </a:spcBef>
            </a:pPr>
            <a:r>
              <a:rPr lang="en-AU" b="1" smtClean="0">
                <a:solidFill>
                  <a:schemeClr val="tx1"/>
                </a:solidFill>
                <a:latin typeface="Univers 45 Light" pitchFamily="2" charset="0"/>
              </a:rPr>
              <a:t>Identifying and avoiding contact with sharp objects, crude oil exposure, and pinch points between objects are the primary means to prevent injury</a:t>
            </a:r>
          </a:p>
          <a:p>
            <a:pPr eaLnBrk="1" hangingPunct="1"/>
            <a:r>
              <a:rPr lang="en-AU" b="1" smtClean="0">
                <a:solidFill>
                  <a:schemeClr val="tx1"/>
                </a:solidFill>
                <a:latin typeface="Univers 45 Light" pitchFamily="2" charset="0"/>
              </a:rPr>
              <a:t>Hand protection must be worn when performing jobs that expose the hands to:</a:t>
            </a:r>
          </a:p>
          <a:p>
            <a:pPr marL="742950" lvl="1" indent="-285750" eaLnBrk="1" hangingPunct="1">
              <a:spcBef>
                <a:spcPts val="600"/>
              </a:spcBef>
            </a:pPr>
            <a:r>
              <a:rPr lang="en-AU" b="1" smtClean="0">
                <a:solidFill>
                  <a:schemeClr val="tx1"/>
                </a:solidFill>
                <a:latin typeface="Univers 45 Light" pitchFamily="2" charset="0"/>
              </a:rPr>
              <a:t>Absorption of harmful substances</a:t>
            </a:r>
          </a:p>
          <a:p>
            <a:pPr marL="742950" lvl="1" indent="-285750" eaLnBrk="1" hangingPunct="1">
              <a:spcBef>
                <a:spcPts val="600"/>
              </a:spcBef>
            </a:pPr>
            <a:r>
              <a:rPr lang="en-AU" b="1" smtClean="0">
                <a:solidFill>
                  <a:schemeClr val="tx1"/>
                </a:solidFill>
                <a:latin typeface="Univers 45 Light" pitchFamily="2" charset="0"/>
              </a:rPr>
              <a:t>Cuts or lacerations</a:t>
            </a:r>
          </a:p>
          <a:p>
            <a:pPr marL="742950" lvl="1" indent="-285750" eaLnBrk="1" hangingPunct="1">
              <a:spcBef>
                <a:spcPts val="600"/>
              </a:spcBef>
            </a:pPr>
            <a:r>
              <a:rPr lang="en-AU" b="1" smtClean="0">
                <a:solidFill>
                  <a:schemeClr val="tx1"/>
                </a:solidFill>
                <a:latin typeface="Univers 45 Light" pitchFamily="2" charset="0"/>
              </a:rPr>
              <a:t>Abrasions </a:t>
            </a:r>
          </a:p>
          <a:p>
            <a:pPr marL="742950" lvl="1" indent="-285750" eaLnBrk="1" hangingPunct="1">
              <a:spcBef>
                <a:spcPts val="600"/>
              </a:spcBef>
            </a:pPr>
            <a:r>
              <a:rPr lang="en-AU" b="1" smtClean="0">
                <a:solidFill>
                  <a:schemeClr val="tx1"/>
                </a:solidFill>
                <a:latin typeface="Univers 45 Light" pitchFamily="2" charset="0"/>
              </a:rPr>
              <a:t>Punctures </a:t>
            </a:r>
          </a:p>
          <a:p>
            <a:pPr marL="742950" lvl="1" indent="-285750" eaLnBrk="1" hangingPunct="1">
              <a:spcBef>
                <a:spcPts val="600"/>
              </a:spcBef>
            </a:pPr>
            <a:r>
              <a:rPr lang="en-AU" b="1" smtClean="0">
                <a:solidFill>
                  <a:schemeClr val="tx1"/>
                </a:solidFill>
                <a:latin typeface="Univers 45 Light" pitchFamily="2" charset="0"/>
              </a:rPr>
              <a:t>Chemical or thermal burns </a:t>
            </a:r>
          </a:p>
          <a:p>
            <a:pPr marL="742950" lvl="1" indent="-285750" eaLnBrk="1" hangingPunct="1">
              <a:spcBef>
                <a:spcPts val="600"/>
              </a:spcBef>
            </a:pPr>
            <a:r>
              <a:rPr lang="en-AU" b="1" smtClean="0">
                <a:solidFill>
                  <a:schemeClr val="tx1"/>
                </a:solidFill>
                <a:latin typeface="Univers 45 Light" pitchFamily="2" charset="0"/>
              </a:rPr>
              <a:t>Harmful temperature extremes</a:t>
            </a:r>
          </a:p>
          <a:p>
            <a:pPr eaLnBrk="1" hangingPunct="1">
              <a:lnSpc>
                <a:spcPct val="110000"/>
              </a:lnSpc>
              <a:spcBef>
                <a:spcPct val="55000"/>
              </a:spcBef>
            </a:pPr>
            <a:r>
              <a:rPr lang="en-US" b="1" smtClean="0">
                <a:solidFill>
                  <a:schemeClr val="tx1"/>
                </a:solidFill>
                <a:latin typeface="Univers 45 Light" pitchFamily="2" charset="0"/>
              </a:rPr>
              <a:t>Choosing the correct gloves for the job can prevent serious injury. </a:t>
            </a:r>
            <a:endParaRPr lang="en-AU" b="1" smtClean="0">
              <a:solidFill>
                <a:schemeClr val="tx1"/>
              </a:solidFill>
              <a:latin typeface="Univers 45 Light" pitchFamily="2" charset="0"/>
            </a:endParaRPr>
          </a:p>
        </p:txBody>
      </p:sp>
      <p:pic>
        <p:nvPicPr>
          <p:cNvPr id="39939" name="Picture 7" descr="HAND PROTECTION"/>
          <p:cNvPicPr>
            <a:picLocks noChangeAspect="1" noChangeArrowheads="1"/>
          </p:cNvPicPr>
          <p:nvPr/>
        </p:nvPicPr>
        <p:blipFill>
          <a:blip r:embed="rId3"/>
          <a:srcRect/>
          <a:stretch>
            <a:fillRect/>
          </a:stretch>
        </p:blipFill>
        <p:spPr bwMode="auto">
          <a:xfrm>
            <a:off x="5715000" y="3581400"/>
            <a:ext cx="22860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p:txBody>
          <a:bodyPr/>
          <a:lstStyle/>
          <a:p>
            <a:pPr eaLnBrk="1" hangingPunct="1"/>
            <a:r>
              <a:rPr lang="en-US" smtClean="0"/>
              <a:t>Heavy Equipment Operations (Mechanical Energy)</a:t>
            </a:r>
          </a:p>
        </p:txBody>
      </p:sp>
      <p:sp>
        <p:nvSpPr>
          <p:cNvPr id="41986" name="Rectangle 3"/>
          <p:cNvSpPr>
            <a:spLocks noGrp="1" noChangeArrowheads="1"/>
          </p:cNvSpPr>
          <p:nvPr>
            <p:ph type="body" sz="half" idx="4294967295"/>
          </p:nvPr>
        </p:nvSpPr>
        <p:spPr>
          <a:xfrm>
            <a:off x="533400" y="1676400"/>
            <a:ext cx="7239000" cy="4648200"/>
          </a:xfrm>
        </p:spPr>
        <p:txBody>
          <a:bodyPr/>
          <a:lstStyle/>
          <a:p>
            <a:pPr marL="225425" indent="-225425" eaLnBrk="1" hangingPunct="1">
              <a:lnSpc>
                <a:spcPct val="90000"/>
              </a:lnSpc>
              <a:spcBef>
                <a:spcPct val="60000"/>
              </a:spcBef>
            </a:pPr>
            <a:r>
              <a:rPr lang="en-US" smtClean="0">
                <a:solidFill>
                  <a:schemeClr val="tx1"/>
                </a:solidFill>
                <a:latin typeface="Univers 45 Light" pitchFamily="2" charset="0"/>
              </a:rPr>
              <a:t>Working with and around heavy equipment has specific risks that must be identified in the JSEA</a:t>
            </a:r>
          </a:p>
          <a:p>
            <a:pPr marL="225425" indent="-225425" eaLnBrk="1" hangingPunct="1">
              <a:lnSpc>
                <a:spcPct val="90000"/>
              </a:lnSpc>
              <a:spcBef>
                <a:spcPct val="60000"/>
              </a:spcBef>
            </a:pPr>
            <a:r>
              <a:rPr lang="en-US" smtClean="0">
                <a:solidFill>
                  <a:schemeClr val="tx1"/>
                </a:solidFill>
                <a:latin typeface="Univers 45 Light" pitchFamily="2" charset="0"/>
              </a:rPr>
              <a:t>These include any and ALL of the following:</a:t>
            </a:r>
          </a:p>
          <a:p>
            <a:pPr lvl="1" indent="-209550" eaLnBrk="1" hangingPunct="1">
              <a:lnSpc>
                <a:spcPct val="90000"/>
              </a:lnSpc>
              <a:spcBef>
                <a:spcPct val="60000"/>
              </a:spcBef>
            </a:pPr>
            <a:r>
              <a:rPr lang="en-US" smtClean="0">
                <a:solidFill>
                  <a:schemeClr val="tx1"/>
                </a:solidFill>
                <a:latin typeface="Univers 45 Light" pitchFamily="2" charset="0"/>
              </a:rPr>
              <a:t>Difficulty in operator seeing persons on the ground</a:t>
            </a:r>
          </a:p>
          <a:p>
            <a:pPr lvl="1" indent="-209550" eaLnBrk="1" hangingPunct="1">
              <a:lnSpc>
                <a:spcPct val="90000"/>
              </a:lnSpc>
              <a:spcBef>
                <a:spcPct val="60000"/>
              </a:spcBef>
            </a:pPr>
            <a:r>
              <a:rPr lang="en-US" smtClean="0">
                <a:solidFill>
                  <a:schemeClr val="tx1"/>
                </a:solidFill>
                <a:latin typeface="Univers 45 Light" pitchFamily="2" charset="0"/>
              </a:rPr>
              <a:t>Loud engine noises preventing operator and personnel on ground from hearing voices</a:t>
            </a:r>
          </a:p>
          <a:p>
            <a:pPr lvl="1" indent="-209550" eaLnBrk="1" hangingPunct="1">
              <a:lnSpc>
                <a:spcPct val="90000"/>
              </a:lnSpc>
              <a:spcBef>
                <a:spcPct val="60000"/>
              </a:spcBef>
            </a:pPr>
            <a:r>
              <a:rPr lang="en-US" smtClean="0">
                <a:solidFill>
                  <a:schemeClr val="tx1"/>
                </a:solidFill>
                <a:latin typeface="Univers 45 Light" pitchFamily="2" charset="0"/>
              </a:rPr>
              <a:t>Many pieces of heavy equipment do not have back up alarms and may not see you —</a:t>
            </a:r>
            <a:r>
              <a:rPr lang="en-US" smtClean="0">
                <a:latin typeface="Univers 45 Light" pitchFamily="2" charset="0"/>
              </a:rPr>
              <a:t> </a:t>
            </a:r>
            <a:r>
              <a:rPr lang="en-US" smtClean="0">
                <a:solidFill>
                  <a:srgbClr val="FF0000"/>
                </a:solidFill>
                <a:latin typeface="Univers 45 Light" pitchFamily="2" charset="0"/>
              </a:rPr>
              <a:t>STAY ALERT!!</a:t>
            </a:r>
          </a:p>
          <a:p>
            <a:pPr marL="225425" indent="-225425" eaLnBrk="1" hangingPunct="1">
              <a:lnSpc>
                <a:spcPct val="90000"/>
              </a:lnSpc>
              <a:spcBef>
                <a:spcPct val="60000"/>
              </a:spcBef>
            </a:pPr>
            <a:r>
              <a:rPr lang="en-US" smtClean="0">
                <a:solidFill>
                  <a:schemeClr val="tx1"/>
                </a:solidFill>
                <a:latin typeface="Univers 45 Light" pitchFamily="2" charset="0"/>
              </a:rPr>
              <a:t>Insure that all safety equipment on the equipment is operational</a:t>
            </a:r>
          </a:p>
          <a:p>
            <a:pPr lvl="1" indent="-209550" eaLnBrk="1" hangingPunct="1">
              <a:lnSpc>
                <a:spcPct val="90000"/>
              </a:lnSpc>
              <a:spcBef>
                <a:spcPct val="60000"/>
              </a:spcBef>
            </a:pPr>
            <a:r>
              <a:rPr lang="en-US" smtClean="0">
                <a:solidFill>
                  <a:schemeClr val="tx1"/>
                </a:solidFill>
                <a:latin typeface="Univers 45 Light" pitchFamily="2" charset="0"/>
              </a:rPr>
              <a:t>Seatbelts</a:t>
            </a:r>
          </a:p>
          <a:p>
            <a:pPr lvl="1" indent="-209550" eaLnBrk="1" hangingPunct="1">
              <a:lnSpc>
                <a:spcPct val="90000"/>
              </a:lnSpc>
              <a:spcBef>
                <a:spcPct val="60000"/>
              </a:spcBef>
            </a:pPr>
            <a:r>
              <a:rPr lang="en-US" smtClean="0">
                <a:solidFill>
                  <a:schemeClr val="tx1"/>
                </a:solidFill>
                <a:latin typeface="Univers 45 Light" pitchFamily="2" charset="0"/>
              </a:rPr>
              <a:t>Rearview/Sideview Mirrors</a:t>
            </a:r>
          </a:p>
          <a:p>
            <a:pPr lvl="1" indent="-209550" eaLnBrk="1" hangingPunct="1">
              <a:lnSpc>
                <a:spcPct val="90000"/>
              </a:lnSpc>
              <a:spcBef>
                <a:spcPct val="60000"/>
              </a:spcBef>
            </a:pPr>
            <a:r>
              <a:rPr lang="en-US" smtClean="0">
                <a:solidFill>
                  <a:schemeClr val="tx1"/>
                </a:solidFill>
                <a:latin typeface="Univers 45 Light" pitchFamily="2" charset="0"/>
              </a:rPr>
              <a:t>Emergency Brakes</a:t>
            </a:r>
          </a:p>
          <a:p>
            <a:pPr lvl="1" indent="-209550" eaLnBrk="1" hangingPunct="1">
              <a:lnSpc>
                <a:spcPct val="90000"/>
              </a:lnSpc>
              <a:spcBef>
                <a:spcPct val="60000"/>
              </a:spcBef>
            </a:pPr>
            <a:r>
              <a:rPr lang="en-US" smtClean="0">
                <a:solidFill>
                  <a:schemeClr val="tx1"/>
                </a:solidFill>
                <a:latin typeface="Univers 45 Light" pitchFamily="2" charset="0"/>
              </a:rPr>
              <a:t>Windshield/Cabin Windows</a:t>
            </a:r>
          </a:p>
          <a:p>
            <a:pPr lvl="1" indent="-209550" eaLnBrk="1" hangingPunct="1">
              <a:lnSpc>
                <a:spcPct val="90000"/>
              </a:lnSpc>
              <a:spcBef>
                <a:spcPct val="60000"/>
              </a:spcBef>
            </a:pPr>
            <a:r>
              <a:rPr lang="en-US" smtClean="0">
                <a:solidFill>
                  <a:schemeClr val="tx1"/>
                </a:solidFill>
                <a:latin typeface="Univers 45 Light" pitchFamily="2" charset="0"/>
              </a:rPr>
              <a:t>Steps/Ladders</a:t>
            </a:r>
            <a:endParaRPr lang="en-US" smtClean="0">
              <a:solidFill>
                <a:srgbClr val="FF0000"/>
              </a:solidFill>
              <a:latin typeface="Univers 45 Light" pitchFamily="2" charset="0"/>
            </a:endParaRPr>
          </a:p>
        </p:txBody>
      </p:sp>
      <p:pic>
        <p:nvPicPr>
          <p:cNvPr id="103430" name="Picture 6" descr="http://www.abc.net.au/reslib/200903/r350073_1603800.jpg"/>
          <p:cNvPicPr>
            <a:picLocks noChangeAspect="1" noChangeArrowheads="1"/>
          </p:cNvPicPr>
          <p:nvPr/>
        </p:nvPicPr>
        <p:blipFill>
          <a:blip r:embed="rId3"/>
          <a:srcRect/>
          <a:stretch>
            <a:fillRect/>
          </a:stretch>
        </p:blipFill>
        <p:spPr bwMode="auto">
          <a:xfrm>
            <a:off x="5029200" y="4703763"/>
            <a:ext cx="2743200" cy="1808162"/>
          </a:xfrm>
          <a:prstGeom prst="rect">
            <a:avLst/>
          </a:prstGeom>
          <a:solidFill>
            <a:srgbClr val="B2B2B2"/>
          </a:solidFill>
          <a:ln w="63500">
            <a:solidFill>
              <a:schemeClr val="bg1"/>
            </a:solidFill>
            <a:miter lim="800000"/>
            <a:headEnd/>
            <a:tailEnd/>
          </a:ln>
          <a:effectLst>
            <a:outerShdw dist="38100" dir="2700000" algn="tl" rotWithShape="0">
              <a:srgbClr val="000000">
                <a:alpha val="39999"/>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smtClean="0"/>
              <a:t>Personal Protective Equipment </a:t>
            </a:r>
          </a:p>
        </p:txBody>
      </p:sp>
      <p:sp>
        <p:nvSpPr>
          <p:cNvPr id="44034" name="Rectangle 3"/>
          <p:cNvSpPr>
            <a:spLocks noGrp="1" noChangeArrowheads="1"/>
          </p:cNvSpPr>
          <p:nvPr>
            <p:ph idx="1"/>
          </p:nvPr>
        </p:nvSpPr>
        <p:spPr>
          <a:xfrm>
            <a:off x="533400" y="1727200"/>
            <a:ext cx="7162800" cy="3606800"/>
          </a:xfrm>
        </p:spPr>
        <p:txBody>
          <a:bodyPr/>
          <a:lstStyle/>
          <a:p>
            <a:pPr eaLnBrk="1" hangingPunct="1">
              <a:spcBef>
                <a:spcPct val="70000"/>
              </a:spcBef>
            </a:pPr>
            <a:r>
              <a:rPr lang="en-AU" b="1" smtClean="0">
                <a:solidFill>
                  <a:schemeClr val="tx1"/>
                </a:solidFill>
                <a:latin typeface="Univers 45 Light" pitchFamily="2" charset="0"/>
              </a:rPr>
              <a:t>Personal Protective Equipment (PPE) is always a secondary means to protect people</a:t>
            </a:r>
          </a:p>
          <a:p>
            <a:pPr eaLnBrk="1" hangingPunct="1">
              <a:spcBef>
                <a:spcPct val="70000"/>
              </a:spcBef>
            </a:pPr>
            <a:r>
              <a:rPr lang="en-AU" b="1" smtClean="0">
                <a:solidFill>
                  <a:schemeClr val="tx1"/>
                </a:solidFill>
                <a:latin typeface="Univers 45 Light" pitchFamily="2" charset="0"/>
              </a:rPr>
              <a:t>PPE consists of such things as eye and face protection, chemical aprons, chemical gloves, face shields, hard hats, Tyvek coveralls, rubber boots, etc.</a:t>
            </a:r>
          </a:p>
          <a:p>
            <a:pPr eaLnBrk="1" hangingPunct="1">
              <a:spcBef>
                <a:spcPct val="70000"/>
              </a:spcBef>
            </a:pPr>
            <a:r>
              <a:rPr lang="en-AU" b="1" smtClean="0">
                <a:solidFill>
                  <a:schemeClr val="tx1"/>
                </a:solidFill>
                <a:latin typeface="Univers 45 Light" pitchFamily="2" charset="0"/>
              </a:rPr>
              <a:t>Proper fit of these items is essential for them to work properly</a:t>
            </a:r>
          </a:p>
          <a:p>
            <a:pPr eaLnBrk="1" hangingPunct="1">
              <a:spcBef>
                <a:spcPct val="70000"/>
              </a:spcBef>
            </a:pPr>
            <a:r>
              <a:rPr lang="en-AU" b="1" smtClean="0">
                <a:solidFill>
                  <a:schemeClr val="tx1"/>
                </a:solidFill>
                <a:latin typeface="Univers 45 Light" pitchFamily="2" charset="0"/>
              </a:rPr>
              <a:t>When dealing with chemicals, it is absolutely essential to select the correct PPE for the job.  These should be selected by a qualified individual and should be worn by properly trained personnel</a:t>
            </a:r>
          </a:p>
          <a:p>
            <a:pPr eaLnBrk="1" hangingPunct="1">
              <a:spcBef>
                <a:spcPct val="70000"/>
              </a:spcBef>
            </a:pPr>
            <a:r>
              <a:rPr lang="en-AU" b="1" smtClean="0">
                <a:solidFill>
                  <a:schemeClr val="tx1"/>
                </a:solidFill>
                <a:latin typeface="Univers 45 Light" pitchFamily="2" charset="0"/>
              </a:rPr>
              <a:t>PPE will be provided to you before you begin your work </a:t>
            </a:r>
            <a:br>
              <a:rPr lang="en-AU" b="1" smtClean="0">
                <a:solidFill>
                  <a:schemeClr val="tx1"/>
                </a:solidFill>
                <a:latin typeface="Univers 45 Light" pitchFamily="2" charset="0"/>
              </a:rPr>
            </a:br>
            <a:r>
              <a:rPr lang="en-AU" b="1" smtClean="0">
                <a:solidFill>
                  <a:schemeClr val="tx1"/>
                </a:solidFill>
                <a:latin typeface="Univers 45 Light" pitchFamily="2" charset="0"/>
              </a:rPr>
              <a:t>assignment, either by your employer or by your volunteer </a:t>
            </a:r>
            <a:br>
              <a:rPr lang="en-AU" b="1" smtClean="0">
                <a:solidFill>
                  <a:schemeClr val="tx1"/>
                </a:solidFill>
                <a:latin typeface="Univers 45 Light" pitchFamily="2" charset="0"/>
              </a:rPr>
            </a:br>
            <a:r>
              <a:rPr lang="en-AU" b="1" smtClean="0">
                <a:solidFill>
                  <a:schemeClr val="tx1"/>
                </a:solidFill>
                <a:latin typeface="Univers 45 Light" pitchFamily="2" charset="0"/>
              </a:rPr>
              <a:t>coordinator at the shore base</a:t>
            </a:r>
          </a:p>
        </p:txBody>
      </p:sp>
      <p:pic>
        <p:nvPicPr>
          <p:cNvPr id="44035" name="Picture 5"/>
          <p:cNvPicPr>
            <a:picLocks noChangeAspect="1" noChangeArrowheads="1"/>
          </p:cNvPicPr>
          <p:nvPr/>
        </p:nvPicPr>
        <p:blipFill>
          <a:blip r:embed="rId3"/>
          <a:srcRect/>
          <a:stretch>
            <a:fillRect/>
          </a:stretch>
        </p:blipFill>
        <p:spPr bwMode="auto">
          <a:xfrm>
            <a:off x="6553200" y="4264025"/>
            <a:ext cx="2590800" cy="259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P GoM Standard">
  <a:themeElements>
    <a:clrScheme name="BP standard template U55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fontScheme name="BP standard template U55">
      <a:majorFont>
        <a:latin typeface="Univers 55"/>
        <a:ea typeface=""/>
        <a:cs typeface="Arial"/>
      </a:majorFont>
      <a:minorFont>
        <a:latin typeface="Univers 55"/>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400" b="1" i="0" u="none" strike="noStrike" cap="none" normalizeH="0" baseline="0" smtClean="0">
            <a:ln>
              <a:noFill/>
            </a:ln>
            <a:solidFill>
              <a:srgbClr val="007833"/>
            </a:solidFill>
            <a:effectLst/>
            <a:latin typeface="Univers 45 Light" pitchFamily="2"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400" b="1" i="0" u="none" strike="noStrike" cap="none" normalizeH="0" baseline="0" smtClean="0">
            <a:ln>
              <a:noFill/>
            </a:ln>
            <a:solidFill>
              <a:srgbClr val="007833"/>
            </a:solidFill>
            <a:effectLst/>
            <a:latin typeface="Univers 45 Light" pitchFamily="2" charset="0"/>
          </a:defRPr>
        </a:defPPr>
      </a:lstStyle>
    </a:lnDef>
  </a:objectDefaults>
  <a:extraClrSchemeLst>
    <a:extraClrScheme>
      <a:clrScheme name="BP standard template U55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BP standard template U55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BP standard template U55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BP standard template U55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BP standard template U55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BP standard template U55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
      <a:clrScheme name="BP standard template U55 7">
        <a:dk1>
          <a:srgbClr val="000000"/>
        </a:dk1>
        <a:lt1>
          <a:srgbClr val="FFFFFF"/>
        </a:lt1>
        <a:dk2>
          <a:srgbClr val="006600"/>
        </a:dk2>
        <a:lt2>
          <a:srgbClr val="969696"/>
        </a:lt2>
        <a:accent1>
          <a:srgbClr val="99CC00"/>
        </a:accent1>
        <a:accent2>
          <a:srgbClr val="FF9900"/>
        </a:accent2>
        <a:accent3>
          <a:srgbClr val="FFFFFF"/>
        </a:accent3>
        <a:accent4>
          <a:srgbClr val="000000"/>
        </a:accent4>
        <a:accent5>
          <a:srgbClr val="CAE2AA"/>
        </a:accent5>
        <a:accent6>
          <a:srgbClr val="E78A00"/>
        </a:accent6>
        <a:hlink>
          <a:srgbClr val="FF6600"/>
        </a:hlink>
        <a:folHlink>
          <a:srgbClr val="FFFF00"/>
        </a:folHlink>
      </a:clrScheme>
      <a:clrMap bg1="lt1" tx1="dk1" bg2="lt2" tx2="dk2" accent1="accent1" accent2="accent2" accent3="accent3" accent4="accent4" accent5="accent5" accent6="accent6" hlink="hlink" folHlink="folHlink"/>
    </a:extraClrScheme>
    <a:extraClrScheme>
      <a:clrScheme name="BP standard template U55 8">
        <a:dk1>
          <a:srgbClr val="000000"/>
        </a:dk1>
        <a:lt1>
          <a:srgbClr val="FFFFFF"/>
        </a:lt1>
        <a:dk2>
          <a:srgbClr val="006600"/>
        </a:dk2>
        <a:lt2>
          <a:srgbClr val="969696"/>
        </a:lt2>
        <a:accent1>
          <a:srgbClr val="8FC200"/>
        </a:accent1>
        <a:accent2>
          <a:srgbClr val="FF9900"/>
        </a:accent2>
        <a:accent3>
          <a:srgbClr val="FFFFFF"/>
        </a:accent3>
        <a:accent4>
          <a:srgbClr val="000000"/>
        </a:accent4>
        <a:accent5>
          <a:srgbClr val="C6DDAA"/>
        </a:accent5>
        <a:accent6>
          <a:srgbClr val="E78A00"/>
        </a:accent6>
        <a:hlink>
          <a:srgbClr val="FF6600"/>
        </a:hlink>
        <a:folHlink>
          <a:srgbClr val="FEF800"/>
        </a:folHlink>
      </a:clrScheme>
      <a:clrMap bg1="lt1" tx1="dk1" bg2="lt2" tx2="dk2" accent1="accent1" accent2="accent2" accent3="accent3" accent4="accent4" accent5="accent5" accent6="accent6" hlink="hlink" folHlink="folHlink"/>
    </a:extraClrScheme>
    <a:extraClrScheme>
      <a:clrScheme name="BP standard template U55 9">
        <a:dk1>
          <a:srgbClr val="000000"/>
        </a:dk1>
        <a:lt1>
          <a:srgbClr val="FFFFFF"/>
        </a:lt1>
        <a:dk2>
          <a:srgbClr val="006600"/>
        </a:dk2>
        <a:lt2>
          <a:srgbClr val="969696"/>
        </a:lt2>
        <a:accent1>
          <a:srgbClr val="FEF800"/>
        </a:accent1>
        <a:accent2>
          <a:srgbClr val="8FC200"/>
        </a:accent2>
        <a:accent3>
          <a:srgbClr val="FFFFFF"/>
        </a:accent3>
        <a:accent4>
          <a:srgbClr val="000000"/>
        </a:accent4>
        <a:accent5>
          <a:srgbClr val="FEFBAA"/>
        </a:accent5>
        <a:accent6>
          <a:srgbClr val="81B0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BP standard template U55 10">
        <a:dk1>
          <a:srgbClr val="000000"/>
        </a:dk1>
        <a:lt1>
          <a:srgbClr val="FFFFFF"/>
        </a:lt1>
        <a:dk2>
          <a:srgbClr val="006600"/>
        </a:dk2>
        <a:lt2>
          <a:srgbClr val="969696"/>
        </a:lt2>
        <a:accent1>
          <a:srgbClr val="FEF800"/>
        </a:accent1>
        <a:accent2>
          <a:srgbClr val="85B400"/>
        </a:accent2>
        <a:accent3>
          <a:srgbClr val="FFFFFF"/>
        </a:accent3>
        <a:accent4>
          <a:srgbClr val="000000"/>
        </a:accent4>
        <a:accent5>
          <a:srgbClr val="FEFBAA"/>
        </a:accent5>
        <a:accent6>
          <a:srgbClr val="78A3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BP standard template U55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fontScheme name="Default Design">
      <a:majorFont>
        <a:latin typeface="Univers 55"/>
        <a:ea typeface=""/>
        <a:cs typeface="Arial"/>
      </a:majorFont>
      <a:minorFont>
        <a:latin typeface="Univers 45 Ligh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400" b="1" i="0" u="none" strike="noStrike" cap="none" normalizeH="0" baseline="0" smtClean="0">
            <a:ln>
              <a:noFill/>
            </a:ln>
            <a:solidFill>
              <a:srgbClr val="007833"/>
            </a:solidFill>
            <a:effectLst/>
            <a:latin typeface="Univers 45 Light" pitchFamily="2"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400" b="1" i="0" u="none" strike="noStrike" cap="none" normalizeH="0" baseline="0" smtClean="0">
            <a:ln>
              <a:noFill/>
            </a:ln>
            <a:solidFill>
              <a:srgbClr val="007833"/>
            </a:solidFill>
            <a:effectLst/>
            <a:latin typeface="Univers 45 Light" pitchFamily="2" charset="0"/>
          </a:defRPr>
        </a:defPPr>
      </a:lstStyle>
    </a:lnDef>
  </a:objectDefaults>
  <a:extraClrSchemeLst>
    <a:extraClrScheme>
      <a:clrScheme name="Default Design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Default Design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
      <a:clrScheme name="Default Design 7">
        <a:dk1>
          <a:srgbClr val="000000"/>
        </a:dk1>
        <a:lt1>
          <a:srgbClr val="FFFFFF"/>
        </a:lt1>
        <a:dk2>
          <a:srgbClr val="006600"/>
        </a:dk2>
        <a:lt2>
          <a:srgbClr val="969696"/>
        </a:lt2>
        <a:accent1>
          <a:srgbClr val="99CC00"/>
        </a:accent1>
        <a:accent2>
          <a:srgbClr val="FF9900"/>
        </a:accent2>
        <a:accent3>
          <a:srgbClr val="FFFFFF"/>
        </a:accent3>
        <a:accent4>
          <a:srgbClr val="000000"/>
        </a:accent4>
        <a:accent5>
          <a:srgbClr val="CAE2AA"/>
        </a:accent5>
        <a:accent6>
          <a:srgbClr val="E78A00"/>
        </a:accent6>
        <a:hlink>
          <a:srgbClr val="FF6600"/>
        </a:hlink>
        <a:folHlink>
          <a:srgbClr val="FFFF00"/>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6600"/>
        </a:dk2>
        <a:lt2>
          <a:srgbClr val="969696"/>
        </a:lt2>
        <a:accent1>
          <a:srgbClr val="8FC200"/>
        </a:accent1>
        <a:accent2>
          <a:srgbClr val="FF9900"/>
        </a:accent2>
        <a:accent3>
          <a:srgbClr val="FFFFFF"/>
        </a:accent3>
        <a:accent4>
          <a:srgbClr val="000000"/>
        </a:accent4>
        <a:accent5>
          <a:srgbClr val="C6DDAA"/>
        </a:accent5>
        <a:accent6>
          <a:srgbClr val="E78A00"/>
        </a:accent6>
        <a:hlink>
          <a:srgbClr val="FF6600"/>
        </a:hlink>
        <a:folHlink>
          <a:srgbClr val="FEF80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6600"/>
        </a:dk2>
        <a:lt2>
          <a:srgbClr val="969696"/>
        </a:lt2>
        <a:accent1>
          <a:srgbClr val="FEF800"/>
        </a:accent1>
        <a:accent2>
          <a:srgbClr val="8FC200"/>
        </a:accent2>
        <a:accent3>
          <a:srgbClr val="FFFFFF"/>
        </a:accent3>
        <a:accent4>
          <a:srgbClr val="000000"/>
        </a:accent4>
        <a:accent5>
          <a:srgbClr val="FEFBAA"/>
        </a:accent5>
        <a:accent6>
          <a:srgbClr val="81B0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6600"/>
        </a:dk2>
        <a:lt2>
          <a:srgbClr val="969696"/>
        </a:lt2>
        <a:accent1>
          <a:srgbClr val="FEF800"/>
        </a:accent1>
        <a:accent2>
          <a:srgbClr val="85B400"/>
        </a:accent2>
        <a:accent3>
          <a:srgbClr val="FFFFFF"/>
        </a:accent3>
        <a:accent4>
          <a:srgbClr val="000000"/>
        </a:accent4>
        <a:accent5>
          <a:srgbClr val="FEFBAA"/>
        </a:accent5>
        <a:accent6>
          <a:srgbClr val="78A3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BP GoM Standard</Template>
  <TotalTime>1392</TotalTime>
  <Words>1887</Words>
  <Application>Microsoft Office PowerPoint</Application>
  <PresentationFormat>On-screen Show (4:3)</PresentationFormat>
  <Paragraphs>239</Paragraphs>
  <Slides>27</Slides>
  <Notes>14</Notes>
  <HiddenSlides>0</HiddenSlides>
  <MMClips>1</MMClips>
  <ScaleCrop>false</ScaleCrop>
  <HeadingPairs>
    <vt:vector size="6" baseType="variant">
      <vt:variant>
        <vt:lpstr>Fonts Used</vt:lpstr>
      </vt:variant>
      <vt:variant>
        <vt:i4>7</vt:i4>
      </vt:variant>
      <vt:variant>
        <vt:lpstr>Design Template</vt:lpstr>
      </vt:variant>
      <vt:variant>
        <vt:i4>3</vt:i4>
      </vt:variant>
      <vt:variant>
        <vt:lpstr>Slide Titles</vt:lpstr>
      </vt:variant>
      <vt:variant>
        <vt:i4>27</vt:i4>
      </vt:variant>
    </vt:vector>
  </HeadingPairs>
  <TitlesOfParts>
    <vt:vector size="37" baseType="lpstr">
      <vt:lpstr>Arial</vt:lpstr>
      <vt:lpstr>Univers 55</vt:lpstr>
      <vt:lpstr>Univers 45 Light</vt:lpstr>
      <vt:lpstr>Calibri</vt:lpstr>
      <vt:lpstr>Symbol</vt:lpstr>
      <vt:lpstr>Times New Roman</vt:lpstr>
      <vt:lpstr>Arial Narrow</vt:lpstr>
      <vt:lpstr>BP GoM Standard</vt:lpstr>
      <vt:lpstr>Default Design</vt:lpstr>
      <vt:lpstr>BP GoM Standard</vt:lpstr>
      <vt:lpstr>Basic HSE Training for Spill Response, Level 2</vt:lpstr>
      <vt:lpstr>Level 2 – Contractors and Paraprofessionals</vt:lpstr>
      <vt:lpstr>BP’s Priorities </vt:lpstr>
      <vt:lpstr>Training Objectives</vt:lpstr>
      <vt:lpstr>Site Safety Plans (SSP)</vt:lpstr>
      <vt:lpstr>Slips, Trips and Falls</vt:lpstr>
      <vt:lpstr>Hand and Finger Protection</vt:lpstr>
      <vt:lpstr>Heavy Equipment Operations (Mechanical Energy)</vt:lpstr>
      <vt:lpstr>Personal Protective Equipment </vt:lpstr>
      <vt:lpstr>Skin Protection </vt:lpstr>
      <vt:lpstr>Heat Stress &amp; Symptoms</vt:lpstr>
      <vt:lpstr>Preventing Heat Stress</vt:lpstr>
      <vt:lpstr>Heat and an Old Pickup Truck</vt:lpstr>
      <vt:lpstr>Safe Lifting and Manual Handling </vt:lpstr>
      <vt:lpstr>Environmental Hazards</vt:lpstr>
      <vt:lpstr>Injured or Dead Wildlife </vt:lpstr>
      <vt:lpstr>Weathering of Oil</vt:lpstr>
      <vt:lpstr>JSEA – Basic Process </vt:lpstr>
      <vt:lpstr>JSEA Basic Requirements, continued</vt:lpstr>
      <vt:lpstr>JSEA Form    </vt:lpstr>
      <vt:lpstr>JSEA Form   </vt:lpstr>
      <vt:lpstr>Chemical Hazards</vt:lpstr>
      <vt:lpstr>Reporting Incidents</vt:lpstr>
      <vt:lpstr>Stop the Job</vt:lpstr>
      <vt:lpstr>Stop the Job</vt:lpstr>
      <vt:lpstr>THANK YOU FOR  JOINING US  </vt:lpstr>
      <vt:lpstr>Certificate of Completion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HSE Training for Spill Response</dc:title>
  <dc:creator>Scot Rudolph</dc:creator>
  <cp:lastModifiedBy>balla5</cp:lastModifiedBy>
  <cp:revision>62</cp:revision>
  <dcterms:created xsi:type="dcterms:W3CDTF">2008-12-03T17:40:52Z</dcterms:created>
  <dcterms:modified xsi:type="dcterms:W3CDTF">2010-05-10T19:28:51Z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KeepGraph">
    <vt:bool>false</vt:bool>
  </property>
  <property fmtid="{D5CDD505-2E9C-101B-9397-08002B2CF9AE}" pid="5" name="AutoReflect">
    <vt:bool>false</vt:bool>
  </property>
</Properties>
</file>