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9"/>
  </p:notesMasterIdLst>
  <p:sldIdLst>
    <p:sldId id="406" r:id="rId2"/>
    <p:sldId id="425" r:id="rId3"/>
    <p:sldId id="424" r:id="rId4"/>
    <p:sldId id="257" r:id="rId5"/>
    <p:sldId id="261" r:id="rId6"/>
    <p:sldId id="345" r:id="rId7"/>
    <p:sldId id="346" r:id="rId8"/>
    <p:sldId id="409" r:id="rId9"/>
    <p:sldId id="429" r:id="rId10"/>
    <p:sldId id="348" r:id="rId11"/>
    <p:sldId id="349" r:id="rId12"/>
    <p:sldId id="428" r:id="rId13"/>
    <p:sldId id="352" r:id="rId14"/>
    <p:sldId id="350" r:id="rId15"/>
    <p:sldId id="351" r:id="rId16"/>
    <p:sldId id="355" r:id="rId17"/>
    <p:sldId id="359" r:id="rId18"/>
    <p:sldId id="303" r:id="rId19"/>
    <p:sldId id="356" r:id="rId20"/>
    <p:sldId id="391" r:id="rId21"/>
    <p:sldId id="309" r:id="rId22"/>
    <p:sldId id="360" r:id="rId23"/>
    <p:sldId id="279" r:id="rId24"/>
    <p:sldId id="366" r:id="rId25"/>
    <p:sldId id="368" r:id="rId26"/>
    <p:sldId id="371" r:id="rId27"/>
    <p:sldId id="402" r:id="rId28"/>
    <p:sldId id="372" r:id="rId29"/>
    <p:sldId id="403" r:id="rId30"/>
    <p:sldId id="373" r:id="rId31"/>
    <p:sldId id="263" r:id="rId32"/>
    <p:sldId id="431" r:id="rId33"/>
    <p:sldId id="379" r:id="rId34"/>
    <p:sldId id="380" r:id="rId35"/>
    <p:sldId id="381" r:id="rId36"/>
    <p:sldId id="382" r:id="rId37"/>
    <p:sldId id="383" r:id="rId38"/>
    <p:sldId id="384" r:id="rId39"/>
    <p:sldId id="385" r:id="rId40"/>
    <p:sldId id="430" r:id="rId41"/>
    <p:sldId id="266" r:id="rId42"/>
    <p:sldId id="277" r:id="rId43"/>
    <p:sldId id="268" r:id="rId44"/>
    <p:sldId id="298" r:id="rId45"/>
    <p:sldId id="324" r:id="rId46"/>
    <p:sldId id="325" r:id="rId47"/>
    <p:sldId id="405" r:id="rId48"/>
    <p:sldId id="392" r:id="rId49"/>
    <p:sldId id="394" r:id="rId50"/>
    <p:sldId id="404" r:id="rId51"/>
    <p:sldId id="400" r:id="rId52"/>
    <p:sldId id="407" r:id="rId53"/>
    <p:sldId id="396" r:id="rId54"/>
    <p:sldId id="397" r:id="rId55"/>
    <p:sldId id="337" r:id="rId56"/>
    <p:sldId id="338" r:id="rId57"/>
    <p:sldId id="408" r:id="rId58"/>
    <p:sldId id="339" r:id="rId59"/>
    <p:sldId id="340" r:id="rId60"/>
    <p:sldId id="389" r:id="rId61"/>
    <p:sldId id="285" r:id="rId62"/>
    <p:sldId id="343" r:id="rId63"/>
    <p:sldId id="315" r:id="rId64"/>
    <p:sldId id="410" r:id="rId65"/>
    <p:sldId id="411" r:id="rId66"/>
    <p:sldId id="412" r:id="rId67"/>
    <p:sldId id="413" r:id="rId68"/>
    <p:sldId id="414" r:id="rId69"/>
    <p:sldId id="415" r:id="rId70"/>
    <p:sldId id="416" r:id="rId71"/>
    <p:sldId id="417" r:id="rId72"/>
    <p:sldId id="418" r:id="rId73"/>
    <p:sldId id="419" r:id="rId74"/>
    <p:sldId id="420" r:id="rId75"/>
    <p:sldId id="421" r:id="rId76"/>
    <p:sldId id="422" r:id="rId77"/>
    <p:sldId id="423" r:id="rId7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2" d="100"/>
          <a:sy n="72" d="100"/>
        </p:scale>
        <p:origin x="-1094" y="-437"/>
      </p:cViewPr>
      <p:guideLst>
        <p:guide orient="horz" pos="2160"/>
        <p:guide pos="3840"/>
      </p:guideLst>
    </p:cSldViewPr>
  </p:slideViewPr>
  <p:notesTextViewPr>
    <p:cViewPr>
      <p:scale>
        <a:sx n="1" d="1"/>
        <a:sy n="1" d="1"/>
      </p:scale>
      <p:origin x="0" y="0"/>
    </p:cViewPr>
  </p:notesTextViewPr>
  <p:sorterViewPr>
    <p:cViewPr>
      <p:scale>
        <a:sx n="100" d="100"/>
        <a:sy n="100" d="100"/>
      </p:scale>
      <p:origin x="0" y="1119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7922F7A1-B690-46DE-8A81-CFC3A4BBEA97}" type="datetimeFigureOut">
              <a:rPr lang="en-US" smtClean="0"/>
              <a:pPr/>
              <a:t>4/20/2016</a:t>
            </a:fld>
            <a:endParaRPr lang="en-US"/>
          </a:p>
        </p:txBody>
      </p:sp>
      <p:sp>
        <p:nvSpPr>
          <p:cNvPr id="4" name="Slide Image Placeholder 3"/>
          <p:cNvSpPr>
            <a:spLocks noGrp="1" noRot="1" noChangeAspect="1"/>
          </p:cNvSpPr>
          <p:nvPr>
            <p:ph type="sldImg" idx="2"/>
          </p:nvPr>
        </p:nvSpPr>
        <p:spPr>
          <a:xfrm>
            <a:off x="423863" y="704850"/>
            <a:ext cx="6254750" cy="35194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459288"/>
            <a:ext cx="5683250" cy="4224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6988"/>
            <a:ext cx="3078163" cy="469900"/>
          </a:xfrm>
          <a:prstGeom prst="rect">
            <a:avLst/>
          </a:prstGeom>
        </p:spPr>
        <p:txBody>
          <a:bodyPr vert="horz" lIns="91440" tIns="45720" rIns="91440" bIns="45720" rtlCol="0" anchor="b"/>
          <a:lstStyle>
            <a:lvl1pPr algn="r">
              <a:defRPr sz="1200"/>
            </a:lvl1pPr>
          </a:lstStyle>
          <a:p>
            <a:fld id="{E299FC7F-3A26-41A0-9367-33B1D377A0F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3"/>
            <a:ext cx="100584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smtClean="0"/>
              <a:t>Raines Utility Safety Solutions, LLC</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8C4A5E9-2152-4811-9DEF-B8488EB2E5E2}" type="slidenum">
              <a:rPr lang="en-US"/>
              <a:pPr>
                <a:defRPr/>
              </a:pPr>
              <a:t>‹#›</a:t>
            </a:fld>
            <a:endParaRPr lang="en-US" dirty="0"/>
          </a:p>
        </p:txBody>
      </p:sp>
    </p:spTree>
    <p:extLst>
      <p:ext uri="{BB962C8B-B14F-4D97-AF65-F5344CB8AC3E}">
        <p14:creationId xmlns="" xmlns:p14="http://schemas.microsoft.com/office/powerpoint/2010/main" val="957732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dirty="0"/>
              <a:t>  </a:t>
            </a:r>
          </a:p>
        </p:txBody>
      </p:sp>
      <p:sp>
        <p:nvSpPr>
          <p:cNvPr id="5" name="Footer Placeholder 4"/>
          <p:cNvSpPr>
            <a:spLocks noGrp="1"/>
          </p:cNvSpPr>
          <p:nvPr>
            <p:ph type="ftr" sz="quarter" idx="11"/>
          </p:nvPr>
        </p:nvSpPr>
        <p:spPr/>
        <p:txBody>
          <a:bodyPr/>
          <a:lstStyle>
            <a:lvl1pPr>
              <a:defRPr/>
            </a:lvl1pPr>
          </a:lstStyle>
          <a:p>
            <a:pPr>
              <a:defRPr/>
            </a:pPr>
            <a:r>
              <a:rPr lang="en-US" dirty="0"/>
              <a:t>Raines Utility Safety Solutions,  LLC.</a:t>
            </a:r>
          </a:p>
        </p:txBody>
      </p:sp>
      <p:sp>
        <p:nvSpPr>
          <p:cNvPr id="6" name="Slide Number Placeholder 5"/>
          <p:cNvSpPr>
            <a:spLocks noGrp="1"/>
          </p:cNvSpPr>
          <p:nvPr>
            <p:ph type="sldNum" sz="quarter" idx="12"/>
          </p:nvPr>
        </p:nvSpPr>
        <p:spPr/>
        <p:txBody>
          <a:bodyPr/>
          <a:lstStyle>
            <a:lvl1pPr>
              <a:defRPr/>
            </a:lvl1pPr>
          </a:lstStyle>
          <a:p>
            <a:pPr>
              <a:defRPr/>
            </a:pPr>
            <a:fld id="{796948D4-4BEA-4A4B-8BD8-CF30FF3991CD}" type="slidenum">
              <a:rPr lang="en-US"/>
              <a:pPr>
                <a:defRPr/>
              </a:pPr>
              <a:t>‹#›</a:t>
            </a:fld>
            <a:endParaRPr lang="en-US" dirty="0"/>
          </a:p>
        </p:txBody>
      </p:sp>
    </p:spTree>
    <p:extLst>
      <p:ext uri="{BB962C8B-B14F-4D97-AF65-F5344CB8AC3E}">
        <p14:creationId xmlns="" xmlns:p14="http://schemas.microsoft.com/office/powerpoint/2010/main" val="1093556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r>
              <a:rPr lang="en-US" dirty="0"/>
              <a:t> </a:t>
            </a:r>
          </a:p>
        </p:txBody>
      </p:sp>
      <p:sp>
        <p:nvSpPr>
          <p:cNvPr id="6" name="Footer Placeholder 5"/>
          <p:cNvSpPr>
            <a:spLocks noGrp="1"/>
          </p:cNvSpPr>
          <p:nvPr>
            <p:ph type="ftr" sz="quarter" idx="11"/>
          </p:nvPr>
        </p:nvSpPr>
        <p:spPr/>
        <p:txBody>
          <a:bodyPr/>
          <a:lstStyle>
            <a:lvl1pPr>
              <a:defRPr/>
            </a:lvl1pPr>
          </a:lstStyle>
          <a:p>
            <a:pPr>
              <a:defRPr/>
            </a:pPr>
            <a:r>
              <a:rPr lang="en-US" dirty="0"/>
              <a:t>Raines Utility Safety Solutions,  LLC.</a:t>
            </a:r>
          </a:p>
        </p:txBody>
      </p:sp>
      <p:sp>
        <p:nvSpPr>
          <p:cNvPr id="7" name="Slide Number Placeholder 6"/>
          <p:cNvSpPr>
            <a:spLocks noGrp="1"/>
          </p:cNvSpPr>
          <p:nvPr>
            <p:ph type="sldNum" sz="quarter" idx="12"/>
          </p:nvPr>
        </p:nvSpPr>
        <p:spPr/>
        <p:txBody>
          <a:bodyPr/>
          <a:lstStyle>
            <a:lvl1pPr>
              <a:defRPr/>
            </a:lvl1pPr>
          </a:lstStyle>
          <a:p>
            <a:pPr>
              <a:defRPr/>
            </a:pPr>
            <a:fld id="{9EC6D1B6-DACE-48D5-AC78-F0A8D5E64245}" type="slidenum">
              <a:rPr lang="en-US"/>
              <a:pPr>
                <a:defRPr/>
              </a:pPr>
              <a:t>‹#›</a:t>
            </a:fld>
            <a:endParaRPr lang="en-US" dirty="0"/>
          </a:p>
        </p:txBody>
      </p:sp>
    </p:spTree>
    <p:extLst>
      <p:ext uri="{BB962C8B-B14F-4D97-AF65-F5344CB8AC3E}">
        <p14:creationId xmlns="" xmlns:p14="http://schemas.microsoft.com/office/powerpoint/2010/main" val="70581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dirty="0"/>
              <a:t> </a:t>
            </a:r>
          </a:p>
        </p:txBody>
      </p:sp>
      <p:sp>
        <p:nvSpPr>
          <p:cNvPr id="3" name="Footer Placeholder 2"/>
          <p:cNvSpPr>
            <a:spLocks noGrp="1"/>
          </p:cNvSpPr>
          <p:nvPr>
            <p:ph type="ftr" sz="quarter" idx="11"/>
          </p:nvPr>
        </p:nvSpPr>
        <p:spPr/>
        <p:txBody>
          <a:bodyPr/>
          <a:lstStyle>
            <a:lvl1pPr>
              <a:defRPr/>
            </a:lvl1pPr>
          </a:lstStyle>
          <a:p>
            <a:pPr>
              <a:defRPr/>
            </a:pPr>
            <a:r>
              <a:rPr lang="en-US" dirty="0"/>
              <a:t>Raines Utility Safety Solutions,  LLC.</a:t>
            </a:r>
          </a:p>
        </p:txBody>
      </p:sp>
      <p:sp>
        <p:nvSpPr>
          <p:cNvPr id="4" name="Slide Number Placeholder 3"/>
          <p:cNvSpPr>
            <a:spLocks noGrp="1"/>
          </p:cNvSpPr>
          <p:nvPr>
            <p:ph type="sldNum" sz="quarter" idx="12"/>
          </p:nvPr>
        </p:nvSpPr>
        <p:spPr/>
        <p:txBody>
          <a:bodyPr/>
          <a:lstStyle>
            <a:lvl1pPr>
              <a:defRPr/>
            </a:lvl1pPr>
          </a:lstStyle>
          <a:p>
            <a:pPr>
              <a:defRPr/>
            </a:pPr>
            <a:fld id="{9FB1D5B7-210B-4FE6-8D51-D16A43C30040}" type="slidenum">
              <a:rPr lang="en-US"/>
              <a:pPr>
                <a:defRPr/>
              </a:pPr>
              <a:t>‹#›</a:t>
            </a:fld>
            <a:endParaRPr lang="en-US" dirty="0"/>
          </a:p>
        </p:txBody>
      </p:sp>
    </p:spTree>
    <p:extLst>
      <p:ext uri="{BB962C8B-B14F-4D97-AF65-F5344CB8AC3E}">
        <p14:creationId xmlns="" xmlns:p14="http://schemas.microsoft.com/office/powerpoint/2010/main" val="278311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609600" y="1600200"/>
            <a:ext cx="101600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
        <p:nvSpPr>
          <p:cNvPr id="6" name="Slide Number Placeholder 5"/>
          <p:cNvSpPr>
            <a:spLocks noGrp="1"/>
          </p:cNvSpPr>
          <p:nvPr>
            <p:ph type="sldNum" sz="quarter" idx="4"/>
          </p:nvPr>
        </p:nvSpPr>
        <p:spPr>
          <a:xfrm>
            <a:off x="11374967" y="5648326"/>
            <a:ext cx="732367" cy="396875"/>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33843D26-B63E-462C-BEC5-C4FC39B2059B}" type="slidenum">
              <a:rPr lang="en-US"/>
              <a:pPr>
                <a:defRPr/>
              </a:pPr>
              <a:t>‹#›</a:t>
            </a:fld>
            <a:endParaRPr lang="en-US" dirty="0"/>
          </a:p>
        </p:txBody>
      </p:sp>
      <p:sp>
        <p:nvSpPr>
          <p:cNvPr id="5" name="Footer Placeholder 4"/>
          <p:cNvSpPr>
            <a:spLocks noGrp="1"/>
          </p:cNvSpPr>
          <p:nvPr>
            <p:ph type="ftr" sz="quarter" idx="3"/>
          </p:nvPr>
        </p:nvSpPr>
        <p:spPr>
          <a:xfrm rot="16200000">
            <a:off x="10511103" y="3988066"/>
            <a:ext cx="2366963" cy="486833"/>
          </a:xfrm>
          <a:prstGeom prst="rect">
            <a:avLst/>
          </a:prstGeom>
        </p:spPr>
        <p:txBody>
          <a:bodyPr vert="horz" lIns="91440" tIns="45720" rIns="91440" bIns="45720" rtlCol="0" anchor="ctr"/>
          <a:lstStyle>
            <a:lvl1pPr algn="r">
              <a:defRPr sz="1200">
                <a:solidFill>
                  <a:schemeClr val="bg2"/>
                </a:solidFill>
              </a:defRPr>
            </a:lvl1pPr>
          </a:lstStyle>
          <a:p>
            <a:pPr>
              <a:defRPr/>
            </a:pPr>
            <a:r>
              <a:rPr lang="en-US" dirty="0"/>
              <a:t>Raines Utility Safety Solutions,  LLC.</a:t>
            </a:r>
          </a:p>
        </p:txBody>
      </p:sp>
      <p:sp>
        <p:nvSpPr>
          <p:cNvPr id="4" name="Date Placeholder 3"/>
          <p:cNvSpPr>
            <a:spLocks noGrp="1"/>
          </p:cNvSpPr>
          <p:nvPr>
            <p:ph type="dt" sz="half" idx="2"/>
          </p:nvPr>
        </p:nvSpPr>
        <p:spPr>
          <a:xfrm rot="16200000">
            <a:off x="10475384" y="1585384"/>
            <a:ext cx="2438400" cy="486833"/>
          </a:xfrm>
          <a:prstGeom prst="rect">
            <a:avLst/>
          </a:prstGeom>
        </p:spPr>
        <p:txBody>
          <a:bodyPr vert="horz" lIns="91440" tIns="45720" rIns="91440" bIns="45720" rtlCol="0" anchor="ctr"/>
          <a:lstStyle>
            <a:lvl1pPr algn="l">
              <a:defRPr sz="1200">
                <a:solidFill>
                  <a:schemeClr val="bg2"/>
                </a:solidFill>
              </a:defRPr>
            </a:lvl1pPr>
          </a:lstStyle>
          <a:p>
            <a:pPr>
              <a:defRPr/>
            </a:pPr>
            <a:r>
              <a:rPr lang="en-US" dirty="0"/>
              <a:t> </a:t>
            </a:r>
          </a:p>
        </p:txBody>
      </p:sp>
    </p:spTree>
    <p:extLst>
      <p:ext uri="{BB962C8B-B14F-4D97-AF65-F5344CB8AC3E}">
        <p14:creationId xmlns="" xmlns:p14="http://schemas.microsoft.com/office/powerpoint/2010/main" val="3759203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7" r:id="rId4"/>
  </p:sldLayoutIdLst>
  <p:hf sldNum="0" hdr="0"/>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hyperlink" Target="https://www.osha.gov/pls/oshaweb/owalink.query_links?src_doc_type=STANDARDS&amp;src_unique_file=1926_0501&amp;src_anchor_name=1926.501(b)(1)"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0" y="838201"/>
            <a:ext cx="11176000" cy="9832975"/>
          </a:xfrm>
        </p:spPr>
        <p:txBody>
          <a:bodyPr/>
          <a:lstStyle/>
          <a:p>
            <a:pPr eaLnBrk="1" hangingPunct="1">
              <a:lnSpc>
                <a:spcPct val="90000"/>
              </a:lnSpc>
              <a:buFont typeface="Arial" charset="0"/>
              <a:buNone/>
            </a:pPr>
            <a:endParaRPr lang="en-US" altLang="en-US" sz="3400" dirty="0" smtClean="0">
              <a:latin typeface="Arial" charset="0"/>
              <a:cs typeface="Arial" charset="0"/>
            </a:endParaRPr>
          </a:p>
          <a:p>
            <a:pPr eaLnBrk="1" hangingPunct="1">
              <a:lnSpc>
                <a:spcPct val="90000"/>
              </a:lnSpc>
            </a:pPr>
            <a:r>
              <a:rPr lang="en-US" altLang="en-US" sz="2800" dirty="0" smtClean="0">
                <a:latin typeface="Arial" charset="0"/>
                <a:cs typeface="Arial" charset="0"/>
              </a:rPr>
              <a:t>Affiliate instructor, Georgia Tech Research Institute, OSHA Outreach, Region IV</a:t>
            </a:r>
          </a:p>
          <a:p>
            <a:pPr eaLnBrk="1" hangingPunct="1">
              <a:lnSpc>
                <a:spcPct val="90000"/>
              </a:lnSpc>
            </a:pPr>
            <a:r>
              <a:rPr lang="en-US" altLang="en-US" sz="2800" dirty="0" smtClean="0">
                <a:latin typeface="Arial" charset="0"/>
                <a:cs typeface="Arial" charset="0"/>
              </a:rPr>
              <a:t>Electrical Safety Instructor at Southern Crescent Technical College</a:t>
            </a:r>
          </a:p>
          <a:p>
            <a:pPr eaLnBrk="1" hangingPunct="1">
              <a:lnSpc>
                <a:spcPct val="90000"/>
              </a:lnSpc>
            </a:pPr>
            <a:r>
              <a:rPr lang="en-US" altLang="en-US" sz="2800" dirty="0" smtClean="0">
                <a:latin typeface="Arial" charset="0"/>
                <a:cs typeface="Arial" charset="0"/>
              </a:rPr>
              <a:t>47 years in electrical utility industry</a:t>
            </a:r>
          </a:p>
          <a:p>
            <a:pPr eaLnBrk="1" hangingPunct="1">
              <a:lnSpc>
                <a:spcPct val="90000"/>
              </a:lnSpc>
            </a:pPr>
            <a:r>
              <a:rPr lang="en-US" altLang="en-US" sz="2800" dirty="0" smtClean="0">
                <a:latin typeface="Arial" charset="0"/>
                <a:cs typeface="Arial" charset="0"/>
              </a:rPr>
              <a:t>Member American Society of Safety Engineers (ASSE)</a:t>
            </a:r>
          </a:p>
          <a:p>
            <a:pPr eaLnBrk="1" hangingPunct="1">
              <a:lnSpc>
                <a:spcPct val="90000"/>
              </a:lnSpc>
            </a:pPr>
            <a:r>
              <a:rPr lang="en-US" altLang="en-US" sz="2800" dirty="0" smtClean="0">
                <a:latin typeface="Arial" charset="0"/>
                <a:cs typeface="Arial" charset="0"/>
              </a:rPr>
              <a:t>Advisory Board member and contributing writer for Incident Prevention magazine, Tree Care Industry Association, Inc.</a:t>
            </a:r>
          </a:p>
          <a:p>
            <a:pPr eaLnBrk="1" hangingPunct="1">
              <a:lnSpc>
                <a:spcPct val="90000"/>
              </a:lnSpc>
            </a:pPr>
            <a:r>
              <a:rPr lang="en-US" altLang="en-US" sz="2800" dirty="0" smtClean="0">
                <a:latin typeface="Arial" charset="0"/>
                <a:cs typeface="Arial" charset="0"/>
              </a:rPr>
              <a:t>Professional Witness for the electrical utility industry</a:t>
            </a:r>
          </a:p>
          <a:p>
            <a:pPr eaLnBrk="1" hangingPunct="1">
              <a:lnSpc>
                <a:spcPct val="90000"/>
              </a:lnSpc>
            </a:pPr>
            <a:r>
              <a:rPr lang="en-US" altLang="en-US" sz="2800" dirty="0" smtClean="0">
                <a:latin typeface="Arial" charset="0"/>
                <a:cs typeface="Arial" charset="0"/>
              </a:rPr>
              <a:t>Program Developer/Instructor/Facilitator for CUSP test review and prep</a:t>
            </a:r>
            <a:br>
              <a:rPr lang="en-US" altLang="en-US" sz="2800" dirty="0" smtClean="0">
                <a:latin typeface="Arial" charset="0"/>
                <a:cs typeface="Arial" charset="0"/>
              </a:rPr>
            </a:br>
            <a:r>
              <a:rPr lang="en-US" altLang="en-US" sz="2000" dirty="0" smtClean="0">
                <a:latin typeface="Arial" charset="0"/>
                <a:cs typeface="Arial" charset="0"/>
              </a:rPr>
              <a:t/>
            </a:r>
            <a:br>
              <a:rPr lang="en-US" altLang="en-US" sz="2000" dirty="0" smtClean="0">
                <a:latin typeface="Arial" charset="0"/>
                <a:cs typeface="Arial" charset="0"/>
              </a:rPr>
            </a:br>
            <a:r>
              <a:rPr lang="en-US" altLang="en-US" sz="2000" dirty="0" smtClean="0">
                <a:latin typeface="Arial" charset="0"/>
                <a:cs typeface="Arial" charset="0"/>
              </a:rPr>
              <a:t/>
            </a:r>
            <a:br>
              <a:rPr lang="en-US" altLang="en-US" sz="2000" dirty="0" smtClean="0">
                <a:latin typeface="Arial" charset="0"/>
                <a:cs typeface="Arial" charset="0"/>
              </a:rPr>
            </a:br>
            <a:r>
              <a:rPr lang="en-US" altLang="en-US" sz="2000" dirty="0" smtClean="0">
                <a:latin typeface="Arial" charset="0"/>
                <a:cs typeface="Arial" charset="0"/>
              </a:rPr>
              <a:t/>
            </a:r>
            <a:br>
              <a:rPr lang="en-US" altLang="en-US" sz="2000" dirty="0" smtClean="0">
                <a:latin typeface="Arial" charset="0"/>
                <a:cs typeface="Arial" charset="0"/>
              </a:rPr>
            </a:br>
            <a:r>
              <a:rPr lang="en-US" altLang="en-US" sz="2000" dirty="0" smtClean="0">
                <a:latin typeface="Arial" charset="0"/>
                <a:cs typeface="Arial" charset="0"/>
              </a:rPr>
              <a:t/>
            </a:r>
            <a:br>
              <a:rPr lang="en-US" altLang="en-US" sz="2000" dirty="0" smtClean="0">
                <a:latin typeface="Arial" charset="0"/>
                <a:cs typeface="Arial" charset="0"/>
              </a:rPr>
            </a:br>
            <a:r>
              <a:rPr lang="en-US" altLang="en-US" sz="2000" dirty="0" smtClean="0">
                <a:latin typeface="Arial" charset="0"/>
                <a:cs typeface="Arial" charset="0"/>
              </a:rPr>
              <a:t/>
            </a:r>
            <a:br>
              <a:rPr lang="en-US" altLang="en-US" sz="2000" dirty="0" smtClean="0">
                <a:latin typeface="Arial" charset="0"/>
                <a:cs typeface="Arial" charset="0"/>
              </a:rPr>
            </a:br>
            <a:r>
              <a:rPr lang="en-US" altLang="en-US" sz="2000" dirty="0" smtClean="0">
                <a:latin typeface="Arial" charset="0"/>
                <a:cs typeface="Arial" charset="0"/>
              </a:rPr>
              <a:t/>
            </a:r>
            <a:br>
              <a:rPr lang="en-US" altLang="en-US" sz="2000" dirty="0" smtClean="0">
                <a:latin typeface="Arial" charset="0"/>
                <a:cs typeface="Arial" charset="0"/>
              </a:rPr>
            </a:br>
            <a:endParaRPr lang="en-US" altLang="en-US" sz="2000" dirty="0" smtClean="0">
              <a:latin typeface="Arial" charset="0"/>
              <a:cs typeface="Arial" charset="0"/>
            </a:endParaRPr>
          </a:p>
        </p:txBody>
      </p:sp>
      <p:sp>
        <p:nvSpPr>
          <p:cNvPr id="4" name="Title 3"/>
          <p:cNvSpPr>
            <a:spLocks noGrp="1"/>
          </p:cNvSpPr>
          <p:nvPr>
            <p:ph type="title"/>
          </p:nvPr>
        </p:nvSpPr>
        <p:spPr>
          <a:xfrm>
            <a:off x="0" y="0"/>
            <a:ext cx="10769600" cy="914400"/>
          </a:xfrm>
        </p:spPr>
        <p:txBody>
          <a:bodyPr/>
          <a:lstStyle/>
          <a:p>
            <a:pPr algn="ctr">
              <a:defRPr/>
            </a:pPr>
            <a:r>
              <a:rPr lang="en-US" dirty="0" smtClean="0"/>
              <a:t>Danny L. Raines </a:t>
            </a:r>
            <a:r>
              <a:rPr lang="en-US" sz="3200" dirty="0" smtClean="0"/>
              <a:t>cusp</a:t>
            </a:r>
            <a:endParaRPr lang="en-US" sz="3200" dirty="0"/>
          </a:p>
        </p:txBody>
      </p:sp>
      <p:sp>
        <p:nvSpPr>
          <p:cNvPr id="5" name="Rectangle 2"/>
          <p:cNvSpPr txBox="1">
            <a:spLocks noChangeArrowheads="1"/>
          </p:cNvSpPr>
          <p:nvPr/>
        </p:nvSpPr>
        <p:spPr>
          <a:xfrm>
            <a:off x="0" y="304800"/>
            <a:ext cx="11379200" cy="609600"/>
          </a:xfrm>
          <a:prstGeom prst="rect">
            <a:avLst/>
          </a:prstGeom>
        </p:spPr>
        <p:txBody>
          <a:bodyPr anchor="ctr"/>
          <a:lstStyle/>
          <a:p>
            <a:pPr eaLnBrk="1" fontAlgn="auto" hangingPunct="1">
              <a:spcAft>
                <a:spcPts val="0"/>
              </a:spcAft>
              <a:defRPr/>
            </a:pPr>
            <a:endParaRPr lang="en-US" sz="4600" spc="-100" dirty="0">
              <a:solidFill>
                <a:schemeClr val="tx2"/>
              </a:solidFill>
              <a:latin typeface="Arial" pitchFamily="34" charset="0"/>
              <a:ea typeface="+mj-ea"/>
              <a:cs typeface="Arial" pitchFamily="34" charset="0"/>
            </a:endParaRPr>
          </a:p>
        </p:txBody>
      </p:sp>
      <p:sp>
        <p:nvSpPr>
          <p:cNvPr id="6" name="Rectangle 2"/>
          <p:cNvSpPr txBox="1">
            <a:spLocks noChangeArrowheads="1"/>
          </p:cNvSpPr>
          <p:nvPr/>
        </p:nvSpPr>
        <p:spPr>
          <a:xfrm>
            <a:off x="203200" y="457200"/>
            <a:ext cx="11379200" cy="609600"/>
          </a:xfrm>
          <a:prstGeom prst="rect">
            <a:avLst/>
          </a:prstGeom>
        </p:spPr>
        <p:txBody>
          <a:bodyPr anchor="ctr"/>
          <a:lstStyle/>
          <a:p>
            <a:pPr eaLnBrk="1" fontAlgn="auto" hangingPunct="1">
              <a:spcAft>
                <a:spcPts val="0"/>
              </a:spcAft>
              <a:defRPr/>
            </a:pPr>
            <a:endParaRPr lang="en-US" sz="4600" spc="-100" dirty="0">
              <a:solidFill>
                <a:schemeClr val="tx2"/>
              </a:solidFill>
              <a:latin typeface="Arial" pitchFamily="34" charset="0"/>
              <a:ea typeface="+mj-ea"/>
              <a:cs typeface="Arial" pitchFamily="34" charset="0"/>
            </a:endParaRPr>
          </a:p>
        </p:txBody>
      </p:sp>
    </p:spTree>
    <p:extLst>
      <p:ext uri="{BB962C8B-B14F-4D97-AF65-F5344CB8AC3E}">
        <p14:creationId xmlns="" xmlns:p14="http://schemas.microsoft.com/office/powerpoint/2010/main" val="14509858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29 CFR 1910.269(a) (2)(viii)</a:t>
            </a:r>
            <a:endParaRPr lang="en-US" dirty="0"/>
          </a:p>
        </p:txBody>
      </p:sp>
      <p:sp>
        <p:nvSpPr>
          <p:cNvPr id="3" name="Content Placeholder 2"/>
          <p:cNvSpPr>
            <a:spLocks noGrp="1"/>
          </p:cNvSpPr>
          <p:nvPr>
            <p:ph idx="1"/>
          </p:nvPr>
        </p:nvSpPr>
        <p:spPr/>
        <p:txBody>
          <a:bodyPr/>
          <a:lstStyle/>
          <a:p>
            <a:r>
              <a:rPr lang="en-US" sz="2400" dirty="0"/>
              <a:t>The employer </a:t>
            </a:r>
            <a:r>
              <a:rPr lang="en-US" sz="2400" b="1" i="1" dirty="0"/>
              <a:t>shall ensure that each employee has demonstrated </a:t>
            </a:r>
            <a:r>
              <a:rPr lang="en-US" sz="2400" dirty="0"/>
              <a:t>proficiency in the work practices involved before that employee is considered as having completed the training required by paragraph (a)(2) of this section. </a:t>
            </a:r>
            <a:endParaRPr lang="en-US" sz="2400" dirty="0" smtClean="0"/>
          </a:p>
          <a:p>
            <a:endParaRPr lang="en-US" sz="2400" dirty="0" smtClean="0"/>
          </a:p>
          <a:p>
            <a:pPr marL="114300" indent="0">
              <a:buNone/>
            </a:pPr>
            <a:r>
              <a:rPr lang="en-US" sz="2400" i="1" dirty="0" smtClean="0"/>
              <a:t>Note </a:t>
            </a:r>
            <a:r>
              <a:rPr lang="en-US" sz="2400" i="1" dirty="0"/>
              <a:t>1 to paragraph (a)(2)(viii): </a:t>
            </a:r>
          </a:p>
          <a:p>
            <a:r>
              <a:rPr lang="en-US" sz="2400" i="1" dirty="0"/>
              <a:t>Though they are </a:t>
            </a:r>
            <a:r>
              <a:rPr lang="en-US" sz="2400" b="1" i="1" dirty="0"/>
              <a:t>not required </a:t>
            </a:r>
            <a:r>
              <a:rPr lang="en-US" sz="2400" i="1" dirty="0"/>
              <a:t>by this paragraph, employment records that indicate that an employee has successfully completed the required training are one way of keeping track of when an employee has demonstrated proficiency. 	</a:t>
            </a:r>
            <a:endParaRPr lang="en-US" sz="2400" i="1" dirty="0" smtClean="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3172012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990" y="178945"/>
            <a:ext cx="10160000" cy="1143000"/>
          </a:xfrm>
        </p:spPr>
        <p:txBody>
          <a:bodyPr/>
          <a:lstStyle/>
          <a:p>
            <a:r>
              <a:rPr lang="en-US" sz="4400" dirty="0"/>
              <a:t>Note 2 to paragraph (a)(2)(viii): </a:t>
            </a:r>
            <a:br>
              <a:rPr lang="en-US" sz="4400" dirty="0"/>
            </a:br>
            <a:endParaRPr lang="en-US" sz="4400" dirty="0"/>
          </a:p>
        </p:txBody>
      </p:sp>
      <p:sp>
        <p:nvSpPr>
          <p:cNvPr id="3" name="Content Placeholder 2"/>
          <p:cNvSpPr>
            <a:spLocks noGrp="1"/>
          </p:cNvSpPr>
          <p:nvPr>
            <p:ph idx="1"/>
          </p:nvPr>
        </p:nvSpPr>
        <p:spPr>
          <a:xfrm>
            <a:off x="148856" y="1127051"/>
            <a:ext cx="10620744" cy="5273749"/>
          </a:xfrm>
        </p:spPr>
        <p:txBody>
          <a:bodyPr/>
          <a:lstStyle/>
          <a:p>
            <a:r>
              <a:rPr lang="en-US" sz="2400" dirty="0" smtClean="0"/>
              <a:t>For </a:t>
            </a:r>
            <a:r>
              <a:rPr lang="en-US" sz="2400" dirty="0"/>
              <a:t>an employee with previous training, an employer may determine that that employee has demonstrated the proficiency required by this paragraph using the following process: </a:t>
            </a:r>
            <a:endParaRPr lang="en-US" sz="2400" dirty="0" smtClean="0"/>
          </a:p>
          <a:p>
            <a:endParaRPr lang="en-US" sz="2400" i="1" dirty="0"/>
          </a:p>
          <a:p>
            <a:r>
              <a:rPr lang="en-US" sz="2400" i="1" dirty="0"/>
              <a:t>(1) 	Confirm that the employee has the training required by paragraph (a)(2) of this section, </a:t>
            </a:r>
            <a:endParaRPr lang="en-US" sz="2400" i="1" dirty="0" smtClean="0"/>
          </a:p>
          <a:p>
            <a:pPr marL="114300" indent="0">
              <a:buNone/>
            </a:pPr>
            <a:endParaRPr lang="en-US" sz="2400" i="1" dirty="0"/>
          </a:p>
          <a:p>
            <a:r>
              <a:rPr lang="en-US" sz="2400" i="1" dirty="0"/>
              <a:t>(2) 	Use an examination or interview to make an initial determination that the employee understands the relevant safety-related work practices before he or she performs any work covered by this section, and 	</a:t>
            </a:r>
            <a:endParaRPr lang="en-US" sz="2400" i="1" dirty="0" smtClean="0"/>
          </a:p>
          <a:p>
            <a:endParaRPr lang="en-US" sz="2400" i="1" dirty="0"/>
          </a:p>
          <a:p>
            <a:r>
              <a:rPr lang="en-US" sz="2400" i="1" dirty="0"/>
              <a:t>(3) 	</a:t>
            </a:r>
            <a:r>
              <a:rPr lang="en-US" sz="2400" i="1" dirty="0" smtClean="0"/>
              <a:t>Supervise </a:t>
            </a:r>
            <a:r>
              <a:rPr lang="en-US" sz="2400" i="1" dirty="0"/>
              <a:t>the employee closely until that employee has demonstrated proficiency as required by this paragraph. </a:t>
            </a:r>
            <a:r>
              <a:rPr lang="en-US" sz="2400" dirty="0"/>
              <a:t>	</a:t>
            </a:r>
          </a:p>
          <a:p>
            <a:endParaRPr lang="en-US" dirty="0"/>
          </a:p>
          <a:p>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1071845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 to “Qualified Employee” definition</a:t>
            </a:r>
            <a:endParaRPr lang="en-US" dirty="0"/>
          </a:p>
        </p:txBody>
      </p:sp>
      <p:sp>
        <p:nvSpPr>
          <p:cNvPr id="3" name="Content Placeholder 2"/>
          <p:cNvSpPr>
            <a:spLocks noGrp="1"/>
          </p:cNvSpPr>
          <p:nvPr>
            <p:ph idx="1"/>
          </p:nvPr>
        </p:nvSpPr>
        <p:spPr/>
        <p:txBody>
          <a:bodyPr/>
          <a:lstStyle/>
          <a:p>
            <a:r>
              <a:rPr lang="en-US" sz="2800" dirty="0" smtClean="0"/>
              <a:t>(a)(2)(ii)(E) </a:t>
            </a:r>
            <a:r>
              <a:rPr lang="en-US" sz="2800" dirty="0" smtClean="0">
                <a:solidFill>
                  <a:srgbClr val="FF0000"/>
                </a:solidFill>
              </a:rPr>
              <a:t>The recognition of electrical hazards to which the employee may be exposed and the skills and techniques necessary to control or avoid these hazards. </a:t>
            </a:r>
            <a:r>
              <a:rPr lang="en-US" dirty="0" smtClean="0">
                <a:solidFill>
                  <a:srgbClr val="FF0000"/>
                </a:solidFill>
              </a:rPr>
              <a:t>	</a:t>
            </a:r>
          </a:p>
          <a:p>
            <a:endParaRPr lang="en-US" dirty="0"/>
          </a:p>
        </p:txBody>
      </p:sp>
      <p:sp>
        <p:nvSpPr>
          <p:cNvPr id="4" name="Date Placeholder 3"/>
          <p:cNvSpPr>
            <a:spLocks noGrp="1"/>
          </p:cNvSpPr>
          <p:nvPr>
            <p:ph type="dt" sz="half" idx="10"/>
          </p:nvPr>
        </p:nvSpPr>
        <p:spPr/>
        <p:txBody>
          <a:bodyPr/>
          <a:lstStyle/>
          <a:p>
            <a:pPr>
              <a:defRPr/>
            </a:pPr>
            <a:r>
              <a:rPr lang="en-US" smtClean="0"/>
              <a:t>  </a:t>
            </a:r>
            <a:endParaRPr lang="en-US" dirty="0"/>
          </a:p>
        </p:txBody>
      </p:sp>
      <p:sp>
        <p:nvSpPr>
          <p:cNvPr id="5" name="Footer Placeholder 4"/>
          <p:cNvSpPr>
            <a:spLocks noGrp="1"/>
          </p:cNvSpPr>
          <p:nvPr>
            <p:ph type="ftr" sz="quarter" idx="11"/>
          </p:nvPr>
        </p:nvSpPr>
        <p:spPr/>
        <p:txBody>
          <a:bodyPr/>
          <a:lstStyle/>
          <a:p>
            <a:pPr>
              <a:defRPr/>
            </a:pPr>
            <a:r>
              <a:rPr lang="en-US" smtClean="0"/>
              <a:t>Raines Utility Safety Solutions,  LLC.</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223" y="274637"/>
            <a:ext cx="10631377" cy="1543529"/>
          </a:xfrm>
        </p:spPr>
        <p:txBody>
          <a:bodyPr/>
          <a:lstStyle/>
          <a:p>
            <a:r>
              <a:rPr lang="en-US" dirty="0" smtClean="0"/>
              <a:t>Host Employers and Contract Employers</a:t>
            </a:r>
            <a:br>
              <a:rPr lang="en-US" dirty="0" smtClean="0"/>
            </a:br>
            <a:r>
              <a:rPr lang="en-US" dirty="0" smtClean="0"/>
              <a:t>(1926.950(c) and 1910.269(a)(3)</a:t>
            </a:r>
            <a:endParaRPr lang="en-US" dirty="0"/>
          </a:p>
        </p:txBody>
      </p:sp>
      <p:sp>
        <p:nvSpPr>
          <p:cNvPr id="3" name="Content Placeholder 2"/>
          <p:cNvSpPr>
            <a:spLocks noGrp="1"/>
          </p:cNvSpPr>
          <p:nvPr>
            <p:ph idx="1"/>
          </p:nvPr>
        </p:nvSpPr>
        <p:spPr>
          <a:xfrm>
            <a:off x="85060" y="1903228"/>
            <a:ext cx="10684540" cy="4497571"/>
          </a:xfrm>
        </p:spPr>
        <p:txBody>
          <a:bodyPr>
            <a:normAutofit lnSpcReduction="10000"/>
          </a:bodyPr>
          <a:lstStyle/>
          <a:p>
            <a:r>
              <a:rPr lang="en-US" sz="2800" dirty="0" smtClean="0"/>
              <a:t>Basic communication rules based </a:t>
            </a:r>
            <a:r>
              <a:rPr lang="en-US" sz="2800" dirty="0"/>
              <a:t>on OSHA's </a:t>
            </a:r>
            <a:r>
              <a:rPr lang="en-US" sz="2800" dirty="0" smtClean="0"/>
              <a:t>1999 Multi </a:t>
            </a:r>
            <a:r>
              <a:rPr lang="en-US" sz="2800" dirty="0"/>
              <a:t>Employer Citation </a:t>
            </a:r>
            <a:r>
              <a:rPr lang="en-US" sz="2800" dirty="0" smtClean="0"/>
              <a:t>Policy</a:t>
            </a:r>
          </a:p>
          <a:p>
            <a:r>
              <a:rPr lang="en-US" sz="2800" dirty="0" smtClean="0"/>
              <a:t>New OSHA Standard described the means, methods and expectation of the communications</a:t>
            </a:r>
          </a:p>
          <a:p>
            <a:r>
              <a:rPr lang="en-US" sz="2800" dirty="0" smtClean="0"/>
              <a:t>Intention </a:t>
            </a:r>
            <a:r>
              <a:rPr lang="en-US" sz="2800" dirty="0"/>
              <a:t>that </a:t>
            </a:r>
            <a:r>
              <a:rPr lang="en-US" sz="2800" b="1" i="1" dirty="0"/>
              <a:t>creating, exposing</a:t>
            </a:r>
            <a:r>
              <a:rPr lang="en-US" sz="2800" b="1" i="1" dirty="0" smtClean="0"/>
              <a:t>, correcting </a:t>
            </a:r>
            <a:r>
              <a:rPr lang="en-US" sz="2800" b="1" i="1" dirty="0"/>
              <a:t>and controlling employers </a:t>
            </a:r>
            <a:r>
              <a:rPr lang="en-US" sz="2800" dirty="0"/>
              <a:t>at multiemployer worksites will exercise their </a:t>
            </a:r>
            <a:r>
              <a:rPr lang="en-US" sz="2800" b="1" i="1" dirty="0"/>
              <a:t>respective responsibilities to ensure </a:t>
            </a:r>
            <a:r>
              <a:rPr lang="en-US" sz="2800" dirty="0"/>
              <a:t>that affected employees are protected as required by the standard</a:t>
            </a:r>
            <a:r>
              <a:rPr lang="en-US" sz="2800" dirty="0" smtClean="0"/>
              <a:t>.</a:t>
            </a:r>
          </a:p>
          <a:p>
            <a:r>
              <a:rPr lang="en-US" sz="2800" b="1" dirty="0" smtClean="0"/>
              <a:t>Employers </a:t>
            </a:r>
            <a:r>
              <a:rPr lang="en-US" sz="2800" b="1" dirty="0"/>
              <a:t>share responsibility </a:t>
            </a:r>
            <a:r>
              <a:rPr lang="en-US" sz="2800" dirty="0"/>
              <a:t>for working </a:t>
            </a:r>
            <a:r>
              <a:rPr lang="en-US" sz="2800" dirty="0" smtClean="0"/>
              <a:t>conditions </a:t>
            </a:r>
            <a:r>
              <a:rPr lang="en-US" sz="2800" dirty="0"/>
              <a:t>and </a:t>
            </a:r>
            <a:r>
              <a:rPr lang="en-US" sz="2800" dirty="0" smtClean="0"/>
              <a:t> </a:t>
            </a:r>
            <a:r>
              <a:rPr lang="en-US" sz="2800" dirty="0"/>
              <a:t>OSHA </a:t>
            </a:r>
            <a:r>
              <a:rPr lang="en-US" sz="2800" dirty="0" smtClean="0"/>
              <a:t>compliance at </a:t>
            </a:r>
            <a:r>
              <a:rPr lang="en-US" sz="2800" dirty="0"/>
              <a:t>multiemployer </a:t>
            </a:r>
            <a:r>
              <a:rPr lang="en-US" sz="2800" dirty="0" smtClean="0"/>
              <a:t>worksites (systems) </a:t>
            </a:r>
            <a:endParaRPr lang="en-US" sz="2800" dirty="0"/>
          </a:p>
          <a:p>
            <a:endParaRPr lang="en-US" sz="2400" dirty="0">
              <a:solidFill>
                <a:srgbClr val="FF0000"/>
              </a:solidFill>
            </a:endParaRPr>
          </a:p>
          <a:p>
            <a:endParaRPr lang="en-US" sz="2400" dirty="0" smtClean="0"/>
          </a:p>
        </p:txBody>
      </p:sp>
    </p:spTree>
    <p:extLst>
      <p:ext uri="{BB962C8B-B14F-4D97-AF65-F5344CB8AC3E}">
        <p14:creationId xmlns="" xmlns:p14="http://schemas.microsoft.com/office/powerpoint/2010/main" val="453296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59488"/>
            <a:ext cx="11217349" cy="1258150"/>
          </a:xfrm>
        </p:spPr>
        <p:txBody>
          <a:bodyPr/>
          <a:lstStyle/>
          <a:p>
            <a:r>
              <a:rPr lang="en-US" sz="4400" dirty="0" smtClean="0"/>
              <a:t>29 CFR 1910.269(a)(3</a:t>
            </a:r>
            <a:r>
              <a:rPr lang="en-US" sz="4400" dirty="0"/>
              <a:t>) </a:t>
            </a:r>
            <a:r>
              <a:rPr lang="en-US" sz="4400" dirty="0" smtClean="0"/>
              <a:t>Information transfer</a:t>
            </a:r>
            <a:r>
              <a:rPr lang="en-US" sz="4400" dirty="0"/>
              <a:t>	</a:t>
            </a:r>
            <a:br>
              <a:rPr lang="en-US" sz="4400" dirty="0"/>
            </a:br>
            <a:endParaRPr lang="en-US" sz="4400" dirty="0"/>
          </a:p>
        </p:txBody>
      </p:sp>
      <p:sp>
        <p:nvSpPr>
          <p:cNvPr id="3" name="Content Placeholder 2"/>
          <p:cNvSpPr>
            <a:spLocks noGrp="1"/>
          </p:cNvSpPr>
          <p:nvPr>
            <p:ph idx="1"/>
          </p:nvPr>
        </p:nvSpPr>
        <p:spPr>
          <a:xfrm>
            <a:off x="106326" y="1158949"/>
            <a:ext cx="10663274" cy="5241851"/>
          </a:xfrm>
        </p:spPr>
        <p:txBody>
          <a:bodyPr/>
          <a:lstStyle/>
          <a:p>
            <a:r>
              <a:rPr lang="en-US" sz="2800" dirty="0" smtClean="0"/>
              <a:t>(</a:t>
            </a:r>
            <a:r>
              <a:rPr lang="en-US" sz="2800" dirty="0"/>
              <a:t>i) </a:t>
            </a:r>
            <a:r>
              <a:rPr lang="en-US" sz="2800" b="1" dirty="0" smtClean="0"/>
              <a:t>Before </a:t>
            </a:r>
            <a:r>
              <a:rPr lang="en-US" sz="2800" b="1" dirty="0"/>
              <a:t>work begins</a:t>
            </a:r>
            <a:r>
              <a:rPr lang="en-US" sz="2800" dirty="0"/>
              <a:t>, the host employer shall inform contract employers of: 	</a:t>
            </a:r>
          </a:p>
          <a:p>
            <a:r>
              <a:rPr lang="en-US" sz="2800" dirty="0"/>
              <a:t>(</a:t>
            </a:r>
            <a:r>
              <a:rPr lang="en-US" sz="2800" dirty="0" smtClean="0"/>
              <a:t>A) The </a:t>
            </a:r>
            <a:r>
              <a:rPr lang="en-US" sz="2800" b="1" dirty="0"/>
              <a:t>characteristics of the host employer's in</a:t>
            </a:r>
            <a:r>
              <a:rPr lang="en-US" sz="2800" dirty="0"/>
              <a:t>stallation that are related to the safety of the work to be performed and are listed in paragraphs (a)(4)(i) through (a)(4)(v) of this section; </a:t>
            </a:r>
            <a:endParaRPr lang="en-US" sz="2800" dirty="0" smtClean="0"/>
          </a:p>
          <a:p>
            <a:endParaRPr lang="en-US" sz="2800" dirty="0"/>
          </a:p>
          <a:p>
            <a:r>
              <a:rPr lang="en-US" sz="2800" i="1" dirty="0" smtClean="0"/>
              <a:t>Note to paragraph (a)(3)(i)(A): This </a:t>
            </a:r>
            <a:r>
              <a:rPr lang="en-US" sz="2800" i="1" dirty="0"/>
              <a:t>paragraph requires the host employer to obtain information listed in paragraphs (a)(4)(i) through (a)(4)(v) of this section if it does not have this information in existing records. </a:t>
            </a:r>
            <a:endParaRPr lang="en-US" sz="2800" i="1" dirty="0" smtClean="0"/>
          </a:p>
          <a:p>
            <a:endParaRPr lang="en-US" b="1" i="1" dirty="0"/>
          </a:p>
          <a:p>
            <a:r>
              <a:rPr lang="en-US" b="1" i="1" dirty="0"/>
              <a:t>	</a:t>
            </a:r>
          </a:p>
          <a:p>
            <a:endParaRPr lang="en-US" b="1" i="1" dirty="0" smtClean="0"/>
          </a:p>
          <a:p>
            <a:r>
              <a:rPr lang="en-US" dirty="0"/>
              <a:t>	</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4270541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1910.269(a)(3)(i)(B)</a:t>
            </a:r>
            <a:br>
              <a:rPr lang="en-US" dirty="0"/>
            </a:br>
            <a:endParaRPr lang="en-US" dirty="0"/>
          </a:p>
        </p:txBody>
      </p:sp>
      <p:sp>
        <p:nvSpPr>
          <p:cNvPr id="3" name="Content Placeholder 2"/>
          <p:cNvSpPr>
            <a:spLocks noGrp="1"/>
          </p:cNvSpPr>
          <p:nvPr>
            <p:ph idx="1"/>
          </p:nvPr>
        </p:nvSpPr>
        <p:spPr/>
        <p:txBody>
          <a:bodyPr/>
          <a:lstStyle/>
          <a:p>
            <a:r>
              <a:rPr lang="en-US" sz="2800" dirty="0" smtClean="0"/>
              <a:t>Conditions </a:t>
            </a:r>
            <a:r>
              <a:rPr lang="en-US" sz="2800" dirty="0"/>
              <a:t>that </a:t>
            </a:r>
            <a:r>
              <a:rPr lang="en-US" sz="2800" b="1" i="1" dirty="0"/>
              <a:t>are related to the safety </a:t>
            </a:r>
            <a:r>
              <a:rPr lang="en-US" sz="2800" dirty="0"/>
              <a:t>of the work to be performed, that are listed in paragraphs (a)(4)(vi) through (a)(4)(viii) of this section, and that are known to the host employer;</a:t>
            </a:r>
            <a:br>
              <a:rPr lang="en-US" sz="2800" dirty="0"/>
            </a:br>
            <a:r>
              <a:rPr lang="en-US" sz="2800" dirty="0"/>
              <a:t/>
            </a:r>
            <a:br>
              <a:rPr lang="en-US" sz="2800" dirty="0"/>
            </a:br>
            <a:r>
              <a:rPr lang="en-US" sz="2800" i="1" dirty="0"/>
              <a:t>Note to paragraph (a)(3)(i)(B): For the purposes of this paragraph, </a:t>
            </a:r>
            <a:r>
              <a:rPr lang="en-US" sz="2800" b="1" i="1" dirty="0"/>
              <a:t>the host employer </a:t>
            </a:r>
            <a:r>
              <a:rPr lang="en-US" sz="2800" i="1" dirty="0"/>
              <a:t>need only provide information to contract employers that the host employer can obtain from its </a:t>
            </a:r>
            <a:r>
              <a:rPr lang="en-US" sz="2800" b="1" i="1" dirty="0"/>
              <a:t>existing records </a:t>
            </a:r>
            <a:r>
              <a:rPr lang="en-US" sz="2800" i="1" dirty="0"/>
              <a:t>through the exercise of </a:t>
            </a:r>
            <a:r>
              <a:rPr lang="en-US" sz="2800" b="1" i="1" u="sng" dirty="0"/>
              <a:t>reasonable diligence</a:t>
            </a:r>
            <a:r>
              <a:rPr lang="en-US" sz="2800" i="1" dirty="0"/>
              <a:t>. </a:t>
            </a:r>
            <a:endParaRPr lang="en-US" sz="2800" i="1" dirty="0" smtClean="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21532293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158" y="446566"/>
            <a:ext cx="10195442" cy="971071"/>
          </a:xfrm>
        </p:spPr>
        <p:txBody>
          <a:bodyPr/>
          <a:lstStyle/>
          <a:p>
            <a:r>
              <a:rPr lang="en-US" dirty="0"/>
              <a:t>1910.269(a)(3)(i)(C)</a:t>
            </a:r>
            <a:br>
              <a:rPr lang="en-US" dirty="0"/>
            </a:br>
            <a:endParaRPr lang="en-US" dirty="0"/>
          </a:p>
        </p:txBody>
      </p:sp>
      <p:sp>
        <p:nvSpPr>
          <p:cNvPr id="3" name="Content Placeholder 2"/>
          <p:cNvSpPr>
            <a:spLocks noGrp="1"/>
          </p:cNvSpPr>
          <p:nvPr>
            <p:ph idx="1"/>
          </p:nvPr>
        </p:nvSpPr>
        <p:spPr>
          <a:xfrm>
            <a:off x="85059" y="1052623"/>
            <a:ext cx="11100391" cy="5348177"/>
          </a:xfrm>
        </p:spPr>
        <p:txBody>
          <a:bodyPr/>
          <a:lstStyle/>
          <a:p>
            <a:r>
              <a:rPr lang="en-US" sz="2400" dirty="0" smtClean="0"/>
              <a:t>Information </a:t>
            </a:r>
            <a:r>
              <a:rPr lang="en-US" sz="2400" dirty="0"/>
              <a:t>about the </a:t>
            </a:r>
            <a:r>
              <a:rPr lang="en-US" sz="2400" b="1" dirty="0"/>
              <a:t>design and operation </a:t>
            </a:r>
            <a:r>
              <a:rPr lang="en-US" sz="2400" dirty="0"/>
              <a:t>of the host employer's installation that the contract employer needs to make the assessments required by this section; and</a:t>
            </a:r>
            <a:br>
              <a:rPr lang="en-US" sz="2400" dirty="0"/>
            </a:br>
            <a:r>
              <a:rPr lang="en-US" sz="2400" dirty="0"/>
              <a:t/>
            </a:r>
            <a:br>
              <a:rPr lang="en-US" sz="2400" dirty="0"/>
            </a:br>
            <a:r>
              <a:rPr lang="en-US" sz="2400" i="1" dirty="0"/>
              <a:t>Note to paragraph (a)(3)(i)(C): This paragraph requires the </a:t>
            </a:r>
            <a:r>
              <a:rPr lang="en-US" sz="2400" b="1" i="1" dirty="0"/>
              <a:t>host employer to obtain information </a:t>
            </a:r>
            <a:r>
              <a:rPr lang="en-US" sz="2400" i="1" dirty="0"/>
              <a:t>about the design and operation of its installation that contract employers need to make required assessments </a:t>
            </a:r>
            <a:r>
              <a:rPr lang="en-US" sz="2400" b="1" i="1" dirty="0"/>
              <a:t>if it does not have this information in existing records</a:t>
            </a:r>
            <a:r>
              <a:rPr lang="en-US" sz="2400" b="1" i="1" dirty="0" smtClean="0"/>
              <a:t>.</a:t>
            </a:r>
          </a:p>
          <a:p>
            <a:endParaRPr lang="en-US" sz="2400" i="1" dirty="0" smtClean="0"/>
          </a:p>
          <a:p>
            <a:r>
              <a:rPr lang="en-US" sz="2400" dirty="0"/>
              <a:t>1910.269(a)(3)(i)(D</a:t>
            </a:r>
            <a:r>
              <a:rPr lang="en-US" sz="2400" dirty="0" smtClean="0"/>
              <a:t>)  Any </a:t>
            </a:r>
            <a:r>
              <a:rPr lang="en-US" sz="2400" dirty="0"/>
              <a:t>other information about the design and operation of the host employer's installation that is known by the host employer, that the </a:t>
            </a:r>
            <a:r>
              <a:rPr lang="en-US" sz="2400" b="1" dirty="0"/>
              <a:t>contract employer requests</a:t>
            </a:r>
            <a:r>
              <a:rPr lang="en-US" sz="2400" dirty="0"/>
              <a:t>, and that is related to the protection of the contract employer's employees</a:t>
            </a:r>
            <a:endParaRPr lang="en-US" sz="2400" i="1" dirty="0"/>
          </a:p>
          <a:p>
            <a:endParaRPr lang="en-US" b="1" i="1" dirty="0"/>
          </a:p>
        </p:txBody>
      </p:sp>
      <p:sp>
        <p:nvSpPr>
          <p:cNvPr id="4" name="Date Placeholder 3"/>
          <p:cNvSpPr>
            <a:spLocks noGrp="1"/>
          </p:cNvSpPr>
          <p:nvPr>
            <p:ph type="dt" sz="half" idx="10"/>
          </p:nvPr>
        </p:nvSpPr>
        <p:spPr/>
        <p:txBody>
          <a:bodyPr/>
          <a:lstStyle/>
          <a:p>
            <a:pPr>
              <a:defRPr/>
            </a:pPr>
            <a:r>
              <a:rPr lang="en-US" dirty="0" smtClean="0"/>
              <a:t>  </a:t>
            </a:r>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92586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29 CFR 1910.269(a</a:t>
            </a:r>
            <a:r>
              <a:rPr lang="en-US" dirty="0"/>
              <a:t>)(3)(ii)</a:t>
            </a:r>
            <a:br>
              <a:rPr lang="en-US" dirty="0"/>
            </a:br>
            <a:endParaRPr lang="en-US" dirty="0"/>
          </a:p>
        </p:txBody>
      </p:sp>
      <p:sp>
        <p:nvSpPr>
          <p:cNvPr id="3" name="Content Placeholder 2"/>
          <p:cNvSpPr>
            <a:spLocks noGrp="1"/>
          </p:cNvSpPr>
          <p:nvPr>
            <p:ph idx="1"/>
          </p:nvPr>
        </p:nvSpPr>
        <p:spPr>
          <a:xfrm>
            <a:off x="95693" y="1137684"/>
            <a:ext cx="11206716" cy="5263116"/>
          </a:xfrm>
        </p:spPr>
        <p:txBody>
          <a:bodyPr/>
          <a:lstStyle/>
          <a:p>
            <a:r>
              <a:rPr lang="en-US" sz="2400" dirty="0" smtClean="0"/>
              <a:t>Contract </a:t>
            </a:r>
            <a:r>
              <a:rPr lang="en-US" sz="2400" dirty="0"/>
              <a:t>employers shall comply with the following requirements</a:t>
            </a:r>
            <a:r>
              <a:rPr lang="en-US" sz="2400" dirty="0" smtClean="0"/>
              <a:t>:</a:t>
            </a:r>
          </a:p>
          <a:p>
            <a:r>
              <a:rPr lang="en-US" sz="2400" dirty="0" smtClean="0"/>
              <a:t>1910.269(a</a:t>
            </a:r>
            <a:r>
              <a:rPr lang="en-US" sz="2400" dirty="0"/>
              <a:t>)(3)(ii)(A</a:t>
            </a:r>
            <a:r>
              <a:rPr lang="en-US" sz="2400" dirty="0" smtClean="0"/>
              <a:t>) The </a:t>
            </a:r>
            <a:r>
              <a:rPr lang="en-US" sz="2400" dirty="0"/>
              <a:t>contract </a:t>
            </a:r>
            <a:r>
              <a:rPr lang="en-US" sz="2400" b="1" i="1" dirty="0"/>
              <a:t>employer shall ensure </a:t>
            </a:r>
            <a:r>
              <a:rPr lang="en-US" sz="2400" dirty="0"/>
              <a:t>that each of its employees is instructed in the hazardous conditions relevant to the employee's work that the contract employer is aware of as a result of information communicated to the contract employer by the host employer under paragraph (a)(3)(i) of this section. </a:t>
            </a:r>
            <a:endParaRPr lang="en-US" sz="2400" dirty="0" smtClean="0"/>
          </a:p>
          <a:p>
            <a:r>
              <a:rPr lang="en-US" sz="2400" dirty="0" smtClean="0"/>
              <a:t>1910.269(a</a:t>
            </a:r>
            <a:r>
              <a:rPr lang="en-US" sz="2400" dirty="0"/>
              <a:t>)(3)(ii)(B</a:t>
            </a:r>
            <a:r>
              <a:rPr lang="en-US" sz="2400" dirty="0" smtClean="0"/>
              <a:t>) Before </a:t>
            </a:r>
            <a:r>
              <a:rPr lang="en-US" sz="2400" dirty="0"/>
              <a:t>work begins, the </a:t>
            </a:r>
            <a:r>
              <a:rPr lang="en-US" sz="2400" b="1" dirty="0"/>
              <a:t>contract employer shall advise the host employer of any unique hazardous conditions </a:t>
            </a:r>
            <a:r>
              <a:rPr lang="en-US" sz="2400" dirty="0"/>
              <a:t>presented by the contract employer's work. </a:t>
            </a:r>
            <a:endParaRPr lang="en-US" sz="2400" dirty="0" smtClean="0"/>
          </a:p>
          <a:p>
            <a:r>
              <a:rPr lang="en-US" sz="2400" dirty="0" smtClean="0"/>
              <a:t>1910.269(a</a:t>
            </a:r>
            <a:r>
              <a:rPr lang="en-US" sz="2400" dirty="0"/>
              <a:t>)(3)(ii)(C</a:t>
            </a:r>
            <a:r>
              <a:rPr lang="en-US" sz="2400" dirty="0" smtClean="0"/>
              <a:t>) The </a:t>
            </a:r>
            <a:r>
              <a:rPr lang="en-US" sz="2400" b="1" dirty="0"/>
              <a:t>contract employer shall advise </a:t>
            </a:r>
            <a:r>
              <a:rPr lang="en-US" sz="2400" dirty="0"/>
              <a:t>the host employer of any unanticipated hazardous conditions found during the contract employer's work that the host employer did not mention under paragraph (a)(3)(i) of this section. The contract employer shall provide this information to the host employer </a:t>
            </a:r>
            <a:r>
              <a:rPr lang="en-US" sz="2400" b="1" dirty="0"/>
              <a:t>within 2 working days </a:t>
            </a:r>
            <a:r>
              <a:rPr lang="en-US" sz="2400" dirty="0"/>
              <a:t>after discovering the hazardous condition</a:t>
            </a:r>
            <a:r>
              <a:rPr lang="en-US" dirty="0"/>
              <a:t>.</a:t>
            </a:r>
          </a:p>
        </p:txBody>
      </p:sp>
      <p:sp>
        <p:nvSpPr>
          <p:cNvPr id="4" name="Date Placeholder 3"/>
          <p:cNvSpPr>
            <a:spLocks noGrp="1"/>
          </p:cNvSpPr>
          <p:nvPr>
            <p:ph type="dt" sz="half" idx="10"/>
          </p:nvPr>
        </p:nvSpPr>
        <p:spPr/>
        <p:txBody>
          <a:bodyPr/>
          <a:lstStyle/>
          <a:p>
            <a:pPr>
              <a:defRPr/>
            </a:pPr>
            <a:r>
              <a:rPr lang="en-US" dirty="0" smtClean="0"/>
              <a:t>  </a:t>
            </a:r>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283092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813" y="274637"/>
            <a:ext cx="10770781" cy="1458469"/>
          </a:xfrm>
        </p:spPr>
        <p:txBody>
          <a:bodyPr/>
          <a:lstStyle/>
          <a:p>
            <a:r>
              <a:rPr lang="en-US" dirty="0" smtClean="0"/>
              <a:t>Host Employers and Contract Employers</a:t>
            </a:r>
            <a:br>
              <a:rPr lang="en-US" dirty="0" smtClean="0"/>
            </a:br>
            <a:r>
              <a:rPr lang="en-US" dirty="0" smtClean="0"/>
              <a:t>(1926.950(c) and 1910.269(a)(</a:t>
            </a:r>
            <a:r>
              <a:rPr lang="en-US" dirty="0"/>
              <a:t>4</a:t>
            </a:r>
            <a:r>
              <a:rPr lang="en-US" dirty="0" smtClean="0"/>
              <a:t>)(i)</a:t>
            </a:r>
            <a:endParaRPr lang="en-US" dirty="0"/>
          </a:p>
        </p:txBody>
      </p:sp>
      <p:sp>
        <p:nvSpPr>
          <p:cNvPr id="3" name="Content Placeholder 2"/>
          <p:cNvSpPr>
            <a:spLocks noGrp="1"/>
          </p:cNvSpPr>
          <p:nvPr>
            <p:ph idx="1"/>
          </p:nvPr>
        </p:nvSpPr>
        <p:spPr>
          <a:xfrm>
            <a:off x="393405" y="2094614"/>
            <a:ext cx="10376195" cy="4306186"/>
          </a:xfrm>
        </p:spPr>
        <p:txBody>
          <a:bodyPr/>
          <a:lstStyle/>
          <a:p>
            <a:pPr marL="411163" lvl="1" indent="0">
              <a:buNone/>
            </a:pPr>
            <a:endParaRPr lang="en-US" sz="2400" dirty="0"/>
          </a:p>
          <a:p>
            <a:r>
              <a:rPr lang="en-US" sz="2800" dirty="0" smtClean="0"/>
              <a:t>269(a</a:t>
            </a:r>
            <a:r>
              <a:rPr lang="en-US" sz="2800" dirty="0"/>
              <a:t>)(3)(iii</a:t>
            </a:r>
            <a:r>
              <a:rPr lang="en-US" sz="2800" dirty="0" smtClean="0"/>
              <a:t>): Contract </a:t>
            </a:r>
            <a:r>
              <a:rPr lang="en-US" sz="2800" dirty="0"/>
              <a:t>employer and the host employer shall </a:t>
            </a:r>
            <a:r>
              <a:rPr lang="en-US" sz="2800" b="1" dirty="0"/>
              <a:t>coordinate</a:t>
            </a:r>
            <a:r>
              <a:rPr lang="en-US" sz="2800" dirty="0"/>
              <a:t> their work rules and procedures so that each employee of the </a:t>
            </a:r>
            <a:r>
              <a:rPr lang="en-US" sz="2800" b="1" dirty="0"/>
              <a:t>contract employer and the host employer is protected as required by this section.</a:t>
            </a:r>
          </a:p>
          <a:p>
            <a:endParaRPr lang="en-US" sz="2400" dirty="0"/>
          </a:p>
          <a:p>
            <a:endParaRPr lang="en-US" dirty="0"/>
          </a:p>
        </p:txBody>
      </p:sp>
    </p:spTree>
    <p:extLst>
      <p:ext uri="{BB962C8B-B14F-4D97-AF65-F5344CB8AC3E}">
        <p14:creationId xmlns="" xmlns:p14="http://schemas.microsoft.com/office/powerpoint/2010/main" val="1436802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1259879" cy="1158949"/>
          </a:xfrm>
        </p:spPr>
        <p:txBody>
          <a:bodyPr/>
          <a:lstStyle/>
          <a:p>
            <a:r>
              <a:rPr lang="en-US" sz="4400" dirty="0"/>
              <a:t>1910.269(a)(4</a:t>
            </a:r>
            <a:r>
              <a:rPr lang="en-US" sz="4400" dirty="0" smtClean="0"/>
              <a:t>) Existing </a:t>
            </a:r>
            <a:r>
              <a:rPr lang="en-US" sz="4400" dirty="0"/>
              <a:t>characteristics and conditions</a:t>
            </a:r>
          </a:p>
        </p:txBody>
      </p:sp>
      <p:sp>
        <p:nvSpPr>
          <p:cNvPr id="3" name="Content Placeholder 2"/>
          <p:cNvSpPr>
            <a:spLocks noGrp="1"/>
          </p:cNvSpPr>
          <p:nvPr>
            <p:ph idx="1"/>
          </p:nvPr>
        </p:nvSpPr>
        <p:spPr>
          <a:xfrm>
            <a:off x="106326" y="1233377"/>
            <a:ext cx="10983432" cy="5528929"/>
          </a:xfrm>
        </p:spPr>
        <p:txBody>
          <a:bodyPr/>
          <a:lstStyle/>
          <a:p>
            <a:pPr marL="114300" indent="0">
              <a:buNone/>
            </a:pPr>
            <a:r>
              <a:rPr lang="en-US" b="1" i="1" dirty="0" smtClean="0"/>
              <a:t>before </a:t>
            </a:r>
            <a:r>
              <a:rPr lang="en-US" b="1" i="1" dirty="0"/>
              <a:t>work on or near the lines or equipment is started</a:t>
            </a:r>
            <a:r>
              <a:rPr lang="en-US" dirty="0"/>
              <a:t>. Such characteristics and conditions include, but are not limited to: </a:t>
            </a:r>
            <a:endParaRPr lang="en-US" dirty="0" smtClean="0"/>
          </a:p>
          <a:p>
            <a:r>
              <a:rPr lang="en-US" sz="2400" dirty="0" smtClean="0"/>
              <a:t>The </a:t>
            </a:r>
            <a:r>
              <a:rPr lang="en-US" sz="2400" dirty="0"/>
              <a:t>nominal voltages of lines and </a:t>
            </a:r>
            <a:r>
              <a:rPr lang="en-US" sz="2400" dirty="0" smtClean="0"/>
              <a:t>equipment,</a:t>
            </a:r>
            <a:endParaRPr lang="en-US" sz="2400" b="1" dirty="0"/>
          </a:p>
          <a:p>
            <a:r>
              <a:rPr lang="en-US" sz="2400" dirty="0" smtClean="0"/>
              <a:t>The </a:t>
            </a:r>
            <a:r>
              <a:rPr lang="en-US" sz="2400" dirty="0"/>
              <a:t>maximum switching-transient voltages, </a:t>
            </a:r>
            <a:endParaRPr lang="en-US" sz="2400" dirty="0" smtClean="0"/>
          </a:p>
          <a:p>
            <a:r>
              <a:rPr lang="en-US" sz="2400" dirty="0" smtClean="0"/>
              <a:t>The </a:t>
            </a:r>
            <a:r>
              <a:rPr lang="en-US" sz="2400" dirty="0"/>
              <a:t>presence of hazardous induced voltages, </a:t>
            </a:r>
            <a:endParaRPr lang="en-US" sz="2400" dirty="0" smtClean="0"/>
          </a:p>
          <a:p>
            <a:r>
              <a:rPr lang="en-US" sz="2400" dirty="0" smtClean="0"/>
              <a:t>The </a:t>
            </a:r>
            <a:r>
              <a:rPr lang="en-US" sz="2400" dirty="0"/>
              <a:t>presence of protective grounds and equipment grounding conductors, </a:t>
            </a:r>
            <a:endParaRPr lang="en-US" sz="2400" dirty="0" smtClean="0"/>
          </a:p>
          <a:p>
            <a:r>
              <a:rPr lang="en-US" sz="2400" dirty="0" smtClean="0"/>
              <a:t>The </a:t>
            </a:r>
            <a:r>
              <a:rPr lang="en-US" sz="2400" dirty="0"/>
              <a:t>locations of circuits and equipment, including electric supply lines, communication lines, and fire-protective signaling circuits</a:t>
            </a:r>
            <a:r>
              <a:rPr lang="en-US" sz="2400" dirty="0" smtClean="0"/>
              <a:t>,</a:t>
            </a:r>
          </a:p>
          <a:p>
            <a:r>
              <a:rPr lang="en-US" sz="2400" dirty="0" smtClean="0"/>
              <a:t>The </a:t>
            </a:r>
            <a:r>
              <a:rPr lang="en-US" sz="2400" dirty="0"/>
              <a:t>condition of protective grounds and equipment grounding conductors, t</a:t>
            </a:r>
            <a:r>
              <a:rPr lang="en-US" sz="2400" dirty="0" smtClean="0"/>
              <a:t>he </a:t>
            </a:r>
            <a:r>
              <a:rPr lang="en-US" sz="2400" dirty="0"/>
              <a:t>condition of poles, and </a:t>
            </a:r>
          </a:p>
          <a:p>
            <a:r>
              <a:rPr lang="en-US" sz="2400" dirty="0"/>
              <a:t>Environmental conditions relating to </a:t>
            </a:r>
            <a:r>
              <a:rPr lang="en-US" sz="2400" dirty="0" smtClean="0"/>
              <a:t>safety</a:t>
            </a:r>
          </a:p>
          <a:p>
            <a:r>
              <a:rPr lang="en-US" sz="2400" dirty="0" smtClean="0"/>
              <a:t>Incident </a:t>
            </a:r>
            <a:r>
              <a:rPr lang="en-US" sz="2400" dirty="0"/>
              <a:t>Energy (PPE Arc Rating or </a:t>
            </a:r>
            <a:r>
              <a:rPr lang="en-US" sz="2400" dirty="0" smtClean="0"/>
              <a:t>HRC) </a:t>
            </a:r>
          </a:p>
          <a:p>
            <a:r>
              <a:rPr lang="en-US" sz="2400" dirty="0" smtClean="0"/>
              <a:t>Available Fault </a:t>
            </a:r>
            <a:r>
              <a:rPr lang="en-US" sz="2400" dirty="0"/>
              <a:t>current </a:t>
            </a:r>
            <a:r>
              <a:rPr lang="en-US" sz="2400" dirty="0" smtClean="0"/>
              <a:t>at work locations</a:t>
            </a:r>
            <a:endParaRPr lang="en-US" sz="2400" dirty="0"/>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3292297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1027814" y="1687476"/>
            <a:ext cx="9728200" cy="5095875"/>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3205864" y="734754"/>
            <a:ext cx="5372100" cy="895350"/>
          </a:xfrm>
          <a:prstGeom prst="rect">
            <a:avLst/>
          </a:prstGeom>
          <a:noFill/>
          <a:ln w="9525">
            <a:noFill/>
            <a:miter lim="800000"/>
            <a:headEnd/>
            <a:tailEnd/>
          </a:ln>
        </p:spPr>
      </p:pic>
    </p:spTree>
    <p:extLst>
      <p:ext uri="{BB962C8B-B14F-4D97-AF65-F5344CB8AC3E}">
        <p14:creationId xmlns:p14="http://schemas.microsoft.com/office/powerpoint/2010/main" xmlns="" val="4585846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latin typeface="Arial" panose="020B0604020202020204" pitchFamily="34" charset="0"/>
                <a:cs typeface="Arial" panose="020B0604020202020204" pitchFamily="34" charset="0"/>
              </a:rPr>
              <a:t>1910.269(b</a:t>
            </a:r>
            <a:r>
              <a:rPr lang="en-US" dirty="0" smtClean="0">
                <a:latin typeface="Arial" panose="020B0604020202020204" pitchFamily="34" charset="0"/>
                <a:cs typeface="Arial" panose="020B0604020202020204" pitchFamily="34" charset="0"/>
              </a:rPr>
              <a:t>): First Aid Training</a:t>
            </a:r>
            <a:endParaRPr lang="en-US" dirty="0">
              <a:latin typeface="Arial" panose="020B0604020202020204" pitchFamily="34" charset="0"/>
              <a:cs typeface="Arial" panose="020B0604020202020204" pitchFamily="34" charset="0"/>
            </a:endParaRPr>
          </a:p>
        </p:txBody>
      </p:sp>
      <p:sp>
        <p:nvSpPr>
          <p:cNvPr id="8" name="Content Placeholder 7"/>
          <p:cNvSpPr>
            <a:spLocks noGrp="1"/>
          </p:cNvSpPr>
          <p:nvPr>
            <p:ph sz="half" idx="2"/>
          </p:nvPr>
        </p:nvSpPr>
        <p:spPr>
          <a:xfrm>
            <a:off x="297712" y="1648046"/>
            <a:ext cx="10471888" cy="4478433"/>
          </a:xfrm>
        </p:spPr>
        <p:txBody>
          <a:bodyPr/>
          <a:lstStyle/>
          <a:p>
            <a:r>
              <a:rPr lang="en-US" dirty="0">
                <a:latin typeface="Arial" panose="020B0604020202020204" pitchFamily="34" charset="0"/>
                <a:cs typeface="Arial" panose="020B0604020202020204" pitchFamily="34" charset="0"/>
              </a:rPr>
              <a:t>(1) 	First-aid </a:t>
            </a:r>
            <a:r>
              <a:rPr lang="en-US" dirty="0" smtClean="0">
                <a:latin typeface="Arial" panose="020B0604020202020204" pitchFamily="34" charset="0"/>
                <a:cs typeface="Arial" panose="020B0604020202020204" pitchFamily="34" charset="0"/>
              </a:rPr>
              <a:t>training now includes CPR but not AED. </a:t>
            </a:r>
            <a:r>
              <a:rPr lang="en-US" dirty="0">
                <a:latin typeface="Arial" panose="020B0604020202020204" pitchFamily="34" charset="0"/>
                <a:cs typeface="Arial" panose="020B0604020202020204" pitchFamily="34" charset="0"/>
              </a:rPr>
              <a:t>	</a:t>
            </a:r>
          </a:p>
          <a:p>
            <a:r>
              <a:rPr lang="en-US" dirty="0">
                <a:latin typeface="Arial" panose="020B0604020202020204" pitchFamily="34" charset="0"/>
                <a:cs typeface="Arial" panose="020B0604020202020204" pitchFamily="34" charset="0"/>
              </a:rPr>
              <a:t>For field work involving two or more employees at a work location, at least two trained persons shall be available. </a:t>
            </a:r>
            <a:endParaRPr lang="en-US" dirty="0" smtClean="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However, for </a:t>
            </a:r>
            <a:r>
              <a:rPr lang="en-US" b="1" dirty="0">
                <a:latin typeface="Arial" panose="020B0604020202020204" pitchFamily="34" charset="0"/>
                <a:cs typeface="Arial" panose="020B0604020202020204" pitchFamily="34" charset="0"/>
              </a:rPr>
              <a:t>line-clearance tree trimming operations </a:t>
            </a:r>
            <a:r>
              <a:rPr lang="en-US" dirty="0">
                <a:latin typeface="Arial" panose="020B0604020202020204" pitchFamily="34" charset="0"/>
                <a:cs typeface="Arial" panose="020B0604020202020204" pitchFamily="34" charset="0"/>
              </a:rPr>
              <a:t>performed by line-clearance tree trimmers who are not qualified employees, </a:t>
            </a:r>
            <a:r>
              <a:rPr lang="en-US" b="1" dirty="0">
                <a:latin typeface="Arial" panose="020B0604020202020204" pitchFamily="34" charset="0"/>
                <a:cs typeface="Arial" panose="020B0604020202020204" pitchFamily="34" charset="0"/>
              </a:rPr>
              <a:t>only one trained person </a:t>
            </a:r>
            <a:r>
              <a:rPr lang="en-US" dirty="0">
                <a:latin typeface="Arial" panose="020B0604020202020204" pitchFamily="34" charset="0"/>
                <a:cs typeface="Arial" panose="020B0604020202020204" pitchFamily="34" charset="0"/>
              </a:rPr>
              <a:t>need be available </a:t>
            </a:r>
            <a:r>
              <a:rPr lang="en-US" b="1" dirty="0">
                <a:latin typeface="Arial" panose="020B0604020202020204" pitchFamily="34" charset="0"/>
                <a:cs typeface="Arial" panose="020B0604020202020204" pitchFamily="34" charset="0"/>
              </a:rPr>
              <a:t>if all new employees are trained in first aid within 3 months of their hiring dates. 	</a:t>
            </a:r>
          </a:p>
          <a:p>
            <a:endParaRPr lang="en-US" b="1"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1375584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808074"/>
            <a:ext cx="11277600" cy="353943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Under the new provision, each employer has independent responsibility for complying with the final rule. In addition, the Agency stresses that a contract employer must comply with the final rule even </a:t>
            </a:r>
            <a:r>
              <a:rPr lang="en-US" sz="2800" b="1" dirty="0" smtClean="0">
                <a:latin typeface="Arial" panose="020B0604020202020204" pitchFamily="34" charset="0"/>
                <a:cs typeface="Arial" panose="020B0604020202020204" pitchFamily="34" charset="0"/>
              </a:rPr>
              <a:t>though a host employer may try to impose work rules that would cause the contract employer to violate OSHA’s rules. </a:t>
            </a:r>
          </a:p>
          <a:p>
            <a:endParaRPr lang="en-US" sz="2800" dirty="0">
              <a:solidFill>
                <a:srgbClr val="FF0000"/>
              </a:solidFill>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Contract employer is not relieved of its </a:t>
            </a:r>
            <a:r>
              <a:rPr lang="en-US" sz="2800" b="1" dirty="0" smtClean="0">
                <a:latin typeface="Arial" panose="020B0604020202020204" pitchFamily="34" charset="0"/>
                <a:cs typeface="Arial" panose="020B0604020202020204" pitchFamily="34" charset="0"/>
              </a:rPr>
              <a:t>duty to comply </a:t>
            </a:r>
            <a:r>
              <a:rPr lang="en-US" sz="2800" dirty="0" smtClean="0">
                <a:latin typeface="Arial" panose="020B0604020202020204" pitchFamily="34" charset="0"/>
                <a:cs typeface="Arial" panose="020B0604020202020204" pitchFamily="34" charset="0"/>
              </a:rPr>
              <a:t>with the final rule by following a work rule imposed by the host employer.</a:t>
            </a:r>
            <a:endParaRPr lang="en-US" sz="2800" dirty="0">
              <a:latin typeface="Arial" panose="020B0604020202020204" pitchFamily="34" charset="0"/>
              <a:cs typeface="Arial" panose="020B0604020202020204" pitchFamily="34" charset="0"/>
            </a:endParaRPr>
          </a:p>
        </p:txBody>
      </p:sp>
      <p:sp>
        <p:nvSpPr>
          <p:cNvPr id="4" name="TextBox 3"/>
          <p:cNvSpPr txBox="1"/>
          <p:nvPr/>
        </p:nvSpPr>
        <p:spPr>
          <a:xfrm>
            <a:off x="2844800" y="228600"/>
            <a:ext cx="6096000" cy="461665"/>
          </a:xfrm>
          <a:prstGeom prst="rect">
            <a:avLst/>
          </a:prstGeom>
          <a:noFill/>
        </p:spPr>
        <p:txBody>
          <a:bodyPr wrap="square" rtlCol="0">
            <a:spAutoFit/>
          </a:bodyPr>
          <a:lstStyle/>
          <a:p>
            <a:pPr algn="ctr"/>
            <a:r>
              <a:rPr lang="en-US" sz="2400" dirty="0" smtClean="0">
                <a:latin typeface="Arial" panose="020B0604020202020204" pitchFamily="34" charset="0"/>
                <a:cs typeface="Arial" panose="020B0604020202020204" pitchFamily="34" charset="0"/>
              </a:rPr>
              <a:t>From the Preamble………..</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541612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Transfer of Information Documentation</a:t>
            </a:r>
            <a:endParaRPr lang="en-US" dirty="0"/>
          </a:p>
        </p:txBody>
      </p:sp>
      <p:sp>
        <p:nvSpPr>
          <p:cNvPr id="5" name="Content Placeholder 4"/>
          <p:cNvSpPr>
            <a:spLocks noGrp="1"/>
          </p:cNvSpPr>
          <p:nvPr>
            <p:ph idx="1"/>
          </p:nvPr>
        </p:nvSpPr>
        <p:spPr/>
        <p:txBody>
          <a:bodyPr/>
          <a:lstStyle/>
          <a:p>
            <a:r>
              <a:rPr lang="en-US" sz="2800" dirty="0"/>
              <a:t>OSHA notes that final paragraph (c)(1) </a:t>
            </a:r>
            <a:r>
              <a:rPr lang="en-US" sz="2800" b="1" i="1" u="sng" dirty="0"/>
              <a:t>does not require </a:t>
            </a:r>
            <a:r>
              <a:rPr lang="en-US" sz="2800" dirty="0"/>
              <a:t>the host employer to report any information to the contract employer </a:t>
            </a:r>
            <a:r>
              <a:rPr lang="en-US" sz="2800" b="1" i="1" u="sng" dirty="0"/>
              <a:t>in writing</a:t>
            </a:r>
            <a:r>
              <a:rPr lang="en-US" sz="2800" dirty="0"/>
              <a:t>; </a:t>
            </a:r>
            <a:endParaRPr lang="en-US" sz="2800" dirty="0" smtClean="0"/>
          </a:p>
          <a:p>
            <a:endParaRPr lang="en-US" sz="2800" dirty="0"/>
          </a:p>
          <a:p>
            <a:r>
              <a:rPr lang="en-US" sz="2800" dirty="0" smtClean="0"/>
              <a:t>Host/Contractor </a:t>
            </a:r>
            <a:r>
              <a:rPr lang="en-US" sz="2800" b="1" dirty="0"/>
              <a:t>should</a:t>
            </a:r>
            <a:r>
              <a:rPr lang="en-US" sz="2800" dirty="0"/>
              <a:t> document method of informational transfer</a:t>
            </a:r>
            <a:r>
              <a:rPr lang="en-US" sz="2800" dirty="0" smtClean="0"/>
              <a:t>….</a:t>
            </a:r>
            <a:endParaRPr lang="en-US" sz="2800" dirty="0"/>
          </a:p>
        </p:txBody>
      </p:sp>
      <p:sp>
        <p:nvSpPr>
          <p:cNvPr id="2" name="Date Placeholder 1"/>
          <p:cNvSpPr>
            <a:spLocks noGrp="1"/>
          </p:cNvSpPr>
          <p:nvPr>
            <p:ph type="dt" sz="half" idx="10"/>
          </p:nvPr>
        </p:nvSpPr>
        <p:spPr/>
        <p:txBody>
          <a:bodyPr/>
          <a:lstStyle/>
          <a:p>
            <a:pPr>
              <a:defRPr/>
            </a:pPr>
            <a:r>
              <a:rPr lang="en-US" dirty="0" smtClean="0"/>
              <a:t> </a:t>
            </a:r>
            <a:endParaRPr lang="en-US" dirty="0"/>
          </a:p>
        </p:txBody>
      </p:sp>
      <p:sp>
        <p:nvSpPr>
          <p:cNvPr id="3" name="Footer Placeholder 2"/>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3659825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591" y="648586"/>
            <a:ext cx="11068493" cy="769052"/>
          </a:xfrm>
        </p:spPr>
        <p:txBody>
          <a:bodyPr/>
          <a:lstStyle/>
          <a:p>
            <a:r>
              <a:rPr lang="en-US" dirty="0"/>
              <a:t>Fall Protection:  1910.269(x) &amp; 1926.968 </a:t>
            </a:r>
            <a:br>
              <a:rPr lang="en-US" dirty="0"/>
            </a:br>
            <a:r>
              <a:rPr lang="en-US" dirty="0"/>
              <a:t/>
            </a:r>
            <a:br>
              <a:rPr lang="en-US" dirty="0"/>
            </a:br>
            <a:endParaRPr lang="en-US" dirty="0"/>
          </a:p>
        </p:txBody>
      </p:sp>
      <p:sp>
        <p:nvSpPr>
          <p:cNvPr id="3" name="Content Placeholder 2"/>
          <p:cNvSpPr>
            <a:spLocks noGrp="1"/>
          </p:cNvSpPr>
          <p:nvPr>
            <p:ph idx="1"/>
          </p:nvPr>
        </p:nvSpPr>
        <p:spPr>
          <a:xfrm>
            <a:off x="0" y="754911"/>
            <a:ext cx="8346558" cy="6018027"/>
          </a:xfrm>
        </p:spPr>
        <p:txBody>
          <a:bodyPr/>
          <a:lstStyle/>
          <a:p>
            <a:r>
              <a:rPr lang="en-US" sz="2800" dirty="0" smtClean="0"/>
              <a:t>OSHA </a:t>
            </a:r>
            <a:r>
              <a:rPr lang="en-US" sz="2800" dirty="0"/>
              <a:t>has defined the three basic types of fall protection as follows: </a:t>
            </a:r>
            <a:endParaRPr lang="en-US" sz="2800" dirty="0" smtClean="0"/>
          </a:p>
          <a:p>
            <a:r>
              <a:rPr lang="en-US" sz="2800" b="1" dirty="0" smtClean="0"/>
              <a:t>Fall </a:t>
            </a:r>
            <a:r>
              <a:rPr lang="en-US" sz="2800" b="1" dirty="0"/>
              <a:t>Restraint System</a:t>
            </a:r>
            <a:r>
              <a:rPr lang="en-US" sz="2800" dirty="0" smtClean="0"/>
              <a:t>:  </a:t>
            </a:r>
            <a:r>
              <a:rPr lang="en-US" sz="2800" dirty="0"/>
              <a:t>A system that prevents the user from falling any distance; </a:t>
            </a:r>
            <a:endParaRPr lang="en-US" sz="2800" dirty="0" smtClean="0"/>
          </a:p>
          <a:p>
            <a:r>
              <a:rPr lang="en-US" sz="2800" b="1" dirty="0" smtClean="0"/>
              <a:t>Work </a:t>
            </a:r>
            <a:r>
              <a:rPr lang="en-US" sz="2800" b="1" dirty="0"/>
              <a:t>Positioning System</a:t>
            </a:r>
            <a:r>
              <a:rPr lang="en-US" sz="2800" dirty="0"/>
              <a:t>: </a:t>
            </a:r>
            <a:r>
              <a:rPr lang="en-US" sz="2800" dirty="0" smtClean="0"/>
              <a:t> A </a:t>
            </a:r>
            <a:r>
              <a:rPr lang="en-US" sz="2800" dirty="0"/>
              <a:t>system rigged to allow an employee to be supported on an elevated </a:t>
            </a:r>
            <a:r>
              <a:rPr lang="en-US" sz="2800" dirty="0" smtClean="0"/>
              <a:t>vertical surface </a:t>
            </a:r>
            <a:r>
              <a:rPr lang="en-US" sz="2800" dirty="0"/>
              <a:t>and work with both hands free while leaning; and </a:t>
            </a:r>
          </a:p>
          <a:p>
            <a:r>
              <a:rPr lang="en-US" sz="2800" b="1" dirty="0" smtClean="0"/>
              <a:t>Personal </a:t>
            </a:r>
            <a:r>
              <a:rPr lang="en-US" sz="2800" b="1" dirty="0"/>
              <a:t>Fall Arrest Equipment</a:t>
            </a:r>
            <a:r>
              <a:rPr lang="en-US" sz="2800" b="1" dirty="0" smtClean="0"/>
              <a:t>: </a:t>
            </a:r>
            <a:r>
              <a:rPr lang="en-US" sz="2800" dirty="0"/>
              <a:t>S</a:t>
            </a:r>
            <a:r>
              <a:rPr lang="en-US" sz="2800" dirty="0" smtClean="0"/>
              <a:t>ystem </a:t>
            </a:r>
            <a:r>
              <a:rPr lang="en-US" sz="2800" dirty="0"/>
              <a:t>used to arrest an employee in a fall from a working level. </a:t>
            </a:r>
          </a:p>
          <a:p>
            <a:endParaRPr lang="en-US" sz="2400"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346019" y="543306"/>
            <a:ext cx="1804434" cy="209314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164623" y="2636450"/>
            <a:ext cx="2362789" cy="1860697"/>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824646" y="4380189"/>
            <a:ext cx="2441582" cy="23927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3910309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10769600" cy="1128860"/>
          </a:xfrm>
        </p:spPr>
        <p:txBody>
          <a:bodyPr/>
          <a:lstStyle/>
          <a:p>
            <a:r>
              <a:rPr lang="en-US" dirty="0" smtClean="0"/>
              <a:t>Fall Protection </a:t>
            </a:r>
            <a:endParaRPr lang="en-US" dirty="0"/>
          </a:p>
        </p:txBody>
      </p:sp>
      <p:sp>
        <p:nvSpPr>
          <p:cNvPr id="3" name="Content Placeholder 2"/>
          <p:cNvSpPr>
            <a:spLocks noGrp="1"/>
          </p:cNvSpPr>
          <p:nvPr>
            <p:ph idx="1"/>
          </p:nvPr>
        </p:nvSpPr>
        <p:spPr>
          <a:xfrm>
            <a:off x="0" y="1254642"/>
            <a:ext cx="10769600" cy="5146158"/>
          </a:xfrm>
        </p:spPr>
        <p:txBody>
          <a:bodyPr/>
          <a:lstStyle/>
          <a:p>
            <a:pPr marL="574675" lvl="1" indent="-574675"/>
            <a:r>
              <a:rPr lang="en-US" sz="2800" dirty="0" smtClean="0"/>
              <a:t>All workers are covered</a:t>
            </a:r>
          </a:p>
          <a:p>
            <a:pPr marL="574675" lvl="1" indent="-574675"/>
            <a:r>
              <a:rPr lang="en-US" sz="2800" dirty="0" smtClean="0"/>
              <a:t>Eliminated “Free Climbing”</a:t>
            </a:r>
          </a:p>
          <a:p>
            <a:pPr marL="574675" lvl="1" indent="-574675"/>
            <a:r>
              <a:rPr lang="en-US" sz="2800" dirty="0" smtClean="0"/>
              <a:t>Qualified Worker cannot fall more than 2 feet (poles and structures)</a:t>
            </a:r>
          </a:p>
          <a:p>
            <a:pPr marL="574675" lvl="1" indent="-574675"/>
            <a:r>
              <a:rPr lang="en-US" sz="2800" dirty="0" smtClean="0"/>
              <a:t>Unqualified Worker shall be protected at heights &gt; 4’ or more until “qualified”</a:t>
            </a:r>
          </a:p>
          <a:p>
            <a:pPr marL="574675" lvl="1" indent="-574675"/>
            <a:r>
              <a:rPr lang="en-US" sz="2800" dirty="0" smtClean="0"/>
              <a:t>Aerial Lifts: Fall restraint system, or Personal fall arrest system </a:t>
            </a:r>
          </a:p>
          <a:p>
            <a:pPr marL="574675" lvl="1" indent="-574675"/>
            <a:r>
              <a:rPr lang="en-US" sz="2800" dirty="0" smtClean="0"/>
              <a:t>Fall </a:t>
            </a:r>
            <a:r>
              <a:rPr lang="en-US" sz="2800" dirty="0"/>
              <a:t>protection is infeasible or creates greater hazard</a:t>
            </a:r>
          </a:p>
          <a:p>
            <a:pPr marL="574675" lvl="1" indent="-574675"/>
            <a:r>
              <a:rPr lang="en-US" sz="2800" dirty="0"/>
              <a:t>Congested pole (only while in the congested area)</a:t>
            </a:r>
          </a:p>
          <a:p>
            <a:pPr marL="574675" lvl="1" indent="-574675"/>
            <a:endParaRPr lang="en-US" sz="2800" dirty="0" smtClean="0"/>
          </a:p>
          <a:p>
            <a:pPr marL="411163" lvl="1" indent="0">
              <a:buNone/>
            </a:pPr>
            <a:endParaRPr lang="en-US" sz="2400" dirty="0"/>
          </a:p>
        </p:txBody>
      </p:sp>
    </p:spTree>
    <p:extLst>
      <p:ext uri="{BB962C8B-B14F-4D97-AF65-F5344CB8AC3E}">
        <p14:creationId xmlns="" xmlns:p14="http://schemas.microsoft.com/office/powerpoint/2010/main" val="3446871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591" y="274638"/>
            <a:ext cx="11196083" cy="1143000"/>
          </a:xfrm>
        </p:spPr>
        <p:txBody>
          <a:bodyPr/>
          <a:lstStyle/>
          <a:p>
            <a:r>
              <a:rPr lang="en-US" dirty="0"/>
              <a:t>Personal protective </a:t>
            </a:r>
            <a:r>
              <a:rPr lang="en-US" dirty="0" smtClean="0"/>
              <a:t>equipment</a:t>
            </a:r>
            <a:r>
              <a:rPr lang="en-US" dirty="0"/>
              <a:t> </a:t>
            </a:r>
            <a:r>
              <a:rPr lang="en-US" dirty="0" smtClean="0"/>
              <a:t>(</a:t>
            </a:r>
            <a:r>
              <a:rPr lang="en-US" dirty="0"/>
              <a:t>g)(1)</a:t>
            </a:r>
          </a:p>
        </p:txBody>
      </p:sp>
      <p:sp>
        <p:nvSpPr>
          <p:cNvPr id="3" name="Content Placeholder 2"/>
          <p:cNvSpPr>
            <a:spLocks noGrp="1"/>
          </p:cNvSpPr>
          <p:nvPr>
            <p:ph idx="1"/>
          </p:nvPr>
        </p:nvSpPr>
        <p:spPr>
          <a:xfrm>
            <a:off x="340242" y="1286540"/>
            <a:ext cx="10429358" cy="5114260"/>
          </a:xfrm>
        </p:spPr>
        <p:txBody>
          <a:bodyPr/>
          <a:lstStyle/>
          <a:p>
            <a:r>
              <a:rPr lang="en-US" sz="2800" dirty="0" smtClean="0"/>
              <a:t>(1</a:t>
            </a:r>
            <a:r>
              <a:rPr lang="en-US" sz="2800" dirty="0"/>
              <a:t>) 	General. Personal protective equipment shall meet the requirements of Subpart I of this part. </a:t>
            </a:r>
            <a:endParaRPr lang="en-US" sz="2800" dirty="0" smtClean="0"/>
          </a:p>
          <a:p>
            <a:pPr marL="114300" indent="0">
              <a:buNone/>
            </a:pPr>
            <a:endParaRPr lang="en-US" sz="2800" dirty="0" smtClean="0"/>
          </a:p>
          <a:p>
            <a:r>
              <a:rPr lang="en-US" sz="2800" i="1" dirty="0" smtClean="0"/>
              <a:t>Note </a:t>
            </a:r>
            <a:r>
              <a:rPr lang="en-US" sz="2800" i="1" dirty="0"/>
              <a:t>to paragraph (g)(1) of this section</a:t>
            </a:r>
            <a:r>
              <a:rPr lang="en-US" sz="2800" i="1" dirty="0" smtClean="0"/>
              <a:t>: </a:t>
            </a:r>
            <a:r>
              <a:rPr lang="en-US" sz="2800" b="1" i="1" dirty="0" smtClean="0"/>
              <a:t>Paragraph </a:t>
            </a:r>
            <a:r>
              <a:rPr lang="en-US" sz="2800" b="1" i="1" dirty="0"/>
              <a:t>(h) of § 1910.132 sets employer payment obligations for the personal protective equipment required by this section, including, but not limited to, the fall protection equipment required by paragraph (g)(2) of this section, the electrical protective equipment required by paragraph (l)(3) of this section, and the flame-resistant and arc-rated clothing and other protective equipment required by paragraph (l)(8) of this section.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1056374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628" y="-127591"/>
            <a:ext cx="10237972" cy="1201479"/>
          </a:xfrm>
        </p:spPr>
        <p:txBody>
          <a:bodyPr/>
          <a:lstStyle/>
          <a:p>
            <a:r>
              <a:rPr lang="en-US" dirty="0"/>
              <a:t>29 CFR 1910.269(g)(</a:t>
            </a:r>
            <a:r>
              <a:rPr lang="en-US" dirty="0" smtClean="0"/>
              <a:t>iii)</a:t>
            </a:r>
            <a:endParaRPr lang="en-US" dirty="0"/>
          </a:p>
        </p:txBody>
      </p:sp>
      <p:sp>
        <p:nvSpPr>
          <p:cNvPr id="3" name="Content Placeholder 2"/>
          <p:cNvSpPr>
            <a:spLocks noGrp="1"/>
          </p:cNvSpPr>
          <p:nvPr>
            <p:ph idx="1"/>
          </p:nvPr>
        </p:nvSpPr>
        <p:spPr>
          <a:xfrm>
            <a:off x="85060" y="893135"/>
            <a:ext cx="10684540" cy="5507665"/>
          </a:xfrm>
        </p:spPr>
        <p:txBody>
          <a:bodyPr/>
          <a:lstStyle/>
          <a:p>
            <a:r>
              <a:rPr lang="en-US" sz="2400" dirty="0"/>
              <a:t>Body belts and positioning straps for work-positioning equipment shall meet the following requirements: 	</a:t>
            </a:r>
          </a:p>
          <a:p>
            <a:r>
              <a:rPr lang="en-US" sz="2400" dirty="0"/>
              <a:t>(A) 	Hardware for body belts and positioning straps shall meet the following requirements: 	</a:t>
            </a:r>
          </a:p>
          <a:p>
            <a:r>
              <a:rPr lang="en-US" sz="2400" dirty="0"/>
              <a:t>(1) 	Hardware shall be made of drop-forged steel, pressed steel, formed steel, or equivalent material. 	</a:t>
            </a:r>
          </a:p>
          <a:p>
            <a:r>
              <a:rPr lang="en-US" sz="2400" dirty="0"/>
              <a:t>(2) 	Hardware shall have a corrosion-resistant finish. 	</a:t>
            </a:r>
          </a:p>
          <a:p>
            <a:r>
              <a:rPr lang="en-US" sz="2400" dirty="0"/>
              <a:t>(3) 	Hardware surfaces shall be smooth and free of sharp edges. 	</a:t>
            </a:r>
          </a:p>
          <a:p>
            <a:r>
              <a:rPr lang="en-US" sz="2400" dirty="0"/>
              <a:t>(B) 	Buckles shall be capable of withstanding an 8.9-kilonewton (2,000-pound-force) tension test with a maximum permanent deformation no greater than 0.4 millimeters (0.0156 inches). 	</a:t>
            </a:r>
          </a:p>
          <a:p>
            <a:r>
              <a:rPr lang="en-US" sz="2400" dirty="0"/>
              <a:t>(g) </a:t>
            </a:r>
            <a:r>
              <a:rPr lang="en-US" sz="2400" dirty="0" smtClean="0"/>
              <a:t>(</a:t>
            </a:r>
            <a:r>
              <a:rPr lang="en-US" sz="2400" dirty="0"/>
              <a:t>2</a:t>
            </a:r>
            <a:r>
              <a:rPr lang="en-US" sz="2400" dirty="0" smtClean="0"/>
              <a:t>)(</a:t>
            </a:r>
            <a:r>
              <a:rPr lang="en-US" sz="2400" dirty="0"/>
              <a:t>iii</a:t>
            </a:r>
            <a:r>
              <a:rPr lang="en-US" sz="2400" dirty="0" smtClean="0"/>
              <a:t>)(C) D </a:t>
            </a:r>
            <a:r>
              <a:rPr lang="en-US" sz="2400" dirty="0"/>
              <a:t>rings shall be capable of withstanding a 22-kilonewton (5,000-pound-force) tensile test without cracking or breaking.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3446514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i="1" dirty="0"/>
              <a:t>Note to paragraph (g)(2)(iii</a:t>
            </a:r>
            <a:r>
              <a:rPr lang="en-US" sz="4800" i="1" dirty="0" smtClean="0"/>
              <a:t>)</a:t>
            </a:r>
            <a:endParaRPr lang="en-US" dirty="0"/>
          </a:p>
        </p:txBody>
      </p:sp>
      <p:sp>
        <p:nvSpPr>
          <p:cNvPr id="3" name="Content Placeholder 2"/>
          <p:cNvSpPr>
            <a:spLocks noGrp="1"/>
          </p:cNvSpPr>
          <p:nvPr>
            <p:ph idx="1"/>
          </p:nvPr>
        </p:nvSpPr>
        <p:spPr/>
        <p:txBody>
          <a:bodyPr/>
          <a:lstStyle/>
          <a:p>
            <a:r>
              <a:rPr lang="en-US" sz="3200" i="1" dirty="0" smtClean="0"/>
              <a:t>When </a:t>
            </a:r>
            <a:r>
              <a:rPr lang="en-US" sz="3200" i="1" dirty="0"/>
              <a:t>used by employees weighing no more than 140 kg (310 lbm) fully equipped, body belts and positioning straps that conform to American Society of Testing and Materials Standard Specifications for Personal Climbing Equipment</a:t>
            </a:r>
            <a:r>
              <a:rPr lang="en-US" sz="3200" b="1" i="1" dirty="0"/>
              <a:t>, ASTM F887-12e1</a:t>
            </a:r>
            <a:r>
              <a:rPr lang="en-US" sz="3200" i="1" dirty="0"/>
              <a:t>, are deemed to be in compliance with paragraph (g)(2)(iii) of this section.</a:t>
            </a:r>
          </a:p>
          <a:p>
            <a:endParaRPr lang="en-US" sz="3200"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41179318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29 CFR 1910.269(g</a:t>
            </a:r>
            <a:r>
              <a:rPr lang="en-US" dirty="0" smtClean="0"/>
              <a:t>)(2)(iv)(C)(3)(iii</a:t>
            </a:r>
            <a:r>
              <a:rPr lang="en-US" dirty="0"/>
              <a:t>)</a:t>
            </a:r>
          </a:p>
        </p:txBody>
      </p:sp>
      <p:sp>
        <p:nvSpPr>
          <p:cNvPr id="3" name="Content Placeholder 2"/>
          <p:cNvSpPr>
            <a:spLocks noGrp="1"/>
          </p:cNvSpPr>
          <p:nvPr>
            <p:ph idx="1"/>
          </p:nvPr>
        </p:nvSpPr>
        <p:spPr>
          <a:xfrm>
            <a:off x="120502" y="1228061"/>
            <a:ext cx="10629014" cy="5417288"/>
          </a:xfrm>
        </p:spPr>
        <p:txBody>
          <a:bodyPr/>
          <a:lstStyle/>
          <a:p>
            <a:r>
              <a:rPr lang="en-US" sz="2400" b="1" dirty="0"/>
              <a:t>Until March 31, 2015</a:t>
            </a:r>
            <a:r>
              <a:rPr lang="en-US" sz="2400" dirty="0"/>
              <a:t>, a qualified employee climbing or changing location on poles, towers, or similar structures </a:t>
            </a:r>
            <a:r>
              <a:rPr lang="en-US" sz="2400" b="1" i="1" dirty="0"/>
              <a:t>need not use fall protection equipment</a:t>
            </a:r>
            <a:r>
              <a:rPr lang="en-US" sz="2400" dirty="0"/>
              <a:t>, unless conditions, such as, but not limited to, ice, high winds, the design of the structure (for example, no provision for holding on with hands), or the presence of contaminants on the structure, could cause the employee to lose his or her grip or footing</a:t>
            </a:r>
            <a:r>
              <a:rPr lang="en-US" sz="2400" dirty="0" smtClean="0"/>
              <a:t>.</a:t>
            </a:r>
          </a:p>
          <a:p>
            <a:endParaRPr lang="en-US" sz="2400" dirty="0" smtClean="0"/>
          </a:p>
          <a:p>
            <a:r>
              <a:rPr lang="en-US" sz="2400" b="1" dirty="0" smtClean="0"/>
              <a:t>On </a:t>
            </a:r>
            <a:r>
              <a:rPr lang="en-US" sz="2400" b="1" dirty="0"/>
              <a:t>and after April 1, 2015</a:t>
            </a:r>
            <a:r>
              <a:rPr lang="en-US" sz="2400" dirty="0"/>
              <a:t>, each qualified employee climbing or changing location on poles, towers, or similar structures must use fall protection equipment and work-positioning systems shall be rigged so that an employee can free fall no more than 0.6 meters (2 feet). </a:t>
            </a:r>
            <a:endParaRPr lang="en-US" sz="2400" dirty="0" smtClean="0"/>
          </a:p>
          <a:p>
            <a:pPr marL="114300" indent="0">
              <a:buNone/>
            </a:pPr>
            <a:r>
              <a:rPr lang="en-US" sz="2400" dirty="0"/>
              <a:t>	</a:t>
            </a:r>
          </a:p>
          <a:p>
            <a:endParaRPr lang="en-US" sz="2400"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a:xfrm rot="16200000">
            <a:off x="10489838" y="3924270"/>
            <a:ext cx="2366963" cy="486833"/>
          </a:xfrm>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11718111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 2 to paragraphs (g)(2)(iv)(C)( 2) and (g)(2)(iv)(C)(3): </a:t>
            </a:r>
          </a:p>
        </p:txBody>
      </p:sp>
      <p:sp>
        <p:nvSpPr>
          <p:cNvPr id="3" name="Content Placeholder 2"/>
          <p:cNvSpPr>
            <a:spLocks noGrp="1"/>
          </p:cNvSpPr>
          <p:nvPr>
            <p:ph idx="1"/>
          </p:nvPr>
        </p:nvSpPr>
        <p:spPr/>
        <p:txBody>
          <a:bodyPr/>
          <a:lstStyle/>
          <a:p>
            <a:r>
              <a:rPr lang="en-US" sz="2400" dirty="0" smtClean="0"/>
              <a:t>Until </a:t>
            </a:r>
            <a:r>
              <a:rPr lang="en-US" sz="2400" dirty="0"/>
              <a:t>the employer ensures that employees are proficient in climbing and the use of fall protection under paragraph (a)(2)(viii) of this section, the employees are not considered “qualified employees” for the purposes of paragraphs (g)(2)(iv)(C)(2) and (g)(2)(iv)(C)(3) of this section. </a:t>
            </a:r>
            <a:endParaRPr lang="en-US" sz="2400" dirty="0" smtClean="0"/>
          </a:p>
          <a:p>
            <a:endParaRPr lang="en-US" sz="2400" dirty="0"/>
          </a:p>
          <a:p>
            <a:r>
              <a:rPr lang="en-US" sz="2400" dirty="0" smtClean="0"/>
              <a:t>These </a:t>
            </a:r>
            <a:r>
              <a:rPr lang="en-US" sz="2400" dirty="0"/>
              <a:t>paragraphs require </a:t>
            </a:r>
            <a:r>
              <a:rPr lang="en-US" sz="2400" b="1" i="1" u="sng" dirty="0"/>
              <a:t>unqualified employees </a:t>
            </a:r>
            <a:r>
              <a:rPr lang="en-US" sz="2400" dirty="0"/>
              <a:t>(including trainees) to use fall protection any time they are more than 1.2 meters (4 feet) above the ground.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1675631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9851" y="202019"/>
            <a:ext cx="10302949" cy="1701209"/>
          </a:xfrm>
        </p:spPr>
        <p:txBody>
          <a:bodyPr/>
          <a:lstStyle/>
          <a:p>
            <a:r>
              <a:rPr lang="en-US" dirty="0" smtClean="0">
                <a:latin typeface="Arial" panose="020B0604020202020204" pitchFamily="34" charset="0"/>
                <a:cs typeface="Arial" panose="020B0604020202020204" pitchFamily="34" charset="0"/>
              </a:rPr>
              <a:t>The Revised Standard </a:t>
            </a: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59027" y="2307265"/>
            <a:ext cx="10880034" cy="3331535"/>
          </a:xfrm>
        </p:spPr>
        <p:txBody>
          <a:bodyPr>
            <a:normAutofit/>
          </a:bodyPr>
          <a:lstStyle/>
          <a:p>
            <a:r>
              <a:rPr lang="en-US" sz="3600" dirty="0" smtClean="0">
                <a:solidFill>
                  <a:schemeClr val="tx1">
                    <a:lumMod val="90000"/>
                    <a:lumOff val="10000"/>
                  </a:schemeClr>
                </a:solidFill>
                <a:latin typeface="Arial" panose="020B0604020202020204" pitchFamily="34" charset="0"/>
                <a:cs typeface="Arial" panose="020B0604020202020204" pitchFamily="34" charset="0"/>
              </a:rPr>
              <a:t>2014 Changes to 29 CFR 1910.269 Generation, Transmission and Distribution and </a:t>
            </a:r>
          </a:p>
          <a:p>
            <a:r>
              <a:rPr lang="en-US" sz="3600" dirty="0" smtClean="0">
                <a:solidFill>
                  <a:schemeClr val="tx1">
                    <a:lumMod val="90000"/>
                    <a:lumOff val="10000"/>
                  </a:schemeClr>
                </a:solidFill>
                <a:latin typeface="Arial" panose="020B0604020202020204" pitchFamily="34" charset="0"/>
                <a:cs typeface="Arial" panose="020B0604020202020204" pitchFamily="34" charset="0"/>
              </a:rPr>
              <a:t>29 CFR 1926 Subpart “V” Construction Performance Standards</a:t>
            </a:r>
            <a:endParaRPr lang="en-US" sz="3600" dirty="0">
              <a:solidFill>
                <a:schemeClr val="tx1">
                  <a:lumMod val="90000"/>
                  <a:lumOff val="1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2105023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29 CFR 1910.269(g)(2)(iv)(C</a:t>
            </a:r>
            <a:r>
              <a:rPr lang="en-US" dirty="0" smtClean="0"/>
              <a:t>)(3)</a:t>
            </a:r>
            <a:endParaRPr lang="en-US" dirty="0"/>
          </a:p>
        </p:txBody>
      </p:sp>
      <p:sp>
        <p:nvSpPr>
          <p:cNvPr id="3" name="Content Placeholder 2"/>
          <p:cNvSpPr>
            <a:spLocks noGrp="1"/>
          </p:cNvSpPr>
          <p:nvPr>
            <p:ph idx="1"/>
          </p:nvPr>
        </p:nvSpPr>
        <p:spPr/>
        <p:txBody>
          <a:bodyPr/>
          <a:lstStyle/>
          <a:p>
            <a:r>
              <a:rPr lang="en-US" i="1" dirty="0"/>
              <a:t>Note 1 to paragraphs (g)(2)(iv)(C)(2</a:t>
            </a:r>
            <a:r>
              <a:rPr lang="en-US" i="1" dirty="0" smtClean="0"/>
              <a:t>): </a:t>
            </a:r>
            <a:r>
              <a:rPr lang="en-US" i="1" dirty="0"/>
              <a:t>These paragraphs apply to </a:t>
            </a:r>
            <a:r>
              <a:rPr lang="en-US" b="1" i="1" dirty="0"/>
              <a:t>structures that support overhead electric power transmission and distribution lines and equipment</a:t>
            </a:r>
            <a:r>
              <a:rPr lang="en-US" i="1" dirty="0"/>
              <a:t>. They do not apply to portions of buildings, such as loading docks, or to electric equipment, such as transformers and capacitors. </a:t>
            </a:r>
            <a:endParaRPr lang="en-US" i="1" dirty="0" smtClean="0"/>
          </a:p>
          <a:p>
            <a:r>
              <a:rPr lang="en-US" i="1" dirty="0" smtClean="0"/>
              <a:t>Subpart </a:t>
            </a:r>
            <a:r>
              <a:rPr lang="en-US" i="1" dirty="0"/>
              <a:t>D of this part contains the duty to provide fall protection associated with walking and working surfaces</a:t>
            </a:r>
            <a:r>
              <a:rPr lang="en-US" i="1" dirty="0" smtClean="0"/>
              <a:t>.</a:t>
            </a:r>
          </a:p>
          <a:p>
            <a:r>
              <a:rPr lang="en-US" sz="2000" i="1" dirty="0"/>
              <a:t>Despite the reference to Subpart D in 1910, 1926.501(b)(1) would apply …. </a:t>
            </a:r>
          </a:p>
          <a:p>
            <a:r>
              <a:rPr lang="en-US" sz="2000" b="1" dirty="0">
                <a:hlinkClick r:id="rId2" action="ppaction://hlinkfile"/>
              </a:rPr>
              <a:t>1926.501(b)(1)</a:t>
            </a:r>
            <a:r>
              <a:rPr lang="en-US" sz="2000" dirty="0"/>
              <a:t>  (Subpart M Fall Protection)</a:t>
            </a:r>
          </a:p>
          <a:p>
            <a:r>
              <a:rPr lang="en-US" sz="2000" dirty="0"/>
              <a:t>"Unprotected sides and edges." Each employee on a walking/working surface (horizontal and vertical surface) with an unprotected side or edge which is 6 feet (1.8 m) or more above a lower level shall be protected from falling by the use of guardrail systems, safety net systems, or personal fall arrest systems.</a:t>
            </a:r>
          </a:p>
          <a:p>
            <a:r>
              <a:rPr lang="en-US" dirty="0"/>
              <a:t/>
            </a:r>
            <a:br>
              <a:rPr lang="en-US" dirty="0"/>
            </a:br>
            <a:r>
              <a:rPr lang="en-US" dirty="0"/>
              <a:t/>
            </a:r>
            <a:br>
              <a:rPr lang="en-US" dirty="0"/>
            </a:br>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1896840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Protection Systems</a:t>
            </a:r>
            <a:endParaRPr lang="en-US" dirty="0"/>
          </a:p>
        </p:txBody>
      </p:sp>
      <p:sp>
        <p:nvSpPr>
          <p:cNvPr id="3" name="Content Placeholder 2"/>
          <p:cNvSpPr>
            <a:spLocks noGrp="1"/>
          </p:cNvSpPr>
          <p:nvPr>
            <p:ph idx="1"/>
          </p:nvPr>
        </p:nvSpPr>
        <p:spPr>
          <a:xfrm>
            <a:off x="393405" y="1360967"/>
            <a:ext cx="10376195" cy="5039833"/>
          </a:xfrm>
        </p:spPr>
        <p:txBody>
          <a:bodyPr>
            <a:noAutofit/>
          </a:bodyPr>
          <a:lstStyle/>
          <a:p>
            <a:r>
              <a:rPr lang="en-US" sz="2400" dirty="0" smtClean="0"/>
              <a:t>The </a:t>
            </a:r>
            <a:r>
              <a:rPr lang="en-US" sz="2400" dirty="0"/>
              <a:t>rule now clarifies that; </a:t>
            </a:r>
            <a:r>
              <a:rPr lang="en-US" sz="2400" b="1" i="1" u="sng" dirty="0"/>
              <a:t>unless the snaphook is a locking type and designed specifically for the following connections</a:t>
            </a:r>
            <a:r>
              <a:rPr lang="en-US" sz="2400" dirty="0"/>
              <a:t>, snaphooks on work-positioning equipment may not be engaged: </a:t>
            </a:r>
            <a:endParaRPr lang="en-US" sz="2400" dirty="0" smtClean="0"/>
          </a:p>
          <a:p>
            <a:endParaRPr lang="en-US" sz="2400" dirty="0" smtClean="0"/>
          </a:p>
          <a:p>
            <a:pPr marL="457200" lvl="1" indent="0">
              <a:buNone/>
            </a:pPr>
            <a:r>
              <a:rPr lang="en-US" sz="2400" dirty="0" smtClean="0"/>
              <a:t>(</a:t>
            </a:r>
            <a:r>
              <a:rPr lang="en-US" sz="2400" dirty="0"/>
              <a:t>1) Directly to webbing, rope, or wire </a:t>
            </a:r>
            <a:r>
              <a:rPr lang="en-US" sz="2400" dirty="0" smtClean="0"/>
              <a:t>rope</a:t>
            </a:r>
          </a:p>
          <a:p>
            <a:pPr marL="457200" lvl="1" indent="0">
              <a:buNone/>
            </a:pPr>
            <a:r>
              <a:rPr lang="en-US" sz="2400" dirty="0" smtClean="0"/>
              <a:t>(</a:t>
            </a:r>
            <a:r>
              <a:rPr lang="en-US" sz="2400" dirty="0"/>
              <a:t>2) To each </a:t>
            </a:r>
            <a:r>
              <a:rPr lang="en-US" sz="2400" dirty="0" smtClean="0"/>
              <a:t>other</a:t>
            </a:r>
          </a:p>
          <a:p>
            <a:pPr marL="457200" lvl="1" indent="0">
              <a:buNone/>
            </a:pPr>
            <a:r>
              <a:rPr lang="en-US" sz="2400" dirty="0" smtClean="0"/>
              <a:t>(</a:t>
            </a:r>
            <a:r>
              <a:rPr lang="en-US" sz="2400" dirty="0"/>
              <a:t>3) To a D ring to which another snaphook or other connector is </a:t>
            </a:r>
            <a:r>
              <a:rPr lang="en-US" sz="2400" dirty="0" smtClean="0"/>
              <a:t>attached</a:t>
            </a:r>
          </a:p>
          <a:p>
            <a:pPr marL="457200" lvl="1" indent="0">
              <a:buNone/>
            </a:pPr>
            <a:r>
              <a:rPr lang="en-US" sz="2400" dirty="0" smtClean="0"/>
              <a:t>(</a:t>
            </a:r>
            <a:r>
              <a:rPr lang="en-US" sz="2400" dirty="0"/>
              <a:t>4) To a horizontal </a:t>
            </a:r>
            <a:r>
              <a:rPr lang="en-US" sz="2400" dirty="0" smtClean="0"/>
              <a:t>lifeline</a:t>
            </a:r>
            <a:endParaRPr lang="en-US" sz="2400" dirty="0"/>
          </a:p>
          <a:p>
            <a:pPr marL="457200" lvl="1" indent="0">
              <a:buNone/>
            </a:pPr>
            <a:r>
              <a:rPr lang="en-US" sz="2400" dirty="0" smtClean="0"/>
              <a:t>(5</a:t>
            </a:r>
            <a:r>
              <a:rPr lang="en-US" sz="2400" dirty="0"/>
              <a:t>) To any object that is incompatibly shaped or dimensioned in relation to the </a:t>
            </a:r>
            <a:r>
              <a:rPr lang="en-US" sz="2400" dirty="0" smtClean="0"/>
              <a:t>snap hook</a:t>
            </a:r>
          </a:p>
          <a:p>
            <a:pPr marL="457200" lvl="1" indent="0">
              <a:buNone/>
            </a:pPr>
            <a:r>
              <a:rPr lang="en-US" sz="2400" b="1" i="1" dirty="0" smtClean="0"/>
              <a:t>Note: If manufacturer permits 2 Snap Hooks in “D” Rings</a:t>
            </a:r>
          </a:p>
        </p:txBody>
      </p:sp>
    </p:spTree>
    <p:extLst>
      <p:ext uri="{BB962C8B-B14F-4D97-AF65-F5344CB8AC3E}">
        <p14:creationId xmlns="" xmlns:p14="http://schemas.microsoft.com/office/powerpoint/2010/main" val="3073508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1910.269(g)(2)(iv)(C)(1)</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sz="3200" dirty="0" smtClean="0"/>
              <a:t>Each employee working from an aerial lift shall use a fall restraint system or a personal fall arrest system. Paragraph (c)(2)(v) of § 1910.67 does not apply.</a:t>
            </a:r>
            <a:endParaRPr lang="en-US" sz="3200" dirty="0"/>
          </a:p>
        </p:txBody>
      </p:sp>
      <p:sp>
        <p:nvSpPr>
          <p:cNvPr id="4" name="Date Placeholder 3"/>
          <p:cNvSpPr>
            <a:spLocks noGrp="1"/>
          </p:cNvSpPr>
          <p:nvPr>
            <p:ph type="dt" sz="half" idx="10"/>
          </p:nvPr>
        </p:nvSpPr>
        <p:spPr/>
        <p:txBody>
          <a:bodyPr/>
          <a:lstStyle/>
          <a:p>
            <a:pPr>
              <a:defRPr/>
            </a:pPr>
            <a:r>
              <a:rPr lang="en-US" smtClean="0"/>
              <a:t>  </a:t>
            </a:r>
            <a:endParaRPr lang="en-US" dirty="0"/>
          </a:p>
        </p:txBody>
      </p:sp>
      <p:sp>
        <p:nvSpPr>
          <p:cNvPr id="5" name="Footer Placeholder 4"/>
          <p:cNvSpPr>
            <a:spLocks noGrp="1"/>
          </p:cNvSpPr>
          <p:nvPr>
            <p:ph type="ftr" sz="quarter" idx="11"/>
          </p:nvPr>
        </p:nvSpPr>
        <p:spPr/>
        <p:txBody>
          <a:bodyPr/>
          <a:lstStyle/>
          <a:p>
            <a:pPr>
              <a:defRPr/>
            </a:pPr>
            <a:r>
              <a:rPr lang="en-US" smtClean="0"/>
              <a:t>Raines Utility Safety Solutions,  LLC.</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160000" cy="1099930"/>
          </a:xfrm>
        </p:spPr>
        <p:txBody>
          <a:bodyPr/>
          <a:lstStyle/>
          <a:p>
            <a:r>
              <a:rPr lang="en-US" dirty="0" smtClean="0"/>
              <a:t>29 CFR 1910.269(l)(2)(i) MAD</a:t>
            </a:r>
            <a:endParaRPr lang="en-US" dirty="0"/>
          </a:p>
        </p:txBody>
      </p:sp>
      <p:sp>
        <p:nvSpPr>
          <p:cNvPr id="3" name="Content Placeholder 2"/>
          <p:cNvSpPr>
            <a:spLocks noGrp="1"/>
          </p:cNvSpPr>
          <p:nvPr>
            <p:ph idx="1"/>
          </p:nvPr>
        </p:nvSpPr>
        <p:spPr>
          <a:xfrm>
            <a:off x="0" y="1222744"/>
            <a:ext cx="11206716" cy="5178056"/>
          </a:xfrm>
        </p:spPr>
        <p:txBody>
          <a:bodyPr/>
          <a:lstStyle/>
          <a:p>
            <a:pPr marL="114300" indent="0">
              <a:buNone/>
            </a:pPr>
            <a:r>
              <a:rPr lang="en-US" sz="2800" b="1" dirty="0" smtClean="0"/>
              <a:t>Employer </a:t>
            </a:r>
            <a:r>
              <a:rPr lang="en-US" sz="2800" b="1" dirty="0"/>
              <a:t>shall establish minimum approach distances no less than </a:t>
            </a:r>
            <a:r>
              <a:rPr lang="en-US" sz="2800" b="1" dirty="0" smtClean="0"/>
              <a:t>the </a:t>
            </a:r>
            <a:r>
              <a:rPr lang="en-US" sz="2800" b="1" dirty="0"/>
              <a:t>distances computed by Table R-3 for ac systems or Table R-8 for dc systems</a:t>
            </a:r>
            <a:r>
              <a:rPr lang="en-US" sz="2800" b="1" dirty="0" smtClean="0"/>
              <a:t>.</a:t>
            </a:r>
          </a:p>
          <a:p>
            <a:r>
              <a:rPr lang="en-US" sz="2800" dirty="0" smtClean="0"/>
              <a:t>No </a:t>
            </a:r>
            <a:r>
              <a:rPr lang="en-US" sz="2800" dirty="0"/>
              <a:t>later than </a:t>
            </a:r>
            <a:r>
              <a:rPr lang="en-US" sz="2800" b="1" dirty="0"/>
              <a:t>April 1, 2015</a:t>
            </a:r>
            <a:r>
              <a:rPr lang="en-US" sz="2800" dirty="0"/>
              <a:t>, for voltages over 72.5 kilovolts, </a:t>
            </a:r>
            <a:r>
              <a:rPr lang="en-US" sz="2800" dirty="0" smtClean="0"/>
              <a:t>the employer </a:t>
            </a:r>
            <a:r>
              <a:rPr lang="en-US" sz="2800" dirty="0"/>
              <a:t>shall determine the maximum anticipated per-unit transient overvoltage, phase-to-ground, through an engineering analysis or assume a maximum anticipated per-unit transient overvoltage, phase-to-ground, in accordance with Table R-9. </a:t>
            </a:r>
            <a:endParaRPr lang="en-US" sz="2800" dirty="0" smtClean="0"/>
          </a:p>
          <a:p>
            <a:r>
              <a:rPr lang="en-US" sz="2800" dirty="0" smtClean="0"/>
              <a:t>The </a:t>
            </a:r>
            <a:r>
              <a:rPr lang="en-US" sz="2800" dirty="0"/>
              <a:t>employer shall make any engineering analysis conducted to determine maximum anticipated per-unit transient overvoltage available upon request to employees and to the Assistant Secretary or designee for examination and copying. 	</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3313472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 to paragraph (l)(3)(ii): </a:t>
            </a:r>
            <a:br>
              <a:rPr lang="en-US" dirty="0"/>
            </a:br>
            <a:endParaRPr lang="en-US" dirty="0"/>
          </a:p>
        </p:txBody>
      </p:sp>
      <p:sp>
        <p:nvSpPr>
          <p:cNvPr id="3" name="Content Placeholder 2"/>
          <p:cNvSpPr>
            <a:spLocks noGrp="1"/>
          </p:cNvSpPr>
          <p:nvPr>
            <p:ph idx="1"/>
          </p:nvPr>
        </p:nvSpPr>
        <p:spPr>
          <a:xfrm>
            <a:off x="0" y="1318437"/>
            <a:ext cx="10769600" cy="5082363"/>
          </a:xfrm>
        </p:spPr>
        <p:txBody>
          <a:bodyPr/>
          <a:lstStyle/>
          <a:p>
            <a:r>
              <a:rPr lang="en-US" sz="2800" dirty="0" smtClean="0"/>
              <a:t>See </a:t>
            </a:r>
            <a:r>
              <a:rPr lang="en-US" sz="2800" dirty="0"/>
              <a:t>Appendix B to this section for information on how to calculate the maximum anticipated per-unit transient overvoltage, phase-to-ground, when the employer uses portable protective gaps to reduce maximum transient </a:t>
            </a:r>
            <a:r>
              <a:rPr lang="en-US" sz="2800" dirty="0" smtClean="0"/>
              <a:t>over voltage</a:t>
            </a:r>
          </a:p>
          <a:p>
            <a:r>
              <a:rPr lang="en-US" sz="2800" dirty="0" smtClean="0"/>
              <a:t>TOVs: Breaker Operations, Pre strike and Re strike, closing of Capacitor Banks, etc.</a:t>
            </a:r>
            <a:endParaRPr lang="en-US" sz="2800"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3801983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447" y="0"/>
            <a:ext cx="10493153" cy="1286540"/>
          </a:xfrm>
        </p:spPr>
        <p:txBody>
          <a:bodyPr/>
          <a:lstStyle/>
          <a:p>
            <a:r>
              <a:rPr lang="en-US" dirty="0" smtClean="0"/>
              <a:t>CFR 1910.269(l)(3)(iii)</a:t>
            </a:r>
            <a:endParaRPr lang="en-US" dirty="0"/>
          </a:p>
        </p:txBody>
      </p:sp>
      <p:sp>
        <p:nvSpPr>
          <p:cNvPr id="3" name="Content Placeholder 2"/>
          <p:cNvSpPr>
            <a:spLocks noGrp="1"/>
          </p:cNvSpPr>
          <p:nvPr>
            <p:ph idx="1"/>
          </p:nvPr>
        </p:nvSpPr>
        <p:spPr>
          <a:xfrm>
            <a:off x="116958" y="1350335"/>
            <a:ext cx="10652642" cy="5050465"/>
          </a:xfrm>
        </p:spPr>
        <p:txBody>
          <a:bodyPr/>
          <a:lstStyle/>
          <a:p>
            <a:endParaRPr lang="en-US" dirty="0" smtClean="0"/>
          </a:p>
          <a:p>
            <a:r>
              <a:rPr lang="en-US" sz="2400" dirty="0"/>
              <a:t>The employer shall ensure that no employee approaches or takes any conductive object closer to exposed energized parts than the employer's established minimum approach distance, unless: 	</a:t>
            </a:r>
          </a:p>
          <a:p>
            <a:r>
              <a:rPr lang="en-US" sz="2400" dirty="0" smtClean="0"/>
              <a:t>(A) The </a:t>
            </a:r>
            <a:r>
              <a:rPr lang="en-US" sz="2400" dirty="0"/>
              <a:t>employee is insulated from the energized part (rubber insulating gloves or rubber insulating gloves and sleeves worn in accordance with paragraph (l)(4) of this section constitutes insulation of the employee from the energized part upon which the employee is working provided that the employee </a:t>
            </a:r>
            <a:r>
              <a:rPr lang="en-US" sz="2400" b="1" i="1" dirty="0"/>
              <a:t>has control of the part in a manner sufficient</a:t>
            </a:r>
            <a:r>
              <a:rPr lang="en-US" sz="2400" i="1" dirty="0"/>
              <a:t> to prevent exposure </a:t>
            </a:r>
            <a:r>
              <a:rPr lang="en-US" sz="2400" dirty="0"/>
              <a:t>to </a:t>
            </a:r>
            <a:r>
              <a:rPr lang="en-US" sz="2400" dirty="0" smtClean="0"/>
              <a:t>uninsulated </a:t>
            </a:r>
            <a:r>
              <a:rPr lang="en-US" sz="2400" dirty="0"/>
              <a:t>portions of the employee's body</a:t>
            </a:r>
            <a:r>
              <a:rPr lang="en-US" sz="2400" dirty="0" smtClean="0"/>
              <a:t>),</a:t>
            </a:r>
          </a:p>
          <a:p>
            <a:r>
              <a:rPr lang="en-US" sz="2400" dirty="0"/>
              <a:t>(B) 	When installing insulation for purposes of paragraph (l)(4)(i)(A) of this section, the employee installs the insulation from a position that does not expose his or her upper arm to contact with other energized parts. 	</a:t>
            </a:r>
          </a:p>
          <a:p>
            <a:endParaRPr lang="en-US" sz="2400" dirty="0" smtClean="0"/>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399878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29 CFR 1910.269(l)(3)(ii)</a:t>
            </a:r>
            <a:endParaRPr lang="en-US" dirty="0"/>
          </a:p>
        </p:txBody>
      </p:sp>
      <p:sp>
        <p:nvSpPr>
          <p:cNvPr id="3" name="Content Placeholder 2"/>
          <p:cNvSpPr>
            <a:spLocks noGrp="1"/>
          </p:cNvSpPr>
          <p:nvPr>
            <p:ph idx="1"/>
          </p:nvPr>
        </p:nvSpPr>
        <p:spPr>
          <a:xfrm>
            <a:off x="0" y="1318437"/>
            <a:ext cx="10769600" cy="5082363"/>
          </a:xfrm>
        </p:spPr>
        <p:txBody>
          <a:bodyPr/>
          <a:lstStyle/>
          <a:p>
            <a:r>
              <a:rPr lang="en-US" sz="2400" dirty="0"/>
              <a:t>When an employee uses rubber insulating gloves or rubber insulating gloves and sleeves as insulation from energized parts (under paragraph (l)(3)(iii)(A) of this section), the </a:t>
            </a:r>
            <a:r>
              <a:rPr lang="en-US" sz="2400" b="1" i="1" dirty="0"/>
              <a:t>employer shall ensure </a:t>
            </a:r>
            <a:r>
              <a:rPr lang="en-US" sz="2400" dirty="0"/>
              <a:t>that the employee: </a:t>
            </a:r>
            <a:endParaRPr lang="en-US" sz="2400" dirty="0" smtClean="0"/>
          </a:p>
          <a:p>
            <a:pPr marL="114300" indent="0">
              <a:buNone/>
            </a:pPr>
            <a:r>
              <a:rPr lang="en-US" sz="2400" dirty="0"/>
              <a:t>	</a:t>
            </a:r>
          </a:p>
          <a:p>
            <a:r>
              <a:rPr lang="en-US" sz="2400" dirty="0"/>
              <a:t>(l</a:t>
            </a:r>
            <a:r>
              <a:rPr lang="en-US" sz="2400" dirty="0" smtClean="0"/>
              <a:t>)(</a:t>
            </a:r>
            <a:r>
              <a:rPr lang="en-US" sz="2400" dirty="0"/>
              <a:t>4</a:t>
            </a:r>
            <a:r>
              <a:rPr lang="en-US" sz="2400" dirty="0" smtClean="0"/>
              <a:t>)(</a:t>
            </a:r>
            <a:r>
              <a:rPr lang="en-US" sz="2400" dirty="0"/>
              <a:t>ii</a:t>
            </a:r>
            <a:r>
              <a:rPr lang="en-US" sz="2400" dirty="0" smtClean="0"/>
              <a:t>)(</a:t>
            </a:r>
            <a:r>
              <a:rPr lang="en-US" sz="2400" dirty="0"/>
              <a:t>A) 	</a:t>
            </a:r>
            <a:r>
              <a:rPr lang="en-US" sz="2400" b="1" i="1" dirty="0"/>
              <a:t>Puts on the rubber insulating gloves and sleeves </a:t>
            </a:r>
            <a:r>
              <a:rPr lang="en-US" sz="2400" dirty="0"/>
              <a:t>in a position where he or she cannot reach into the minimum approach distance, established by the employer under paragraph (l)(3)(i) of this section; and 	</a:t>
            </a:r>
          </a:p>
          <a:p>
            <a:r>
              <a:rPr lang="en-US" sz="2400" dirty="0"/>
              <a:t>(B) 	Does not remove the rubber insulating gloves and sleeves until he or she is in a position where he or she </a:t>
            </a:r>
            <a:r>
              <a:rPr lang="en-US" sz="2400" b="1" i="1" dirty="0"/>
              <a:t>cannot reach into the minimum approach distance</a:t>
            </a:r>
            <a:r>
              <a:rPr lang="en-US" sz="2400" dirty="0"/>
              <a:t>, established by the employer under paragraph (l)(3)(i) of this section.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2482186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29 CFR 1910.269(l)(5)(ii)</a:t>
            </a:r>
            <a:endParaRPr lang="en-US" dirty="0"/>
          </a:p>
        </p:txBody>
      </p:sp>
      <p:sp>
        <p:nvSpPr>
          <p:cNvPr id="3" name="Content Placeholder 2"/>
          <p:cNvSpPr>
            <a:spLocks noGrp="1"/>
          </p:cNvSpPr>
          <p:nvPr>
            <p:ph idx="1"/>
          </p:nvPr>
        </p:nvSpPr>
        <p:spPr/>
        <p:txBody>
          <a:bodyPr/>
          <a:lstStyle/>
          <a:p>
            <a:r>
              <a:rPr lang="en-US" sz="2800" dirty="0"/>
              <a:t>When an employee performs work near exposed parts energized at more than 600 volts, </a:t>
            </a:r>
            <a:r>
              <a:rPr lang="en-US" sz="2800" b="1" i="1" dirty="0"/>
              <a:t>but not more than 72.5 kilovolts</a:t>
            </a:r>
            <a:r>
              <a:rPr lang="en-US" sz="2800" dirty="0"/>
              <a:t>, and is not wearing rubber insulating gloves, being protected by insulating equipment covering the energized parts, performing work using live-line tools, or performing live-line </a:t>
            </a:r>
            <a:r>
              <a:rPr lang="en-US" sz="2800" dirty="0" smtClean="0"/>
              <a:t>bare hand </a:t>
            </a:r>
            <a:r>
              <a:rPr lang="en-US" sz="2800" dirty="0"/>
              <a:t>work under paragraph (q)(3) of this section, the employee </a:t>
            </a:r>
            <a:r>
              <a:rPr lang="en-US" sz="2800" b="1" i="1" dirty="0"/>
              <a:t>shall work from a position </a:t>
            </a:r>
            <a:r>
              <a:rPr lang="en-US" sz="2800" dirty="0"/>
              <a:t>where he or she cannot reach into the minimum approach distance, established by the employer under paragraph (l)(3)(i) of this section.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26687773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29 CFR 19101.269(l)(8)</a:t>
            </a:r>
            <a:endParaRPr lang="en-US" dirty="0"/>
          </a:p>
        </p:txBody>
      </p:sp>
      <p:sp>
        <p:nvSpPr>
          <p:cNvPr id="3" name="Content Placeholder 2"/>
          <p:cNvSpPr>
            <a:spLocks noGrp="1"/>
          </p:cNvSpPr>
          <p:nvPr>
            <p:ph idx="1"/>
          </p:nvPr>
        </p:nvSpPr>
        <p:spPr>
          <a:xfrm>
            <a:off x="138223" y="1477926"/>
            <a:ext cx="10631377" cy="4922874"/>
          </a:xfrm>
        </p:spPr>
        <p:txBody>
          <a:bodyPr/>
          <a:lstStyle/>
          <a:p>
            <a:r>
              <a:rPr lang="en-US" sz="2800" dirty="0"/>
              <a:t>Protection from flames and electric arcs. 	</a:t>
            </a:r>
          </a:p>
          <a:p>
            <a:r>
              <a:rPr lang="en-US" sz="2800" dirty="0"/>
              <a:t>(i) 	The </a:t>
            </a:r>
            <a:r>
              <a:rPr lang="en-US" sz="2800" b="1" i="1" dirty="0"/>
              <a:t>employer shall assess the workplace </a:t>
            </a:r>
            <a:r>
              <a:rPr lang="en-US" sz="2800" dirty="0"/>
              <a:t>to identify employees exposed to hazards from flames or from electric arcs. 	</a:t>
            </a:r>
          </a:p>
          <a:p>
            <a:r>
              <a:rPr lang="en-US" sz="2800" dirty="0"/>
              <a:t>(ii) 	For each employee exposed to hazards from electric arcs, the employer </a:t>
            </a:r>
            <a:r>
              <a:rPr lang="en-US" sz="2800" b="1" i="1" dirty="0"/>
              <a:t>shall make a reasonable estimate </a:t>
            </a:r>
            <a:r>
              <a:rPr lang="en-US" sz="2800" dirty="0"/>
              <a:t>of the incident heat energy to which the employee would be </a:t>
            </a:r>
            <a:r>
              <a:rPr lang="en-US" sz="2800" dirty="0" smtClean="0"/>
              <a:t>exposed</a:t>
            </a:r>
            <a:r>
              <a:rPr lang="en-US" sz="2800" dirty="0"/>
              <a:t>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328401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to 29 CFR 1910.269(l)(8)(ii)</a:t>
            </a:r>
            <a:endParaRPr lang="en-US" dirty="0"/>
          </a:p>
        </p:txBody>
      </p:sp>
      <p:sp>
        <p:nvSpPr>
          <p:cNvPr id="3" name="Content Placeholder 2"/>
          <p:cNvSpPr>
            <a:spLocks noGrp="1"/>
          </p:cNvSpPr>
          <p:nvPr>
            <p:ph idx="1"/>
          </p:nvPr>
        </p:nvSpPr>
        <p:spPr>
          <a:xfrm>
            <a:off x="159487" y="1435395"/>
            <a:ext cx="11100391" cy="4965405"/>
          </a:xfrm>
        </p:spPr>
        <p:txBody>
          <a:bodyPr/>
          <a:lstStyle/>
          <a:p>
            <a:r>
              <a:rPr lang="en-US" sz="2800" dirty="0" smtClean="0"/>
              <a:t>Note 1: Appendix E to this section provides guidance on estimating available heat energy. The Occupational Safety and Health Administration </a:t>
            </a:r>
            <a:r>
              <a:rPr lang="en-US" sz="2800" b="1" i="1" dirty="0" smtClean="0"/>
              <a:t>will </a:t>
            </a:r>
            <a:r>
              <a:rPr lang="en-US" sz="2800" b="1" i="1" dirty="0"/>
              <a:t>deem employers following the guidance in Appendix E to this section to be in compliance with paragraph (l)(8)(ii) </a:t>
            </a:r>
            <a:r>
              <a:rPr lang="en-US" sz="2800" dirty="0"/>
              <a:t>of this section. </a:t>
            </a:r>
            <a:r>
              <a:rPr lang="en-US" sz="2800" b="1" i="1" dirty="0"/>
              <a:t>An employer may choose a method of calculating incident heat energy not included in Appendix E</a:t>
            </a:r>
            <a:r>
              <a:rPr lang="en-US" sz="2800" dirty="0"/>
              <a:t> to this section if the chosen method reasonably predicts the incident energy to which the employee would be exposed. </a:t>
            </a:r>
            <a:endParaRPr lang="en-US" sz="2800" dirty="0" smtClean="0"/>
          </a:p>
          <a:p>
            <a:r>
              <a:rPr lang="en-US" sz="2800" dirty="0"/>
              <a:t>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2832924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212035" y="1404730"/>
            <a:ext cx="10557565" cy="4996070"/>
          </a:xfrm>
        </p:spPr>
        <p:txBody>
          <a:bodyPr/>
          <a:lstStyle/>
          <a:p>
            <a:r>
              <a:rPr lang="en-US" sz="2800" dirty="0" smtClean="0"/>
              <a:t>1974: </a:t>
            </a:r>
            <a:r>
              <a:rPr lang="en-US" sz="2800" dirty="0"/>
              <a:t>Subpart V standards for construction of electric transmission and distribution lines </a:t>
            </a:r>
          </a:p>
          <a:p>
            <a:r>
              <a:rPr lang="en-US" sz="2800" dirty="0" smtClean="0"/>
              <a:t>1994: </a:t>
            </a:r>
            <a:r>
              <a:rPr lang="en-US" sz="2800" dirty="0"/>
              <a:t>1910.269 standard for “operation and maintenance” that applies to electric power generation. </a:t>
            </a:r>
          </a:p>
          <a:p>
            <a:r>
              <a:rPr lang="en-US" sz="2800" dirty="0" smtClean="0"/>
              <a:t>The revised proposal came out in 2005 and since then there  have been public hearings, comments, etc.</a:t>
            </a:r>
          </a:p>
          <a:p>
            <a:r>
              <a:rPr lang="en-US" sz="2800" dirty="0" smtClean="0"/>
              <a:t>Notice of release of New Rule 4/1/2014 ( Rule imbedded in with Preamble total of1607 Pages)</a:t>
            </a:r>
          </a:p>
          <a:p>
            <a:r>
              <a:rPr lang="en-US" sz="2800" dirty="0" smtClean="0"/>
              <a:t>Extensions 10/31/14 to 12/31/14 and finally 2/17/15</a:t>
            </a:r>
          </a:p>
          <a:p>
            <a:r>
              <a:rPr lang="en-US" sz="2800" dirty="0"/>
              <a:t>The Construction, Operation and Maintenance are now all the same</a:t>
            </a:r>
          </a:p>
          <a:p>
            <a:pPr marL="114300" indent="0">
              <a:buNone/>
            </a:pPr>
            <a:endParaRPr lang="en-US" sz="2400" dirty="0" smtClean="0"/>
          </a:p>
        </p:txBody>
      </p:sp>
    </p:spTree>
    <p:extLst>
      <p:ext uri="{BB962C8B-B14F-4D97-AF65-F5344CB8AC3E}">
        <p14:creationId xmlns="" xmlns:p14="http://schemas.microsoft.com/office/powerpoint/2010/main" val="209534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843" y="0"/>
            <a:ext cx="10199757" cy="1060174"/>
          </a:xfrm>
        </p:spPr>
        <p:txBody>
          <a:bodyPr/>
          <a:lstStyle/>
          <a:p>
            <a:r>
              <a:rPr lang="en-US" dirty="0" smtClean="0"/>
              <a:t>Notes to 29 CFR 1910.269(l)(8)(ii)</a:t>
            </a:r>
            <a:endParaRPr lang="en-US" dirty="0"/>
          </a:p>
        </p:txBody>
      </p:sp>
      <p:sp>
        <p:nvSpPr>
          <p:cNvPr id="3" name="Content Placeholder 2"/>
          <p:cNvSpPr>
            <a:spLocks noGrp="1"/>
          </p:cNvSpPr>
          <p:nvPr>
            <p:ph idx="1"/>
          </p:nvPr>
        </p:nvSpPr>
        <p:spPr>
          <a:xfrm>
            <a:off x="410817" y="1232452"/>
            <a:ext cx="10358783" cy="5168348"/>
          </a:xfrm>
        </p:spPr>
        <p:txBody>
          <a:bodyPr/>
          <a:lstStyle/>
          <a:p>
            <a:r>
              <a:rPr lang="en-US" sz="2800" dirty="0" smtClean="0"/>
              <a:t>Note 2 to paragraph (l)(8)(ii): This paragraph </a:t>
            </a:r>
            <a:r>
              <a:rPr lang="en-US" sz="2800" b="1" i="1" dirty="0" smtClean="0"/>
              <a:t>does not require the employer to estimate the incident heat energy exposure for every job task performed </a:t>
            </a:r>
            <a:r>
              <a:rPr lang="en-US" sz="2800" dirty="0" smtClean="0"/>
              <a:t>by each employee. The employer may make broad estimates that cover multiple system areas provided the employer uses reasonable assumptions about the energy-exposure distribution throughout the system and provided the estimates represent the maximum employee exposure for those areas. </a:t>
            </a:r>
          </a:p>
          <a:p>
            <a:r>
              <a:rPr lang="en-US" sz="2800" dirty="0" smtClean="0"/>
              <a:t>For example, the employer could estimate the heat energy just outside a substation feeding a radial distribution system and use that estimate for all jobs performed on that radial system. 	</a:t>
            </a:r>
          </a:p>
          <a:p>
            <a:endParaRPr lang="en-US" dirty="0"/>
          </a:p>
        </p:txBody>
      </p:sp>
      <p:sp>
        <p:nvSpPr>
          <p:cNvPr id="4" name="Date Placeholder 3"/>
          <p:cNvSpPr>
            <a:spLocks noGrp="1"/>
          </p:cNvSpPr>
          <p:nvPr>
            <p:ph type="dt" sz="half" idx="10"/>
          </p:nvPr>
        </p:nvSpPr>
        <p:spPr/>
        <p:txBody>
          <a:bodyPr/>
          <a:lstStyle/>
          <a:p>
            <a:pPr>
              <a:defRPr/>
            </a:pPr>
            <a:r>
              <a:rPr lang="en-US" smtClean="0"/>
              <a:t>  </a:t>
            </a:r>
            <a:endParaRPr lang="en-US" dirty="0"/>
          </a:p>
        </p:txBody>
      </p:sp>
      <p:sp>
        <p:nvSpPr>
          <p:cNvPr id="5" name="Footer Placeholder 4"/>
          <p:cNvSpPr>
            <a:spLocks noGrp="1"/>
          </p:cNvSpPr>
          <p:nvPr>
            <p:ph type="ftr" sz="quarter" idx="11"/>
          </p:nvPr>
        </p:nvSpPr>
        <p:spPr/>
        <p:txBody>
          <a:bodyPr/>
          <a:lstStyle/>
          <a:p>
            <a:pPr>
              <a:defRPr/>
            </a:pPr>
            <a:r>
              <a:rPr lang="en-US" smtClean="0"/>
              <a:t>Raines Utility Safety Solutions,  LLC.</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 of Electrical Arc</a:t>
            </a:r>
            <a:endParaRPr lang="en-US" dirty="0"/>
          </a:p>
        </p:txBody>
      </p:sp>
      <p:sp>
        <p:nvSpPr>
          <p:cNvPr id="3" name="Content Placeholder 2"/>
          <p:cNvSpPr>
            <a:spLocks noGrp="1"/>
          </p:cNvSpPr>
          <p:nvPr>
            <p:ph idx="1"/>
          </p:nvPr>
        </p:nvSpPr>
        <p:spPr/>
        <p:txBody>
          <a:bodyPr>
            <a:normAutofit/>
          </a:bodyPr>
          <a:lstStyle/>
          <a:p>
            <a:r>
              <a:rPr lang="en-US" sz="2800" dirty="0" smtClean="0"/>
              <a:t>Under the new rule.</a:t>
            </a:r>
            <a:r>
              <a:rPr lang="en-US" sz="2800" dirty="0"/>
              <a:t> </a:t>
            </a:r>
            <a:r>
              <a:rPr lang="en-US" sz="2800" dirty="0" smtClean="0"/>
              <a:t>employees </a:t>
            </a:r>
            <a:r>
              <a:rPr lang="en-US" sz="2800" dirty="0"/>
              <a:t>are required to be protected from exposures exceeding 2 </a:t>
            </a:r>
            <a:r>
              <a:rPr lang="en-US" sz="2800" dirty="0" smtClean="0"/>
              <a:t>cal/cm2 and </a:t>
            </a:r>
            <a:r>
              <a:rPr lang="en-US" sz="2800" dirty="0"/>
              <a:t>must wear arc protective equipment to prevent burns. </a:t>
            </a:r>
            <a:r>
              <a:rPr lang="en-US" sz="2800" dirty="0" smtClean="0"/>
              <a:t>(1.2 Cal/cm2 can cause a 2</a:t>
            </a:r>
            <a:r>
              <a:rPr lang="en-US" sz="2800" baseline="30000" dirty="0" smtClean="0"/>
              <a:t>nd</a:t>
            </a:r>
            <a:r>
              <a:rPr lang="en-US" sz="2800" dirty="0" smtClean="0"/>
              <a:t> burn per NFPA 70 E)</a:t>
            </a:r>
          </a:p>
          <a:p>
            <a:r>
              <a:rPr lang="en-US" sz="2800" dirty="0" smtClean="0"/>
              <a:t>Employer needs to establish arc hazard risk categories for the workplace and provide protection for the whole body (arms and legs).  </a:t>
            </a:r>
            <a:r>
              <a:rPr lang="en-US" sz="2800" b="1" i="1" u="sng" dirty="0" smtClean="0"/>
              <a:t>Arc Rated FR </a:t>
            </a:r>
            <a:r>
              <a:rPr lang="en-US" sz="2800" dirty="0" smtClean="0"/>
              <a:t>is now PPE</a:t>
            </a:r>
            <a:r>
              <a:rPr lang="en-US" sz="2800" dirty="0"/>
              <a:t> </a:t>
            </a:r>
            <a:r>
              <a:rPr lang="en-US" sz="2800" dirty="0" smtClean="0"/>
              <a:t>and furnished by employer…</a:t>
            </a:r>
          </a:p>
          <a:p>
            <a:pPr marL="0" indent="0">
              <a:buNone/>
            </a:pPr>
            <a:endParaRPr lang="en-US" sz="2800" dirty="0"/>
          </a:p>
          <a:p>
            <a:pPr marL="0" indent="0">
              <a:buNone/>
            </a:pPr>
            <a:endParaRPr lang="en-US" sz="2400" dirty="0"/>
          </a:p>
          <a:p>
            <a:endParaRPr lang="en-US" dirty="0"/>
          </a:p>
        </p:txBody>
      </p:sp>
    </p:spTree>
    <p:extLst>
      <p:ext uri="{BB962C8B-B14F-4D97-AF65-F5344CB8AC3E}">
        <p14:creationId xmlns="" xmlns:p14="http://schemas.microsoft.com/office/powerpoint/2010/main" val="421576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 Rated FR Now PPE</a:t>
            </a:r>
            <a:endParaRPr lang="en-US" dirty="0"/>
          </a:p>
        </p:txBody>
      </p:sp>
      <p:sp>
        <p:nvSpPr>
          <p:cNvPr id="3" name="Content Placeholder 2"/>
          <p:cNvSpPr>
            <a:spLocks noGrp="1"/>
          </p:cNvSpPr>
          <p:nvPr>
            <p:ph idx="1"/>
          </p:nvPr>
        </p:nvSpPr>
        <p:spPr/>
        <p:txBody>
          <a:bodyPr/>
          <a:lstStyle/>
          <a:p>
            <a:r>
              <a:rPr lang="en-US" sz="2400" dirty="0"/>
              <a:t>Paragraph (l)(8)(v) of § 1910.269 generally requires protective clothing and other protective equipment with an arc rating greater than or equal to the employer's estimate of available heat energy. </a:t>
            </a:r>
            <a:endParaRPr lang="en-US" sz="2400" dirty="0" smtClean="0"/>
          </a:p>
          <a:p>
            <a:r>
              <a:rPr lang="en-US" sz="2400" dirty="0" smtClean="0"/>
              <a:t>Untreated </a:t>
            </a:r>
            <a:r>
              <a:rPr lang="en-US" sz="2400" dirty="0"/>
              <a:t>cotton is </a:t>
            </a:r>
            <a:r>
              <a:rPr lang="en-US" sz="2400" b="1" i="1" dirty="0"/>
              <a:t>usually </a:t>
            </a:r>
            <a:r>
              <a:rPr lang="en-US" sz="2400" dirty="0"/>
              <a:t>acceptable for exposures of 2 cal/cm</a:t>
            </a:r>
            <a:r>
              <a:rPr lang="en-US" sz="2400" baseline="30000" dirty="0"/>
              <a:t>2</a:t>
            </a:r>
            <a:r>
              <a:rPr lang="en-US" sz="2400" dirty="0"/>
              <a:t> or </a:t>
            </a:r>
            <a:r>
              <a:rPr lang="en-US" sz="2400" dirty="0" smtClean="0"/>
              <a:t>less.</a:t>
            </a:r>
          </a:p>
          <a:p>
            <a:r>
              <a:rPr lang="en-US" sz="2400" dirty="0" smtClean="0"/>
              <a:t>If </a:t>
            </a:r>
            <a:r>
              <a:rPr lang="en-US" sz="2400" dirty="0"/>
              <a:t>the exposure is greater than that, the employee generally must wear flame-resistant clothing </a:t>
            </a:r>
            <a:r>
              <a:rPr lang="en-US" sz="2400" b="1" i="1" u="sng" dirty="0"/>
              <a:t>with a suitable arc rating </a:t>
            </a:r>
            <a:r>
              <a:rPr lang="en-US" sz="2400" dirty="0"/>
              <a:t>in accordance with § </a:t>
            </a:r>
            <a:r>
              <a:rPr lang="en-US" sz="2400" dirty="0" smtClean="0"/>
              <a:t>1910.269(l</a:t>
            </a:r>
            <a:r>
              <a:rPr lang="en-US" sz="2400" dirty="0"/>
              <a:t>)(8)(iv) and (l)(8)(v</a:t>
            </a:r>
            <a:r>
              <a:rPr lang="en-US" sz="2400" dirty="0" smtClean="0"/>
              <a:t>)</a:t>
            </a:r>
          </a:p>
          <a:p>
            <a:r>
              <a:rPr lang="en-US" sz="2400" dirty="0" smtClean="0"/>
              <a:t>ASTM 1506 FR Rating (Vertical Flame Test/Self Extinguishing Materials)</a:t>
            </a:r>
          </a:p>
          <a:p>
            <a:r>
              <a:rPr lang="en-US" sz="2400" dirty="0" smtClean="0"/>
              <a:t>Arc Thermal Protective Value (ATPV) used to determine Hazard Risk Category</a:t>
            </a:r>
            <a:endParaRPr lang="en-US" sz="2400"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390016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 of Electrical Arc</a:t>
            </a:r>
            <a:endParaRPr lang="en-US" dirty="0"/>
          </a:p>
        </p:txBody>
      </p:sp>
      <p:sp>
        <p:nvSpPr>
          <p:cNvPr id="3" name="Content Placeholder 2"/>
          <p:cNvSpPr>
            <a:spLocks noGrp="1"/>
          </p:cNvSpPr>
          <p:nvPr>
            <p:ph idx="1"/>
          </p:nvPr>
        </p:nvSpPr>
        <p:spPr/>
        <p:txBody>
          <a:bodyPr>
            <a:normAutofit/>
          </a:bodyPr>
          <a:lstStyle/>
          <a:p>
            <a:r>
              <a:rPr lang="en-US" sz="2800" dirty="0" smtClean="0"/>
              <a:t>Does not require arc rated gloves when in rubber gloves with protectors or feet when heavy leather boots are worn</a:t>
            </a:r>
          </a:p>
          <a:p>
            <a:pPr marL="114300" indent="0">
              <a:buNone/>
            </a:pPr>
            <a:endParaRPr lang="en-US" sz="2800" dirty="0" smtClean="0"/>
          </a:p>
          <a:p>
            <a:r>
              <a:rPr lang="en-US" sz="2800" dirty="0" smtClean="0"/>
              <a:t>Arc Rated face shield is now required when the </a:t>
            </a:r>
            <a:r>
              <a:rPr lang="en-US" sz="2800" dirty="0"/>
              <a:t>calculated exposure is </a:t>
            </a:r>
            <a:r>
              <a:rPr lang="en-US" sz="2800" dirty="0" smtClean="0"/>
              <a:t>greater </a:t>
            </a:r>
            <a:r>
              <a:rPr lang="en-US" sz="2800" dirty="0"/>
              <a:t>than </a:t>
            </a:r>
            <a:r>
              <a:rPr lang="en-US" sz="2800" b="1" dirty="0"/>
              <a:t>9 cal/cm2 for single phase exposures in air </a:t>
            </a:r>
            <a:r>
              <a:rPr lang="en-US" sz="2800" dirty="0"/>
              <a:t>or </a:t>
            </a:r>
            <a:r>
              <a:rPr lang="en-US" sz="2800" dirty="0" smtClean="0"/>
              <a:t>greater </a:t>
            </a:r>
            <a:r>
              <a:rPr lang="en-US" sz="2800" dirty="0"/>
              <a:t>than </a:t>
            </a:r>
            <a:r>
              <a:rPr lang="en-US" sz="2800" b="1" dirty="0"/>
              <a:t>5cal/cm2 for multiphase exposures. </a:t>
            </a:r>
            <a:endParaRPr lang="en-US" sz="2800" b="1" dirty="0" smtClean="0"/>
          </a:p>
          <a:p>
            <a:endParaRPr lang="en-US" sz="2800" dirty="0"/>
          </a:p>
          <a:p>
            <a:r>
              <a:rPr lang="en-US" sz="2800" dirty="0" smtClean="0"/>
              <a:t>2012 NESC Tables 410.1 may be used as a guide to type PPE for voltage levels</a:t>
            </a:r>
            <a:endParaRPr lang="en-US" sz="2800" dirty="0"/>
          </a:p>
          <a:p>
            <a:pPr marL="0" indent="0">
              <a:buNone/>
            </a:pPr>
            <a:endParaRPr lang="en-US" dirty="0"/>
          </a:p>
          <a:p>
            <a:pPr marL="0" indent="0">
              <a:buNone/>
            </a:pPr>
            <a:endParaRPr lang="en-US" dirty="0"/>
          </a:p>
          <a:p>
            <a:endParaRPr lang="en-US" dirty="0"/>
          </a:p>
        </p:txBody>
      </p:sp>
    </p:spTree>
    <p:extLst>
      <p:ext uri="{BB962C8B-B14F-4D97-AF65-F5344CB8AC3E}">
        <p14:creationId xmlns="" xmlns:p14="http://schemas.microsoft.com/office/powerpoint/2010/main" val="293191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990600"/>
            <a:ext cx="10437628" cy="4524315"/>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(iv) The employer </a:t>
            </a:r>
            <a:r>
              <a:rPr lang="en-US" sz="2400" b="1" dirty="0" smtClean="0">
                <a:latin typeface="Arial" panose="020B0604020202020204" pitchFamily="34" charset="0"/>
                <a:cs typeface="Arial" panose="020B0604020202020204" pitchFamily="34" charset="0"/>
              </a:rPr>
              <a:t>shall ensure </a:t>
            </a:r>
            <a:r>
              <a:rPr lang="en-US" sz="2400" dirty="0" smtClean="0">
                <a:latin typeface="Arial" panose="020B0604020202020204" pitchFamily="34" charset="0"/>
                <a:cs typeface="Arial" panose="020B0604020202020204" pitchFamily="34" charset="0"/>
              </a:rPr>
              <a:t>that </a:t>
            </a:r>
            <a:r>
              <a:rPr lang="en-US" sz="2400" b="1" dirty="0" smtClean="0">
                <a:latin typeface="Arial" panose="020B0604020202020204" pitchFamily="34" charset="0"/>
                <a:cs typeface="Arial" panose="020B0604020202020204" pitchFamily="34" charset="0"/>
              </a:rPr>
              <a:t>the outer layer of clothing worn </a:t>
            </a:r>
            <a:r>
              <a:rPr lang="en-US" sz="2400" dirty="0" smtClean="0">
                <a:latin typeface="Arial" panose="020B0604020202020204" pitchFamily="34" charset="0"/>
                <a:cs typeface="Arial" panose="020B0604020202020204" pitchFamily="34" charset="0"/>
              </a:rPr>
              <a:t>by an employee, except for clothing not required to be arc rated under paragraphs (l)(8)(v)(A) through (l)(8)(v)(E) of this section, is flame resistant under any of the following conditions:</a:t>
            </a:r>
          </a:p>
          <a:p>
            <a:r>
              <a:rPr lang="en-US" sz="2400" dirty="0" smtClean="0">
                <a:latin typeface="Arial" panose="020B0604020202020204" pitchFamily="34" charset="0"/>
                <a:cs typeface="Arial" panose="020B0604020202020204" pitchFamily="34" charset="0"/>
              </a:rPr>
              <a:t>(A) The employee is </a:t>
            </a:r>
            <a:r>
              <a:rPr lang="en-US" sz="2400" b="1" dirty="0" smtClean="0">
                <a:latin typeface="Arial" panose="020B0604020202020204" pitchFamily="34" charset="0"/>
                <a:cs typeface="Arial" panose="020B0604020202020204" pitchFamily="34" charset="0"/>
              </a:rPr>
              <a:t>exposed to contact </a:t>
            </a:r>
            <a:r>
              <a:rPr lang="en-US" sz="2400" dirty="0" smtClean="0">
                <a:latin typeface="Arial" panose="020B0604020202020204" pitchFamily="34" charset="0"/>
                <a:cs typeface="Arial" panose="020B0604020202020204" pitchFamily="34" charset="0"/>
              </a:rPr>
              <a:t>with energized circuit parts operating at more than 600 volts,</a:t>
            </a:r>
          </a:p>
          <a:p>
            <a:r>
              <a:rPr lang="en-US" sz="2400" dirty="0" smtClean="0">
                <a:latin typeface="Arial" panose="020B0604020202020204" pitchFamily="34" charset="0"/>
                <a:cs typeface="Arial" panose="020B0604020202020204" pitchFamily="34" charset="0"/>
              </a:rPr>
              <a:t>(B) An </a:t>
            </a:r>
            <a:r>
              <a:rPr lang="en-US" sz="2400" b="1" dirty="0" smtClean="0">
                <a:latin typeface="Arial" panose="020B0604020202020204" pitchFamily="34" charset="0"/>
                <a:cs typeface="Arial" panose="020B0604020202020204" pitchFamily="34" charset="0"/>
              </a:rPr>
              <a:t>electric arc </a:t>
            </a:r>
            <a:r>
              <a:rPr lang="en-US" sz="2400" dirty="0" smtClean="0">
                <a:latin typeface="Arial" panose="020B0604020202020204" pitchFamily="34" charset="0"/>
                <a:cs typeface="Arial" panose="020B0604020202020204" pitchFamily="34" charset="0"/>
              </a:rPr>
              <a:t>could ignite flammable material in the work area that, in turn, could ignite the employee’s clothing,</a:t>
            </a:r>
          </a:p>
          <a:p>
            <a:r>
              <a:rPr lang="en-US" sz="2400" dirty="0" smtClean="0">
                <a:latin typeface="Arial" panose="020B0604020202020204" pitchFamily="34" charset="0"/>
                <a:cs typeface="Arial" panose="020B0604020202020204" pitchFamily="34" charset="0"/>
              </a:rPr>
              <a:t>(C) Molten metal or </a:t>
            </a:r>
            <a:r>
              <a:rPr lang="en-US" sz="2400" b="1" dirty="0" smtClean="0">
                <a:latin typeface="Arial" panose="020B0604020202020204" pitchFamily="34" charset="0"/>
                <a:cs typeface="Arial" panose="020B0604020202020204" pitchFamily="34" charset="0"/>
              </a:rPr>
              <a:t>electric arcs from faulted conductors</a:t>
            </a:r>
            <a:r>
              <a:rPr lang="en-US" sz="2400" dirty="0" smtClean="0">
                <a:latin typeface="Arial" panose="020B0604020202020204" pitchFamily="34" charset="0"/>
                <a:cs typeface="Arial" panose="020B0604020202020204" pitchFamily="34" charset="0"/>
              </a:rPr>
              <a:t> in the work area could ignite the employee’s clothing,</a:t>
            </a:r>
          </a:p>
          <a:p>
            <a:r>
              <a:rPr lang="en-US" sz="2400" dirty="0" smtClean="0">
                <a:latin typeface="Arial" panose="020B0604020202020204" pitchFamily="34" charset="0"/>
                <a:cs typeface="Arial" panose="020B0604020202020204" pitchFamily="34" charset="0"/>
              </a:rPr>
              <a:t>(D) The </a:t>
            </a:r>
            <a:r>
              <a:rPr lang="en-US" sz="2400" b="1" dirty="0" smtClean="0">
                <a:latin typeface="Arial" panose="020B0604020202020204" pitchFamily="34" charset="0"/>
                <a:cs typeface="Arial" panose="020B0604020202020204" pitchFamily="34" charset="0"/>
              </a:rPr>
              <a:t>incident heat energy </a:t>
            </a:r>
            <a:r>
              <a:rPr lang="en-US" sz="2400" dirty="0" smtClean="0">
                <a:latin typeface="Arial" panose="020B0604020202020204" pitchFamily="34" charset="0"/>
                <a:cs typeface="Arial" panose="020B0604020202020204" pitchFamily="34" charset="0"/>
              </a:rPr>
              <a:t>estimated under paragraph (l)(8)(ii) of this section exceeds 2.0 cal/cm2.</a:t>
            </a:r>
            <a:endParaRPr lang="en-US" sz="2400" dirty="0">
              <a:latin typeface="Arial" panose="020B0604020202020204" pitchFamily="34" charset="0"/>
              <a:cs typeface="Arial" panose="020B0604020202020204" pitchFamily="34" charset="0"/>
            </a:endParaRPr>
          </a:p>
        </p:txBody>
      </p:sp>
      <p:sp>
        <p:nvSpPr>
          <p:cNvPr id="3" name="TextBox 2"/>
          <p:cNvSpPr txBox="1"/>
          <p:nvPr/>
        </p:nvSpPr>
        <p:spPr>
          <a:xfrm>
            <a:off x="609600" y="5989674"/>
            <a:ext cx="10650278" cy="461665"/>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Note, the molten metal condition (C) is not required for insulated conductors</a:t>
            </a:r>
            <a:endParaRPr lang="en-US" sz="2400" dirty="0">
              <a:latin typeface="Arial" panose="020B0604020202020204" pitchFamily="34" charset="0"/>
              <a:cs typeface="Arial" panose="020B0604020202020204" pitchFamily="34" charset="0"/>
            </a:endParaRPr>
          </a:p>
        </p:txBody>
      </p:sp>
      <p:sp>
        <p:nvSpPr>
          <p:cNvPr id="4" name="TextBox 3"/>
          <p:cNvSpPr txBox="1"/>
          <p:nvPr/>
        </p:nvSpPr>
        <p:spPr>
          <a:xfrm>
            <a:off x="-1" y="228601"/>
            <a:ext cx="11259879" cy="707886"/>
          </a:xfrm>
          <a:prstGeom prst="rect">
            <a:avLst/>
          </a:prstGeom>
          <a:noFill/>
        </p:spPr>
        <p:txBody>
          <a:bodyPr wrap="square" rtlCol="0">
            <a:spAutoFit/>
          </a:bodyPr>
          <a:lstStyle/>
          <a:p>
            <a:pPr algn="ctr"/>
            <a:r>
              <a:rPr lang="en-US" sz="4000" dirty="0" smtClean="0">
                <a:latin typeface="Arial" panose="020B0604020202020204" pitchFamily="34" charset="0"/>
                <a:cs typeface="Arial" panose="020B0604020202020204" pitchFamily="34" charset="0"/>
              </a:rPr>
              <a:t>Arc Rated FR is Required </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10184386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8465" y="0"/>
            <a:ext cx="10291135" cy="999460"/>
          </a:xfrm>
        </p:spPr>
        <p:txBody>
          <a:bodyPr/>
          <a:lstStyle/>
          <a:p>
            <a:r>
              <a:rPr lang="en-US" dirty="0" smtClean="0"/>
              <a:t>Protection of Body From Arcs</a:t>
            </a:r>
            <a:endParaRPr lang="en-US" dirty="0"/>
          </a:p>
        </p:txBody>
      </p:sp>
      <p:sp>
        <p:nvSpPr>
          <p:cNvPr id="5" name="Content Placeholder 4"/>
          <p:cNvSpPr>
            <a:spLocks noGrp="1"/>
          </p:cNvSpPr>
          <p:nvPr>
            <p:ph idx="1"/>
          </p:nvPr>
        </p:nvSpPr>
        <p:spPr>
          <a:xfrm>
            <a:off x="116958" y="988828"/>
            <a:ext cx="10652642" cy="5411972"/>
          </a:xfrm>
        </p:spPr>
        <p:txBody>
          <a:bodyPr/>
          <a:lstStyle/>
          <a:p>
            <a:r>
              <a:rPr lang="en-US" sz="2800" dirty="0"/>
              <a:t>(v) </a:t>
            </a:r>
            <a:r>
              <a:rPr lang="en-US" sz="2800" b="1" dirty="0" smtClean="0"/>
              <a:t>This </a:t>
            </a:r>
            <a:r>
              <a:rPr lang="en-US" sz="2800" b="1" dirty="0"/>
              <a:t>protective equipment shall cover the employee’s entire body, except as follows</a:t>
            </a:r>
            <a:r>
              <a:rPr lang="en-US" sz="2800" b="1" dirty="0" smtClean="0"/>
              <a:t>:</a:t>
            </a:r>
          </a:p>
          <a:p>
            <a:r>
              <a:rPr lang="en-US" sz="2800" dirty="0"/>
              <a:t>A) Arc-rated protection is </a:t>
            </a:r>
            <a:r>
              <a:rPr lang="en-US" sz="2800" b="1" dirty="0"/>
              <a:t>not necessary </a:t>
            </a:r>
            <a:r>
              <a:rPr lang="en-US" sz="2800" dirty="0" smtClean="0"/>
              <a:t>for:</a:t>
            </a:r>
          </a:p>
          <a:p>
            <a:pPr lvl="1"/>
            <a:r>
              <a:rPr lang="en-US" sz="2800" dirty="0" smtClean="0"/>
              <a:t> </a:t>
            </a:r>
            <a:r>
              <a:rPr lang="en-US" sz="2800" dirty="0"/>
              <a:t>the employee’s hands when the employee is wearing rubber insulating gloves with protectors </a:t>
            </a:r>
            <a:r>
              <a:rPr lang="en-US" sz="2800" dirty="0" smtClean="0"/>
              <a:t>or</a:t>
            </a:r>
          </a:p>
          <a:p>
            <a:pPr lvl="1"/>
            <a:r>
              <a:rPr lang="en-US" sz="2800" dirty="0" smtClean="0"/>
              <a:t>if </a:t>
            </a:r>
            <a:r>
              <a:rPr lang="en-US" sz="2800" dirty="0"/>
              <a:t>the estimated incident energy is no more than 14 cal/cm2, heavy-duty leather work gloves with a weight of at least 407 gm/m2 (12 oz/yd2</a:t>
            </a:r>
            <a:r>
              <a:rPr lang="en-US" sz="2800" dirty="0" smtClean="0"/>
              <a:t>),</a:t>
            </a:r>
          </a:p>
          <a:p>
            <a:r>
              <a:rPr lang="en-US" sz="2800" dirty="0"/>
              <a:t>(B) Arc-rated protection is </a:t>
            </a:r>
            <a:r>
              <a:rPr lang="en-US" sz="2800" b="1" dirty="0"/>
              <a:t>not necessary </a:t>
            </a:r>
            <a:r>
              <a:rPr lang="en-US" sz="2800" dirty="0"/>
              <a:t>for the employee’s feet when the employee is wearing heavy-duty work shoes or boots,</a:t>
            </a:r>
          </a:p>
          <a:p>
            <a:endParaRPr lang="en-US" sz="2400" dirty="0" smtClean="0"/>
          </a:p>
          <a:p>
            <a:endParaRPr lang="en-US" sz="2400" dirty="0"/>
          </a:p>
          <a:p>
            <a:endParaRPr lang="en-US" sz="2400" b="1" dirty="0">
              <a:solidFill>
                <a:srgbClr val="FF0000"/>
              </a:solidFill>
            </a:endParaRPr>
          </a:p>
          <a:p>
            <a:endParaRPr lang="en-US" dirty="0"/>
          </a:p>
        </p:txBody>
      </p:sp>
      <p:sp>
        <p:nvSpPr>
          <p:cNvPr id="2" name="Date Placeholder 1"/>
          <p:cNvSpPr>
            <a:spLocks noGrp="1"/>
          </p:cNvSpPr>
          <p:nvPr>
            <p:ph type="dt" sz="half" idx="10"/>
          </p:nvPr>
        </p:nvSpPr>
        <p:spPr/>
        <p:txBody>
          <a:bodyPr/>
          <a:lstStyle/>
          <a:p>
            <a:pPr>
              <a:defRPr/>
            </a:pPr>
            <a:r>
              <a:rPr lang="en-US" dirty="0" smtClean="0"/>
              <a:t> </a:t>
            </a:r>
            <a:endParaRPr lang="en-US" dirty="0"/>
          </a:p>
        </p:txBody>
      </p:sp>
      <p:sp>
        <p:nvSpPr>
          <p:cNvPr id="3" name="Footer Placeholder 2"/>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1285519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8465" y="0"/>
            <a:ext cx="10291135" cy="999460"/>
          </a:xfrm>
        </p:spPr>
        <p:txBody>
          <a:bodyPr/>
          <a:lstStyle/>
          <a:p>
            <a:r>
              <a:rPr lang="en-US" dirty="0" smtClean="0"/>
              <a:t>Arc Protection Not Required:</a:t>
            </a:r>
            <a:endParaRPr lang="en-US" dirty="0"/>
          </a:p>
        </p:txBody>
      </p:sp>
      <p:sp>
        <p:nvSpPr>
          <p:cNvPr id="5" name="Content Placeholder 4"/>
          <p:cNvSpPr>
            <a:spLocks noGrp="1"/>
          </p:cNvSpPr>
          <p:nvPr>
            <p:ph idx="1"/>
          </p:nvPr>
        </p:nvSpPr>
        <p:spPr>
          <a:xfrm>
            <a:off x="116958" y="988828"/>
            <a:ext cx="10652642" cy="5411972"/>
          </a:xfrm>
        </p:spPr>
        <p:txBody>
          <a:bodyPr/>
          <a:lstStyle/>
          <a:p>
            <a:endParaRPr lang="en-US" sz="2400" dirty="0"/>
          </a:p>
          <a:p>
            <a:r>
              <a:rPr lang="en-US" sz="2400" dirty="0"/>
              <a:t>(C) </a:t>
            </a:r>
            <a:r>
              <a:rPr lang="en-US" sz="2400" b="1" dirty="0" smtClean="0"/>
              <a:t>Employee’s </a:t>
            </a:r>
            <a:r>
              <a:rPr lang="en-US" sz="2400" b="1" dirty="0"/>
              <a:t>head </a:t>
            </a:r>
            <a:r>
              <a:rPr lang="en-US" sz="2400" dirty="0"/>
              <a:t>when the employee is wearing </a:t>
            </a:r>
            <a:r>
              <a:rPr lang="en-US" sz="2400" b="1" dirty="0" smtClean="0"/>
              <a:t>Class “E” head </a:t>
            </a:r>
            <a:r>
              <a:rPr lang="en-US" sz="2400" b="1" dirty="0"/>
              <a:t>protection </a:t>
            </a:r>
            <a:r>
              <a:rPr lang="en-US" sz="2400" dirty="0"/>
              <a:t>, </a:t>
            </a:r>
            <a:r>
              <a:rPr lang="en-US" sz="2400" dirty="0" smtClean="0"/>
              <a:t>if </a:t>
            </a:r>
            <a:r>
              <a:rPr lang="en-US" sz="2400" dirty="0"/>
              <a:t>the estimated incident energy is less than 9 cal/cm2 for exposures involving single-phase arcs in open air or 5 cal/cm2 for other exposures</a:t>
            </a:r>
            <a:r>
              <a:rPr lang="en-US" sz="2400" dirty="0" smtClean="0"/>
              <a:t>,</a:t>
            </a:r>
          </a:p>
          <a:p>
            <a:r>
              <a:rPr lang="en-US" sz="2400" dirty="0"/>
              <a:t>(D) The protection for the employee’s head may </a:t>
            </a:r>
            <a:r>
              <a:rPr lang="en-US" sz="2400" dirty="0" smtClean="0"/>
              <a:t>consist 8 </a:t>
            </a:r>
            <a:r>
              <a:rPr lang="en-US" sz="2400" dirty="0"/>
              <a:t>cal/cm2 if the estimated incident-energy exposure is less than 13 cal/cm2 for exposures involving single-phase arcs in open air or 9 cal/cm2 for other exposures, </a:t>
            </a:r>
            <a:r>
              <a:rPr lang="en-US" sz="2400" dirty="0" smtClean="0"/>
              <a:t>and</a:t>
            </a:r>
          </a:p>
          <a:p>
            <a:r>
              <a:rPr lang="en-US" sz="2400" dirty="0"/>
              <a:t>E) E</a:t>
            </a:r>
            <a:r>
              <a:rPr lang="en-US" sz="2400" dirty="0" smtClean="0"/>
              <a:t>xposures </a:t>
            </a:r>
            <a:r>
              <a:rPr lang="en-US" sz="2400" dirty="0"/>
              <a:t>involving </a:t>
            </a:r>
            <a:r>
              <a:rPr lang="en-US" sz="2400" b="1" i="1" dirty="0"/>
              <a:t>single-phase arcs </a:t>
            </a:r>
            <a:r>
              <a:rPr lang="en-US" sz="2400" dirty="0"/>
              <a:t>in open air, the arc rating for </a:t>
            </a:r>
            <a:r>
              <a:rPr lang="en-US" sz="2400" dirty="0" smtClean="0"/>
              <a:t>the employee’s </a:t>
            </a:r>
            <a:r>
              <a:rPr lang="en-US" sz="2400" dirty="0"/>
              <a:t>head and face protection may be 4 cal/cm2 less than the estimated incident energy.</a:t>
            </a:r>
          </a:p>
          <a:p>
            <a:endParaRPr lang="en-US" sz="2400" dirty="0" smtClean="0"/>
          </a:p>
          <a:p>
            <a:endParaRPr lang="en-US" sz="2400" dirty="0"/>
          </a:p>
          <a:p>
            <a:endParaRPr lang="en-US" sz="2400" dirty="0"/>
          </a:p>
          <a:p>
            <a:endParaRPr lang="en-US" sz="2400" b="1" dirty="0">
              <a:solidFill>
                <a:srgbClr val="FF0000"/>
              </a:solidFill>
            </a:endParaRPr>
          </a:p>
          <a:p>
            <a:endParaRPr lang="en-US" dirty="0"/>
          </a:p>
        </p:txBody>
      </p:sp>
      <p:sp>
        <p:nvSpPr>
          <p:cNvPr id="2" name="Date Placeholder 1"/>
          <p:cNvSpPr>
            <a:spLocks noGrp="1"/>
          </p:cNvSpPr>
          <p:nvPr>
            <p:ph type="dt" sz="half" idx="10"/>
          </p:nvPr>
        </p:nvSpPr>
        <p:spPr/>
        <p:txBody>
          <a:bodyPr/>
          <a:lstStyle/>
          <a:p>
            <a:pPr>
              <a:defRPr/>
            </a:pPr>
            <a:r>
              <a:rPr lang="en-US" dirty="0" smtClean="0"/>
              <a:t> </a:t>
            </a:r>
            <a:endParaRPr lang="en-US" dirty="0"/>
          </a:p>
        </p:txBody>
      </p:sp>
      <p:sp>
        <p:nvSpPr>
          <p:cNvPr id="3" name="Footer Placeholder 2"/>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185141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711201" y="2133600"/>
            <a:ext cx="10516780" cy="3352800"/>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1016000" y="228600"/>
            <a:ext cx="10211981" cy="1381125"/>
          </a:xfrm>
          <a:prstGeom prst="rect">
            <a:avLst/>
          </a:prstGeom>
          <a:noFill/>
          <a:ln w="9525">
            <a:noFill/>
            <a:miter lim="800000"/>
            <a:headEnd/>
            <a:tailEnd/>
          </a:ln>
        </p:spPr>
      </p:pic>
    </p:spTree>
    <p:extLst>
      <p:ext uri="{BB962C8B-B14F-4D97-AF65-F5344CB8AC3E}">
        <p14:creationId xmlns="" xmlns:p14="http://schemas.microsoft.com/office/powerpoint/2010/main" val="46971529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670" y="1"/>
            <a:ext cx="10354930" cy="797442"/>
          </a:xfrm>
        </p:spPr>
        <p:txBody>
          <a:bodyPr/>
          <a:lstStyle/>
          <a:p>
            <a:pPr algn="ctr"/>
            <a:r>
              <a:rPr lang="en-US" dirty="0" smtClean="0"/>
              <a:t>Appendix “E” Table 6</a:t>
            </a:r>
            <a:endParaRPr lang="en-US"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2024259669"/>
              </p:ext>
            </p:extLst>
          </p:nvPr>
        </p:nvGraphicFramePr>
        <p:xfrm>
          <a:off x="1020726" y="903768"/>
          <a:ext cx="8187126" cy="5879804"/>
        </p:xfrm>
        <a:graphic>
          <a:graphicData uri="http://schemas.openxmlformats.org/drawingml/2006/table">
            <a:tbl>
              <a:tblPr/>
              <a:tblGrid>
                <a:gridCol w="1364521"/>
                <a:gridCol w="1364521"/>
                <a:gridCol w="1364521"/>
                <a:gridCol w="1364521"/>
                <a:gridCol w="1364521"/>
                <a:gridCol w="1364521"/>
              </a:tblGrid>
              <a:tr h="719774">
                <a:tc gridSpan="6">
                  <a:txBody>
                    <a:bodyPr/>
                    <a:lstStyle/>
                    <a:p>
                      <a:r>
                        <a:rPr lang="en-US" sz="1200" dirty="0">
                          <a:latin typeface="Arial" panose="020B0604020202020204" pitchFamily="34" charset="0"/>
                          <a:cs typeface="Arial" panose="020B0604020202020204" pitchFamily="34" charset="0"/>
                        </a:rPr>
                        <a:t>TABLE 6-INCIDENT HEAT ENERGY FOR VARIOUS FAULT CURRENTS, CLEARING TIMES, AND VOLTAGES OF 4.0 TO 46.0 KV: </a:t>
                      </a:r>
                      <a:r>
                        <a:rPr lang="en-US" sz="1200" b="1" dirty="0">
                          <a:latin typeface="Arial" panose="020B0604020202020204" pitchFamily="34" charset="0"/>
                          <a:cs typeface="Arial" panose="020B0604020202020204" pitchFamily="34" charset="0"/>
                        </a:rPr>
                        <a:t>RUBBER INSULATING GLOVE EXPOSURES INVOLVING PHASE-TO-GROUND ARCS IN OPEN AIR ONLY * † ‡</a:t>
                      </a:r>
                    </a:p>
                  </a:txBody>
                  <a:tcPr marL="58544" marR="58544" marT="29272" marB="29272"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6191">
                <a:tc rowSpan="2">
                  <a:txBody>
                    <a:bodyPr/>
                    <a:lstStyle/>
                    <a:p>
                      <a:r>
                        <a:rPr lang="en-US" sz="1200" dirty="0">
                          <a:latin typeface="Arial" panose="020B0604020202020204" pitchFamily="34" charset="0"/>
                          <a:cs typeface="Arial" panose="020B0604020202020204" pitchFamily="34" charset="0"/>
                        </a:rPr>
                        <a:t>Voltage range (kV) **</a:t>
                      </a:r>
                    </a:p>
                  </a:txBody>
                  <a:tcPr marL="58544" marR="58544" marT="29272" marB="29272" anchor="ctr">
                    <a:lnL>
                      <a:noFill/>
                    </a:lnL>
                    <a:lnR>
                      <a:noFill/>
                    </a:lnR>
                    <a:lnT>
                      <a:noFill/>
                    </a:lnT>
                    <a:lnB>
                      <a:noFill/>
                    </a:lnB>
                  </a:tcPr>
                </a:tc>
                <a:tc rowSpan="2">
                  <a:txBody>
                    <a:bodyPr/>
                    <a:lstStyle/>
                    <a:p>
                      <a:r>
                        <a:rPr lang="en-US" sz="1200" dirty="0">
                          <a:latin typeface="Arial" panose="020B0604020202020204" pitchFamily="34" charset="0"/>
                          <a:cs typeface="Arial" panose="020B0604020202020204" pitchFamily="34" charset="0"/>
                        </a:rPr>
                        <a:t>Fault current (kA)</a:t>
                      </a:r>
                    </a:p>
                  </a:txBody>
                  <a:tcPr marL="58544" marR="58544" marT="29272" marB="29272" anchor="ctr">
                    <a:lnL>
                      <a:noFill/>
                    </a:lnL>
                    <a:lnR>
                      <a:noFill/>
                    </a:lnR>
                    <a:lnT>
                      <a:noFill/>
                    </a:lnT>
                    <a:lnB>
                      <a:noFill/>
                    </a:lnB>
                  </a:tcPr>
                </a:tc>
                <a:tc gridSpan="4">
                  <a:txBody>
                    <a:bodyPr/>
                    <a:lstStyle/>
                    <a:p>
                      <a:r>
                        <a:rPr lang="en-US" sz="1200" dirty="0">
                          <a:latin typeface="Arial" panose="020B0604020202020204" pitchFamily="34" charset="0"/>
                          <a:cs typeface="Arial" panose="020B0604020202020204" pitchFamily="34" charset="0"/>
                        </a:rPr>
                        <a:t>Maximum clearing time (cycles)</a:t>
                      </a:r>
                    </a:p>
                  </a:txBody>
                  <a:tcPr marL="58544" marR="58544" marT="29272" marB="29272"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286191">
                <a:tc vMerge="1">
                  <a:txBody>
                    <a:bodyPr/>
                    <a:lstStyle/>
                    <a:p>
                      <a:endParaRPr lang="en-US"/>
                    </a:p>
                  </a:txBody>
                  <a:tcPr/>
                </a:tc>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4 cal/cm</a:t>
                      </a:r>
                      <a:r>
                        <a:rPr lang="en-US" sz="1200" baseline="30000" dirty="0">
                          <a:latin typeface="Arial" panose="020B0604020202020204" pitchFamily="34" charset="0"/>
                          <a:cs typeface="Arial" panose="020B0604020202020204" pitchFamily="34" charset="0"/>
                        </a:rPr>
                        <a:t>2</a:t>
                      </a:r>
                      <a:endParaRPr lang="en-US" sz="1200" dirty="0">
                        <a:latin typeface="Arial" panose="020B0604020202020204" pitchFamily="34" charset="0"/>
                        <a:cs typeface="Arial" panose="020B0604020202020204" pitchFamily="34" charset="0"/>
                      </a:endParaRP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 cal/cm</a:t>
                      </a:r>
                      <a:r>
                        <a:rPr lang="en-US" sz="1200" baseline="30000" dirty="0">
                          <a:latin typeface="Arial" panose="020B0604020202020204" pitchFamily="34" charset="0"/>
                          <a:cs typeface="Arial" panose="020B0604020202020204" pitchFamily="34" charset="0"/>
                        </a:rPr>
                        <a:t>2</a:t>
                      </a:r>
                      <a:endParaRPr lang="en-US" sz="1200" dirty="0">
                        <a:latin typeface="Arial" panose="020B0604020202020204" pitchFamily="34" charset="0"/>
                        <a:cs typeface="Arial" panose="020B0604020202020204" pitchFamily="34" charset="0"/>
                      </a:endParaRP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8 cal/cm</a:t>
                      </a:r>
                      <a:r>
                        <a:rPr lang="en-US" sz="1200" baseline="30000" dirty="0">
                          <a:latin typeface="Arial" panose="020B0604020202020204" pitchFamily="34" charset="0"/>
                          <a:cs typeface="Arial" panose="020B0604020202020204" pitchFamily="34" charset="0"/>
                        </a:rPr>
                        <a:t>2</a:t>
                      </a:r>
                      <a:endParaRPr lang="en-US" sz="1200" dirty="0">
                        <a:latin typeface="Arial" panose="020B0604020202020204" pitchFamily="34" charset="0"/>
                        <a:cs typeface="Arial" panose="020B0604020202020204" pitchFamily="34" charset="0"/>
                      </a:endParaRP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12 cal/cm</a:t>
                      </a:r>
                      <a:r>
                        <a:rPr lang="en-US" sz="1200" baseline="30000" dirty="0">
                          <a:latin typeface="Arial" panose="020B0604020202020204" pitchFamily="34" charset="0"/>
                          <a:cs typeface="Arial" panose="020B0604020202020204" pitchFamily="34" charset="0"/>
                        </a:rPr>
                        <a:t>2</a:t>
                      </a:r>
                      <a:endParaRPr lang="en-US" sz="1200" dirty="0">
                        <a:latin typeface="Arial" panose="020B0604020202020204" pitchFamily="34" charset="0"/>
                        <a:cs typeface="Arial" panose="020B0604020202020204" pitchFamily="34" charset="0"/>
                      </a:endParaRPr>
                    </a:p>
                  </a:txBody>
                  <a:tcPr marL="58544" marR="58544" marT="29272" marB="29272" anchor="ctr">
                    <a:lnL>
                      <a:noFill/>
                    </a:lnL>
                    <a:lnR>
                      <a:noFill/>
                    </a:lnR>
                    <a:lnT>
                      <a:noFill/>
                    </a:lnT>
                    <a:lnB>
                      <a:noFill/>
                    </a:lnB>
                  </a:tcPr>
                </a:tc>
              </a:tr>
              <a:tr h="286191">
                <a:tc rowSpan="4">
                  <a:txBody>
                    <a:bodyPr/>
                    <a:lstStyle/>
                    <a:p>
                      <a:r>
                        <a:rPr lang="en-US" sz="1200" dirty="0">
                          <a:latin typeface="Arial" panose="020B0604020202020204" pitchFamily="34" charset="0"/>
                          <a:cs typeface="Arial" panose="020B0604020202020204" pitchFamily="34" charset="0"/>
                        </a:rPr>
                        <a:t>4.0 to 15.0 ............................................................................</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46</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58</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92</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138</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10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18</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22</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36</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54</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15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12</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30</a:t>
                      </a:r>
                    </a:p>
                  </a:txBody>
                  <a:tcPr marL="58544" marR="58544" marT="29272" marB="29272" anchor="ctr">
                    <a:lnL>
                      <a:noFill/>
                    </a:lnL>
                    <a:lnR>
                      <a:noFill/>
                    </a:lnR>
                    <a:lnT>
                      <a:noFill/>
                    </a:lnT>
                    <a:lnB>
                      <a:noFill/>
                    </a:lnB>
                  </a:tcPr>
                </a:tc>
              </a:tr>
              <a:tr h="294783">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20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6</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8</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13</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19</a:t>
                      </a:r>
                    </a:p>
                  </a:txBody>
                  <a:tcPr marL="58544" marR="58544" marT="29272" marB="29272" anchor="ctr">
                    <a:lnL>
                      <a:noFill/>
                    </a:lnL>
                    <a:lnR>
                      <a:noFill/>
                    </a:lnR>
                    <a:lnT>
                      <a:noFill/>
                    </a:lnT>
                    <a:lnB>
                      <a:noFill/>
                    </a:lnB>
                  </a:tcPr>
                </a:tc>
              </a:tr>
              <a:tr h="286191">
                <a:tc rowSpan="4">
                  <a:txBody>
                    <a:bodyPr/>
                    <a:lstStyle/>
                    <a:p>
                      <a:r>
                        <a:rPr lang="en-US" sz="1200" dirty="0">
                          <a:latin typeface="Arial" panose="020B0604020202020204" pitchFamily="34" charset="0"/>
                          <a:cs typeface="Arial" panose="020B0604020202020204" pitchFamily="34" charset="0"/>
                        </a:rPr>
                        <a:t>15.1 to 25.0 ..........................................................................</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28</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34</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83</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10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11</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14</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23</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34</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15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7</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8</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13</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20</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20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4</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9</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13</a:t>
                      </a:r>
                    </a:p>
                  </a:txBody>
                  <a:tcPr marL="58544" marR="58544" marT="29272" marB="29272" anchor="ctr">
                    <a:lnL>
                      <a:noFill/>
                    </a:lnL>
                    <a:lnR>
                      <a:noFill/>
                    </a:lnR>
                    <a:lnT>
                      <a:noFill/>
                    </a:lnT>
                    <a:lnB>
                      <a:noFill/>
                    </a:lnB>
                  </a:tcPr>
                </a:tc>
              </a:tr>
              <a:tr h="286191">
                <a:tc rowSpan="4">
                  <a:txBody>
                    <a:bodyPr/>
                    <a:lstStyle/>
                    <a:p>
                      <a:r>
                        <a:rPr lang="en-US" sz="1200" dirty="0">
                          <a:latin typeface="Arial" panose="020B0604020202020204" pitchFamily="34" charset="0"/>
                          <a:cs typeface="Arial" panose="020B0604020202020204" pitchFamily="34" charset="0"/>
                        </a:rPr>
                        <a:t>25.1 to 36.0 ..........................................................................</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21</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26</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42</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62</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10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9</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11</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18</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26</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15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6</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16</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20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4</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4</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7</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11</a:t>
                      </a:r>
                    </a:p>
                  </a:txBody>
                  <a:tcPr marL="58544" marR="58544" marT="29272" marB="29272" anchor="ctr">
                    <a:lnL>
                      <a:noFill/>
                    </a:lnL>
                    <a:lnR>
                      <a:noFill/>
                    </a:lnR>
                    <a:lnT>
                      <a:noFill/>
                    </a:lnT>
                    <a:lnB>
                      <a:noFill/>
                    </a:lnB>
                  </a:tcPr>
                </a:tc>
              </a:tr>
              <a:tr h="286191">
                <a:tc rowSpan="4">
                  <a:txBody>
                    <a:bodyPr/>
                    <a:lstStyle/>
                    <a:p>
                      <a:r>
                        <a:rPr lang="en-US" sz="1200" dirty="0">
                          <a:latin typeface="Arial" panose="020B0604020202020204" pitchFamily="34" charset="0"/>
                          <a:cs typeface="Arial" panose="020B0604020202020204" pitchFamily="34" charset="0"/>
                        </a:rPr>
                        <a:t>36.1 to 46.0 ..........................................................................</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16</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32</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48</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10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7</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9</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14</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21</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15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4</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8</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13</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20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3</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4</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6</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9</a:t>
                      </a:r>
                    </a:p>
                  </a:txBody>
                  <a:tcPr marL="58544" marR="58544" marT="29272" marB="29272" anchor="ctr">
                    <a:lnL>
                      <a:noFill/>
                    </a:lnL>
                    <a:lnR>
                      <a:noFill/>
                    </a:lnR>
                    <a:lnT>
                      <a:noFill/>
                    </a:lnT>
                    <a:lnB>
                      <a:noFill/>
                    </a:lnB>
                  </a:tcPr>
                </a:tc>
              </a:tr>
            </a:tbl>
          </a:graphicData>
        </a:graphic>
      </p:graphicFrame>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294643976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Minimum Approach Distance (MAD) 1926.960(c)(1)</a:t>
            </a:r>
            <a:endParaRPr lang="en-US" sz="4400" dirty="0"/>
          </a:p>
        </p:txBody>
      </p:sp>
      <p:sp>
        <p:nvSpPr>
          <p:cNvPr id="3" name="Content Placeholder 2"/>
          <p:cNvSpPr>
            <a:spLocks noGrp="1"/>
          </p:cNvSpPr>
          <p:nvPr>
            <p:ph idx="1"/>
          </p:nvPr>
        </p:nvSpPr>
        <p:spPr/>
        <p:txBody>
          <a:bodyPr/>
          <a:lstStyle/>
          <a:p>
            <a:r>
              <a:rPr lang="en-US" sz="2800" dirty="0" smtClean="0"/>
              <a:t>Highly technical and controversial</a:t>
            </a:r>
          </a:p>
          <a:p>
            <a:r>
              <a:rPr lang="en-US" sz="2800" dirty="0" smtClean="0"/>
              <a:t>OSHA expects employers to calculate MAD – Utility Specific</a:t>
            </a:r>
          </a:p>
          <a:p>
            <a:r>
              <a:rPr lang="en-US" sz="2800" dirty="0" smtClean="0"/>
              <a:t>OSHA provides alternative tables but they are VERY conservative</a:t>
            </a:r>
          </a:p>
          <a:p>
            <a:r>
              <a:rPr lang="en-US" sz="2800" dirty="0" smtClean="0"/>
              <a:t>Multi-Phase exposure</a:t>
            </a:r>
          </a:p>
          <a:p>
            <a:pPr lvl="1"/>
            <a:r>
              <a:rPr lang="en-US" sz="2800" dirty="0" smtClean="0"/>
              <a:t>If phases not being worked on are covered and isolated, the exposure is that of one phase</a:t>
            </a:r>
          </a:p>
          <a:p>
            <a:endParaRPr lang="en-US" dirty="0"/>
          </a:p>
          <a:p>
            <a:endParaRPr lang="en-US" dirty="0"/>
          </a:p>
        </p:txBody>
      </p:sp>
    </p:spTree>
    <p:extLst>
      <p:ext uri="{BB962C8B-B14F-4D97-AF65-F5344CB8AC3E}">
        <p14:creationId xmlns="" xmlns:p14="http://schemas.microsoft.com/office/powerpoint/2010/main" val="515912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Rule Changes</a:t>
            </a:r>
            <a:endParaRPr lang="en-US" dirty="0"/>
          </a:p>
        </p:txBody>
      </p:sp>
      <p:sp>
        <p:nvSpPr>
          <p:cNvPr id="3" name="Content Placeholder 2"/>
          <p:cNvSpPr>
            <a:spLocks noGrp="1"/>
          </p:cNvSpPr>
          <p:nvPr>
            <p:ph idx="1"/>
          </p:nvPr>
        </p:nvSpPr>
        <p:spPr>
          <a:xfrm>
            <a:off x="-1" y="1600200"/>
            <a:ext cx="11224591" cy="4800600"/>
          </a:xfrm>
        </p:spPr>
        <p:txBody>
          <a:bodyPr/>
          <a:lstStyle/>
          <a:p>
            <a:r>
              <a:rPr lang="en-US" sz="3200" dirty="0" smtClean="0"/>
              <a:t>(a) Defined Skills Training</a:t>
            </a:r>
          </a:p>
          <a:p>
            <a:r>
              <a:rPr lang="en-US" sz="3200" dirty="0" smtClean="0"/>
              <a:t>(a) Transfer of information:  </a:t>
            </a:r>
            <a:r>
              <a:rPr lang="en-US" sz="3200" dirty="0"/>
              <a:t>Host </a:t>
            </a:r>
            <a:r>
              <a:rPr lang="en-US" sz="3200" dirty="0" smtClean="0"/>
              <a:t>to </a:t>
            </a:r>
            <a:r>
              <a:rPr lang="en-US" sz="3200" dirty="0"/>
              <a:t>Contract </a:t>
            </a:r>
            <a:r>
              <a:rPr lang="en-US" sz="3200" dirty="0" smtClean="0"/>
              <a:t>Employers</a:t>
            </a:r>
          </a:p>
          <a:p>
            <a:r>
              <a:rPr lang="en-US" sz="3200" dirty="0" smtClean="0"/>
              <a:t>(g)Fall Protection Systems</a:t>
            </a:r>
          </a:p>
          <a:p>
            <a:r>
              <a:rPr lang="en-US" sz="3200" dirty="0" smtClean="0"/>
              <a:t>(l) Required Arc Rated Clothing</a:t>
            </a:r>
          </a:p>
          <a:p>
            <a:r>
              <a:rPr lang="en-US" sz="3200" dirty="0" smtClean="0"/>
              <a:t>(l) Minimum Approach Distance and Tables</a:t>
            </a:r>
          </a:p>
          <a:p>
            <a:r>
              <a:rPr lang="en-US" sz="3200" dirty="0" smtClean="0"/>
              <a:t>(n) and (q) System Protective Grounding</a:t>
            </a:r>
          </a:p>
          <a:p>
            <a:pPr marL="0" indent="0">
              <a:buNone/>
            </a:pPr>
            <a:endParaRPr lang="en-US" sz="3200" dirty="0"/>
          </a:p>
        </p:txBody>
      </p:sp>
    </p:spTree>
    <p:extLst>
      <p:ext uri="{BB962C8B-B14F-4D97-AF65-F5344CB8AC3E}">
        <p14:creationId xmlns="" xmlns:p14="http://schemas.microsoft.com/office/powerpoint/2010/main" val="85025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Table 6</a:t>
            </a:r>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pic>
        <p:nvPicPr>
          <p:cNvPr id="1026" name="Picture 2"/>
          <p:cNvPicPr>
            <a:picLocks noGrp="1" noChangeAspect="1" noChangeArrowheads="1"/>
          </p:cNvPicPr>
          <p:nvPr>
            <p:ph idx="1"/>
          </p:nvPr>
        </p:nvPicPr>
        <p:blipFill rotWithShape="1">
          <a:blip r:embed="rId2" cstate="print">
            <a:extLst>
              <a:ext uri="{28A0092B-C50C-407E-A947-70E740481C1C}">
                <a14:useLocalDpi xmlns="" xmlns:a14="http://schemas.microsoft.com/office/drawing/2010/main" val="0"/>
              </a:ext>
            </a:extLst>
          </a:blip>
          <a:srcRect l="4263" t="16943" r="4166" b="21263"/>
          <a:stretch/>
        </p:blipFill>
        <p:spPr bwMode="auto">
          <a:xfrm>
            <a:off x="-34413" y="1297172"/>
            <a:ext cx="11316243" cy="5475767"/>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80940903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Alternate Table 6</a:t>
            </a:r>
            <a:endParaRPr lang="en-US" dirty="0"/>
          </a:p>
        </p:txBody>
      </p:sp>
      <p:sp>
        <p:nvSpPr>
          <p:cNvPr id="11" name="Content Placeholder 10"/>
          <p:cNvSpPr>
            <a:spLocks noGrp="1"/>
          </p:cNvSpPr>
          <p:nvPr>
            <p:ph idx="1"/>
          </p:nvPr>
        </p:nvSpPr>
        <p:spPr/>
        <p:txBody>
          <a:bodyPr/>
          <a:lstStyle/>
          <a:p>
            <a:pPr marL="1920240" lvl="7" indent="0">
              <a:buNone/>
            </a:pPr>
            <a:r>
              <a:rPr lang="en-US" dirty="0" smtClean="0"/>
              <a:t>		</a:t>
            </a:r>
            <a:r>
              <a:rPr lang="en-US" sz="1800" dirty="0" smtClean="0">
                <a:latin typeface="Arial" panose="020B0604020202020204" pitchFamily="34" charset="0"/>
                <a:cs typeface="Arial" panose="020B0604020202020204" pitchFamily="34" charset="0"/>
              </a:rPr>
              <a:t>Phase to Ground		Phase to Phase</a:t>
            </a:r>
          </a:p>
          <a:p>
            <a:pPr marL="114300" indent="0">
              <a:buNone/>
            </a:pPr>
            <a:endParaRPr lang="en-US" dirty="0"/>
          </a:p>
          <a:p>
            <a:r>
              <a:rPr lang="en-US" dirty="0" smtClean="0"/>
              <a:t>50-300 Volts: 		Avoid Contact		Avoid Contact</a:t>
            </a:r>
          </a:p>
          <a:p>
            <a:r>
              <a:rPr lang="en-US" dirty="0" smtClean="0"/>
              <a:t>301-750 Volts: 		1.09’	(13”)		1.09’	(13”)</a:t>
            </a:r>
          </a:p>
          <a:p>
            <a:r>
              <a:rPr lang="en-US" dirty="0" smtClean="0"/>
              <a:t>751- 5,000 Volts:		2.07’	(25”)		2.07’	(25”)</a:t>
            </a:r>
          </a:p>
          <a:p>
            <a:r>
              <a:rPr lang="en-US" dirty="0" smtClean="0"/>
              <a:t>5-15 kV:			2.14’	(26”)		2.24’	(26”)</a:t>
            </a:r>
          </a:p>
          <a:p>
            <a:r>
              <a:rPr lang="en-US" dirty="0" smtClean="0"/>
              <a:t>15.1-36 kV: 		2.53’	</a:t>
            </a:r>
            <a:r>
              <a:rPr lang="en-US" smtClean="0"/>
              <a:t>(</a:t>
            </a:r>
            <a:r>
              <a:rPr lang="en-US" smtClean="0"/>
              <a:t>31”)</a:t>
            </a:r>
            <a:r>
              <a:rPr lang="en-US" dirty="0" smtClean="0"/>
              <a:t>		2.92’	(35”)</a:t>
            </a:r>
          </a:p>
          <a:p>
            <a:r>
              <a:rPr lang="en-US" dirty="0" smtClean="0"/>
              <a:t>36.1-46 kV:			2.76’	(33”)		3.22’	(39”)</a:t>
            </a:r>
          </a:p>
          <a:p>
            <a:r>
              <a:rPr lang="en-US" dirty="0" smtClean="0"/>
              <a:t>46.1-72.5 kV: 		3.29’	(39”)		3.74’	(45”)</a:t>
            </a:r>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23242989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&gt;72.5 kV MAD Changes</a:t>
            </a:r>
            <a:endParaRPr lang="en-US" dirty="0"/>
          </a:p>
        </p:txBody>
      </p:sp>
      <p:sp>
        <p:nvSpPr>
          <p:cNvPr id="3" name="Content Placeholder 2"/>
          <p:cNvSpPr>
            <a:spLocks noGrp="1"/>
          </p:cNvSpPr>
          <p:nvPr>
            <p:ph idx="1"/>
          </p:nvPr>
        </p:nvSpPr>
        <p:spPr/>
        <p:txBody>
          <a:bodyPr/>
          <a:lstStyle/>
          <a:p>
            <a:r>
              <a:rPr lang="en-US" sz="2400" dirty="0"/>
              <a:t>	</a:t>
            </a:r>
            <a:endParaRPr lang="en-US" sz="2400" dirty="0" smtClean="0"/>
          </a:p>
          <a:p>
            <a:pPr marL="114300" indent="0">
              <a:buNone/>
            </a:pPr>
            <a:endParaRPr lang="en-US" sz="2400" dirty="0"/>
          </a:p>
          <a:p>
            <a:r>
              <a:rPr lang="en-US" sz="2400" dirty="0"/>
              <a:t>(ii) </a:t>
            </a:r>
            <a:r>
              <a:rPr lang="en-US" sz="2400" b="1" dirty="0" smtClean="0"/>
              <a:t>No </a:t>
            </a:r>
            <a:r>
              <a:rPr lang="en-US" sz="2400" b="1" dirty="0"/>
              <a:t>later than April 1, 2015</a:t>
            </a:r>
            <a:r>
              <a:rPr lang="en-US" sz="2400" dirty="0"/>
              <a:t>, for voltages </a:t>
            </a:r>
            <a:r>
              <a:rPr lang="en-US" sz="2400" b="1" dirty="0"/>
              <a:t>over 72.5 kilovolts</a:t>
            </a:r>
            <a:r>
              <a:rPr lang="en-US" sz="2400" dirty="0"/>
              <a:t>, the employer shall determine the maximum anticipated per-unit transient overvoltage, phase-to-ground, through an engineering analysis or assume a maximum anticipated per-unit transient overvoltage, phase-to-ground, in accordance with Table R-9.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173383713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&gt; 72.5 kV (MAD)</a:t>
            </a:r>
            <a:endParaRPr lang="en-US" dirty="0"/>
          </a:p>
        </p:txBody>
      </p:sp>
      <p:sp>
        <p:nvSpPr>
          <p:cNvPr id="3" name="Content Placeholder 2"/>
          <p:cNvSpPr>
            <a:spLocks noGrp="1"/>
          </p:cNvSpPr>
          <p:nvPr>
            <p:ph idx="1"/>
          </p:nvPr>
        </p:nvSpPr>
        <p:spPr/>
        <p:txBody>
          <a:bodyPr/>
          <a:lstStyle/>
          <a:p>
            <a:r>
              <a:rPr lang="en-US" dirty="0"/>
              <a:t>For voltages over 72.5 kv, OSHA expects employers to determine their own MADs. The standard provides equations for engineering departments to use to calculate the appropriate MADs. A risk factor of 1 in 1000 probability of </a:t>
            </a:r>
            <a:r>
              <a:rPr lang="en-US" dirty="0" smtClean="0"/>
              <a:t>“spark over” </a:t>
            </a:r>
            <a:r>
              <a:rPr lang="en-US" dirty="0"/>
              <a:t>must be used</a:t>
            </a:r>
            <a:r>
              <a:rPr lang="en-US" dirty="0" smtClean="0"/>
              <a:t>.</a:t>
            </a:r>
          </a:p>
          <a:p>
            <a:r>
              <a:rPr lang="en-US" dirty="0" smtClean="0"/>
              <a:t>In </a:t>
            </a:r>
            <a:r>
              <a:rPr lang="en-US" dirty="0"/>
              <a:t>the standard, OSHA uses a maximum transient overvoltage (TOV) that is greater than current industry accepted values. </a:t>
            </a:r>
            <a:endParaRPr lang="en-US" dirty="0" smtClean="0"/>
          </a:p>
          <a:p>
            <a:r>
              <a:rPr lang="en-US" dirty="0" smtClean="0"/>
              <a:t>Employers </a:t>
            </a:r>
            <a:r>
              <a:rPr lang="en-US" dirty="0"/>
              <a:t>will determine their own TOV values rather than using the higher TOV value OSHA used. </a:t>
            </a:r>
            <a:endParaRPr lang="en-US" dirty="0" smtClean="0"/>
          </a:p>
          <a:p>
            <a:r>
              <a:rPr lang="en-US" dirty="0" smtClean="0"/>
              <a:t>OSHA </a:t>
            </a:r>
            <a:r>
              <a:rPr lang="en-US" dirty="0"/>
              <a:t>has provided a </a:t>
            </a:r>
            <a:r>
              <a:rPr lang="en-US" b="1" i="1" u="sng" dirty="0"/>
              <a:t>non-mandatory</a:t>
            </a:r>
            <a:r>
              <a:rPr lang="en-US" dirty="0"/>
              <a:t> Appendix “B” that includes MAD tables for various values of maximum TOV. </a:t>
            </a:r>
            <a:endParaRPr lang="en-US" dirty="0" smtClean="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1718189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1" y="0"/>
            <a:ext cx="11259880" cy="6591300"/>
          </a:xfrm>
          <a:prstGeom prst="rect">
            <a:avLst/>
          </a:prstGeom>
          <a:noFill/>
          <a:ln w="9525">
            <a:noFill/>
            <a:miter lim="800000"/>
            <a:headEnd/>
            <a:tailEnd/>
          </a:ln>
        </p:spPr>
      </p:pic>
    </p:spTree>
    <p:extLst>
      <p:ext uri="{BB962C8B-B14F-4D97-AF65-F5344CB8AC3E}">
        <p14:creationId xmlns="" xmlns:p14="http://schemas.microsoft.com/office/powerpoint/2010/main" val="22963049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29 CFR 1910.269(l)(12)</a:t>
            </a:r>
            <a:endParaRPr lang="en-US" dirty="0"/>
          </a:p>
        </p:txBody>
      </p:sp>
      <p:sp>
        <p:nvSpPr>
          <p:cNvPr id="3" name="Content Placeholder 2"/>
          <p:cNvSpPr>
            <a:spLocks noGrp="1"/>
          </p:cNvSpPr>
          <p:nvPr>
            <p:ph idx="1"/>
          </p:nvPr>
        </p:nvSpPr>
        <p:spPr/>
        <p:txBody>
          <a:bodyPr/>
          <a:lstStyle/>
          <a:p>
            <a:r>
              <a:rPr lang="en-US" sz="2400" dirty="0" smtClean="0"/>
              <a:t>Opening </a:t>
            </a:r>
            <a:r>
              <a:rPr lang="en-US" sz="2400" dirty="0"/>
              <a:t>and closing circuits under load. </a:t>
            </a:r>
            <a:endParaRPr lang="en-US" sz="2400" dirty="0" smtClean="0"/>
          </a:p>
          <a:p>
            <a:pPr marL="114300" indent="0">
              <a:buNone/>
            </a:pPr>
            <a:r>
              <a:rPr lang="en-US" sz="2400" dirty="0"/>
              <a:t>	</a:t>
            </a:r>
          </a:p>
          <a:p>
            <a:r>
              <a:rPr lang="en-US" sz="2400" dirty="0"/>
              <a:t>(i) </a:t>
            </a:r>
            <a:r>
              <a:rPr lang="en-US" sz="2400" dirty="0" smtClean="0"/>
              <a:t>The </a:t>
            </a:r>
            <a:r>
              <a:rPr lang="en-US" sz="2400" dirty="0"/>
              <a:t>employer </a:t>
            </a:r>
            <a:r>
              <a:rPr lang="en-US" sz="2400" b="1" dirty="0"/>
              <a:t>shall ensure </a:t>
            </a:r>
            <a:r>
              <a:rPr lang="en-US" sz="2400" dirty="0"/>
              <a:t>that devices used by employees to </a:t>
            </a:r>
            <a:r>
              <a:rPr lang="en-US" sz="2400" b="1" dirty="0"/>
              <a:t>open circuits under load conditions</a:t>
            </a:r>
            <a:r>
              <a:rPr lang="en-US" sz="2400" dirty="0"/>
              <a:t> are designed to interrupt the current involved. 	</a:t>
            </a:r>
          </a:p>
          <a:p>
            <a:r>
              <a:rPr lang="en-US" sz="2400" dirty="0"/>
              <a:t>(ii) </a:t>
            </a:r>
            <a:r>
              <a:rPr lang="en-US" sz="2400" dirty="0" smtClean="0"/>
              <a:t>The </a:t>
            </a:r>
            <a:r>
              <a:rPr lang="en-US" sz="2400" dirty="0"/>
              <a:t>employer </a:t>
            </a:r>
            <a:r>
              <a:rPr lang="en-US" sz="2400" b="1" dirty="0"/>
              <a:t>shall ensure </a:t>
            </a:r>
            <a:r>
              <a:rPr lang="en-US" sz="2400" dirty="0"/>
              <a:t>that devices used by employees to </a:t>
            </a:r>
            <a:r>
              <a:rPr lang="en-US" sz="2400" b="1" dirty="0"/>
              <a:t>close circuits under load</a:t>
            </a:r>
            <a:r>
              <a:rPr lang="en-US" sz="2400" dirty="0"/>
              <a:t> conditions are designed to safely carry the current involved.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45288414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222" y="1"/>
            <a:ext cx="11173637" cy="1669311"/>
          </a:xfrm>
        </p:spPr>
        <p:txBody>
          <a:bodyPr/>
          <a:lstStyle/>
          <a:p>
            <a:r>
              <a:rPr lang="en-US" dirty="0" smtClean="0"/>
              <a:t>De-Energizing for the Protection of the Employee: 269(m)</a:t>
            </a:r>
            <a:endParaRPr lang="en-US" dirty="0"/>
          </a:p>
        </p:txBody>
      </p:sp>
      <p:sp>
        <p:nvSpPr>
          <p:cNvPr id="3" name="Content Placeholder 2"/>
          <p:cNvSpPr>
            <a:spLocks noGrp="1"/>
          </p:cNvSpPr>
          <p:nvPr>
            <p:ph idx="1"/>
          </p:nvPr>
        </p:nvSpPr>
        <p:spPr>
          <a:xfrm>
            <a:off x="1" y="1594884"/>
            <a:ext cx="10769600" cy="4805915"/>
          </a:xfrm>
        </p:spPr>
        <p:txBody>
          <a:bodyPr/>
          <a:lstStyle/>
          <a:p>
            <a:r>
              <a:rPr lang="en-US" dirty="0"/>
              <a:t>If a system operator is in charge of the lines or equipment and their means of disconnection, the employer </a:t>
            </a:r>
            <a:r>
              <a:rPr lang="en-US" b="1" i="1" dirty="0"/>
              <a:t>shall designate one employee </a:t>
            </a:r>
            <a:r>
              <a:rPr lang="en-US" dirty="0"/>
              <a:t>in the crew to be in charge of the clearance and shall comply with all of the requirements of paragraph (m)(3) of this section in the order specified</a:t>
            </a:r>
            <a:r>
              <a:rPr lang="en-US" dirty="0" smtClean="0"/>
              <a:t>.</a:t>
            </a:r>
          </a:p>
          <a:p>
            <a:r>
              <a:rPr lang="en-US" dirty="0" smtClean="0"/>
              <a:t>If </a:t>
            </a:r>
            <a:r>
              <a:rPr lang="en-US" dirty="0"/>
              <a:t>two or more crews will be working on the same lines or equipment, then </a:t>
            </a:r>
            <a:endParaRPr lang="en-US" dirty="0" smtClean="0"/>
          </a:p>
          <a:p>
            <a:r>
              <a:rPr lang="en-US" dirty="0" smtClean="0"/>
              <a:t>The </a:t>
            </a:r>
            <a:r>
              <a:rPr lang="en-US" b="1" dirty="0"/>
              <a:t>crews shall coordinate their activities under paragraph (m) </a:t>
            </a:r>
            <a:r>
              <a:rPr lang="en-US" dirty="0"/>
              <a:t>of this section with a single employee in charge of the clearance for all of the crews and follow the requirements of paragraph (m) of this section as if all of the employees formed a single crew, or 	</a:t>
            </a:r>
          </a:p>
          <a:p>
            <a:r>
              <a:rPr lang="en-US" dirty="0"/>
              <a:t>(B) 	</a:t>
            </a:r>
            <a:r>
              <a:rPr lang="en-US" b="1" dirty="0"/>
              <a:t>Each crew shall independently comply with paragraph (m) </a:t>
            </a:r>
            <a:r>
              <a:rPr lang="en-US" dirty="0"/>
              <a:t>of this section and, if there is no system operator in charge of the lines or equipment, shall have separate tags and coordinate </a:t>
            </a:r>
            <a:r>
              <a:rPr lang="en-US" dirty="0" smtClean="0"/>
              <a:t>de-energizing </a:t>
            </a:r>
            <a:r>
              <a:rPr lang="en-US" dirty="0"/>
              <a:t>and </a:t>
            </a:r>
            <a:r>
              <a:rPr lang="en-US" dirty="0" smtClean="0"/>
              <a:t>re-energizing </a:t>
            </a:r>
            <a:r>
              <a:rPr lang="en-US" dirty="0"/>
              <a:t>the lines and equipment with the other crews. 	</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82541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Note to 269(n)(1)</a:t>
            </a:r>
            <a:endParaRPr lang="en-US" dirty="0"/>
          </a:p>
        </p:txBody>
      </p:sp>
      <p:sp>
        <p:nvSpPr>
          <p:cNvPr id="3" name="Content Placeholder 2"/>
          <p:cNvSpPr>
            <a:spLocks noGrp="1"/>
          </p:cNvSpPr>
          <p:nvPr>
            <p:ph idx="1"/>
          </p:nvPr>
        </p:nvSpPr>
        <p:spPr/>
        <p:txBody>
          <a:bodyPr/>
          <a:lstStyle/>
          <a:p>
            <a:r>
              <a:rPr lang="pt-BR" sz="2800" dirty="0"/>
              <a:t>Note to paragraph (n)(1): </a:t>
            </a:r>
            <a:r>
              <a:rPr lang="pt-BR" sz="2800" dirty="0" smtClean="0"/>
              <a:t> </a:t>
            </a:r>
            <a:r>
              <a:rPr lang="en-US" sz="2800" b="1" i="1" dirty="0" smtClean="0"/>
              <a:t>This </a:t>
            </a:r>
            <a:r>
              <a:rPr lang="en-US" sz="2800" b="1" i="1" dirty="0"/>
              <a:t>paragraph covers grounding of generation, transmission, and distribution lines and equipment when this section requires protective grounding and whenever the employer chooses to ground such lines and equipment for the protection of employees. </a:t>
            </a:r>
            <a:r>
              <a:rPr lang="en-US" sz="2800" dirty="0"/>
              <a:t>	</a:t>
            </a:r>
          </a:p>
        </p:txBody>
      </p:sp>
      <p:sp>
        <p:nvSpPr>
          <p:cNvPr id="4" name="Date Placeholder 3"/>
          <p:cNvSpPr>
            <a:spLocks noGrp="1"/>
          </p:cNvSpPr>
          <p:nvPr>
            <p:ph type="dt" sz="half" idx="10"/>
          </p:nvPr>
        </p:nvSpPr>
        <p:spPr/>
        <p:txBody>
          <a:bodyPr/>
          <a:lstStyle/>
          <a:p>
            <a:pPr>
              <a:defRPr/>
            </a:pPr>
            <a:r>
              <a:rPr lang="en-US" smtClean="0"/>
              <a:t>  </a:t>
            </a:r>
            <a:endParaRPr lang="en-US" dirty="0"/>
          </a:p>
        </p:txBody>
      </p:sp>
      <p:sp>
        <p:nvSpPr>
          <p:cNvPr id="5" name="Footer Placeholder 4"/>
          <p:cNvSpPr>
            <a:spLocks noGrp="1"/>
          </p:cNvSpPr>
          <p:nvPr>
            <p:ph type="ftr" sz="quarter" idx="11"/>
          </p:nvPr>
        </p:nvSpPr>
        <p:spPr/>
        <p:txBody>
          <a:bodyPr/>
          <a:lstStyle/>
          <a:p>
            <a:pPr>
              <a:defRPr/>
            </a:pPr>
            <a:r>
              <a:rPr lang="en-US" smtClean="0"/>
              <a:t>Raines Utility Safety Solutions,  LLC.</a:t>
            </a:r>
            <a:endParaRPr lang="en-US" dirty="0"/>
          </a:p>
        </p:txBody>
      </p:sp>
    </p:spTree>
    <p:extLst>
      <p:ext uri="{BB962C8B-B14F-4D97-AF65-F5344CB8AC3E}">
        <p14:creationId xmlns="" xmlns:p14="http://schemas.microsoft.com/office/powerpoint/2010/main" val="199785818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29 CFR 1910.269 Grounding</a:t>
            </a:r>
            <a:endParaRPr lang="en-US" dirty="0"/>
          </a:p>
        </p:txBody>
      </p:sp>
      <p:sp>
        <p:nvSpPr>
          <p:cNvPr id="3" name="Content Placeholder 2"/>
          <p:cNvSpPr>
            <a:spLocks noGrp="1"/>
          </p:cNvSpPr>
          <p:nvPr>
            <p:ph idx="1"/>
          </p:nvPr>
        </p:nvSpPr>
        <p:spPr>
          <a:xfrm>
            <a:off x="159488" y="1339702"/>
            <a:ext cx="11164186" cy="5061098"/>
          </a:xfrm>
        </p:spPr>
        <p:txBody>
          <a:bodyPr/>
          <a:lstStyle/>
          <a:p>
            <a:r>
              <a:rPr lang="en-US" sz="2400" dirty="0" smtClean="0"/>
              <a:t>(n)(3) Equipotential </a:t>
            </a:r>
            <a:r>
              <a:rPr lang="en-US" sz="2400" dirty="0"/>
              <a:t>zone. Temporary protective grounds shall be placed at such locations and arranged in such a manner </a:t>
            </a:r>
            <a:r>
              <a:rPr lang="en-US" sz="2400" b="1" dirty="0"/>
              <a:t>that the employer can demonstrate </a:t>
            </a:r>
            <a:r>
              <a:rPr lang="en-US" sz="2400" dirty="0"/>
              <a:t>will prevent each employee from being exposed to hazardous differences in electric potential</a:t>
            </a:r>
            <a:r>
              <a:rPr lang="en-US" sz="2400" dirty="0" smtClean="0"/>
              <a:t>.</a:t>
            </a:r>
          </a:p>
          <a:p>
            <a:r>
              <a:rPr lang="en-US" sz="2400" dirty="0" smtClean="0"/>
              <a:t>(n)(4) Protective </a:t>
            </a:r>
            <a:r>
              <a:rPr lang="en-US" sz="2400" dirty="0"/>
              <a:t>grounds shall have an impedance low enough so that they do not delay the operation of protective devices in case of accidental energizing of the lines or equipment </a:t>
            </a:r>
            <a:endParaRPr lang="en-US" sz="2400" dirty="0" smtClean="0"/>
          </a:p>
          <a:p>
            <a:r>
              <a:rPr lang="pt-BR" sz="2000" b="1" i="1" dirty="0"/>
              <a:t>Note to paragraph (n)(3): </a:t>
            </a:r>
            <a:r>
              <a:rPr lang="en-US" sz="2000" b="1" i="1" dirty="0"/>
              <a:t>Appendix C to this section contains guidelines for establishing the equipotential zone required by this paragraph. The Occupational Safety and Health Administration will deem grounding practices meeting these guidelines as complying with paragraph (n)(3) of this section. </a:t>
            </a:r>
          </a:p>
          <a:p>
            <a:r>
              <a:rPr lang="en-US" sz="2000" b="1" i="1" dirty="0"/>
              <a:t>Note to (n)(4): The Institute of Electrical Engineers Guide for Protective Grounding of Power Lines, IEEE Std 1048-2003, contains guidelines for selecting and installing protective grounding equipment</a:t>
            </a:r>
            <a:r>
              <a:rPr lang="en-US" sz="2000" dirty="0"/>
              <a:t>. 	</a:t>
            </a:r>
          </a:p>
          <a:p>
            <a:endParaRPr lang="en-US" sz="2000" b="1" i="1" dirty="0"/>
          </a:p>
          <a:p>
            <a:endParaRPr lang="en-US" sz="2400" dirty="0" smtClean="0"/>
          </a:p>
          <a:p>
            <a:endParaRPr lang="en-US" sz="2400"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4025612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Grounding </a:t>
            </a:r>
            <a:r>
              <a:rPr lang="en-US" sz="4800" dirty="0"/>
              <a:t>1910.269(n</a:t>
            </a:r>
            <a:r>
              <a:rPr lang="en-US" sz="4800" dirty="0" smtClean="0"/>
              <a:t>)</a:t>
            </a:r>
            <a:endParaRPr lang="en-US" dirty="0"/>
          </a:p>
        </p:txBody>
      </p:sp>
      <p:sp>
        <p:nvSpPr>
          <p:cNvPr id="3" name="Content Placeholder 2"/>
          <p:cNvSpPr>
            <a:spLocks noGrp="1"/>
          </p:cNvSpPr>
          <p:nvPr>
            <p:ph idx="1"/>
          </p:nvPr>
        </p:nvSpPr>
        <p:spPr>
          <a:xfrm>
            <a:off x="191385" y="1350335"/>
            <a:ext cx="10802679" cy="5050465"/>
          </a:xfrm>
        </p:spPr>
        <p:txBody>
          <a:bodyPr/>
          <a:lstStyle/>
          <a:p>
            <a:r>
              <a:rPr lang="en-US" sz="2400" dirty="0" smtClean="0"/>
              <a:t>(5</a:t>
            </a:r>
            <a:r>
              <a:rPr lang="en-US" sz="2400" dirty="0"/>
              <a:t>) 	“Testing</a:t>
            </a:r>
            <a:r>
              <a:rPr lang="en-US" sz="2400" dirty="0" smtClean="0"/>
              <a:t>.”</a:t>
            </a:r>
            <a:r>
              <a:rPr lang="en-US" sz="2400" dirty="0"/>
              <a:t> test lines and equipment and verify the absence of nominal voltage before employees install any ground on those lines or that equipment. 	</a:t>
            </a:r>
          </a:p>
          <a:p>
            <a:r>
              <a:rPr lang="en-US" sz="2400" dirty="0" smtClean="0"/>
              <a:t>(n)(6)(i) The </a:t>
            </a:r>
            <a:r>
              <a:rPr lang="en-US" sz="2400" b="1" i="1" dirty="0"/>
              <a:t>employer shall ensure </a:t>
            </a:r>
            <a:r>
              <a:rPr lang="en-US" sz="2400" dirty="0"/>
              <a:t>that, when an employee attaches a ground to a line or to equipment, the employee attaches the ground-end connection first and then attaches the other end by means of a live-line tool</a:t>
            </a:r>
            <a:r>
              <a:rPr lang="en-US" sz="2400" dirty="0" smtClean="0"/>
              <a:t>. </a:t>
            </a:r>
          </a:p>
          <a:p>
            <a:r>
              <a:rPr lang="en-US" sz="2400" dirty="0" smtClean="0"/>
              <a:t>600 </a:t>
            </a:r>
            <a:r>
              <a:rPr lang="en-US" sz="2400" dirty="0"/>
              <a:t>volts or less, the </a:t>
            </a:r>
            <a:r>
              <a:rPr lang="en-US" sz="2400" b="1" i="1" dirty="0"/>
              <a:t>employer may permit the employee </a:t>
            </a:r>
            <a:r>
              <a:rPr lang="en-US" sz="2400" dirty="0"/>
              <a:t>to use insulating equipment other than a live-line </a:t>
            </a:r>
            <a:r>
              <a:rPr lang="en-US" sz="2400" dirty="0" smtClean="0"/>
              <a:t>tool (gloves) </a:t>
            </a:r>
            <a:r>
              <a:rPr lang="en-US" sz="2400" dirty="0"/>
              <a:t>if the employer ensures that the line or equipment is not energized at the time the ground is </a:t>
            </a:r>
            <a:r>
              <a:rPr lang="en-US" sz="2400" b="1" i="1" dirty="0" smtClean="0"/>
              <a:t>connected or disconnecting </a:t>
            </a:r>
            <a:r>
              <a:rPr lang="en-US" sz="2400" dirty="0" smtClean="0"/>
              <a:t>if </a:t>
            </a:r>
            <a:r>
              <a:rPr lang="en-US" sz="2400" dirty="0"/>
              <a:t>the employer can demonstrate that each employee is protected from hazards that may develop if the line or equipment is energized. 	</a:t>
            </a:r>
            <a:endParaRPr lang="en-US" sz="2400" dirty="0" smtClean="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3714225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11174819" cy="1143000"/>
          </a:xfrm>
        </p:spPr>
        <p:txBody>
          <a:bodyPr/>
          <a:lstStyle/>
          <a:p>
            <a:r>
              <a:rPr lang="en-US" sz="4400" dirty="0"/>
              <a:t>Changes in </a:t>
            </a:r>
            <a:r>
              <a:rPr lang="en-US" sz="4400" dirty="0" smtClean="0"/>
              <a:t>Language: Implied</a:t>
            </a:r>
            <a:endParaRPr lang="en-US" sz="4400" dirty="0"/>
          </a:p>
        </p:txBody>
      </p:sp>
      <p:sp>
        <p:nvSpPr>
          <p:cNvPr id="3" name="Content Placeholder 2"/>
          <p:cNvSpPr>
            <a:spLocks noGrp="1"/>
          </p:cNvSpPr>
          <p:nvPr>
            <p:ph idx="1"/>
          </p:nvPr>
        </p:nvSpPr>
        <p:spPr/>
        <p:txBody>
          <a:bodyPr/>
          <a:lstStyle/>
          <a:p>
            <a:pPr marL="0" lvl="0" indent="0" eaLnBrk="1" hangingPunct="1">
              <a:spcBef>
                <a:spcPct val="0"/>
              </a:spcBef>
              <a:buClrTx/>
              <a:buNone/>
            </a:pPr>
            <a:r>
              <a:rPr lang="en-US" sz="2400" dirty="0"/>
              <a:t>1910.269(q)(2)(vi) Load ratings of stringing lines, pulling lines, conductor grips, </a:t>
            </a:r>
            <a:r>
              <a:rPr lang="en-US" sz="2400" dirty="0" smtClean="0"/>
              <a:t>load-bearing </a:t>
            </a:r>
            <a:r>
              <a:rPr lang="en-US" sz="2400" dirty="0"/>
              <a:t>hardware and accessories, rigging, and hoists may not be exceeded.</a:t>
            </a:r>
          </a:p>
          <a:p>
            <a:pPr marL="0" lvl="0" indent="0" eaLnBrk="1" hangingPunct="1">
              <a:spcBef>
                <a:spcPct val="0"/>
              </a:spcBef>
              <a:buClrTx/>
              <a:buNone/>
            </a:pPr>
            <a:endParaRPr lang="en-US" sz="2400" dirty="0"/>
          </a:p>
          <a:p>
            <a:pPr marL="0" lvl="0" indent="0" eaLnBrk="1" hangingPunct="1">
              <a:spcBef>
                <a:spcPct val="0"/>
              </a:spcBef>
              <a:buClrTx/>
              <a:buNone/>
            </a:pPr>
            <a:r>
              <a:rPr lang="en-US" sz="2400" dirty="0"/>
              <a:t>1910.269(q)(2)(vii) Pulling lines and accessories shall be repaired or replaced </a:t>
            </a:r>
            <a:r>
              <a:rPr lang="en-US" sz="2400" dirty="0" smtClean="0"/>
              <a:t>when </a:t>
            </a:r>
            <a:r>
              <a:rPr lang="en-US" sz="2400" dirty="0"/>
              <a:t>defective.</a:t>
            </a:r>
          </a:p>
          <a:p>
            <a:pPr marL="0" lvl="0" indent="0" eaLnBrk="1" hangingPunct="1">
              <a:spcBef>
                <a:spcPct val="0"/>
              </a:spcBef>
              <a:buClrTx/>
              <a:buNone/>
            </a:pPr>
            <a:endParaRPr lang="en-US" sz="2400" dirty="0"/>
          </a:p>
          <a:p>
            <a:pPr marL="0" lvl="0" indent="0" eaLnBrk="1" hangingPunct="1">
              <a:spcBef>
                <a:spcPct val="0"/>
              </a:spcBef>
              <a:buClrTx/>
              <a:buNone/>
            </a:pPr>
            <a:r>
              <a:rPr lang="en-US" sz="2400" dirty="0"/>
              <a:t>1910.269(q)(2)(viii) Conductor grips may not be used on wire rope, unless the grip </a:t>
            </a:r>
            <a:r>
              <a:rPr lang="en-US" sz="2400" dirty="0" smtClean="0"/>
              <a:t>is </a:t>
            </a:r>
            <a:r>
              <a:rPr lang="en-US" sz="2400" dirty="0"/>
              <a:t>specifically designed for this application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138993779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29 CFR </a:t>
            </a:r>
            <a:r>
              <a:rPr lang="en-US" dirty="0" smtClean="0"/>
              <a:t>1910.269(p)(4)</a:t>
            </a:r>
            <a:endParaRPr lang="en-US" dirty="0"/>
          </a:p>
        </p:txBody>
      </p:sp>
      <p:sp>
        <p:nvSpPr>
          <p:cNvPr id="3" name="Content Placeholder 2"/>
          <p:cNvSpPr>
            <a:spLocks noGrp="1"/>
          </p:cNvSpPr>
          <p:nvPr>
            <p:ph idx="1"/>
          </p:nvPr>
        </p:nvSpPr>
        <p:spPr/>
        <p:txBody>
          <a:bodyPr/>
          <a:lstStyle/>
          <a:p>
            <a:r>
              <a:rPr lang="en-US" sz="2800" dirty="0" smtClean="0"/>
              <a:t>(i): Mechanical equipment (Derrick Trucks and Cranes) </a:t>
            </a:r>
            <a:r>
              <a:rPr lang="en-US" sz="2800" dirty="0"/>
              <a:t>shall be operated so that the minimum approach distances, established by the employer under paragraph (l)(3)(i) of this section, are maintained from exposed energized lines and equipment</a:t>
            </a:r>
            <a:r>
              <a:rPr lang="en-US" sz="2800" dirty="0" smtClean="0"/>
              <a:t>.</a:t>
            </a:r>
          </a:p>
          <a:p>
            <a:r>
              <a:rPr lang="en-US" sz="2800" dirty="0" smtClean="0"/>
              <a:t> Insulated portions of Di-electric booms acceptable</a:t>
            </a:r>
            <a:r>
              <a:rPr lang="en-US" sz="2800" dirty="0"/>
              <a:t>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3624571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1910.269(q)(2)(iv</a:t>
            </a:r>
            <a:r>
              <a:rPr lang="en-US" sz="4800" dirty="0" smtClean="0"/>
              <a:t>) </a:t>
            </a:r>
            <a:r>
              <a:rPr lang="en-US" dirty="0" smtClean="0"/>
              <a:t>Change </a:t>
            </a:r>
            <a:endParaRPr lang="en-US" dirty="0"/>
          </a:p>
        </p:txBody>
      </p:sp>
      <p:sp>
        <p:nvSpPr>
          <p:cNvPr id="3" name="Content Placeholder 2"/>
          <p:cNvSpPr>
            <a:spLocks noGrp="1"/>
          </p:cNvSpPr>
          <p:nvPr>
            <p:ph idx="1"/>
          </p:nvPr>
        </p:nvSpPr>
        <p:spPr/>
        <p:txBody>
          <a:bodyPr/>
          <a:lstStyle/>
          <a:p>
            <a:r>
              <a:rPr lang="en-US" sz="2400" dirty="0" smtClean="0"/>
              <a:t>Before </a:t>
            </a:r>
            <a:r>
              <a:rPr lang="en-US" sz="2400" dirty="0"/>
              <a:t>employees install lines parallel to existing energized lines, the employer </a:t>
            </a:r>
            <a:r>
              <a:rPr lang="en-US" sz="2400" b="1" dirty="0"/>
              <a:t>shall make a determination of the approximate voltage to be induced in the new lines, </a:t>
            </a:r>
            <a:r>
              <a:rPr lang="en-US" sz="2400" dirty="0"/>
              <a:t>or work shall proceed on the assumption that the induced voltage is hazardous. </a:t>
            </a:r>
            <a:endParaRPr lang="en-US" sz="2400" dirty="0" smtClean="0"/>
          </a:p>
          <a:p>
            <a:r>
              <a:rPr lang="en-US" sz="2400" dirty="0" smtClean="0"/>
              <a:t>Unless </a:t>
            </a:r>
            <a:r>
              <a:rPr lang="en-US" sz="2400" dirty="0"/>
              <a:t>the employer can demonstrate that the lines that employees are installing are not subject to the induction of a hazardous voltage </a:t>
            </a:r>
            <a:r>
              <a:rPr lang="en-US" sz="2400" dirty="0" smtClean="0"/>
              <a:t>or</a:t>
            </a:r>
          </a:p>
          <a:p>
            <a:r>
              <a:rPr lang="en-US" sz="2400" dirty="0" smtClean="0"/>
              <a:t>Unless </a:t>
            </a:r>
            <a:r>
              <a:rPr lang="en-US" sz="2400" dirty="0"/>
              <a:t>the lines are treated as energized, temporary protective grounds shall be placed at such locations and arranged in such a manner that the employer can demonstrate will prevent exposure of each employee to hazardous differences in electric potential.</a:t>
            </a:r>
            <a:br>
              <a:rPr lang="en-US" sz="2400" dirty="0"/>
            </a:br>
            <a:r>
              <a:rPr lang="en-US" sz="2400" dirty="0"/>
              <a:t/>
            </a:r>
            <a:br>
              <a:rPr lang="en-US" sz="2400" dirty="0"/>
            </a:br>
            <a:endParaRPr lang="en-US" sz="2400"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84952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438" y="93885"/>
            <a:ext cx="10160000" cy="1143000"/>
          </a:xfrm>
        </p:spPr>
        <p:txBody>
          <a:bodyPr/>
          <a:lstStyle/>
          <a:p>
            <a:r>
              <a:rPr lang="en-US" dirty="0" smtClean="0"/>
              <a:t>Overhead Lines  (q)</a:t>
            </a:r>
            <a:endParaRPr lang="en-US" dirty="0"/>
          </a:p>
        </p:txBody>
      </p:sp>
      <p:sp>
        <p:nvSpPr>
          <p:cNvPr id="3" name="Content Placeholder 2"/>
          <p:cNvSpPr>
            <a:spLocks noGrp="1"/>
          </p:cNvSpPr>
          <p:nvPr>
            <p:ph idx="1"/>
          </p:nvPr>
        </p:nvSpPr>
        <p:spPr>
          <a:xfrm>
            <a:off x="0" y="1169581"/>
            <a:ext cx="10769600" cy="5231219"/>
          </a:xfrm>
        </p:spPr>
        <p:txBody>
          <a:bodyPr/>
          <a:lstStyle/>
          <a:p>
            <a:r>
              <a:rPr lang="en-US" sz="2800" dirty="0"/>
              <a:t>Note 1 to paragraph (q)(2)(iv): </a:t>
            </a:r>
          </a:p>
          <a:p>
            <a:r>
              <a:rPr lang="en-US" sz="2800" dirty="0"/>
              <a:t>If the employer takes no precautions to protect employees from hazards associated with involuntary reactions from electric shock, a hazard exists if the induced voltage is sufficient to pass a current of 1 milliampere through a 500-ohm resistor. If the employer protects employees from injury due to involuntary reactions from electric shock, a hazard exists if the resultant current would be more than 6 milliamperes. 	</a:t>
            </a:r>
          </a:p>
          <a:p>
            <a:r>
              <a:rPr lang="en-US" sz="2800" i="1" dirty="0" smtClean="0"/>
              <a:t>Note </a:t>
            </a:r>
            <a:r>
              <a:rPr lang="en-US" sz="2800" i="1" dirty="0"/>
              <a:t>2 to paragraph (q)(2)(iv</a:t>
            </a:r>
            <a:r>
              <a:rPr lang="en-US" sz="2800" i="1" dirty="0" smtClean="0"/>
              <a:t>): Appendix </a:t>
            </a:r>
            <a:r>
              <a:rPr lang="en-US" sz="2800" i="1" dirty="0"/>
              <a:t>C to this section contains guidelines for protecting employees from hazardous differences in electric potential as required by this paragraph. </a:t>
            </a:r>
            <a:r>
              <a:rPr lang="en-US" sz="2800" dirty="0"/>
              <a:t>	</a:t>
            </a:r>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3354929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Boots (1910.136)</a:t>
            </a:r>
            <a:endParaRPr lang="en-US" dirty="0"/>
          </a:p>
        </p:txBody>
      </p:sp>
      <p:sp>
        <p:nvSpPr>
          <p:cNvPr id="3" name="Content Placeholder 2"/>
          <p:cNvSpPr>
            <a:spLocks noGrp="1"/>
          </p:cNvSpPr>
          <p:nvPr>
            <p:ph idx="1"/>
          </p:nvPr>
        </p:nvSpPr>
        <p:spPr/>
        <p:txBody>
          <a:bodyPr/>
          <a:lstStyle/>
          <a:p>
            <a:r>
              <a:rPr lang="en-US" sz="2800" dirty="0"/>
              <a:t>OSHA has removed the requirement for electrical workers to use electrically rated boots which was a primary form of protection</a:t>
            </a:r>
            <a:r>
              <a:rPr lang="en-US" sz="2800" dirty="0" smtClean="0"/>
              <a:t>. (</a:t>
            </a:r>
            <a:r>
              <a:rPr lang="en-US" sz="2800" i="1" u="sng" dirty="0" smtClean="0"/>
              <a:t>Protect </a:t>
            </a:r>
            <a:r>
              <a:rPr lang="en-US" sz="2800" i="1" u="sng" dirty="0"/>
              <a:t>the affected employee from an electrical hazard, such as a static-discharge or electric shock hazard, that remains after the  employer takes other necessary protective measures.</a:t>
            </a:r>
          </a:p>
          <a:p>
            <a:r>
              <a:rPr lang="en-US" sz="2800" dirty="0" smtClean="0"/>
              <a:t>Di-Electric Boots or over shoes are now a secondary protection</a:t>
            </a:r>
          </a:p>
          <a:p>
            <a:pPr marL="0" indent="0">
              <a:buNone/>
            </a:pPr>
            <a:endParaRPr lang="en-US" i="1" dirty="0" smtClean="0"/>
          </a:p>
          <a:p>
            <a:pPr marL="0" indent="0">
              <a:buNone/>
            </a:pPr>
            <a:endParaRPr lang="en-US" dirty="0"/>
          </a:p>
        </p:txBody>
      </p:sp>
    </p:spTree>
    <p:extLst>
      <p:ext uri="{BB962C8B-B14F-4D97-AF65-F5344CB8AC3E}">
        <p14:creationId xmlns="" xmlns:p14="http://schemas.microsoft.com/office/powerpoint/2010/main" val="33877413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t>Information Transfer</a:t>
            </a:r>
            <a:endParaRPr lang="en-US" dirty="0"/>
          </a:p>
        </p:txBody>
      </p:sp>
      <p:sp>
        <p:nvSpPr>
          <p:cNvPr id="19459" name="Content Placeholder 2"/>
          <p:cNvSpPr>
            <a:spLocks noGrp="1"/>
          </p:cNvSpPr>
          <p:nvPr>
            <p:ph idx="1"/>
          </p:nvPr>
        </p:nvSpPr>
        <p:spPr/>
        <p:txBody>
          <a:bodyPr/>
          <a:lstStyle/>
          <a:p>
            <a:r>
              <a:rPr lang="en-US" smtClean="0"/>
              <a:t>CFR 1926.968) with the information, other than information on maximum switching-transient voltages, required by 29 CFR 1910.269(a)(3)(i)(A) and 29 CFR 1926.950(c)(1)(i).</a:t>
            </a:r>
          </a:p>
          <a:p>
            <a:r>
              <a:rPr lang="en-US" smtClean="0"/>
              <a:t>Until </a:t>
            </a:r>
            <a:r>
              <a:rPr lang="en-US" b="1" smtClean="0"/>
              <a:t>June 30, 2015, no citations will be issued to contract employers (as defined at 29 CFR </a:t>
            </a:r>
            <a:r>
              <a:rPr lang="en-US" smtClean="0"/>
              <a:t>1910.269(x) and 29 CFR 1926.968) under the information-transfer provisions at 29 CFR 1910.269(a)(3) and 29 CFR 1926.950(c).</a:t>
            </a:r>
          </a:p>
          <a:p>
            <a:endParaRPr lang="en-US"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t>Job Briefing</a:t>
            </a:r>
            <a:br>
              <a:rPr lang="en-US" b="1" dirty="0" smtClean="0"/>
            </a:br>
            <a:endParaRPr lang="en-US" dirty="0"/>
          </a:p>
        </p:txBody>
      </p:sp>
      <p:sp>
        <p:nvSpPr>
          <p:cNvPr id="20483" name="Content Placeholder 2"/>
          <p:cNvSpPr>
            <a:spLocks noGrp="1"/>
          </p:cNvSpPr>
          <p:nvPr>
            <p:ph idx="1"/>
          </p:nvPr>
        </p:nvSpPr>
        <p:spPr/>
        <p:txBody>
          <a:bodyPr/>
          <a:lstStyle/>
          <a:p>
            <a:r>
              <a:rPr lang="en-US" smtClean="0"/>
              <a:t>Until </a:t>
            </a:r>
            <a:r>
              <a:rPr lang="en-US" b="1" smtClean="0"/>
              <a:t>April 30, 2015, no citations will be issued under 29 CFR 1910.269(c)(1)(i) or 29 CFR </a:t>
            </a:r>
            <a:r>
              <a:rPr lang="en-US" smtClean="0"/>
              <a:t>1926.952(a)(1), which require the employer to provide the employee in charge of the job with all available information that relates to the determination of existing characteristics and conditions.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11186584" cy="1143000"/>
          </a:xfrm>
        </p:spPr>
        <p:txBody>
          <a:bodyPr/>
          <a:lstStyle/>
          <a:p>
            <a:pPr>
              <a:defRPr/>
            </a:pPr>
            <a:r>
              <a:rPr lang="en-US" b="1" dirty="0" smtClean="0"/>
              <a:t> Minimum Approach Distances</a:t>
            </a:r>
            <a:endParaRPr lang="en-US" dirty="0"/>
          </a:p>
        </p:txBody>
      </p:sp>
      <p:sp>
        <p:nvSpPr>
          <p:cNvPr id="3" name="Content Placeholder 2"/>
          <p:cNvSpPr>
            <a:spLocks noGrp="1"/>
          </p:cNvSpPr>
          <p:nvPr>
            <p:ph idx="1"/>
          </p:nvPr>
        </p:nvSpPr>
        <p:spPr>
          <a:xfrm>
            <a:off x="165101" y="1403350"/>
            <a:ext cx="11114617" cy="5032375"/>
          </a:xfrm>
        </p:spPr>
        <p:txBody>
          <a:bodyPr/>
          <a:lstStyle/>
          <a:p>
            <a:r>
              <a:rPr lang="en-US" smtClean="0"/>
              <a:t>The standards give employers until </a:t>
            </a:r>
            <a:r>
              <a:rPr lang="en-US" b="1" smtClean="0"/>
              <a:t>April 1, 2015, to comply with revised minimum approach </a:t>
            </a:r>
            <a:r>
              <a:rPr lang="en-US" smtClean="0"/>
              <a:t>distances for voltages of 5.1 kilovolts and more. See 29 CFR 1910.269 (Table R-3, Note 4) and 29 CFR 1926.960 (Table V-2, Note 4).</a:t>
            </a:r>
          </a:p>
          <a:p>
            <a:r>
              <a:rPr lang="en-US" smtClean="0"/>
              <a:t>Until </a:t>
            </a:r>
            <a:r>
              <a:rPr lang="en-US" b="1" smtClean="0"/>
              <a:t>January 31, 2016, for voltages of 169.1 kilovolts and more: (i) no citations will be issued </a:t>
            </a:r>
            <a:r>
              <a:rPr lang="en-US" smtClean="0"/>
              <a:t>under 29 CFR 10.269(l)(3)(ii) or 29 CFR 1926.960(c)(1)(ii), which require the employer to determine the maximum anticipated per-unit transient overvoltage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4294967295"/>
          </p:nvPr>
        </p:nvSpPr>
        <p:spPr>
          <a:xfrm>
            <a:off x="0" y="0"/>
            <a:ext cx="11269133" cy="6400800"/>
          </a:xfrm>
        </p:spPr>
        <p:txBody>
          <a:bodyPr/>
          <a:lstStyle/>
          <a:p>
            <a:pPr>
              <a:buFont typeface="Arial" pitchFamily="34" charset="0"/>
              <a:buNone/>
            </a:pPr>
            <a:r>
              <a:rPr lang="en-US" sz="2800" smtClean="0">
                <a:latin typeface="Arial" pitchFamily="34" charset="0"/>
                <a:cs typeface="Arial" pitchFamily="34" charset="0"/>
              </a:rPr>
              <a:t>   and (ii) OSHA will accept compliance with the minimum approach distances in Table 6 or Tables 10 to 13 in Appendix B to 29 CFR 1910.269 as compliance with 29 CFR 1910.269(l)(3)(i) and 29 CFR 1926.960(c)(1)(i). If peer-reviewed guidance regarding the calculation of maximum transient over voltages is not available before </a:t>
            </a:r>
            <a:r>
              <a:rPr lang="en-US" sz="2800" b="1" smtClean="0">
                <a:latin typeface="Arial" pitchFamily="34" charset="0"/>
                <a:cs typeface="Arial" pitchFamily="34" charset="0"/>
              </a:rPr>
              <a:t>May 1, 2015, OSHA will extend this policy as necessary to </a:t>
            </a:r>
            <a:r>
              <a:rPr lang="en-US" sz="2800" smtClean="0">
                <a:latin typeface="Arial" pitchFamily="34" charset="0"/>
                <a:cs typeface="Arial" pitchFamily="34" charset="0"/>
              </a:rPr>
              <a:t>give employers time to read and implement such guidance when it becomes available.</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ChangeArrowheads="1"/>
          </p:cNvSpPr>
          <p:nvPr/>
        </p:nvSpPr>
        <p:spPr bwMode="auto">
          <a:xfrm>
            <a:off x="0" y="1"/>
            <a:ext cx="11220451" cy="2031325"/>
          </a:xfrm>
          <a:prstGeom prst="rect">
            <a:avLst/>
          </a:prstGeom>
          <a:noFill/>
          <a:ln w="9525">
            <a:noFill/>
            <a:miter lim="800000"/>
            <a:headEnd/>
            <a:tailEnd/>
          </a:ln>
        </p:spPr>
        <p:txBody>
          <a:bodyPr>
            <a:spAutoFit/>
          </a:bodyPr>
          <a:lstStyle/>
          <a:p>
            <a:r>
              <a:rPr lang="en-US"/>
              <a:t>Until </a:t>
            </a:r>
            <a:r>
              <a:rPr lang="en-US" b="1"/>
              <a:t>January 31, 2016, for voltages of 72.6 to 169.0 kilovolts, no citations will be issued under</a:t>
            </a:r>
          </a:p>
          <a:p>
            <a:r>
              <a:rPr lang="en-US"/>
              <a:t>29 CFR 1910.269(l)(3)(ii) or 29 CFR 1926.960(c)(1)(ii), which require the employer to determine the maximum anticipated per-unit transient overvoltage, provided the employer assumes a maximum anticipated per-unit transient overvoltage, phase-to-ground, of 3.0 per unit.</a:t>
            </a:r>
          </a:p>
          <a:p>
            <a:r>
              <a:rPr lang="en-US"/>
              <a:t>If peer-reviewed guidance regarding the calculation of maximum transient over voltages is not available before </a:t>
            </a:r>
            <a:r>
              <a:rPr lang="en-US" b="1"/>
              <a:t>May 1, 2015, OSHA will extend this policy as necessary to give employers time </a:t>
            </a:r>
            <a:r>
              <a:rPr lang="en-US"/>
              <a:t>to read and implement such guidance when it becomes available.</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t>Estimates of Available Heat Energy</a:t>
            </a:r>
            <a:endParaRPr lang="en-US" dirty="0"/>
          </a:p>
        </p:txBody>
      </p:sp>
      <p:sp>
        <p:nvSpPr>
          <p:cNvPr id="24579" name="Content Placeholder 2"/>
          <p:cNvSpPr>
            <a:spLocks noGrp="1"/>
          </p:cNvSpPr>
          <p:nvPr>
            <p:ph idx="1"/>
          </p:nvPr>
        </p:nvSpPr>
        <p:spPr/>
        <p:txBody>
          <a:bodyPr/>
          <a:lstStyle/>
          <a:p>
            <a:pPr>
              <a:buFont typeface="Arial" pitchFamily="34" charset="0"/>
              <a:buNone/>
            </a:pPr>
            <a:endParaRPr lang="en-US" b="1" smtClean="0"/>
          </a:p>
          <a:p>
            <a:r>
              <a:rPr lang="en-US" smtClean="0"/>
              <a:t>Until </a:t>
            </a:r>
            <a:r>
              <a:rPr lang="en-US" b="1" smtClean="0"/>
              <a:t>March 31, 2015, no citations will be issued under 29 CFR 1910.269(l)(8)(ii) or 29 CFR </a:t>
            </a:r>
            <a:r>
              <a:rPr lang="en-US" smtClean="0"/>
              <a:t>1926.960(g)(2), which require the employer to make a reasonable estimate of the incident heat energy exposures faced by each employee exposed to electric arc hazards.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11174819" cy="1143000"/>
          </a:xfrm>
        </p:spPr>
        <p:txBody>
          <a:bodyPr/>
          <a:lstStyle/>
          <a:p>
            <a:r>
              <a:rPr lang="en-US" sz="4400" dirty="0"/>
              <a:t>Changes in </a:t>
            </a:r>
            <a:r>
              <a:rPr lang="en-US" sz="4400" dirty="0" smtClean="0"/>
              <a:t>Language: Objective</a:t>
            </a:r>
            <a:endParaRPr lang="en-US" sz="4400" dirty="0"/>
          </a:p>
        </p:txBody>
      </p:sp>
      <p:sp>
        <p:nvSpPr>
          <p:cNvPr id="3" name="Content Placeholder 2"/>
          <p:cNvSpPr>
            <a:spLocks noGrp="1"/>
          </p:cNvSpPr>
          <p:nvPr>
            <p:ph idx="1"/>
          </p:nvPr>
        </p:nvSpPr>
        <p:spPr/>
        <p:txBody>
          <a:bodyPr/>
          <a:lstStyle/>
          <a:p>
            <a:pPr marL="411163" lvl="1" indent="0">
              <a:buNone/>
            </a:pPr>
            <a:r>
              <a:rPr lang="en-US" sz="2400" dirty="0"/>
              <a:t>1910.269(q)(2)(vi)</a:t>
            </a:r>
            <a:r>
              <a:rPr lang="en-US" sz="2400" dirty="0" smtClean="0"/>
              <a:t> </a:t>
            </a:r>
            <a:r>
              <a:rPr lang="en-US" sz="2400" dirty="0"/>
              <a:t>The </a:t>
            </a:r>
            <a:r>
              <a:rPr lang="en-US" sz="2400" b="1" dirty="0"/>
              <a:t>employer shall ensure </a:t>
            </a:r>
            <a:r>
              <a:rPr lang="en-US" sz="2400" dirty="0"/>
              <a:t>that employees do not exceed load ratings </a:t>
            </a:r>
            <a:r>
              <a:rPr lang="en-US" sz="2400" dirty="0" smtClean="0"/>
              <a:t>of stringing </a:t>
            </a:r>
            <a:r>
              <a:rPr lang="en-US" sz="2400" dirty="0"/>
              <a:t>lines, pulling lines, conductor grips, load-bearing hardware and accessories</a:t>
            </a:r>
            <a:r>
              <a:rPr lang="en-US" sz="2400" dirty="0" smtClean="0"/>
              <a:t>, rigging</a:t>
            </a:r>
            <a:r>
              <a:rPr lang="en-US" sz="2400" dirty="0"/>
              <a:t>, and hoists.</a:t>
            </a:r>
          </a:p>
          <a:p>
            <a:pPr marL="411163" lvl="1" indent="0">
              <a:buNone/>
            </a:pPr>
            <a:endParaRPr lang="en-US" sz="2400" dirty="0"/>
          </a:p>
          <a:p>
            <a:pPr marL="411163" lvl="1" indent="0">
              <a:buNone/>
            </a:pPr>
            <a:r>
              <a:rPr lang="en-US" sz="2400" dirty="0"/>
              <a:t>1910.269(q)(2</a:t>
            </a:r>
            <a:r>
              <a:rPr lang="en-US" sz="2400" dirty="0" smtClean="0"/>
              <a:t>)(</a:t>
            </a:r>
            <a:r>
              <a:rPr lang="en-US" sz="2400" dirty="0"/>
              <a:t>vii) The </a:t>
            </a:r>
            <a:r>
              <a:rPr lang="en-US" sz="2400" b="1" dirty="0"/>
              <a:t>employer shall </a:t>
            </a:r>
            <a:r>
              <a:rPr lang="en-US" sz="2400" dirty="0"/>
              <a:t>repair or replace defective pulling lines and accessories.</a:t>
            </a:r>
          </a:p>
          <a:p>
            <a:pPr marL="411163" lvl="1" indent="0">
              <a:buNone/>
            </a:pPr>
            <a:endParaRPr lang="en-US" sz="2400" dirty="0"/>
          </a:p>
          <a:p>
            <a:pPr marL="411163" lvl="1" indent="0">
              <a:buNone/>
            </a:pPr>
            <a:r>
              <a:rPr lang="en-US" sz="2400" dirty="0"/>
              <a:t>1910.269(q)(2</a:t>
            </a:r>
            <a:r>
              <a:rPr lang="en-US" sz="2400" dirty="0" smtClean="0"/>
              <a:t>)(</a:t>
            </a:r>
            <a:r>
              <a:rPr lang="en-US" sz="2400" dirty="0"/>
              <a:t>viii) The </a:t>
            </a:r>
            <a:r>
              <a:rPr lang="en-US" sz="2400" b="1" dirty="0"/>
              <a:t>employer shall ensure </a:t>
            </a:r>
            <a:r>
              <a:rPr lang="en-US" sz="2400" dirty="0"/>
              <a:t>that employees do not use conductor grips </a:t>
            </a:r>
            <a:r>
              <a:rPr lang="en-US" sz="2400" dirty="0" smtClean="0"/>
              <a:t>on wire </a:t>
            </a:r>
            <a:r>
              <a:rPr lang="en-US" sz="2400" dirty="0"/>
              <a:t>rope </a:t>
            </a:r>
            <a:r>
              <a:rPr lang="en-US" sz="2400" dirty="0" smtClean="0"/>
              <a:t>unless </a:t>
            </a:r>
            <a:r>
              <a:rPr lang="en-US" sz="2400" dirty="0"/>
              <a:t>the manufacturer specifically designed the grip for this application</a:t>
            </a:r>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 xmlns:p14="http://schemas.microsoft.com/office/powerpoint/2010/main" val="121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917" y="301626"/>
            <a:ext cx="10462683" cy="461963"/>
          </a:xfrm>
        </p:spPr>
        <p:txBody>
          <a:bodyPr/>
          <a:lstStyle/>
          <a:p>
            <a:pPr>
              <a:defRPr/>
            </a:pPr>
            <a:r>
              <a:rPr lang="en-US" b="1" dirty="0" smtClean="0"/>
              <a:t>Flame Resistant Clothing</a:t>
            </a:r>
            <a:br>
              <a:rPr lang="en-US" b="1" dirty="0" smtClean="0"/>
            </a:br>
            <a:endParaRPr lang="en-US" dirty="0"/>
          </a:p>
        </p:txBody>
      </p:sp>
      <p:sp>
        <p:nvSpPr>
          <p:cNvPr id="3" name="Content Placeholder 2"/>
          <p:cNvSpPr>
            <a:spLocks noGrp="1"/>
          </p:cNvSpPr>
          <p:nvPr>
            <p:ph idx="1"/>
          </p:nvPr>
        </p:nvSpPr>
        <p:spPr>
          <a:xfrm>
            <a:off x="154518" y="684214"/>
            <a:ext cx="11065933" cy="5716587"/>
          </a:xfrm>
        </p:spPr>
        <p:txBody>
          <a:bodyPr/>
          <a:lstStyle/>
          <a:p>
            <a:r>
              <a:rPr lang="en-US" smtClean="0"/>
              <a:t>Under 29 CFR 1910.269(l)(8)(iv)(A) through (l)(8)(iv)(C) and 29 CFR 1926.960(g)(4)(i) through (g)(4)(iii), employers generally must ensure that the outer layer of clothing worn by an employee is flame resistant under certain conditions. </a:t>
            </a:r>
          </a:p>
          <a:p>
            <a:r>
              <a:rPr lang="en-US" smtClean="0"/>
              <a:t>Before </a:t>
            </a:r>
            <a:r>
              <a:rPr lang="en-US" b="1" smtClean="0"/>
              <a:t>April 1, 2015, no citations will be </a:t>
            </a:r>
            <a:r>
              <a:rPr lang="en-US" smtClean="0"/>
              <a:t>issued under 29 CFR 1910.269(l)(8)(iv)(A) through (l)(8)(iv)(C) or 29 CFR 1926.960(g)(4)(i) through (g)(4)(iii) for a failure to wear flame-resistant pants when employees are wearing 11- ounce or heaver weight cotton pants.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33" y="328614"/>
            <a:ext cx="10143067" cy="630237"/>
          </a:xfrm>
        </p:spPr>
        <p:txBody>
          <a:bodyPr/>
          <a:lstStyle/>
          <a:p>
            <a:pPr>
              <a:defRPr/>
            </a:pPr>
            <a:r>
              <a:rPr lang="en-US" b="1" dirty="0" smtClean="0"/>
              <a:t>Arc-rated Protection</a:t>
            </a:r>
            <a:br>
              <a:rPr lang="en-US" b="1" dirty="0" smtClean="0"/>
            </a:br>
            <a:endParaRPr lang="en-US" dirty="0"/>
          </a:p>
        </p:txBody>
      </p:sp>
      <p:sp>
        <p:nvSpPr>
          <p:cNvPr id="26627" name="Content Placeholder 2"/>
          <p:cNvSpPr>
            <a:spLocks noGrp="1"/>
          </p:cNvSpPr>
          <p:nvPr>
            <p:ph idx="1"/>
          </p:nvPr>
        </p:nvSpPr>
        <p:spPr>
          <a:xfrm>
            <a:off x="224368" y="835026"/>
            <a:ext cx="10936817" cy="5565775"/>
          </a:xfrm>
        </p:spPr>
        <p:txBody>
          <a:bodyPr/>
          <a:lstStyle/>
          <a:p>
            <a:r>
              <a:rPr lang="en-US" sz="3200" dirty="0" smtClean="0"/>
              <a:t>The standards give employers until </a:t>
            </a:r>
            <a:r>
              <a:rPr lang="en-US" sz="3200" b="1" dirty="0" smtClean="0"/>
              <a:t>April 1, 2015, to comply with 29 CFR 1910.269(l)(8)(v) or </a:t>
            </a:r>
            <a:r>
              <a:rPr lang="en-US" sz="3200" dirty="0" smtClean="0"/>
              <a:t>29 CFR 1926.960(g)(5), which generally require employers to ensure that each employee exposed to hazards from electric arcs wears protective clothing and other protective equipment with an arc rating greater than or equal to the estimated heat energy to which he or she would be exposed.</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247651" y="1600200"/>
            <a:ext cx="10949516" cy="4800600"/>
          </a:xfrm>
        </p:spPr>
        <p:txBody>
          <a:bodyPr/>
          <a:lstStyle/>
          <a:p>
            <a:r>
              <a:rPr lang="en-US" sz="3200" dirty="0" smtClean="0"/>
              <a:t>Until </a:t>
            </a:r>
            <a:r>
              <a:rPr lang="en-US" sz="3200" b="1" dirty="0" smtClean="0"/>
              <a:t>August 31, 2015, no citations will be issued under 29 CFR 1910.269(l)(8)(v) or 29 CFR </a:t>
            </a:r>
            <a:r>
              <a:rPr lang="en-US" sz="3200" dirty="0" smtClean="0"/>
              <a:t>1926.960(g)(5) because an employer failed to provide protective clothing or equipment rated higher than 8 cal/cm2.</a:t>
            </a:r>
          </a:p>
        </p:txBody>
      </p:sp>
      <p:sp>
        <p:nvSpPr>
          <p:cNvPr id="4" name="Title 1"/>
          <p:cNvSpPr>
            <a:spLocks noGrp="1"/>
          </p:cNvSpPr>
          <p:nvPr>
            <p:ph type="title"/>
          </p:nvPr>
        </p:nvSpPr>
        <p:spPr/>
        <p:txBody>
          <a:bodyPr/>
          <a:lstStyle/>
          <a:p>
            <a:pPr>
              <a:defRPr/>
            </a:pPr>
            <a:r>
              <a:rPr lang="en-US" b="1" dirty="0" smtClean="0"/>
              <a:t>Arc-rated Protection</a:t>
            </a:r>
            <a:br>
              <a:rPr lang="en-US" b="1" dirty="0" smtClean="0"/>
            </a:b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418" y="185738"/>
            <a:ext cx="10272183" cy="958850"/>
          </a:xfrm>
        </p:spPr>
        <p:txBody>
          <a:bodyPr/>
          <a:lstStyle/>
          <a:p>
            <a:pPr>
              <a:defRPr/>
            </a:pPr>
            <a:r>
              <a:rPr lang="en-US" b="1" dirty="0" smtClean="0"/>
              <a:t>Fall Protection in Aerial Lifts</a:t>
            </a:r>
            <a:br>
              <a:rPr lang="en-US" b="1" dirty="0" smtClean="0"/>
            </a:br>
            <a:endParaRPr lang="en-US" dirty="0"/>
          </a:p>
        </p:txBody>
      </p:sp>
      <p:sp>
        <p:nvSpPr>
          <p:cNvPr id="28675" name="Content Placeholder 2"/>
          <p:cNvSpPr>
            <a:spLocks noGrp="1"/>
          </p:cNvSpPr>
          <p:nvPr>
            <p:ph idx="1"/>
          </p:nvPr>
        </p:nvSpPr>
        <p:spPr>
          <a:xfrm>
            <a:off x="0" y="798514"/>
            <a:ext cx="11091333" cy="5602287"/>
          </a:xfrm>
        </p:spPr>
        <p:txBody>
          <a:bodyPr/>
          <a:lstStyle/>
          <a:p>
            <a:r>
              <a:rPr lang="en-US" sz="3200" dirty="0" smtClean="0"/>
              <a:t>Until </a:t>
            </a:r>
            <a:r>
              <a:rPr lang="en-US" sz="3200" b="1" dirty="0" smtClean="0"/>
              <a:t>March 31, 2015, no citations will be issued under 29 CFR 1910.269(g)(2)(iv)(C)(1), which </a:t>
            </a:r>
            <a:r>
              <a:rPr lang="en-US" sz="3200" dirty="0" smtClean="0"/>
              <a:t>requires employees working from aerial lifts to use fall restraint systems or personal fall arrest systems, to any employer performing line-clearance tree-trimming work covered by 29 CFR 1910.269, provided that the employer ensures that each employee uses a body belt and lanyard attached to the boom or basket of the aerial lift.</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667" y="1"/>
            <a:ext cx="10176933" cy="1127125"/>
          </a:xfrm>
        </p:spPr>
        <p:txBody>
          <a:bodyPr/>
          <a:lstStyle/>
          <a:p>
            <a:pPr>
              <a:defRPr/>
            </a:pPr>
            <a:r>
              <a:rPr lang="en-US" b="1" dirty="0" smtClean="0"/>
              <a:t>Fall Protection in Aerial Lifts</a:t>
            </a:r>
            <a:endParaRPr lang="en-US" dirty="0"/>
          </a:p>
        </p:txBody>
      </p:sp>
      <p:sp>
        <p:nvSpPr>
          <p:cNvPr id="29699" name="Content Placeholder 2"/>
          <p:cNvSpPr>
            <a:spLocks noGrp="1"/>
          </p:cNvSpPr>
          <p:nvPr>
            <p:ph idx="1"/>
          </p:nvPr>
        </p:nvSpPr>
        <p:spPr>
          <a:xfrm>
            <a:off x="1" y="931864"/>
            <a:ext cx="11137900" cy="5468937"/>
          </a:xfrm>
        </p:spPr>
        <p:txBody>
          <a:bodyPr/>
          <a:lstStyle/>
          <a:p>
            <a:r>
              <a:rPr lang="en-US" sz="3200" dirty="0" smtClean="0"/>
              <a:t>From </a:t>
            </a:r>
            <a:r>
              <a:rPr lang="en-US" sz="3200" b="1" dirty="0" smtClean="0"/>
              <a:t>March 31 to December 31, 2015, no citations will be issued under 29 CFR</a:t>
            </a:r>
          </a:p>
          <a:p>
            <a:r>
              <a:rPr lang="en-US" sz="3200" dirty="0" smtClean="0"/>
              <a:t>1910.269(g)(2)(iv)(C)(1) to any employer performing line-clearance tree-trimming work covered by 29 CFR 1910.269 provided that the employer is actively testing the use of fall restraint systems in the type of bucket at issue in some or all of its affected aerial lifts and provided the employer ensures that each employee not protected by a fall restraint system or a personal fall arrest system uses a body belt and lanyard attached to the boom of the aerial lift.</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269133" cy="825500"/>
          </a:xfrm>
        </p:spPr>
        <p:txBody>
          <a:bodyPr/>
          <a:lstStyle/>
          <a:p>
            <a:pPr>
              <a:defRPr/>
            </a:pPr>
            <a:r>
              <a:rPr lang="en-US" sz="4000" b="1" dirty="0" smtClean="0"/>
              <a:t>Fall Protection: Poles, Towers</a:t>
            </a:r>
            <a:endParaRPr lang="en-US" sz="4000" dirty="0"/>
          </a:p>
        </p:txBody>
      </p:sp>
      <p:sp>
        <p:nvSpPr>
          <p:cNvPr id="30723" name="Content Placeholder 2"/>
          <p:cNvSpPr>
            <a:spLocks noGrp="1"/>
          </p:cNvSpPr>
          <p:nvPr>
            <p:ph idx="1"/>
          </p:nvPr>
        </p:nvSpPr>
        <p:spPr>
          <a:xfrm>
            <a:off x="0" y="773113"/>
            <a:ext cx="11305117" cy="5627687"/>
          </a:xfrm>
        </p:spPr>
        <p:txBody>
          <a:bodyPr/>
          <a:lstStyle/>
          <a:p>
            <a:r>
              <a:rPr lang="en-US" sz="3200" dirty="0" smtClean="0"/>
              <a:t>Under 29 CFR 1910.269(g)(2)(iv)(C)(2) and (3) and 29 CFR 1926.954(b)(3)(iii)(B) and (C), employers generally must ensure that employees in elevated locations more than 1.2 meters (4 feet) above the ground on poles, towers, or similar structures use a personal fall arrest system, work-positioning equipment, or fall restraint system, as appropriate. </a:t>
            </a:r>
          </a:p>
          <a:p>
            <a:r>
              <a:rPr lang="en-US" sz="3200" dirty="0" smtClean="0"/>
              <a:t>(The standards provide that </a:t>
            </a:r>
            <a:r>
              <a:rPr lang="en-US" sz="3200" b="1" i="1" u="sng" dirty="0" smtClean="0"/>
              <a:t>until</a:t>
            </a:r>
            <a:r>
              <a:rPr lang="en-US" sz="3200" dirty="0" smtClean="0"/>
              <a:t> </a:t>
            </a:r>
            <a:r>
              <a:rPr lang="en-US" sz="3200" b="1" dirty="0" smtClean="0"/>
              <a:t>March 31, 2015, qualified employees climbing or changing location on poles, towers, or </a:t>
            </a:r>
            <a:r>
              <a:rPr lang="en-US" sz="3200" dirty="0" smtClean="0"/>
              <a:t>similar structures do not need to use fall protection equipment unless conditions could cause the employee to lose his or her grip or footing.) </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10769600" cy="1143000"/>
          </a:xfrm>
        </p:spPr>
        <p:txBody>
          <a:bodyPr/>
          <a:lstStyle/>
          <a:p>
            <a:pPr>
              <a:defRPr/>
            </a:pPr>
            <a:r>
              <a:rPr lang="en-US" b="1" dirty="0" smtClean="0"/>
              <a:t>Fall Protection: Poles, Towers</a:t>
            </a:r>
            <a:endParaRPr lang="en-US" dirty="0"/>
          </a:p>
        </p:txBody>
      </p:sp>
      <p:sp>
        <p:nvSpPr>
          <p:cNvPr id="31747" name="Content Placeholder 2"/>
          <p:cNvSpPr>
            <a:spLocks noGrp="1"/>
          </p:cNvSpPr>
          <p:nvPr>
            <p:ph idx="1"/>
          </p:nvPr>
        </p:nvSpPr>
        <p:spPr>
          <a:xfrm>
            <a:off x="177801" y="1600200"/>
            <a:ext cx="10936817" cy="4800600"/>
          </a:xfrm>
        </p:spPr>
        <p:txBody>
          <a:bodyPr/>
          <a:lstStyle/>
          <a:p>
            <a:r>
              <a:rPr lang="en-US" sz="3200" dirty="0" smtClean="0"/>
              <a:t>Until </a:t>
            </a:r>
            <a:r>
              <a:rPr lang="en-US" sz="3200" b="1" dirty="0" smtClean="0"/>
              <a:t>May 31, 2015, no citations will be issued </a:t>
            </a:r>
            <a:r>
              <a:rPr lang="en-US" sz="3200" dirty="0" smtClean="0"/>
              <a:t>under 29 CFR  1910.269(g)(2)(iv)(C)(2) or (3) or 29 CFR 1926.954(b)(3)(iii)(B) or (C) to employers complying with the fall protection requirements in the version of 29 CFR 1910.269(g)(2)(v) that was in effect on April 11, 2014.</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417514"/>
            <a:ext cx="11256433" cy="1000125"/>
          </a:xfrm>
        </p:spPr>
        <p:txBody>
          <a:bodyPr/>
          <a:lstStyle/>
          <a:p>
            <a:pPr>
              <a:defRPr/>
            </a:pPr>
            <a:r>
              <a:rPr lang="en-US" b="1" dirty="0" smtClean="0"/>
              <a:t>Underground Installations/Work in Manholes and Vaults</a:t>
            </a:r>
            <a:br>
              <a:rPr lang="en-US" b="1" dirty="0" smtClean="0"/>
            </a:br>
            <a:endParaRPr lang="en-US" dirty="0"/>
          </a:p>
        </p:txBody>
      </p:sp>
      <p:sp>
        <p:nvSpPr>
          <p:cNvPr id="32771" name="Content Placeholder 2"/>
          <p:cNvSpPr>
            <a:spLocks noGrp="1"/>
          </p:cNvSpPr>
          <p:nvPr>
            <p:ph idx="1"/>
          </p:nvPr>
        </p:nvSpPr>
        <p:spPr>
          <a:xfrm>
            <a:off x="0" y="1366838"/>
            <a:ext cx="10769600" cy="5033962"/>
          </a:xfrm>
        </p:spPr>
        <p:txBody>
          <a:bodyPr/>
          <a:lstStyle/>
          <a:p>
            <a:r>
              <a:rPr lang="en-US" smtClean="0"/>
              <a:t>Until </a:t>
            </a:r>
            <a:r>
              <a:rPr lang="en-US" b="1" smtClean="0"/>
              <a:t>February 28, 2015, no citations will be issued under 29 CFR 1910.269(t)(5) through (t)(7) </a:t>
            </a:r>
            <a:r>
              <a:rPr lang="en-US" smtClean="0"/>
              <a:t>or 29 CFR 1926.965(f) through (h), which address the movement of cables and protection against faults in underground electrical installations, provided the employer is in compliance with the requirements for underground electrical installations in the version of 29 CFR 1910.269(t)(5) through (t)(7) that was in effect on April 11, 2014.</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Training</a:t>
            </a:r>
            <a:endParaRPr lang="en-US" dirty="0"/>
          </a:p>
        </p:txBody>
      </p:sp>
      <p:sp>
        <p:nvSpPr>
          <p:cNvPr id="5" name="Content Placeholder 4"/>
          <p:cNvSpPr>
            <a:spLocks noGrp="1"/>
          </p:cNvSpPr>
          <p:nvPr>
            <p:ph idx="1"/>
          </p:nvPr>
        </p:nvSpPr>
        <p:spPr/>
        <p:txBody>
          <a:bodyPr/>
          <a:lstStyle/>
          <a:p>
            <a:pPr marL="114300" indent="0">
              <a:buNone/>
            </a:pPr>
            <a:r>
              <a:rPr lang="en-US" dirty="0"/>
              <a:t>(a)(2)(i) 	</a:t>
            </a:r>
          </a:p>
          <a:p>
            <a:pPr marL="114300" indent="0">
              <a:buNone/>
            </a:pPr>
            <a:r>
              <a:rPr lang="en-US" dirty="0" smtClean="0">
                <a:solidFill>
                  <a:srgbClr val="FF0000"/>
                </a:solidFill>
              </a:rPr>
              <a:t>The </a:t>
            </a:r>
            <a:r>
              <a:rPr lang="en-US" dirty="0">
                <a:solidFill>
                  <a:srgbClr val="FF0000"/>
                </a:solidFill>
              </a:rPr>
              <a:t>degree of training shall be determined by the risk to the employee for the hazard involved. </a:t>
            </a:r>
            <a:r>
              <a:rPr lang="en-US" dirty="0"/>
              <a:t>	</a:t>
            </a:r>
          </a:p>
          <a:p>
            <a:pPr marL="114300" indent="0">
              <a:buNone/>
            </a:pPr>
            <a:r>
              <a:rPr lang="en-US" dirty="0"/>
              <a:t>(a)(2)(ii)(C) 	</a:t>
            </a:r>
          </a:p>
          <a:p>
            <a:pPr marL="114300" indent="0">
              <a:buNone/>
            </a:pPr>
            <a:r>
              <a:rPr lang="en-US" dirty="0" smtClean="0"/>
              <a:t>The </a:t>
            </a:r>
            <a:r>
              <a:rPr lang="en-US" dirty="0"/>
              <a:t>minimum approach distances specified in this section corresponding to the voltages to which the qualified employee will be exposed </a:t>
            </a:r>
            <a:r>
              <a:rPr lang="en-US" dirty="0">
                <a:solidFill>
                  <a:srgbClr val="FF0000"/>
                </a:solidFill>
              </a:rPr>
              <a:t>and the skills and techniques necessary to maintain those distances, 	</a:t>
            </a:r>
          </a:p>
          <a:p>
            <a:pPr marL="114300" indent="0">
              <a:buNone/>
            </a:pPr>
            <a:r>
              <a:rPr lang="en-US" dirty="0" smtClean="0"/>
              <a:t>(a)(2)(vii) 	</a:t>
            </a:r>
          </a:p>
          <a:p>
            <a:pPr marL="114300" indent="0">
              <a:buNone/>
            </a:pPr>
            <a:r>
              <a:rPr lang="en-US" dirty="0" smtClean="0">
                <a:solidFill>
                  <a:srgbClr val="FF0000"/>
                </a:solidFill>
              </a:rPr>
              <a:t>The employer shall ensure that each employee has demonstrated proficiency in the work practices involved before that employee is considered as having completed the training required by paragraph (a)(2) of this section. </a:t>
            </a:r>
            <a:r>
              <a:rPr lang="en-US" dirty="0" smtClean="0"/>
              <a:t>	</a:t>
            </a:r>
            <a:endParaRPr lang="en-US" dirty="0"/>
          </a:p>
        </p:txBody>
      </p:sp>
      <p:sp>
        <p:nvSpPr>
          <p:cNvPr id="2" name="Date Placeholder 1"/>
          <p:cNvSpPr>
            <a:spLocks noGrp="1"/>
          </p:cNvSpPr>
          <p:nvPr>
            <p:ph type="dt" sz="half" idx="10"/>
          </p:nvPr>
        </p:nvSpPr>
        <p:spPr/>
        <p:txBody>
          <a:bodyPr/>
          <a:lstStyle/>
          <a:p>
            <a:pPr>
              <a:defRPr/>
            </a:pPr>
            <a:r>
              <a:rPr lang="en-US" smtClean="0"/>
              <a:t> 2012</a:t>
            </a:r>
            <a:endParaRPr lang="en-US"/>
          </a:p>
        </p:txBody>
      </p:sp>
      <p:sp>
        <p:nvSpPr>
          <p:cNvPr id="3" name="Footer Placeholder 2"/>
          <p:cNvSpPr>
            <a:spLocks noGrp="1"/>
          </p:cNvSpPr>
          <p:nvPr>
            <p:ph type="ftr" sz="quarter" idx="11"/>
          </p:nvPr>
        </p:nvSpPr>
        <p:spPr/>
        <p:txBody>
          <a:bodyPr/>
          <a:lstStyle/>
          <a:p>
            <a:pPr>
              <a:defRPr/>
            </a:pPr>
            <a:r>
              <a:rPr lang="en-US" smtClean="0"/>
              <a:t>Raines Utility Safety Solutions,  LLC.</a:t>
            </a:r>
            <a:endParaRPr lang="en-US"/>
          </a:p>
        </p:txBody>
      </p:sp>
    </p:spTree>
    <p:extLst>
      <p:ext uri="{BB962C8B-B14F-4D97-AF65-F5344CB8AC3E}">
        <p14:creationId xmlns="" xmlns:p14="http://schemas.microsoft.com/office/powerpoint/2010/main" val="2523623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Qualified Employee 269(a)(2)(viii)</a:t>
            </a:r>
            <a:endParaRPr lang="en-US" dirty="0"/>
          </a:p>
        </p:txBody>
      </p:sp>
      <p:sp>
        <p:nvSpPr>
          <p:cNvPr id="3" name="Content Placeholder 2"/>
          <p:cNvSpPr>
            <a:spLocks noGrp="1"/>
          </p:cNvSpPr>
          <p:nvPr>
            <p:ph idx="1"/>
          </p:nvPr>
        </p:nvSpPr>
        <p:spPr/>
        <p:txBody>
          <a:bodyPr/>
          <a:lstStyle/>
          <a:p>
            <a:r>
              <a:rPr lang="en-US" sz="2800" dirty="0" smtClean="0">
                <a:solidFill>
                  <a:srgbClr val="FF0000"/>
                </a:solidFill>
              </a:rPr>
              <a:t>The employer shall ensure that each employee has demonstrated proficiency in the work practices involved before that employee is considered as having completed the training required by paragraph (a)(2) of this section. </a:t>
            </a:r>
          </a:p>
          <a:p>
            <a:endParaRPr lang="en-US" sz="2800" dirty="0" smtClean="0">
              <a:solidFill>
                <a:srgbClr val="FF0000"/>
              </a:solidFill>
            </a:endParaRPr>
          </a:p>
          <a:p>
            <a:r>
              <a:rPr lang="en-US" sz="2800" dirty="0" smtClean="0"/>
              <a:t>Note 1 to paragraph (a)(2)(viii): </a:t>
            </a:r>
          </a:p>
          <a:p>
            <a:r>
              <a:rPr lang="en-US" sz="2800" dirty="0" smtClean="0"/>
              <a:t>Though they are not required by this paragraph, employment records that indicate that an employee has successfully completed the required training are one way of keeping track of when an employee has demonstrated proficiency. 	</a:t>
            </a:r>
          </a:p>
          <a:p>
            <a:endParaRPr lang="en-US" sz="2800" dirty="0" smtClean="0">
              <a:solidFill>
                <a:srgbClr val="FF0000"/>
              </a:solidFill>
            </a:endParaRPr>
          </a:p>
          <a:p>
            <a:r>
              <a:rPr lang="en-US" sz="2800" dirty="0" smtClean="0">
                <a:solidFill>
                  <a:srgbClr val="FF0000"/>
                </a:solidFill>
              </a:rPr>
              <a:t>	</a:t>
            </a:r>
          </a:p>
          <a:p>
            <a:endParaRPr lang="en-US" dirty="0"/>
          </a:p>
        </p:txBody>
      </p:sp>
      <p:sp>
        <p:nvSpPr>
          <p:cNvPr id="4" name="Date Placeholder 3"/>
          <p:cNvSpPr>
            <a:spLocks noGrp="1"/>
          </p:cNvSpPr>
          <p:nvPr>
            <p:ph type="dt" sz="half" idx="10"/>
          </p:nvPr>
        </p:nvSpPr>
        <p:spPr/>
        <p:txBody>
          <a:bodyPr/>
          <a:lstStyle/>
          <a:p>
            <a:pPr>
              <a:defRPr/>
            </a:pPr>
            <a:r>
              <a:rPr lang="en-US" smtClean="0"/>
              <a:t>  </a:t>
            </a:r>
            <a:endParaRPr lang="en-US" dirty="0"/>
          </a:p>
        </p:txBody>
      </p:sp>
      <p:sp>
        <p:nvSpPr>
          <p:cNvPr id="5" name="Footer Placeholder 4"/>
          <p:cNvSpPr>
            <a:spLocks noGrp="1"/>
          </p:cNvSpPr>
          <p:nvPr>
            <p:ph type="ftr" sz="quarter" idx="11"/>
          </p:nvPr>
        </p:nvSpPr>
        <p:spPr/>
        <p:txBody>
          <a:bodyPr/>
          <a:lstStyle/>
          <a:p>
            <a:pPr>
              <a:defRPr/>
            </a:pPr>
            <a:r>
              <a:rPr lang="en-US" smtClean="0"/>
              <a:t>Raines Utility Safety Solutions,  LLC.</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13848</TotalTime>
  <Words>6055</Words>
  <Application>Microsoft Office PowerPoint</Application>
  <PresentationFormat>Custom</PresentationFormat>
  <Paragraphs>525</Paragraphs>
  <Slides>77</Slides>
  <Notes>0</Notes>
  <HiddenSlides>0</HiddenSlides>
  <MMClips>0</MMClips>
  <ScaleCrop>false</ScaleCrop>
  <HeadingPairs>
    <vt:vector size="4" baseType="variant">
      <vt:variant>
        <vt:lpstr>Theme</vt:lpstr>
      </vt:variant>
      <vt:variant>
        <vt:i4>1</vt:i4>
      </vt:variant>
      <vt:variant>
        <vt:lpstr>Slide Titles</vt:lpstr>
      </vt:variant>
      <vt:variant>
        <vt:i4>77</vt:i4>
      </vt:variant>
    </vt:vector>
  </HeadingPairs>
  <TitlesOfParts>
    <vt:vector size="78" baseType="lpstr">
      <vt:lpstr>Adjacency</vt:lpstr>
      <vt:lpstr>Danny L. Raines cusp</vt:lpstr>
      <vt:lpstr>Slide 2</vt:lpstr>
      <vt:lpstr>The Revised Standard </vt:lpstr>
      <vt:lpstr>Background</vt:lpstr>
      <vt:lpstr>Significant Rule Changes</vt:lpstr>
      <vt:lpstr>Changes in Language: Implied</vt:lpstr>
      <vt:lpstr>Changes in Language: Objective</vt:lpstr>
      <vt:lpstr>Training</vt:lpstr>
      <vt:lpstr>Qualified Employee 269(a)(2)(viii)</vt:lpstr>
      <vt:lpstr>29 CFR 1910.269(a) (2)(viii)</vt:lpstr>
      <vt:lpstr>Note 2 to paragraph (a)(2)(viii):  </vt:lpstr>
      <vt:lpstr>Addition to “Qualified Employee” definition</vt:lpstr>
      <vt:lpstr>Host Employers and Contract Employers (1926.950(c) and 1910.269(a)(3)</vt:lpstr>
      <vt:lpstr>29 CFR 1910.269(a)(3) Information transfer  </vt:lpstr>
      <vt:lpstr>1910.269(a)(3)(i)(B) </vt:lpstr>
      <vt:lpstr>1910.269(a)(3)(i)(C) </vt:lpstr>
      <vt:lpstr>29 CFR 1910.269(a)(3)(ii) </vt:lpstr>
      <vt:lpstr>Host Employers and Contract Employers (1926.950(c) and 1910.269(a)(4)(i)</vt:lpstr>
      <vt:lpstr>1910.269(a)(4) Existing characteristics and conditions</vt:lpstr>
      <vt:lpstr>1910.269(b): First Aid Training</vt:lpstr>
      <vt:lpstr>Slide 21</vt:lpstr>
      <vt:lpstr>Transfer of Information Documentation</vt:lpstr>
      <vt:lpstr>Fall Protection:  1910.269(x) &amp; 1926.968   </vt:lpstr>
      <vt:lpstr>Fall Protection </vt:lpstr>
      <vt:lpstr>Personal protective equipment (g)(1)</vt:lpstr>
      <vt:lpstr>29 CFR 1910.269(g)(iii)</vt:lpstr>
      <vt:lpstr>Note to paragraph (g)(2)(iii)</vt:lpstr>
      <vt:lpstr>29 CFR 1910.269(g)(2)(iv)(C)(3)(iii)</vt:lpstr>
      <vt:lpstr>Note 2 to paragraphs (g)(2)(iv)(C)( 2) and (g)(2)(iv)(C)(3): </vt:lpstr>
      <vt:lpstr>29 CFR 1910.269(g)(2)(iv)(C)(3)</vt:lpstr>
      <vt:lpstr>Fall Protection Systems</vt:lpstr>
      <vt:lpstr>1910.269(g)(2)(iv)(C)(1) </vt:lpstr>
      <vt:lpstr>29 CFR 1910.269(l)(2)(i) MAD</vt:lpstr>
      <vt:lpstr>Note to paragraph (l)(3)(ii):  </vt:lpstr>
      <vt:lpstr>CFR 1910.269(l)(3)(iii)</vt:lpstr>
      <vt:lpstr>29 CFR 1910.269(l)(3)(ii)</vt:lpstr>
      <vt:lpstr>29 CFR 1910.269(l)(5)(ii)</vt:lpstr>
      <vt:lpstr>29 CFR 19101.269(l)(8)</vt:lpstr>
      <vt:lpstr>Notes to 29 CFR 1910.269(l)(8)(ii)</vt:lpstr>
      <vt:lpstr>Notes to 29 CFR 1910.269(l)(8)(ii)</vt:lpstr>
      <vt:lpstr>Hazard of Electrical Arc</vt:lpstr>
      <vt:lpstr>Arc Rated FR Now PPE</vt:lpstr>
      <vt:lpstr>Hazard of Electrical Arc</vt:lpstr>
      <vt:lpstr>Slide 44</vt:lpstr>
      <vt:lpstr>Protection of Body From Arcs</vt:lpstr>
      <vt:lpstr>Arc Protection Not Required:</vt:lpstr>
      <vt:lpstr>Slide 47</vt:lpstr>
      <vt:lpstr>Appendix “E” Table 6</vt:lpstr>
      <vt:lpstr>Minimum Approach Distance (MAD) 1926.960(c)(1)</vt:lpstr>
      <vt:lpstr>Alternative Table 6</vt:lpstr>
      <vt:lpstr>Alternate Table 6</vt:lpstr>
      <vt:lpstr>&gt;72.5 kV MAD Changes</vt:lpstr>
      <vt:lpstr>&gt; 72.5 kV (MAD)</vt:lpstr>
      <vt:lpstr>Slide 54</vt:lpstr>
      <vt:lpstr>29 CFR 1910.269(l)(12)</vt:lpstr>
      <vt:lpstr>De-Energizing for the Protection of the Employee: 269(m)</vt:lpstr>
      <vt:lpstr>New Note to 269(n)(1)</vt:lpstr>
      <vt:lpstr>29 CFR 1910.269 Grounding</vt:lpstr>
      <vt:lpstr>System Grounding 1910.269(n)</vt:lpstr>
      <vt:lpstr>29 CFR 1910.269(p)(4)</vt:lpstr>
      <vt:lpstr>1910.269(q)(2)(iv) Change </vt:lpstr>
      <vt:lpstr>Overhead Lines  (q)</vt:lpstr>
      <vt:lpstr>Work Boots (1910.136)</vt:lpstr>
      <vt:lpstr>Information Transfer</vt:lpstr>
      <vt:lpstr>Job Briefing </vt:lpstr>
      <vt:lpstr> Minimum Approach Distances</vt:lpstr>
      <vt:lpstr>Slide 67</vt:lpstr>
      <vt:lpstr>Slide 68</vt:lpstr>
      <vt:lpstr>Estimates of Available Heat Energy</vt:lpstr>
      <vt:lpstr>Flame Resistant Clothing </vt:lpstr>
      <vt:lpstr>Arc-rated Protection </vt:lpstr>
      <vt:lpstr>Arc-rated Protection </vt:lpstr>
      <vt:lpstr>Fall Protection in Aerial Lifts </vt:lpstr>
      <vt:lpstr>Fall Protection in Aerial Lifts</vt:lpstr>
      <vt:lpstr>Fall Protection: Poles, Towers</vt:lpstr>
      <vt:lpstr>Fall Protection: Poles, Towers</vt:lpstr>
      <vt:lpstr>Underground Installations/Work in Manholes and Vaults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Revised</dc:title>
  <dc:creator>Ted</dc:creator>
  <cp:lastModifiedBy>Danny</cp:lastModifiedBy>
  <cp:revision>149</cp:revision>
  <cp:lastPrinted>2015-02-03T15:44:18Z</cp:lastPrinted>
  <dcterms:created xsi:type="dcterms:W3CDTF">2014-04-16T15:27:18Z</dcterms:created>
  <dcterms:modified xsi:type="dcterms:W3CDTF">2016-04-20T23:32:07Z</dcterms:modified>
</cp:coreProperties>
</file>