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74" r:id="rId1"/>
    <p:sldMasterId id="2147484211" r:id="rId2"/>
  </p:sldMasterIdLst>
  <p:notesMasterIdLst>
    <p:notesMasterId r:id="rId27"/>
  </p:notesMasterIdLst>
  <p:handoutMasterIdLst>
    <p:handoutMasterId r:id="rId28"/>
  </p:handoutMasterIdLst>
  <p:sldIdLst>
    <p:sldId id="489" r:id="rId3"/>
    <p:sldId id="529" r:id="rId4"/>
    <p:sldId id="530" r:id="rId5"/>
    <p:sldId id="521" r:id="rId6"/>
    <p:sldId id="522" r:id="rId7"/>
    <p:sldId id="523" r:id="rId8"/>
    <p:sldId id="524" r:id="rId9"/>
    <p:sldId id="525" r:id="rId10"/>
    <p:sldId id="526" r:id="rId11"/>
    <p:sldId id="527" r:id="rId12"/>
    <p:sldId id="544" r:id="rId13"/>
    <p:sldId id="547" r:id="rId14"/>
    <p:sldId id="545" r:id="rId15"/>
    <p:sldId id="548" r:id="rId16"/>
    <p:sldId id="543" r:id="rId17"/>
    <p:sldId id="532" r:id="rId18"/>
    <p:sldId id="535" r:id="rId19"/>
    <p:sldId id="536" r:id="rId20"/>
    <p:sldId id="537" r:id="rId21"/>
    <p:sldId id="539" r:id="rId22"/>
    <p:sldId id="540" r:id="rId23"/>
    <p:sldId id="541" r:id="rId24"/>
    <p:sldId id="542" r:id="rId25"/>
    <p:sldId id="456" r:id="rId26"/>
  </p:sldIdLst>
  <p:sldSz cx="9144000" cy="6858000" type="screen4x3"/>
  <p:notesSz cx="7010400" cy="9296400"/>
  <p:defaultTextStyle>
    <a:defPPr>
      <a:defRPr lang="en-US"/>
    </a:defPPr>
    <a:lvl1pPr algn="l" rtl="0" fontAlgn="base">
      <a:spcBef>
        <a:spcPct val="0"/>
      </a:spcBef>
      <a:spcAft>
        <a:spcPct val="0"/>
      </a:spcAft>
      <a:defRPr sz="2400" b="1" kern="1200" baseline="-25000">
        <a:solidFill>
          <a:schemeClr val="tx1"/>
        </a:solidFill>
        <a:latin typeface="Times New Roman" pitchFamily="18" charset="0"/>
        <a:ea typeface="+mn-ea"/>
        <a:cs typeface="+mn-cs"/>
      </a:defRPr>
    </a:lvl1pPr>
    <a:lvl2pPr marL="457200" algn="l" rtl="0" fontAlgn="base">
      <a:spcBef>
        <a:spcPct val="0"/>
      </a:spcBef>
      <a:spcAft>
        <a:spcPct val="0"/>
      </a:spcAft>
      <a:defRPr sz="2400" b="1" kern="1200" baseline="-25000">
        <a:solidFill>
          <a:schemeClr val="tx1"/>
        </a:solidFill>
        <a:latin typeface="Times New Roman" pitchFamily="18" charset="0"/>
        <a:ea typeface="+mn-ea"/>
        <a:cs typeface="+mn-cs"/>
      </a:defRPr>
    </a:lvl2pPr>
    <a:lvl3pPr marL="914400" algn="l" rtl="0" fontAlgn="base">
      <a:spcBef>
        <a:spcPct val="0"/>
      </a:spcBef>
      <a:spcAft>
        <a:spcPct val="0"/>
      </a:spcAft>
      <a:defRPr sz="2400" b="1" kern="1200" baseline="-25000">
        <a:solidFill>
          <a:schemeClr val="tx1"/>
        </a:solidFill>
        <a:latin typeface="Times New Roman" pitchFamily="18" charset="0"/>
        <a:ea typeface="+mn-ea"/>
        <a:cs typeface="+mn-cs"/>
      </a:defRPr>
    </a:lvl3pPr>
    <a:lvl4pPr marL="1371600" algn="l" rtl="0" fontAlgn="base">
      <a:spcBef>
        <a:spcPct val="0"/>
      </a:spcBef>
      <a:spcAft>
        <a:spcPct val="0"/>
      </a:spcAft>
      <a:defRPr sz="2400" b="1" kern="1200" baseline="-25000">
        <a:solidFill>
          <a:schemeClr val="tx1"/>
        </a:solidFill>
        <a:latin typeface="Times New Roman" pitchFamily="18" charset="0"/>
        <a:ea typeface="+mn-ea"/>
        <a:cs typeface="+mn-cs"/>
      </a:defRPr>
    </a:lvl4pPr>
    <a:lvl5pPr marL="1828800" algn="l" rtl="0" fontAlgn="base">
      <a:spcBef>
        <a:spcPct val="0"/>
      </a:spcBef>
      <a:spcAft>
        <a:spcPct val="0"/>
      </a:spcAft>
      <a:defRPr sz="2400" b="1" kern="1200" baseline="-25000">
        <a:solidFill>
          <a:schemeClr val="tx1"/>
        </a:solidFill>
        <a:latin typeface="Times New Roman" pitchFamily="18" charset="0"/>
        <a:ea typeface="+mn-ea"/>
        <a:cs typeface="+mn-cs"/>
      </a:defRPr>
    </a:lvl5pPr>
    <a:lvl6pPr marL="2286000" algn="l" defTabSz="914400" rtl="0" eaLnBrk="1" latinLnBrk="0" hangingPunct="1">
      <a:defRPr sz="2400" b="1" kern="1200" baseline="-25000">
        <a:solidFill>
          <a:schemeClr val="tx1"/>
        </a:solidFill>
        <a:latin typeface="Times New Roman" pitchFamily="18" charset="0"/>
        <a:ea typeface="+mn-ea"/>
        <a:cs typeface="+mn-cs"/>
      </a:defRPr>
    </a:lvl6pPr>
    <a:lvl7pPr marL="2743200" algn="l" defTabSz="914400" rtl="0" eaLnBrk="1" latinLnBrk="0" hangingPunct="1">
      <a:defRPr sz="2400" b="1" kern="1200" baseline="-25000">
        <a:solidFill>
          <a:schemeClr val="tx1"/>
        </a:solidFill>
        <a:latin typeface="Times New Roman" pitchFamily="18" charset="0"/>
        <a:ea typeface="+mn-ea"/>
        <a:cs typeface="+mn-cs"/>
      </a:defRPr>
    </a:lvl7pPr>
    <a:lvl8pPr marL="3200400" algn="l" defTabSz="914400" rtl="0" eaLnBrk="1" latinLnBrk="0" hangingPunct="1">
      <a:defRPr sz="2400" b="1" kern="1200" baseline="-25000">
        <a:solidFill>
          <a:schemeClr val="tx1"/>
        </a:solidFill>
        <a:latin typeface="Times New Roman" pitchFamily="18" charset="0"/>
        <a:ea typeface="+mn-ea"/>
        <a:cs typeface="+mn-cs"/>
      </a:defRPr>
    </a:lvl8pPr>
    <a:lvl9pPr marL="3657600" algn="l" defTabSz="914400" rtl="0" eaLnBrk="1" latinLnBrk="0" hangingPunct="1">
      <a:defRPr sz="2400" b="1" kern="1200" baseline="-250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00"/>
    <a:srgbClr val="00CC00"/>
    <a:srgbClr val="FFCC99"/>
    <a:srgbClr val="FF7C80"/>
    <a:srgbClr val="0066FF"/>
    <a:srgbClr val="FFFF00"/>
    <a:srgbClr val="F8F8F8"/>
    <a:srgbClr val="339933"/>
    <a:srgbClr val="827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9" autoAdjust="0"/>
    <p:restoredTop sz="97122" autoAdjust="0"/>
  </p:normalViewPr>
  <p:slideViewPr>
    <p:cSldViewPr snapToGrid="0">
      <p:cViewPr>
        <p:scale>
          <a:sx n="100" d="100"/>
          <a:sy n="100" d="100"/>
        </p:scale>
        <p:origin x="-984" y="204"/>
      </p:cViewPr>
      <p:guideLst>
        <p:guide orient="horz" pos="2160"/>
        <p:guide pos="2880"/>
      </p:guideLst>
    </p:cSldViewPr>
  </p:slideViewPr>
  <p:outlineViewPr>
    <p:cViewPr>
      <p:scale>
        <a:sx n="33" d="100"/>
        <a:sy n="33" d="100"/>
      </p:scale>
      <p:origin x="0" y="14334"/>
    </p:cViewPr>
  </p:outlineViewPr>
  <p:notesTextViewPr>
    <p:cViewPr>
      <p:scale>
        <a:sx n="100" d="100"/>
        <a:sy n="100" d="100"/>
      </p:scale>
      <p:origin x="0" y="0"/>
    </p:cViewPr>
  </p:notesTextViewPr>
  <p:sorterViewPr>
    <p:cViewPr>
      <p:scale>
        <a:sx n="100" d="100"/>
        <a:sy n="100" d="100"/>
      </p:scale>
      <p:origin x="0" y="1044"/>
    </p:cViewPr>
  </p:sorterViewPr>
  <p:notesViewPr>
    <p:cSldViewPr snapToGrid="0">
      <p:cViewPr>
        <p:scale>
          <a:sx n="100" d="100"/>
          <a:sy n="100" d="100"/>
        </p:scale>
        <p:origin x="-2544" y="172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2" y="1"/>
            <a:ext cx="3038476" cy="465138"/>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defTabSz="917448" eaLnBrk="0" hangingPunct="0">
              <a:defRPr sz="1200" b="0">
                <a:latin typeface="Times" pitchFamily="18" charset="0"/>
              </a:defRPr>
            </a:lvl1pPr>
          </a:lstStyle>
          <a:p>
            <a:pPr>
              <a:defRPr/>
            </a:pPr>
            <a:endParaRPr lang="en-US" altLang="en-US" dirty="0"/>
          </a:p>
        </p:txBody>
      </p:sp>
      <p:sp>
        <p:nvSpPr>
          <p:cNvPr id="32771" name="Rectangle 3"/>
          <p:cNvSpPr>
            <a:spLocks noGrp="1" noChangeArrowheads="1"/>
          </p:cNvSpPr>
          <p:nvPr>
            <p:ph type="dt" sz="quarter" idx="1"/>
          </p:nvPr>
        </p:nvSpPr>
        <p:spPr bwMode="auto">
          <a:xfrm>
            <a:off x="3971927" y="1"/>
            <a:ext cx="3038476" cy="465138"/>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algn="r" defTabSz="917448" eaLnBrk="0" hangingPunct="0">
              <a:defRPr sz="1200" b="0">
                <a:latin typeface="Times" pitchFamily="18" charset="0"/>
              </a:defRPr>
            </a:lvl1pPr>
          </a:lstStyle>
          <a:p>
            <a:pPr>
              <a:defRPr/>
            </a:pPr>
            <a:endParaRPr lang="en-US" altLang="en-US" dirty="0"/>
          </a:p>
        </p:txBody>
      </p:sp>
      <p:sp>
        <p:nvSpPr>
          <p:cNvPr id="32772" name="Rectangle 4"/>
          <p:cNvSpPr>
            <a:spLocks noGrp="1" noChangeArrowheads="1"/>
          </p:cNvSpPr>
          <p:nvPr>
            <p:ph type="ftr" sz="quarter" idx="2"/>
          </p:nvPr>
        </p:nvSpPr>
        <p:spPr bwMode="auto">
          <a:xfrm>
            <a:off x="2" y="8831264"/>
            <a:ext cx="3038476" cy="465138"/>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defTabSz="917448" eaLnBrk="0" hangingPunct="0">
              <a:defRPr sz="1200" b="0">
                <a:latin typeface="Times" pitchFamily="18" charset="0"/>
              </a:defRPr>
            </a:lvl1pPr>
          </a:lstStyle>
          <a:p>
            <a:pPr>
              <a:defRPr/>
            </a:pPr>
            <a:endParaRPr lang="en-US" altLang="en-US" dirty="0"/>
          </a:p>
        </p:txBody>
      </p:sp>
      <p:sp>
        <p:nvSpPr>
          <p:cNvPr id="32773" name="Rectangle 5"/>
          <p:cNvSpPr>
            <a:spLocks noGrp="1" noChangeArrowheads="1"/>
          </p:cNvSpPr>
          <p:nvPr>
            <p:ph type="sldNum" sz="quarter" idx="3"/>
          </p:nvPr>
        </p:nvSpPr>
        <p:spPr bwMode="auto">
          <a:xfrm>
            <a:off x="3971927" y="8831264"/>
            <a:ext cx="3038476" cy="465138"/>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algn="r" defTabSz="917448" eaLnBrk="0" hangingPunct="0">
              <a:defRPr sz="1200" b="0">
                <a:latin typeface="Times" pitchFamily="18" charset="0"/>
              </a:defRPr>
            </a:lvl1pPr>
          </a:lstStyle>
          <a:p>
            <a:pPr>
              <a:defRPr/>
            </a:pPr>
            <a:fld id="{EA582C26-03B2-485D-B83B-4196A9239233}" type="slidenum">
              <a:rPr lang="en-US" altLang="en-US"/>
              <a:pPr>
                <a:defRPr/>
              </a:pPr>
              <a:t>‹#›</a:t>
            </a:fld>
            <a:endParaRPr lang="en-US" altLang="en-US" dirty="0"/>
          </a:p>
        </p:txBody>
      </p:sp>
    </p:spTree>
    <p:extLst>
      <p:ext uri="{BB962C8B-B14F-4D97-AF65-F5344CB8AC3E}">
        <p14:creationId xmlns:p14="http://schemas.microsoft.com/office/powerpoint/2010/main" val="243452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050"/>
          <p:cNvSpPr>
            <a:spLocks noGrp="1" noChangeArrowheads="1"/>
          </p:cNvSpPr>
          <p:nvPr>
            <p:ph type="hdr" sz="quarter"/>
          </p:nvPr>
        </p:nvSpPr>
        <p:spPr bwMode="auto">
          <a:xfrm>
            <a:off x="2" y="2"/>
            <a:ext cx="3038476" cy="461963"/>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defTabSz="917448">
              <a:defRPr sz="1200" b="0"/>
            </a:lvl1pPr>
          </a:lstStyle>
          <a:p>
            <a:pPr>
              <a:defRPr/>
            </a:pPr>
            <a:endParaRPr lang="en-US" dirty="0"/>
          </a:p>
        </p:txBody>
      </p:sp>
      <p:sp>
        <p:nvSpPr>
          <p:cNvPr id="81923" name="Rectangle 2051"/>
          <p:cNvSpPr>
            <a:spLocks noGrp="1" noChangeArrowheads="1"/>
          </p:cNvSpPr>
          <p:nvPr>
            <p:ph type="dt" idx="1"/>
          </p:nvPr>
        </p:nvSpPr>
        <p:spPr bwMode="auto">
          <a:xfrm>
            <a:off x="3971927" y="2"/>
            <a:ext cx="3038476" cy="461963"/>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lvl1pPr algn="r" defTabSz="917448">
              <a:defRPr sz="1200" b="0"/>
            </a:lvl1pPr>
          </a:lstStyle>
          <a:p>
            <a:pPr>
              <a:defRPr/>
            </a:pPr>
            <a:endParaRPr lang="en-US" dirty="0"/>
          </a:p>
        </p:txBody>
      </p:sp>
      <p:sp>
        <p:nvSpPr>
          <p:cNvPr id="33796" name="Rectangle 2052"/>
          <p:cNvSpPr>
            <a:spLocks noGrp="1" noRot="1" noChangeAspect="1" noChangeArrowheads="1" noTextEdit="1"/>
          </p:cNvSpPr>
          <p:nvPr>
            <p:ph type="sldImg" idx="2"/>
          </p:nvPr>
        </p:nvSpPr>
        <p:spPr bwMode="auto">
          <a:xfrm>
            <a:off x="1195388" y="692150"/>
            <a:ext cx="4622800" cy="3467100"/>
          </a:xfrm>
          <a:prstGeom prst="rect">
            <a:avLst/>
          </a:prstGeom>
          <a:noFill/>
          <a:ln w="9525">
            <a:solidFill>
              <a:srgbClr val="000000"/>
            </a:solidFill>
            <a:miter lim="800000"/>
            <a:headEnd/>
            <a:tailEnd/>
          </a:ln>
        </p:spPr>
      </p:sp>
      <p:sp>
        <p:nvSpPr>
          <p:cNvPr id="81925" name="Rectangle 2053"/>
          <p:cNvSpPr>
            <a:spLocks noGrp="1" noChangeArrowheads="1"/>
          </p:cNvSpPr>
          <p:nvPr>
            <p:ph type="body" sz="quarter" idx="3"/>
          </p:nvPr>
        </p:nvSpPr>
        <p:spPr bwMode="auto">
          <a:xfrm>
            <a:off x="935038" y="4389437"/>
            <a:ext cx="5140325" cy="4235450"/>
          </a:xfrm>
          <a:prstGeom prst="rect">
            <a:avLst/>
          </a:prstGeom>
          <a:noFill/>
          <a:ln w="9525">
            <a:noFill/>
            <a:miter lim="800000"/>
            <a:headEnd/>
            <a:tailEnd/>
          </a:ln>
        </p:spPr>
        <p:txBody>
          <a:bodyPr vert="horz" wrap="square" lIns="91655" tIns="45829" rIns="91655" bIns="458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2054"/>
          <p:cNvSpPr>
            <a:spLocks noGrp="1" noChangeArrowheads="1"/>
          </p:cNvSpPr>
          <p:nvPr>
            <p:ph type="ftr" sz="quarter" idx="4"/>
          </p:nvPr>
        </p:nvSpPr>
        <p:spPr bwMode="auto">
          <a:xfrm>
            <a:off x="2" y="8855077"/>
            <a:ext cx="3038476" cy="461963"/>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defTabSz="917448">
              <a:defRPr sz="1200" b="0"/>
            </a:lvl1pPr>
          </a:lstStyle>
          <a:p>
            <a:pPr>
              <a:defRPr/>
            </a:pPr>
            <a:endParaRPr lang="en-US" dirty="0"/>
          </a:p>
        </p:txBody>
      </p:sp>
      <p:sp>
        <p:nvSpPr>
          <p:cNvPr id="81927" name="Rectangle 2055"/>
          <p:cNvSpPr>
            <a:spLocks noGrp="1" noChangeArrowheads="1"/>
          </p:cNvSpPr>
          <p:nvPr>
            <p:ph type="sldNum" sz="quarter" idx="5"/>
          </p:nvPr>
        </p:nvSpPr>
        <p:spPr bwMode="auto">
          <a:xfrm>
            <a:off x="3971927" y="8855077"/>
            <a:ext cx="3038476" cy="461963"/>
          </a:xfrm>
          <a:prstGeom prst="rect">
            <a:avLst/>
          </a:prstGeom>
          <a:noFill/>
          <a:ln w="9525">
            <a:noFill/>
            <a:miter lim="800000"/>
            <a:headEnd/>
            <a:tailEnd/>
          </a:ln>
        </p:spPr>
        <p:txBody>
          <a:bodyPr vert="horz" wrap="square" lIns="91655" tIns="45829" rIns="91655" bIns="45829" numCol="1" anchor="b" anchorCtr="0" compatLnSpc="1">
            <a:prstTxWarp prst="textNoShape">
              <a:avLst/>
            </a:prstTxWarp>
          </a:bodyPr>
          <a:lstStyle>
            <a:lvl1pPr algn="r" defTabSz="917448">
              <a:defRPr sz="1200" b="0"/>
            </a:lvl1pPr>
          </a:lstStyle>
          <a:p>
            <a:pPr>
              <a:defRPr/>
            </a:pPr>
            <a:fld id="{26893AEF-56BD-4671-AB2F-3428C6CC90BD}" type="slidenum">
              <a:rPr lang="en-US"/>
              <a:pPr>
                <a:defRPr/>
              </a:pPr>
              <a:t>‹#›</a:t>
            </a:fld>
            <a:endParaRPr lang="en-US" dirty="0"/>
          </a:p>
        </p:txBody>
      </p:sp>
    </p:spTree>
    <p:extLst>
      <p:ext uri="{BB962C8B-B14F-4D97-AF65-F5344CB8AC3E}">
        <p14:creationId xmlns:p14="http://schemas.microsoft.com/office/powerpoint/2010/main" val="2520645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a:t>
            </a:fld>
            <a:endParaRPr lang="en-US" dirty="0"/>
          </a:p>
        </p:txBody>
      </p:sp>
    </p:spTree>
    <p:extLst>
      <p:ext uri="{BB962C8B-B14F-4D97-AF65-F5344CB8AC3E}">
        <p14:creationId xmlns:p14="http://schemas.microsoft.com/office/powerpoint/2010/main" val="382787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9ACD93-A835-4214-9197-FD43E77E89C6}" type="slidenum">
              <a:rPr lang="en-US" smtClean="0"/>
              <a:t>10</a:t>
            </a:fld>
            <a:endParaRPr lang="en-US"/>
          </a:p>
        </p:txBody>
      </p:sp>
    </p:spTree>
    <p:extLst>
      <p:ext uri="{BB962C8B-B14F-4D97-AF65-F5344CB8AC3E}">
        <p14:creationId xmlns:p14="http://schemas.microsoft.com/office/powerpoint/2010/main" val="251886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endParaRPr lang="en-US" dirty="0" smtClean="0"/>
          </a:p>
          <a:p>
            <a:pPr defTabSz="931774" eaLnBrk="1" fontAlgn="auto" hangingPunct="1">
              <a:spcBef>
                <a:spcPts val="0"/>
              </a:spcBef>
              <a:spcAft>
                <a:spcPts val="0"/>
              </a:spcAft>
              <a:defRPr/>
            </a:pPr>
            <a:endParaRPr lang="en-US" dirty="0" smtClean="0"/>
          </a:p>
          <a:p>
            <a:r>
              <a:rPr lang="en-US" dirty="0">
                <a:latin typeface="+mn-lt"/>
              </a:rPr>
              <a:t>A violation of the </a:t>
            </a:r>
            <a:r>
              <a:rPr lang="en-US" b="1" dirty="0">
                <a:latin typeface="+mn-lt"/>
              </a:rPr>
              <a:t>MBTA</a:t>
            </a:r>
            <a:r>
              <a:rPr lang="en-US" dirty="0">
                <a:latin typeface="+mn-lt"/>
              </a:rPr>
              <a:t> by an individual can result in a fine of up to $15,000</a:t>
            </a:r>
          </a:p>
          <a:p>
            <a:r>
              <a:rPr lang="en-US" dirty="0">
                <a:latin typeface="+mn-lt"/>
              </a:rPr>
              <a:t>and/or imprisonment for up to six months for a misdemeanor, and up to $250,000 and/or imprisonment for up to two years for a felony. Fines may be doubled for organizations.  Penalties increase greatly for offenses involving commercialization and/or the sale of migratory birds and/or their parts.</a:t>
            </a:r>
          </a:p>
          <a:p>
            <a:endParaRPr lang="en-US" dirty="0">
              <a:latin typeface="+mn-lt"/>
            </a:endParaRPr>
          </a:p>
        </p:txBody>
      </p:sp>
      <p:sp>
        <p:nvSpPr>
          <p:cNvPr id="4" name="Slide Number Placeholder 3"/>
          <p:cNvSpPr>
            <a:spLocks noGrp="1"/>
          </p:cNvSpPr>
          <p:nvPr>
            <p:ph type="sldNum" sz="quarter" idx="10"/>
          </p:nvPr>
        </p:nvSpPr>
        <p:spPr/>
        <p:txBody>
          <a:bodyPr/>
          <a:lstStyle/>
          <a:p>
            <a:fld id="{449ACD93-A835-4214-9197-FD43E77E89C6}" type="slidenum">
              <a:rPr lang="en-US" smtClean="0"/>
              <a:t>11</a:t>
            </a:fld>
            <a:endParaRPr lang="en-US"/>
          </a:p>
        </p:txBody>
      </p:sp>
    </p:spTree>
    <p:extLst>
      <p:ext uri="{BB962C8B-B14F-4D97-AF65-F5344CB8AC3E}">
        <p14:creationId xmlns:p14="http://schemas.microsoft.com/office/powerpoint/2010/main" val="251886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Under </a:t>
            </a:r>
            <a:r>
              <a:rPr lang="en-US" dirty="0">
                <a:latin typeface="+mn-lt"/>
              </a:rPr>
              <a:t>authority of the </a:t>
            </a:r>
            <a:r>
              <a:rPr lang="en-US" b="1" dirty="0">
                <a:latin typeface="+mn-lt"/>
              </a:rPr>
              <a:t>Bald and Golden Eagle Protection Act </a:t>
            </a:r>
            <a:r>
              <a:rPr lang="en-US" dirty="0">
                <a:latin typeface="+mn-lt"/>
              </a:rPr>
              <a:t>(16 U.S.C. 668-</a:t>
            </a:r>
          </a:p>
          <a:p>
            <a:r>
              <a:rPr lang="en-US" dirty="0">
                <a:latin typeface="+mn-lt"/>
              </a:rPr>
              <a:t>668d; BGEPA), bald and golden eagles are afforded additional legal protection. Penalties for the “take” of an eagle may result in a fine of up to $100,000 and/or imprisonment for up to one year. The BGEPA has additional provisions wherein the case of a second or subsequent conviction of the BGEPA, penalties may be imposed of up to $250,000 fine and/or two years imprisonment.</a:t>
            </a:r>
            <a:endParaRPr lang="en-US" dirty="0" smtClean="0"/>
          </a:p>
          <a:p>
            <a:pPr defTabSz="931774"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49ACD93-A835-4214-9197-FD43E77E89C6}" type="slidenum">
              <a:rPr lang="en-US" smtClean="0"/>
              <a:t>12</a:t>
            </a:fld>
            <a:endParaRPr lang="en-US"/>
          </a:p>
        </p:txBody>
      </p:sp>
    </p:spTree>
    <p:extLst>
      <p:ext uri="{BB962C8B-B14F-4D97-AF65-F5344CB8AC3E}">
        <p14:creationId xmlns:p14="http://schemas.microsoft.com/office/powerpoint/2010/main" val="251886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13</a:t>
            </a:fld>
            <a:endParaRPr lang="en-US" dirty="0"/>
          </a:p>
        </p:txBody>
      </p:sp>
    </p:spTree>
    <p:extLst>
      <p:ext uri="{BB962C8B-B14F-4D97-AF65-F5344CB8AC3E}">
        <p14:creationId xmlns:p14="http://schemas.microsoft.com/office/powerpoint/2010/main" val="3201184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14</a:t>
            </a:fld>
            <a:endParaRPr lang="en-US" dirty="0"/>
          </a:p>
        </p:txBody>
      </p:sp>
    </p:spTree>
    <p:extLst>
      <p:ext uri="{BB962C8B-B14F-4D97-AF65-F5344CB8AC3E}">
        <p14:creationId xmlns:p14="http://schemas.microsoft.com/office/powerpoint/2010/main" val="232809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15</a:t>
            </a:fld>
            <a:endParaRPr lang="en-US" dirty="0"/>
          </a:p>
        </p:txBody>
      </p:sp>
    </p:spTree>
    <p:extLst>
      <p:ext uri="{BB962C8B-B14F-4D97-AF65-F5344CB8AC3E}">
        <p14:creationId xmlns:p14="http://schemas.microsoft.com/office/powerpoint/2010/main" val="402898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16</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17</a:t>
            </a:fld>
            <a:endParaRPr lang="en-US" dirty="0"/>
          </a:p>
        </p:txBody>
      </p:sp>
    </p:spTree>
    <p:extLst>
      <p:ext uri="{BB962C8B-B14F-4D97-AF65-F5344CB8AC3E}">
        <p14:creationId xmlns:p14="http://schemas.microsoft.com/office/powerpoint/2010/main" val="2328095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18</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19</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2</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20</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21</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22</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0" y="4389438"/>
            <a:ext cx="7010400" cy="4906963"/>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23</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D86EA-7E02-4BC7-9988-8A5A3285CDCF}" type="slidenum">
              <a:rPr lang="en-US" smtClean="0"/>
              <a:pPr/>
              <a:t>24</a:t>
            </a:fld>
            <a:endParaRPr lang="en-US" dirty="0"/>
          </a:p>
        </p:txBody>
      </p:sp>
    </p:spTree>
    <p:extLst>
      <p:ext uri="{BB962C8B-B14F-4D97-AF65-F5344CB8AC3E}">
        <p14:creationId xmlns:p14="http://schemas.microsoft.com/office/powerpoint/2010/main" val="202429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3</a:t>
            </a:fld>
            <a:endParaRPr lang="en-US" dirty="0"/>
          </a:p>
        </p:txBody>
      </p:sp>
    </p:spTree>
    <p:extLst>
      <p:ext uri="{BB962C8B-B14F-4D97-AF65-F5344CB8AC3E}">
        <p14:creationId xmlns:p14="http://schemas.microsoft.com/office/powerpoint/2010/main" val="414235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9ACD93-A835-4214-9197-FD43E77E89C6}" type="slidenum">
              <a:rPr lang="en-US" smtClean="0"/>
              <a:t>4</a:t>
            </a:fld>
            <a:endParaRPr lang="en-US"/>
          </a:p>
        </p:txBody>
      </p:sp>
    </p:spTree>
    <p:extLst>
      <p:ext uri="{BB962C8B-B14F-4D97-AF65-F5344CB8AC3E}">
        <p14:creationId xmlns:p14="http://schemas.microsoft.com/office/powerpoint/2010/main" val="270076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389438"/>
            <a:ext cx="5608320" cy="4906963"/>
          </a:xfrm>
        </p:spPr>
        <p:txBody>
          <a:bodyPr/>
          <a:lstStyle/>
          <a:p>
            <a:endParaRPr lang="en-US" sz="1800" dirty="0"/>
          </a:p>
          <a:p>
            <a:endParaRPr lang="en-US" dirty="0" smtClean="0"/>
          </a:p>
          <a:p>
            <a:r>
              <a:rPr lang="en-US" dirty="0" smtClean="0"/>
              <a:t>Our focus will be the Migratory</a:t>
            </a:r>
            <a:r>
              <a:rPr lang="en-US" baseline="0" dirty="0" smtClean="0"/>
              <a:t> Bird Treaty Act</a:t>
            </a:r>
          </a:p>
          <a:p>
            <a:endParaRPr lang="en-US" baseline="0" dirty="0" smtClean="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5</a:t>
            </a:fld>
            <a:endParaRPr lang="en-US" dirty="0"/>
          </a:p>
        </p:txBody>
      </p:sp>
    </p:spTree>
    <p:extLst>
      <p:ext uri="{BB962C8B-B14F-4D97-AF65-F5344CB8AC3E}">
        <p14:creationId xmlns:p14="http://schemas.microsoft.com/office/powerpoint/2010/main" val="211124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701040" y="4389437"/>
            <a:ext cx="5608321" cy="4235450"/>
          </a:xfrm>
        </p:spPr>
        <p:txBody>
          <a:bodyPr/>
          <a:lstStyle/>
          <a:p>
            <a:r>
              <a:rPr lang="en-US" dirty="0"/>
              <a:t> </a:t>
            </a:r>
            <a:endParaRPr lang="en-US" dirty="0" smtClean="0"/>
          </a:p>
          <a:p>
            <a:endParaRPr lang="en-US" dirty="0" smtClean="0"/>
          </a:p>
          <a:p>
            <a:r>
              <a:rPr lang="en-US" dirty="0" smtClean="0"/>
              <a:t>Four International Treaties:</a:t>
            </a:r>
          </a:p>
          <a:p>
            <a:pPr marL="174708" indent="-174708">
              <a:buFont typeface="Arial" panose="020B0604020202020204" pitchFamily="34" charset="0"/>
              <a:buChar char="•"/>
            </a:pPr>
            <a:r>
              <a:rPr lang="en-US" dirty="0" smtClean="0"/>
              <a:t>Canadian Convention of 1916, as amended in 1996</a:t>
            </a:r>
          </a:p>
          <a:p>
            <a:pPr marL="174708" indent="-174708">
              <a:buFont typeface="Arial" panose="020B0604020202020204" pitchFamily="34" charset="0"/>
              <a:buChar char="•"/>
            </a:pPr>
            <a:r>
              <a:rPr lang="en-US" dirty="0" smtClean="0"/>
              <a:t>Mexican Convention of 1936, as amended</a:t>
            </a:r>
            <a:r>
              <a:rPr lang="en-US" baseline="0" dirty="0" smtClean="0"/>
              <a:t> in 1972</a:t>
            </a:r>
          </a:p>
          <a:p>
            <a:pPr marL="174708" indent="-174708">
              <a:buFont typeface="Arial" panose="020B0604020202020204" pitchFamily="34" charset="0"/>
              <a:buChar char="•"/>
            </a:pPr>
            <a:r>
              <a:rPr lang="en-US" baseline="0" dirty="0" smtClean="0"/>
              <a:t>Japanese Convention of 1972, as amended</a:t>
            </a:r>
          </a:p>
          <a:p>
            <a:pPr marL="174708" indent="-174708">
              <a:buFont typeface="Arial" panose="020B0604020202020204" pitchFamily="34" charset="0"/>
              <a:buChar char="•"/>
            </a:pPr>
            <a:r>
              <a:rPr lang="en-US" baseline="0" dirty="0" smtClean="0"/>
              <a:t>Russian Convention of 1976</a:t>
            </a:r>
          </a:p>
          <a:p>
            <a:pPr marL="174708" indent="-174708">
              <a:buFont typeface="Arial" panose="020B0604020202020204" pitchFamily="34" charset="0"/>
              <a:buChar char="•"/>
            </a:pPr>
            <a:endParaRPr lang="en-US" sz="1000" dirty="0"/>
          </a:p>
          <a:p>
            <a:endParaRPr lang="en-US" dirty="0">
              <a:latin typeface="+mn-lt"/>
            </a:endParaRPr>
          </a:p>
          <a:p>
            <a:endParaRPr lang="en-US" sz="1000" dirty="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6</a:t>
            </a:fld>
            <a:endParaRPr lang="en-US" dirty="0"/>
          </a:p>
        </p:txBody>
      </p:sp>
    </p:spTree>
    <p:extLst>
      <p:ext uri="{BB962C8B-B14F-4D97-AF65-F5344CB8AC3E}">
        <p14:creationId xmlns:p14="http://schemas.microsoft.com/office/powerpoint/2010/main" val="238517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 </a:t>
            </a:r>
          </a:p>
          <a:p>
            <a:endParaRPr lang="en-US" dirty="0">
              <a:latin typeface="+mn-lt"/>
            </a:endParaRPr>
          </a:p>
          <a:p>
            <a:r>
              <a:rPr lang="en-US" dirty="0">
                <a:latin typeface="+mn-lt"/>
              </a:rPr>
              <a:t>MBTA makes it illegal for anyone to take, possess, import, export, transport, sell, purchase, barter, or offer for sale, purchase, or barter, any migratory bird, or the parts, nests, or eggs of such a bird except under the terms of a permit issued by FWS. </a:t>
            </a:r>
            <a:endParaRPr lang="en-US" dirty="0" smtClean="0"/>
          </a:p>
        </p:txBody>
      </p:sp>
      <p:sp>
        <p:nvSpPr>
          <p:cNvPr id="4" name="Slide Number Placeholder 3"/>
          <p:cNvSpPr>
            <a:spLocks noGrp="1"/>
          </p:cNvSpPr>
          <p:nvPr>
            <p:ph type="sldNum" sz="quarter" idx="10"/>
          </p:nvPr>
        </p:nvSpPr>
        <p:spPr/>
        <p:txBody>
          <a:bodyPr/>
          <a:lstStyle/>
          <a:p>
            <a:pPr>
              <a:defRPr/>
            </a:pPr>
            <a:fld id="{26893AEF-56BD-4671-AB2F-3428C6CC90BD}" type="slidenum">
              <a:rPr lang="en-US" smtClean="0"/>
              <a:pPr>
                <a:defRPr/>
              </a:pPr>
              <a:t>7</a:t>
            </a:fld>
            <a:endParaRPr lang="en-US" dirty="0"/>
          </a:p>
        </p:txBody>
      </p:sp>
    </p:spTree>
    <p:extLst>
      <p:ext uri="{BB962C8B-B14F-4D97-AF65-F5344CB8AC3E}">
        <p14:creationId xmlns:p14="http://schemas.microsoft.com/office/powerpoint/2010/main" val="1558402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ACD93-A835-4214-9197-FD43E77E89C6}" type="slidenum">
              <a:rPr lang="en-US" smtClean="0"/>
              <a:t>8</a:t>
            </a:fld>
            <a:endParaRPr lang="en-US"/>
          </a:p>
        </p:txBody>
      </p:sp>
    </p:spTree>
    <p:extLst>
      <p:ext uri="{BB962C8B-B14F-4D97-AF65-F5344CB8AC3E}">
        <p14:creationId xmlns:p14="http://schemas.microsoft.com/office/powerpoint/2010/main" val="270868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r>
              <a:rPr lang="en-US" dirty="0" smtClean="0"/>
              <a:t>MBTA currently covers 1,026</a:t>
            </a:r>
            <a:r>
              <a:rPr lang="en-US" baseline="0" dirty="0" smtClean="0"/>
              <a:t> species.</a:t>
            </a:r>
          </a:p>
          <a:p>
            <a:endParaRPr lang="en-US" baseline="0" dirty="0" smtClean="0"/>
          </a:p>
          <a:p>
            <a:r>
              <a:rPr lang="en-US" dirty="0">
                <a:latin typeface="+mn-lt"/>
              </a:rPr>
              <a:t>Generally speaking, the MBTA protects all birds occurring in the U.S. in the wild except for house (English) sparrows, European starlings, rock doves (pigeons), any recently listed unprotected species in the Federal Register and non-migratory upland game birds.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49ACD93-A835-4214-9197-FD43E77E89C6}" type="slidenum">
              <a:rPr lang="en-US" smtClean="0"/>
              <a:t>9</a:t>
            </a:fld>
            <a:endParaRPr lang="en-US"/>
          </a:p>
        </p:txBody>
      </p:sp>
    </p:spTree>
    <p:extLst>
      <p:ext uri="{BB962C8B-B14F-4D97-AF65-F5344CB8AC3E}">
        <p14:creationId xmlns:p14="http://schemas.microsoft.com/office/powerpoint/2010/main" val="429293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300"/>
              </a:spcAft>
              <a:defRPr/>
            </a:lvl1pPr>
            <a:lvl2pPr>
              <a:spcBef>
                <a:spcPts val="600"/>
              </a:spcBef>
              <a:spcAft>
                <a:spcPts val="300"/>
              </a:spcAft>
              <a:defRPr/>
            </a:lvl2pPr>
            <a:lvl3pPr>
              <a:spcBef>
                <a:spcPts val="600"/>
              </a:spcBef>
              <a:spcAft>
                <a:spcPts val="300"/>
              </a:spcAft>
              <a:defRPr/>
            </a:lvl3pPr>
            <a:lvl4pPr>
              <a:spcBef>
                <a:spcPts val="600"/>
              </a:spcBef>
              <a:spcAft>
                <a:spcPts val="300"/>
              </a:spcAft>
              <a:defRPr/>
            </a:lvl4pPr>
            <a:lvl5pPr>
              <a:spcBef>
                <a:spcPts val="60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25E1FDB-4318-4DD4-A3EF-8E83B9DF9B38}" type="slidenum">
              <a:rPr lang="en-US">
                <a:solidFill>
                  <a:srgbClr val="FFFFFF"/>
                </a:solidFill>
              </a:rPr>
              <a:pPr>
                <a:defRPr/>
              </a:pPr>
              <a:t>‹#›</a:t>
            </a:fld>
            <a:endParaRPr lang="en-US" dirty="0">
              <a:solidFill>
                <a:srgbClr val="FFFFFF"/>
              </a:solidFill>
            </a:endParaRPr>
          </a:p>
        </p:txBody>
      </p:sp>
      <p:pic>
        <p:nvPicPr>
          <p:cNvPr id="5" name="Picture 7" descr="Footer"/>
          <p:cNvPicPr>
            <a:picLocks noChangeAspect="1" noChangeArrowheads="1"/>
          </p:cNvPicPr>
          <p:nvPr/>
        </p:nvPicPr>
        <p:blipFill>
          <a:blip r:embed="rId2"/>
          <a:srcRect/>
          <a:stretch>
            <a:fillRect/>
          </a:stretch>
        </p:blipFill>
        <p:spPr bwMode="auto">
          <a:xfrm>
            <a:off x="0" y="6172200"/>
            <a:ext cx="9145588" cy="685800"/>
          </a:xfrm>
          <a:prstGeom prst="rect">
            <a:avLst/>
          </a:prstGeom>
          <a:noFill/>
          <a:ln w="9525">
            <a:noFill/>
            <a:miter lim="800000"/>
            <a:headEnd/>
            <a:tailEnd/>
          </a:ln>
        </p:spPr>
      </p:pic>
    </p:spTree>
    <p:extLst>
      <p:ext uri="{BB962C8B-B14F-4D97-AF65-F5344CB8AC3E}">
        <p14:creationId xmlns:p14="http://schemas.microsoft.com/office/powerpoint/2010/main" val="14347757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F2AB915-D4CE-489E-BD8D-767C37626B4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9480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0D9CF5-BED6-451D-BBE6-02E96AE071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5680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95800" y="2057400"/>
            <a:ext cx="3810000" cy="4114800"/>
          </a:xfrm>
          <a:prstGeom prst="rect">
            <a:avLst/>
          </a:prstGeom>
        </p:spPr>
        <p:txBody>
          <a:bodyPr/>
          <a:lstStyle/>
          <a:p>
            <a:pPr lvl="0"/>
            <a:r>
              <a:rPr lang="en-US" noProof="0" dirty="0" smtClean="0"/>
              <a:t>Click icon to add clip art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half" idx="10"/>
          </p:nvPr>
        </p:nvSpPr>
        <p:spPr>
          <a:xfrm>
            <a:off x="457200" y="1752600"/>
            <a:ext cx="8534400" cy="4114800"/>
          </a:xfrm>
          <a:prstGeom prst="rect">
            <a:avLst/>
          </a:prstGeom>
        </p:spPr>
        <p:txBody>
          <a:body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68580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1027" descr="NRECA_short_4-c"/>
            <p:cNvPicPr>
              <a:picLocks noChangeAspect="1" noChangeArrowheads="1"/>
            </p:cNvPicPr>
            <p:nvPr/>
          </p:nvPicPr>
          <p:blipFill>
            <a:blip r:embed="rId3"/>
            <a:srcRect/>
            <a:stretch>
              <a:fillRect/>
            </a:stretch>
          </p:blipFill>
          <p:spPr bwMode="auto">
            <a:xfrm>
              <a:off x="5867400" y="5562600"/>
              <a:ext cx="2743200" cy="849313"/>
            </a:xfrm>
            <a:prstGeom prst="rect">
              <a:avLst/>
            </a:prstGeom>
            <a:noFill/>
            <a:ln w="9525">
              <a:noFill/>
              <a:miter lim="800000"/>
              <a:headEnd/>
              <a:tailEnd/>
            </a:ln>
          </p:spPr>
        </p:pic>
      </p:grpSp>
      <p:sp>
        <p:nvSpPr>
          <p:cNvPr id="2" name="Title 1"/>
          <p:cNvSpPr>
            <a:spLocks noGrp="1"/>
          </p:cNvSpPr>
          <p:nvPr>
            <p:ph type="ctrTitle"/>
          </p:nvPr>
        </p:nvSpPr>
        <p:spPr>
          <a:xfrm>
            <a:off x="685800" y="3572539"/>
            <a:ext cx="7772400" cy="1052623"/>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859078"/>
            <a:ext cx="6400800" cy="77972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3E5599-0E4F-4438-8211-A589D113D5F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223350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spcAft>
                <a:spcPts val="300"/>
              </a:spcAft>
              <a:defRPr/>
            </a:lvl1pPr>
            <a:lvl2pPr>
              <a:spcBef>
                <a:spcPts val="600"/>
              </a:spcBef>
              <a:spcAft>
                <a:spcPts val="300"/>
              </a:spcAft>
              <a:defRPr/>
            </a:lvl2pPr>
            <a:lvl3pPr>
              <a:spcBef>
                <a:spcPts val="600"/>
              </a:spcBef>
              <a:spcAft>
                <a:spcPts val="300"/>
              </a:spcAft>
              <a:defRPr/>
            </a:lvl3pPr>
            <a:lvl4pPr>
              <a:spcBef>
                <a:spcPts val="600"/>
              </a:spcBef>
              <a:spcAft>
                <a:spcPts val="300"/>
              </a:spcAft>
              <a:defRPr/>
            </a:lvl4pPr>
            <a:lvl5pPr>
              <a:spcBef>
                <a:spcPts val="600"/>
              </a:spcBef>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825E1FDB-4318-4DD4-A3EF-8E83B9DF9B38}" type="slidenum">
              <a:rPr lang="en-US" smtClean="0">
                <a:solidFill>
                  <a:srgbClr val="FFFFFF"/>
                </a:solidFill>
              </a:rPr>
              <a:pPr>
                <a:defRPr/>
              </a:pPr>
              <a:t>‹#›</a:t>
            </a:fld>
            <a:endParaRPr lang="en-US" dirty="0">
              <a:solidFill>
                <a:srgbClr val="FFFFFF"/>
              </a:solidFill>
            </a:endParaRPr>
          </a:p>
        </p:txBody>
      </p:sp>
      <p:pic>
        <p:nvPicPr>
          <p:cNvPr id="5" name="Picture 7" descr="Footer"/>
          <p:cNvPicPr>
            <a:picLocks noChangeAspect="1" noChangeArrowheads="1"/>
          </p:cNvPicPr>
          <p:nvPr/>
        </p:nvPicPr>
        <p:blipFill>
          <a:blip r:embed="rId2"/>
          <a:srcRect/>
          <a:stretch>
            <a:fillRect/>
          </a:stretch>
        </p:blipFill>
        <p:spPr bwMode="auto">
          <a:xfrm>
            <a:off x="0" y="6172200"/>
            <a:ext cx="9145588" cy="685800"/>
          </a:xfrm>
          <a:prstGeom prst="rect">
            <a:avLst/>
          </a:prstGeom>
          <a:noFill/>
          <a:ln w="9525">
            <a:noFill/>
            <a:miter lim="800000"/>
            <a:headEnd/>
            <a:tailEnd/>
          </a:ln>
        </p:spPr>
      </p:pic>
    </p:spTree>
    <p:extLst>
      <p:ext uri="{BB962C8B-B14F-4D97-AF65-F5344CB8AC3E}">
        <p14:creationId xmlns:p14="http://schemas.microsoft.com/office/powerpoint/2010/main" val="33249324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NO Bottom Graphics">
    <p:spTree>
      <p:nvGrpSpPr>
        <p:cNvPr id="1" name=""/>
        <p:cNvGrpSpPr/>
        <p:nvPr/>
      </p:nvGrpSpPr>
      <p:grpSpPr>
        <a:xfrm>
          <a:off x="0" y="0"/>
          <a:ext cx="0" cy="0"/>
          <a:chOff x="0" y="0"/>
          <a:chExt cx="0" cy="0"/>
        </a:xfrm>
      </p:grpSpPr>
      <p:pic>
        <p:nvPicPr>
          <p:cNvPr id="4" name="Picture 8" descr="Top Bar"/>
          <p:cNvPicPr>
            <a:picLocks noChangeAspect="1" noChangeArrowheads="1"/>
          </p:cNvPicPr>
          <p:nvPr/>
        </p:nvPicPr>
        <p:blipFill>
          <a:blip r:embed="rId2"/>
          <a:srcRect/>
          <a:stretch>
            <a:fillRect/>
          </a:stretch>
        </p:blipFill>
        <p:spPr bwMode="auto">
          <a:xfrm>
            <a:off x="0" y="0"/>
            <a:ext cx="9145588" cy="11334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8957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35729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67927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062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Bottom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25E1FDB-4318-4DD4-A3EF-8E83B9DF9B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1637013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850872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09440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5610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5790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20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4800"/>
            <a:ext cx="20002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5848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17091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20574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95800" y="2057400"/>
            <a:ext cx="3810000" cy="4114800"/>
          </a:xfrm>
          <a:prstGeom prst="rect">
            <a:avLst/>
          </a:prstGeom>
        </p:spPr>
        <p:txBody>
          <a:bodyPr/>
          <a:lstStyle/>
          <a:p>
            <a:pPr lvl="0"/>
            <a:r>
              <a:rPr lang="en-US" noProof="0" dirty="0" smtClean="0"/>
              <a:t>Click icon to add clip art</a:t>
            </a:r>
          </a:p>
        </p:txBody>
      </p:sp>
    </p:spTree>
    <p:extLst>
      <p:ext uri="{BB962C8B-B14F-4D97-AF65-F5344CB8AC3E}">
        <p14:creationId xmlns:p14="http://schemas.microsoft.com/office/powerpoint/2010/main" val="272499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FFDD77A-195D-4849-AABF-82954EC72F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8084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6002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BB7CF1EA-6A45-439E-99AA-85AD1ED51B7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5225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37653A0-4081-4F17-A02A-CB87A9BF1BC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623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FF28D60-67D6-44DD-BEEA-6FF3D10BA77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594954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337D4A8-C13A-4846-BDDA-52116D8F383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805314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A32E2A-1280-4F43-B5F4-9368DAE30D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3651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626A496-E22A-4427-9A1B-8A34A58DC30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358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8" descr="Top Bar"/>
          <p:cNvPicPr>
            <a:picLocks noChangeAspect="1" noChangeArrowheads="1"/>
          </p:cNvPicPr>
          <p:nvPr/>
        </p:nvPicPr>
        <p:blipFill>
          <a:blip r:embed="rId15"/>
          <a:srcRect/>
          <a:stretch>
            <a:fillRect/>
          </a:stretch>
        </p:blipFill>
        <p:spPr bwMode="auto">
          <a:xfrm>
            <a:off x="0" y="0"/>
            <a:ext cx="9145588" cy="113347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304800"/>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818706" y="1472604"/>
            <a:ext cx="8102009" cy="4598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a:defRPr/>
            </a:pPr>
            <a:fld id="{66685D5F-3AE4-4D15-AAC5-56226A6E3DFD}" type="slidenum">
              <a:rPr lang="en-US">
                <a:solidFill>
                  <a:srgbClr val="FFFFFF"/>
                </a:solidFill>
              </a:rPr>
              <a:pPr>
                <a:defRPr/>
              </a:pPr>
              <a:t>‹#›</a:t>
            </a:fld>
            <a:endParaRPr lang="en-US" dirty="0">
              <a:solidFill>
                <a:srgbClr val="FFFFFF"/>
              </a:solidFill>
            </a:endParaRPr>
          </a:p>
        </p:txBody>
      </p:sp>
      <p:pic>
        <p:nvPicPr>
          <p:cNvPr id="6" name="Picture 7" descr="Footer"/>
          <p:cNvPicPr>
            <a:picLocks noChangeAspect="1" noChangeArrowheads="1"/>
          </p:cNvPicPr>
          <p:nvPr/>
        </p:nvPicPr>
        <p:blipFill>
          <a:blip r:embed="rId16"/>
          <a:srcRect/>
          <a:stretch>
            <a:fillRect/>
          </a:stretch>
        </p:blipFill>
        <p:spPr bwMode="auto">
          <a:xfrm>
            <a:off x="0" y="6182833"/>
            <a:ext cx="9145588" cy="685800"/>
          </a:xfrm>
          <a:prstGeom prst="rect">
            <a:avLst/>
          </a:prstGeom>
          <a:noFill/>
          <a:ln w="9525">
            <a:noFill/>
            <a:miter lim="800000"/>
            <a:headEnd/>
            <a:tailEnd/>
          </a:ln>
        </p:spPr>
      </p:pic>
    </p:spTree>
    <p:extLst>
      <p:ext uri="{BB962C8B-B14F-4D97-AF65-F5344CB8AC3E}">
        <p14:creationId xmlns:p14="http://schemas.microsoft.com/office/powerpoint/2010/main" val="698398565"/>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94" r:id="rId12"/>
    <p:sldLayoutId id="2147484145"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9" name="Picture 8" descr="Top Bar"/>
          <p:cNvPicPr>
            <a:picLocks noChangeAspect="1" noChangeArrowheads="1"/>
          </p:cNvPicPr>
          <p:nvPr/>
        </p:nvPicPr>
        <p:blipFill>
          <a:blip r:embed="rId15"/>
          <a:srcRect/>
          <a:stretch>
            <a:fillRect/>
          </a:stretch>
        </p:blipFill>
        <p:spPr bwMode="auto">
          <a:xfrm>
            <a:off x="0" y="0"/>
            <a:ext cx="9145588" cy="113347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304800"/>
            <a:ext cx="8001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818706" y="1472604"/>
            <a:ext cx="8102009" cy="4598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auto">
          <a:xfrm>
            <a:off x="228600" y="64008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000">
                <a:solidFill>
                  <a:schemeClr val="bg1"/>
                </a:solidFill>
                <a:latin typeface="Lucida Grande" charset="0"/>
                <a:ea typeface="ヒラギノ角ゴ Pro W3" charset="-128"/>
                <a:cs typeface="ヒラギノ角ゴ Pro W3" charset="-128"/>
              </a:defRPr>
            </a:lvl1pPr>
          </a:lstStyle>
          <a:p>
            <a:pPr>
              <a:defRPr/>
            </a:pPr>
            <a:fld id="{66685D5F-3AE4-4D15-AAC5-56226A6E3DFD}" type="slidenum">
              <a:rPr lang="en-US" smtClean="0">
                <a:solidFill>
                  <a:srgbClr val="FFFFFF"/>
                </a:solidFill>
              </a:rPr>
              <a:pPr>
                <a:defRPr/>
              </a:pPr>
              <a:t>‹#›</a:t>
            </a:fld>
            <a:endParaRPr lang="en-US" dirty="0">
              <a:solidFill>
                <a:srgbClr val="FFFFFF"/>
              </a:solidFill>
            </a:endParaRPr>
          </a:p>
        </p:txBody>
      </p:sp>
      <p:pic>
        <p:nvPicPr>
          <p:cNvPr id="6" name="Picture 7" descr="Footer"/>
          <p:cNvPicPr>
            <a:picLocks noChangeAspect="1" noChangeArrowheads="1"/>
          </p:cNvPicPr>
          <p:nvPr/>
        </p:nvPicPr>
        <p:blipFill>
          <a:blip r:embed="rId16"/>
          <a:srcRect/>
          <a:stretch>
            <a:fillRect/>
          </a:stretch>
        </p:blipFill>
        <p:spPr bwMode="auto">
          <a:xfrm>
            <a:off x="0" y="6182833"/>
            <a:ext cx="9145588" cy="685800"/>
          </a:xfrm>
          <a:prstGeom prst="rect">
            <a:avLst/>
          </a:prstGeom>
          <a:noFill/>
          <a:ln w="9525">
            <a:noFill/>
            <a:miter lim="800000"/>
            <a:headEnd/>
            <a:tailEnd/>
          </a:ln>
        </p:spPr>
      </p:pic>
      <p:pic>
        <p:nvPicPr>
          <p:cNvPr id="7" name="Picture 7" descr="Footer"/>
          <p:cNvPicPr>
            <a:picLocks noChangeAspect="1" noChangeArrowheads="1"/>
          </p:cNvPicPr>
          <p:nvPr/>
        </p:nvPicPr>
        <p:blipFill>
          <a:blip r:embed="rId16"/>
          <a:srcRect/>
          <a:stretch>
            <a:fillRect/>
          </a:stretch>
        </p:blipFill>
        <p:spPr bwMode="auto">
          <a:xfrm>
            <a:off x="0" y="6182833"/>
            <a:ext cx="9145588" cy="685800"/>
          </a:xfrm>
          <a:prstGeom prst="rect">
            <a:avLst/>
          </a:prstGeom>
          <a:noFill/>
          <a:ln w="9525">
            <a:noFill/>
            <a:miter lim="800000"/>
            <a:headEnd/>
            <a:tailEnd/>
          </a:ln>
        </p:spPr>
      </p:pic>
    </p:spTree>
    <p:extLst>
      <p:ext uri="{BB962C8B-B14F-4D97-AF65-F5344CB8AC3E}">
        <p14:creationId xmlns:p14="http://schemas.microsoft.com/office/powerpoint/2010/main" val="3588524284"/>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a:solidFill>
            <a:schemeClr val="bg1"/>
          </a:solidFill>
          <a:latin typeface="Arial-BoldMT" pitchFamily="-60" charset="0"/>
          <a:ea typeface="+mj-ea"/>
          <a:cs typeface="+mj-cs"/>
        </a:defRPr>
      </a:lvl1pPr>
      <a:lvl2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2pPr>
      <a:lvl3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3pPr>
      <a:lvl4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4pPr>
      <a:lvl5pPr algn="l" rtl="0" eaLnBrk="1" fontAlgn="base" hangingPunct="1">
        <a:spcBef>
          <a:spcPct val="0"/>
        </a:spcBef>
        <a:spcAft>
          <a:spcPct val="0"/>
        </a:spcAft>
        <a:defRPr sz="2800">
          <a:solidFill>
            <a:schemeClr val="bg1"/>
          </a:solidFill>
          <a:latin typeface="Arial-BoldMT" pitchFamily="-60" charset="0"/>
          <a:ea typeface="ヒラギノ角ゴ Pro W3" charset="-128"/>
          <a:cs typeface="ヒラギノ角ゴ Pro W3" charset="-128"/>
        </a:defRPr>
      </a:lvl5pPr>
      <a:lvl6pPr marL="4572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6pPr>
      <a:lvl7pPr marL="9144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7pPr>
      <a:lvl8pPr marL="13716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8pPr>
      <a:lvl9pPr marL="1828800" algn="l" rtl="0" eaLnBrk="1" fontAlgn="base" hangingPunct="1">
        <a:spcBef>
          <a:spcPct val="0"/>
        </a:spcBef>
        <a:spcAft>
          <a:spcPct val="0"/>
        </a:spcAft>
        <a:defRPr sz="2800">
          <a:solidFill>
            <a:schemeClr val="bg1"/>
          </a:solidFill>
          <a:latin typeface="Lucida Grande"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lr>
          <a:srgbClr val="1F673A"/>
        </a:buClr>
        <a:buChar char="•"/>
        <a:defRPr sz="2400">
          <a:solidFill>
            <a:schemeClr val="tx1"/>
          </a:solidFill>
          <a:latin typeface="Arial" pitchFamily="-60" charset="0"/>
          <a:ea typeface="+mn-ea"/>
          <a:cs typeface="+mn-cs"/>
        </a:defRPr>
      </a:lvl1pPr>
      <a:lvl2pPr marL="742950" indent="-285750" algn="l" rtl="0" eaLnBrk="1" fontAlgn="base" hangingPunct="1">
        <a:spcBef>
          <a:spcPct val="20000"/>
        </a:spcBef>
        <a:spcAft>
          <a:spcPct val="0"/>
        </a:spcAft>
        <a:buClr>
          <a:srgbClr val="1F673A"/>
        </a:buClr>
        <a:buChar char="–"/>
        <a:defRPr sz="2000">
          <a:solidFill>
            <a:schemeClr val="tx1"/>
          </a:solidFill>
          <a:latin typeface="Arial" pitchFamily="-60" charset="0"/>
          <a:ea typeface="+mn-ea"/>
        </a:defRPr>
      </a:lvl2pPr>
      <a:lvl3pPr marL="1143000" indent="-228600" algn="l" rtl="0" eaLnBrk="1" fontAlgn="base" hangingPunct="1">
        <a:spcBef>
          <a:spcPct val="20000"/>
        </a:spcBef>
        <a:spcAft>
          <a:spcPct val="0"/>
        </a:spcAft>
        <a:buClr>
          <a:srgbClr val="1F673A"/>
        </a:buClr>
        <a:buChar char="•"/>
        <a:defRPr>
          <a:solidFill>
            <a:schemeClr val="tx1"/>
          </a:solidFill>
          <a:latin typeface="Arial" pitchFamily="-60" charset="0"/>
          <a:ea typeface="+mn-ea"/>
        </a:defRPr>
      </a:lvl3pPr>
      <a:lvl4pPr marL="16002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4pPr>
      <a:lvl5pPr marL="2057400" indent="-228600" algn="l" rtl="0" eaLnBrk="1" fontAlgn="base" hangingPunct="1">
        <a:spcBef>
          <a:spcPct val="20000"/>
        </a:spcBef>
        <a:spcAft>
          <a:spcPct val="0"/>
        </a:spcAft>
        <a:buClr>
          <a:srgbClr val="1F673A"/>
        </a:buClr>
        <a:buChar char="»"/>
        <a:defRPr sz="1600">
          <a:solidFill>
            <a:schemeClr val="tx1"/>
          </a:solidFill>
          <a:latin typeface="Arial" pitchFamily="-60" charset="0"/>
          <a:ea typeface="+mn-ea"/>
        </a:defRPr>
      </a:lvl5pPr>
      <a:lvl6pPr marL="2514600" indent="-228600" algn="l" rtl="0" eaLnBrk="1" fontAlgn="base" hangingPunct="1">
        <a:spcBef>
          <a:spcPct val="20000"/>
        </a:spcBef>
        <a:spcAft>
          <a:spcPct val="0"/>
        </a:spcAft>
        <a:buClr>
          <a:srgbClr val="1F673A"/>
        </a:buClr>
        <a:buChar char="»"/>
        <a:defRPr sz="1600">
          <a:solidFill>
            <a:schemeClr val="tx1"/>
          </a:solidFill>
          <a:latin typeface="+mn-lt"/>
          <a:ea typeface="+mn-ea"/>
        </a:defRPr>
      </a:lvl6pPr>
      <a:lvl7pPr marL="2971800" indent="-228600" algn="l" rtl="0" eaLnBrk="1" fontAlgn="base" hangingPunct="1">
        <a:spcBef>
          <a:spcPct val="20000"/>
        </a:spcBef>
        <a:spcAft>
          <a:spcPct val="0"/>
        </a:spcAft>
        <a:buClr>
          <a:srgbClr val="1F673A"/>
        </a:buClr>
        <a:buChar char="»"/>
        <a:defRPr sz="1600">
          <a:solidFill>
            <a:schemeClr val="tx1"/>
          </a:solidFill>
          <a:latin typeface="+mn-lt"/>
          <a:ea typeface="+mn-ea"/>
        </a:defRPr>
      </a:lvl7pPr>
      <a:lvl8pPr marL="3429000" indent="-228600" algn="l" rtl="0" eaLnBrk="1" fontAlgn="base" hangingPunct="1">
        <a:spcBef>
          <a:spcPct val="20000"/>
        </a:spcBef>
        <a:spcAft>
          <a:spcPct val="0"/>
        </a:spcAft>
        <a:buClr>
          <a:srgbClr val="1F673A"/>
        </a:buClr>
        <a:buChar char="»"/>
        <a:defRPr sz="1600">
          <a:solidFill>
            <a:schemeClr val="tx1"/>
          </a:solidFill>
          <a:latin typeface="+mn-lt"/>
          <a:ea typeface="+mn-ea"/>
        </a:defRPr>
      </a:lvl8pPr>
      <a:lvl9pPr marL="3886200" indent="-228600" algn="l" rtl="0" eaLnBrk="1" fontAlgn="base" hangingPunct="1">
        <a:spcBef>
          <a:spcPct val="20000"/>
        </a:spcBef>
        <a:spcAft>
          <a:spcPct val="0"/>
        </a:spcAft>
        <a:buClr>
          <a:srgbClr val="1F673A"/>
        </a:buClr>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www.fws.gov/" TargetMode="External"/><Relationship Id="rId4" Type="http://schemas.openxmlformats.org/officeDocument/2006/relationships/hyperlink" Target="http://www.aplic.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operative.com/interest-areas/engineering/resources/pages/birds-and-power-lines.aspx"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patti.metro@nreca.coop"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3139"/>
            <a:ext cx="9144000" cy="1266092"/>
          </a:xfrm>
        </p:spPr>
        <p:txBody>
          <a:bodyPr/>
          <a:lstStyle/>
          <a:p>
            <a:r>
              <a:rPr lang="en-US" sz="3200" dirty="0" smtClean="0"/>
              <a:t>Avian </a:t>
            </a:r>
            <a:r>
              <a:rPr lang="en-US" sz="3200" dirty="0"/>
              <a:t>Protection </a:t>
            </a:r>
            <a:r>
              <a:rPr lang="en-US" sz="3200" dirty="0" smtClean="0"/>
              <a:t>Plan </a:t>
            </a:r>
            <a:br>
              <a:rPr lang="en-US" sz="3200" dirty="0" smtClean="0"/>
            </a:br>
            <a:r>
              <a:rPr lang="en-US" sz="3200" dirty="0" smtClean="0"/>
              <a:t>What </a:t>
            </a:r>
            <a:r>
              <a:rPr lang="en-US" sz="3200" dirty="0"/>
              <a:t>Your Coop Needs to Know</a:t>
            </a:r>
            <a:br>
              <a:rPr lang="en-US" sz="3200" dirty="0"/>
            </a:br>
            <a:r>
              <a:rPr lang="en-US" sz="3200" dirty="0"/>
              <a:t/>
            </a:r>
            <a:br>
              <a:rPr lang="en-US" sz="3200" dirty="0"/>
            </a:br>
            <a:r>
              <a:rPr lang="en-US" sz="1600" dirty="0">
                <a:solidFill>
                  <a:schemeClr val="tx1"/>
                </a:solidFill>
              </a:rPr>
              <a:t>FLORIDA ELECTRIC COOPERATIVES ASSOCIATION</a:t>
            </a:r>
            <a:br>
              <a:rPr lang="en-US" sz="1600" dirty="0">
                <a:solidFill>
                  <a:schemeClr val="tx1"/>
                </a:solidFill>
              </a:rPr>
            </a:br>
            <a:r>
              <a:rPr lang="en-US" sz="1600" dirty="0">
                <a:solidFill>
                  <a:schemeClr val="tx1"/>
                </a:solidFill>
              </a:rPr>
              <a:t>2016 OPERATIONS &amp; SAFETY CONFERENCE</a:t>
            </a:r>
            <a:r>
              <a:rPr lang="en-US" sz="3200" dirty="0"/>
              <a:t/>
            </a:r>
            <a:br>
              <a:rPr lang="en-US" sz="3200" dirty="0"/>
            </a:br>
            <a:r>
              <a:rPr lang="en-US" sz="3200" dirty="0" smtClean="0"/>
              <a:t/>
            </a:r>
            <a:br>
              <a:rPr lang="en-US" sz="3200" dirty="0" smtClean="0"/>
            </a:br>
            <a:r>
              <a:rPr lang="en-US" sz="2400" b="1" dirty="0" smtClean="0">
                <a:solidFill>
                  <a:srgbClr val="006600"/>
                </a:solidFill>
              </a:rPr>
              <a:t>Patti Metro</a:t>
            </a:r>
            <a:br>
              <a:rPr lang="en-US" sz="2400" b="1" dirty="0" smtClean="0">
                <a:solidFill>
                  <a:srgbClr val="006600"/>
                </a:solidFill>
              </a:rPr>
            </a:br>
            <a:r>
              <a:rPr lang="en-US" sz="2400" b="1" dirty="0" smtClean="0">
                <a:solidFill>
                  <a:srgbClr val="006600"/>
                </a:solidFill>
              </a:rPr>
              <a:t>May 12, 2016</a:t>
            </a:r>
            <a:r>
              <a:rPr lang="en-US" sz="2400" b="1" dirty="0">
                <a:solidFill>
                  <a:srgbClr val="006600"/>
                </a:solidFill>
              </a:rPr>
              <a:t/>
            </a:r>
            <a:br>
              <a:rPr lang="en-US" sz="2400" b="1" dirty="0">
                <a:solidFill>
                  <a:srgbClr val="006600"/>
                </a:solidFill>
              </a:rPr>
            </a:br>
            <a:r>
              <a:rPr lang="en-US" sz="2400" b="1" dirty="0" smtClean="0">
                <a:solidFill>
                  <a:srgbClr val="006600"/>
                </a:solidFill>
              </a:rPr>
              <a:t/>
            </a:r>
            <a:br>
              <a:rPr lang="en-US" sz="2400" b="1" dirty="0" smtClean="0">
                <a:solidFill>
                  <a:srgbClr val="006600"/>
                </a:solidFill>
              </a:rPr>
            </a:br>
            <a:r>
              <a:rPr lang="en-US" sz="2400" b="1" dirty="0" smtClean="0">
                <a:solidFill>
                  <a:srgbClr val="006600"/>
                </a:solidFill>
              </a:rPr>
              <a:t/>
            </a:r>
            <a:br>
              <a:rPr lang="en-US" sz="2400" b="1" dirty="0" smtClean="0">
                <a:solidFill>
                  <a:srgbClr val="006600"/>
                </a:solidFill>
              </a:rPr>
            </a:br>
            <a:r>
              <a:rPr lang="en-US" sz="2000" b="1" dirty="0">
                <a:solidFill>
                  <a:srgbClr val="006600"/>
                </a:solidFill>
              </a:rPr>
              <a:t/>
            </a:r>
            <a:br>
              <a:rPr lang="en-US" sz="2000" b="1" dirty="0">
                <a:solidFill>
                  <a:srgbClr val="006600"/>
                </a:solidFill>
              </a:rPr>
            </a:br>
            <a:r>
              <a:rPr lang="en-US" b="1" dirty="0"/>
              <a:t/>
            </a:r>
            <a:br>
              <a:rPr lang="en-US" b="1" dirty="0"/>
            </a:br>
            <a:r>
              <a:rPr lang="en-US" b="1" dirty="0"/>
              <a:t/>
            </a:r>
            <a:br>
              <a:rPr lang="en-US" b="1" dirty="0"/>
            </a:br>
            <a:r>
              <a:rPr lang="en-US" dirty="0"/>
              <a:t/>
            </a:r>
            <a:br>
              <a:rPr lang="en-US" dirty="0"/>
            </a:br>
            <a:r>
              <a:rPr lang="en-US" dirty="0"/>
              <a:t>	</a:t>
            </a:r>
            <a:br>
              <a:rPr lang="en-US" dirty="0"/>
            </a:br>
            <a:r>
              <a:rPr lang="en-US" dirty="0" smtClean="0"/>
              <a:t/>
            </a:r>
            <a:br>
              <a:rPr lang="en-US" dirty="0" smtClean="0"/>
            </a:br>
            <a:endParaRPr lang="en-US" dirty="0"/>
          </a:p>
        </p:txBody>
      </p:sp>
    </p:spTree>
    <p:extLst>
      <p:ext uri="{BB962C8B-B14F-4D97-AF65-F5344CB8AC3E}">
        <p14:creationId xmlns:p14="http://schemas.microsoft.com/office/powerpoint/2010/main" val="2953156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What Is the Risk for Co-ops?</a:t>
            </a:r>
            <a:endParaRPr lang="en-US" sz="3200" b="1" dirty="0"/>
          </a:p>
        </p:txBody>
      </p:sp>
      <p:sp>
        <p:nvSpPr>
          <p:cNvPr id="3" name="Content Placeholder 2"/>
          <p:cNvSpPr>
            <a:spLocks noGrp="1"/>
          </p:cNvSpPr>
          <p:nvPr>
            <p:ph idx="1"/>
          </p:nvPr>
        </p:nvSpPr>
        <p:spPr>
          <a:xfrm>
            <a:off x="457200" y="1524000"/>
            <a:ext cx="8229600" cy="4525963"/>
          </a:xfrm>
        </p:spPr>
        <p:txBody>
          <a:bodyPr>
            <a:normAutofit/>
          </a:bodyPr>
          <a:lstStyle/>
          <a:p>
            <a:r>
              <a:rPr lang="en-US" sz="2800" dirty="0" smtClean="0"/>
              <a:t>MBTA </a:t>
            </a:r>
            <a:r>
              <a:rPr lang="en-US" sz="2800" dirty="0"/>
              <a:t>is a </a:t>
            </a:r>
            <a:r>
              <a:rPr lang="en-US" sz="2800" b="1" i="1" dirty="0"/>
              <a:t>strict liability </a:t>
            </a:r>
            <a:r>
              <a:rPr lang="en-US" sz="2800" dirty="0"/>
              <a:t>statute, meaning </a:t>
            </a:r>
            <a:r>
              <a:rPr lang="en-US" sz="2800" dirty="0" smtClean="0"/>
              <a:t>that</a:t>
            </a:r>
          </a:p>
          <a:p>
            <a:pPr marL="0" indent="0">
              <a:buNone/>
              <a:tabLst>
                <a:tab pos="346075" algn="l"/>
              </a:tabLst>
            </a:pPr>
            <a:r>
              <a:rPr lang="en-US" sz="2800" dirty="0" smtClean="0"/>
              <a:t>	proof </a:t>
            </a:r>
            <a:r>
              <a:rPr lang="en-US" sz="2800" dirty="0"/>
              <a:t>of intent, knowledge, or negligence </a:t>
            </a:r>
            <a:r>
              <a:rPr lang="en-US" sz="2800" dirty="0" smtClean="0"/>
              <a:t>is</a:t>
            </a:r>
          </a:p>
          <a:p>
            <a:pPr marL="0" indent="0">
              <a:buNone/>
              <a:tabLst>
                <a:tab pos="346075" algn="l"/>
              </a:tabLst>
            </a:pPr>
            <a:r>
              <a:rPr lang="en-US" sz="2800" dirty="0" smtClean="0"/>
              <a:t>	not </a:t>
            </a:r>
            <a:r>
              <a:rPr lang="en-US" sz="2800" dirty="0"/>
              <a:t>an element of an MBTA violation.</a:t>
            </a:r>
            <a:r>
              <a:rPr lang="en-US" sz="2800" b="1" dirty="0"/>
              <a:t> </a:t>
            </a:r>
            <a:endParaRPr lang="en-US" sz="2800" dirty="0" smtClean="0"/>
          </a:p>
          <a:p>
            <a:r>
              <a:rPr lang="en-US" sz="2800" dirty="0" smtClean="0"/>
              <a:t>Co-ops are at risk for </a:t>
            </a:r>
          </a:p>
          <a:p>
            <a:pPr marL="0" indent="0">
              <a:buNone/>
              <a:tabLst>
                <a:tab pos="346075" algn="l"/>
              </a:tabLst>
            </a:pPr>
            <a:r>
              <a:rPr lang="en-US" sz="2800" dirty="0" smtClean="0"/>
              <a:t>	prosecution under MBTA</a:t>
            </a:r>
          </a:p>
          <a:p>
            <a:pPr marL="0" indent="0">
              <a:buNone/>
              <a:tabLst>
                <a:tab pos="346075" algn="l"/>
              </a:tabLst>
            </a:pPr>
            <a:r>
              <a:rPr lang="en-US" sz="2800" dirty="0"/>
              <a:t>	</a:t>
            </a:r>
            <a:r>
              <a:rPr lang="en-US" sz="2800" dirty="0" smtClean="0"/>
              <a:t>for migratory bird takes.</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683" y="3352800"/>
            <a:ext cx="4047067" cy="2276475"/>
          </a:xfrm>
          <a:prstGeom prst="rect">
            <a:avLst/>
          </a:prstGeom>
        </p:spPr>
      </p:pic>
    </p:spTree>
    <p:extLst>
      <p:ext uri="{BB962C8B-B14F-4D97-AF65-F5344CB8AC3E}">
        <p14:creationId xmlns:p14="http://schemas.microsoft.com/office/powerpoint/2010/main" val="423117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smtClean="0"/>
              <a:t>Violation Implications - MBTA</a:t>
            </a:r>
            <a:endParaRPr lang="en-US" sz="3200" b="1" dirty="0"/>
          </a:p>
        </p:txBody>
      </p:sp>
      <p:sp>
        <p:nvSpPr>
          <p:cNvPr id="3" name="Content Placeholder 2"/>
          <p:cNvSpPr>
            <a:spLocks noGrp="1"/>
          </p:cNvSpPr>
          <p:nvPr>
            <p:ph idx="1"/>
          </p:nvPr>
        </p:nvSpPr>
        <p:spPr>
          <a:xfrm>
            <a:off x="457200" y="1524000"/>
            <a:ext cx="8229600" cy="4525963"/>
          </a:xfrm>
        </p:spPr>
        <p:txBody>
          <a:bodyPr>
            <a:noAutofit/>
          </a:bodyPr>
          <a:lstStyle/>
          <a:p>
            <a:r>
              <a:rPr lang="en-US" sz="2800" dirty="0" smtClean="0"/>
              <a:t>Individual</a:t>
            </a:r>
            <a:r>
              <a:rPr lang="en-US" sz="2800" dirty="0"/>
              <a:t>: Fines up to </a:t>
            </a:r>
            <a:r>
              <a:rPr lang="en-US" sz="2800" b="1" dirty="0"/>
              <a:t>$15,000 </a:t>
            </a:r>
            <a:r>
              <a:rPr lang="en-US" sz="2800" dirty="0"/>
              <a:t>and/or </a:t>
            </a:r>
            <a:r>
              <a:rPr lang="en-US" sz="2800" b="1" dirty="0">
                <a:solidFill>
                  <a:srgbClr val="FF0000"/>
                </a:solidFill>
              </a:rPr>
              <a:t>imprisonment</a:t>
            </a:r>
            <a:r>
              <a:rPr lang="en-US" sz="2800" dirty="0"/>
              <a:t> for up to six months for a misdemeanor, and up to </a:t>
            </a:r>
            <a:r>
              <a:rPr lang="en-US" sz="2800" b="1" dirty="0"/>
              <a:t>$250,000 </a:t>
            </a:r>
            <a:r>
              <a:rPr lang="en-US" sz="2800" dirty="0"/>
              <a:t>and/or </a:t>
            </a:r>
            <a:r>
              <a:rPr lang="en-US" sz="2800" b="1" dirty="0">
                <a:solidFill>
                  <a:srgbClr val="FF0000"/>
                </a:solidFill>
              </a:rPr>
              <a:t>imprisonment</a:t>
            </a:r>
            <a:r>
              <a:rPr lang="en-US" sz="2800" dirty="0"/>
              <a:t> for up to two years for a felony. </a:t>
            </a:r>
            <a:endParaRPr lang="en-US" sz="2800" dirty="0" smtClean="0"/>
          </a:p>
          <a:p>
            <a:r>
              <a:rPr lang="en-US" sz="2800" dirty="0" smtClean="0"/>
              <a:t>Organization</a:t>
            </a:r>
            <a:r>
              <a:rPr lang="en-US" sz="2800" dirty="0"/>
              <a:t>: Fines may be doubled </a:t>
            </a:r>
            <a:endParaRPr lang="en-US" sz="2800" dirty="0" smtClean="0"/>
          </a:p>
          <a:p>
            <a:r>
              <a:rPr lang="en-US" sz="2800" dirty="0" smtClean="0"/>
              <a:t>Penalties </a:t>
            </a:r>
            <a:r>
              <a:rPr lang="en-US" sz="2800" dirty="0"/>
              <a:t>increase greatly for offenses involving commercialization and/or the sale of migratory birds and/or their </a:t>
            </a:r>
            <a:r>
              <a:rPr lang="en-US" sz="2800" dirty="0" smtClean="0"/>
              <a:t>parts</a:t>
            </a:r>
            <a:endParaRPr lang="en-US" sz="2800" dirty="0"/>
          </a:p>
        </p:txBody>
      </p:sp>
    </p:spTree>
    <p:extLst>
      <p:ext uri="{BB962C8B-B14F-4D97-AF65-F5344CB8AC3E}">
        <p14:creationId xmlns:p14="http://schemas.microsoft.com/office/powerpoint/2010/main" val="623262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smtClean="0"/>
              <a:t>Violation Implications - BGEPA</a:t>
            </a:r>
            <a:endParaRPr lang="en-US" sz="3200" b="1" dirty="0"/>
          </a:p>
        </p:txBody>
      </p:sp>
      <p:sp>
        <p:nvSpPr>
          <p:cNvPr id="3" name="Content Placeholder 2"/>
          <p:cNvSpPr>
            <a:spLocks noGrp="1"/>
          </p:cNvSpPr>
          <p:nvPr>
            <p:ph idx="1"/>
          </p:nvPr>
        </p:nvSpPr>
        <p:spPr>
          <a:xfrm>
            <a:off x="457200" y="1524000"/>
            <a:ext cx="8229600" cy="4525963"/>
          </a:xfrm>
        </p:spPr>
        <p:txBody>
          <a:bodyPr>
            <a:noAutofit/>
          </a:bodyPr>
          <a:lstStyle/>
          <a:p>
            <a:r>
              <a:rPr lang="en-US" sz="2800" dirty="0" smtClean="0"/>
              <a:t>Bald </a:t>
            </a:r>
            <a:r>
              <a:rPr lang="en-US" sz="2800" dirty="0"/>
              <a:t>and </a:t>
            </a:r>
            <a:r>
              <a:rPr lang="en-US" sz="2800" dirty="0" smtClean="0"/>
              <a:t>Golden </a:t>
            </a:r>
            <a:r>
              <a:rPr lang="en-US" sz="2800" dirty="0"/>
              <a:t>E</a:t>
            </a:r>
            <a:r>
              <a:rPr lang="en-US" sz="2800" dirty="0" smtClean="0"/>
              <a:t>agles </a:t>
            </a:r>
            <a:r>
              <a:rPr lang="en-US" sz="2800" dirty="0"/>
              <a:t>are afforded additional legal </a:t>
            </a:r>
            <a:r>
              <a:rPr lang="en-US" sz="2800" dirty="0" smtClean="0"/>
              <a:t>protection</a:t>
            </a:r>
          </a:p>
          <a:p>
            <a:r>
              <a:rPr lang="en-US" sz="2800" dirty="0" smtClean="0"/>
              <a:t>Fines of </a:t>
            </a:r>
            <a:r>
              <a:rPr lang="en-US" sz="2800" dirty="0"/>
              <a:t>up to </a:t>
            </a:r>
            <a:r>
              <a:rPr lang="en-US" sz="2800" b="1" dirty="0"/>
              <a:t>$100,000 </a:t>
            </a:r>
            <a:r>
              <a:rPr lang="en-US" sz="2800" dirty="0"/>
              <a:t>and/or </a:t>
            </a:r>
            <a:r>
              <a:rPr lang="en-US" sz="2800" b="1" dirty="0">
                <a:solidFill>
                  <a:srgbClr val="FF0000"/>
                </a:solidFill>
              </a:rPr>
              <a:t>imprisonment</a:t>
            </a:r>
            <a:r>
              <a:rPr lang="en-US" sz="2800" dirty="0"/>
              <a:t> for up to one </a:t>
            </a:r>
            <a:r>
              <a:rPr lang="en-US" sz="2800" dirty="0" smtClean="0"/>
              <a:t>year </a:t>
            </a:r>
          </a:p>
          <a:p>
            <a:r>
              <a:rPr lang="en-US" sz="2800" dirty="0" smtClean="0"/>
              <a:t>Additional provisions </a:t>
            </a:r>
          </a:p>
          <a:p>
            <a:pPr lvl="1"/>
            <a:r>
              <a:rPr lang="en-US" sz="2400" dirty="0" smtClean="0"/>
              <a:t>Second </a:t>
            </a:r>
            <a:r>
              <a:rPr lang="en-US" sz="2400" dirty="0"/>
              <a:t>or subsequent </a:t>
            </a:r>
            <a:r>
              <a:rPr lang="en-US" sz="2400" dirty="0" smtClean="0"/>
              <a:t>conviction: penalties </a:t>
            </a:r>
            <a:r>
              <a:rPr lang="en-US" sz="2400" dirty="0"/>
              <a:t>may be imposed of up to </a:t>
            </a:r>
            <a:r>
              <a:rPr lang="en-US" sz="2400" b="1" dirty="0"/>
              <a:t>$250,000 </a:t>
            </a:r>
            <a:r>
              <a:rPr lang="en-US" sz="2400" dirty="0"/>
              <a:t>fine and/or two years </a:t>
            </a:r>
            <a:r>
              <a:rPr lang="en-US" sz="2400" b="1" dirty="0" smtClean="0">
                <a:solidFill>
                  <a:srgbClr val="FF0000"/>
                </a:solidFill>
              </a:rPr>
              <a:t>imprisonment</a:t>
            </a:r>
            <a:endParaRPr lang="en-US" sz="2400" dirty="0"/>
          </a:p>
        </p:txBody>
      </p:sp>
    </p:spTree>
    <p:extLst>
      <p:ext uri="{BB962C8B-B14F-4D97-AF65-F5344CB8AC3E}">
        <p14:creationId xmlns:p14="http://schemas.microsoft.com/office/powerpoint/2010/main" val="3285102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What Can You Do?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028" y="1680169"/>
            <a:ext cx="3182388" cy="406028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47700" y="1198740"/>
            <a:ext cx="8039100" cy="400110"/>
          </a:xfrm>
          <a:prstGeom prst="rect">
            <a:avLst/>
          </a:prstGeom>
        </p:spPr>
        <p:txBody>
          <a:bodyPr wrap="square">
            <a:spAutoFit/>
          </a:bodyPr>
          <a:lstStyle/>
          <a:p>
            <a:pPr algn="ctr">
              <a:spcBef>
                <a:spcPts val="600"/>
              </a:spcBef>
              <a:spcAft>
                <a:spcPts val="300"/>
              </a:spcAft>
              <a:buClr>
                <a:srgbClr val="1F673A"/>
              </a:buClr>
            </a:pPr>
            <a:r>
              <a:rPr lang="en-US" sz="2000" kern="0" baseline="0" dirty="0">
                <a:solidFill>
                  <a:srgbClr val="FF0000"/>
                </a:solidFill>
                <a:latin typeface="Arial" pitchFamily="-60" charset="0"/>
              </a:rPr>
              <a:t>Consider developing an Avian Protection Plan (APP</a:t>
            </a:r>
            <a:r>
              <a:rPr lang="en-US" sz="2000" kern="0" baseline="0" dirty="0" smtClean="0">
                <a:solidFill>
                  <a:srgbClr val="FF0000"/>
                </a:solidFill>
                <a:latin typeface="Arial" pitchFamily="-60" charset="0"/>
              </a:rPr>
              <a:t>)</a:t>
            </a:r>
            <a:r>
              <a:rPr lang="en-US" sz="2000" b="0" kern="0" baseline="0" dirty="0" smtClean="0">
                <a:solidFill>
                  <a:srgbClr val="000000"/>
                </a:solidFill>
                <a:latin typeface="Arial" pitchFamily="-60" charset="0"/>
              </a:rPr>
              <a:t> </a:t>
            </a:r>
            <a:endParaRPr lang="en-US" sz="2000" b="0" kern="0" baseline="0" dirty="0">
              <a:solidFill>
                <a:srgbClr val="000000"/>
              </a:solidFill>
              <a:latin typeface="Arial" pitchFamily="-60" charset="0"/>
            </a:endParaRPr>
          </a:p>
        </p:txBody>
      </p:sp>
      <p:sp>
        <p:nvSpPr>
          <p:cNvPr id="7" name="TextBox 6"/>
          <p:cNvSpPr txBox="1"/>
          <p:nvPr/>
        </p:nvSpPr>
        <p:spPr>
          <a:xfrm>
            <a:off x="0" y="5749983"/>
            <a:ext cx="9143999" cy="461665"/>
          </a:xfrm>
          <a:prstGeom prst="rect">
            <a:avLst/>
          </a:prstGeom>
          <a:noFill/>
        </p:spPr>
        <p:txBody>
          <a:bodyPr wrap="square" rtlCol="0">
            <a:spAutoFit/>
          </a:bodyPr>
          <a:lstStyle/>
          <a:p>
            <a:pPr lvl="0" algn="ctr">
              <a:spcBef>
                <a:spcPts val="600"/>
              </a:spcBef>
              <a:spcAft>
                <a:spcPts val="300"/>
              </a:spcAft>
              <a:buClr>
                <a:srgbClr val="1F673A"/>
              </a:buClr>
            </a:pPr>
            <a:r>
              <a:rPr lang="en-US" b="0" kern="0" baseline="0" dirty="0">
                <a:solidFill>
                  <a:srgbClr val="000000"/>
                </a:solidFill>
                <a:latin typeface="Arial" pitchFamily="-60" charset="0"/>
              </a:rPr>
              <a:t>“</a:t>
            </a:r>
            <a:r>
              <a:rPr lang="en-US" sz="1600" b="0" kern="0" baseline="0" dirty="0">
                <a:solidFill>
                  <a:srgbClr val="000000"/>
                </a:solidFill>
                <a:latin typeface="Arial" pitchFamily="-60" charset="0"/>
              </a:rPr>
              <a:t>Toolbox” utilities can use to create its specific </a:t>
            </a:r>
            <a:r>
              <a:rPr lang="en-US" sz="1600" b="0" kern="0" baseline="0" dirty="0" smtClean="0">
                <a:solidFill>
                  <a:srgbClr val="000000"/>
                </a:solidFill>
                <a:latin typeface="Arial" pitchFamily="-60" charset="0"/>
              </a:rPr>
              <a:t>program @ </a:t>
            </a:r>
            <a:r>
              <a:rPr lang="en-US" sz="1600" b="0" kern="0" baseline="0" dirty="0" smtClean="0">
                <a:solidFill>
                  <a:srgbClr val="000000"/>
                </a:solidFill>
                <a:latin typeface="Arial" pitchFamily="-60" charset="0"/>
                <a:hlinkClick r:id="rId4"/>
              </a:rPr>
              <a:t>www.aplic.org</a:t>
            </a:r>
            <a:r>
              <a:rPr lang="en-US" sz="1600" b="0" kern="0" baseline="0" dirty="0" smtClean="0">
                <a:solidFill>
                  <a:srgbClr val="000000"/>
                </a:solidFill>
                <a:latin typeface="Arial" pitchFamily="-60" charset="0"/>
              </a:rPr>
              <a:t> </a:t>
            </a:r>
            <a:r>
              <a:rPr lang="en-US" sz="1600" b="0" kern="0" baseline="0" dirty="0">
                <a:solidFill>
                  <a:srgbClr val="000000"/>
                </a:solidFill>
                <a:latin typeface="Arial" pitchFamily="-60" charset="0"/>
              </a:rPr>
              <a:t>&amp; </a:t>
            </a:r>
            <a:r>
              <a:rPr lang="en-US" sz="1600" b="0" kern="0" baseline="0" dirty="0">
                <a:solidFill>
                  <a:srgbClr val="000000"/>
                </a:solidFill>
                <a:latin typeface="Arial" pitchFamily="-60" charset="0"/>
                <a:hlinkClick r:id="rId5"/>
              </a:rPr>
              <a:t>www.fws.gov</a:t>
            </a:r>
            <a:r>
              <a:rPr lang="en-US" sz="1600" b="0" kern="0" baseline="0" dirty="0">
                <a:solidFill>
                  <a:srgbClr val="000000"/>
                </a:solidFill>
                <a:latin typeface="Arial" pitchFamily="-60" charset="0"/>
              </a:rPr>
              <a:t> </a:t>
            </a:r>
            <a:endParaRPr lang="en-US" sz="1600" b="0" kern="0" baseline="0" dirty="0">
              <a:solidFill>
                <a:srgbClr val="000000"/>
              </a:solidFill>
              <a:latin typeface="Arial" pitchFamily="-60" charset="0"/>
            </a:endParaRPr>
          </a:p>
        </p:txBody>
      </p:sp>
    </p:spTree>
    <p:extLst>
      <p:ext uri="{BB962C8B-B14F-4D97-AF65-F5344CB8AC3E}">
        <p14:creationId xmlns:p14="http://schemas.microsoft.com/office/powerpoint/2010/main" val="229412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672629"/>
            <a:ext cx="9069572" cy="502702"/>
          </a:xfrm>
          <a:prstGeom prst="rect">
            <a:avLst/>
          </a:prstGeom>
        </p:spPr>
        <p:txBody>
          <a:bodyPr wrap="square">
            <a:spAutoFit/>
          </a:bodyPr>
          <a:lstStyle/>
          <a:p>
            <a:pPr algn="ctr">
              <a:defRPr/>
            </a:pPr>
            <a:r>
              <a:rPr lang="en-US" sz="4000" b="1" dirty="0" smtClean="0">
                <a:latin typeface="Arial-BoldMT" pitchFamily="-60" charset="0"/>
                <a:ea typeface="+mj-ea"/>
                <a:cs typeface="+mj-cs"/>
              </a:rPr>
              <a:t>Resources</a:t>
            </a:r>
            <a:endParaRPr lang="en-US" sz="4000" b="1" dirty="0">
              <a:latin typeface="Arial-BoldMT" pitchFamily="-60" charset="0"/>
              <a:ea typeface="+mj-ea"/>
              <a:cs typeface="+mj-cs"/>
            </a:endParaRPr>
          </a:p>
        </p:txBody>
      </p:sp>
    </p:spTree>
    <p:extLst>
      <p:ext uri="{BB962C8B-B14F-4D97-AF65-F5344CB8AC3E}">
        <p14:creationId xmlns:p14="http://schemas.microsoft.com/office/powerpoint/2010/main" val="166820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normAutofit/>
          </a:bodyPr>
          <a:lstStyle/>
          <a:p>
            <a:r>
              <a:rPr lang="en-US" sz="3200" b="1" dirty="0" smtClean="0"/>
              <a:t>NRECA – cooperative.com</a:t>
            </a:r>
            <a:endParaRPr lang="en-US" sz="3200" b="1" dirty="0"/>
          </a:p>
        </p:txBody>
      </p:sp>
      <p:sp>
        <p:nvSpPr>
          <p:cNvPr id="3" name="Slide Number Placeholder 2"/>
          <p:cNvSpPr>
            <a:spLocks noGrp="1"/>
          </p:cNvSpPr>
          <p:nvPr>
            <p:ph type="sldNum" sz="quarter" idx="4294967295"/>
          </p:nvPr>
        </p:nvSpPr>
        <p:spPr>
          <a:xfrm>
            <a:off x="6553200" y="6356351"/>
            <a:ext cx="2133600" cy="365125"/>
          </a:xfrm>
          <a:prstGeom prst="rect">
            <a:avLst/>
          </a:prstGeom>
        </p:spPr>
        <p:txBody>
          <a:bodyPr/>
          <a:lstStyle/>
          <a:p>
            <a:fld id="{26875206-DFC6-4F6B-8639-1DE8D3B58881}" type="slidenum">
              <a:rPr lang="en-US" smtClean="0"/>
              <a:t>15</a:t>
            </a:fld>
            <a:endParaRPr lang="en-US"/>
          </a:p>
        </p:txBody>
      </p:sp>
      <p:sp>
        <p:nvSpPr>
          <p:cNvPr id="4" name="Rectangle 3"/>
          <p:cNvSpPr/>
          <p:nvPr/>
        </p:nvSpPr>
        <p:spPr>
          <a:xfrm>
            <a:off x="781492" y="5847533"/>
            <a:ext cx="7719237" cy="502702"/>
          </a:xfrm>
          <a:prstGeom prst="rect">
            <a:avLst/>
          </a:prstGeom>
        </p:spPr>
        <p:txBody>
          <a:bodyPr wrap="square">
            <a:spAutoFit/>
          </a:bodyPr>
          <a:lstStyle/>
          <a:p>
            <a:pPr algn="ctr"/>
            <a:r>
              <a:rPr lang="en-US" sz="2000" dirty="0">
                <a:hlinkClick r:id="rId3"/>
              </a:rPr>
              <a:t>https://</a:t>
            </a:r>
            <a:r>
              <a:rPr lang="en-US" sz="2000" dirty="0" smtClean="0">
                <a:hlinkClick r:id="rId3"/>
              </a:rPr>
              <a:t>www.cooperative.com/interest-areas/engineering/resources/pages/birds-and-power-lines.aspx</a:t>
            </a:r>
            <a:endParaRPr lang="en-US" sz="2000" dirty="0" smtClean="0"/>
          </a:p>
          <a:p>
            <a:pPr algn="ctr"/>
            <a:endParaRPr lang="en-US" sz="2000"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825" y="1142999"/>
            <a:ext cx="6928572" cy="4771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5456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7"/>
            <a:ext cx="8229600" cy="792163"/>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smtClean="0"/>
              <a:t>Avian Power Line Interaction Committee</a:t>
            </a:r>
            <a:r>
              <a:rPr lang="en-US" sz="3200" b="1" dirty="0"/>
              <a:t/>
            </a:r>
            <a:br>
              <a:rPr lang="en-US" sz="3200" b="1" dirty="0"/>
            </a:br>
            <a:endParaRPr lang="en-US" sz="3200" b="1" dirty="0"/>
          </a:p>
        </p:txBody>
      </p:sp>
      <p:sp>
        <p:nvSpPr>
          <p:cNvPr id="3" name="Content Placeholder 2"/>
          <p:cNvSpPr>
            <a:spLocks noGrp="1"/>
          </p:cNvSpPr>
          <p:nvPr>
            <p:ph idx="1"/>
          </p:nvPr>
        </p:nvSpPr>
        <p:spPr>
          <a:xfrm>
            <a:off x="457200" y="1219200"/>
            <a:ext cx="8229600" cy="4525963"/>
          </a:xfrm>
        </p:spPr>
        <p:txBody>
          <a:bodyPr/>
          <a:lstStyle/>
          <a:p>
            <a:r>
              <a:rPr lang="en-US" sz="2800" dirty="0" smtClean="0"/>
              <a:t>Develops </a:t>
            </a:r>
            <a:r>
              <a:rPr lang="en-US" sz="2800" dirty="0"/>
              <a:t>and </a:t>
            </a:r>
            <a:r>
              <a:rPr lang="en-US" sz="2800" dirty="0" smtClean="0"/>
              <a:t>provides </a:t>
            </a:r>
            <a:r>
              <a:rPr lang="en-US" sz="2800" dirty="0"/>
              <a:t>educational resources</a:t>
            </a:r>
          </a:p>
          <a:p>
            <a:r>
              <a:rPr lang="en-US" sz="2800" dirty="0" smtClean="0"/>
              <a:t>Identifies </a:t>
            </a:r>
            <a:r>
              <a:rPr lang="en-US" sz="2800" dirty="0"/>
              <a:t>and </a:t>
            </a:r>
            <a:r>
              <a:rPr lang="en-US" sz="2800" dirty="0" smtClean="0"/>
              <a:t>funds </a:t>
            </a:r>
            <a:r>
              <a:rPr lang="en-US" sz="2800" dirty="0"/>
              <a:t>research</a:t>
            </a:r>
          </a:p>
          <a:p>
            <a:r>
              <a:rPr lang="en-US" sz="2800" dirty="0" smtClean="0"/>
              <a:t>Develops </a:t>
            </a:r>
            <a:r>
              <a:rPr lang="en-US" sz="2800" dirty="0"/>
              <a:t>and </a:t>
            </a:r>
            <a:r>
              <a:rPr lang="en-US" sz="2800" dirty="0" smtClean="0"/>
              <a:t>provides </a:t>
            </a:r>
            <a:r>
              <a:rPr lang="en-US" sz="2800" dirty="0"/>
              <a:t>cost-effective management options</a:t>
            </a:r>
          </a:p>
          <a:p>
            <a:r>
              <a:rPr lang="en-US" sz="2800" dirty="0" smtClean="0"/>
              <a:t>Serves </a:t>
            </a:r>
            <a:r>
              <a:rPr lang="en-US" sz="2800" dirty="0"/>
              <a:t>as the focal point for avian interaction utility issues</a:t>
            </a:r>
          </a:p>
          <a:p>
            <a:pPr marL="0" indent="0">
              <a:buNone/>
            </a:pP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87" y="4247552"/>
            <a:ext cx="5028572" cy="165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56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672630"/>
            <a:ext cx="9069572" cy="1015663"/>
          </a:xfrm>
          <a:prstGeom prst="rect">
            <a:avLst/>
          </a:prstGeom>
        </p:spPr>
        <p:txBody>
          <a:bodyPr wrap="square">
            <a:spAutoFit/>
          </a:bodyPr>
          <a:lstStyle/>
          <a:p>
            <a:pPr algn="ctr">
              <a:defRPr/>
            </a:pPr>
            <a:r>
              <a:rPr lang="en-US" sz="4000" b="1" dirty="0">
                <a:latin typeface="Arial-BoldMT" pitchFamily="-60" charset="0"/>
                <a:ea typeface="+mj-ea"/>
                <a:cs typeface="+mj-cs"/>
              </a:rPr>
              <a:t>APLIC APP Guidelines</a:t>
            </a:r>
          </a:p>
          <a:p>
            <a:pPr algn="ctr">
              <a:defRPr/>
            </a:pPr>
            <a:r>
              <a:rPr lang="en-US" sz="2000" dirty="0" smtClean="0">
                <a:latin typeface="Arial-BoldMT" pitchFamily="-60" charset="0"/>
                <a:ea typeface="+mj-ea"/>
                <a:cs typeface="+mj-cs"/>
              </a:rPr>
              <a:t>(Slide</a:t>
            </a:r>
            <a:r>
              <a:rPr lang="en-US" sz="2000" baseline="0" dirty="0" smtClean="0">
                <a:latin typeface="Arial-BoldMT" pitchFamily="-60" charset="0"/>
                <a:ea typeface="+mj-ea"/>
                <a:cs typeface="+mj-cs"/>
              </a:rPr>
              <a:t> </a:t>
            </a:r>
            <a:r>
              <a:rPr lang="en-US" sz="2000" dirty="0">
                <a:latin typeface="Arial-BoldMT" pitchFamily="-60" charset="0"/>
                <a:ea typeface="+mj-ea"/>
                <a:cs typeface="+mj-cs"/>
              </a:rPr>
              <a:t>content revised version of November 2015 APLIC Workshop)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887" y="4247552"/>
            <a:ext cx="5028572" cy="165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36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smtClean="0"/>
              <a:t>Background </a:t>
            </a:r>
            <a:r>
              <a:rPr lang="en-US" sz="3200" b="1" dirty="0"/>
              <a:t/>
            </a:r>
            <a:br>
              <a:rPr lang="en-US" sz="3200" b="1" dirty="0"/>
            </a:br>
            <a:r>
              <a:rPr lang="en-US" sz="3200" b="1" dirty="0"/>
              <a:t/>
            </a:r>
            <a:br>
              <a:rPr lang="en-US" sz="3200" b="1" dirty="0"/>
            </a:br>
            <a:endParaRPr lang="en-US" sz="3200" b="1" dirty="0"/>
          </a:p>
        </p:txBody>
      </p:sp>
      <p:sp>
        <p:nvSpPr>
          <p:cNvPr id="3" name="Content Placeholder 2"/>
          <p:cNvSpPr>
            <a:spLocks noGrp="1"/>
          </p:cNvSpPr>
          <p:nvPr>
            <p:ph idx="1"/>
          </p:nvPr>
        </p:nvSpPr>
        <p:spPr>
          <a:xfrm>
            <a:off x="457200" y="1219200"/>
            <a:ext cx="8229600" cy="4525963"/>
          </a:xfrm>
        </p:spPr>
        <p:txBody>
          <a:bodyPr/>
          <a:lstStyle/>
          <a:p>
            <a:r>
              <a:rPr lang="en-US" sz="2800" dirty="0" smtClean="0"/>
              <a:t>Developed through cooperative </a:t>
            </a:r>
            <a:r>
              <a:rPr lang="en-US" sz="2800" dirty="0"/>
              <a:t>efforts between agencies and utilities </a:t>
            </a:r>
            <a:endParaRPr lang="en-US" sz="2800" dirty="0" smtClean="0"/>
          </a:p>
          <a:p>
            <a:r>
              <a:rPr lang="en-US" sz="2800" dirty="0" smtClean="0"/>
              <a:t>Stemmed from a previous Memorandum </a:t>
            </a:r>
            <a:r>
              <a:rPr lang="en-US" sz="2800" dirty="0"/>
              <a:t>of Understanding (MOU</a:t>
            </a:r>
            <a:r>
              <a:rPr lang="en-US" sz="2800" dirty="0" smtClean="0"/>
              <a:t>) between agencies and utilities </a:t>
            </a:r>
            <a:endParaRPr lang="en-US" sz="2800" dirty="0"/>
          </a:p>
          <a:p>
            <a:pPr lvl="0"/>
            <a:r>
              <a:rPr lang="en-US" sz="2800" dirty="0" smtClean="0"/>
              <a:t>2005 - released jointly-developed (USFWS </a:t>
            </a:r>
            <a:r>
              <a:rPr lang="en-US" sz="2800" dirty="0"/>
              <a:t>and </a:t>
            </a:r>
            <a:r>
              <a:rPr lang="en-US" sz="2800" dirty="0" smtClean="0"/>
              <a:t>APLIC) </a:t>
            </a:r>
            <a:r>
              <a:rPr lang="en-US" sz="2800" dirty="0"/>
              <a:t>national APP </a:t>
            </a:r>
            <a:r>
              <a:rPr lang="en-US" sz="2800" dirty="0" smtClean="0"/>
              <a:t>Guidelines </a:t>
            </a:r>
          </a:p>
          <a:p>
            <a:pPr marL="0" lvl="0" indent="0">
              <a:buNone/>
            </a:pPr>
            <a:endParaRPr lang="en-US" dirty="0" smtClean="0"/>
          </a:p>
          <a:p>
            <a:pPr marL="0" indent="0">
              <a:buNone/>
            </a:pPr>
            <a:endParaRPr lang="en-US" dirty="0"/>
          </a:p>
        </p:txBody>
      </p:sp>
    </p:spTree>
    <p:extLst>
      <p:ext uri="{BB962C8B-B14F-4D97-AF65-F5344CB8AC3E}">
        <p14:creationId xmlns:p14="http://schemas.microsoft.com/office/powerpoint/2010/main" val="1685722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15963"/>
          </a:xfrm>
        </p:spPr>
        <p:txBody>
          <a:bodyPr>
            <a:normAutofit fontScale="90000"/>
          </a:bodyPr>
          <a:lstStyle/>
          <a:p>
            <a:r>
              <a:rPr lang="en-US" b="1" dirty="0" smtClean="0"/>
              <a:t>APP </a:t>
            </a:r>
            <a:r>
              <a:rPr lang="en-US" b="1" dirty="0"/>
              <a:t>- General Concepts  </a:t>
            </a:r>
            <a:br>
              <a:rPr lang="en-US" b="1" dirty="0"/>
            </a:br>
            <a:r>
              <a:rPr lang="en-US" b="1" dirty="0"/>
              <a:t/>
            </a:r>
            <a:br>
              <a:rPr lang="en-US" b="1" dirty="0"/>
            </a:br>
            <a:endParaRPr lang="en-US" b="1" dirty="0"/>
          </a:p>
        </p:txBody>
      </p:sp>
      <p:sp>
        <p:nvSpPr>
          <p:cNvPr id="3" name="Content Placeholder 2"/>
          <p:cNvSpPr>
            <a:spLocks noGrp="1"/>
          </p:cNvSpPr>
          <p:nvPr>
            <p:ph idx="1"/>
          </p:nvPr>
        </p:nvSpPr>
        <p:spPr>
          <a:xfrm>
            <a:off x="457200" y="1219200"/>
            <a:ext cx="8229600" cy="4754564"/>
          </a:xfrm>
        </p:spPr>
        <p:txBody>
          <a:bodyPr>
            <a:normAutofit/>
          </a:bodyPr>
          <a:lstStyle/>
          <a:p>
            <a:r>
              <a:rPr lang="en-US" sz="2800" dirty="0" smtClean="0"/>
              <a:t>Voluntary </a:t>
            </a:r>
          </a:p>
          <a:p>
            <a:r>
              <a:rPr lang="en-US" sz="2800" dirty="0" smtClean="0"/>
              <a:t>Different </a:t>
            </a:r>
            <a:r>
              <a:rPr lang="en-US" sz="2800" dirty="0"/>
              <a:t>based on risk, needs, scale, etc.</a:t>
            </a:r>
          </a:p>
          <a:p>
            <a:pPr marL="342900" lvl="1" indent="-342900">
              <a:buChar char="•"/>
            </a:pPr>
            <a:r>
              <a:rPr lang="en-US" sz="2800" dirty="0"/>
              <a:t>I</a:t>
            </a:r>
            <a:r>
              <a:rPr lang="en-US" sz="2800" dirty="0" smtClean="0"/>
              <a:t>ntended </a:t>
            </a:r>
            <a:r>
              <a:rPr lang="en-US" sz="2800" dirty="0"/>
              <a:t>to guide </a:t>
            </a:r>
            <a:r>
              <a:rPr lang="en-US" sz="2800" dirty="0" smtClean="0"/>
              <a:t>avian </a:t>
            </a:r>
            <a:r>
              <a:rPr lang="en-US" sz="2800" dirty="0"/>
              <a:t>program</a:t>
            </a:r>
          </a:p>
          <a:p>
            <a:pPr marL="342900" lvl="1" indent="-342900">
              <a:buChar char="•"/>
            </a:pPr>
            <a:r>
              <a:rPr lang="en-US" sz="2800" dirty="0"/>
              <a:t>Common themes to all APPs</a:t>
            </a:r>
            <a:r>
              <a:rPr lang="en-US" sz="2800" dirty="0">
                <a:sym typeface="Wingdings" panose="05000000000000000000" pitchFamily="2" charset="2"/>
              </a:rPr>
              <a:t></a:t>
            </a:r>
            <a:r>
              <a:rPr lang="en-US" sz="2800" dirty="0"/>
              <a:t> reduce bird mortality and improve service reliability</a:t>
            </a:r>
          </a:p>
          <a:p>
            <a:r>
              <a:rPr lang="en-US" sz="2800" dirty="0" smtClean="0"/>
              <a:t>Not intended </a:t>
            </a:r>
            <a:r>
              <a:rPr lang="en-US" sz="2800" dirty="0"/>
              <a:t>to be project-specific (e.g., each new line does not require an APP)</a:t>
            </a:r>
          </a:p>
          <a:p>
            <a:r>
              <a:rPr lang="en-US" sz="2800" dirty="0"/>
              <a:t>“Living documents” – modified and refined over time to improve effectiveness</a:t>
            </a:r>
          </a:p>
          <a:p>
            <a:pPr lvl="0"/>
            <a:endParaRPr lang="en-US" dirty="0"/>
          </a:p>
          <a:p>
            <a:pPr marL="0" indent="0">
              <a:buNone/>
            </a:pPr>
            <a:endParaRPr lang="en-US" dirty="0"/>
          </a:p>
        </p:txBody>
      </p:sp>
    </p:spTree>
    <p:extLst>
      <p:ext uri="{BB962C8B-B14F-4D97-AF65-F5344CB8AC3E}">
        <p14:creationId xmlns:p14="http://schemas.microsoft.com/office/powerpoint/2010/main" val="414035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92163"/>
          </a:xfrm>
        </p:spPr>
        <p:txBody>
          <a:bodyPr>
            <a:normAutofit fontScale="90000"/>
          </a:bodyPr>
          <a:lstStyle/>
          <a:p>
            <a:r>
              <a:rPr lang="en-US" b="1" dirty="0" smtClean="0"/>
              <a:t>Introduction</a:t>
            </a:r>
            <a:r>
              <a:rPr lang="en-US" b="1" dirty="0"/>
              <a:t/>
            </a:r>
            <a:br>
              <a:rPr lang="en-US" b="1" dirty="0"/>
            </a:b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Review of NRECA </a:t>
            </a:r>
            <a:r>
              <a:rPr lang="en-US" sz="2800" dirty="0" smtClean="0"/>
              <a:t>2016 </a:t>
            </a:r>
            <a:r>
              <a:rPr lang="en-US" sz="2800" dirty="0" smtClean="0"/>
              <a:t>Resolutions </a:t>
            </a:r>
          </a:p>
          <a:p>
            <a:r>
              <a:rPr lang="en-US" sz="2800" dirty="0" smtClean="0"/>
              <a:t>Sharing of Laws Protecting Birds</a:t>
            </a:r>
            <a:endParaRPr lang="en-US" sz="2800" dirty="0" smtClean="0"/>
          </a:p>
          <a:p>
            <a:r>
              <a:rPr lang="en-US" sz="2800" dirty="0" smtClean="0"/>
              <a:t>Review of Available Resources </a:t>
            </a:r>
            <a:endParaRPr lang="en-US" sz="2800" dirty="0"/>
          </a:p>
          <a:p>
            <a:r>
              <a:rPr lang="en-US" sz="2800" dirty="0" smtClean="0"/>
              <a:t>Discussion of </a:t>
            </a:r>
            <a:r>
              <a:rPr lang="en-US" sz="2800" dirty="0" smtClean="0"/>
              <a:t>Avian Power Line Interaction Committee (APLIC) </a:t>
            </a:r>
            <a:r>
              <a:rPr lang="en-US" sz="2800" dirty="0" smtClean="0"/>
              <a:t>APP Guidelines</a:t>
            </a:r>
          </a:p>
        </p:txBody>
      </p:sp>
    </p:spTree>
    <p:extLst>
      <p:ext uri="{BB962C8B-B14F-4D97-AF65-F5344CB8AC3E}">
        <p14:creationId xmlns:p14="http://schemas.microsoft.com/office/powerpoint/2010/main" val="200556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normAutofit fontScale="90000"/>
          </a:bodyPr>
          <a:lstStyle/>
          <a:p>
            <a:r>
              <a:rPr lang="en-US" b="1" dirty="0" smtClean="0"/>
              <a:t>Principles</a:t>
            </a:r>
            <a:r>
              <a:rPr lang="en-US" dirty="0" smtClean="0"/>
              <a:t> </a:t>
            </a:r>
            <a:r>
              <a:rPr lang="en-US" dirty="0"/>
              <a:t/>
            </a:r>
            <a:br>
              <a:rPr lang="en-US" dirty="0"/>
            </a:b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363473" y="1219200"/>
            <a:ext cx="8569453" cy="3023195"/>
          </a:xfrm>
        </p:spPr>
        <p:txBody>
          <a:bodyPr numCol="2">
            <a:normAutofit fontScale="85000" lnSpcReduction="10000"/>
          </a:bodyPr>
          <a:lstStyle/>
          <a:p>
            <a:r>
              <a:rPr lang="en-US" sz="2600" dirty="0"/>
              <a:t>Corporate Policy</a:t>
            </a:r>
          </a:p>
          <a:p>
            <a:r>
              <a:rPr lang="en-US" sz="2600" dirty="0" smtClean="0"/>
              <a:t>Training</a:t>
            </a:r>
            <a:endParaRPr lang="en-US" sz="2600" dirty="0"/>
          </a:p>
          <a:p>
            <a:r>
              <a:rPr lang="en-US" sz="2600" dirty="0"/>
              <a:t>Permit </a:t>
            </a:r>
            <a:r>
              <a:rPr lang="en-US" sz="2600" dirty="0" smtClean="0"/>
              <a:t>Compliance</a:t>
            </a:r>
          </a:p>
          <a:p>
            <a:r>
              <a:rPr lang="en-US" sz="2600" dirty="0"/>
              <a:t>Construction Design Standards</a:t>
            </a:r>
          </a:p>
          <a:p>
            <a:r>
              <a:rPr lang="en-US" sz="2600" dirty="0"/>
              <a:t>Nest Management</a:t>
            </a:r>
          </a:p>
          <a:p>
            <a:r>
              <a:rPr lang="en-US" sz="2600" dirty="0"/>
              <a:t>Avian Reporting </a:t>
            </a:r>
            <a:r>
              <a:rPr lang="en-US" sz="2600" dirty="0" smtClean="0"/>
              <a:t>System</a:t>
            </a:r>
          </a:p>
          <a:p>
            <a:r>
              <a:rPr lang="en-US" sz="2600" dirty="0"/>
              <a:t>Risk </a:t>
            </a:r>
            <a:r>
              <a:rPr lang="en-US" sz="2600" dirty="0" smtClean="0"/>
              <a:t>Assessment Methodology</a:t>
            </a:r>
          </a:p>
          <a:p>
            <a:r>
              <a:rPr lang="en-US" sz="2600" dirty="0" smtClean="0"/>
              <a:t>Mortality Reduction Measures</a:t>
            </a:r>
          </a:p>
          <a:p>
            <a:r>
              <a:rPr lang="en-US" sz="2600" dirty="0" smtClean="0"/>
              <a:t>Avian </a:t>
            </a:r>
            <a:r>
              <a:rPr lang="en-US" sz="2600" dirty="0"/>
              <a:t>Enhancement </a:t>
            </a:r>
            <a:r>
              <a:rPr lang="en-US" sz="2600" dirty="0" smtClean="0"/>
              <a:t>Options</a:t>
            </a:r>
          </a:p>
          <a:p>
            <a:r>
              <a:rPr lang="en-US" sz="2600" dirty="0"/>
              <a:t>Quality </a:t>
            </a:r>
            <a:r>
              <a:rPr lang="en-US" sz="2600" dirty="0" smtClean="0"/>
              <a:t>Control</a:t>
            </a:r>
          </a:p>
          <a:p>
            <a:r>
              <a:rPr lang="en-US" sz="2600" dirty="0"/>
              <a:t>Public Awareness</a:t>
            </a:r>
          </a:p>
          <a:p>
            <a:endParaRPr lang="en-US" dirty="0" smtClean="0"/>
          </a:p>
        </p:txBody>
      </p:sp>
      <p:pic>
        <p:nvPicPr>
          <p:cNvPr id="4" name="Picture 4" descr="9"/>
          <p:cNvPicPr>
            <a:picLocks noChangeAspect="1" noChangeArrowheads="1"/>
          </p:cNvPicPr>
          <p:nvPr/>
        </p:nvPicPr>
        <p:blipFill>
          <a:blip r:embed="rId3" cstate="print"/>
          <a:srcRect/>
          <a:stretch>
            <a:fillRect/>
          </a:stretch>
        </p:blipFill>
        <p:spPr bwMode="auto">
          <a:xfrm>
            <a:off x="4267200" y="3505200"/>
            <a:ext cx="4064000" cy="2457450"/>
          </a:xfrm>
          <a:prstGeom prst="rect">
            <a:avLst/>
          </a:prstGeom>
          <a:ln>
            <a:noFill/>
          </a:ln>
          <a:effectLst/>
        </p:spPr>
      </p:pic>
    </p:spTree>
    <p:extLst>
      <p:ext uri="{BB962C8B-B14F-4D97-AF65-F5344CB8AC3E}">
        <p14:creationId xmlns:p14="http://schemas.microsoft.com/office/powerpoint/2010/main" val="4073282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686800" cy="792163"/>
          </a:xfrm>
        </p:spPr>
        <p:txBody>
          <a:bodyPr>
            <a:normAutofit fontScale="90000"/>
          </a:bodyPr>
          <a:lstStyle/>
          <a:p>
            <a:r>
              <a:rPr lang="en-US" sz="3600" b="1" dirty="0" smtClean="0"/>
              <a:t>Implementation </a:t>
            </a:r>
            <a:r>
              <a:rPr lang="en-US" sz="3600" b="1" dirty="0"/>
              <a:t>– Components of Success </a:t>
            </a:r>
            <a:r>
              <a:rPr lang="en-US" dirty="0"/>
              <a:t/>
            </a:r>
            <a:br>
              <a:rPr lang="en-US" dirty="0"/>
            </a:b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457200" y="1143000"/>
            <a:ext cx="8229600" cy="4525963"/>
          </a:xfrm>
        </p:spPr>
        <p:txBody>
          <a:bodyPr>
            <a:noAutofit/>
          </a:bodyPr>
          <a:lstStyle/>
          <a:p>
            <a:r>
              <a:rPr lang="en-US" sz="2800" dirty="0" smtClean="0"/>
              <a:t>Management </a:t>
            </a:r>
            <a:r>
              <a:rPr lang="en-US" sz="2800" dirty="0"/>
              <a:t>support</a:t>
            </a:r>
          </a:p>
          <a:p>
            <a:pPr marL="342900" lvl="1" indent="-342900">
              <a:buChar char="•"/>
            </a:pPr>
            <a:r>
              <a:rPr lang="en-US" sz="2800" dirty="0"/>
              <a:t>Agency involvement</a:t>
            </a:r>
          </a:p>
          <a:p>
            <a:pPr marL="342900" lvl="1" indent="-342900">
              <a:buChar char="•"/>
            </a:pPr>
            <a:r>
              <a:rPr lang="en-US" sz="2800" dirty="0"/>
              <a:t>Engineering and biological </a:t>
            </a:r>
            <a:r>
              <a:rPr lang="en-US" sz="2800" dirty="0" smtClean="0"/>
              <a:t>expertise</a:t>
            </a:r>
            <a:endParaRPr lang="en-US" sz="2800" dirty="0"/>
          </a:p>
          <a:p>
            <a:pPr marL="342900" lvl="1" indent="-342900">
              <a:buChar char="•"/>
            </a:pPr>
            <a:r>
              <a:rPr lang="en-US" sz="2800" dirty="0"/>
              <a:t>Funding</a:t>
            </a:r>
          </a:p>
          <a:p>
            <a:pPr marL="342900" lvl="1" indent="-342900">
              <a:buChar char="•"/>
            </a:pPr>
            <a:r>
              <a:rPr lang="en-US" sz="2800" dirty="0"/>
              <a:t>Documentation</a:t>
            </a:r>
          </a:p>
          <a:p>
            <a:pPr marL="342900" lvl="1" indent="-342900">
              <a:buChar char="•"/>
            </a:pPr>
            <a:r>
              <a:rPr lang="en-US" sz="2800" dirty="0"/>
              <a:t>Accountability and employee awareness</a:t>
            </a:r>
          </a:p>
          <a:p>
            <a:pPr marL="342900" lvl="1" indent="-342900">
              <a:buChar char="•"/>
            </a:pPr>
            <a:r>
              <a:rPr lang="en-US" sz="2800" dirty="0"/>
              <a:t>Involvement and endorsement of </a:t>
            </a:r>
            <a:r>
              <a:rPr lang="en-US" sz="2800" dirty="0" smtClean="0"/>
              <a:t>employees</a:t>
            </a:r>
            <a:endParaRPr lang="en-US" sz="28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54" t="1752" r="16210" b="5267"/>
          <a:stretch/>
        </p:blipFill>
        <p:spPr bwMode="auto">
          <a:xfrm>
            <a:off x="6934200" y="1504950"/>
            <a:ext cx="2016408" cy="2136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283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vert="horz" lIns="91440" tIns="45720" rIns="91440" bIns="45720" rtlCol="0" anchor="ctr">
            <a:normAutofit fontScale="90000"/>
          </a:bodyPr>
          <a:lstStyle/>
          <a:p>
            <a:r>
              <a:rPr lang="en-US" dirty="0"/>
              <a:t/>
            </a:r>
            <a:br>
              <a:rPr lang="en-US" dirty="0"/>
            </a:br>
            <a:r>
              <a:rPr lang="en-US" b="1" dirty="0" smtClean="0"/>
              <a:t>Implementation </a:t>
            </a:r>
            <a:r>
              <a:rPr lang="en-US" b="1" dirty="0"/>
              <a:t>– Considerations</a:t>
            </a:r>
            <a:br>
              <a:rPr lang="en-US" b="1" dirty="0"/>
            </a:br>
            <a:r>
              <a:rPr lang="en-US" b="1" dirty="0"/>
              <a:t/>
            </a:r>
            <a:br>
              <a:rPr lang="en-US" b="1" dirty="0"/>
            </a:br>
            <a:endParaRPr lang="en-US" b="1" dirty="0"/>
          </a:p>
        </p:txBody>
      </p:sp>
      <p:sp>
        <p:nvSpPr>
          <p:cNvPr id="3" name="Content Placeholder 2"/>
          <p:cNvSpPr>
            <a:spLocks noGrp="1"/>
          </p:cNvSpPr>
          <p:nvPr>
            <p:ph idx="1"/>
          </p:nvPr>
        </p:nvSpPr>
        <p:spPr>
          <a:xfrm>
            <a:off x="457200" y="1173745"/>
            <a:ext cx="8229600" cy="4525963"/>
          </a:xfrm>
        </p:spPr>
        <p:txBody>
          <a:bodyPr/>
          <a:lstStyle/>
          <a:p>
            <a:pPr marL="342900" lvl="1" indent="-342900">
              <a:buChar char="•"/>
            </a:pPr>
            <a:r>
              <a:rPr lang="en-US" sz="2800" dirty="0" smtClean="0">
                <a:cs typeface="+mn-cs"/>
              </a:rPr>
              <a:t>Size </a:t>
            </a:r>
            <a:r>
              <a:rPr lang="en-US" sz="2800" dirty="0">
                <a:cs typeface="+mn-cs"/>
              </a:rPr>
              <a:t>of territory</a:t>
            </a:r>
          </a:p>
          <a:p>
            <a:pPr marL="342900" lvl="1" indent="-342900">
              <a:buChar char="•"/>
            </a:pPr>
            <a:r>
              <a:rPr lang="en-US" sz="2800" dirty="0">
                <a:cs typeface="+mn-cs"/>
              </a:rPr>
              <a:t>Avian species in area</a:t>
            </a:r>
          </a:p>
          <a:p>
            <a:pPr marL="342900" lvl="1" indent="-342900">
              <a:buChar char="•"/>
            </a:pPr>
            <a:r>
              <a:rPr lang="en-US" sz="2800" dirty="0">
                <a:cs typeface="+mn-cs"/>
              </a:rPr>
              <a:t>Frequency of avian/power line interactions</a:t>
            </a:r>
          </a:p>
          <a:p>
            <a:pPr marL="0" indent="0">
              <a:buNone/>
            </a:pP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896"/>
          <a:stretch/>
        </p:blipFill>
        <p:spPr bwMode="auto">
          <a:xfrm>
            <a:off x="736823" y="3621236"/>
            <a:ext cx="208121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 b="9936"/>
          <a:stretch/>
        </p:blipFill>
        <p:spPr bwMode="auto">
          <a:xfrm>
            <a:off x="3429000" y="3866974"/>
            <a:ext cx="1778922" cy="163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6136264" y="3542415"/>
            <a:ext cx="2135982" cy="2286000"/>
            <a:chOff x="381000" y="4419600"/>
            <a:chExt cx="2135982" cy="2000250"/>
          </a:xfrm>
        </p:grpSpPr>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36383"/>
            <a:stretch/>
          </p:blipFill>
          <p:spPr bwMode="auto">
            <a:xfrm>
              <a:off x="381000" y="4419600"/>
              <a:ext cx="2135982"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474866" y="6212975"/>
              <a:ext cx="1042116" cy="188514"/>
            </a:xfrm>
            <a:prstGeom prst="rect">
              <a:avLst/>
            </a:prstGeom>
          </p:spPr>
          <p:txBody>
            <a:bodyPr wrap="square">
              <a:spAutoFit/>
            </a:bodyPr>
            <a:lstStyle/>
            <a:p>
              <a:pPr algn="ctr"/>
              <a:r>
                <a:rPr lang="en-US" sz="800" dirty="0"/>
                <a:t>© Howie Williams</a:t>
              </a:r>
            </a:p>
          </p:txBody>
        </p:sp>
      </p:grpSp>
    </p:spTree>
    <p:extLst>
      <p:ext uri="{BB962C8B-B14F-4D97-AF65-F5344CB8AC3E}">
        <p14:creationId xmlns:p14="http://schemas.microsoft.com/office/powerpoint/2010/main" val="2928756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792163"/>
          </a:xfrm>
        </p:spPr>
        <p:txBody>
          <a:bodyPr>
            <a:normAutofit fontScale="90000"/>
          </a:bodyPr>
          <a:lstStyle/>
          <a:p>
            <a:r>
              <a:rPr lang="en-US" b="1" dirty="0" smtClean="0"/>
              <a:t>Implementation </a:t>
            </a:r>
            <a:r>
              <a:rPr lang="en-US" b="1" dirty="0"/>
              <a:t>– Benefits </a:t>
            </a:r>
            <a:r>
              <a:rPr lang="en-US" dirty="0"/>
              <a:t/>
            </a:r>
            <a:br>
              <a:rPr lang="en-US" dirty="0"/>
            </a:br>
            <a:r>
              <a:rPr lang="en-US" b="1" dirty="0">
                <a:solidFill>
                  <a:srgbClr val="FF0000"/>
                </a:solidFill>
              </a:rPr>
              <a:t/>
            </a:r>
            <a:br>
              <a:rPr lang="en-US" b="1" dirty="0">
                <a:solidFill>
                  <a:srgbClr val="FF0000"/>
                </a:solidFill>
              </a:rPr>
            </a:br>
            <a:endParaRPr lang="en-US" dirty="0"/>
          </a:p>
        </p:txBody>
      </p:sp>
      <p:sp>
        <p:nvSpPr>
          <p:cNvPr id="3" name="Content Placeholder 2"/>
          <p:cNvSpPr>
            <a:spLocks noGrp="1"/>
          </p:cNvSpPr>
          <p:nvPr>
            <p:ph idx="1"/>
          </p:nvPr>
        </p:nvSpPr>
        <p:spPr>
          <a:xfrm>
            <a:off x="457200" y="1143000"/>
            <a:ext cx="8229600" cy="4525963"/>
          </a:xfrm>
        </p:spPr>
        <p:txBody>
          <a:bodyPr/>
          <a:lstStyle/>
          <a:p>
            <a:r>
              <a:rPr lang="en-US" sz="2800" dirty="0" smtClean="0"/>
              <a:t>Reduced </a:t>
            </a:r>
            <a:r>
              <a:rPr lang="en-US" sz="2800" dirty="0"/>
              <a:t>bird mortality</a:t>
            </a:r>
          </a:p>
          <a:p>
            <a:r>
              <a:rPr lang="en-US" sz="2800" dirty="0"/>
              <a:t>Improved service reliability</a:t>
            </a:r>
          </a:p>
          <a:p>
            <a:r>
              <a:rPr lang="en-US" sz="2800" dirty="0"/>
              <a:t>Favorable public perception</a:t>
            </a:r>
          </a:p>
          <a:p>
            <a:r>
              <a:rPr lang="en-US" sz="2800" dirty="0"/>
              <a:t>Positive working relationships with agencies</a:t>
            </a:r>
          </a:p>
          <a:p>
            <a:pPr marL="0" indent="0">
              <a:buNone/>
            </a:pPr>
            <a:endParaRPr lang="en-US" dirty="0"/>
          </a:p>
        </p:txBody>
      </p:sp>
      <p:pic>
        <p:nvPicPr>
          <p:cNvPr id="4" name="Picture 3" descr="app_nest"/>
          <p:cNvPicPr>
            <a:picLocks noChangeAspect="1" noChangeArrowheads="1"/>
          </p:cNvPicPr>
          <p:nvPr/>
        </p:nvPicPr>
        <p:blipFill>
          <a:blip r:embed="rId3" cstate="print"/>
          <a:srcRect/>
          <a:stretch>
            <a:fillRect/>
          </a:stretch>
        </p:blipFill>
        <p:spPr bwMode="auto">
          <a:xfrm>
            <a:off x="3048000" y="3548743"/>
            <a:ext cx="3373120" cy="2529840"/>
          </a:xfrm>
          <a:prstGeom prst="rect">
            <a:avLst/>
          </a:prstGeom>
          <a:ln>
            <a:noFill/>
          </a:ln>
          <a:effectLst/>
        </p:spPr>
      </p:pic>
    </p:spTree>
    <p:extLst>
      <p:ext uri="{BB962C8B-B14F-4D97-AF65-F5344CB8AC3E}">
        <p14:creationId xmlns:p14="http://schemas.microsoft.com/office/powerpoint/2010/main" val="3645609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8316"/>
            <a:ext cx="9144000" cy="5018568"/>
          </a:xfrm>
        </p:spPr>
        <p:txBody>
          <a:bodyPr/>
          <a:lstStyle/>
          <a:p>
            <a:pPr algn="ctr"/>
            <a:r>
              <a:rPr lang="en-US" sz="1800" i="1" dirty="0" smtClean="0">
                <a:solidFill>
                  <a:schemeClr val="tx1"/>
                </a:solidFill>
                <a:latin typeface="Arial" pitchFamily="-60" charset="0"/>
                <a:ea typeface="+mn-ea"/>
                <a:cs typeface="+mn-cs"/>
              </a:rPr>
              <a:t/>
            </a:r>
            <a:br>
              <a:rPr lang="en-US" sz="1800" i="1" dirty="0" smtClean="0">
                <a:solidFill>
                  <a:schemeClr val="tx1"/>
                </a:solidFill>
                <a:latin typeface="Arial" pitchFamily="-60" charset="0"/>
                <a:ea typeface="+mn-ea"/>
                <a:cs typeface="+mn-cs"/>
              </a:rPr>
            </a:br>
            <a:r>
              <a:rPr lang="en-US" sz="1800" i="1" dirty="0">
                <a:solidFill>
                  <a:schemeClr val="tx1"/>
                </a:solidFill>
                <a:latin typeface="Arial" pitchFamily="-60" charset="0"/>
                <a:ea typeface="+mn-ea"/>
                <a:cs typeface="+mn-cs"/>
              </a:rPr>
              <a:t/>
            </a:r>
            <a:br>
              <a:rPr lang="en-US" sz="1800" i="1" dirty="0">
                <a:solidFill>
                  <a:schemeClr val="tx1"/>
                </a:solidFill>
                <a:latin typeface="Arial" pitchFamily="-60" charset="0"/>
                <a:ea typeface="+mn-ea"/>
                <a:cs typeface="+mn-cs"/>
              </a:rPr>
            </a:br>
            <a:r>
              <a:rPr lang="en-US" sz="1800" i="1" dirty="0" smtClean="0">
                <a:solidFill>
                  <a:schemeClr val="tx1"/>
                </a:solidFill>
                <a:latin typeface="Arial" pitchFamily="-60" charset="0"/>
                <a:ea typeface="+mn-ea"/>
                <a:cs typeface="+mn-cs"/>
              </a:rPr>
              <a:t/>
            </a:r>
            <a:br>
              <a:rPr lang="en-US" sz="1800" i="1" dirty="0" smtClean="0">
                <a:solidFill>
                  <a:schemeClr val="tx1"/>
                </a:solidFill>
                <a:latin typeface="Arial" pitchFamily="-60" charset="0"/>
                <a:ea typeface="+mn-ea"/>
                <a:cs typeface="+mn-cs"/>
              </a:rPr>
            </a:br>
            <a:r>
              <a:rPr lang="en-US" sz="1800" i="1" dirty="0">
                <a:solidFill>
                  <a:schemeClr val="tx1"/>
                </a:solidFill>
                <a:latin typeface="Arial" pitchFamily="-60" charset="0"/>
                <a:ea typeface="+mn-ea"/>
                <a:cs typeface="+mn-cs"/>
              </a:rPr>
              <a:t/>
            </a:r>
            <a:br>
              <a:rPr lang="en-US" sz="1800" i="1" dirty="0">
                <a:solidFill>
                  <a:schemeClr val="tx1"/>
                </a:solidFill>
                <a:latin typeface="Arial" pitchFamily="-60" charset="0"/>
                <a:ea typeface="+mn-ea"/>
                <a:cs typeface="+mn-cs"/>
              </a:rPr>
            </a:br>
            <a:r>
              <a:rPr lang="en-US" sz="1800" i="1" dirty="0" smtClean="0">
                <a:solidFill>
                  <a:schemeClr val="tx1"/>
                </a:solidFill>
                <a:latin typeface="Arial" pitchFamily="-60" charset="0"/>
                <a:ea typeface="+mn-ea"/>
                <a:cs typeface="+mn-cs"/>
              </a:rPr>
              <a:t/>
            </a:r>
            <a:br>
              <a:rPr lang="en-US" sz="18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rPr>
              <a:t>Patti Metro</a:t>
            </a:r>
            <a:br>
              <a:rPr lang="en-US" sz="24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rPr>
              <a:t>Manager, Transmission &amp; Reliability Standards</a:t>
            </a:r>
            <a:br>
              <a:rPr lang="en-US" sz="24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rPr>
              <a:t>PH 703.907.5817</a:t>
            </a:r>
            <a:br>
              <a:rPr lang="en-US" sz="24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rPr>
              <a:t>CELL 571.334.8890</a:t>
            </a:r>
            <a:br>
              <a:rPr lang="en-US" sz="24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hlinkClick r:id="rId3"/>
              </a:rPr>
              <a:t>patti.metro@nreca.coop</a:t>
            </a:r>
            <a:r>
              <a:rPr lang="en-US" sz="2400" i="1" dirty="0" smtClean="0">
                <a:solidFill>
                  <a:schemeClr val="tx1"/>
                </a:solidFill>
                <a:latin typeface="Arial" pitchFamily="-60" charset="0"/>
                <a:ea typeface="+mn-ea"/>
                <a:cs typeface="+mn-cs"/>
              </a:rPr>
              <a:t/>
            </a:r>
            <a:br>
              <a:rPr lang="en-US" sz="24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rPr>
              <a:t/>
            </a:r>
            <a:br>
              <a:rPr lang="en-US" sz="2400" i="1" dirty="0" smtClean="0">
                <a:solidFill>
                  <a:schemeClr val="tx1"/>
                </a:solidFill>
                <a:latin typeface="Arial" pitchFamily="-60" charset="0"/>
                <a:ea typeface="+mn-ea"/>
                <a:cs typeface="+mn-cs"/>
              </a:rPr>
            </a:br>
            <a:r>
              <a:rPr lang="en-US" sz="2400" i="1" dirty="0" smtClean="0">
                <a:solidFill>
                  <a:schemeClr val="tx1"/>
                </a:solidFill>
                <a:latin typeface="Arial" pitchFamily="-60" charset="0"/>
                <a:ea typeface="+mn-ea"/>
                <a:cs typeface="+mn-cs"/>
              </a:rPr>
              <a:t/>
            </a:r>
            <a:br>
              <a:rPr lang="en-US" sz="2400" i="1" dirty="0" smtClean="0">
                <a:solidFill>
                  <a:schemeClr val="tx1"/>
                </a:solidFill>
                <a:latin typeface="Arial" pitchFamily="-60" charset="0"/>
                <a:ea typeface="+mn-ea"/>
                <a:cs typeface="+mn-cs"/>
              </a:rPr>
            </a:br>
            <a:r>
              <a:rPr lang="en-US" sz="1800" i="1" dirty="0" smtClean="0">
                <a:solidFill>
                  <a:schemeClr val="tx1"/>
                </a:solidFill>
                <a:latin typeface="Arial" pitchFamily="-60" charset="0"/>
              </a:rPr>
              <a:t/>
            </a:r>
            <a:br>
              <a:rPr lang="en-US" sz="1800" i="1" dirty="0" smtClean="0">
                <a:solidFill>
                  <a:schemeClr val="tx1"/>
                </a:solidFill>
                <a:latin typeface="Arial" pitchFamily="-60" charset="0"/>
              </a:rPr>
            </a:br>
            <a:endParaRPr lang="en-US" sz="1800" i="1" dirty="0">
              <a:solidFill>
                <a:schemeClr val="tx1"/>
              </a:solidFill>
              <a:latin typeface="Arial" pitchFamily="-60" charset="0"/>
              <a:ea typeface="+mn-ea"/>
              <a:cs typeface="+mn-cs"/>
            </a:endParaRPr>
          </a:p>
        </p:txBody>
      </p:sp>
    </p:spTree>
    <p:extLst>
      <p:ext uri="{BB962C8B-B14F-4D97-AF65-F5344CB8AC3E}">
        <p14:creationId xmlns:p14="http://schemas.microsoft.com/office/powerpoint/2010/main" val="245546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lstStyle/>
          <a:p>
            <a:r>
              <a:rPr lang="en-US" sz="3200" b="1" dirty="0"/>
              <a:t>Resolutions</a:t>
            </a:r>
            <a:endParaRPr lang="en-US" sz="3200" b="1" dirty="0"/>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US" b="1" dirty="0"/>
              <a:t>Endangered </a:t>
            </a:r>
            <a:r>
              <a:rPr lang="en-US" b="1" dirty="0" smtClean="0"/>
              <a:t>Species</a:t>
            </a:r>
          </a:p>
          <a:p>
            <a:pPr lvl="1"/>
            <a:r>
              <a:rPr lang="en-US" sz="2200" dirty="0" smtClean="0"/>
              <a:t>Achieve </a:t>
            </a:r>
            <a:r>
              <a:rPr lang="en-US" sz="2200" dirty="0"/>
              <a:t>federal cost sharing </a:t>
            </a:r>
            <a:r>
              <a:rPr lang="en-US" sz="2200" dirty="0" smtClean="0"/>
              <a:t>provisions</a:t>
            </a:r>
          </a:p>
          <a:p>
            <a:pPr lvl="1"/>
            <a:r>
              <a:rPr lang="en-US" sz="2200" dirty="0" smtClean="0"/>
              <a:t>Educating </a:t>
            </a:r>
            <a:r>
              <a:rPr lang="en-US" sz="2200" dirty="0"/>
              <a:t>the membership </a:t>
            </a:r>
            <a:endParaRPr lang="en-US" sz="2200" dirty="0" smtClean="0"/>
          </a:p>
          <a:p>
            <a:pPr lvl="1"/>
            <a:r>
              <a:rPr lang="en-US" sz="2200" dirty="0" smtClean="0"/>
              <a:t>Support </a:t>
            </a:r>
            <a:r>
              <a:rPr lang="en-US" sz="2200" dirty="0"/>
              <a:t>legislative solutions that would balance rural electric cooperative interests with species </a:t>
            </a:r>
            <a:r>
              <a:rPr lang="en-US" sz="2200" dirty="0" smtClean="0"/>
              <a:t>protection</a:t>
            </a:r>
          </a:p>
          <a:p>
            <a:pPr lvl="1"/>
            <a:r>
              <a:rPr lang="en-US" sz="2200" dirty="0" smtClean="0"/>
              <a:t>Seek </a:t>
            </a:r>
            <a:r>
              <a:rPr lang="en-US" sz="2200" dirty="0"/>
              <a:t>legislation to clarify that electrocution, contacts, or collisions by avian species do not qualify as an intentional “taking” of protected avian </a:t>
            </a:r>
            <a:r>
              <a:rPr lang="en-US" sz="2200" dirty="0" smtClean="0"/>
              <a:t>species</a:t>
            </a:r>
            <a:endParaRPr lang="en-US" dirty="0"/>
          </a:p>
          <a:p>
            <a:r>
              <a:rPr lang="en-US" b="1" dirty="0" smtClean="0"/>
              <a:t>Fish</a:t>
            </a:r>
            <a:r>
              <a:rPr lang="en-US" b="1" dirty="0"/>
              <a:t>, Wildlife, and Avian Mitigation </a:t>
            </a:r>
            <a:endParaRPr lang="en-US" b="1" dirty="0" smtClean="0"/>
          </a:p>
          <a:p>
            <a:pPr lvl="1"/>
            <a:r>
              <a:rPr lang="en-US" sz="2200" dirty="0"/>
              <a:t>W</a:t>
            </a:r>
            <a:r>
              <a:rPr lang="en-US" sz="2200" dirty="0" smtClean="0"/>
              <a:t>ork </a:t>
            </a:r>
            <a:r>
              <a:rPr lang="en-US" sz="2200" dirty="0" smtClean="0"/>
              <a:t>to </a:t>
            </a:r>
            <a:r>
              <a:rPr lang="en-US" sz="2200" dirty="0"/>
              <a:t>ensure that </a:t>
            </a:r>
            <a:r>
              <a:rPr lang="en-US" sz="2200" dirty="0" smtClean="0"/>
              <a:t>rules </a:t>
            </a:r>
            <a:r>
              <a:rPr lang="en-US" sz="2200" dirty="0"/>
              <a:t>and requirements respecting fish, wildlife, and avian mitigation are clear, reasonable, consistent, and </a:t>
            </a:r>
            <a:r>
              <a:rPr lang="en-US" sz="2200" dirty="0" smtClean="0"/>
              <a:t>cost-effective</a:t>
            </a:r>
            <a:endParaRPr lang="en-US" sz="2200" dirty="0"/>
          </a:p>
          <a:p>
            <a:endParaRPr lang="en-US" b="1" dirty="0"/>
          </a:p>
          <a:p>
            <a:endParaRPr lang="en-US" dirty="0"/>
          </a:p>
        </p:txBody>
      </p:sp>
    </p:spTree>
    <p:extLst>
      <p:ext uri="{BB962C8B-B14F-4D97-AF65-F5344CB8AC3E}">
        <p14:creationId xmlns:p14="http://schemas.microsoft.com/office/powerpoint/2010/main" val="211548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Why are We Talking About Birds?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3778028"/>
              </p:ext>
            </p:extLst>
          </p:nvPr>
        </p:nvGraphicFramePr>
        <p:xfrm>
          <a:off x="457200" y="2362200"/>
          <a:ext cx="8229600" cy="2961640"/>
        </p:xfrm>
        <a:graphic>
          <a:graphicData uri="http://schemas.openxmlformats.org/drawingml/2006/table">
            <a:tbl>
              <a:tblPr firstRow="1" bandRow="1">
                <a:tableStyleId>{5C22544A-7EE6-4342-B048-85BDC9FD1C3A}</a:tableStyleId>
              </a:tblPr>
              <a:tblGrid>
                <a:gridCol w="4114800"/>
                <a:gridCol w="4114800"/>
              </a:tblGrid>
              <a:tr h="142240">
                <a:tc>
                  <a:txBody>
                    <a:bodyPr/>
                    <a:lstStyle/>
                    <a:p>
                      <a:r>
                        <a:rPr lang="en-US" dirty="0" smtClean="0"/>
                        <a:t>Mortality Source</a:t>
                      </a:r>
                      <a:endParaRPr lang="en-US" dirty="0"/>
                    </a:p>
                  </a:txBody>
                  <a:tcPr/>
                </a:tc>
                <a:tc>
                  <a:txBody>
                    <a:bodyPr/>
                    <a:lstStyle/>
                    <a:p>
                      <a:r>
                        <a:rPr lang="en-US" sz="1800" b="1" kern="1200" dirty="0" smtClean="0">
                          <a:solidFill>
                            <a:schemeClr val="lt1"/>
                          </a:solidFill>
                          <a:effectLst/>
                          <a:latin typeface="+mn-lt"/>
                          <a:ea typeface="+mn-ea"/>
                          <a:cs typeface="+mn-cs"/>
                        </a:rPr>
                        <a:t>Annual US Avian Mortality</a:t>
                      </a:r>
                      <a:endParaRPr lang="en-US" dirty="0"/>
                    </a:p>
                  </a:txBody>
                  <a:tcPr/>
                </a:tc>
              </a:tr>
              <a:tr h="370840">
                <a:tc>
                  <a:txBody>
                    <a:bodyPr/>
                    <a:lstStyle/>
                    <a:p>
                      <a:r>
                        <a:rPr lang="en-US" dirty="0" smtClean="0"/>
                        <a:t>Cats</a:t>
                      </a:r>
                      <a:endParaRPr lang="en-US" dirty="0"/>
                    </a:p>
                  </a:txBody>
                  <a:tcPr/>
                </a:tc>
                <a:tc>
                  <a:txBody>
                    <a:bodyPr/>
                    <a:lstStyle/>
                    <a:p>
                      <a:r>
                        <a:rPr lang="en-US" dirty="0" smtClean="0"/>
                        <a:t>2.4 billion</a:t>
                      </a:r>
                      <a:endParaRPr lang="en-US" dirty="0"/>
                    </a:p>
                  </a:txBody>
                  <a:tcPr/>
                </a:tc>
              </a:tr>
              <a:tr h="370840">
                <a:tc>
                  <a:txBody>
                    <a:bodyPr/>
                    <a:lstStyle/>
                    <a:p>
                      <a:r>
                        <a:rPr lang="en-US" dirty="0" smtClean="0"/>
                        <a:t>Building Windows</a:t>
                      </a:r>
                      <a:endParaRPr lang="en-US" dirty="0"/>
                    </a:p>
                  </a:txBody>
                  <a:tcPr/>
                </a:tc>
                <a:tc>
                  <a:txBody>
                    <a:bodyPr/>
                    <a:lstStyle/>
                    <a:p>
                      <a:r>
                        <a:rPr lang="en-US" dirty="0" smtClean="0"/>
                        <a:t>600 million</a:t>
                      </a:r>
                      <a:endParaRPr lang="en-US" dirty="0"/>
                    </a:p>
                  </a:txBody>
                  <a:tcPr/>
                </a:tc>
              </a:tr>
              <a:tr h="370840">
                <a:tc>
                  <a:txBody>
                    <a:bodyPr/>
                    <a:lstStyle/>
                    <a:p>
                      <a:r>
                        <a:rPr lang="en-US" b="1" dirty="0" smtClean="0">
                          <a:solidFill>
                            <a:srgbClr val="FF0000"/>
                          </a:solidFill>
                        </a:rPr>
                        <a:t>Power Lines – Collision</a:t>
                      </a:r>
                      <a:endParaRPr lang="en-US" b="1" dirty="0">
                        <a:solidFill>
                          <a:srgbClr val="FF0000"/>
                        </a:solidFill>
                      </a:endParaRPr>
                    </a:p>
                  </a:txBody>
                  <a:tcPr/>
                </a:tc>
                <a:tc>
                  <a:txBody>
                    <a:bodyPr/>
                    <a:lstStyle/>
                    <a:p>
                      <a:r>
                        <a:rPr lang="en-US" b="1" dirty="0" smtClean="0">
                          <a:solidFill>
                            <a:srgbClr val="FF0000"/>
                          </a:solidFill>
                        </a:rPr>
                        <a:t>25 million</a:t>
                      </a:r>
                      <a:endParaRPr lang="en-US" b="1" dirty="0">
                        <a:solidFill>
                          <a:srgbClr val="FF0000"/>
                        </a:solidFill>
                      </a:endParaRPr>
                    </a:p>
                  </a:txBody>
                  <a:tcPr/>
                </a:tc>
              </a:tr>
              <a:tr h="370840">
                <a:tc>
                  <a:txBody>
                    <a:bodyPr/>
                    <a:lstStyle/>
                    <a:p>
                      <a:r>
                        <a:rPr lang="en-US" dirty="0" smtClean="0"/>
                        <a:t>Communication Towers</a:t>
                      </a:r>
                      <a:endParaRPr lang="en-US" dirty="0"/>
                    </a:p>
                  </a:txBody>
                  <a:tcPr/>
                </a:tc>
                <a:tc>
                  <a:txBody>
                    <a:bodyPr/>
                    <a:lstStyle/>
                    <a:p>
                      <a:r>
                        <a:rPr lang="en-US" dirty="0" smtClean="0"/>
                        <a:t>6.6 million</a:t>
                      </a:r>
                      <a:endParaRPr lang="en-US" dirty="0"/>
                    </a:p>
                  </a:txBody>
                  <a:tcPr/>
                </a:tc>
              </a:tr>
              <a:tr h="370840">
                <a:tc>
                  <a:txBody>
                    <a:bodyPr/>
                    <a:lstStyle/>
                    <a:p>
                      <a:r>
                        <a:rPr lang="en-US" b="1" dirty="0" smtClean="0">
                          <a:solidFill>
                            <a:srgbClr val="FF0000"/>
                          </a:solidFill>
                        </a:rPr>
                        <a:t>Power Lines</a:t>
                      </a:r>
                      <a:r>
                        <a:rPr lang="en-US" b="1" baseline="0" dirty="0" smtClean="0">
                          <a:solidFill>
                            <a:srgbClr val="FF0000"/>
                          </a:solidFill>
                        </a:rPr>
                        <a:t> – Electrocution</a:t>
                      </a:r>
                      <a:endParaRPr lang="en-US" b="1" dirty="0">
                        <a:solidFill>
                          <a:srgbClr val="FF0000"/>
                        </a:solidFill>
                      </a:endParaRPr>
                    </a:p>
                  </a:txBody>
                  <a:tcPr/>
                </a:tc>
                <a:tc>
                  <a:txBody>
                    <a:bodyPr/>
                    <a:lstStyle/>
                    <a:p>
                      <a:r>
                        <a:rPr lang="en-US" b="1" dirty="0" smtClean="0">
                          <a:solidFill>
                            <a:srgbClr val="FF0000"/>
                          </a:solidFill>
                        </a:rPr>
                        <a:t>5.6 million</a:t>
                      </a:r>
                      <a:endParaRPr lang="en-US" b="1" dirty="0">
                        <a:solidFill>
                          <a:srgbClr val="FF0000"/>
                        </a:solidFill>
                      </a:endParaRPr>
                    </a:p>
                  </a:txBody>
                  <a:tcPr/>
                </a:tc>
              </a:tr>
              <a:tr h="370840">
                <a:tc>
                  <a:txBody>
                    <a:bodyPr/>
                    <a:lstStyle/>
                    <a:p>
                      <a:r>
                        <a:rPr lang="en-US" dirty="0" smtClean="0"/>
                        <a:t>Wind Turbines</a:t>
                      </a:r>
                      <a:endParaRPr lang="en-US" dirty="0"/>
                    </a:p>
                  </a:txBody>
                  <a:tcPr/>
                </a:tc>
                <a:tc>
                  <a:txBody>
                    <a:bodyPr/>
                    <a:lstStyle/>
                    <a:p>
                      <a:r>
                        <a:rPr lang="en-US" dirty="0" smtClean="0"/>
                        <a:t>174,000</a:t>
                      </a:r>
                      <a:endParaRPr lang="en-US" dirty="0"/>
                    </a:p>
                  </a:txBody>
                  <a:tcPr/>
                </a:tc>
              </a:tr>
              <a:tr h="370840">
                <a:tc>
                  <a:txBody>
                    <a:bodyPr/>
                    <a:lstStyle/>
                    <a:p>
                      <a:r>
                        <a:rPr lang="en-US" smtClean="0"/>
                        <a:t>Automobiles</a:t>
                      </a:r>
                      <a:endParaRPr lang="en-US" dirty="0"/>
                    </a:p>
                  </a:txBody>
                  <a:tcPr/>
                </a:tc>
                <a:tc>
                  <a:txBody>
                    <a:bodyPr/>
                    <a:lstStyle/>
                    <a:p>
                      <a:r>
                        <a:rPr lang="en-US" dirty="0" smtClean="0"/>
                        <a:t>(200 million)</a:t>
                      </a:r>
                      <a:endParaRPr lang="en-US" dirty="0"/>
                    </a:p>
                  </a:txBody>
                  <a:tcPr/>
                </a:tc>
              </a:tr>
            </a:tbl>
          </a:graphicData>
        </a:graphic>
      </p:graphicFrame>
      <p:sp>
        <p:nvSpPr>
          <p:cNvPr id="5" name="TextBox 4"/>
          <p:cNvSpPr txBox="1"/>
          <p:nvPr/>
        </p:nvSpPr>
        <p:spPr>
          <a:xfrm>
            <a:off x="343583" y="1600199"/>
            <a:ext cx="5018992" cy="461665"/>
          </a:xfrm>
          <a:prstGeom prst="rect">
            <a:avLst/>
          </a:prstGeom>
          <a:noFill/>
        </p:spPr>
        <p:txBody>
          <a:bodyPr wrap="square" rtlCol="0">
            <a:spAutoFit/>
          </a:bodyPr>
          <a:lstStyle/>
          <a:p>
            <a:pPr>
              <a:spcBef>
                <a:spcPts val="600"/>
              </a:spcBef>
              <a:spcAft>
                <a:spcPts val="300"/>
              </a:spcAft>
              <a:buClr>
                <a:srgbClr val="1F673A"/>
              </a:buClr>
            </a:pPr>
            <a:r>
              <a:rPr lang="en-US" sz="3600" dirty="0" smtClean="0">
                <a:latin typeface="Arial" pitchFamily="-60" charset="0"/>
              </a:rPr>
              <a:t>Birds are in decline nationwide</a:t>
            </a:r>
            <a:endParaRPr lang="en-US" sz="3600" dirty="0">
              <a:latin typeface="Arial" pitchFamily="-60" charset="0"/>
            </a:endParaRPr>
          </a:p>
        </p:txBody>
      </p:sp>
    </p:spTree>
    <p:extLst>
      <p:ext uri="{BB962C8B-B14F-4D97-AF65-F5344CB8AC3E}">
        <p14:creationId xmlns:p14="http://schemas.microsoft.com/office/powerpoint/2010/main" val="267839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smtClean="0"/>
              <a:t>Laws that Protect Birds</a:t>
            </a:r>
            <a:r>
              <a:rPr lang="en-US" sz="3200" b="1" dirty="0"/>
              <a:t/>
            </a:r>
            <a:br>
              <a:rPr lang="en-US" sz="3200" b="1" dirty="0"/>
            </a:br>
            <a:endParaRPr lang="en-US" sz="3200" b="1" dirty="0"/>
          </a:p>
        </p:txBody>
      </p:sp>
      <p:sp>
        <p:nvSpPr>
          <p:cNvPr id="3" name="Content Placeholder 2"/>
          <p:cNvSpPr>
            <a:spLocks noGrp="1"/>
          </p:cNvSpPr>
          <p:nvPr>
            <p:ph sz="half" idx="1"/>
          </p:nvPr>
        </p:nvSpPr>
        <p:spPr>
          <a:xfrm>
            <a:off x="304800" y="1276351"/>
            <a:ext cx="5410200" cy="4819649"/>
          </a:xfrm>
        </p:spPr>
        <p:txBody>
          <a:bodyPr>
            <a:normAutofit/>
          </a:bodyPr>
          <a:lstStyle/>
          <a:p>
            <a:r>
              <a:rPr lang="en-US" b="1" u="sng" dirty="0" smtClean="0"/>
              <a:t>Migratory Bird Treaty Act</a:t>
            </a:r>
            <a:r>
              <a:rPr lang="en-US" dirty="0" smtClean="0"/>
              <a:t> –Protects 1,026 avian species </a:t>
            </a:r>
          </a:p>
          <a:p>
            <a:r>
              <a:rPr lang="en-US" b="1" u="sng" dirty="0" smtClean="0"/>
              <a:t>Bald and Golden Eagle Protection Act</a:t>
            </a:r>
            <a:r>
              <a:rPr lang="en-US" dirty="0" smtClean="0"/>
              <a:t> – Provides protection for Bald and Golden Eagles</a:t>
            </a:r>
          </a:p>
          <a:p>
            <a:r>
              <a:rPr lang="en-US" b="1" u="sng" dirty="0" smtClean="0"/>
              <a:t>Endangered Species Act</a:t>
            </a:r>
            <a:r>
              <a:rPr lang="en-US" dirty="0" smtClean="0"/>
              <a:t> – Protects bird species listed under the act as threatened or endangered</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97558" y="1600200"/>
            <a:ext cx="2813042" cy="3588486"/>
          </a:xfr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740" y="1600200"/>
            <a:ext cx="3268860" cy="3642343"/>
          </a:xfrm>
          <a:prstGeom prst="rect">
            <a:avLst/>
          </a:prstGeom>
        </p:spPr>
      </p:pic>
    </p:spTree>
    <p:extLst>
      <p:ext uri="{BB962C8B-B14F-4D97-AF65-F5344CB8AC3E}">
        <p14:creationId xmlns:p14="http://schemas.microsoft.com/office/powerpoint/2010/main" val="2098299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Migratory Bird Treaty Act</a:t>
            </a:r>
            <a:endParaRPr lang="en-US" sz="3200" b="1" dirty="0"/>
          </a:p>
        </p:txBody>
      </p:sp>
      <p:sp>
        <p:nvSpPr>
          <p:cNvPr id="3" name="Content Placeholder 2"/>
          <p:cNvSpPr>
            <a:spLocks noGrp="1"/>
          </p:cNvSpPr>
          <p:nvPr>
            <p:ph sz="half" idx="1"/>
          </p:nvPr>
        </p:nvSpPr>
        <p:spPr>
          <a:xfrm>
            <a:off x="457200" y="1200151"/>
            <a:ext cx="6019800" cy="4743449"/>
          </a:xfrm>
        </p:spPr>
        <p:txBody>
          <a:bodyPr>
            <a:normAutofit/>
          </a:bodyPr>
          <a:lstStyle/>
          <a:p>
            <a:endParaRPr lang="en-US" dirty="0" smtClean="0"/>
          </a:p>
          <a:p>
            <a:r>
              <a:rPr lang="en-US" dirty="0" smtClean="0"/>
              <a:t>Enacted in 1918</a:t>
            </a:r>
          </a:p>
          <a:p>
            <a:r>
              <a:rPr lang="en-US" dirty="0" smtClean="0"/>
              <a:t>Implements four international treaties</a:t>
            </a:r>
          </a:p>
          <a:p>
            <a:r>
              <a:rPr lang="en-US" dirty="0" smtClean="0"/>
              <a:t>Cornerstone for protection of migratory birds</a:t>
            </a:r>
          </a:p>
          <a:p>
            <a:r>
              <a:rPr lang="en-US" dirty="0" smtClean="0"/>
              <a:t>Prohibits the taking or killing of native species</a:t>
            </a:r>
          </a:p>
          <a:p>
            <a:endParaRPr lang="en-US" dirty="0" smtClean="0"/>
          </a:p>
          <a:p>
            <a:endParaRPr lang="en-US" dirty="0" smtClean="0"/>
          </a:p>
          <a:p>
            <a:endParaRPr lang="en-US" dirty="0" smtClean="0"/>
          </a:p>
          <a:p>
            <a:endParaRPr lang="en-US" dirty="0" smtClean="0"/>
          </a:p>
          <a:p>
            <a:pPr lvl="1"/>
            <a:endParaRPr lang="en-US" dirty="0" smtClean="0"/>
          </a:p>
          <a:p>
            <a:endParaRPr lang="en-US" dirty="0" smtClean="0"/>
          </a:p>
          <a:p>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43449" y="1828800"/>
            <a:ext cx="2371951" cy="3394075"/>
          </a:xfrm>
        </p:spPr>
      </p:pic>
    </p:spTree>
    <p:extLst>
      <p:ext uri="{BB962C8B-B14F-4D97-AF65-F5344CB8AC3E}">
        <p14:creationId xmlns:p14="http://schemas.microsoft.com/office/powerpoint/2010/main" val="707516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Responsibilities Under MBTA</a:t>
            </a:r>
            <a:endParaRPr lang="en-US" sz="3200" b="1" dirty="0"/>
          </a:p>
        </p:txBody>
      </p:sp>
      <p:sp>
        <p:nvSpPr>
          <p:cNvPr id="3" name="Content Placeholder 2"/>
          <p:cNvSpPr>
            <a:spLocks noGrp="1"/>
          </p:cNvSpPr>
          <p:nvPr>
            <p:ph idx="1"/>
          </p:nvPr>
        </p:nvSpPr>
        <p:spPr/>
        <p:txBody>
          <a:bodyPr/>
          <a:lstStyle/>
          <a:p>
            <a:r>
              <a:rPr lang="en-US" sz="2800" dirty="0" smtClean="0"/>
              <a:t>Prohibits Take of Migratory Birds</a:t>
            </a:r>
          </a:p>
          <a:p>
            <a:pPr lvl="1"/>
            <a:endParaRPr lang="en-US" sz="1400" dirty="0" smtClean="0"/>
          </a:p>
          <a:p>
            <a:pPr marL="687388" lvl="1" indent="0">
              <a:buNone/>
            </a:pPr>
            <a:r>
              <a:rPr lang="en-US" sz="2400" b="1" dirty="0" smtClean="0"/>
              <a:t>“…at any time, by any means, or in </a:t>
            </a:r>
          </a:p>
          <a:p>
            <a:pPr marL="687388" lvl="1" indent="0">
              <a:buNone/>
            </a:pPr>
            <a:r>
              <a:rPr lang="en-US" sz="2400" b="1" dirty="0" smtClean="0"/>
              <a:t>any manner…any migratory bird, [or] </a:t>
            </a:r>
          </a:p>
          <a:p>
            <a:pPr marL="687388" lvl="1" indent="0">
              <a:buNone/>
            </a:pPr>
            <a:r>
              <a:rPr lang="en-US" sz="2400" b="1" dirty="0" smtClean="0"/>
              <a:t>any part, active nest or egg of any </a:t>
            </a:r>
          </a:p>
          <a:p>
            <a:pPr marL="687388" lvl="1" indent="0">
              <a:buNone/>
            </a:pPr>
            <a:r>
              <a:rPr lang="en-US" sz="2400" b="1" dirty="0" smtClean="0"/>
              <a:t>such bird…”</a:t>
            </a:r>
          </a:p>
          <a:p>
            <a:endParaRPr lang="en-US" dirty="0" smtClean="0"/>
          </a:p>
          <a:p>
            <a:pPr lvl="1"/>
            <a:endParaRPr lang="en-US" dirty="0" smtClean="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4569257" y="3426257"/>
            <a:ext cx="5486" cy="5486"/>
          </a:xfrm>
          <a:prstGeom prst="rect">
            <a:avLst/>
          </a:prstGeom>
        </p:spPr>
      </p:pic>
      <p:pic>
        <p:nvPicPr>
          <p:cNvPr id="5" name="Picture 4"/>
          <p:cNvPicPr>
            <a:picLocks noChangeAspect="1"/>
          </p:cNvPicPr>
          <p:nvPr/>
        </p:nvPicPr>
        <p:blipFill>
          <a:blip r:embed="rId3"/>
          <a:stretch>
            <a:fillRect/>
          </a:stretch>
        </p:blipFill>
        <p:spPr>
          <a:xfrm>
            <a:off x="4569257" y="3426257"/>
            <a:ext cx="5486" cy="5486"/>
          </a:xfrm>
          <a:prstGeom prst="rect">
            <a:avLst/>
          </a:prstGeom>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4114800"/>
            <a:ext cx="4267200" cy="174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042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Responsibilities Under MBTA</a:t>
            </a:r>
            <a:endParaRPr lang="en-US" sz="3200" b="1" dirty="0"/>
          </a:p>
        </p:txBody>
      </p:sp>
      <p:sp>
        <p:nvSpPr>
          <p:cNvPr id="3" name="Content Placeholder 2"/>
          <p:cNvSpPr>
            <a:spLocks noGrp="1"/>
          </p:cNvSpPr>
          <p:nvPr>
            <p:ph idx="1"/>
          </p:nvPr>
        </p:nvSpPr>
        <p:spPr>
          <a:xfrm>
            <a:off x="818706" y="1472604"/>
            <a:ext cx="8191944" cy="4598588"/>
          </a:xfrm>
        </p:spPr>
        <p:txBody>
          <a:bodyPr>
            <a:normAutofit/>
          </a:bodyPr>
          <a:lstStyle/>
          <a:p>
            <a:r>
              <a:rPr lang="en-US" sz="2800" dirty="0" smtClean="0"/>
              <a:t>What is </a:t>
            </a:r>
            <a:r>
              <a:rPr lang="en-US" sz="2800" b="1" dirty="0" smtClean="0"/>
              <a:t>“take”?</a:t>
            </a:r>
          </a:p>
          <a:p>
            <a:pPr lvl="1"/>
            <a:r>
              <a:rPr lang="en-US" sz="2400" dirty="0" smtClean="0"/>
              <a:t>Take is defined in regulations:</a:t>
            </a:r>
          </a:p>
          <a:p>
            <a:pPr marL="746125" lvl="2" indent="0">
              <a:buNone/>
            </a:pPr>
            <a:r>
              <a:rPr lang="en-US" sz="2400" b="1" dirty="0" smtClean="0"/>
              <a:t>“…pursue, hunt, shoot, wound, </a:t>
            </a:r>
          </a:p>
          <a:p>
            <a:pPr marL="746125" lvl="2" indent="0">
              <a:buNone/>
            </a:pPr>
            <a:r>
              <a:rPr lang="en-US" sz="2400" b="1" dirty="0" smtClean="0"/>
              <a:t>kill, trap, capture or collect…”</a:t>
            </a:r>
          </a:p>
          <a:p>
            <a:pPr lvl="1"/>
            <a:r>
              <a:rPr lang="en-US" sz="2400" dirty="0" smtClean="0"/>
              <a:t>Permits that are compatible with </a:t>
            </a:r>
          </a:p>
          <a:p>
            <a:pPr marL="457200" lvl="1" indent="0">
              <a:buNone/>
              <a:tabLst>
                <a:tab pos="746125" algn="l"/>
              </a:tabLst>
            </a:pPr>
            <a:r>
              <a:rPr lang="en-US" sz="2400" dirty="0" smtClean="0"/>
              <a:t>	the treaties are available for </a:t>
            </a:r>
          </a:p>
          <a:p>
            <a:pPr marL="457200" lvl="1" indent="0">
              <a:buNone/>
              <a:tabLst>
                <a:tab pos="746125" algn="l"/>
              </a:tabLst>
            </a:pPr>
            <a:r>
              <a:rPr lang="en-US" sz="2400" dirty="0" smtClean="0"/>
              <a:t>	“intentional” take.</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239" y="1752600"/>
            <a:ext cx="2796223" cy="3749126"/>
          </a:xfrm>
          <a:prstGeom prst="rect">
            <a:avLst/>
          </a:prstGeom>
        </p:spPr>
      </p:pic>
    </p:spTree>
    <p:extLst>
      <p:ext uri="{BB962C8B-B14F-4D97-AF65-F5344CB8AC3E}">
        <p14:creationId xmlns:p14="http://schemas.microsoft.com/office/powerpoint/2010/main" val="1629102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78" y="3352799"/>
            <a:ext cx="2646772" cy="1765623"/>
          </a:xfrm>
          <a:prstGeom prst="rect">
            <a:avLst/>
          </a:prstGeom>
        </p:spPr>
      </p:pic>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a:t>What Is Covered by MBTA?</a:t>
            </a:r>
            <a:endParaRPr lang="en-US" sz="3200" b="1" dirty="0"/>
          </a:p>
        </p:txBody>
      </p:sp>
      <p:sp>
        <p:nvSpPr>
          <p:cNvPr id="3" name="Content Placeholder 2"/>
          <p:cNvSpPr>
            <a:spLocks noGrp="1"/>
          </p:cNvSpPr>
          <p:nvPr>
            <p:ph idx="1"/>
          </p:nvPr>
        </p:nvSpPr>
        <p:spPr>
          <a:xfrm>
            <a:off x="381000" y="1371600"/>
            <a:ext cx="8229600" cy="4525963"/>
          </a:xfrm>
        </p:spPr>
        <p:txBody>
          <a:bodyPr>
            <a:normAutofit/>
          </a:bodyPr>
          <a:lstStyle/>
          <a:p>
            <a:r>
              <a:rPr lang="en-US" sz="2800" dirty="0" smtClean="0"/>
              <a:t>50 CFR 10.13</a:t>
            </a:r>
          </a:p>
          <a:p>
            <a:r>
              <a:rPr lang="en-US" sz="2800" dirty="0" smtClean="0"/>
              <a:t>What is protected?</a:t>
            </a:r>
          </a:p>
          <a:p>
            <a:pPr lvl="1"/>
            <a:r>
              <a:rPr lang="en-US" sz="2400" dirty="0" smtClean="0"/>
              <a:t>Native species covered by one of the four treaties</a:t>
            </a:r>
          </a:p>
          <a:p>
            <a:pPr lvl="1"/>
            <a:r>
              <a:rPr lang="en-US" sz="2400" dirty="0" smtClean="0"/>
              <a:t>Regardless of whether they are migratory or resident</a:t>
            </a:r>
          </a:p>
          <a:p>
            <a:r>
              <a:rPr lang="en-US" sz="2800" dirty="0" smtClean="0"/>
              <a:t>What is not protected?</a:t>
            </a:r>
          </a:p>
          <a:p>
            <a:pPr lvl="1"/>
            <a:r>
              <a:rPr lang="en-US" sz="2400" dirty="0" smtClean="0"/>
              <a:t>Any species NOT native to the US</a:t>
            </a:r>
          </a:p>
          <a:p>
            <a:pPr lvl="1"/>
            <a:r>
              <a:rPr lang="en-US" sz="2400" dirty="0" smtClean="0"/>
              <a:t>Also, native…</a:t>
            </a:r>
          </a:p>
          <a:p>
            <a:pPr lvl="2"/>
            <a:r>
              <a:rPr lang="en-US" sz="2000" dirty="0" smtClean="0"/>
              <a:t>Upland game birds: Grouse, quail, </a:t>
            </a:r>
            <a:r>
              <a:rPr lang="en-US" sz="2000" dirty="0"/>
              <a:t>t</a:t>
            </a:r>
            <a:r>
              <a:rPr lang="en-US" sz="2000" dirty="0" smtClean="0"/>
              <a:t>urkey</a:t>
            </a:r>
            <a:r>
              <a:rPr lang="en-US" sz="2000" dirty="0" smtClean="0"/>
              <a:t>…</a:t>
            </a:r>
          </a:p>
          <a:p>
            <a:pPr lvl="2"/>
            <a:r>
              <a:rPr lang="en-US" sz="2000" dirty="0" smtClean="0"/>
              <a:t>Some Hawaiian forest birds</a:t>
            </a:r>
          </a:p>
          <a:p>
            <a:endParaRPr lang="en-US" dirty="0"/>
          </a:p>
        </p:txBody>
      </p:sp>
    </p:spTree>
    <p:extLst>
      <p:ext uri="{BB962C8B-B14F-4D97-AF65-F5344CB8AC3E}">
        <p14:creationId xmlns:p14="http://schemas.microsoft.com/office/powerpoint/2010/main" val="4017458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GMD and EMP 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NRECA Branded PowerPoint Template.pptx" id="{DA9B4E71-F643-410F-9513-871DEB6A86DF}" vid="{F27A9AB0-7DC6-4DFF-A6EA-05B189B12510}"/>
    </a:ext>
  </a:extLst>
</a:theme>
</file>

<file path=ppt/theme/theme2.xml><?xml version="1.0" encoding="utf-8"?>
<a:theme xmlns:a="http://schemas.openxmlformats.org/drawingml/2006/main" name="1_NRECA Template 2012">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Lucida Grande"/>
        <a:ea typeface="ヒラギノ角ゴ Pro W3"/>
        <a:cs typeface="ヒラギノ角ゴ Pro W3"/>
      </a:majorFont>
      <a:minorFont>
        <a:latin typeface="Lucida Grande"/>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Grande" charset="0"/>
            <a:ea typeface="ヒラギノ角ゴ Pro W3" charset="-128"/>
            <a:cs typeface="ヒラギノ角ゴ Pro W3" charset="-128"/>
          </a:defRPr>
        </a:defPPr>
      </a:lstStyle>
    </a:lnDef>
    <a:txDef>
      <a:spPr>
        <a:noFill/>
      </a:spPr>
      <a:bodyPr wrap="none" rtlCol="0">
        <a:spAutoFit/>
      </a:bodyPr>
      <a:lstStyle>
        <a:defPPr>
          <a:defRPr dirty="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NRECA Branded PowerPoint Template.pptx" id="{DA9B4E71-F643-410F-9513-871DEB6A86DF}" vid="{6425AF91-0929-4150-A683-313F30C8CC89}"/>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GMD and EMP Slides</Template>
  <TotalTime>0</TotalTime>
  <Words>993</Words>
  <Application>Microsoft Office PowerPoint</Application>
  <PresentationFormat>On-screen Show (4:3)</PresentationFormat>
  <Paragraphs>199</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GMD and EMP Slides</vt:lpstr>
      <vt:lpstr>1_NRECA Template 2012</vt:lpstr>
      <vt:lpstr>Avian Protection Plan  What Your Coop Needs to Know  FLORIDA ELECTRIC COOPERATIVES ASSOCIATION 2016 OPERATIONS &amp; SAFETY CONFERENCE  Patti Metro May 12, 2016          </vt:lpstr>
      <vt:lpstr>Introduction </vt:lpstr>
      <vt:lpstr>Resolutions</vt:lpstr>
      <vt:lpstr>Why are We Talking About Birds?</vt:lpstr>
      <vt:lpstr>Laws that Protect Birds </vt:lpstr>
      <vt:lpstr>Migratory Bird Treaty Act</vt:lpstr>
      <vt:lpstr>Responsibilities Under MBTA</vt:lpstr>
      <vt:lpstr>Responsibilities Under MBTA</vt:lpstr>
      <vt:lpstr>What Is Covered by MBTA?</vt:lpstr>
      <vt:lpstr>What Is the Risk for Co-ops?</vt:lpstr>
      <vt:lpstr>Violation Implications - MBTA</vt:lpstr>
      <vt:lpstr>Violation Implications - BGEPA</vt:lpstr>
      <vt:lpstr>What Can You Do?</vt:lpstr>
      <vt:lpstr>PowerPoint Presentation</vt:lpstr>
      <vt:lpstr>NRECA – cooperative.com</vt:lpstr>
      <vt:lpstr>Avian Power Line Interaction Committee </vt:lpstr>
      <vt:lpstr>PowerPoint Presentation</vt:lpstr>
      <vt:lpstr>Background   </vt:lpstr>
      <vt:lpstr>APP - General Concepts    </vt:lpstr>
      <vt:lpstr>Principles   </vt:lpstr>
      <vt:lpstr>Implementation – Components of Success   </vt:lpstr>
      <vt:lpstr> Implementation – Considerations  </vt:lpstr>
      <vt:lpstr>Implementation – Benefits   </vt:lpstr>
      <vt:lpstr>     Patti Metro Manager, Transmission &amp; Reliability Standards PH 703.907.5817 CELL 571.334.8890 patti.metro@nreca.coop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2014-06-07T02:11:50Z</dcterms:created>
  <dcterms:modified xsi:type="dcterms:W3CDTF">2016-05-02T20:02:55Z</dcterms:modified>
</cp:coreProperties>
</file>