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 id="2147484081" r:id="rId2"/>
    <p:sldMasterId id="2147484115" r:id="rId3"/>
    <p:sldMasterId id="2147484174" r:id="rId4"/>
    <p:sldMasterId id="2147484182" r:id="rId5"/>
    <p:sldMasterId id="2147484280" r:id="rId6"/>
    <p:sldMasterId id="2147484398" r:id="rId7"/>
    <p:sldMasterId id="2147484437" r:id="rId8"/>
    <p:sldMasterId id="2147484450" r:id="rId9"/>
    <p:sldMasterId id="2147484605" r:id="rId10"/>
    <p:sldMasterId id="2147484629" r:id="rId11"/>
    <p:sldMasterId id="2147484678" r:id="rId12"/>
  </p:sldMasterIdLst>
  <p:notesMasterIdLst>
    <p:notesMasterId r:id="rId38"/>
  </p:notesMasterIdLst>
  <p:handoutMasterIdLst>
    <p:handoutMasterId r:id="rId39"/>
  </p:handoutMasterIdLst>
  <p:sldIdLst>
    <p:sldId id="1591" r:id="rId13"/>
    <p:sldId id="1754" r:id="rId14"/>
    <p:sldId id="1726" r:id="rId15"/>
    <p:sldId id="1804" r:id="rId16"/>
    <p:sldId id="1727" r:id="rId17"/>
    <p:sldId id="1728" r:id="rId18"/>
    <p:sldId id="1746" r:id="rId19"/>
    <p:sldId id="1805" r:id="rId20"/>
    <p:sldId id="1806" r:id="rId21"/>
    <p:sldId id="1808" r:id="rId22"/>
    <p:sldId id="1809" r:id="rId23"/>
    <p:sldId id="1812" r:id="rId24"/>
    <p:sldId id="1811" r:id="rId25"/>
    <p:sldId id="1821" r:id="rId26"/>
    <p:sldId id="1810" r:id="rId27"/>
    <p:sldId id="1755" r:id="rId28"/>
    <p:sldId id="1768" r:id="rId29"/>
    <p:sldId id="1802" r:id="rId30"/>
    <p:sldId id="1816" r:id="rId31"/>
    <p:sldId id="1817" r:id="rId32"/>
    <p:sldId id="1818" r:id="rId33"/>
    <p:sldId id="1800" r:id="rId34"/>
    <p:sldId id="1608" r:id="rId35"/>
    <p:sldId id="1819" r:id="rId36"/>
    <p:sldId id="1820" r:id="rId3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003300"/>
    <a:srgbClr val="000050"/>
    <a:srgbClr val="9999FF"/>
    <a:srgbClr val="6666FF"/>
    <a:srgbClr val="3333FF"/>
    <a:srgbClr val="3333CC"/>
    <a:srgbClr val="FF7C80"/>
    <a:srgbClr val="FF99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2606" autoAdjust="0"/>
  </p:normalViewPr>
  <p:slideViewPr>
    <p:cSldViewPr>
      <p:cViewPr varScale="1">
        <p:scale>
          <a:sx n="81" d="100"/>
          <a:sy n="81" d="100"/>
        </p:scale>
        <p:origin x="-1560"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p:cViewPr varScale="1">
        <p:scale>
          <a:sx n="64" d="100"/>
          <a:sy n="64" d="100"/>
        </p:scale>
        <p:origin x="-2772"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0"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defRPr sz="1300">
                <a:latin typeface="Arial" pitchFamily="34" charset="0"/>
              </a:defRPr>
            </a:lvl1pPr>
          </a:lstStyle>
          <a:p>
            <a:pPr>
              <a:defRPr/>
            </a:pPr>
            <a:endParaRPr lang="en-US" dirty="0"/>
          </a:p>
        </p:txBody>
      </p:sp>
      <p:sp>
        <p:nvSpPr>
          <p:cNvPr id="339971" name="Rectangle 3"/>
          <p:cNvSpPr>
            <a:spLocks noGrp="1" noChangeArrowheads="1"/>
          </p:cNvSpPr>
          <p:nvPr>
            <p:ph type="dt" sz="quarter" idx="1"/>
          </p:nvPr>
        </p:nvSpPr>
        <p:spPr bwMode="auto">
          <a:xfrm>
            <a:off x="4008501"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a:defRPr sz="1300">
                <a:latin typeface="Arial" pitchFamily="34" charset="0"/>
              </a:defRPr>
            </a:lvl1pPr>
          </a:lstStyle>
          <a:p>
            <a:pPr>
              <a:defRPr/>
            </a:pPr>
            <a:endParaRPr lang="en-US" dirty="0"/>
          </a:p>
        </p:txBody>
      </p:sp>
      <p:sp>
        <p:nvSpPr>
          <p:cNvPr id="339972" name="Rectangle 4"/>
          <p:cNvSpPr>
            <a:spLocks noGrp="1" noChangeArrowheads="1"/>
          </p:cNvSpPr>
          <p:nvPr>
            <p:ph type="ftr" sz="quarter" idx="2"/>
          </p:nvPr>
        </p:nvSpPr>
        <p:spPr bwMode="auto">
          <a:xfrm>
            <a:off x="0"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defRPr sz="1300">
                <a:latin typeface="Arial" pitchFamily="34" charset="0"/>
              </a:defRPr>
            </a:lvl1pPr>
          </a:lstStyle>
          <a:p>
            <a:pPr>
              <a:defRPr/>
            </a:pPr>
            <a:endParaRPr lang="en-US" dirty="0"/>
          </a:p>
        </p:txBody>
      </p:sp>
      <p:sp>
        <p:nvSpPr>
          <p:cNvPr id="339973" name="Rectangle 5"/>
          <p:cNvSpPr>
            <a:spLocks noGrp="1" noChangeArrowheads="1"/>
          </p:cNvSpPr>
          <p:nvPr>
            <p:ph type="sldNum" sz="quarter" idx="3"/>
          </p:nvPr>
        </p:nvSpPr>
        <p:spPr bwMode="auto">
          <a:xfrm>
            <a:off x="4008501"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a:defRPr sz="1300">
                <a:latin typeface="Arial" pitchFamily="34" charset="0"/>
              </a:defRPr>
            </a:lvl1pPr>
          </a:lstStyle>
          <a:p>
            <a:pPr>
              <a:defRPr/>
            </a:pPr>
            <a:fld id="{90247137-D136-4DA3-A0D4-F7A43C07B9FA}" type="slidenum">
              <a:rPr lang="en-US"/>
              <a:pPr>
                <a:defRPr/>
              </a:pPr>
              <a:t>‹#›</a:t>
            </a:fld>
            <a:endParaRPr lang="en-US" dirty="0"/>
          </a:p>
        </p:txBody>
      </p:sp>
    </p:spTree>
    <p:extLst>
      <p:ext uri="{BB962C8B-B14F-4D97-AF65-F5344CB8AC3E}">
        <p14:creationId xmlns:p14="http://schemas.microsoft.com/office/powerpoint/2010/main" val="152921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defRPr sz="1300">
                <a:latin typeface="Arial" pitchFamily="34" charset="0"/>
              </a:defRPr>
            </a:lvl1pPr>
          </a:lstStyle>
          <a:p>
            <a:pPr>
              <a:defRPr/>
            </a:pPr>
            <a:endParaRPr lang="en-US" dirty="0"/>
          </a:p>
        </p:txBody>
      </p:sp>
      <p:sp>
        <p:nvSpPr>
          <p:cNvPr id="71683" name="Rectangle 3"/>
          <p:cNvSpPr>
            <a:spLocks noGrp="1" noChangeArrowheads="1"/>
          </p:cNvSpPr>
          <p:nvPr>
            <p:ph type="dt" idx="1"/>
          </p:nvPr>
        </p:nvSpPr>
        <p:spPr bwMode="auto">
          <a:xfrm>
            <a:off x="4008501" y="6"/>
            <a:ext cx="3067040" cy="46753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a:defRPr sz="1300">
                <a:latin typeface="Arial" pitchFamily="34"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661988" y="703263"/>
            <a:ext cx="5895975" cy="4422775"/>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1253236" y="5339493"/>
            <a:ext cx="4894670" cy="3429102"/>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defRPr sz="1300">
                <a:latin typeface="Arial" pitchFamily="34" charset="0"/>
              </a:defRPr>
            </a:lvl1pPr>
          </a:lstStyle>
          <a:p>
            <a:pPr>
              <a:defRPr/>
            </a:pPr>
            <a:endParaRPr lang="en-US" dirty="0"/>
          </a:p>
        </p:txBody>
      </p:sp>
      <p:sp>
        <p:nvSpPr>
          <p:cNvPr id="71687" name="Rectangle 7"/>
          <p:cNvSpPr>
            <a:spLocks noGrp="1" noChangeArrowheads="1"/>
          </p:cNvSpPr>
          <p:nvPr>
            <p:ph type="sldNum" sz="quarter" idx="5"/>
          </p:nvPr>
        </p:nvSpPr>
        <p:spPr bwMode="auto">
          <a:xfrm>
            <a:off x="4008501" y="8893999"/>
            <a:ext cx="3067040" cy="46753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a:defRPr sz="1300">
                <a:latin typeface="Arial" pitchFamily="34" charset="0"/>
              </a:defRPr>
            </a:lvl1pPr>
          </a:lstStyle>
          <a:p>
            <a:pPr>
              <a:defRPr/>
            </a:pPr>
            <a:fld id="{F2CF4B60-2879-4305-BF04-DCD4CE4102BE}" type="slidenum">
              <a:rPr lang="en-US"/>
              <a:pPr>
                <a:defRPr/>
              </a:pPr>
              <a:t>‹#›</a:t>
            </a:fld>
            <a:endParaRPr lang="en-US" dirty="0"/>
          </a:p>
        </p:txBody>
      </p:sp>
      <p:cxnSp>
        <p:nvCxnSpPr>
          <p:cNvPr id="9" name="Straight Connector 8"/>
          <p:cNvCxnSpPr/>
          <p:nvPr/>
        </p:nvCxnSpPr>
        <p:spPr>
          <a:xfrm>
            <a:off x="1400671" y="5647573"/>
            <a:ext cx="4423172" cy="15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00671" y="5943262"/>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00671" y="6314817"/>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00671" y="6686364"/>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0671" y="7057917"/>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0671" y="7503778"/>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00671" y="7876873"/>
            <a:ext cx="4423172" cy="15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00671" y="8246880"/>
            <a:ext cx="4423172" cy="15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22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dirty="0" smtClean="0"/>
              <a:t>“Bank Walker” </a:t>
            </a:r>
          </a:p>
          <a:p>
            <a:r>
              <a:rPr lang="en-US" dirty="0" smtClean="0"/>
              <a:t>Generally cares</a:t>
            </a:r>
          </a:p>
          <a:p>
            <a:r>
              <a:rPr lang="en-US" dirty="0" smtClean="0"/>
              <a:t>Typically doubts</a:t>
            </a:r>
            <a:r>
              <a:rPr lang="en-US" baseline="0" dirty="0" smtClean="0"/>
              <a:t> involvement adds value</a:t>
            </a:r>
          </a:p>
          <a:p>
            <a:r>
              <a:rPr lang="en-US" baseline="0" dirty="0" smtClean="0"/>
              <a:t>Usually fully delegates safe performance to others</a:t>
            </a:r>
          </a:p>
          <a:p>
            <a:r>
              <a:rPr lang="en-US" baseline="0" dirty="0" smtClean="0"/>
              <a:t>Usually focuses also exclusively on outcome indicators</a:t>
            </a:r>
          </a:p>
          <a:p>
            <a:r>
              <a:rPr lang="en-US" baseline="0" dirty="0" smtClean="0"/>
              <a:t>Rarely understands the status of real safety performance</a:t>
            </a:r>
          </a:p>
          <a:p>
            <a:r>
              <a:rPr lang="en-US" baseline="0" dirty="0" smtClean="0"/>
              <a:t>Typically reacting to negative incidents</a:t>
            </a:r>
          </a:p>
          <a:p>
            <a:r>
              <a:rPr lang="en-US" baseline="0" dirty="0" smtClean="0"/>
              <a:t>Rarely attends safety events</a:t>
            </a:r>
          </a:p>
          <a:p>
            <a:r>
              <a:rPr lang="en-US" baseline="0" dirty="0" smtClean="0"/>
              <a:t>Conversations typically center around cost, production, schedule, customer services, and pressing political issues</a:t>
            </a:r>
          </a:p>
          <a:p>
            <a:r>
              <a:rPr lang="en-US" baseline="0" dirty="0" smtClean="0"/>
              <a:t>Time allocation to safety is limited and lacks confidence to enter the trenches…</a:t>
            </a:r>
          </a:p>
          <a:p>
            <a:endParaRPr lang="en-US" baseline="0" dirty="0" smtClean="0"/>
          </a:p>
          <a:p>
            <a:r>
              <a:rPr lang="en-US" baseline="0" dirty="0" smtClean="0"/>
              <a:t>“Wader” – sincerely cares (where most of our co-ops are)… dabbles in safety performance, occasionally attends employee safety and safety committees meetings, is unsure of where to direct attention and what specific actions to take that would affect performance… generally stays on the fringe with occasional conversations about safety, usually constantly reacting incidents… usually the best that can be achieved is average performance…</a:t>
            </a:r>
          </a:p>
          <a:p>
            <a:endParaRPr lang="en-US" baseline="0" dirty="0" smtClean="0"/>
          </a:p>
          <a:p>
            <a:r>
              <a:rPr lang="en-US" baseline="0" dirty="0" smtClean="0"/>
              <a:t>: All in” – Allots specific time to safety performance, continually asks safety related questions equal to other key performance areas… sets the expectations for safety performance and follows up to keep a pulse on progress… constantly draws attention to safety</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61906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01499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baseline="0" dirty="0" smtClean="0"/>
              <a:t>“Wader” </a:t>
            </a:r>
          </a:p>
          <a:p>
            <a:r>
              <a:rPr lang="en-US" baseline="0" dirty="0" smtClean="0"/>
              <a:t>sincerely cares (where most of our co-ops are…) </a:t>
            </a:r>
          </a:p>
          <a:p>
            <a:r>
              <a:rPr lang="en-US" baseline="0" dirty="0" smtClean="0"/>
              <a:t>unsure of where to direct attention and what specific actions to take that would affect performance</a:t>
            </a:r>
          </a:p>
          <a:p>
            <a:r>
              <a:rPr lang="en-US" baseline="0" dirty="0" smtClean="0"/>
              <a:t>Generally assumes people know what to do in safety performance, they just need to take ownership</a:t>
            </a:r>
          </a:p>
          <a:p>
            <a:r>
              <a:rPr lang="en-US" baseline="0" dirty="0" smtClean="0"/>
              <a:t>dabbles in safety performance - occasionally attends employee safety and safety committees meetings, </a:t>
            </a:r>
          </a:p>
          <a:p>
            <a:r>
              <a:rPr lang="en-US" baseline="0" dirty="0" smtClean="0"/>
              <a:t>generally stays on the fringe with occasional conversations about safety</a:t>
            </a:r>
          </a:p>
          <a:p>
            <a:r>
              <a:rPr lang="en-US" baseline="0" dirty="0" smtClean="0"/>
              <a:t>Typically constantly reacting to negative incidents</a:t>
            </a:r>
          </a:p>
          <a:p>
            <a:r>
              <a:rPr lang="en-US" baseline="0" dirty="0" smtClean="0"/>
              <a:t>usually the best that can be achieved is average performance (performance plateaus)…</a:t>
            </a:r>
          </a:p>
          <a:p>
            <a:endParaRPr lang="en-US" baseline="0" dirty="0" smtClean="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190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baseline="0" dirty="0" smtClean="0"/>
              <a:t>All in </a:t>
            </a:r>
          </a:p>
          <a:p>
            <a:r>
              <a:rPr lang="en-US" baseline="0" dirty="0" smtClean="0"/>
              <a:t>Allots specific time to safety performance, visible activities</a:t>
            </a:r>
          </a:p>
          <a:p>
            <a:r>
              <a:rPr lang="en-US" baseline="0" dirty="0" smtClean="0"/>
              <a:t>Blocks out time with direct reports to review safety performance</a:t>
            </a:r>
          </a:p>
          <a:p>
            <a:r>
              <a:rPr lang="en-US" baseline="0" dirty="0" smtClean="0"/>
              <a:t>Continually asks safety related questions equal to other key performance areas</a:t>
            </a:r>
          </a:p>
          <a:p>
            <a:r>
              <a:rPr lang="en-US" baseline="0" dirty="0" smtClean="0"/>
              <a:t>Sets the expectations for safety performance and follows up to keep a pulse on progress</a:t>
            </a:r>
          </a:p>
          <a:p>
            <a:r>
              <a:rPr lang="en-US" baseline="0" dirty="0" smtClean="0"/>
              <a:t>Constantly looks for opportunities to recognize great safety performance and… </a:t>
            </a:r>
          </a:p>
          <a:p>
            <a:r>
              <a:rPr lang="en-US" baseline="0" dirty="0" smtClean="0"/>
              <a:t>Draw attention to safety with emphasis in sustaining processes</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1906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dirty="0" smtClean="0"/>
              <a:t>“Bank Walker” </a:t>
            </a:r>
          </a:p>
          <a:p>
            <a:r>
              <a:rPr lang="en-US" dirty="0" smtClean="0"/>
              <a:t>Generally cares</a:t>
            </a:r>
          </a:p>
          <a:p>
            <a:r>
              <a:rPr lang="en-US" dirty="0" smtClean="0"/>
              <a:t>Typically doubts</a:t>
            </a:r>
            <a:r>
              <a:rPr lang="en-US" baseline="0" dirty="0" smtClean="0"/>
              <a:t> involvement adds value</a:t>
            </a:r>
          </a:p>
          <a:p>
            <a:r>
              <a:rPr lang="en-US" baseline="0" dirty="0" smtClean="0"/>
              <a:t>Usually fully delegates safe performance to others</a:t>
            </a:r>
          </a:p>
          <a:p>
            <a:r>
              <a:rPr lang="en-US" baseline="0" dirty="0" smtClean="0"/>
              <a:t>Usually focuses also exclusively on outcome indicators</a:t>
            </a:r>
          </a:p>
          <a:p>
            <a:r>
              <a:rPr lang="en-US" baseline="0" dirty="0" smtClean="0"/>
              <a:t>Rarely understands the status of real safety performance</a:t>
            </a:r>
          </a:p>
          <a:p>
            <a:r>
              <a:rPr lang="en-US" baseline="0" dirty="0" smtClean="0"/>
              <a:t>Typically reacting to negative incidents</a:t>
            </a:r>
          </a:p>
          <a:p>
            <a:r>
              <a:rPr lang="en-US" baseline="0" dirty="0" smtClean="0"/>
              <a:t>Rarely attends safety events</a:t>
            </a:r>
          </a:p>
          <a:p>
            <a:r>
              <a:rPr lang="en-US" baseline="0" dirty="0" smtClean="0"/>
              <a:t>Conversations typically center around cost, production, schedule, customer services, and pressing political issues</a:t>
            </a:r>
          </a:p>
          <a:p>
            <a:r>
              <a:rPr lang="en-US" baseline="0" dirty="0" smtClean="0"/>
              <a:t>Time allocation to safety is limited and lacks confidence to enter the trenches…</a:t>
            </a:r>
          </a:p>
          <a:p>
            <a:endParaRPr lang="en-US" baseline="0" dirty="0" smtClean="0"/>
          </a:p>
          <a:p>
            <a:r>
              <a:rPr lang="en-US" baseline="0" dirty="0" smtClean="0"/>
              <a:t>“Wader” – sincerely cares (where most of our co-ops are)… dabbles in safety performance, occasionally attends employee safety and safety committees meetings, is unsure of where to direct attention and what specific actions to take that would affect performance… generally stays on the fringe with occasional conversations about safety, usually constantly reacting incidents… usually the best that can be achieved is average performance…</a:t>
            </a:r>
          </a:p>
          <a:p>
            <a:endParaRPr lang="en-US" baseline="0" dirty="0" smtClean="0"/>
          </a:p>
          <a:p>
            <a:r>
              <a:rPr lang="en-US" baseline="0" dirty="0" smtClean="0"/>
              <a:t>: All in” – Allots specific time to safety performance, continually asks safety related questions equal to other key performance areas… sets the expectations for safety performance and follows up to keep a pulse on progress… constantly draws attention to safety</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61906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01499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703263"/>
            <a:ext cx="5899150" cy="4424362"/>
          </a:xfrm>
        </p:spPr>
      </p:sp>
      <p:sp>
        <p:nvSpPr>
          <p:cNvPr id="3" name="Notes Placeholder 2"/>
          <p:cNvSpPr>
            <a:spLocks noGrp="1"/>
          </p:cNvSpPr>
          <p:nvPr>
            <p:ph type="body" idx="1"/>
          </p:nvPr>
        </p:nvSpPr>
        <p:spPr/>
        <p:txBody>
          <a:bodyPr/>
          <a:lstStyle/>
          <a:p>
            <a:r>
              <a:rPr lang="en-US" dirty="0" smtClean="0"/>
              <a:t>Stress</a:t>
            </a:r>
            <a:r>
              <a:rPr lang="en-US" baseline="0" dirty="0" smtClean="0"/>
              <a:t> the importance of understanding the current state of performance (RESAP onsite assessment can be an valuable input into this understanding) and how the SIP is a critical means to incrementally move your desired state of performance</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15263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142 questions on the 2014 Application</a:t>
            </a:r>
            <a:endParaRPr lang="en-US" dirty="0"/>
          </a:p>
        </p:txBody>
      </p:sp>
      <p:sp>
        <p:nvSpPr>
          <p:cNvPr id="4" name="Slide Number Placeholder 3"/>
          <p:cNvSpPr>
            <a:spLocks noGrp="1"/>
          </p:cNvSpPr>
          <p:nvPr>
            <p:ph type="sldNum" sz="quarter" idx="10"/>
          </p:nvPr>
        </p:nvSpPr>
        <p:spPr/>
        <p:txBody>
          <a:bodyPr/>
          <a:lstStyle/>
          <a:p>
            <a:pPr>
              <a:defRPr/>
            </a:pPr>
            <a:fld id="{F2CF4B60-2879-4305-BF04-DCD4CE4102BE}" type="slidenum">
              <a:rPr lang="en-US" smtClean="0"/>
              <a:pPr>
                <a:defRPr/>
              </a:pPr>
              <a:t>21</a:t>
            </a:fld>
            <a:endParaRPr lang="en-US" dirty="0"/>
          </a:p>
        </p:txBody>
      </p:sp>
    </p:spTree>
    <p:extLst>
      <p:ext uri="{BB962C8B-B14F-4D97-AF65-F5344CB8AC3E}">
        <p14:creationId xmlns:p14="http://schemas.microsoft.com/office/powerpoint/2010/main" val="324197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E3D4CE-10AF-4DF8-9D93-A9222D39544E}"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73874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41530041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34985284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Tahoma" pitchFamily="34" charset="0"/>
                <a:cs typeface="Tahoma" pitchFamily="34" charset="0"/>
              </a:defRPr>
            </a:lvl1pPr>
          </a:lstStyle>
          <a:p>
            <a:r>
              <a:rPr lang="en-US" smtClean="0"/>
              <a:t>Click to edit Master title style</a:t>
            </a:r>
            <a:endParaRPr lang="en-US"/>
          </a:p>
        </p:txBody>
      </p:sp>
      <p:sp>
        <p:nvSpPr>
          <p:cNvPr id="3" name="Text Placeholder 2"/>
          <p:cNvSpPr>
            <a:spLocks noGrp="1"/>
          </p:cNvSpPr>
          <p:nvPr>
            <p:ph idx="1"/>
          </p:nvPr>
        </p:nvSpPr>
        <p:spPr>
          <a:xfrm>
            <a:off x="457200" y="1524000"/>
            <a:ext cx="8229600" cy="4267200"/>
          </a:xfrm>
          <a:prstGeom prst="rect">
            <a:avLst/>
          </a:prstGeom>
        </p:spPr>
        <p:txBody>
          <a:bodyPr rtlCol="0">
            <a:normAutofit/>
          </a:bodyPr>
          <a:lstStyle>
            <a:lvl1pPr>
              <a:buClr>
                <a:srgbClr val="004B19"/>
              </a:buClr>
              <a:buSzPct val="80000"/>
              <a:buFont typeface="Franklin Gothic Book" pitchFamily="34" charset="0"/>
              <a:buChar char="►"/>
              <a:defRPr sz="2400" baseline="0"/>
            </a:lvl1pPr>
            <a:lvl2pPr>
              <a:buClr>
                <a:srgbClr val="004B19"/>
              </a:buClr>
              <a:buSzPct val="80000"/>
              <a:buFont typeface="Wingdings" pitchFamily="2" charset="2"/>
              <a:buChar char="§"/>
              <a:defRPr sz="2400" baseline="0"/>
            </a:lvl2pPr>
            <a:lvl3pPr>
              <a:buClr>
                <a:srgbClr val="004B19"/>
              </a:buClr>
              <a:buSzPct val="80000"/>
              <a:buFont typeface="Wingdings" pitchFamily="2" charset="2"/>
              <a:buChar char="Ø"/>
              <a:defRPr sz="2400" baseline="0"/>
            </a:lvl3pPr>
            <a:lvl4pPr>
              <a:buClr>
                <a:srgbClr val="004B19"/>
              </a:buClr>
              <a:buSzPct val="80000"/>
              <a:buFont typeface="Courier New" pitchFamily="49" charset="0"/>
              <a:buChar char="o"/>
              <a:defRPr sz="2400" baseline="0"/>
            </a:lvl4pPr>
            <a:lvl5pPr>
              <a:buClr>
                <a:schemeClr val="accent5"/>
              </a:buClr>
              <a:buSzPct val="80000"/>
              <a:buFont typeface="Franklin Gothic Book" pitchFamily="34" charset="0"/>
              <a:buChar char="►"/>
              <a:defRPr sz="2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6"/>
          <p:cNvSpPr>
            <a:spLocks noGrp="1" noChangeArrowheads="1"/>
          </p:cNvSpPr>
          <p:nvPr>
            <p:ph type="sldNum" sz="quarter" idx="10"/>
          </p:nvPr>
        </p:nvSpPr>
        <p:spPr>
          <a:xfrm>
            <a:off x="6934200" y="6461125"/>
            <a:ext cx="2133600" cy="320675"/>
          </a:xfrm>
          <a:prstGeom prst="rect">
            <a:avLst/>
          </a:prstGeom>
          <a:ln/>
        </p:spPr>
        <p:txBody>
          <a:bodyPr/>
          <a:lstStyle>
            <a:lvl1pPr algn="r">
              <a:defRPr>
                <a:solidFill>
                  <a:schemeClr val="bg1"/>
                </a:solidFill>
              </a:defRPr>
            </a:lvl1pPr>
          </a:lstStyle>
          <a:p>
            <a:pPr>
              <a:defRPr/>
            </a:pPr>
            <a:fld id="{B93FC3DB-8D2E-4F11-83D1-79146873444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173162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74424453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034517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457200" y="609600"/>
            <a:ext cx="8229600" cy="152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flipV="1">
            <a:off x="228600" y="6507163"/>
            <a:ext cx="8001000" cy="460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half" idx="1"/>
          </p:nvPr>
        </p:nvSpPr>
        <p:spPr>
          <a:xfrm>
            <a:off x="457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122238"/>
            <a:ext cx="8229600" cy="563562"/>
          </a:xfrm>
        </p:spPr>
        <p:txBody>
          <a:bodyPr>
            <a:noAutofit/>
          </a:bodyPr>
          <a:lstStyle>
            <a:lvl1pPr algn="l">
              <a:defRPr sz="2000" b="1"/>
            </a:lvl1pPr>
          </a:lstStyle>
          <a:p>
            <a:r>
              <a:rPr lang="en-US" smtClean="0"/>
              <a:t>Click to edit Master title style</a:t>
            </a:r>
            <a:endParaRPr lang="en-US"/>
          </a:p>
        </p:txBody>
      </p:sp>
      <p:sp>
        <p:nvSpPr>
          <p:cNvPr id="9" name="Slide Number Placeholder 5"/>
          <p:cNvSpPr>
            <a:spLocks noGrp="1"/>
          </p:cNvSpPr>
          <p:nvPr>
            <p:ph type="sldNum" sz="quarter" idx="10"/>
          </p:nvPr>
        </p:nvSpPr>
        <p:spPr>
          <a:xfrm>
            <a:off x="8534400" y="6400800"/>
            <a:ext cx="381000" cy="365125"/>
          </a:xfrm>
        </p:spPr>
        <p:txBody>
          <a:bodyPr/>
          <a:lstStyle>
            <a:lvl1pPr>
              <a:defRPr sz="1000"/>
            </a:lvl1pPr>
          </a:lstStyle>
          <a:p>
            <a:pPr>
              <a:defRPr/>
            </a:pPr>
            <a:fld id="{9DA2BB70-5D06-4CBB-BEF4-D76FCF14B8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18062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1"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018870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prstClr val="black">
                    <a:tint val="75000"/>
                  </a:prstClr>
                </a:solidFill>
              </a:rPr>
              <a:pPr>
                <a:defRPr/>
              </a:pPr>
              <a:t>‹#›</a:t>
            </a:fld>
            <a:endParaRPr lang="en-US" dirty="0">
              <a:solidFill>
                <a:prstClr val="black">
                  <a:tint val="75000"/>
                </a:prstClr>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633714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698278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309570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0352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3959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028362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56125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4440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63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10487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0380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547829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815648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660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54673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9870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4009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22451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24053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9177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88454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5775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1926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5775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3FC3DB-8D2E-4F11-83D1-7914687344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76437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653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9368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8FDCAE-2C2D-4D07-B3B0-D378D8C5D8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2722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63109117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457200" y="609600"/>
            <a:ext cx="8229600" cy="152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flipV="1">
            <a:off x="228600" y="6507163"/>
            <a:ext cx="8001000" cy="460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half" idx="1"/>
          </p:nvPr>
        </p:nvSpPr>
        <p:spPr>
          <a:xfrm>
            <a:off x="457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spcBef>
                <a:spcPts val="300"/>
              </a:spcBef>
              <a:spcAft>
                <a:spcPts val="300"/>
              </a:spcAft>
              <a:buClr>
                <a:schemeClr val="accent3">
                  <a:lumMod val="50000"/>
                </a:schemeClr>
              </a:buClr>
              <a:buSzPct val="80000"/>
              <a:buFont typeface="Arial" pitchFamily="34" charset="0"/>
              <a:buChar char="►"/>
              <a:defRPr sz="1800"/>
            </a:lvl1pPr>
            <a:lvl2pPr>
              <a:spcBef>
                <a:spcPts val="300"/>
              </a:spcBef>
              <a:spcAft>
                <a:spcPts val="300"/>
              </a:spcAft>
              <a:buFont typeface="Arial" pitchFamily="34" charset="0"/>
              <a:buChar char="•"/>
              <a:defRPr sz="1800"/>
            </a:lvl2pPr>
            <a:lvl3pPr>
              <a:spcBef>
                <a:spcPts val="300"/>
              </a:spcBef>
              <a:spcAft>
                <a:spcPts val="300"/>
              </a:spcAft>
              <a:buFont typeface="Wingdings" pitchFamily="2" charset="2"/>
              <a:buChar char="ü"/>
              <a:defRPr sz="1800"/>
            </a:lvl3pPr>
            <a:lvl4pPr>
              <a:spcBef>
                <a:spcPts val="300"/>
              </a:spcBef>
              <a:spcAft>
                <a:spcPts val="300"/>
              </a:spcAft>
              <a:defRPr sz="1600"/>
            </a:lvl4pPr>
            <a:lvl5pPr>
              <a:spcBef>
                <a:spcPts val="300"/>
              </a:spcBef>
              <a:spcAft>
                <a:spcPts val="3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122238"/>
            <a:ext cx="8229600" cy="563562"/>
          </a:xfrm>
        </p:spPr>
        <p:txBody>
          <a:bodyPr>
            <a:noAutofit/>
          </a:bodyPr>
          <a:lstStyle>
            <a:lvl1pPr algn="l">
              <a:defRPr sz="2000" b="1"/>
            </a:lvl1pPr>
          </a:lstStyle>
          <a:p>
            <a:r>
              <a:rPr lang="en-US" smtClean="0"/>
              <a:t>Click to edit Master title style</a:t>
            </a:r>
            <a:endParaRPr lang="en-US"/>
          </a:p>
        </p:txBody>
      </p:sp>
      <p:sp>
        <p:nvSpPr>
          <p:cNvPr id="9" name="Slide Number Placeholder 5"/>
          <p:cNvSpPr>
            <a:spLocks noGrp="1"/>
          </p:cNvSpPr>
          <p:nvPr>
            <p:ph type="sldNum" sz="quarter" idx="10"/>
          </p:nvPr>
        </p:nvSpPr>
        <p:spPr>
          <a:xfrm>
            <a:off x="8534400" y="6400800"/>
            <a:ext cx="381000" cy="365125"/>
          </a:xfrm>
        </p:spPr>
        <p:txBody>
          <a:bodyPr/>
          <a:lstStyle>
            <a:lvl1pPr>
              <a:defRPr sz="1000"/>
            </a:lvl1pPr>
          </a:lstStyle>
          <a:p>
            <a:pPr>
              <a:defRPr/>
            </a:pPr>
            <a:fld id="{97985854-1335-47F1-85D1-1D0734B8E5F2}" type="slidenum">
              <a:rPr lang="en-US">
                <a:solidFill>
                  <a:prstClr val="black">
                    <a:tint val="75000"/>
                  </a:prstClr>
                </a:solidFill>
              </a:rPr>
              <a:pPr>
                <a:defRPr/>
              </a:pPr>
              <a:t>‹#›</a:t>
            </a:fld>
            <a:endParaRPr lang="en-US" dirty="0">
              <a:solidFill>
                <a:prstClr val="black">
                  <a:tint val="75000"/>
                </a:prstClr>
              </a:solidFill>
            </a:endParaRPr>
          </a:p>
        </p:txBody>
      </p:sp>
      <p:sp>
        <p:nvSpPr>
          <p:cNvPr id="12" name="TextBox 11"/>
          <p:cNvSpPr txBox="1"/>
          <p:nvPr userDrawn="1"/>
        </p:nvSpPr>
        <p:spPr>
          <a:xfrm>
            <a:off x="457200" y="6535738"/>
            <a:ext cx="2896947" cy="246221"/>
          </a:xfrm>
          <a:prstGeom prst="rect">
            <a:avLst/>
          </a:prstGeom>
          <a:noFill/>
        </p:spPr>
        <p:txBody>
          <a:bodyPr wrap="none">
            <a:spAutoFit/>
          </a:bodyPr>
          <a:lstStyle/>
          <a:p>
            <a:pPr fontAlgn="auto">
              <a:spcBef>
                <a:spcPts val="0"/>
              </a:spcBef>
              <a:spcAft>
                <a:spcPts val="0"/>
              </a:spcAft>
              <a:defRPr/>
            </a:pPr>
            <a:r>
              <a:rPr lang="en-US" sz="1000" i="1" dirty="0" smtClean="0">
                <a:solidFill>
                  <a:prstClr val="black"/>
                </a:solidFill>
                <a:latin typeface="Arial" charset="0"/>
              </a:rPr>
              <a:t>Spring 2011 RESAP Meeting (Apr. 19-20, 2011)</a:t>
            </a:r>
            <a:endParaRPr lang="en-US" sz="1000" i="1" dirty="0">
              <a:solidFill>
                <a:prstClr val="black"/>
              </a:solidFill>
              <a:latin typeface="Arial" charset="0"/>
            </a:endParaRPr>
          </a:p>
        </p:txBody>
      </p:sp>
    </p:spTree>
    <p:extLst>
      <p:ext uri="{BB962C8B-B14F-4D97-AF65-F5344CB8AC3E}">
        <p14:creationId xmlns:p14="http://schemas.microsoft.com/office/powerpoint/2010/main" val="209426284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20000"/>
              <a:lumOff val="80000"/>
            </a:schemeClr>
          </a:solidFill>
        </p:spPr>
        <p:txBody>
          <a:bodyPr/>
          <a:lstStyle>
            <a:lvl1pPr>
              <a:defRPr sz="26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2E58C5C-7509-4F44-BBBD-73757DA378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56609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8735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75523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9924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53719F7-F334-428C-936E-792CDC36A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0117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66637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810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4318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39358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40679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87666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1999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59291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28058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16370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79426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3579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553200" y="6416675"/>
            <a:ext cx="2133600" cy="365125"/>
          </a:xfrm>
          <a:ln/>
        </p:spPr>
        <p:txBody>
          <a:bodyPr/>
          <a:lstStyle>
            <a:lvl1pPr>
              <a:defRPr/>
            </a:lvl1pPr>
          </a:lstStyle>
          <a:p>
            <a:pPr>
              <a:defRPr/>
            </a:pPr>
            <a:fld id="{A23FE2B7-D694-4631-9396-AE3374962F5B}" type="slidenum">
              <a:rPr lang="en-US">
                <a:solidFill>
                  <a:prstClr val="white"/>
                </a:solidFill>
              </a:rPr>
              <a:pPr>
                <a:defRPr/>
              </a:pPr>
              <a:t>‹#›</a:t>
            </a:fld>
            <a:endParaRPr lang="en-US" dirty="0">
              <a:solidFill>
                <a:prstClr val="white"/>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17279614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228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297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1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85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557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21850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10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84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00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56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09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064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1110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668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237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38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785195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362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560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97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22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FFC00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4118B24-1F25-4FC7-9890-97CCA9833B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1089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9BAF350-E7FE-41FB-B292-78ABE39CC1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2503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1"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45690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036637"/>
            <a:ext cx="8610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3FE2B7-D694-4631-9396-AE3374962F5B}" type="slidenum">
              <a:rPr lang="en-US">
                <a:solidFill>
                  <a:srgbClr val="000000"/>
                </a:solidFill>
              </a:rPr>
              <a:pPr>
                <a:defRPr/>
              </a:pPr>
              <a:t>‹#›</a:t>
            </a:fld>
            <a:endParaRPr lang="en-US" dirty="0">
              <a:solidFill>
                <a:srgbClr val="000000"/>
              </a:solidFill>
            </a:endParaRPr>
          </a:p>
        </p:txBody>
      </p:sp>
      <p:sp>
        <p:nvSpPr>
          <p:cNvPr id="4" name="Title 1"/>
          <p:cNvSpPr>
            <a:spLocks noGrp="1"/>
          </p:cNvSpPr>
          <p:nvPr>
            <p:ph type="title" idx="11"/>
          </p:nvPr>
        </p:nvSpPr>
        <p:spPr>
          <a:xfrm>
            <a:off x="0" y="0"/>
            <a:ext cx="9144000" cy="792163"/>
          </a:xfrm>
        </p:spPr>
        <p:txBody>
          <a:bodyPr/>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15740970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lvl1pPr>
              <a:defRPr sz="2400" b="1"/>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93EDC8E-0027-4949-AF28-8FF13B0294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3568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44006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674737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1" descr="NCG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5867400" y="60960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4220691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78458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09920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5208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35388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71603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4539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baseline="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3AD2A73-4887-4497-9EF3-657C7AAF18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972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8294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19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594472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856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925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540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096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057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654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946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121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074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40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4047477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92773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190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856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925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540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0964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057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654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946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12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28110422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074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4013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5058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472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9134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660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980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409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062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2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1671376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61644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582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15496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7026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lvl1pPr marL="344488" indent="0" algn="l">
              <a:defRPr sz="24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3803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537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9482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924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8427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32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923F5-5732-4465-B5C4-A7C7EF0F7917}" type="slidenum">
              <a:rPr lang="en-US" smtClean="0"/>
              <a:t>‹#›</a:t>
            </a:fld>
            <a:endParaRPr lang="en-US" dirty="0"/>
          </a:p>
        </p:txBody>
      </p:sp>
    </p:spTree>
    <p:extLst>
      <p:ext uri="{BB962C8B-B14F-4D97-AF65-F5344CB8AC3E}">
        <p14:creationId xmlns:p14="http://schemas.microsoft.com/office/powerpoint/2010/main" val="38728579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618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357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640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prstGeom prst="rect">
            <a:avLst/>
          </a:prstGeom>
        </p:spPr>
        <p:txBody>
          <a:bodyPr/>
          <a:lstStyle/>
          <a:p>
            <a:fld id="{886E3F7B-5485-4E53-B786-43A4EB12D4FC}" type="datetimeFigureOut">
              <a:rPr lang="en-US" smtClean="0">
                <a:solidFill>
                  <a:prstClr val="black"/>
                </a:solidFill>
              </a:rPr>
              <a:pPr/>
              <a:t>5/13/2015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1922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13C71C0-A6F1-47AF-B455-49C2720AEC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510437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04800" y="762000"/>
            <a:ext cx="85344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245225"/>
            <a:ext cx="2133600" cy="476250"/>
          </a:xfrm>
        </p:spPr>
        <p:txBody>
          <a:bodyPr/>
          <a:lstStyle>
            <a:lvl1pPr>
              <a:defRPr/>
            </a:lvl1pPr>
          </a:lstStyle>
          <a:p>
            <a:pPr>
              <a:defRPr/>
            </a:pPr>
            <a:fld id="{DA432143-B220-4380-B496-550A5C0113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42915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0"/>
            <a:ext cx="4305300" cy="51054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45225"/>
            <a:ext cx="2133600" cy="476250"/>
          </a:xfrm>
        </p:spPr>
        <p:txBody>
          <a:bodyPr/>
          <a:lstStyle>
            <a:lvl1pPr>
              <a:defRPr/>
            </a:lvl1pPr>
          </a:lstStyle>
          <a:p>
            <a:pPr>
              <a:defRPr/>
            </a:pPr>
            <a:fld id="{5A1C8329-54D6-43A0-A93F-A1F51F18C0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54060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6553200" y="6245225"/>
            <a:ext cx="2133600" cy="476250"/>
          </a:xfrm>
        </p:spPr>
        <p:txBody>
          <a:bodyPr/>
          <a:lstStyle>
            <a:lvl1pPr>
              <a:defRPr/>
            </a:lvl1pPr>
          </a:lstStyle>
          <a:p>
            <a:pPr>
              <a:defRPr/>
            </a:pPr>
            <a:fld id="{F32DAEC7-8A36-46FC-8BC3-096CB90C78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46705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245225"/>
            <a:ext cx="2133600" cy="476250"/>
          </a:xfrm>
        </p:spPr>
        <p:txBody>
          <a:bodyPr/>
          <a:lstStyle>
            <a:lvl1pPr>
              <a:defRPr/>
            </a:lvl1pPr>
          </a:lstStyle>
          <a:p>
            <a:pPr>
              <a:defRPr/>
            </a:pPr>
            <a:fld id="{2E5A8581-73BB-4065-85EE-C07D848ECF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96115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solidFill>
                <a:prstClr val="black"/>
              </a:solidFill>
            </a:endParaRPr>
          </a:p>
        </p:txBody>
      </p:sp>
      <p:sp>
        <p:nvSpPr>
          <p:cNvPr id="7" name="Footer Placeholder 6"/>
          <p:cNvSpPr>
            <a:spLocks noGrp="1"/>
          </p:cNvSpPr>
          <p:nvPr>
            <p:ph type="ftr" sz="quarter" idx="11"/>
          </p:nvPr>
        </p:nvSpPr>
        <p:spPr>
          <a:xfrm>
            <a:off x="3124200" y="6400800"/>
            <a:ext cx="2895600" cy="320675"/>
          </a:xfrm>
          <a:prstGeom prst="rect">
            <a:avLst/>
          </a:prstGeom>
        </p:spPr>
        <p:txBody>
          <a:bodyPr/>
          <a:lstStyle>
            <a:lvl1pPr>
              <a:defRPr/>
            </a:lvl1pPr>
          </a:lstStyle>
          <a:p>
            <a:endParaRPr lang="en-US" dirty="0">
              <a:solidFill>
                <a:prstClr val="black"/>
              </a:solidFill>
            </a:endParaRP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885E08BC-936C-406B-ADF0-738C7DA92B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620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theme" Target="../theme/theme11.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i="1" dirty="0" smtClean="0">
              <a:solidFill>
                <a:schemeClr val="tx1"/>
              </a:solidFill>
            </a:endParaRPr>
          </a:p>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t>‹#›</a:t>
            </a:fld>
            <a:endParaRPr lang="en-US" dirty="0"/>
          </a:p>
        </p:txBody>
      </p:sp>
    </p:spTree>
    <p:extLst>
      <p:ext uri="{BB962C8B-B14F-4D97-AF65-F5344CB8AC3E}">
        <p14:creationId xmlns:p14="http://schemas.microsoft.com/office/powerpoint/2010/main" val="353604017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46221"/>
          </a:xfrm>
          <a:prstGeom prst="rect">
            <a:avLst/>
          </a:prstGeom>
          <a:noFill/>
        </p:spPr>
        <p:txBody>
          <a:bodyPr wrap="square" rtlCol="0">
            <a:spAutoFit/>
          </a:bodyPr>
          <a:lstStyle/>
          <a:p>
            <a:pPr>
              <a:defRPr/>
            </a:pPr>
            <a:r>
              <a:rPr lang="en-US" sz="1000" i="1" dirty="0" smtClean="0">
                <a:solidFill>
                  <a:schemeClr val="bg1"/>
                </a:solidFill>
              </a:rPr>
              <a:t>IA Manager Conference 03.31.15</a:t>
            </a:r>
          </a:p>
        </p:txBody>
      </p:sp>
    </p:spTree>
    <p:extLst>
      <p:ext uri="{BB962C8B-B14F-4D97-AF65-F5344CB8AC3E}">
        <p14:creationId xmlns:p14="http://schemas.microsoft.com/office/powerpoint/2010/main" val="1405491092"/>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 id="214748461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5410200" cy="253916"/>
          </a:xfrm>
          <a:prstGeom prst="rect">
            <a:avLst/>
          </a:prstGeom>
          <a:noFill/>
        </p:spPr>
        <p:txBody>
          <a:bodyPr wrap="square" rtlCol="0">
            <a:spAutoFit/>
          </a:bodyPr>
          <a:lstStyle/>
          <a:p>
            <a:pPr>
              <a:defRPr/>
            </a:pPr>
            <a:r>
              <a:rPr lang="en-US" sz="1050" i="1" dirty="0" smtClean="0">
                <a:solidFill>
                  <a:schemeClr val="bg1"/>
                </a:solidFill>
              </a:rPr>
              <a:t>IA Manager Conference 03.31.15</a:t>
            </a:r>
          </a:p>
        </p:txBody>
      </p:sp>
    </p:spTree>
    <p:extLst>
      <p:ext uri="{BB962C8B-B14F-4D97-AF65-F5344CB8AC3E}">
        <p14:creationId xmlns:p14="http://schemas.microsoft.com/office/powerpoint/2010/main" val="1441950479"/>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9" r:id="rId8"/>
    <p:sldLayoutId id="2147484640" r:id="rId9"/>
    <p:sldLayoutId id="2147484641" r:id="rId10"/>
    <p:sldLayoutId id="2147484642" r:id="rId11"/>
    <p:sldLayoutId id="2147484643" r:id="rId12"/>
    <p:sldLayoutId id="2147484644" r:id="rId13"/>
    <p:sldLayoutId id="2147484645" r:id="rId14"/>
    <p:sldLayoutId id="2147484646" r:id="rId15"/>
    <p:sldLayoutId id="2147484647" r:id="rId16"/>
    <p:sldLayoutId id="2147484648" r:id="rId17"/>
    <p:sldLayoutId id="2147484649" r:id="rId18"/>
    <p:sldLayoutId id="2147484650" r:id="rId19"/>
    <p:sldLayoutId id="2147484651" r:id="rId20"/>
    <p:sldLayoutId id="2147484652" r:id="rId21"/>
    <p:sldLayoutId id="2147484653" r:id="rId22"/>
    <p:sldLayoutId id="2147484654" r:id="rId23"/>
    <p:sldLayoutId id="2147484655" r:id="rId24"/>
    <p:sldLayoutId id="2147484656" r:id="rId25"/>
    <p:sldLayoutId id="2147484657" r:id="rId26"/>
    <p:sldLayoutId id="2147484658" r:id="rId27"/>
    <p:sldLayoutId id="2147484659" r:id="rId28"/>
    <p:sldLayoutId id="2147484660" r:id="rId29"/>
    <p:sldLayoutId id="2147484661" r:id="rId30"/>
    <p:sldLayoutId id="2147484662" r:id="rId3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bg1"/>
                </a:solidFill>
              </a:defRPr>
            </a:lvl1pPr>
          </a:lstStyle>
          <a:p>
            <a:pPr>
              <a:defRPr/>
            </a:pPr>
            <a:r>
              <a:rPr lang="en-US" i="1" dirty="0" smtClean="0">
                <a:solidFill>
                  <a:prstClr val="white"/>
                </a:solidFill>
              </a:rPr>
              <a:t>CLCP Training Session 10.21.14</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573265"/>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tx1">
                    <a:tint val="75000"/>
                  </a:schemeClr>
                </a:solidFill>
              </a:defRPr>
            </a:lvl1pPr>
          </a:lstStyle>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15210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05486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92163"/>
          </a:xfrm>
          <a:prstGeom prst="rect">
            <a:avLst/>
          </a:prstGeom>
          <a:no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6553200" y="6537325"/>
            <a:ext cx="2133600"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defRPr/>
            </a:pPr>
            <a:fld id="{26691C41-5CCA-4186-99E6-C9AC16E286B1}" type="slidenum">
              <a:rPr lang="en-US">
                <a:solidFill>
                  <a:srgbClr val="000000"/>
                </a:solidFill>
              </a:rPr>
              <a:pPr>
                <a:defRPr/>
              </a:pPr>
              <a:t>‹#›</a:t>
            </a:fld>
            <a:endParaRPr lang="en-US" dirty="0">
              <a:solidFill>
                <a:srgbClr val="000000"/>
              </a:solidFill>
            </a:endParaRPr>
          </a:p>
        </p:txBody>
      </p:sp>
      <p:sp>
        <p:nvSpPr>
          <p:cNvPr id="6" name="Rectangle 6"/>
          <p:cNvSpPr txBox="1">
            <a:spLocks noChangeArrowheads="1"/>
          </p:cNvSpPr>
          <p:nvPr userDrawn="1"/>
        </p:nvSpPr>
        <p:spPr bwMode="auto">
          <a:xfrm>
            <a:off x="289560" y="6477000"/>
            <a:ext cx="4267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i="1">
                <a:latin typeface="Arial" pitchFamily="34" charset="0"/>
              </a:defRPr>
            </a:lvl1pPr>
          </a:lstStyle>
          <a:p>
            <a:pPr algn="l">
              <a:defRPr/>
            </a:pPr>
            <a:r>
              <a:rPr lang="en-US" i="1" dirty="0" smtClean="0">
                <a:solidFill>
                  <a:schemeClr val="tx1"/>
                </a:solidFill>
              </a:rPr>
              <a:t>IA Manager Conference 03.31.15</a:t>
            </a:r>
          </a:p>
        </p:txBody>
      </p:sp>
      <p:sp>
        <p:nvSpPr>
          <p:cNvPr id="8" name="Rectangle 7"/>
          <p:cNvSpPr/>
          <p:nvPr userDrawn="1"/>
        </p:nvSpPr>
        <p:spPr>
          <a:xfrm>
            <a:off x="121920" y="6480048"/>
            <a:ext cx="8869680" cy="731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228600" y="685800"/>
            <a:ext cx="8686800"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04060244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p:titleStyle>
    <p:bodyStyle>
      <a:lvl1pPr marL="342900" indent="-342900" algn="l" rtl="0" eaLnBrk="0" fontAlgn="base" hangingPunct="0">
        <a:spcBef>
          <a:spcPct val="40000"/>
        </a:spcBef>
        <a:spcAft>
          <a:spcPct val="0"/>
        </a:spcAft>
        <a:buClr>
          <a:srgbClr val="000066"/>
        </a:buClr>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40000"/>
        </a:spcBef>
        <a:spcAft>
          <a:spcPct val="0"/>
        </a:spcAft>
        <a:buClr>
          <a:srgbClr val="00FF00"/>
        </a:buClr>
        <a:buFont typeface="Wingdings" pitchFamily="2" charset="2"/>
        <a:buChar char="ü"/>
        <a:defRPr sz="2400">
          <a:solidFill>
            <a:schemeClr val="tx1"/>
          </a:solidFill>
          <a:latin typeface="+mn-lt"/>
        </a:defRPr>
      </a:lvl2pPr>
      <a:lvl3pPr marL="1143000" indent="-228600" algn="l" rtl="0" eaLnBrk="0" fontAlgn="base" hangingPunct="0">
        <a:spcBef>
          <a:spcPct val="40000"/>
        </a:spcBef>
        <a:spcAft>
          <a:spcPct val="0"/>
        </a:spcAft>
        <a:buClr>
          <a:srgbClr val="660066"/>
        </a:buClr>
        <a:buChar char="•"/>
        <a:defRPr sz="2000">
          <a:solidFill>
            <a:schemeClr val="tx1"/>
          </a:solidFill>
          <a:latin typeface="+mn-lt"/>
        </a:defRPr>
      </a:lvl3pPr>
      <a:lvl4pPr marL="1600200" indent="-228600" algn="l" rtl="0" eaLnBrk="0" fontAlgn="base" hangingPunct="0">
        <a:spcBef>
          <a:spcPct val="40000"/>
        </a:spcBef>
        <a:spcAft>
          <a:spcPct val="0"/>
        </a:spcAft>
        <a:buClr>
          <a:srgbClr val="993366"/>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008000"/>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991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b="0" i="1" baseline="0">
                <a:solidFill>
                  <a:schemeClr val="bg1"/>
                </a:solidFill>
                <a:latin typeface="Arial" charset="0"/>
              </a:defRPr>
            </a:lvl1pPr>
          </a:lstStyle>
          <a:p>
            <a:pPr>
              <a:defRPr/>
            </a:pPr>
            <a:fld id="{12FFFD5F-C357-475D-9535-DEC9D15B4CD0}" type="slidenum">
              <a:rPr lang="en-US" smtClean="0">
                <a:solidFill>
                  <a:prstClr val="white"/>
                </a:solidFill>
              </a:rPr>
              <a:pPr>
                <a:defRPr/>
              </a:pPr>
              <a:t>‹#›</a:t>
            </a:fld>
            <a:endParaRPr lang="en-US" dirty="0">
              <a:solidFill>
                <a:prstClr val="white"/>
              </a:solidFill>
            </a:endParaRPr>
          </a:p>
        </p:txBody>
      </p:sp>
      <p:sp>
        <p:nvSpPr>
          <p:cNvPr id="6" name="TextBox 5"/>
          <p:cNvSpPr txBox="1"/>
          <p:nvPr userDrawn="1"/>
        </p:nvSpPr>
        <p:spPr>
          <a:xfrm>
            <a:off x="228600" y="6527884"/>
            <a:ext cx="4953000" cy="253916"/>
          </a:xfrm>
          <a:prstGeom prst="rect">
            <a:avLst/>
          </a:prstGeom>
          <a:noFill/>
        </p:spPr>
        <p:txBody>
          <a:bodyPr wrap="square" rtlCol="0">
            <a:spAutoFit/>
          </a:bodyPr>
          <a:lstStyle/>
          <a:p>
            <a:pPr>
              <a:defRPr/>
            </a:pPr>
            <a:r>
              <a:rPr lang="en-US" sz="1050" i="1" dirty="0" smtClean="0">
                <a:solidFill>
                  <a:schemeClr val="bg1"/>
                </a:solidFill>
              </a:rPr>
              <a:t>IA Manager Conference 03.31.15</a:t>
            </a:r>
          </a:p>
        </p:txBody>
      </p:sp>
    </p:spTree>
    <p:extLst>
      <p:ext uri="{BB962C8B-B14F-4D97-AF65-F5344CB8AC3E}">
        <p14:creationId xmlns:p14="http://schemas.microsoft.com/office/powerpoint/2010/main" val="2498056615"/>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664"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tx1"/>
                </a:solidFill>
              </a:defRPr>
            </a:lvl1pPr>
          </a:lstStyle>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479781"/>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tx1"/>
                </a:solidFill>
              </a:defRPr>
            </a:lvl1pPr>
          </a:lstStyle>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479781"/>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algn="l">
              <a:defRPr sz="1000">
                <a:solidFill>
                  <a:schemeClr val="tx1"/>
                </a:solidFill>
              </a:defRPr>
            </a:lvl1pPr>
          </a:lstStyle>
          <a:p>
            <a:endParaRPr lang="en-US" i="1" dirty="0" smtClean="0"/>
          </a:p>
          <a:p>
            <a:pPr>
              <a:defRPr/>
            </a:pPr>
            <a:r>
              <a:rPr lang="en-US" i="1" dirty="0" smtClean="0">
                <a:solidFill>
                  <a:schemeClr val="tx1"/>
                </a:solidFill>
              </a:rPr>
              <a:t>IA Manager Conference 03.31.15</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986853"/>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56350"/>
            <a:ext cx="350520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000">
                <a:solidFill>
                  <a:schemeClr val="tx1"/>
                </a:solidFill>
              </a:defRPr>
            </a:lvl1pPr>
          </a:lstStyle>
          <a:p>
            <a:pPr>
              <a:defRPr/>
            </a:pPr>
            <a:r>
              <a:rPr lang="en-US" i="1" dirty="0" smtClean="0"/>
              <a:t>Great Lakes Energy Presentation 01.20.15</a:t>
            </a:r>
            <a:endParaRPr lang="en-US" i="1"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23F5-5732-4465-B5C4-A7C7EF0F79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352244"/>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98.xml"/><Relationship Id="rId6" Type="http://schemas.openxmlformats.org/officeDocument/2006/relationships/image" Target="../media/image19.JP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98.xml"/><Relationship Id="rId6" Type="http://schemas.openxmlformats.org/officeDocument/2006/relationships/image" Target="../media/image19.JPG"/><Relationship Id="rId11" Type="http://schemas.openxmlformats.org/officeDocument/2006/relationships/image" Target="../media/image26.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98.xml"/><Relationship Id="rId6" Type="http://schemas.openxmlformats.org/officeDocument/2006/relationships/image" Target="../media/image19.JPG"/><Relationship Id="rId11" Type="http://schemas.openxmlformats.org/officeDocument/2006/relationships/image" Target="../media/image26.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9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1.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3" Type="http://schemas.openxmlformats.org/officeDocument/2006/relationships/hyperlink" Target="mailto:Bud.branham@nreca.coop" TargetMode="External"/><Relationship Id="rId2" Type="http://schemas.openxmlformats.org/officeDocument/2006/relationships/slideLayout" Target="../slideLayouts/slideLayout55.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0.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0.xml"/><Relationship Id="rId6" Type="http://schemas.openxmlformats.org/officeDocument/2006/relationships/image" Target="../media/image9.png"/><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419100" y="2438400"/>
            <a:ext cx="8229600" cy="3657600"/>
          </a:xfrm>
        </p:spPr>
        <p:txBody>
          <a:bodyPr/>
          <a:lstStyle/>
          <a:p>
            <a:pPr algn="ctr">
              <a:spcBef>
                <a:spcPts val="2400"/>
              </a:spcBef>
              <a:spcAft>
                <a:spcPts val="2400"/>
              </a:spcAft>
            </a:pPr>
            <a:r>
              <a:rPr lang="en-US" sz="3000" dirty="0" smtClean="0"/>
              <a:t>RESAP </a:t>
            </a:r>
            <a:r>
              <a:rPr lang="en-US" sz="3000" dirty="0" smtClean="0"/>
              <a:t>Discussion</a:t>
            </a:r>
            <a:r>
              <a:rPr lang="en-US" sz="3000" dirty="0"/>
              <a:t/>
            </a:r>
            <a:br>
              <a:rPr lang="en-US" sz="3000" dirty="0"/>
            </a:br>
            <a:r>
              <a:rPr lang="en-US" sz="3000" dirty="0" smtClean="0"/>
              <a:t/>
            </a:r>
            <a:br>
              <a:rPr lang="en-US" sz="3000" dirty="0" smtClean="0"/>
            </a:br>
            <a:r>
              <a:rPr lang="en-US" sz="2800" dirty="0" smtClean="0"/>
              <a:t/>
            </a:r>
            <a:br>
              <a:rPr lang="en-US" sz="2800" dirty="0" smtClean="0"/>
            </a:br>
            <a:r>
              <a:rPr lang="en-US" sz="2400" i="1" dirty="0" smtClean="0"/>
              <a:t/>
            </a:r>
            <a:br>
              <a:rPr lang="en-US" sz="2400" i="1" dirty="0" smtClean="0"/>
            </a:br>
            <a:r>
              <a:rPr lang="en-US" sz="2400" i="1" dirty="0" smtClean="0"/>
              <a:t>Clearwater, FL</a:t>
            </a:r>
            <a:br>
              <a:rPr lang="en-US" sz="2400" i="1" dirty="0" smtClean="0"/>
            </a:br>
            <a:r>
              <a:rPr lang="en-US" dirty="0" smtClean="0"/>
              <a:t/>
            </a:r>
            <a:br>
              <a:rPr lang="en-US" dirty="0" smtClean="0"/>
            </a:br>
            <a:r>
              <a:rPr lang="en-US" b="0" i="1" dirty="0" smtClean="0"/>
              <a:t>May 13, 2015</a:t>
            </a:r>
            <a:endParaRPr lang="en-US" sz="1800" b="0" i="1" dirty="0" smtClean="0"/>
          </a:p>
        </p:txBody>
      </p:sp>
      <p:sp>
        <p:nvSpPr>
          <p:cNvPr id="2" name="TextBox 1"/>
          <p:cNvSpPr txBox="1"/>
          <p:nvPr/>
        </p:nvSpPr>
        <p:spPr>
          <a:xfrm>
            <a:off x="228600" y="742890"/>
            <a:ext cx="8610600" cy="461665"/>
          </a:xfrm>
          <a:prstGeom prst="rect">
            <a:avLst/>
          </a:prstGeom>
          <a:noFill/>
        </p:spPr>
        <p:txBody>
          <a:bodyPr wrap="square" rtlCol="0">
            <a:spAutoFit/>
          </a:bodyPr>
          <a:lstStyle/>
          <a:p>
            <a:pPr algn="ctr"/>
            <a:r>
              <a:rPr lang="en-US" sz="2400" b="1" i="1" dirty="0" smtClean="0">
                <a:solidFill>
                  <a:srgbClr val="FFFFFF"/>
                </a:solidFill>
              </a:rPr>
              <a:t>FECA </a:t>
            </a:r>
            <a:r>
              <a:rPr lang="en-US" sz="2400" b="1" i="1" dirty="0" smtClean="0">
                <a:solidFill>
                  <a:srgbClr val="FFFFFF"/>
                </a:solidFill>
              </a:rPr>
              <a:t>Operation &amp; Safety Conference</a:t>
            </a:r>
            <a:endParaRPr lang="en-US" sz="2400" b="1" i="1" dirty="0">
              <a:solidFill>
                <a:srgbClr val="FFFFFF"/>
              </a:solidFill>
            </a:endParaRPr>
          </a:p>
        </p:txBody>
      </p:sp>
    </p:spTree>
    <p:extLst>
      <p:ext uri="{BB962C8B-B14F-4D97-AF65-F5344CB8AC3E}">
        <p14:creationId xmlns:p14="http://schemas.microsoft.com/office/powerpoint/2010/main" val="2091080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2331720" y="6377940"/>
            <a:ext cx="4480560" cy="2286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04363" y="620268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Pentagon 21"/>
          <p:cNvSpPr/>
          <p:nvPr/>
        </p:nvSpPr>
        <p:spPr>
          <a:xfrm rot="16200000">
            <a:off x="6621780" y="6191251"/>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331720" y="626364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781800" y="6537325"/>
            <a:ext cx="2133600" cy="320675"/>
          </a:xfrm>
          <a:prstGeom prst="rect">
            <a:avLst/>
          </a:prstGeom>
        </p:spPr>
        <p:txBody>
          <a:bodyPr/>
          <a:lstStyle/>
          <a:p>
            <a:pPr algn="r">
              <a:defRPr/>
            </a:pPr>
            <a:fld id="{2E5A8581-73BB-4065-85EE-C07D848ECFEB}" type="slidenum">
              <a:rPr lang="en-US" sz="1000" smtClean="0">
                <a:solidFill>
                  <a:prstClr val="white"/>
                </a:solidFill>
              </a:rPr>
              <a:pPr algn="r">
                <a:defRPr/>
              </a:pPr>
              <a:t>10</a:t>
            </a:fld>
            <a:endParaRPr lang="en-US" sz="1000" dirty="0">
              <a:solidFill>
                <a:prstClr val="white"/>
              </a:solidFill>
            </a:endParaRPr>
          </a:p>
        </p:txBody>
      </p:sp>
      <p:sp>
        <p:nvSpPr>
          <p:cNvPr id="3" name="Rounded Rectangle 2"/>
          <p:cNvSpPr/>
          <p:nvPr/>
        </p:nvSpPr>
        <p:spPr>
          <a:xfrm>
            <a:off x="228600" y="594360"/>
            <a:ext cx="4206240" cy="5486400"/>
          </a:xfrm>
          <a:prstGeom prst="roundRect">
            <a:avLst>
              <a:gd name="adj" fmla="val 6370"/>
            </a:avLst>
          </a:prstGeom>
          <a:solidFill>
            <a:srgbClr val="80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ounded Rectangle 4"/>
          <p:cNvSpPr/>
          <p:nvPr/>
        </p:nvSpPr>
        <p:spPr>
          <a:xfrm>
            <a:off x="4709160" y="571500"/>
            <a:ext cx="4206240" cy="5486400"/>
          </a:xfrm>
          <a:prstGeom prst="roundRect">
            <a:avLst>
              <a:gd name="adj" fmla="val 7398"/>
            </a:avLst>
          </a:prstGeom>
          <a:solidFill>
            <a:srgbClr val="0033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838200" y="76200"/>
            <a:ext cx="7391400" cy="369332"/>
          </a:xfrm>
          <a:prstGeom prst="rect">
            <a:avLst/>
          </a:prstGeom>
          <a:noFill/>
        </p:spPr>
        <p:txBody>
          <a:bodyPr wrap="square" rtlCol="0">
            <a:spAutoFit/>
          </a:bodyPr>
          <a:lstStyle/>
          <a:p>
            <a:pPr algn="ctr"/>
            <a:r>
              <a:rPr lang="en-US" dirty="0" smtClean="0">
                <a:solidFill>
                  <a:srgbClr val="FFFFFF"/>
                </a:solidFill>
              </a:rPr>
              <a:t>What are your perceptions about these two sets of observations?</a:t>
            </a:r>
            <a:endParaRPr lang="en-US" dirty="0">
              <a:solidFill>
                <a:srgbClr val="FFFFFF"/>
              </a:solidFill>
            </a:endParaRPr>
          </a:p>
        </p:txBody>
      </p:sp>
      <p:pic>
        <p:nvPicPr>
          <p:cNvPr id="5122" name="Picture 2" descr="C:\Users\ctb0\Pictures\RESAP Observation Pics\Kauai Onsite\Strong Practices\DSC005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2" t="15299" r="8858"/>
          <a:stretch/>
        </p:blipFill>
        <p:spPr bwMode="auto">
          <a:xfrm>
            <a:off x="4829066" y="701040"/>
            <a:ext cx="2181334" cy="16787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tb0\Pictures\RESAP Observation Pics\Kauai Onsite\Strong Practices\DSC005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167"/>
          <a:stretch/>
        </p:blipFill>
        <p:spPr bwMode="auto">
          <a:xfrm>
            <a:off x="4819650" y="2606040"/>
            <a:ext cx="971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tb0\Pictures\RESAP Observation Pics\Kauai Onsite\DSC005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5" t="9458"/>
          <a:stretch/>
        </p:blipFill>
        <p:spPr bwMode="auto">
          <a:xfrm>
            <a:off x="2438400" y="2590800"/>
            <a:ext cx="1737360" cy="12249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tb0\Pictures\RESAP Observation Pics\Selected Onsite Obs Pics\weight and height issu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82" t="11795"/>
          <a:stretch/>
        </p:blipFill>
        <p:spPr bwMode="auto">
          <a:xfrm>
            <a:off x="461056" y="701040"/>
            <a:ext cx="18249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hoto 3.JPG"/>
          <p:cNvPicPr>
            <a:picLocks noChangeAspect="1"/>
          </p:cNvPicPr>
          <p:nvPr/>
        </p:nvPicPr>
        <p:blipFill rotWithShape="1">
          <a:blip r:embed="rId6">
            <a:extLst>
              <a:ext uri="{28A0092B-C50C-407E-A947-70E740481C1C}">
                <a14:useLocalDpi xmlns:a14="http://schemas.microsoft.com/office/drawing/2010/main" val="0"/>
              </a:ext>
            </a:extLst>
          </a:blip>
          <a:srcRect r="10633"/>
          <a:stretch/>
        </p:blipFill>
        <p:spPr>
          <a:xfrm rot="5400000">
            <a:off x="7065199" y="849441"/>
            <a:ext cx="1846202" cy="1549400"/>
          </a:xfrm>
          <a:prstGeom prst="rect">
            <a:avLst/>
          </a:prstGeom>
          <a:ln>
            <a:noFill/>
          </a:ln>
          <a:effectLst>
            <a:outerShdw blurRad="292100" dist="139700" dir="2700000" algn="tl" rotWithShape="0">
              <a:srgbClr val="333333">
                <a:alpha val="65000"/>
              </a:srgbClr>
            </a:outerShdw>
          </a:effectLst>
        </p:spPr>
      </p:pic>
      <p:pic>
        <p:nvPicPr>
          <p:cNvPr id="14" name="Picture 13" descr="2014-04-08 07.46.16.jpg"/>
          <p:cNvPicPr>
            <a:picLocks noChangeAspect="1"/>
          </p:cNvPicPr>
          <p:nvPr/>
        </p:nvPicPr>
        <p:blipFill rotWithShape="1">
          <a:blip r:embed="rId7" cstate="print">
            <a:extLst>
              <a:ext uri="{28A0092B-C50C-407E-A947-70E740481C1C}">
                <a14:useLocalDpi xmlns:a14="http://schemas.microsoft.com/office/drawing/2010/main" val="0"/>
              </a:ext>
            </a:extLst>
          </a:blip>
          <a:srcRect b="15556"/>
          <a:stretch/>
        </p:blipFill>
        <p:spPr>
          <a:xfrm>
            <a:off x="2566737" y="701040"/>
            <a:ext cx="1560953" cy="1757518"/>
          </a:xfrm>
          <a:prstGeom prst="rect">
            <a:avLst/>
          </a:prstGeom>
          <a:ln>
            <a:noFill/>
          </a:ln>
          <a:effectLst>
            <a:outerShdw blurRad="292100" dist="139700" dir="2700000" algn="tl" rotWithShape="0">
              <a:srgbClr val="333333">
                <a:alpha val="65000"/>
              </a:srgbClr>
            </a:outerShdw>
          </a:effectLst>
        </p:spPr>
      </p:pic>
      <p:pic>
        <p:nvPicPr>
          <p:cNvPr id="5126" name="Picture 6" descr="C:\Users\ctb0\Pictures\RESAP Observation Pics\Kauai Onsite\Strong Practices\DSC005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0270" y="2834640"/>
            <a:ext cx="104013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014-04-08 07.41.5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3220" y="3977641"/>
            <a:ext cx="1474470" cy="1965960"/>
          </a:xfrm>
          <a:prstGeom prst="rect">
            <a:avLst/>
          </a:prstGeom>
        </p:spPr>
      </p:pic>
      <p:pic>
        <p:nvPicPr>
          <p:cNvPr id="17" name="Picture 16" descr="2014-04-08 07.41.17.jpg"/>
          <p:cNvPicPr>
            <a:picLocks noChangeAspect="1"/>
          </p:cNvPicPr>
          <p:nvPr/>
        </p:nvPicPr>
        <p:blipFill rotWithShape="1">
          <a:blip r:embed="rId10" cstate="print">
            <a:extLst>
              <a:ext uri="{28A0092B-C50C-407E-A947-70E740481C1C}">
                <a14:useLocalDpi xmlns:a14="http://schemas.microsoft.com/office/drawing/2010/main" val="0"/>
              </a:ext>
            </a:extLst>
          </a:blip>
          <a:srcRect t="6771"/>
          <a:stretch/>
        </p:blipFill>
        <p:spPr>
          <a:xfrm>
            <a:off x="7169186" y="2666999"/>
            <a:ext cx="1593814" cy="1981201"/>
          </a:xfrm>
          <a:prstGeom prst="rect">
            <a:avLst/>
          </a:prstGeom>
          <a:ln>
            <a:noFill/>
          </a:ln>
          <a:effectLst>
            <a:outerShdw blurRad="292100" dist="139700" dir="2700000" algn="tl" rotWithShape="0">
              <a:srgbClr val="333333">
                <a:alpha val="65000"/>
              </a:srgbClr>
            </a:outerShdw>
          </a:effectLst>
        </p:spPr>
      </p:pic>
      <p:pic>
        <p:nvPicPr>
          <p:cNvPr id="18" name="Picture 17" descr="2014-04-09 08.10.47.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8650" y="3937000"/>
            <a:ext cx="1504950" cy="2006600"/>
          </a:xfrm>
          <a:prstGeom prst="rect">
            <a:avLst/>
          </a:prstGeom>
          <a:ln>
            <a:noFill/>
          </a:ln>
          <a:effectLst>
            <a:outerShdw blurRad="292100" dist="139700" dir="2700000" algn="tl" rotWithShape="0">
              <a:srgbClr val="333333">
                <a:alpha val="65000"/>
              </a:srgbClr>
            </a:outerShdw>
          </a:effectLst>
        </p:spPr>
      </p:pic>
      <p:pic>
        <p:nvPicPr>
          <p:cNvPr id="10242" name="Picture 2" descr="C:\Users\ctb0\Pictures\RESAP Observation Pics\Kauai Onsite\Opportunities\DSC0053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200" y="2331720"/>
            <a:ext cx="1147278" cy="15297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tb0\Pictures\RESAP Observation Pics\Kauai Onsite\Strong Practices\DSC0055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01839" y="4747514"/>
            <a:ext cx="1599859" cy="119994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ctb0\Pictures\RESAP Observation Pics\SC RESAP Pics\DSCN090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00" t="16889"/>
          <a:stretch/>
        </p:blipFill>
        <p:spPr bwMode="auto">
          <a:xfrm>
            <a:off x="4861560" y="4583657"/>
            <a:ext cx="2072640" cy="1359943"/>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a:xfrm rot="16200000">
            <a:off x="2152650" y="6229350"/>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07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81800" y="6537325"/>
            <a:ext cx="2133600" cy="320675"/>
          </a:xfrm>
          <a:prstGeom prst="rect">
            <a:avLst/>
          </a:prstGeom>
        </p:spPr>
        <p:txBody>
          <a:bodyPr/>
          <a:lstStyle/>
          <a:p>
            <a:pPr algn="r">
              <a:defRPr/>
            </a:pPr>
            <a:fld id="{2E5A8581-73BB-4065-85EE-C07D848ECFEB}" type="slidenum">
              <a:rPr lang="en-US" sz="1000" smtClean="0">
                <a:solidFill>
                  <a:prstClr val="white"/>
                </a:solidFill>
              </a:rPr>
              <a:pPr algn="r">
                <a:defRPr/>
              </a:pPr>
              <a:t>11</a:t>
            </a:fld>
            <a:endParaRPr lang="en-US" sz="1000" dirty="0">
              <a:solidFill>
                <a:prstClr val="white"/>
              </a:solidFill>
            </a:endParaRPr>
          </a:p>
        </p:txBody>
      </p:sp>
      <p:sp>
        <p:nvSpPr>
          <p:cNvPr id="3" name="Rounded Rectangle 2"/>
          <p:cNvSpPr/>
          <p:nvPr/>
        </p:nvSpPr>
        <p:spPr>
          <a:xfrm>
            <a:off x="228600" y="594360"/>
            <a:ext cx="4206240" cy="5486400"/>
          </a:xfrm>
          <a:prstGeom prst="roundRect">
            <a:avLst>
              <a:gd name="adj" fmla="val 6370"/>
            </a:avLst>
          </a:prstGeom>
          <a:solidFill>
            <a:srgbClr val="80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ounded Rectangle 4"/>
          <p:cNvSpPr/>
          <p:nvPr/>
        </p:nvSpPr>
        <p:spPr>
          <a:xfrm>
            <a:off x="4709160" y="571500"/>
            <a:ext cx="4206240" cy="5486400"/>
          </a:xfrm>
          <a:prstGeom prst="roundRect">
            <a:avLst>
              <a:gd name="adj" fmla="val 7398"/>
            </a:avLst>
          </a:prstGeom>
          <a:solidFill>
            <a:srgbClr val="0033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838200" y="76200"/>
            <a:ext cx="7391400" cy="369332"/>
          </a:xfrm>
          <a:prstGeom prst="rect">
            <a:avLst/>
          </a:prstGeom>
          <a:noFill/>
        </p:spPr>
        <p:txBody>
          <a:bodyPr wrap="square" rtlCol="0">
            <a:spAutoFit/>
          </a:bodyPr>
          <a:lstStyle/>
          <a:p>
            <a:pPr algn="ctr"/>
            <a:r>
              <a:rPr lang="en-US" dirty="0" smtClean="0">
                <a:solidFill>
                  <a:srgbClr val="FFFFFF"/>
                </a:solidFill>
              </a:rPr>
              <a:t>What are your perceptions about these two sets of observations?</a:t>
            </a:r>
            <a:endParaRPr lang="en-US" dirty="0">
              <a:solidFill>
                <a:srgbClr val="FFFFFF"/>
              </a:solidFill>
            </a:endParaRPr>
          </a:p>
        </p:txBody>
      </p:sp>
      <p:pic>
        <p:nvPicPr>
          <p:cNvPr id="5122" name="Picture 2" descr="C:\Users\ctb0\Pictures\RESAP Observation Pics\Kauai Onsite\Strong Practices\DSC005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2" t="15299" r="8858"/>
          <a:stretch/>
        </p:blipFill>
        <p:spPr bwMode="auto">
          <a:xfrm>
            <a:off x="4829066" y="701040"/>
            <a:ext cx="2181334" cy="16787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tb0\Pictures\RESAP Observation Pics\Kauai Onsite\Strong Practices\DSC005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167"/>
          <a:stretch/>
        </p:blipFill>
        <p:spPr bwMode="auto">
          <a:xfrm>
            <a:off x="4819650" y="2606040"/>
            <a:ext cx="971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tb0\Pictures\RESAP Observation Pics\Kauai Onsite\DSC005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5" t="9458"/>
          <a:stretch/>
        </p:blipFill>
        <p:spPr bwMode="auto">
          <a:xfrm>
            <a:off x="2438400" y="2590800"/>
            <a:ext cx="1737360" cy="12249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tb0\Pictures\RESAP Observation Pics\Selected Onsite Obs Pics\weight and height issu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82" t="11795"/>
          <a:stretch/>
        </p:blipFill>
        <p:spPr bwMode="auto">
          <a:xfrm>
            <a:off x="461056" y="701040"/>
            <a:ext cx="18249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hoto 3.JPG"/>
          <p:cNvPicPr>
            <a:picLocks noChangeAspect="1"/>
          </p:cNvPicPr>
          <p:nvPr/>
        </p:nvPicPr>
        <p:blipFill rotWithShape="1">
          <a:blip r:embed="rId6">
            <a:extLst>
              <a:ext uri="{28A0092B-C50C-407E-A947-70E740481C1C}">
                <a14:useLocalDpi xmlns:a14="http://schemas.microsoft.com/office/drawing/2010/main" val="0"/>
              </a:ext>
            </a:extLst>
          </a:blip>
          <a:srcRect r="10633"/>
          <a:stretch/>
        </p:blipFill>
        <p:spPr>
          <a:xfrm rot="5400000">
            <a:off x="7065199" y="849441"/>
            <a:ext cx="1846202" cy="1549400"/>
          </a:xfrm>
          <a:prstGeom prst="rect">
            <a:avLst/>
          </a:prstGeom>
          <a:ln>
            <a:noFill/>
          </a:ln>
          <a:effectLst>
            <a:outerShdw blurRad="292100" dist="139700" dir="2700000" algn="tl" rotWithShape="0">
              <a:srgbClr val="333333">
                <a:alpha val="65000"/>
              </a:srgbClr>
            </a:outerShdw>
          </a:effectLst>
        </p:spPr>
      </p:pic>
      <p:pic>
        <p:nvPicPr>
          <p:cNvPr id="14" name="Picture 13" descr="2014-04-08 07.46.16.jpg"/>
          <p:cNvPicPr>
            <a:picLocks noChangeAspect="1"/>
          </p:cNvPicPr>
          <p:nvPr/>
        </p:nvPicPr>
        <p:blipFill rotWithShape="1">
          <a:blip r:embed="rId7" cstate="print">
            <a:extLst>
              <a:ext uri="{28A0092B-C50C-407E-A947-70E740481C1C}">
                <a14:useLocalDpi xmlns:a14="http://schemas.microsoft.com/office/drawing/2010/main" val="0"/>
              </a:ext>
            </a:extLst>
          </a:blip>
          <a:srcRect b="15556"/>
          <a:stretch/>
        </p:blipFill>
        <p:spPr>
          <a:xfrm>
            <a:off x="2566737" y="701040"/>
            <a:ext cx="1560953" cy="1757518"/>
          </a:xfrm>
          <a:prstGeom prst="rect">
            <a:avLst/>
          </a:prstGeom>
          <a:ln>
            <a:noFill/>
          </a:ln>
          <a:effectLst>
            <a:outerShdw blurRad="292100" dist="139700" dir="2700000" algn="tl" rotWithShape="0">
              <a:srgbClr val="333333">
                <a:alpha val="65000"/>
              </a:srgbClr>
            </a:outerShdw>
          </a:effectLst>
        </p:spPr>
      </p:pic>
      <p:pic>
        <p:nvPicPr>
          <p:cNvPr id="5126" name="Picture 6" descr="C:\Users\ctb0\Pictures\RESAP Observation Pics\Kauai Onsite\Strong Practices\DSC005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0270" y="2834640"/>
            <a:ext cx="104013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014-04-08 07.41.5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3220" y="3977641"/>
            <a:ext cx="1474470" cy="1965960"/>
          </a:xfrm>
          <a:prstGeom prst="rect">
            <a:avLst/>
          </a:prstGeom>
        </p:spPr>
      </p:pic>
      <p:pic>
        <p:nvPicPr>
          <p:cNvPr id="17" name="Picture 16" descr="2014-04-08 07.41.17.jpg"/>
          <p:cNvPicPr>
            <a:picLocks noChangeAspect="1"/>
          </p:cNvPicPr>
          <p:nvPr/>
        </p:nvPicPr>
        <p:blipFill rotWithShape="1">
          <a:blip r:embed="rId10" cstate="print">
            <a:extLst>
              <a:ext uri="{28A0092B-C50C-407E-A947-70E740481C1C}">
                <a14:useLocalDpi xmlns:a14="http://schemas.microsoft.com/office/drawing/2010/main" val="0"/>
              </a:ext>
            </a:extLst>
          </a:blip>
          <a:srcRect t="6771"/>
          <a:stretch/>
        </p:blipFill>
        <p:spPr>
          <a:xfrm>
            <a:off x="7169186" y="2666999"/>
            <a:ext cx="1593814" cy="1981201"/>
          </a:xfrm>
          <a:prstGeom prst="rect">
            <a:avLst/>
          </a:prstGeom>
          <a:ln>
            <a:noFill/>
          </a:ln>
          <a:effectLst>
            <a:outerShdw blurRad="292100" dist="139700" dir="2700000" algn="tl" rotWithShape="0">
              <a:srgbClr val="333333">
                <a:alpha val="65000"/>
              </a:srgbClr>
            </a:outerShdw>
          </a:effectLst>
        </p:spPr>
      </p:pic>
      <p:pic>
        <p:nvPicPr>
          <p:cNvPr id="4" name="Picture 2" descr="C:\Users\ctb0\Pictures\RESAP Observation Pics\Kauai Onsite\Strong Practices\DSC0055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1839" y="4747514"/>
            <a:ext cx="1599859" cy="119994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ctb0\Pictures\RESAP Observation Pics\SC RESAP Pics\DSCN090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000" t="16889"/>
          <a:stretch/>
        </p:blipFill>
        <p:spPr bwMode="auto">
          <a:xfrm>
            <a:off x="4861560" y="4583657"/>
            <a:ext cx="2072640" cy="13599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2331720" y="6377940"/>
            <a:ext cx="4480560" cy="2286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rot="16200000">
            <a:off x="3105150" y="6229350"/>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rot="16200000">
            <a:off x="5657850" y="6191251"/>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331720" y="626364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04363" y="624078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2014-04-09 08.10.4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650" y="3937000"/>
            <a:ext cx="1504950" cy="2006600"/>
          </a:xfrm>
          <a:prstGeom prst="rect">
            <a:avLst/>
          </a:prstGeom>
          <a:ln>
            <a:noFill/>
          </a:ln>
          <a:effectLst>
            <a:outerShdw blurRad="292100" dist="139700" dir="2700000" algn="tl" rotWithShape="0">
              <a:srgbClr val="333333">
                <a:alpha val="65000"/>
              </a:srgbClr>
            </a:outerShdw>
          </a:effectLst>
        </p:spPr>
      </p:pic>
      <p:pic>
        <p:nvPicPr>
          <p:cNvPr id="26" name="Picture 2" descr="C:\Users\ctb0\Pictures\RESAP Observation Pics\Kauai Onsite\Opportunities\DSC0053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200" y="2331720"/>
            <a:ext cx="1147278" cy="152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27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81800" y="6537325"/>
            <a:ext cx="2133600" cy="320675"/>
          </a:xfrm>
          <a:prstGeom prst="rect">
            <a:avLst/>
          </a:prstGeom>
        </p:spPr>
        <p:txBody>
          <a:bodyPr/>
          <a:lstStyle/>
          <a:p>
            <a:pPr algn="r">
              <a:defRPr/>
            </a:pPr>
            <a:fld id="{2E5A8581-73BB-4065-85EE-C07D848ECFEB}" type="slidenum">
              <a:rPr lang="en-US" sz="1000" smtClean="0">
                <a:solidFill>
                  <a:prstClr val="white"/>
                </a:solidFill>
              </a:rPr>
              <a:pPr algn="r">
                <a:defRPr/>
              </a:pPr>
              <a:t>12</a:t>
            </a:fld>
            <a:endParaRPr lang="en-US" sz="1000" dirty="0">
              <a:solidFill>
                <a:prstClr val="white"/>
              </a:solidFill>
            </a:endParaRPr>
          </a:p>
        </p:txBody>
      </p:sp>
      <p:sp>
        <p:nvSpPr>
          <p:cNvPr id="3" name="Rounded Rectangle 2"/>
          <p:cNvSpPr/>
          <p:nvPr/>
        </p:nvSpPr>
        <p:spPr>
          <a:xfrm>
            <a:off x="228600" y="594360"/>
            <a:ext cx="4206240" cy="5486400"/>
          </a:xfrm>
          <a:prstGeom prst="roundRect">
            <a:avLst>
              <a:gd name="adj" fmla="val 6370"/>
            </a:avLst>
          </a:prstGeom>
          <a:solidFill>
            <a:srgbClr val="80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ounded Rectangle 4"/>
          <p:cNvSpPr/>
          <p:nvPr/>
        </p:nvSpPr>
        <p:spPr>
          <a:xfrm>
            <a:off x="4709160" y="571500"/>
            <a:ext cx="4206240" cy="5486400"/>
          </a:xfrm>
          <a:prstGeom prst="roundRect">
            <a:avLst>
              <a:gd name="adj" fmla="val 7398"/>
            </a:avLst>
          </a:prstGeom>
          <a:solidFill>
            <a:srgbClr val="0033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838200" y="76200"/>
            <a:ext cx="7391400" cy="369332"/>
          </a:xfrm>
          <a:prstGeom prst="rect">
            <a:avLst/>
          </a:prstGeom>
          <a:noFill/>
        </p:spPr>
        <p:txBody>
          <a:bodyPr wrap="square" rtlCol="0">
            <a:spAutoFit/>
          </a:bodyPr>
          <a:lstStyle/>
          <a:p>
            <a:pPr algn="ctr"/>
            <a:r>
              <a:rPr lang="en-US" dirty="0" smtClean="0">
                <a:solidFill>
                  <a:srgbClr val="FFFFFF"/>
                </a:solidFill>
              </a:rPr>
              <a:t>What are your perceptions about these two sets of observations?</a:t>
            </a:r>
            <a:endParaRPr lang="en-US" dirty="0">
              <a:solidFill>
                <a:srgbClr val="FFFFFF"/>
              </a:solidFill>
            </a:endParaRPr>
          </a:p>
        </p:txBody>
      </p:sp>
      <p:pic>
        <p:nvPicPr>
          <p:cNvPr id="5122" name="Picture 2" descr="C:\Users\ctb0\Pictures\RESAP Observation Pics\Kauai Onsite\Strong Practices\DSC005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2" t="15299" r="8858"/>
          <a:stretch/>
        </p:blipFill>
        <p:spPr bwMode="auto">
          <a:xfrm>
            <a:off x="4829066" y="701040"/>
            <a:ext cx="2181334" cy="16787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tb0\Pictures\RESAP Observation Pics\Kauai Onsite\Strong Practices\DSC005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167"/>
          <a:stretch/>
        </p:blipFill>
        <p:spPr bwMode="auto">
          <a:xfrm>
            <a:off x="4819650" y="2606040"/>
            <a:ext cx="971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tb0\Pictures\RESAP Observation Pics\Kauai Onsite\DSC005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5" t="9458"/>
          <a:stretch/>
        </p:blipFill>
        <p:spPr bwMode="auto">
          <a:xfrm>
            <a:off x="2438400" y="2590800"/>
            <a:ext cx="1737360" cy="12249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tb0\Pictures\RESAP Observation Pics\Selected Onsite Obs Pics\weight and height issu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82" t="11795"/>
          <a:stretch/>
        </p:blipFill>
        <p:spPr bwMode="auto">
          <a:xfrm>
            <a:off x="461056" y="701040"/>
            <a:ext cx="18249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hoto 3.JPG"/>
          <p:cNvPicPr>
            <a:picLocks noChangeAspect="1"/>
          </p:cNvPicPr>
          <p:nvPr/>
        </p:nvPicPr>
        <p:blipFill rotWithShape="1">
          <a:blip r:embed="rId6">
            <a:extLst>
              <a:ext uri="{28A0092B-C50C-407E-A947-70E740481C1C}">
                <a14:useLocalDpi xmlns:a14="http://schemas.microsoft.com/office/drawing/2010/main" val="0"/>
              </a:ext>
            </a:extLst>
          </a:blip>
          <a:srcRect r="10633"/>
          <a:stretch/>
        </p:blipFill>
        <p:spPr>
          <a:xfrm rot="5400000">
            <a:off x="7065199" y="849441"/>
            <a:ext cx="1846202" cy="1549400"/>
          </a:xfrm>
          <a:prstGeom prst="rect">
            <a:avLst/>
          </a:prstGeom>
          <a:ln>
            <a:noFill/>
          </a:ln>
          <a:effectLst>
            <a:outerShdw blurRad="292100" dist="139700" dir="2700000" algn="tl" rotWithShape="0">
              <a:srgbClr val="333333">
                <a:alpha val="65000"/>
              </a:srgbClr>
            </a:outerShdw>
          </a:effectLst>
        </p:spPr>
      </p:pic>
      <p:pic>
        <p:nvPicPr>
          <p:cNvPr id="14" name="Picture 13" descr="2014-04-08 07.46.16.jpg"/>
          <p:cNvPicPr>
            <a:picLocks noChangeAspect="1"/>
          </p:cNvPicPr>
          <p:nvPr/>
        </p:nvPicPr>
        <p:blipFill rotWithShape="1">
          <a:blip r:embed="rId7" cstate="print">
            <a:extLst>
              <a:ext uri="{28A0092B-C50C-407E-A947-70E740481C1C}">
                <a14:useLocalDpi xmlns:a14="http://schemas.microsoft.com/office/drawing/2010/main" val="0"/>
              </a:ext>
            </a:extLst>
          </a:blip>
          <a:srcRect b="15556"/>
          <a:stretch/>
        </p:blipFill>
        <p:spPr>
          <a:xfrm>
            <a:off x="2566737" y="701040"/>
            <a:ext cx="1560953" cy="1757518"/>
          </a:xfrm>
          <a:prstGeom prst="rect">
            <a:avLst/>
          </a:prstGeom>
          <a:ln>
            <a:noFill/>
          </a:ln>
          <a:effectLst>
            <a:outerShdw blurRad="292100" dist="139700" dir="2700000" algn="tl" rotWithShape="0">
              <a:srgbClr val="333333">
                <a:alpha val="65000"/>
              </a:srgbClr>
            </a:outerShdw>
          </a:effectLst>
        </p:spPr>
      </p:pic>
      <p:pic>
        <p:nvPicPr>
          <p:cNvPr id="5126" name="Picture 6" descr="C:\Users\ctb0\Pictures\RESAP Observation Pics\Kauai Onsite\Strong Practices\DSC005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0270" y="2834640"/>
            <a:ext cx="104013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014-04-08 07.41.5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3220" y="3977641"/>
            <a:ext cx="1474470" cy="1965960"/>
          </a:xfrm>
          <a:prstGeom prst="rect">
            <a:avLst/>
          </a:prstGeom>
        </p:spPr>
      </p:pic>
      <p:pic>
        <p:nvPicPr>
          <p:cNvPr id="17" name="Picture 16" descr="2014-04-08 07.41.17.jpg"/>
          <p:cNvPicPr>
            <a:picLocks noChangeAspect="1"/>
          </p:cNvPicPr>
          <p:nvPr/>
        </p:nvPicPr>
        <p:blipFill rotWithShape="1">
          <a:blip r:embed="rId10" cstate="print">
            <a:extLst>
              <a:ext uri="{28A0092B-C50C-407E-A947-70E740481C1C}">
                <a14:useLocalDpi xmlns:a14="http://schemas.microsoft.com/office/drawing/2010/main" val="0"/>
              </a:ext>
            </a:extLst>
          </a:blip>
          <a:srcRect t="6771"/>
          <a:stretch/>
        </p:blipFill>
        <p:spPr>
          <a:xfrm>
            <a:off x="7169186" y="2666999"/>
            <a:ext cx="1593814" cy="1981201"/>
          </a:xfrm>
          <a:prstGeom prst="rect">
            <a:avLst/>
          </a:prstGeom>
          <a:ln>
            <a:noFill/>
          </a:ln>
          <a:effectLst>
            <a:outerShdw blurRad="292100" dist="139700" dir="2700000" algn="tl" rotWithShape="0">
              <a:srgbClr val="333333">
                <a:alpha val="65000"/>
              </a:srgbClr>
            </a:outerShdw>
          </a:effectLst>
        </p:spPr>
      </p:pic>
      <p:pic>
        <p:nvPicPr>
          <p:cNvPr id="4" name="Picture 2" descr="C:\Users\ctb0\Pictures\RESAP Observation Pics\Kauai Onsite\Strong Practices\DSC0055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1839" y="4747514"/>
            <a:ext cx="1599859" cy="119994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ctb0\Pictures\RESAP Observation Pics\SC RESAP Pics\DSCN090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000" t="16889"/>
          <a:stretch/>
        </p:blipFill>
        <p:spPr bwMode="auto">
          <a:xfrm>
            <a:off x="4861560" y="4583657"/>
            <a:ext cx="2072640" cy="13599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2331720" y="6377940"/>
            <a:ext cx="4480560" cy="2286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rot="16200000">
            <a:off x="3867150" y="6229350"/>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rot="16200000">
            <a:off x="6038850" y="6191251"/>
            <a:ext cx="381000" cy="190500"/>
          </a:xfrm>
          <a:prstGeom prst="homePlate">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331720" y="626364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04363" y="6240780"/>
            <a:ext cx="0" cy="2743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2014-04-09 08.10.4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650" y="3937000"/>
            <a:ext cx="1504950" cy="2006600"/>
          </a:xfrm>
          <a:prstGeom prst="rect">
            <a:avLst/>
          </a:prstGeom>
          <a:ln>
            <a:noFill/>
          </a:ln>
          <a:effectLst>
            <a:outerShdw blurRad="292100" dist="139700" dir="2700000" algn="tl" rotWithShape="0">
              <a:srgbClr val="333333">
                <a:alpha val="65000"/>
              </a:srgbClr>
            </a:outerShdw>
          </a:effectLst>
        </p:spPr>
      </p:pic>
      <p:pic>
        <p:nvPicPr>
          <p:cNvPr id="26" name="Picture 2" descr="C:\Users\ctb0\Pictures\RESAP Observation Pics\Kauai Onsite\Opportunities\DSC0053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200" y="2331720"/>
            <a:ext cx="1147278" cy="152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6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t>What do you see </a:t>
            </a:r>
            <a:r>
              <a:rPr lang="en-US" dirty="0"/>
              <a:t>/</a:t>
            </a:r>
            <a:r>
              <a:rPr lang="en-US" dirty="0" smtClean="0"/>
              <a:t> hear? – How close to edge do you live?</a:t>
            </a:r>
          </a:p>
        </p:txBody>
      </p:sp>
      <p:sp>
        <p:nvSpPr>
          <p:cNvPr id="3" name="Content Placeholder 2"/>
          <p:cNvSpPr>
            <a:spLocks noGrp="1"/>
          </p:cNvSpPr>
          <p:nvPr>
            <p:ph idx="1"/>
          </p:nvPr>
        </p:nvSpPr>
        <p:spPr/>
        <p:txBody>
          <a:bodyPr/>
          <a:lstStyle/>
          <a:p>
            <a:pPr algn="ctr">
              <a:buFont typeface="Arial" pitchFamily="34" charset="0"/>
              <a:buNone/>
              <a:defRPr/>
            </a:pPr>
            <a:endParaRPr lang="en-US" dirty="0" smtClean="0"/>
          </a:p>
          <a:p>
            <a:pPr algn="ctr">
              <a:buFont typeface="Arial" pitchFamily="34" charset="0"/>
              <a:buNone/>
              <a:defRPr/>
            </a:pPr>
            <a:endParaRPr lang="en-US" dirty="0" smtClean="0"/>
          </a:p>
          <a:p>
            <a:pPr algn="ctr">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1D4432F0-F039-4E6B-9987-08CC949DF0C7}" type="slidenum">
              <a:rPr lang="en-US" smtClean="0">
                <a:solidFill>
                  <a:prstClr val="white"/>
                </a:solidFill>
              </a:rPr>
              <a:pPr>
                <a:defRPr/>
              </a:pPr>
              <a:t>13</a:t>
            </a:fld>
            <a:endParaRPr lang="en-US" dirty="0">
              <a:solidFill>
                <a:prstClr val="white"/>
              </a:solidFill>
            </a:endParaRPr>
          </a:p>
        </p:txBody>
      </p:sp>
      <p:pic>
        <p:nvPicPr>
          <p:cNvPr id="1027" name="Picture 3" descr="C:\Users\ctb0\Pictures\Presentation Pics for Consideration\cliffs\edge of clif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43100"/>
            <a:ext cx="655320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3455719" y="3610099"/>
            <a:ext cx="1983180" cy="2030680"/>
          </a:xfrm>
          <a:custGeom>
            <a:avLst/>
            <a:gdLst>
              <a:gd name="connsiteX0" fmla="*/ 0 w 1983180"/>
              <a:gd name="connsiteY0" fmla="*/ 0 h 2030680"/>
              <a:gd name="connsiteX1" fmla="*/ 47502 w 1983180"/>
              <a:gd name="connsiteY1" fmla="*/ 95002 h 2030680"/>
              <a:gd name="connsiteX2" fmla="*/ 261258 w 1983180"/>
              <a:gd name="connsiteY2" fmla="*/ 166254 h 2030680"/>
              <a:gd name="connsiteX3" fmla="*/ 427512 w 1983180"/>
              <a:gd name="connsiteY3" fmla="*/ 225631 h 2030680"/>
              <a:gd name="connsiteX4" fmla="*/ 427512 w 1983180"/>
              <a:gd name="connsiteY4" fmla="*/ 273132 h 2030680"/>
              <a:gd name="connsiteX5" fmla="*/ 391886 w 1983180"/>
              <a:gd name="connsiteY5" fmla="*/ 332509 h 2030680"/>
              <a:gd name="connsiteX6" fmla="*/ 724395 w 1983180"/>
              <a:gd name="connsiteY6" fmla="*/ 415636 h 2030680"/>
              <a:gd name="connsiteX7" fmla="*/ 771897 w 1983180"/>
              <a:gd name="connsiteY7" fmla="*/ 486888 h 2030680"/>
              <a:gd name="connsiteX8" fmla="*/ 843149 w 1983180"/>
              <a:gd name="connsiteY8" fmla="*/ 534389 h 2030680"/>
              <a:gd name="connsiteX9" fmla="*/ 866899 w 1983180"/>
              <a:gd name="connsiteY9" fmla="*/ 558140 h 2030680"/>
              <a:gd name="connsiteX10" fmla="*/ 843149 w 1983180"/>
              <a:gd name="connsiteY10" fmla="*/ 617517 h 2030680"/>
              <a:gd name="connsiteX11" fmla="*/ 890650 w 1983180"/>
              <a:gd name="connsiteY11" fmla="*/ 688769 h 2030680"/>
              <a:gd name="connsiteX12" fmla="*/ 1009403 w 1983180"/>
              <a:gd name="connsiteY12" fmla="*/ 688769 h 2030680"/>
              <a:gd name="connsiteX13" fmla="*/ 938151 w 1983180"/>
              <a:gd name="connsiteY13" fmla="*/ 795646 h 2030680"/>
              <a:gd name="connsiteX14" fmla="*/ 938151 w 1983180"/>
              <a:gd name="connsiteY14" fmla="*/ 843148 h 2030680"/>
              <a:gd name="connsiteX15" fmla="*/ 855024 w 1983180"/>
              <a:gd name="connsiteY15" fmla="*/ 890649 h 2030680"/>
              <a:gd name="connsiteX16" fmla="*/ 902525 w 1983180"/>
              <a:gd name="connsiteY16" fmla="*/ 950026 h 2030680"/>
              <a:gd name="connsiteX17" fmla="*/ 890650 w 1983180"/>
              <a:gd name="connsiteY17" fmla="*/ 1021278 h 2030680"/>
              <a:gd name="connsiteX18" fmla="*/ 938151 w 1983180"/>
              <a:gd name="connsiteY18" fmla="*/ 1092530 h 2030680"/>
              <a:gd name="connsiteX19" fmla="*/ 1033154 w 1983180"/>
              <a:gd name="connsiteY19" fmla="*/ 1104405 h 2030680"/>
              <a:gd name="connsiteX20" fmla="*/ 1068780 w 1983180"/>
              <a:gd name="connsiteY20" fmla="*/ 1151906 h 2030680"/>
              <a:gd name="connsiteX21" fmla="*/ 997528 w 1983180"/>
              <a:gd name="connsiteY21" fmla="*/ 1246909 h 2030680"/>
              <a:gd name="connsiteX22" fmla="*/ 1033154 w 1983180"/>
              <a:gd name="connsiteY22" fmla="*/ 1294410 h 2030680"/>
              <a:gd name="connsiteX23" fmla="*/ 1246910 w 1983180"/>
              <a:gd name="connsiteY23" fmla="*/ 1235033 h 2030680"/>
              <a:gd name="connsiteX24" fmla="*/ 1460665 w 1983180"/>
              <a:gd name="connsiteY24" fmla="*/ 1413163 h 2030680"/>
              <a:gd name="connsiteX25" fmla="*/ 1413164 w 1983180"/>
              <a:gd name="connsiteY25" fmla="*/ 1484415 h 2030680"/>
              <a:gd name="connsiteX26" fmla="*/ 1377538 w 1983180"/>
              <a:gd name="connsiteY26" fmla="*/ 1520041 h 2030680"/>
              <a:gd name="connsiteX27" fmla="*/ 1591294 w 1983180"/>
              <a:gd name="connsiteY27" fmla="*/ 1638795 h 2030680"/>
              <a:gd name="connsiteX28" fmla="*/ 1686297 w 1983180"/>
              <a:gd name="connsiteY28" fmla="*/ 1686296 h 2030680"/>
              <a:gd name="connsiteX29" fmla="*/ 1508167 w 1983180"/>
              <a:gd name="connsiteY29" fmla="*/ 1781298 h 2030680"/>
              <a:gd name="connsiteX30" fmla="*/ 1662546 w 1983180"/>
              <a:gd name="connsiteY30" fmla="*/ 1864426 h 2030680"/>
              <a:gd name="connsiteX31" fmla="*/ 1745673 w 1983180"/>
              <a:gd name="connsiteY31" fmla="*/ 1900052 h 2030680"/>
              <a:gd name="connsiteX32" fmla="*/ 1983180 w 1983180"/>
              <a:gd name="connsiteY32" fmla="*/ 2030680 h 2030680"/>
              <a:gd name="connsiteX33" fmla="*/ 1983180 w 1983180"/>
              <a:gd name="connsiteY33" fmla="*/ 2030680 h 2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3180" h="2030680">
                <a:moveTo>
                  <a:pt x="0" y="0"/>
                </a:moveTo>
                <a:cubicBezTo>
                  <a:pt x="1979" y="33646"/>
                  <a:pt x="3959" y="67293"/>
                  <a:pt x="47502" y="95002"/>
                </a:cubicBezTo>
                <a:cubicBezTo>
                  <a:pt x="91045" y="122711"/>
                  <a:pt x="197923" y="144483"/>
                  <a:pt x="261258" y="166254"/>
                </a:cubicBezTo>
                <a:cubicBezTo>
                  <a:pt x="324593" y="188025"/>
                  <a:pt x="399803" y="207818"/>
                  <a:pt x="427512" y="225631"/>
                </a:cubicBezTo>
                <a:cubicBezTo>
                  <a:pt x="455221" y="243444"/>
                  <a:pt x="433450" y="255319"/>
                  <a:pt x="427512" y="273132"/>
                </a:cubicBezTo>
                <a:cubicBezTo>
                  <a:pt x="421574" y="290945"/>
                  <a:pt x="342406" y="308758"/>
                  <a:pt x="391886" y="332509"/>
                </a:cubicBezTo>
                <a:cubicBezTo>
                  <a:pt x="441366" y="356260"/>
                  <a:pt x="661060" y="389906"/>
                  <a:pt x="724395" y="415636"/>
                </a:cubicBezTo>
                <a:cubicBezTo>
                  <a:pt x="787730" y="441366"/>
                  <a:pt x="752105" y="467096"/>
                  <a:pt x="771897" y="486888"/>
                </a:cubicBezTo>
                <a:cubicBezTo>
                  <a:pt x="791689" y="506680"/>
                  <a:pt x="827315" y="522514"/>
                  <a:pt x="843149" y="534389"/>
                </a:cubicBezTo>
                <a:cubicBezTo>
                  <a:pt x="858983" y="546264"/>
                  <a:pt x="866899" y="544285"/>
                  <a:pt x="866899" y="558140"/>
                </a:cubicBezTo>
                <a:cubicBezTo>
                  <a:pt x="866899" y="571995"/>
                  <a:pt x="839191" y="595746"/>
                  <a:pt x="843149" y="617517"/>
                </a:cubicBezTo>
                <a:cubicBezTo>
                  <a:pt x="847107" y="639288"/>
                  <a:pt x="862941" y="676894"/>
                  <a:pt x="890650" y="688769"/>
                </a:cubicBezTo>
                <a:cubicBezTo>
                  <a:pt x="918359" y="700644"/>
                  <a:pt x="1001486" y="670956"/>
                  <a:pt x="1009403" y="688769"/>
                </a:cubicBezTo>
                <a:cubicBezTo>
                  <a:pt x="1017320" y="706582"/>
                  <a:pt x="950026" y="769916"/>
                  <a:pt x="938151" y="795646"/>
                </a:cubicBezTo>
                <a:cubicBezTo>
                  <a:pt x="926276" y="821376"/>
                  <a:pt x="952005" y="827314"/>
                  <a:pt x="938151" y="843148"/>
                </a:cubicBezTo>
                <a:cubicBezTo>
                  <a:pt x="924297" y="858982"/>
                  <a:pt x="860962" y="872836"/>
                  <a:pt x="855024" y="890649"/>
                </a:cubicBezTo>
                <a:cubicBezTo>
                  <a:pt x="849086" y="908462"/>
                  <a:pt x="896587" y="928255"/>
                  <a:pt x="902525" y="950026"/>
                </a:cubicBezTo>
                <a:cubicBezTo>
                  <a:pt x="908463" y="971798"/>
                  <a:pt x="884712" y="997527"/>
                  <a:pt x="890650" y="1021278"/>
                </a:cubicBezTo>
                <a:cubicBezTo>
                  <a:pt x="896588" y="1045029"/>
                  <a:pt x="914400" y="1078676"/>
                  <a:pt x="938151" y="1092530"/>
                </a:cubicBezTo>
                <a:cubicBezTo>
                  <a:pt x="961902" y="1106384"/>
                  <a:pt x="1011383" y="1094509"/>
                  <a:pt x="1033154" y="1104405"/>
                </a:cubicBezTo>
                <a:cubicBezTo>
                  <a:pt x="1054925" y="1114301"/>
                  <a:pt x="1074718" y="1128155"/>
                  <a:pt x="1068780" y="1151906"/>
                </a:cubicBezTo>
                <a:cubicBezTo>
                  <a:pt x="1062842" y="1175657"/>
                  <a:pt x="1003466" y="1223158"/>
                  <a:pt x="997528" y="1246909"/>
                </a:cubicBezTo>
                <a:cubicBezTo>
                  <a:pt x="991590" y="1270660"/>
                  <a:pt x="991591" y="1296389"/>
                  <a:pt x="1033154" y="1294410"/>
                </a:cubicBezTo>
                <a:cubicBezTo>
                  <a:pt x="1074717" y="1292431"/>
                  <a:pt x="1175658" y="1215241"/>
                  <a:pt x="1246910" y="1235033"/>
                </a:cubicBezTo>
                <a:cubicBezTo>
                  <a:pt x="1318162" y="1254825"/>
                  <a:pt x="1432956" y="1371599"/>
                  <a:pt x="1460665" y="1413163"/>
                </a:cubicBezTo>
                <a:cubicBezTo>
                  <a:pt x="1488374" y="1454727"/>
                  <a:pt x="1427019" y="1466602"/>
                  <a:pt x="1413164" y="1484415"/>
                </a:cubicBezTo>
                <a:cubicBezTo>
                  <a:pt x="1399310" y="1502228"/>
                  <a:pt x="1347850" y="1494311"/>
                  <a:pt x="1377538" y="1520041"/>
                </a:cubicBezTo>
                <a:cubicBezTo>
                  <a:pt x="1407226" y="1545771"/>
                  <a:pt x="1539834" y="1611086"/>
                  <a:pt x="1591294" y="1638795"/>
                </a:cubicBezTo>
                <a:cubicBezTo>
                  <a:pt x="1642754" y="1666504"/>
                  <a:pt x="1700151" y="1662546"/>
                  <a:pt x="1686297" y="1686296"/>
                </a:cubicBezTo>
                <a:cubicBezTo>
                  <a:pt x="1672443" y="1710046"/>
                  <a:pt x="1512125" y="1751610"/>
                  <a:pt x="1508167" y="1781298"/>
                </a:cubicBezTo>
                <a:cubicBezTo>
                  <a:pt x="1504209" y="1810986"/>
                  <a:pt x="1622962" y="1844634"/>
                  <a:pt x="1662546" y="1864426"/>
                </a:cubicBezTo>
                <a:cubicBezTo>
                  <a:pt x="1702130" y="1884218"/>
                  <a:pt x="1692234" y="1872343"/>
                  <a:pt x="1745673" y="1900052"/>
                </a:cubicBezTo>
                <a:cubicBezTo>
                  <a:pt x="1799112" y="1927761"/>
                  <a:pt x="1983180" y="2030680"/>
                  <a:pt x="1983180" y="2030680"/>
                </a:cubicBezTo>
                <a:lnTo>
                  <a:pt x="1983180" y="20306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79420" y="3531920"/>
            <a:ext cx="1983180" cy="2030680"/>
          </a:xfrm>
          <a:custGeom>
            <a:avLst/>
            <a:gdLst>
              <a:gd name="connsiteX0" fmla="*/ 0 w 1983180"/>
              <a:gd name="connsiteY0" fmla="*/ 0 h 2030680"/>
              <a:gd name="connsiteX1" fmla="*/ 47502 w 1983180"/>
              <a:gd name="connsiteY1" fmla="*/ 95002 h 2030680"/>
              <a:gd name="connsiteX2" fmla="*/ 261258 w 1983180"/>
              <a:gd name="connsiteY2" fmla="*/ 166254 h 2030680"/>
              <a:gd name="connsiteX3" fmla="*/ 427512 w 1983180"/>
              <a:gd name="connsiteY3" fmla="*/ 225631 h 2030680"/>
              <a:gd name="connsiteX4" fmla="*/ 427512 w 1983180"/>
              <a:gd name="connsiteY4" fmla="*/ 273132 h 2030680"/>
              <a:gd name="connsiteX5" fmla="*/ 391886 w 1983180"/>
              <a:gd name="connsiteY5" fmla="*/ 332509 h 2030680"/>
              <a:gd name="connsiteX6" fmla="*/ 724395 w 1983180"/>
              <a:gd name="connsiteY6" fmla="*/ 415636 h 2030680"/>
              <a:gd name="connsiteX7" fmla="*/ 771897 w 1983180"/>
              <a:gd name="connsiteY7" fmla="*/ 486888 h 2030680"/>
              <a:gd name="connsiteX8" fmla="*/ 843149 w 1983180"/>
              <a:gd name="connsiteY8" fmla="*/ 534389 h 2030680"/>
              <a:gd name="connsiteX9" fmla="*/ 866899 w 1983180"/>
              <a:gd name="connsiteY9" fmla="*/ 558140 h 2030680"/>
              <a:gd name="connsiteX10" fmla="*/ 843149 w 1983180"/>
              <a:gd name="connsiteY10" fmla="*/ 617517 h 2030680"/>
              <a:gd name="connsiteX11" fmla="*/ 890650 w 1983180"/>
              <a:gd name="connsiteY11" fmla="*/ 688769 h 2030680"/>
              <a:gd name="connsiteX12" fmla="*/ 1009403 w 1983180"/>
              <a:gd name="connsiteY12" fmla="*/ 688769 h 2030680"/>
              <a:gd name="connsiteX13" fmla="*/ 938151 w 1983180"/>
              <a:gd name="connsiteY13" fmla="*/ 795646 h 2030680"/>
              <a:gd name="connsiteX14" fmla="*/ 938151 w 1983180"/>
              <a:gd name="connsiteY14" fmla="*/ 843148 h 2030680"/>
              <a:gd name="connsiteX15" fmla="*/ 855024 w 1983180"/>
              <a:gd name="connsiteY15" fmla="*/ 890649 h 2030680"/>
              <a:gd name="connsiteX16" fmla="*/ 902525 w 1983180"/>
              <a:gd name="connsiteY16" fmla="*/ 950026 h 2030680"/>
              <a:gd name="connsiteX17" fmla="*/ 890650 w 1983180"/>
              <a:gd name="connsiteY17" fmla="*/ 1021278 h 2030680"/>
              <a:gd name="connsiteX18" fmla="*/ 938151 w 1983180"/>
              <a:gd name="connsiteY18" fmla="*/ 1092530 h 2030680"/>
              <a:gd name="connsiteX19" fmla="*/ 1033154 w 1983180"/>
              <a:gd name="connsiteY19" fmla="*/ 1104405 h 2030680"/>
              <a:gd name="connsiteX20" fmla="*/ 1068780 w 1983180"/>
              <a:gd name="connsiteY20" fmla="*/ 1151906 h 2030680"/>
              <a:gd name="connsiteX21" fmla="*/ 997528 w 1983180"/>
              <a:gd name="connsiteY21" fmla="*/ 1246909 h 2030680"/>
              <a:gd name="connsiteX22" fmla="*/ 1033154 w 1983180"/>
              <a:gd name="connsiteY22" fmla="*/ 1294410 h 2030680"/>
              <a:gd name="connsiteX23" fmla="*/ 1246910 w 1983180"/>
              <a:gd name="connsiteY23" fmla="*/ 1235033 h 2030680"/>
              <a:gd name="connsiteX24" fmla="*/ 1460665 w 1983180"/>
              <a:gd name="connsiteY24" fmla="*/ 1413163 h 2030680"/>
              <a:gd name="connsiteX25" fmla="*/ 1413164 w 1983180"/>
              <a:gd name="connsiteY25" fmla="*/ 1484415 h 2030680"/>
              <a:gd name="connsiteX26" fmla="*/ 1377538 w 1983180"/>
              <a:gd name="connsiteY26" fmla="*/ 1520041 h 2030680"/>
              <a:gd name="connsiteX27" fmla="*/ 1591294 w 1983180"/>
              <a:gd name="connsiteY27" fmla="*/ 1638795 h 2030680"/>
              <a:gd name="connsiteX28" fmla="*/ 1686297 w 1983180"/>
              <a:gd name="connsiteY28" fmla="*/ 1686296 h 2030680"/>
              <a:gd name="connsiteX29" fmla="*/ 1508167 w 1983180"/>
              <a:gd name="connsiteY29" fmla="*/ 1781298 h 2030680"/>
              <a:gd name="connsiteX30" fmla="*/ 1662546 w 1983180"/>
              <a:gd name="connsiteY30" fmla="*/ 1864426 h 2030680"/>
              <a:gd name="connsiteX31" fmla="*/ 1745673 w 1983180"/>
              <a:gd name="connsiteY31" fmla="*/ 1900052 h 2030680"/>
              <a:gd name="connsiteX32" fmla="*/ 1983180 w 1983180"/>
              <a:gd name="connsiteY32" fmla="*/ 2030680 h 2030680"/>
              <a:gd name="connsiteX33" fmla="*/ 1983180 w 1983180"/>
              <a:gd name="connsiteY33" fmla="*/ 2030680 h 2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3180" h="2030680">
                <a:moveTo>
                  <a:pt x="0" y="0"/>
                </a:moveTo>
                <a:cubicBezTo>
                  <a:pt x="1979" y="33646"/>
                  <a:pt x="3959" y="67293"/>
                  <a:pt x="47502" y="95002"/>
                </a:cubicBezTo>
                <a:cubicBezTo>
                  <a:pt x="91045" y="122711"/>
                  <a:pt x="197923" y="144483"/>
                  <a:pt x="261258" y="166254"/>
                </a:cubicBezTo>
                <a:cubicBezTo>
                  <a:pt x="324593" y="188025"/>
                  <a:pt x="399803" y="207818"/>
                  <a:pt x="427512" y="225631"/>
                </a:cubicBezTo>
                <a:cubicBezTo>
                  <a:pt x="455221" y="243444"/>
                  <a:pt x="433450" y="255319"/>
                  <a:pt x="427512" y="273132"/>
                </a:cubicBezTo>
                <a:cubicBezTo>
                  <a:pt x="421574" y="290945"/>
                  <a:pt x="342406" y="308758"/>
                  <a:pt x="391886" y="332509"/>
                </a:cubicBezTo>
                <a:cubicBezTo>
                  <a:pt x="441366" y="356260"/>
                  <a:pt x="661060" y="389906"/>
                  <a:pt x="724395" y="415636"/>
                </a:cubicBezTo>
                <a:cubicBezTo>
                  <a:pt x="787730" y="441366"/>
                  <a:pt x="752105" y="467096"/>
                  <a:pt x="771897" y="486888"/>
                </a:cubicBezTo>
                <a:cubicBezTo>
                  <a:pt x="791689" y="506680"/>
                  <a:pt x="827315" y="522514"/>
                  <a:pt x="843149" y="534389"/>
                </a:cubicBezTo>
                <a:cubicBezTo>
                  <a:pt x="858983" y="546264"/>
                  <a:pt x="866899" y="544285"/>
                  <a:pt x="866899" y="558140"/>
                </a:cubicBezTo>
                <a:cubicBezTo>
                  <a:pt x="866899" y="571995"/>
                  <a:pt x="839191" y="595746"/>
                  <a:pt x="843149" y="617517"/>
                </a:cubicBezTo>
                <a:cubicBezTo>
                  <a:pt x="847107" y="639288"/>
                  <a:pt x="862941" y="676894"/>
                  <a:pt x="890650" y="688769"/>
                </a:cubicBezTo>
                <a:cubicBezTo>
                  <a:pt x="918359" y="700644"/>
                  <a:pt x="1001486" y="670956"/>
                  <a:pt x="1009403" y="688769"/>
                </a:cubicBezTo>
                <a:cubicBezTo>
                  <a:pt x="1017320" y="706582"/>
                  <a:pt x="950026" y="769916"/>
                  <a:pt x="938151" y="795646"/>
                </a:cubicBezTo>
                <a:cubicBezTo>
                  <a:pt x="926276" y="821376"/>
                  <a:pt x="952005" y="827314"/>
                  <a:pt x="938151" y="843148"/>
                </a:cubicBezTo>
                <a:cubicBezTo>
                  <a:pt x="924297" y="858982"/>
                  <a:pt x="860962" y="872836"/>
                  <a:pt x="855024" y="890649"/>
                </a:cubicBezTo>
                <a:cubicBezTo>
                  <a:pt x="849086" y="908462"/>
                  <a:pt x="896587" y="928255"/>
                  <a:pt x="902525" y="950026"/>
                </a:cubicBezTo>
                <a:cubicBezTo>
                  <a:pt x="908463" y="971798"/>
                  <a:pt x="884712" y="997527"/>
                  <a:pt x="890650" y="1021278"/>
                </a:cubicBezTo>
                <a:cubicBezTo>
                  <a:pt x="896588" y="1045029"/>
                  <a:pt x="914400" y="1078676"/>
                  <a:pt x="938151" y="1092530"/>
                </a:cubicBezTo>
                <a:cubicBezTo>
                  <a:pt x="961902" y="1106384"/>
                  <a:pt x="1011383" y="1094509"/>
                  <a:pt x="1033154" y="1104405"/>
                </a:cubicBezTo>
                <a:cubicBezTo>
                  <a:pt x="1054925" y="1114301"/>
                  <a:pt x="1074718" y="1128155"/>
                  <a:pt x="1068780" y="1151906"/>
                </a:cubicBezTo>
                <a:cubicBezTo>
                  <a:pt x="1062842" y="1175657"/>
                  <a:pt x="1003466" y="1223158"/>
                  <a:pt x="997528" y="1246909"/>
                </a:cubicBezTo>
                <a:cubicBezTo>
                  <a:pt x="991590" y="1270660"/>
                  <a:pt x="991591" y="1296389"/>
                  <a:pt x="1033154" y="1294410"/>
                </a:cubicBezTo>
                <a:cubicBezTo>
                  <a:pt x="1074717" y="1292431"/>
                  <a:pt x="1175658" y="1215241"/>
                  <a:pt x="1246910" y="1235033"/>
                </a:cubicBezTo>
                <a:cubicBezTo>
                  <a:pt x="1318162" y="1254825"/>
                  <a:pt x="1432956" y="1371599"/>
                  <a:pt x="1460665" y="1413163"/>
                </a:cubicBezTo>
                <a:cubicBezTo>
                  <a:pt x="1488374" y="1454727"/>
                  <a:pt x="1427019" y="1466602"/>
                  <a:pt x="1413164" y="1484415"/>
                </a:cubicBezTo>
                <a:cubicBezTo>
                  <a:pt x="1399310" y="1502228"/>
                  <a:pt x="1347850" y="1494311"/>
                  <a:pt x="1377538" y="1520041"/>
                </a:cubicBezTo>
                <a:cubicBezTo>
                  <a:pt x="1407226" y="1545771"/>
                  <a:pt x="1539834" y="1611086"/>
                  <a:pt x="1591294" y="1638795"/>
                </a:cubicBezTo>
                <a:cubicBezTo>
                  <a:pt x="1642754" y="1666504"/>
                  <a:pt x="1700151" y="1662546"/>
                  <a:pt x="1686297" y="1686296"/>
                </a:cubicBezTo>
                <a:cubicBezTo>
                  <a:pt x="1672443" y="1710046"/>
                  <a:pt x="1512125" y="1751610"/>
                  <a:pt x="1508167" y="1781298"/>
                </a:cubicBezTo>
                <a:cubicBezTo>
                  <a:pt x="1504209" y="1810986"/>
                  <a:pt x="1622962" y="1844634"/>
                  <a:pt x="1662546" y="1864426"/>
                </a:cubicBezTo>
                <a:cubicBezTo>
                  <a:pt x="1702130" y="1884218"/>
                  <a:pt x="1692234" y="1872343"/>
                  <a:pt x="1745673" y="1900052"/>
                </a:cubicBezTo>
                <a:cubicBezTo>
                  <a:pt x="1799112" y="1927761"/>
                  <a:pt x="1983180" y="2030680"/>
                  <a:pt x="1983180" y="2030680"/>
                </a:cubicBezTo>
                <a:lnTo>
                  <a:pt x="1983180" y="2030680"/>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733800" y="3429000"/>
            <a:ext cx="1983180" cy="2030680"/>
          </a:xfrm>
          <a:custGeom>
            <a:avLst/>
            <a:gdLst>
              <a:gd name="connsiteX0" fmla="*/ 0 w 1983180"/>
              <a:gd name="connsiteY0" fmla="*/ 0 h 2030680"/>
              <a:gd name="connsiteX1" fmla="*/ 47502 w 1983180"/>
              <a:gd name="connsiteY1" fmla="*/ 95002 h 2030680"/>
              <a:gd name="connsiteX2" fmla="*/ 261258 w 1983180"/>
              <a:gd name="connsiteY2" fmla="*/ 166254 h 2030680"/>
              <a:gd name="connsiteX3" fmla="*/ 427512 w 1983180"/>
              <a:gd name="connsiteY3" fmla="*/ 225631 h 2030680"/>
              <a:gd name="connsiteX4" fmla="*/ 427512 w 1983180"/>
              <a:gd name="connsiteY4" fmla="*/ 273132 h 2030680"/>
              <a:gd name="connsiteX5" fmla="*/ 391886 w 1983180"/>
              <a:gd name="connsiteY5" fmla="*/ 332509 h 2030680"/>
              <a:gd name="connsiteX6" fmla="*/ 724395 w 1983180"/>
              <a:gd name="connsiteY6" fmla="*/ 415636 h 2030680"/>
              <a:gd name="connsiteX7" fmla="*/ 771897 w 1983180"/>
              <a:gd name="connsiteY7" fmla="*/ 486888 h 2030680"/>
              <a:gd name="connsiteX8" fmla="*/ 843149 w 1983180"/>
              <a:gd name="connsiteY8" fmla="*/ 534389 h 2030680"/>
              <a:gd name="connsiteX9" fmla="*/ 866899 w 1983180"/>
              <a:gd name="connsiteY9" fmla="*/ 558140 h 2030680"/>
              <a:gd name="connsiteX10" fmla="*/ 843149 w 1983180"/>
              <a:gd name="connsiteY10" fmla="*/ 617517 h 2030680"/>
              <a:gd name="connsiteX11" fmla="*/ 890650 w 1983180"/>
              <a:gd name="connsiteY11" fmla="*/ 688769 h 2030680"/>
              <a:gd name="connsiteX12" fmla="*/ 1009403 w 1983180"/>
              <a:gd name="connsiteY12" fmla="*/ 688769 h 2030680"/>
              <a:gd name="connsiteX13" fmla="*/ 938151 w 1983180"/>
              <a:gd name="connsiteY13" fmla="*/ 795646 h 2030680"/>
              <a:gd name="connsiteX14" fmla="*/ 938151 w 1983180"/>
              <a:gd name="connsiteY14" fmla="*/ 843148 h 2030680"/>
              <a:gd name="connsiteX15" fmla="*/ 855024 w 1983180"/>
              <a:gd name="connsiteY15" fmla="*/ 890649 h 2030680"/>
              <a:gd name="connsiteX16" fmla="*/ 902525 w 1983180"/>
              <a:gd name="connsiteY16" fmla="*/ 950026 h 2030680"/>
              <a:gd name="connsiteX17" fmla="*/ 890650 w 1983180"/>
              <a:gd name="connsiteY17" fmla="*/ 1021278 h 2030680"/>
              <a:gd name="connsiteX18" fmla="*/ 938151 w 1983180"/>
              <a:gd name="connsiteY18" fmla="*/ 1092530 h 2030680"/>
              <a:gd name="connsiteX19" fmla="*/ 1033154 w 1983180"/>
              <a:gd name="connsiteY19" fmla="*/ 1104405 h 2030680"/>
              <a:gd name="connsiteX20" fmla="*/ 1068780 w 1983180"/>
              <a:gd name="connsiteY20" fmla="*/ 1151906 h 2030680"/>
              <a:gd name="connsiteX21" fmla="*/ 997528 w 1983180"/>
              <a:gd name="connsiteY21" fmla="*/ 1246909 h 2030680"/>
              <a:gd name="connsiteX22" fmla="*/ 1033154 w 1983180"/>
              <a:gd name="connsiteY22" fmla="*/ 1294410 h 2030680"/>
              <a:gd name="connsiteX23" fmla="*/ 1246910 w 1983180"/>
              <a:gd name="connsiteY23" fmla="*/ 1235033 h 2030680"/>
              <a:gd name="connsiteX24" fmla="*/ 1460665 w 1983180"/>
              <a:gd name="connsiteY24" fmla="*/ 1413163 h 2030680"/>
              <a:gd name="connsiteX25" fmla="*/ 1413164 w 1983180"/>
              <a:gd name="connsiteY25" fmla="*/ 1484415 h 2030680"/>
              <a:gd name="connsiteX26" fmla="*/ 1377538 w 1983180"/>
              <a:gd name="connsiteY26" fmla="*/ 1520041 h 2030680"/>
              <a:gd name="connsiteX27" fmla="*/ 1591294 w 1983180"/>
              <a:gd name="connsiteY27" fmla="*/ 1638795 h 2030680"/>
              <a:gd name="connsiteX28" fmla="*/ 1686297 w 1983180"/>
              <a:gd name="connsiteY28" fmla="*/ 1686296 h 2030680"/>
              <a:gd name="connsiteX29" fmla="*/ 1508167 w 1983180"/>
              <a:gd name="connsiteY29" fmla="*/ 1781298 h 2030680"/>
              <a:gd name="connsiteX30" fmla="*/ 1662546 w 1983180"/>
              <a:gd name="connsiteY30" fmla="*/ 1864426 h 2030680"/>
              <a:gd name="connsiteX31" fmla="*/ 1745673 w 1983180"/>
              <a:gd name="connsiteY31" fmla="*/ 1900052 h 2030680"/>
              <a:gd name="connsiteX32" fmla="*/ 1983180 w 1983180"/>
              <a:gd name="connsiteY32" fmla="*/ 2030680 h 2030680"/>
              <a:gd name="connsiteX33" fmla="*/ 1983180 w 1983180"/>
              <a:gd name="connsiteY33" fmla="*/ 2030680 h 2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3180" h="2030680">
                <a:moveTo>
                  <a:pt x="0" y="0"/>
                </a:moveTo>
                <a:cubicBezTo>
                  <a:pt x="1979" y="33646"/>
                  <a:pt x="3959" y="67293"/>
                  <a:pt x="47502" y="95002"/>
                </a:cubicBezTo>
                <a:cubicBezTo>
                  <a:pt x="91045" y="122711"/>
                  <a:pt x="197923" y="144483"/>
                  <a:pt x="261258" y="166254"/>
                </a:cubicBezTo>
                <a:cubicBezTo>
                  <a:pt x="324593" y="188025"/>
                  <a:pt x="399803" y="207818"/>
                  <a:pt x="427512" y="225631"/>
                </a:cubicBezTo>
                <a:cubicBezTo>
                  <a:pt x="455221" y="243444"/>
                  <a:pt x="433450" y="255319"/>
                  <a:pt x="427512" y="273132"/>
                </a:cubicBezTo>
                <a:cubicBezTo>
                  <a:pt x="421574" y="290945"/>
                  <a:pt x="342406" y="308758"/>
                  <a:pt x="391886" y="332509"/>
                </a:cubicBezTo>
                <a:cubicBezTo>
                  <a:pt x="441366" y="356260"/>
                  <a:pt x="661060" y="389906"/>
                  <a:pt x="724395" y="415636"/>
                </a:cubicBezTo>
                <a:cubicBezTo>
                  <a:pt x="787730" y="441366"/>
                  <a:pt x="752105" y="467096"/>
                  <a:pt x="771897" y="486888"/>
                </a:cubicBezTo>
                <a:cubicBezTo>
                  <a:pt x="791689" y="506680"/>
                  <a:pt x="827315" y="522514"/>
                  <a:pt x="843149" y="534389"/>
                </a:cubicBezTo>
                <a:cubicBezTo>
                  <a:pt x="858983" y="546264"/>
                  <a:pt x="866899" y="544285"/>
                  <a:pt x="866899" y="558140"/>
                </a:cubicBezTo>
                <a:cubicBezTo>
                  <a:pt x="866899" y="571995"/>
                  <a:pt x="839191" y="595746"/>
                  <a:pt x="843149" y="617517"/>
                </a:cubicBezTo>
                <a:cubicBezTo>
                  <a:pt x="847107" y="639288"/>
                  <a:pt x="862941" y="676894"/>
                  <a:pt x="890650" y="688769"/>
                </a:cubicBezTo>
                <a:cubicBezTo>
                  <a:pt x="918359" y="700644"/>
                  <a:pt x="1001486" y="670956"/>
                  <a:pt x="1009403" y="688769"/>
                </a:cubicBezTo>
                <a:cubicBezTo>
                  <a:pt x="1017320" y="706582"/>
                  <a:pt x="950026" y="769916"/>
                  <a:pt x="938151" y="795646"/>
                </a:cubicBezTo>
                <a:cubicBezTo>
                  <a:pt x="926276" y="821376"/>
                  <a:pt x="952005" y="827314"/>
                  <a:pt x="938151" y="843148"/>
                </a:cubicBezTo>
                <a:cubicBezTo>
                  <a:pt x="924297" y="858982"/>
                  <a:pt x="860962" y="872836"/>
                  <a:pt x="855024" y="890649"/>
                </a:cubicBezTo>
                <a:cubicBezTo>
                  <a:pt x="849086" y="908462"/>
                  <a:pt x="896587" y="928255"/>
                  <a:pt x="902525" y="950026"/>
                </a:cubicBezTo>
                <a:cubicBezTo>
                  <a:pt x="908463" y="971798"/>
                  <a:pt x="884712" y="997527"/>
                  <a:pt x="890650" y="1021278"/>
                </a:cubicBezTo>
                <a:cubicBezTo>
                  <a:pt x="896588" y="1045029"/>
                  <a:pt x="914400" y="1078676"/>
                  <a:pt x="938151" y="1092530"/>
                </a:cubicBezTo>
                <a:cubicBezTo>
                  <a:pt x="961902" y="1106384"/>
                  <a:pt x="1011383" y="1094509"/>
                  <a:pt x="1033154" y="1104405"/>
                </a:cubicBezTo>
                <a:cubicBezTo>
                  <a:pt x="1054925" y="1114301"/>
                  <a:pt x="1074718" y="1128155"/>
                  <a:pt x="1068780" y="1151906"/>
                </a:cubicBezTo>
                <a:cubicBezTo>
                  <a:pt x="1062842" y="1175657"/>
                  <a:pt x="1003466" y="1223158"/>
                  <a:pt x="997528" y="1246909"/>
                </a:cubicBezTo>
                <a:cubicBezTo>
                  <a:pt x="991590" y="1270660"/>
                  <a:pt x="991591" y="1296389"/>
                  <a:pt x="1033154" y="1294410"/>
                </a:cubicBezTo>
                <a:cubicBezTo>
                  <a:pt x="1074717" y="1292431"/>
                  <a:pt x="1175658" y="1215241"/>
                  <a:pt x="1246910" y="1235033"/>
                </a:cubicBezTo>
                <a:cubicBezTo>
                  <a:pt x="1318162" y="1254825"/>
                  <a:pt x="1432956" y="1371599"/>
                  <a:pt x="1460665" y="1413163"/>
                </a:cubicBezTo>
                <a:cubicBezTo>
                  <a:pt x="1488374" y="1454727"/>
                  <a:pt x="1427019" y="1466602"/>
                  <a:pt x="1413164" y="1484415"/>
                </a:cubicBezTo>
                <a:cubicBezTo>
                  <a:pt x="1399310" y="1502228"/>
                  <a:pt x="1347850" y="1494311"/>
                  <a:pt x="1377538" y="1520041"/>
                </a:cubicBezTo>
                <a:cubicBezTo>
                  <a:pt x="1407226" y="1545771"/>
                  <a:pt x="1539834" y="1611086"/>
                  <a:pt x="1591294" y="1638795"/>
                </a:cubicBezTo>
                <a:cubicBezTo>
                  <a:pt x="1642754" y="1666504"/>
                  <a:pt x="1700151" y="1662546"/>
                  <a:pt x="1686297" y="1686296"/>
                </a:cubicBezTo>
                <a:cubicBezTo>
                  <a:pt x="1672443" y="1710046"/>
                  <a:pt x="1512125" y="1751610"/>
                  <a:pt x="1508167" y="1781298"/>
                </a:cubicBezTo>
                <a:cubicBezTo>
                  <a:pt x="1504209" y="1810986"/>
                  <a:pt x="1622962" y="1844634"/>
                  <a:pt x="1662546" y="1864426"/>
                </a:cubicBezTo>
                <a:cubicBezTo>
                  <a:pt x="1702130" y="1884218"/>
                  <a:pt x="1692234" y="1872343"/>
                  <a:pt x="1745673" y="1900052"/>
                </a:cubicBezTo>
                <a:cubicBezTo>
                  <a:pt x="1799112" y="1927761"/>
                  <a:pt x="1983180" y="2030680"/>
                  <a:pt x="1983180" y="2030680"/>
                </a:cubicBezTo>
                <a:lnTo>
                  <a:pt x="1983180" y="2030680"/>
                </a:lnTo>
              </a:path>
            </a:pathLst>
          </a:cu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ctb0\Pictures\Presentation Pics for Consideration\cliffs\riding bike on ledg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14"/>
          <a:stretch/>
        </p:blipFill>
        <p:spPr bwMode="auto">
          <a:xfrm>
            <a:off x="56862" y="563068"/>
            <a:ext cx="2739915" cy="2027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tb0\Pictures\Presentation Pics for Consideration\cliffs\sitting-at-the-edge-of-a-cliff.png"/>
          <p:cNvPicPr>
            <a:picLocks noChangeAspect="1" noChangeArrowheads="1"/>
          </p:cNvPicPr>
          <p:nvPr/>
        </p:nvPicPr>
        <p:blipFill rotWithShape="1">
          <a:blip r:embed="rId4">
            <a:extLst>
              <a:ext uri="{28A0092B-C50C-407E-A947-70E740481C1C}">
                <a14:useLocalDpi xmlns:a14="http://schemas.microsoft.com/office/drawing/2010/main" val="0"/>
              </a:ext>
            </a:extLst>
          </a:blip>
          <a:srcRect t="10401" r="12946" b="6005"/>
          <a:stretch/>
        </p:blipFill>
        <p:spPr bwMode="auto">
          <a:xfrm>
            <a:off x="2901376" y="563067"/>
            <a:ext cx="2537523" cy="2440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tb0\Pictures\Presentation Pics for Consideration\cliffs\Danger sig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92" t="9814" r="11299" b="6041"/>
          <a:stretch/>
        </p:blipFill>
        <p:spPr bwMode="auto">
          <a:xfrm>
            <a:off x="81603" y="2669306"/>
            <a:ext cx="2770786" cy="22074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tb0\Pictures\Presentation Pics for Consideration\cliffs\women back from led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749" y="609600"/>
            <a:ext cx="3156051" cy="209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5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Safety Summit Showcase Initiative</a:t>
            </a:r>
            <a:endParaRPr lang="en-US" dirty="0"/>
          </a:p>
        </p:txBody>
      </p:sp>
      <p:sp>
        <p:nvSpPr>
          <p:cNvPr id="4" name="Slide Number Placeholder 3"/>
          <p:cNvSpPr>
            <a:spLocks noGrp="1"/>
          </p:cNvSpPr>
          <p:nvPr>
            <p:ph type="sldNum" sz="quarter" idx="10"/>
          </p:nvPr>
        </p:nvSpPr>
        <p:spPr/>
        <p:txBody>
          <a:bodyPr/>
          <a:lstStyle/>
          <a:p>
            <a:pPr>
              <a:defRPr/>
            </a:pPr>
            <a:fld id="{DA432143-B220-4380-B496-550A5C011302}" type="slidenum">
              <a:rPr lang="en-US" smtClean="0">
                <a:solidFill>
                  <a:prstClr val="white"/>
                </a:solidFill>
              </a:rPr>
              <a:pPr>
                <a:defRPr/>
              </a:pPr>
              <a:t>14</a:t>
            </a:fld>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41" y="990600"/>
            <a:ext cx="8858859" cy="497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00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solidFill>
                  <a:schemeClr val="bg1"/>
                </a:solidFill>
              </a:rPr>
              <a:t>Understanding the System:</a:t>
            </a:r>
          </a:p>
        </p:txBody>
      </p:sp>
      <p:sp>
        <p:nvSpPr>
          <p:cNvPr id="36867" name="Slide Number Placeholder 3"/>
          <p:cNvSpPr>
            <a:spLocks noGrp="1"/>
          </p:cNvSpPr>
          <p:nvPr>
            <p:ph type="sldNum" sz="quarter" idx="10"/>
          </p:nvPr>
        </p:nvSpPr>
        <p:spPr bwMode="auto">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A53152-1710-4D8B-9586-DE2DDCAB7AAA}" type="slidenum">
              <a:rPr lang="en-US" altLang="en-US" smtClean="0">
                <a:solidFill>
                  <a:prstClr val="white"/>
                </a:solidFill>
              </a:rPr>
              <a:pPr eaLnBrk="1" hangingPunct="1"/>
              <a:t>15</a:t>
            </a:fld>
            <a:endParaRPr lang="en-US" altLang="en-US" dirty="0" smtClean="0">
              <a:solidFill>
                <a:prstClr val="white"/>
              </a:solidFill>
            </a:endParaRPr>
          </a:p>
        </p:txBody>
      </p:sp>
      <p:sp>
        <p:nvSpPr>
          <p:cNvPr id="11" name="Folded Corner 10"/>
          <p:cNvSpPr/>
          <p:nvPr/>
        </p:nvSpPr>
        <p:spPr>
          <a:xfrm>
            <a:off x="6934200" y="2479864"/>
            <a:ext cx="1828800" cy="2020193"/>
          </a:xfrm>
          <a:prstGeom prst="foldedCorner">
            <a:avLst/>
          </a:prstGeom>
          <a:solidFill>
            <a:schemeClr val="bg1">
              <a:lumMod val="85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tIns="91440" bIns="0" anchor="ctr">
            <a:spAutoFit/>
          </a:bodyPr>
          <a:lstStyle/>
          <a:p>
            <a:pPr algn="ctr">
              <a:defRPr/>
            </a:pPr>
            <a:r>
              <a:rPr lang="en-US" sz="1400" b="1" dirty="0">
                <a:solidFill>
                  <a:prstClr val="black"/>
                </a:solidFill>
              </a:rPr>
              <a:t>Safety Improvement Plan</a:t>
            </a:r>
          </a:p>
          <a:p>
            <a:pPr marL="169863" indent="-169863">
              <a:spcBef>
                <a:spcPts val="600"/>
              </a:spcBef>
              <a:buFont typeface="Wingdings" pitchFamily="2" charset="2"/>
              <a:buChar char="ü"/>
              <a:defRPr/>
            </a:pPr>
            <a:r>
              <a:rPr lang="en-US" sz="1400" dirty="0" smtClean="0">
                <a:solidFill>
                  <a:prstClr val="black"/>
                </a:solidFill>
              </a:rPr>
              <a:t>Priority </a:t>
            </a:r>
            <a:r>
              <a:rPr lang="en-US" sz="1400" dirty="0">
                <a:solidFill>
                  <a:prstClr val="black"/>
                </a:solidFill>
              </a:rPr>
              <a:t>Initiatives</a:t>
            </a:r>
          </a:p>
          <a:p>
            <a:pPr marL="169863" indent="-169863">
              <a:spcBef>
                <a:spcPts val="600"/>
              </a:spcBef>
              <a:buFont typeface="Wingdings" pitchFamily="2" charset="2"/>
              <a:buChar char="ü"/>
              <a:defRPr/>
            </a:pPr>
            <a:r>
              <a:rPr lang="en-US" sz="1400" dirty="0">
                <a:solidFill>
                  <a:prstClr val="black"/>
                </a:solidFill>
              </a:rPr>
              <a:t>Responsibilities</a:t>
            </a:r>
          </a:p>
          <a:p>
            <a:pPr marL="169863" indent="-169863">
              <a:spcBef>
                <a:spcPts val="600"/>
              </a:spcBef>
              <a:buFont typeface="Wingdings" pitchFamily="2" charset="2"/>
              <a:buChar char="ü"/>
              <a:defRPr/>
            </a:pPr>
            <a:r>
              <a:rPr lang="en-US" sz="1400" dirty="0">
                <a:solidFill>
                  <a:prstClr val="black"/>
                </a:solidFill>
              </a:rPr>
              <a:t>Schedule</a:t>
            </a:r>
          </a:p>
          <a:p>
            <a:pPr marL="169863" indent="-169863">
              <a:spcBef>
                <a:spcPts val="600"/>
              </a:spcBef>
              <a:buFont typeface="Wingdings" pitchFamily="2" charset="2"/>
              <a:buChar char="ü"/>
              <a:defRPr/>
            </a:pPr>
            <a:r>
              <a:rPr lang="en-US" sz="1400" dirty="0">
                <a:solidFill>
                  <a:prstClr val="black"/>
                </a:solidFill>
              </a:rPr>
              <a:t>Follow up</a:t>
            </a:r>
          </a:p>
        </p:txBody>
      </p:sp>
      <p:sp>
        <p:nvSpPr>
          <p:cNvPr id="4" name="Right Arrow 3"/>
          <p:cNvSpPr/>
          <p:nvPr/>
        </p:nvSpPr>
        <p:spPr>
          <a:xfrm>
            <a:off x="5410200" y="3239211"/>
            <a:ext cx="696227" cy="434979"/>
          </a:xfrm>
          <a:prstGeom prst="rightArrow">
            <a:avLst/>
          </a:prstGeom>
          <a:solidFill>
            <a:schemeClr val="bg1">
              <a:lumMod val="85000"/>
            </a:schemeClr>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9" name="Group 8"/>
          <p:cNvGrpSpPr/>
          <p:nvPr/>
        </p:nvGrpSpPr>
        <p:grpSpPr>
          <a:xfrm>
            <a:off x="2209800" y="2255520"/>
            <a:ext cx="2514600" cy="2468880"/>
            <a:chOff x="2590800" y="2209800"/>
            <a:chExt cx="2514600" cy="2468880"/>
          </a:xfrm>
        </p:grpSpPr>
        <p:sp>
          <p:nvSpPr>
            <p:cNvPr id="14" name="Oval 13"/>
            <p:cNvSpPr/>
            <p:nvPr/>
          </p:nvSpPr>
          <p:spPr>
            <a:xfrm>
              <a:off x="2590800" y="2209800"/>
              <a:ext cx="2468880" cy="246888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1400" b="1" dirty="0" smtClean="0">
                  <a:solidFill>
                    <a:srgbClr val="000000"/>
                  </a:solidFill>
                </a:rPr>
                <a:t>Safety System</a:t>
              </a:r>
              <a:endParaRPr lang="en-US" sz="1400" b="1" dirty="0">
                <a:solidFill>
                  <a:srgbClr val="000000"/>
                </a:solidFill>
              </a:endParaRP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148" y="2971800"/>
              <a:ext cx="635252" cy="10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descr="https://encrypted-tbn1.gstatic.com/images?q=tbn:ANd9GcRlJOTmKiyDrPxiuseaE8MLmtefYEJgVAki8XGeS5LESKq5cl3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657600"/>
              <a:ext cx="701407" cy="6474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8258" y="2841620"/>
              <a:ext cx="723142" cy="60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descr="Image result for black office worker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2885670"/>
              <a:ext cx="775569" cy="6957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Image result for black office worker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3629649"/>
              <a:ext cx="689633" cy="86893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04800" y="1600200"/>
            <a:ext cx="2194560" cy="1005840"/>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0" scaled="1"/>
            <a:tileRect/>
          </a:gradFill>
          <a:ln>
            <a:noFill/>
          </a:ln>
          <a:effectLst>
            <a:outerShdw blurRad="76200" dist="381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solidFill>
                  <a:srgbClr val="000000"/>
                </a:solidFill>
              </a:rPr>
              <a:t>Roles &amp; Responsibilities</a:t>
            </a:r>
            <a:endParaRPr lang="en-US" sz="1400" b="1" dirty="0">
              <a:solidFill>
                <a:srgbClr val="000000"/>
              </a:solidFill>
            </a:endParaRPr>
          </a:p>
        </p:txBody>
      </p:sp>
      <p:cxnSp>
        <p:nvCxnSpPr>
          <p:cNvPr id="27" name="Straight Arrow Connector 26"/>
          <p:cNvCxnSpPr/>
          <p:nvPr/>
        </p:nvCxnSpPr>
        <p:spPr>
          <a:xfrm>
            <a:off x="1981200" y="2430780"/>
            <a:ext cx="685800" cy="38862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495800" y="1600200"/>
            <a:ext cx="2194560" cy="1005840"/>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0" scaled="1"/>
            <a:tileRect/>
          </a:gradFill>
          <a:ln>
            <a:noFill/>
          </a:ln>
          <a:effectLst>
            <a:outerShdw blurRad="76200" dist="381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a:solidFill>
                  <a:srgbClr val="000000"/>
                </a:solidFill>
              </a:rPr>
              <a:t>Key System Elements</a:t>
            </a:r>
          </a:p>
        </p:txBody>
      </p:sp>
      <p:sp>
        <p:nvSpPr>
          <p:cNvPr id="32" name="Oval 31"/>
          <p:cNvSpPr/>
          <p:nvPr/>
        </p:nvSpPr>
        <p:spPr>
          <a:xfrm>
            <a:off x="320040" y="4411980"/>
            <a:ext cx="2194560" cy="1005840"/>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0" scaled="1"/>
            <a:tileRect/>
          </a:gradFill>
          <a:ln>
            <a:noFill/>
          </a:ln>
          <a:effectLst>
            <a:outerShdw blurRad="76200" dist="381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a:solidFill>
                  <a:srgbClr val="000000"/>
                </a:solidFill>
              </a:rPr>
              <a:t>Exposure</a:t>
            </a:r>
          </a:p>
        </p:txBody>
      </p:sp>
      <p:sp>
        <p:nvSpPr>
          <p:cNvPr id="33" name="Oval 32"/>
          <p:cNvSpPr/>
          <p:nvPr/>
        </p:nvSpPr>
        <p:spPr>
          <a:xfrm>
            <a:off x="4495800" y="4411980"/>
            <a:ext cx="2194560" cy="1005840"/>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0" scaled="1"/>
            <a:tileRect/>
          </a:gradFill>
          <a:ln>
            <a:noFill/>
          </a:ln>
          <a:effectLst>
            <a:outerShdw blurRad="76200" dist="38100" dir="2700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a:solidFill>
                  <a:srgbClr val="000000"/>
                </a:solidFill>
              </a:rPr>
              <a:t>Safety Culture</a:t>
            </a:r>
          </a:p>
        </p:txBody>
      </p:sp>
      <p:cxnSp>
        <p:nvCxnSpPr>
          <p:cNvPr id="30" name="Straight Arrow Connector 29"/>
          <p:cNvCxnSpPr/>
          <p:nvPr/>
        </p:nvCxnSpPr>
        <p:spPr>
          <a:xfrm flipV="1">
            <a:off x="2209800" y="4343400"/>
            <a:ext cx="629029" cy="38100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114800" y="4191000"/>
            <a:ext cx="838200" cy="45339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267200" y="2430780"/>
            <a:ext cx="838200" cy="45656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9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23"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lIns="0" rIns="0"/>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spcBef>
                <a:spcPts val="1200"/>
              </a:spcBef>
              <a:buNone/>
            </a:pPr>
            <a:r>
              <a:rPr lang="en-US" sz="2800" b="1" dirty="0" smtClean="0"/>
              <a:t>Where are your greatest improvement opportunities?</a:t>
            </a:r>
          </a:p>
          <a:p>
            <a:pPr algn="ctr">
              <a:spcBef>
                <a:spcPts val="1200"/>
              </a:spcBef>
              <a:buNone/>
            </a:pPr>
            <a:endParaRPr lang="en-US" sz="2800" b="1" dirty="0" smtClean="0"/>
          </a:p>
          <a:p>
            <a:pPr algn="ctr">
              <a:spcBef>
                <a:spcPts val="1200"/>
              </a:spcBef>
              <a:buNone/>
            </a:pPr>
            <a:endParaRPr lang="en-US" sz="2800" b="1" dirty="0" smtClean="0"/>
          </a:p>
        </p:txBody>
      </p:sp>
      <p:sp>
        <p:nvSpPr>
          <p:cNvPr id="4" name="Slide Number Placeholder 3"/>
          <p:cNvSpPr>
            <a:spLocks noGrp="1"/>
          </p:cNvSpPr>
          <p:nvPr>
            <p:ph type="sldNum" sz="quarter" idx="10"/>
          </p:nvPr>
        </p:nvSpPr>
        <p:spPr/>
        <p:txBody>
          <a:bodyPr/>
          <a:lstStyle/>
          <a:p>
            <a:pPr>
              <a:defRPr/>
            </a:pPr>
            <a:fld id="{F3327642-68F2-44C9-92F9-965005BCFE50}" type="slidenum">
              <a:rPr lang="en-US" smtClean="0">
                <a:solidFill>
                  <a:prstClr val="white"/>
                </a:solidFill>
              </a:rPr>
              <a:pPr>
                <a:defRPr/>
              </a:pPr>
              <a:t>16</a:t>
            </a:fld>
            <a:endParaRPr lang="en-US" dirty="0">
              <a:solidFill>
                <a:prstClr val="white"/>
              </a:solidFill>
            </a:endParaRPr>
          </a:p>
        </p:txBody>
      </p:sp>
    </p:spTree>
    <p:extLst>
      <p:ext uri="{BB962C8B-B14F-4D97-AF65-F5344CB8AC3E}">
        <p14:creationId xmlns:p14="http://schemas.microsoft.com/office/powerpoint/2010/main" val="11577386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Exposures</a:t>
            </a:r>
            <a:endParaRPr lang="en-US" dirty="0"/>
          </a:p>
        </p:txBody>
      </p:sp>
      <p:sp>
        <p:nvSpPr>
          <p:cNvPr id="3" name="Content Placeholder 2"/>
          <p:cNvSpPr>
            <a:spLocks noGrp="1"/>
          </p:cNvSpPr>
          <p:nvPr>
            <p:ph idx="1"/>
          </p:nvPr>
        </p:nvSpPr>
        <p:spPr>
          <a:xfrm>
            <a:off x="228600" y="609600"/>
            <a:ext cx="4114800" cy="5715000"/>
          </a:xfrm>
        </p:spPr>
        <p:txBody>
          <a:bodyPr/>
          <a:lstStyle/>
          <a:p>
            <a:pPr>
              <a:spcBef>
                <a:spcPts val="800"/>
              </a:spcBef>
              <a:spcAft>
                <a:spcPts val="800"/>
              </a:spcAft>
            </a:pPr>
            <a:r>
              <a:rPr lang="en-US" sz="1800" dirty="0" smtClean="0"/>
              <a:t>Driving while texting or talking</a:t>
            </a:r>
          </a:p>
          <a:p>
            <a:pPr>
              <a:spcBef>
                <a:spcPts val="800"/>
              </a:spcBef>
              <a:spcAft>
                <a:spcPts val="800"/>
              </a:spcAft>
            </a:pPr>
            <a:r>
              <a:rPr lang="en-US" sz="1800" dirty="0" smtClean="0"/>
              <a:t>Smart phone distraction during work or walking</a:t>
            </a:r>
          </a:p>
          <a:p>
            <a:pPr>
              <a:spcBef>
                <a:spcPts val="800"/>
              </a:spcBef>
              <a:spcAft>
                <a:spcPts val="800"/>
              </a:spcAft>
            </a:pPr>
            <a:r>
              <a:rPr lang="en-US" sz="1800" dirty="0" smtClean="0"/>
              <a:t>No seatbelts</a:t>
            </a:r>
          </a:p>
          <a:p>
            <a:pPr>
              <a:spcBef>
                <a:spcPts val="800"/>
              </a:spcBef>
              <a:spcAft>
                <a:spcPts val="800"/>
              </a:spcAft>
            </a:pPr>
            <a:r>
              <a:rPr lang="en-US" sz="1800" dirty="0" smtClean="0"/>
              <a:t>No or ineffective job briefings</a:t>
            </a:r>
          </a:p>
          <a:p>
            <a:pPr>
              <a:spcBef>
                <a:spcPts val="800"/>
              </a:spcBef>
              <a:spcAft>
                <a:spcPts val="800"/>
              </a:spcAft>
            </a:pPr>
            <a:r>
              <a:rPr lang="en-US" sz="1800" dirty="0" smtClean="0"/>
              <a:t>Inconsistent safety work practices between crews or personnel</a:t>
            </a:r>
          </a:p>
          <a:p>
            <a:pPr>
              <a:spcBef>
                <a:spcPts val="800"/>
              </a:spcBef>
              <a:spcAft>
                <a:spcPts val="800"/>
              </a:spcAft>
            </a:pPr>
            <a:r>
              <a:rPr lang="en-US" sz="1800" dirty="0" smtClean="0"/>
              <a:t>Poor execution of clear safety responsibilities</a:t>
            </a:r>
          </a:p>
          <a:p>
            <a:pPr>
              <a:spcBef>
                <a:spcPts val="800"/>
              </a:spcBef>
              <a:spcAft>
                <a:spcPts val="800"/>
              </a:spcAft>
            </a:pPr>
            <a:r>
              <a:rPr lang="en-US" sz="1800" dirty="0" smtClean="0"/>
              <a:t>Poor housekeeping</a:t>
            </a:r>
          </a:p>
          <a:p>
            <a:pPr>
              <a:spcBef>
                <a:spcPts val="800"/>
              </a:spcBef>
              <a:spcAft>
                <a:spcPts val="800"/>
              </a:spcAft>
            </a:pPr>
            <a:r>
              <a:rPr lang="en-US" sz="1800" dirty="0" smtClean="0"/>
              <a:t>Poor traffic control</a:t>
            </a:r>
          </a:p>
          <a:p>
            <a:pPr>
              <a:spcBef>
                <a:spcPts val="800"/>
              </a:spcBef>
              <a:spcAft>
                <a:spcPts val="800"/>
              </a:spcAft>
            </a:pPr>
            <a:r>
              <a:rPr lang="en-US" sz="1800" dirty="0" smtClean="0"/>
              <a:t>Improper rigging</a:t>
            </a:r>
          </a:p>
          <a:p>
            <a:pPr>
              <a:spcBef>
                <a:spcPts val="800"/>
              </a:spcBef>
              <a:spcAft>
                <a:spcPts val="800"/>
              </a:spcAft>
            </a:pPr>
            <a:r>
              <a:rPr lang="en-US" sz="1800" dirty="0" smtClean="0"/>
              <a:t>Improper lifting or handling of loads</a:t>
            </a:r>
          </a:p>
          <a:p>
            <a:endParaRPr lang="en-US" sz="1600" dirty="0" smtClean="0"/>
          </a:p>
        </p:txBody>
      </p:sp>
      <p:sp>
        <p:nvSpPr>
          <p:cNvPr id="4" name="Slide Number Placeholder 3"/>
          <p:cNvSpPr>
            <a:spLocks noGrp="1"/>
          </p:cNvSpPr>
          <p:nvPr>
            <p:ph type="sldNum" sz="quarter" idx="10"/>
          </p:nvPr>
        </p:nvSpPr>
        <p:spPr/>
        <p:txBody>
          <a:bodyPr/>
          <a:lstStyle/>
          <a:p>
            <a:pPr>
              <a:defRPr/>
            </a:pPr>
            <a:fld id="{F3327642-68F2-44C9-92F9-965005BCFE50}" type="slidenum">
              <a:rPr lang="en-US" smtClean="0">
                <a:solidFill>
                  <a:prstClr val="white"/>
                </a:solidFill>
              </a:rPr>
              <a:pPr>
                <a:defRPr/>
              </a:pPr>
              <a:t>17</a:t>
            </a:fld>
            <a:endParaRPr lang="en-US" dirty="0">
              <a:solidFill>
                <a:prstClr val="white"/>
              </a:solidFill>
            </a:endParaRPr>
          </a:p>
        </p:txBody>
      </p:sp>
      <p:sp>
        <p:nvSpPr>
          <p:cNvPr id="5" name="Content Placeholder 2"/>
          <p:cNvSpPr txBox="1">
            <a:spLocks/>
          </p:cNvSpPr>
          <p:nvPr/>
        </p:nvSpPr>
        <p:spPr bwMode="auto">
          <a:xfrm>
            <a:off x="4495800" y="609600"/>
            <a:ext cx="44196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800"/>
              </a:spcBef>
              <a:spcAft>
                <a:spcPts val="800"/>
              </a:spcAft>
            </a:pPr>
            <a:r>
              <a:rPr lang="en-US" sz="1800" dirty="0" smtClean="0"/>
              <a:t>Slips, trips </a:t>
            </a:r>
            <a:r>
              <a:rPr lang="en-US" sz="1800" dirty="0"/>
              <a:t>or </a:t>
            </a:r>
            <a:r>
              <a:rPr lang="en-US" sz="1800" dirty="0" smtClean="0"/>
              <a:t>falls</a:t>
            </a:r>
            <a:endParaRPr lang="en-US" sz="1800" kern="0" dirty="0" smtClean="0"/>
          </a:p>
          <a:p>
            <a:pPr>
              <a:spcBef>
                <a:spcPts val="800"/>
              </a:spcBef>
              <a:spcAft>
                <a:spcPts val="800"/>
              </a:spcAft>
            </a:pPr>
            <a:r>
              <a:rPr lang="en-US" sz="1800" kern="0" dirty="0" smtClean="0"/>
              <a:t>Short cuts – use of gloves / sleeves, eye protection, grounds, cover, etc.</a:t>
            </a:r>
          </a:p>
          <a:p>
            <a:pPr>
              <a:spcBef>
                <a:spcPts val="800"/>
              </a:spcBef>
              <a:spcAft>
                <a:spcPts val="800"/>
              </a:spcAft>
            </a:pPr>
            <a:r>
              <a:rPr lang="en-US" sz="1800" kern="0" dirty="0" smtClean="0"/>
              <a:t>Improper exit or enter into vehicles or equipment</a:t>
            </a:r>
          </a:p>
          <a:p>
            <a:pPr>
              <a:spcBef>
                <a:spcPts val="800"/>
              </a:spcBef>
              <a:spcAft>
                <a:spcPts val="800"/>
              </a:spcAft>
            </a:pPr>
            <a:r>
              <a:rPr lang="en-US" sz="1800" kern="0" dirty="0" smtClean="0"/>
              <a:t>Hostile members </a:t>
            </a:r>
          </a:p>
          <a:p>
            <a:pPr>
              <a:spcBef>
                <a:spcPts val="800"/>
              </a:spcBef>
              <a:spcAft>
                <a:spcPts val="800"/>
              </a:spcAft>
            </a:pPr>
            <a:r>
              <a:rPr lang="en-US" sz="1800" kern="0" dirty="0" smtClean="0"/>
              <a:t>Theft / robbery</a:t>
            </a:r>
          </a:p>
          <a:p>
            <a:pPr>
              <a:spcBef>
                <a:spcPts val="800"/>
              </a:spcBef>
              <a:spcAft>
                <a:spcPts val="800"/>
              </a:spcAft>
            </a:pPr>
            <a:r>
              <a:rPr lang="en-US" sz="1800" kern="0" dirty="0" smtClean="0"/>
              <a:t>Ergonomics / poor posture</a:t>
            </a:r>
          </a:p>
          <a:p>
            <a:pPr>
              <a:spcBef>
                <a:spcPts val="800"/>
              </a:spcBef>
              <a:spcAft>
                <a:spcPts val="800"/>
              </a:spcAft>
            </a:pPr>
            <a:r>
              <a:rPr lang="en-US" sz="1800" kern="0" dirty="0" smtClean="0"/>
              <a:t>Poor equipment / vehicle setup </a:t>
            </a:r>
          </a:p>
          <a:p>
            <a:pPr>
              <a:spcBef>
                <a:spcPts val="800"/>
              </a:spcBef>
              <a:spcAft>
                <a:spcPts val="800"/>
              </a:spcAft>
            </a:pPr>
            <a:r>
              <a:rPr lang="en-US" sz="1800" kern="0" dirty="0" smtClean="0"/>
              <a:t>Fatigue</a:t>
            </a:r>
          </a:p>
          <a:p>
            <a:pPr>
              <a:spcBef>
                <a:spcPts val="800"/>
              </a:spcBef>
              <a:spcAft>
                <a:spcPts val="800"/>
              </a:spcAft>
            </a:pPr>
            <a:r>
              <a:rPr lang="en-US" sz="1800" kern="0" dirty="0" smtClean="0"/>
              <a:t>Vehicle accident</a:t>
            </a:r>
          </a:p>
          <a:p>
            <a:pPr>
              <a:spcBef>
                <a:spcPts val="800"/>
              </a:spcBef>
              <a:spcAft>
                <a:spcPts val="800"/>
              </a:spcAft>
            </a:pPr>
            <a:r>
              <a:rPr lang="en-US" sz="1800" kern="0" dirty="0" smtClean="0"/>
              <a:t>Extreme weather</a:t>
            </a:r>
          </a:p>
          <a:p>
            <a:pPr>
              <a:spcBef>
                <a:spcPts val="800"/>
              </a:spcBef>
              <a:spcAft>
                <a:spcPts val="800"/>
              </a:spcAft>
            </a:pPr>
            <a:r>
              <a:rPr lang="en-US" sz="1800" kern="0" dirty="0" smtClean="0"/>
              <a:t>Accuracy of system maps</a:t>
            </a:r>
          </a:p>
          <a:p>
            <a:endParaRPr lang="en-US" sz="1800" kern="0" dirty="0" smtClean="0"/>
          </a:p>
        </p:txBody>
      </p:sp>
    </p:spTree>
    <p:extLst>
      <p:ext uri="{BB962C8B-B14F-4D97-AF65-F5344CB8AC3E}">
        <p14:creationId xmlns:p14="http://schemas.microsoft.com/office/powerpoint/2010/main" val="4153591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Elements of Safety System - </a:t>
            </a:r>
            <a:r>
              <a:rPr lang="en-US" i="1" dirty="0" smtClean="0"/>
              <a:t>Examples</a:t>
            </a:r>
            <a:endParaRPr lang="en-US" i="1" dirty="0"/>
          </a:p>
        </p:txBody>
      </p:sp>
      <p:sp>
        <p:nvSpPr>
          <p:cNvPr id="3" name="Content Placeholder 2"/>
          <p:cNvSpPr>
            <a:spLocks noGrp="1"/>
          </p:cNvSpPr>
          <p:nvPr>
            <p:ph idx="1"/>
          </p:nvPr>
        </p:nvSpPr>
        <p:spPr>
          <a:xfrm>
            <a:off x="304800" y="838200"/>
            <a:ext cx="4267200" cy="5562600"/>
          </a:xfrm>
        </p:spPr>
        <p:txBody>
          <a:bodyPr/>
          <a:lstStyle/>
          <a:p>
            <a:pPr>
              <a:spcBef>
                <a:spcPts val="1200"/>
              </a:spcBef>
              <a:spcAft>
                <a:spcPts val="1200"/>
              </a:spcAft>
              <a:buFont typeface="+mj-lt"/>
              <a:buAutoNum type="arabicPeriod"/>
            </a:pPr>
            <a:r>
              <a:rPr lang="en-US" sz="1800" dirty="0" smtClean="0"/>
              <a:t>Safety Meetings</a:t>
            </a:r>
          </a:p>
          <a:p>
            <a:pPr>
              <a:spcBef>
                <a:spcPts val="1200"/>
              </a:spcBef>
              <a:spcAft>
                <a:spcPts val="1200"/>
              </a:spcAft>
              <a:buFont typeface="+mj-lt"/>
              <a:buAutoNum type="arabicPeriod"/>
            </a:pPr>
            <a:r>
              <a:rPr lang="en-US" sz="1800" dirty="0" smtClean="0"/>
              <a:t>Safety Committee</a:t>
            </a:r>
          </a:p>
          <a:p>
            <a:pPr>
              <a:spcBef>
                <a:spcPts val="1200"/>
              </a:spcBef>
              <a:spcAft>
                <a:spcPts val="1200"/>
              </a:spcAft>
              <a:buFont typeface="+mj-lt"/>
              <a:buAutoNum type="arabicPeriod"/>
            </a:pPr>
            <a:r>
              <a:rPr lang="en-US" sz="1800" dirty="0" smtClean="0"/>
              <a:t>Safety / Craft Training</a:t>
            </a:r>
          </a:p>
          <a:p>
            <a:pPr>
              <a:spcBef>
                <a:spcPts val="1200"/>
              </a:spcBef>
              <a:spcAft>
                <a:spcPts val="1200"/>
              </a:spcAft>
              <a:buFont typeface="+mj-lt"/>
              <a:buAutoNum type="arabicPeriod"/>
            </a:pPr>
            <a:r>
              <a:rPr lang="en-US" sz="1800" dirty="0" smtClean="0"/>
              <a:t>Incident Investigation Process</a:t>
            </a:r>
          </a:p>
          <a:p>
            <a:pPr>
              <a:spcBef>
                <a:spcPts val="1200"/>
              </a:spcBef>
              <a:spcAft>
                <a:spcPts val="1200"/>
              </a:spcAft>
              <a:buFont typeface="+mj-lt"/>
              <a:buAutoNum type="arabicPeriod"/>
            </a:pPr>
            <a:r>
              <a:rPr lang="en-US" sz="1800" dirty="0" smtClean="0"/>
              <a:t>Rewards &amp; Recognition</a:t>
            </a:r>
          </a:p>
          <a:p>
            <a:pPr>
              <a:spcBef>
                <a:spcPts val="1200"/>
              </a:spcBef>
              <a:spcAft>
                <a:spcPts val="1200"/>
              </a:spcAft>
              <a:buFont typeface="+mj-lt"/>
              <a:buAutoNum type="arabicPeriod"/>
            </a:pPr>
            <a:r>
              <a:rPr lang="en-US" sz="1800" dirty="0" smtClean="0"/>
              <a:t>New Employee Orientation</a:t>
            </a:r>
          </a:p>
          <a:p>
            <a:pPr>
              <a:spcBef>
                <a:spcPts val="1200"/>
              </a:spcBef>
              <a:spcAft>
                <a:spcPts val="1200"/>
              </a:spcAft>
              <a:buFont typeface="+mj-lt"/>
              <a:buAutoNum type="arabicPeriod"/>
            </a:pPr>
            <a:r>
              <a:rPr lang="en-US" sz="1800" dirty="0" smtClean="0"/>
              <a:t>Promotion &amp; Transfer Policies</a:t>
            </a:r>
          </a:p>
          <a:p>
            <a:pPr>
              <a:spcBef>
                <a:spcPts val="1200"/>
              </a:spcBef>
              <a:spcAft>
                <a:spcPts val="1200"/>
              </a:spcAft>
              <a:buFont typeface="+mj-lt"/>
              <a:buAutoNum type="arabicPeriod"/>
            </a:pPr>
            <a:r>
              <a:rPr lang="en-US" sz="1800" dirty="0" smtClean="0"/>
              <a:t>Performance Reviews</a:t>
            </a:r>
          </a:p>
        </p:txBody>
      </p:sp>
      <p:sp>
        <p:nvSpPr>
          <p:cNvPr id="4" name="Slide Number Placeholder 3"/>
          <p:cNvSpPr>
            <a:spLocks noGrp="1"/>
          </p:cNvSpPr>
          <p:nvPr>
            <p:ph type="sldNum" sz="quarter" idx="10"/>
          </p:nvPr>
        </p:nvSpPr>
        <p:spPr/>
        <p:txBody>
          <a:bodyPr/>
          <a:lstStyle/>
          <a:p>
            <a:pPr>
              <a:defRPr/>
            </a:pPr>
            <a:fld id="{F3327642-68F2-44C9-92F9-965005BCFE50}" type="slidenum">
              <a:rPr lang="en-US" smtClean="0">
                <a:solidFill>
                  <a:prstClr val="white"/>
                </a:solidFill>
              </a:rPr>
              <a:pPr>
                <a:defRPr/>
              </a:pPr>
              <a:t>18</a:t>
            </a:fld>
            <a:endParaRPr lang="en-US" dirty="0">
              <a:solidFill>
                <a:prstClr val="white"/>
              </a:solidFill>
            </a:endParaRPr>
          </a:p>
        </p:txBody>
      </p:sp>
      <p:sp>
        <p:nvSpPr>
          <p:cNvPr id="5" name="Content Placeholder 2"/>
          <p:cNvSpPr txBox="1">
            <a:spLocks/>
          </p:cNvSpPr>
          <p:nvPr/>
        </p:nvSpPr>
        <p:spPr bwMode="auto">
          <a:xfrm>
            <a:off x="4495800" y="838200"/>
            <a:ext cx="426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98463" indent="-398463">
              <a:spcBef>
                <a:spcPts val="1200"/>
              </a:spcBef>
              <a:spcAft>
                <a:spcPts val="1200"/>
              </a:spcAft>
              <a:buFont typeface="+mj-lt"/>
              <a:buAutoNum type="arabicPeriod" startAt="9"/>
            </a:pPr>
            <a:r>
              <a:rPr lang="en-US" sz="1800" kern="0" dirty="0" smtClean="0"/>
              <a:t>Safety Rules &amp; Procedures</a:t>
            </a:r>
          </a:p>
          <a:p>
            <a:pPr marL="398463" indent="-398463">
              <a:spcBef>
                <a:spcPts val="1200"/>
              </a:spcBef>
              <a:spcAft>
                <a:spcPts val="1200"/>
              </a:spcAft>
              <a:buFont typeface="+mj-lt"/>
              <a:buAutoNum type="arabicPeriod" startAt="9"/>
            </a:pPr>
            <a:r>
              <a:rPr lang="en-US" sz="1800" kern="0" dirty="0" smtClean="0"/>
              <a:t>Safety Communications &amp; Activities</a:t>
            </a:r>
          </a:p>
          <a:p>
            <a:pPr marL="398463" indent="-398463">
              <a:spcBef>
                <a:spcPts val="1200"/>
              </a:spcBef>
              <a:spcAft>
                <a:spcPts val="1200"/>
              </a:spcAft>
              <a:buFont typeface="+mj-lt"/>
              <a:buAutoNum type="arabicPeriod" startAt="9"/>
            </a:pPr>
            <a:r>
              <a:rPr lang="en-US" sz="1800" kern="0" dirty="0" smtClean="0"/>
              <a:t>Inspection / Observation Processes</a:t>
            </a:r>
          </a:p>
          <a:p>
            <a:pPr marL="398463" indent="-398463">
              <a:spcBef>
                <a:spcPts val="1200"/>
              </a:spcBef>
              <a:spcAft>
                <a:spcPts val="1200"/>
              </a:spcAft>
              <a:buFont typeface="+mj-lt"/>
              <a:buAutoNum type="arabicPeriod" startAt="9"/>
            </a:pPr>
            <a:r>
              <a:rPr lang="en-US" sz="1800" kern="0" dirty="0" smtClean="0"/>
              <a:t>Environmental Controls (Hazardous Material)</a:t>
            </a:r>
          </a:p>
          <a:p>
            <a:pPr marL="398463" indent="-398463">
              <a:spcBef>
                <a:spcPts val="1200"/>
              </a:spcBef>
              <a:spcAft>
                <a:spcPts val="1200"/>
              </a:spcAft>
              <a:buFont typeface="+mj-lt"/>
              <a:buAutoNum type="arabicPeriod" startAt="9"/>
            </a:pPr>
            <a:r>
              <a:rPr lang="en-US" sz="1800" kern="0" dirty="0" smtClean="0"/>
              <a:t>Employee Suggestion / Hazard Reporting</a:t>
            </a:r>
          </a:p>
          <a:p>
            <a:pPr marL="398463" indent="-398463">
              <a:spcBef>
                <a:spcPts val="1200"/>
              </a:spcBef>
              <a:spcAft>
                <a:spcPts val="1200"/>
              </a:spcAft>
              <a:buFont typeface="+mj-lt"/>
              <a:buAutoNum type="arabicPeriod" startAt="9"/>
            </a:pPr>
            <a:r>
              <a:rPr lang="en-US" sz="1800" kern="0" dirty="0" smtClean="0"/>
              <a:t>Electrical Testing Processes</a:t>
            </a:r>
          </a:p>
          <a:p>
            <a:pPr marL="398463" indent="-398463">
              <a:spcBef>
                <a:spcPts val="1200"/>
              </a:spcBef>
              <a:spcAft>
                <a:spcPts val="1200"/>
              </a:spcAft>
              <a:buFont typeface="+mj-lt"/>
              <a:buAutoNum type="arabicPeriod" startAt="9"/>
            </a:pPr>
            <a:r>
              <a:rPr lang="en-US" sz="1800" kern="0" dirty="0" smtClean="0"/>
              <a:t>Housekeeping</a:t>
            </a:r>
          </a:p>
          <a:p>
            <a:pPr marL="398463" indent="-398463">
              <a:spcBef>
                <a:spcPts val="1200"/>
              </a:spcBef>
              <a:spcAft>
                <a:spcPts val="1200"/>
              </a:spcAft>
              <a:buFont typeface="+mj-lt"/>
              <a:buAutoNum type="arabicPeriod" startAt="9"/>
            </a:pPr>
            <a:r>
              <a:rPr lang="en-US" sz="1800" kern="0" dirty="0" smtClean="0"/>
              <a:t>Vehicle Maintenance &amp; Repair</a:t>
            </a:r>
          </a:p>
        </p:txBody>
      </p:sp>
    </p:spTree>
    <p:extLst>
      <p:ext uri="{BB962C8B-B14F-4D97-AF65-F5344CB8AC3E}">
        <p14:creationId xmlns:p14="http://schemas.microsoft.com/office/powerpoint/2010/main" val="2322278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pPr algn="ctr">
              <a:buFont typeface="Arial" pitchFamily="34" charset="0"/>
              <a:buNone/>
              <a:defRPr/>
            </a:pPr>
            <a:endParaRPr lang="en-US" dirty="0" smtClean="0"/>
          </a:p>
          <a:p>
            <a:pPr algn="ctr">
              <a:buFont typeface="Arial" pitchFamily="34" charset="0"/>
              <a:buNone/>
              <a:defRPr/>
            </a:pPr>
            <a:endParaRPr lang="en-US" dirty="0" smtClean="0"/>
          </a:p>
          <a:p>
            <a:pPr algn="ctr">
              <a:buFont typeface="Arial" pitchFamily="34" charset="0"/>
              <a:buNone/>
              <a:defRPr/>
            </a:pPr>
            <a:endParaRPr lang="en-US" dirty="0" smtClean="0"/>
          </a:p>
          <a:p>
            <a:pPr algn="ctr">
              <a:lnSpc>
                <a:spcPct val="150000"/>
              </a:lnSpc>
              <a:buFont typeface="Arial" pitchFamily="34" charset="0"/>
              <a:buNone/>
              <a:defRPr/>
            </a:pPr>
            <a:r>
              <a:rPr lang="en-US" sz="3200" b="1" dirty="0" smtClean="0">
                <a:latin typeface="Arial" panose="020B0604020202020204" pitchFamily="34" charset="0"/>
                <a:cs typeface="Arial" panose="020B0604020202020204" pitchFamily="34" charset="0"/>
              </a:rPr>
              <a:t>Application Process</a:t>
            </a:r>
          </a:p>
          <a:p>
            <a:pPr algn="ctr">
              <a:lnSpc>
                <a:spcPct val="150000"/>
              </a:lnSpc>
              <a:buFont typeface="Arial" pitchFamily="34" charset="0"/>
              <a:buNone/>
              <a:defRPr/>
            </a:pPr>
            <a:r>
              <a:rPr lang="en-US" sz="3200" b="1" dirty="0" smtClean="0">
                <a:latin typeface="Arial" panose="020B0604020202020204" pitchFamily="34" charset="0"/>
                <a:cs typeface="Arial" panose="020B0604020202020204" pitchFamily="34" charset="0"/>
              </a:rPr>
              <a:t>Future Plans &amp; Direction</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D4432F0-F039-4E6B-9987-08CC949DF0C7}" type="slidenum">
              <a:rPr lang="en-US" smtClean="0">
                <a:solidFill>
                  <a:prstClr val="white"/>
                </a:solidFill>
              </a:rPr>
              <a:pPr>
                <a:defRPr/>
              </a:pPr>
              <a:t>19</a:t>
            </a:fld>
            <a:endParaRPr lang="en-US" dirty="0">
              <a:solidFill>
                <a:prstClr val="white"/>
              </a:solidFill>
            </a:endParaRPr>
          </a:p>
        </p:txBody>
      </p:sp>
    </p:spTree>
    <p:extLst>
      <p:ext uri="{BB962C8B-B14F-4D97-AF65-F5344CB8AC3E}">
        <p14:creationId xmlns:p14="http://schemas.microsoft.com/office/powerpoint/2010/main" val="3333750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lnSpc>
                <a:spcPct val="150000"/>
              </a:lnSpc>
              <a:spcBef>
                <a:spcPts val="1200"/>
              </a:spcBef>
              <a:buNone/>
            </a:pPr>
            <a:endParaRPr lang="en-US" sz="2800" b="1" dirty="0" smtClean="0"/>
          </a:p>
          <a:p>
            <a:pPr algn="ctr">
              <a:lnSpc>
                <a:spcPct val="150000"/>
              </a:lnSpc>
              <a:spcBef>
                <a:spcPts val="0"/>
              </a:spcBef>
              <a:buNone/>
            </a:pPr>
            <a:r>
              <a:rPr lang="en-US" sz="2800" b="1" dirty="0" smtClean="0"/>
              <a:t>Assessing Safety Leadership Styles</a:t>
            </a:r>
          </a:p>
          <a:p>
            <a:pPr algn="ctr">
              <a:spcBef>
                <a:spcPts val="1200"/>
              </a:spcBef>
              <a:buNone/>
            </a:pPr>
            <a:endParaRPr lang="en-US" sz="2800" b="1" dirty="0" smtClean="0"/>
          </a:p>
          <a:p>
            <a:pPr algn="ctr">
              <a:spcBef>
                <a:spcPts val="1200"/>
              </a:spcBef>
              <a:buNone/>
            </a:pPr>
            <a:endParaRPr lang="en-US" sz="2800" b="1" dirty="0"/>
          </a:p>
        </p:txBody>
      </p:sp>
      <p:sp>
        <p:nvSpPr>
          <p:cNvPr id="4" name="Slide Number Placeholder 3"/>
          <p:cNvSpPr>
            <a:spLocks noGrp="1"/>
          </p:cNvSpPr>
          <p:nvPr>
            <p:ph type="sldNum" sz="quarter" idx="10"/>
          </p:nvPr>
        </p:nvSpPr>
        <p:spPr/>
        <p:txBody>
          <a:bodyPr/>
          <a:lstStyle/>
          <a:p>
            <a:pPr>
              <a:defRPr/>
            </a:pPr>
            <a:fld id="{F3327642-68F2-44C9-92F9-965005BCFE50}" type="slidenum">
              <a:rPr lang="en-US" smtClean="0">
                <a:solidFill>
                  <a:prstClr val="white"/>
                </a:solidFill>
              </a:rPr>
              <a:pPr>
                <a:defRPr/>
              </a:pPr>
              <a:t>2</a:t>
            </a:fld>
            <a:endParaRPr lang="en-US" dirty="0">
              <a:solidFill>
                <a:prstClr val="white"/>
              </a:solidFill>
            </a:endParaRPr>
          </a:p>
        </p:txBody>
      </p:sp>
    </p:spTree>
    <p:extLst>
      <p:ext uri="{BB962C8B-B14F-4D97-AF65-F5344CB8AC3E}">
        <p14:creationId xmlns:p14="http://schemas.microsoft.com/office/powerpoint/2010/main" val="2764432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Summary Matrix</a:t>
            </a:r>
            <a:endParaRPr lang="en-US" dirty="0"/>
          </a:p>
        </p:txBody>
      </p:sp>
      <p:sp>
        <p:nvSpPr>
          <p:cNvPr id="4" name="Slide Number Placeholder 3"/>
          <p:cNvSpPr>
            <a:spLocks noGrp="1"/>
          </p:cNvSpPr>
          <p:nvPr>
            <p:ph type="sldNum" sz="quarter" idx="10"/>
          </p:nvPr>
        </p:nvSpPr>
        <p:spPr/>
        <p:txBody>
          <a:bodyPr/>
          <a:lstStyle/>
          <a:p>
            <a:pPr>
              <a:defRPr/>
            </a:pPr>
            <a:fld id="{DA432143-B220-4380-B496-550A5C011302}" type="slidenum">
              <a:rPr lang="en-US" smtClean="0">
                <a:solidFill>
                  <a:prstClr val="white"/>
                </a:solidFill>
              </a:rPr>
              <a:pPr>
                <a:defRPr/>
              </a:pPr>
              <a:t>20</a:t>
            </a:fld>
            <a:endParaRPr lang="en-US" dirty="0">
              <a:solidFill>
                <a:prstClr val="white"/>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49031"/>
            <a:ext cx="4389120" cy="560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53530"/>
            <a:ext cx="4297680" cy="338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261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2895600" cy="609600"/>
          </a:xfrm>
        </p:spPr>
        <p:txBody>
          <a:bodyPr/>
          <a:lstStyle/>
          <a:p>
            <a:pPr algn="ctr"/>
            <a:r>
              <a:rPr lang="en-US" dirty="0" smtClean="0"/>
              <a:t>Key Safety Component Checklist</a:t>
            </a:r>
            <a:endParaRPr lang="en-US" dirty="0"/>
          </a:p>
        </p:txBody>
      </p:sp>
      <p:sp>
        <p:nvSpPr>
          <p:cNvPr id="4" name="Slide Number Placeholder 3"/>
          <p:cNvSpPr>
            <a:spLocks noGrp="1"/>
          </p:cNvSpPr>
          <p:nvPr>
            <p:ph type="sldNum" sz="quarter" idx="10"/>
          </p:nvPr>
        </p:nvSpPr>
        <p:spPr/>
        <p:txBody>
          <a:bodyPr/>
          <a:lstStyle/>
          <a:p>
            <a:pPr>
              <a:defRPr/>
            </a:pPr>
            <a:fld id="{DA432143-B220-4380-B496-550A5C011302}" type="slidenum">
              <a:rPr lang="en-US" smtClean="0">
                <a:solidFill>
                  <a:prstClr val="white"/>
                </a:solidFill>
              </a:rPr>
              <a:pPr>
                <a:defRPr/>
              </a:pPr>
              <a:t>21</a:t>
            </a:fld>
            <a:endParaRPr lang="en-US"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6122453"/>
              </p:ext>
            </p:extLst>
          </p:nvPr>
        </p:nvGraphicFramePr>
        <p:xfrm>
          <a:off x="3146909" y="152400"/>
          <a:ext cx="5387491" cy="6400773"/>
        </p:xfrm>
        <a:graphic>
          <a:graphicData uri="http://schemas.openxmlformats.org/drawingml/2006/table">
            <a:tbl>
              <a:tblPr/>
              <a:tblGrid>
                <a:gridCol w="154376"/>
                <a:gridCol w="241632"/>
                <a:gridCol w="268480"/>
                <a:gridCol w="2718356"/>
                <a:gridCol w="1047070"/>
                <a:gridCol w="501162"/>
                <a:gridCol w="456415"/>
              </a:tblGrid>
              <a:tr h="213196">
                <a:tc gridSpan="7">
                  <a:txBody>
                    <a:bodyPr/>
                    <a:lstStyle/>
                    <a:p>
                      <a:pPr algn="ctr" fontAlgn="ctr"/>
                      <a:r>
                        <a:rPr lang="en-US" sz="600" b="1" i="0" u="none" strike="noStrike">
                          <a:solidFill>
                            <a:srgbClr val="000000"/>
                          </a:solidFill>
                          <a:effectLst/>
                          <a:latin typeface="Calibri"/>
                        </a:rPr>
                        <a:t>Key Safety System Component Checklist (Application)</a:t>
                      </a:r>
                    </a:p>
                  </a:txBody>
                  <a:tcPr marL="4975" marR="4975" marT="4975"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159">
                <a:tc>
                  <a:txBody>
                    <a:bodyPr/>
                    <a:lstStyle/>
                    <a:p>
                      <a:pPr algn="ctr" fontAlgn="b"/>
                      <a:r>
                        <a:rPr lang="en-US" sz="600" b="1"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gridSpan="2">
                  <a:txBody>
                    <a:bodyPr/>
                    <a:lstStyle/>
                    <a:p>
                      <a:pPr algn="ctr" fontAlgn="ctr"/>
                      <a:r>
                        <a:rPr lang="en-US" sz="500" b="1" i="0" u="none" strike="noStrike">
                          <a:solidFill>
                            <a:srgbClr val="1F497D"/>
                          </a:solidFill>
                          <a:effectLst/>
                          <a:latin typeface="Calibri"/>
                        </a:rPr>
                        <a:t>RESAP Appl</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hMerge="1">
                  <a:txBody>
                    <a:bodyPr/>
                    <a:lstStyle/>
                    <a:p>
                      <a:endParaRPr lang="en-US"/>
                    </a:p>
                  </a:txBody>
                  <a:tcPr/>
                </a:tc>
                <a:tc>
                  <a:txBody>
                    <a:bodyPr/>
                    <a:lstStyle/>
                    <a:p>
                      <a:pPr algn="l" fontAlgn="b"/>
                      <a:r>
                        <a:rPr lang="en-US" sz="500" b="1" i="0" u="none" strike="noStrike">
                          <a:solidFill>
                            <a:srgbClr val="1F497D"/>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gridSpan="3">
                  <a:txBody>
                    <a:bodyPr/>
                    <a:lstStyle/>
                    <a:p>
                      <a:pPr algn="ctr" fontAlgn="ctr"/>
                      <a:r>
                        <a:rPr lang="en-US" sz="500" b="1" i="0" u="none" strike="noStrike">
                          <a:solidFill>
                            <a:srgbClr val="1F497D"/>
                          </a:solidFill>
                          <a:effectLst/>
                          <a:latin typeface="Calibri"/>
                        </a:rPr>
                        <a:t>Co-op Accountability</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r>
              <a:tr h="208763">
                <a:tc>
                  <a:txBody>
                    <a:bodyPr/>
                    <a:lstStyle/>
                    <a:p>
                      <a:pPr algn="ctr" fontAlgn="ctr"/>
                      <a:r>
                        <a:rPr lang="en-US" sz="500" b="1" i="0" u="none" strike="noStrike">
                          <a:solidFill>
                            <a:srgbClr val="974706"/>
                          </a:solidFill>
                          <a:effectLst/>
                          <a:latin typeface="Calibri"/>
                        </a:rPr>
                        <a:t>#</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1" i="0" u="none" strike="noStrike">
                          <a:solidFill>
                            <a:srgbClr val="1F497D"/>
                          </a:solidFill>
                          <a:effectLst/>
                          <a:latin typeface="Calibri"/>
                        </a:rPr>
                        <a:t>Sect</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1" i="0" u="none" strike="noStrike">
                          <a:solidFill>
                            <a:srgbClr val="1F497D"/>
                          </a:solidFill>
                          <a:effectLst/>
                          <a:latin typeface="Calibri"/>
                        </a:rPr>
                        <a:t>Quest</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1" i="0" u="none" strike="noStrike">
                          <a:solidFill>
                            <a:srgbClr val="1F497D"/>
                          </a:solidFill>
                          <a:effectLst/>
                          <a:latin typeface="Calibri"/>
                        </a:rPr>
                        <a:t>Safety System Key Components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1" i="0" u="none" strike="noStrike">
                          <a:solidFill>
                            <a:srgbClr val="1F497D"/>
                          </a:solidFill>
                          <a:effectLst/>
                          <a:latin typeface="Calibri"/>
                        </a:rPr>
                        <a:t>Responsibility</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500" b="1" i="0" u="none" strike="noStrike">
                          <a:solidFill>
                            <a:srgbClr val="1F497D"/>
                          </a:solidFill>
                          <a:effectLst/>
                          <a:latin typeface="Calibri"/>
                        </a:rPr>
                        <a:t>Date Last Performed</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500" b="1" i="0" u="none" strike="noStrike">
                          <a:solidFill>
                            <a:srgbClr val="1F497D"/>
                          </a:solidFill>
                          <a:effectLst/>
                          <a:latin typeface="Calibri"/>
                        </a:rPr>
                        <a:t>Frequency*    </a:t>
                      </a:r>
                      <a:r>
                        <a:rPr lang="en-US" sz="400" b="1" i="0" u="none" strike="noStrike">
                          <a:solidFill>
                            <a:srgbClr val="1F497D"/>
                          </a:solidFill>
                          <a:effectLst/>
                          <a:latin typeface="Calibri"/>
                        </a:rPr>
                        <a:t>(if applicable)</a:t>
                      </a:r>
                      <a:endParaRPr lang="en-US" sz="500" b="1" i="0" u="none" strike="noStrike">
                        <a:solidFill>
                          <a:srgbClr val="1F497D"/>
                        </a:solidFill>
                        <a:effectLst/>
                        <a:latin typeface="Calibri"/>
                      </a:endParaRP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4.6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Safety Committee Meetings/Minutes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4.18</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New Employee Safety Orientation process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4.22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Substation Inspection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4.23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Overhead Line Inspection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4.24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Underground Inspection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5.3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Board of Directors - Cooperative Safety Policy</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5.5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Safety/Loss Control Report and review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8</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6.4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Accident Investigation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7.2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Vehicle Accident Investigation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10</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7.4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Accident Investigation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7.6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First Report of Injury/Illness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Safety Rule Manual distribution and documentation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Formal review of the system's safety rules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First Aid and CPR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Pole Top Rescue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9.11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Bucket Rescue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Competent Person Training (trenching and shoring)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18</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9.17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Inside employee safety meetings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19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9.18</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Outside employee safety meetings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20</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10</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10.9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Staking sheets (safety emphasis with job planning)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10</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10.1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Documented employee safety suggestions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11.2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Hazard Recognition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11.4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Hazardous Recognition reporting process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12.3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Student/community electrical safety demonstrations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Regulated waste/substances evaluated and documented</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Chemical and small spill handling cleanup procedures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28</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Spill Prevention Control and Countermeasure Plan</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29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PCB (polychlorinated by phenols) spill cleanup procedures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30</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Underground storage tanks reviewed for compliance (state and federal)</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31</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13.12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Chemical Hazard Communication Training</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13.14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Employee trained in use of ROW chemicals (state certification card)</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33</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15.9</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Dielectric inspection form/report</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15.12</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Electrical testing of personal protective grounds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15.14</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Inspection/testing of vehicle grounds</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62012">
                <a:tc>
                  <a:txBody>
                    <a:bodyPr/>
                    <a:lstStyle/>
                    <a:p>
                      <a:pPr algn="ctr" fontAlgn="ctr"/>
                      <a:r>
                        <a:rPr lang="en-US" sz="500" b="0" i="0" u="none" strike="noStrike">
                          <a:solidFill>
                            <a:srgbClr val="000000"/>
                          </a:solidFill>
                          <a:effectLst/>
                          <a:latin typeface="Calibri"/>
                        </a:rPr>
                        <a:t>36</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US" sz="500" b="0" i="0" u="none" strike="noStrike">
                          <a:solidFill>
                            <a:srgbClr val="000000"/>
                          </a:solidFill>
                          <a:effectLst/>
                          <a:latin typeface="Calibri"/>
                        </a:rPr>
                        <a:t>15</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500" b="0" i="0" u="none" strike="noStrike">
                          <a:solidFill>
                            <a:srgbClr val="000000"/>
                          </a:solidFill>
                          <a:effectLst/>
                          <a:latin typeface="Calibri"/>
                        </a:rPr>
                        <a:t>15.17</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l" fontAlgn="ctr"/>
                      <a:r>
                        <a:rPr lang="en-US" sz="500" b="0" i="0" u="none" strike="noStrike">
                          <a:solidFill>
                            <a:srgbClr val="000000"/>
                          </a:solidFill>
                          <a:effectLst/>
                          <a:latin typeface="Calibri"/>
                        </a:rPr>
                        <a:t>Dielectric testing of cover-up material</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Calibri"/>
                        </a:rPr>
                        <a:t> </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91235">
                <a:tc>
                  <a:txBody>
                    <a:bodyPr/>
                    <a:lstStyle/>
                    <a:p>
                      <a:pPr algn="l" fontAlgn="b"/>
                      <a:r>
                        <a:rPr lang="en-US" sz="600" b="0"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600" b="1"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a:rPr>
                        <a:t>* Designate frequency as applicable (per month, quarter, year, 3 year review period, 5 year, etc.)</a:t>
                      </a:r>
                    </a:p>
                  </a:txBody>
                  <a:tcPr marL="4975" marR="4975" marT="497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Calibri"/>
                        </a:rPr>
                        <a:t> </a:t>
                      </a:r>
                    </a:p>
                  </a:txBody>
                  <a:tcPr marL="4975" marR="4975" marT="49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27675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prstGeom prst="rect">
            <a:avLst/>
          </a:prstGeom>
          <a:noFill/>
        </p:spPr>
        <p:txBody>
          <a:bodyPr/>
          <a:lstStyle/>
          <a:p>
            <a:fld id="{B91878FB-6FAC-493B-9730-798167E289C7}" type="slidenum">
              <a:rPr lang="en-US" smtClean="0"/>
              <a:pPr/>
              <a:t>22</a:t>
            </a:fld>
            <a:endParaRPr lang="en-US" dirty="0" smtClean="0"/>
          </a:p>
        </p:txBody>
      </p:sp>
      <p:sp>
        <p:nvSpPr>
          <p:cNvPr id="2" name="Title 1"/>
          <p:cNvSpPr>
            <a:spLocks noGrp="1"/>
          </p:cNvSpPr>
          <p:nvPr>
            <p:ph type="title" idx="4294967295"/>
          </p:nvPr>
        </p:nvSpPr>
        <p:spPr>
          <a:xfrm>
            <a:off x="0" y="122238"/>
            <a:ext cx="9144000" cy="792162"/>
          </a:xfrm>
        </p:spPr>
        <p:txBody>
          <a:bodyPr/>
          <a:lstStyle/>
          <a:p>
            <a:pPr marL="234950">
              <a:spcBef>
                <a:spcPts val="600"/>
              </a:spcBef>
              <a:spcAft>
                <a:spcPts val="600"/>
              </a:spcAft>
            </a:pPr>
            <a:r>
              <a:rPr lang="en-US" sz="2800" dirty="0" smtClean="0">
                <a:solidFill>
                  <a:schemeClr val="bg1"/>
                </a:solidFill>
              </a:rPr>
              <a:t>What is our legal burden?</a:t>
            </a:r>
            <a:endParaRPr lang="en-US" sz="2800" dirty="0">
              <a:solidFill>
                <a:schemeClr val="bg1"/>
              </a:solidFill>
            </a:endParaRPr>
          </a:p>
        </p:txBody>
      </p:sp>
      <p:sp>
        <p:nvSpPr>
          <p:cNvPr id="3" name="Rounded Rectangle 2"/>
          <p:cNvSpPr/>
          <p:nvPr/>
        </p:nvSpPr>
        <p:spPr>
          <a:xfrm>
            <a:off x="1859280" y="1828800"/>
            <a:ext cx="5303520" cy="1920240"/>
          </a:xfrm>
          <a:prstGeom prst="roundRect">
            <a:avLst>
              <a:gd name="adj" fmla="val 13248"/>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0" algn="ctr">
              <a:lnSpc>
                <a:spcPct val="150000"/>
              </a:lnSpc>
              <a:spcAft>
                <a:spcPts val="1200"/>
              </a:spcAft>
            </a:pPr>
            <a:r>
              <a:rPr lang="en-US" sz="2800" dirty="0" smtClean="0"/>
              <a:t>Duty of Care</a:t>
            </a:r>
          </a:p>
          <a:p>
            <a:pPr marL="234950" algn="ctr">
              <a:spcAft>
                <a:spcPts val="0"/>
              </a:spcAft>
            </a:pPr>
            <a:r>
              <a:rPr lang="en-US" sz="2000" i="1" dirty="0" smtClean="0">
                <a:solidFill>
                  <a:schemeClr val="bg1"/>
                </a:solidFill>
              </a:rPr>
              <a:t>Co-op </a:t>
            </a:r>
            <a:r>
              <a:rPr lang="en-US" sz="2000" i="1" dirty="0">
                <a:solidFill>
                  <a:schemeClr val="bg1"/>
                </a:solidFill>
              </a:rPr>
              <a:t>acts reasonably </a:t>
            </a:r>
            <a:r>
              <a:rPr lang="en-US" sz="2000" i="1" dirty="0" smtClean="0">
                <a:solidFill>
                  <a:schemeClr val="bg1"/>
                </a:solidFill>
              </a:rPr>
              <a:t>to:</a:t>
            </a:r>
            <a:endParaRPr lang="en-US" sz="2000" i="1" dirty="0">
              <a:solidFill>
                <a:schemeClr val="bg1"/>
              </a:solidFill>
            </a:endParaRPr>
          </a:p>
        </p:txBody>
      </p:sp>
      <p:sp>
        <p:nvSpPr>
          <p:cNvPr id="4" name="TextBox 3"/>
          <p:cNvSpPr txBox="1"/>
          <p:nvPr/>
        </p:nvSpPr>
        <p:spPr>
          <a:xfrm>
            <a:off x="2286000" y="4343400"/>
            <a:ext cx="4572000" cy="1138773"/>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2400" dirty="0" smtClean="0">
                <a:solidFill>
                  <a:schemeClr val="bg1"/>
                </a:solidFill>
              </a:rPr>
              <a:t>Ensure compliance</a:t>
            </a:r>
          </a:p>
          <a:p>
            <a:pPr marL="285750" indent="-285750">
              <a:spcBef>
                <a:spcPts val="1200"/>
              </a:spcBef>
              <a:spcAft>
                <a:spcPts val="1200"/>
              </a:spcAft>
              <a:buFont typeface="Arial" panose="020B0604020202020204" pitchFamily="34" charset="0"/>
              <a:buChar char="•"/>
            </a:pPr>
            <a:r>
              <a:rPr lang="en-US" sz="2400" dirty="0" smtClean="0">
                <a:solidFill>
                  <a:schemeClr val="bg1"/>
                </a:solidFill>
              </a:rPr>
              <a:t>Ensure safety of employees</a:t>
            </a:r>
            <a:endParaRPr lang="en-US" sz="2400" dirty="0">
              <a:solidFill>
                <a:schemeClr val="bg1"/>
              </a:solidFill>
            </a:endParaRPr>
          </a:p>
        </p:txBody>
      </p:sp>
    </p:spTree>
    <p:extLst>
      <p:ext uri="{BB962C8B-B14F-4D97-AF65-F5344CB8AC3E}">
        <p14:creationId xmlns:p14="http://schemas.microsoft.com/office/powerpoint/2010/main" val="487305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23FE2B7-D694-4631-9396-AE3374962F5B}" type="slidenum">
              <a:rPr lang="en-US" smtClean="0">
                <a:solidFill>
                  <a:prstClr val="black">
                    <a:tint val="75000"/>
                  </a:prstClr>
                </a:solidFill>
              </a:rPr>
              <a:pPr>
                <a:defRPr/>
              </a:pPr>
              <a:t>23</a:t>
            </a:fld>
            <a:endParaRPr lang="en-US" dirty="0">
              <a:solidFill>
                <a:prstClr val="black">
                  <a:tint val="75000"/>
                </a:prstClr>
              </a:solidFill>
            </a:endParaRPr>
          </a:p>
        </p:txBody>
      </p:sp>
      <p:sp>
        <p:nvSpPr>
          <p:cNvPr id="2" name="Content Placeholder 1"/>
          <p:cNvSpPr>
            <a:spLocks noGrp="1"/>
          </p:cNvSpPr>
          <p:nvPr>
            <p:ph idx="4294967295"/>
          </p:nvPr>
        </p:nvSpPr>
        <p:spPr>
          <a:xfrm>
            <a:off x="228600" y="1036638"/>
            <a:ext cx="8610600" cy="5287962"/>
          </a:xfrm>
        </p:spPr>
        <p:txBody>
          <a:bodyPr>
            <a:normAutofit fontScale="92500" lnSpcReduction="10000"/>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3500" b="1" dirty="0" smtClean="0">
                <a:solidFill>
                  <a:schemeClr val="bg1"/>
                </a:solidFill>
              </a:rPr>
              <a:t>Questions or Comments?</a:t>
            </a:r>
          </a:p>
          <a:p>
            <a:pPr marL="0" indent="0" algn="ctr">
              <a:buNone/>
            </a:pPr>
            <a:endParaRPr lang="en-US" b="1" dirty="0">
              <a:solidFill>
                <a:schemeClr val="bg1"/>
              </a:solidFill>
            </a:endParaRPr>
          </a:p>
          <a:p>
            <a:pPr marL="0" indent="0" algn="ctr">
              <a:buNone/>
            </a:pPr>
            <a:endParaRPr lang="en-US" b="1" dirty="0">
              <a:solidFill>
                <a:schemeClr val="bg1"/>
              </a:solidFill>
            </a:endParaRPr>
          </a:p>
          <a:p>
            <a:pPr marL="0" indent="0" algn="ctr">
              <a:buNone/>
            </a:pPr>
            <a:endParaRPr lang="en-US" b="1" dirty="0" smtClean="0">
              <a:solidFill>
                <a:schemeClr val="bg1"/>
              </a:solidFill>
            </a:endParaRPr>
          </a:p>
          <a:p>
            <a:pPr marL="0" indent="0" algn="ctr">
              <a:buNone/>
            </a:pPr>
            <a:endParaRPr lang="en-US" b="1" dirty="0" smtClean="0">
              <a:solidFill>
                <a:schemeClr val="bg1"/>
              </a:solidFill>
            </a:endParaRPr>
          </a:p>
          <a:p>
            <a:pPr marL="0" indent="0" algn="ctr">
              <a:buNone/>
            </a:pPr>
            <a:endParaRPr lang="en-US" sz="2000" b="1" dirty="0" smtClean="0">
              <a:solidFill>
                <a:schemeClr val="bg1"/>
              </a:solidFill>
            </a:endParaRPr>
          </a:p>
          <a:p>
            <a:pPr marL="0" indent="0" algn="ctr">
              <a:spcBef>
                <a:spcPts val="0"/>
              </a:spcBef>
              <a:buNone/>
            </a:pPr>
            <a:r>
              <a:rPr lang="en-US" sz="2400" b="1" dirty="0" smtClean="0">
                <a:solidFill>
                  <a:schemeClr val="bg1"/>
                </a:solidFill>
              </a:rPr>
              <a:t>Bud Branham</a:t>
            </a:r>
          </a:p>
          <a:p>
            <a:pPr marL="0" indent="0" algn="ctr">
              <a:spcBef>
                <a:spcPts val="0"/>
              </a:spcBef>
              <a:buNone/>
            </a:pPr>
            <a:r>
              <a:rPr lang="en-US" sz="2400" b="1" dirty="0">
                <a:hlinkClick r:id="rId3"/>
              </a:rPr>
              <a:t>b</a:t>
            </a:r>
            <a:r>
              <a:rPr lang="en-US" sz="2400" b="1" dirty="0" smtClean="0">
                <a:hlinkClick r:id="rId3"/>
              </a:rPr>
              <a:t>ud.branham@nreca.coop</a:t>
            </a:r>
            <a:endParaRPr lang="en-US" sz="2400" b="1" dirty="0" smtClean="0"/>
          </a:p>
          <a:p>
            <a:pPr marL="0" indent="0" algn="ctr">
              <a:spcBef>
                <a:spcPts val="0"/>
              </a:spcBef>
              <a:buNone/>
            </a:pPr>
            <a:r>
              <a:rPr lang="en-US" sz="2400" dirty="0" smtClean="0">
                <a:solidFill>
                  <a:schemeClr val="bg1"/>
                </a:solidFill>
              </a:rPr>
              <a:t>(561) 670-3502</a:t>
            </a:r>
            <a:endParaRPr lang="en-US" sz="2400" dirty="0">
              <a:solidFill>
                <a:schemeClr val="bg1"/>
              </a:solidFill>
            </a:endParaRPr>
          </a:p>
        </p:txBody>
      </p:sp>
    </p:spTree>
    <p:extLst>
      <p:ext uri="{BB962C8B-B14F-4D97-AF65-F5344CB8AC3E}">
        <p14:creationId xmlns:p14="http://schemas.microsoft.com/office/powerpoint/2010/main" val="2706379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pPr algn="ctr">
              <a:buFont typeface="Arial" pitchFamily="34" charset="0"/>
              <a:buNone/>
              <a:defRPr/>
            </a:pPr>
            <a:endParaRPr lang="en-US" dirty="0" smtClean="0"/>
          </a:p>
          <a:p>
            <a:pPr algn="ctr">
              <a:buFont typeface="Arial" pitchFamily="34" charset="0"/>
              <a:buNone/>
              <a:defRPr/>
            </a:pPr>
            <a:endParaRPr lang="en-US" dirty="0" smtClean="0"/>
          </a:p>
          <a:p>
            <a:pPr algn="ctr">
              <a:buFont typeface="Arial" pitchFamily="34" charset="0"/>
              <a:buNone/>
              <a:defRPr/>
            </a:pPr>
            <a:endParaRPr lang="en-US" dirty="0" smtClean="0"/>
          </a:p>
          <a:p>
            <a:pPr algn="ctr">
              <a:lnSpc>
                <a:spcPct val="150000"/>
              </a:lnSpc>
              <a:buFont typeface="Arial" pitchFamily="34" charset="0"/>
              <a:buNone/>
              <a:defRPr/>
            </a:pPr>
            <a:r>
              <a:rPr lang="en-US" sz="3200" b="1" dirty="0">
                <a:latin typeface="Arial" panose="020B0604020202020204" pitchFamily="34" charset="0"/>
                <a:cs typeface="Arial" panose="020B0604020202020204" pitchFamily="34" charset="0"/>
              </a:rPr>
              <a:t>“Speak Up – Listen Up” </a:t>
            </a:r>
            <a:endParaRPr lang="en-US" sz="3200" b="1" dirty="0" smtClean="0">
              <a:latin typeface="Arial" panose="020B0604020202020204" pitchFamily="34" charset="0"/>
              <a:cs typeface="Arial" panose="020B0604020202020204" pitchFamily="34" charset="0"/>
            </a:endParaRPr>
          </a:p>
          <a:p>
            <a:pPr algn="ctr">
              <a:lnSpc>
                <a:spcPct val="150000"/>
              </a:lnSpc>
              <a:buFont typeface="Arial" pitchFamily="34" charset="0"/>
              <a:buNone/>
              <a:defRPr/>
            </a:pPr>
            <a:r>
              <a:rPr lang="en-US" sz="3200" b="1" dirty="0" smtClean="0">
                <a:latin typeface="Arial" panose="020B0604020202020204" pitchFamily="34" charset="0"/>
                <a:cs typeface="Arial" panose="020B0604020202020204" pitchFamily="34" charset="0"/>
              </a:rPr>
              <a:t>Implementation Review</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D4432F0-F039-4E6B-9987-08CC949DF0C7}" type="slidenum">
              <a:rPr lang="en-US" smtClean="0">
                <a:solidFill>
                  <a:prstClr val="white"/>
                </a:solidFill>
              </a:rPr>
              <a:pPr>
                <a:defRPr/>
              </a:pPr>
              <a:t>24</a:t>
            </a:fld>
            <a:endParaRPr lang="en-US" dirty="0">
              <a:solidFill>
                <a:prstClr val="white"/>
              </a:solidFill>
            </a:endParaRPr>
          </a:p>
        </p:txBody>
      </p:sp>
    </p:spTree>
    <p:extLst>
      <p:ext uri="{BB962C8B-B14F-4D97-AF65-F5344CB8AC3E}">
        <p14:creationId xmlns:p14="http://schemas.microsoft.com/office/powerpoint/2010/main" val="2394121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92929"/>
            </a:gs>
            <a:gs pos="100000">
              <a:srgbClr val="333399"/>
            </a:gs>
          </a:gsLst>
          <a:lin ang="5400000" scaled="0"/>
        </a:gra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a:xfrm>
            <a:off x="152400" y="0"/>
            <a:ext cx="8534400" cy="639762"/>
          </a:xfrm>
        </p:spPr>
        <p:txBody>
          <a:bodyPr>
            <a:normAutofit/>
          </a:bodyPr>
          <a:lstStyle/>
          <a:p>
            <a:pPr marL="112713" algn="l"/>
            <a:r>
              <a:rPr lang="en-US" sz="2400" dirty="0">
                <a:latin typeface="Arial" panose="020B0604020202020204" pitchFamily="34" charset="0"/>
                <a:cs typeface="Arial" panose="020B0604020202020204" pitchFamily="34" charset="0"/>
              </a:rPr>
              <a:t>Principles to Consider for Implementation</a:t>
            </a:r>
            <a:endParaRPr lang="en-US" sz="2400" b="0" i="1"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762000"/>
            <a:ext cx="8534400" cy="5562600"/>
          </a:xfrm>
        </p:spPr>
        <p:txBody>
          <a:bodyPr>
            <a:normAutofit fontScale="92500"/>
          </a:bodyPr>
          <a:lstStyle/>
          <a:p>
            <a:pPr marL="514350" indent="-457200">
              <a:spcBef>
                <a:spcPts val="1200"/>
              </a:spcBef>
              <a:spcAft>
                <a:spcPts val="1200"/>
              </a:spcAft>
              <a:buFont typeface="+mj-lt"/>
              <a:buAutoNum type="arabicPeriod"/>
            </a:pPr>
            <a:r>
              <a:rPr lang="en-US" sz="2000" dirty="0" smtClean="0"/>
              <a:t>Effectiveness is more important than efficiency</a:t>
            </a:r>
          </a:p>
          <a:p>
            <a:pPr marL="514350" indent="-457200">
              <a:spcBef>
                <a:spcPts val="1200"/>
              </a:spcBef>
              <a:spcAft>
                <a:spcPts val="1200"/>
              </a:spcAft>
              <a:buFont typeface="+mj-lt"/>
              <a:buAutoNum type="arabicPeriod"/>
            </a:pPr>
            <a:r>
              <a:rPr lang="en-US" sz="2000" dirty="0" smtClean="0"/>
              <a:t>Effectiveness is more important that timeliness</a:t>
            </a:r>
          </a:p>
          <a:p>
            <a:pPr marL="514350" indent="-457200">
              <a:spcBef>
                <a:spcPts val="1200"/>
              </a:spcBef>
              <a:spcAft>
                <a:spcPts val="1200"/>
              </a:spcAft>
              <a:buFont typeface="+mj-lt"/>
              <a:buAutoNum type="arabicPeriod"/>
            </a:pPr>
            <a:r>
              <a:rPr lang="en-US" sz="2000" dirty="0" smtClean="0"/>
              <a:t>Engaging the top leaders is the most critical factor for effective implementation</a:t>
            </a:r>
          </a:p>
          <a:p>
            <a:pPr marL="514350" indent="-457200">
              <a:spcBef>
                <a:spcPts val="1200"/>
              </a:spcBef>
              <a:spcAft>
                <a:spcPts val="1200"/>
              </a:spcAft>
              <a:buFont typeface="+mj-lt"/>
              <a:buAutoNum type="arabicPeriod"/>
            </a:pPr>
            <a:r>
              <a:rPr lang="en-US" sz="2000" dirty="0" smtClean="0"/>
              <a:t>Offering training to frontline employees within a co-op is probably the most effective method</a:t>
            </a:r>
          </a:p>
          <a:p>
            <a:pPr marL="514350" indent="-457200">
              <a:spcBef>
                <a:spcPts val="1200"/>
              </a:spcBef>
              <a:spcAft>
                <a:spcPts val="1200"/>
              </a:spcAft>
              <a:buFont typeface="+mj-lt"/>
              <a:buAutoNum type="arabicPeriod"/>
            </a:pPr>
            <a:r>
              <a:rPr lang="en-US" sz="2000" dirty="0" smtClean="0"/>
              <a:t>Class size is an important factor in gaining class participation</a:t>
            </a:r>
          </a:p>
          <a:p>
            <a:pPr marL="514350" indent="-457200">
              <a:spcBef>
                <a:spcPts val="1200"/>
              </a:spcBef>
              <a:spcAft>
                <a:spcPts val="1200"/>
              </a:spcAft>
              <a:buFont typeface="+mj-lt"/>
              <a:buAutoNum type="arabicPeriod"/>
            </a:pPr>
            <a:r>
              <a:rPr lang="en-US" sz="2000" dirty="0" smtClean="0"/>
              <a:t>Customize the content for the allowable time but avoid diluting the core concepts </a:t>
            </a:r>
          </a:p>
          <a:p>
            <a:pPr marL="514350" indent="-457200">
              <a:spcBef>
                <a:spcPts val="1200"/>
              </a:spcBef>
              <a:spcAft>
                <a:spcPts val="1200"/>
              </a:spcAft>
              <a:buFont typeface="+mj-lt"/>
              <a:buAutoNum type="arabicPeriod"/>
            </a:pPr>
            <a:r>
              <a:rPr lang="en-US" sz="2000" dirty="0"/>
              <a:t>The program contains a lot of content, it was created to be flexible, adjust for the needs of the </a:t>
            </a:r>
            <a:r>
              <a:rPr lang="en-US" sz="2000" dirty="0" smtClean="0"/>
              <a:t>audience</a:t>
            </a:r>
          </a:p>
          <a:p>
            <a:pPr marL="514350" indent="-457200">
              <a:spcBef>
                <a:spcPts val="1200"/>
              </a:spcBef>
              <a:spcAft>
                <a:spcPts val="1200"/>
              </a:spcAft>
              <a:buFont typeface="+mj-lt"/>
              <a:buAutoNum type="arabicPeriod"/>
            </a:pPr>
            <a:r>
              <a:rPr lang="en-US" sz="2000" dirty="0" smtClean="0"/>
              <a:t>Avoid splitting up the Speak Up and Listen Up track</a:t>
            </a:r>
          </a:p>
          <a:p>
            <a:pPr marL="514350" indent="-457200">
              <a:spcBef>
                <a:spcPts val="1200"/>
              </a:spcBef>
              <a:spcAft>
                <a:spcPts val="1200"/>
              </a:spcAft>
              <a:buFont typeface="+mj-lt"/>
              <a:buAutoNum type="arabicPeriod"/>
            </a:pPr>
            <a:endParaRPr lang="en-US" sz="1800" dirty="0"/>
          </a:p>
        </p:txBody>
      </p:sp>
      <p:sp>
        <p:nvSpPr>
          <p:cNvPr id="4" name="Slide Number Placeholder 3"/>
          <p:cNvSpPr>
            <a:spLocks noGrp="1"/>
          </p:cNvSpPr>
          <p:nvPr>
            <p:ph type="sldNum" sz="quarter" idx="10"/>
          </p:nvPr>
        </p:nvSpPr>
        <p:spPr/>
        <p:txBody>
          <a:bodyPr/>
          <a:lstStyle/>
          <a:p>
            <a:pPr>
              <a:defRPr/>
            </a:pPr>
            <a:fld id="{1D4432F0-F039-4E6B-9987-08CC949DF0C7}" type="slidenum">
              <a:rPr lang="en-US" smtClean="0">
                <a:solidFill>
                  <a:prstClr val="white"/>
                </a:solidFill>
              </a:rPr>
              <a:pPr>
                <a:defRPr/>
              </a:pPr>
              <a:t>25</a:t>
            </a:fld>
            <a:endParaRPr lang="en-US" dirty="0">
              <a:solidFill>
                <a:prstClr val="white"/>
              </a:solidFill>
            </a:endParaRPr>
          </a:p>
        </p:txBody>
      </p:sp>
    </p:spTree>
    <p:extLst>
      <p:ext uri="{BB962C8B-B14F-4D97-AF65-F5344CB8AC3E}">
        <p14:creationId xmlns:p14="http://schemas.microsoft.com/office/powerpoint/2010/main" val="2902193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77000"/>
            <a:ext cx="2133600" cy="365125"/>
          </a:xfrm>
        </p:spPr>
        <p:txBody>
          <a:bodyPr/>
          <a:lstStyle/>
          <a:p>
            <a:pPr>
              <a:defRPr/>
            </a:pPr>
            <a:fld id="{A23FE2B7-D694-4631-9396-AE3374962F5B}" type="slidenum">
              <a:rPr lang="en-US" smtClean="0">
                <a:solidFill>
                  <a:prstClr val="white"/>
                </a:solidFill>
              </a:rPr>
              <a:pPr>
                <a:defRPr/>
              </a:pPr>
              <a:t>3</a:t>
            </a:fld>
            <a:endParaRPr lang="en-US" dirty="0">
              <a:solidFill>
                <a:prstClr val="white"/>
              </a:solidFill>
            </a:endParaRPr>
          </a:p>
        </p:txBody>
      </p:sp>
      <p:sp>
        <p:nvSpPr>
          <p:cNvPr id="4" name="Title 3"/>
          <p:cNvSpPr>
            <a:spLocks noGrp="1"/>
          </p:cNvSpPr>
          <p:nvPr>
            <p:ph type="title" idx="11"/>
          </p:nvPr>
        </p:nvSpPr>
        <p:spPr>
          <a:xfrm>
            <a:off x="0" y="1"/>
            <a:ext cx="9144000" cy="685800"/>
          </a:xfrm>
        </p:spPr>
        <p:txBody>
          <a:bodyPr/>
          <a:lstStyle/>
          <a:p>
            <a:r>
              <a:rPr lang="en-US" dirty="0" smtClean="0"/>
              <a:t>Where does your leadership engagement stand?</a:t>
            </a:r>
            <a:endParaRPr lang="en-US" dirty="0"/>
          </a:p>
        </p:txBody>
      </p:sp>
      <p:pic>
        <p:nvPicPr>
          <p:cNvPr id="2051" name="Picture 3" descr="C:\Users\ctb0\Pictures\Training Pics for Consideration\IMG_8843.jpeg"/>
          <p:cNvPicPr>
            <a:picLocks noChangeAspect="1" noChangeArrowheads="1"/>
          </p:cNvPicPr>
          <p:nvPr/>
        </p:nvPicPr>
        <p:blipFill rotWithShape="1">
          <a:blip r:embed="rId3">
            <a:extLst>
              <a:ext uri="{28A0092B-C50C-407E-A947-70E740481C1C}">
                <a14:useLocalDpi xmlns:a14="http://schemas.microsoft.com/office/drawing/2010/main" val="0"/>
              </a:ext>
            </a:extLst>
          </a:blip>
          <a:srcRect l="38993" t="3555" r="15655" b="17273"/>
          <a:stretch/>
        </p:blipFill>
        <p:spPr bwMode="auto">
          <a:xfrm>
            <a:off x="152400" y="810008"/>
            <a:ext cx="4362995" cy="4904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05335"/>
            <a:ext cx="2895600" cy="461665"/>
          </a:xfrm>
          <a:prstGeom prst="rect">
            <a:avLst/>
          </a:prstGeom>
          <a:noFill/>
        </p:spPr>
        <p:txBody>
          <a:bodyPr wrap="square" rtlCol="0">
            <a:spAutoFit/>
          </a:bodyPr>
          <a:lstStyle/>
          <a:p>
            <a:pPr algn="ctr"/>
            <a:r>
              <a:rPr lang="en-US" sz="2400" b="1" dirty="0" smtClean="0">
                <a:solidFill>
                  <a:prstClr val="black"/>
                </a:solidFill>
              </a:rPr>
              <a:t>“Bank Walker”</a:t>
            </a:r>
            <a:endParaRPr lang="en-US" sz="2400" b="1" dirty="0">
              <a:solidFill>
                <a:prstClr val="black"/>
              </a:solidFill>
            </a:endParaRPr>
          </a:p>
        </p:txBody>
      </p:sp>
      <p:sp>
        <p:nvSpPr>
          <p:cNvPr id="2" name="TextBox 1"/>
          <p:cNvSpPr txBox="1"/>
          <p:nvPr/>
        </p:nvSpPr>
        <p:spPr>
          <a:xfrm>
            <a:off x="4495800" y="609600"/>
            <a:ext cx="4572000" cy="6165790"/>
          </a:xfrm>
          <a:prstGeom prst="rect">
            <a:avLst/>
          </a:prstGeom>
          <a:noFill/>
        </p:spPr>
        <p:txBody>
          <a:bodyPr wrap="square" rtlCol="0">
            <a:spAutoFit/>
          </a:bodyPr>
          <a:lstStyle/>
          <a:p>
            <a:pPr marL="285750" indent="-285750">
              <a:spcBef>
                <a:spcPts val="800"/>
              </a:spcBef>
              <a:spcAft>
                <a:spcPts val="800"/>
              </a:spcAft>
              <a:buFont typeface="Wingdings" panose="05000000000000000000" pitchFamily="2" charset="2"/>
              <a:buChar char="§"/>
            </a:pPr>
            <a:r>
              <a:rPr lang="en-US" dirty="0">
                <a:solidFill>
                  <a:prstClr val="white"/>
                </a:solidFill>
              </a:rPr>
              <a:t>Generally </a:t>
            </a:r>
            <a:r>
              <a:rPr lang="en-US" dirty="0" smtClean="0">
                <a:solidFill>
                  <a:prstClr val="white"/>
                </a:solidFill>
              </a:rPr>
              <a:t>do care</a:t>
            </a:r>
          </a:p>
          <a:p>
            <a:pPr marL="285750" indent="-285750">
              <a:spcBef>
                <a:spcPts val="800"/>
              </a:spcBef>
              <a:spcAft>
                <a:spcPts val="800"/>
              </a:spcAft>
              <a:buFont typeface="Wingdings" panose="05000000000000000000" pitchFamily="2" charset="2"/>
              <a:buChar char="§"/>
            </a:pPr>
            <a:r>
              <a:rPr lang="en-US" dirty="0" smtClean="0">
                <a:solidFill>
                  <a:prstClr val="white"/>
                </a:solidFill>
              </a:rPr>
              <a:t>Typically </a:t>
            </a:r>
            <a:r>
              <a:rPr lang="en-US" dirty="0">
                <a:solidFill>
                  <a:prstClr val="white"/>
                </a:solidFill>
              </a:rPr>
              <a:t>doubts </a:t>
            </a:r>
            <a:r>
              <a:rPr lang="en-US" dirty="0" smtClean="0">
                <a:solidFill>
                  <a:prstClr val="white"/>
                </a:solidFill>
              </a:rPr>
              <a:t>their involvement </a:t>
            </a:r>
            <a:r>
              <a:rPr lang="en-US" dirty="0">
                <a:solidFill>
                  <a:prstClr val="white"/>
                </a:solidFill>
              </a:rPr>
              <a:t>adds </a:t>
            </a:r>
            <a:r>
              <a:rPr lang="en-US" dirty="0" smtClean="0">
                <a:solidFill>
                  <a:prstClr val="white"/>
                </a:solidFill>
              </a:rPr>
              <a:t>value</a:t>
            </a:r>
          </a:p>
          <a:p>
            <a:pPr marL="285750" indent="-285750">
              <a:spcBef>
                <a:spcPts val="800"/>
              </a:spcBef>
              <a:spcAft>
                <a:spcPts val="800"/>
              </a:spcAft>
              <a:buFont typeface="Wingdings" panose="05000000000000000000" pitchFamily="2" charset="2"/>
              <a:buChar char="§"/>
            </a:pPr>
            <a:r>
              <a:rPr lang="en-US" dirty="0" smtClean="0">
                <a:solidFill>
                  <a:prstClr val="white"/>
                </a:solidFill>
              </a:rPr>
              <a:t>Typically delegates </a:t>
            </a:r>
            <a:r>
              <a:rPr lang="en-US" dirty="0">
                <a:solidFill>
                  <a:prstClr val="white"/>
                </a:solidFill>
              </a:rPr>
              <a:t>safe performance to </a:t>
            </a:r>
            <a:r>
              <a:rPr lang="en-US" dirty="0" smtClean="0">
                <a:solidFill>
                  <a:prstClr val="white"/>
                </a:solidFill>
              </a:rPr>
              <a:t>others</a:t>
            </a:r>
          </a:p>
          <a:p>
            <a:pPr marL="285750" indent="-285750">
              <a:spcBef>
                <a:spcPts val="800"/>
              </a:spcBef>
              <a:spcAft>
                <a:spcPts val="800"/>
              </a:spcAft>
              <a:buFont typeface="Wingdings" panose="05000000000000000000" pitchFamily="2" charset="2"/>
              <a:buChar char="§"/>
            </a:pPr>
            <a:r>
              <a:rPr lang="en-US" dirty="0" smtClean="0">
                <a:solidFill>
                  <a:prstClr val="white"/>
                </a:solidFill>
              </a:rPr>
              <a:t>Focuses almost </a:t>
            </a:r>
            <a:r>
              <a:rPr lang="en-US" dirty="0">
                <a:solidFill>
                  <a:prstClr val="white"/>
                </a:solidFill>
              </a:rPr>
              <a:t>exclusively on </a:t>
            </a:r>
            <a:r>
              <a:rPr lang="en-US" dirty="0" smtClean="0">
                <a:solidFill>
                  <a:prstClr val="white"/>
                </a:solidFill>
              </a:rPr>
              <a:t>outcomes</a:t>
            </a:r>
          </a:p>
          <a:p>
            <a:pPr marL="285750" indent="-285750">
              <a:spcBef>
                <a:spcPts val="800"/>
              </a:spcBef>
              <a:spcAft>
                <a:spcPts val="800"/>
              </a:spcAft>
              <a:buFont typeface="Wingdings" panose="05000000000000000000" pitchFamily="2" charset="2"/>
              <a:buChar char="§"/>
            </a:pPr>
            <a:r>
              <a:rPr lang="en-US" dirty="0">
                <a:solidFill>
                  <a:prstClr val="white"/>
                </a:solidFill>
              </a:rPr>
              <a:t>Rarely attends safety events</a:t>
            </a:r>
          </a:p>
          <a:p>
            <a:pPr marL="285750" indent="-285750">
              <a:spcBef>
                <a:spcPts val="800"/>
              </a:spcBef>
              <a:spcAft>
                <a:spcPts val="800"/>
              </a:spcAft>
              <a:buFont typeface="Wingdings" panose="05000000000000000000" pitchFamily="2" charset="2"/>
              <a:buChar char="§"/>
            </a:pPr>
            <a:r>
              <a:rPr lang="en-US" dirty="0">
                <a:solidFill>
                  <a:prstClr val="white"/>
                </a:solidFill>
              </a:rPr>
              <a:t>Conversations typically center around cost, production, customer service, political issues, etc.</a:t>
            </a:r>
          </a:p>
          <a:p>
            <a:pPr marL="285750" indent="-285750">
              <a:spcBef>
                <a:spcPts val="800"/>
              </a:spcBef>
              <a:spcAft>
                <a:spcPts val="800"/>
              </a:spcAft>
              <a:buFont typeface="Wingdings" panose="05000000000000000000" pitchFamily="2" charset="2"/>
              <a:buChar char="§"/>
            </a:pPr>
            <a:r>
              <a:rPr lang="en-US" dirty="0">
                <a:solidFill>
                  <a:prstClr val="white"/>
                </a:solidFill>
              </a:rPr>
              <a:t>Time allocation to safety is limited, lacks confidence to enter the </a:t>
            </a:r>
            <a:r>
              <a:rPr lang="en-US" dirty="0" smtClean="0">
                <a:solidFill>
                  <a:prstClr val="white"/>
                </a:solidFill>
              </a:rPr>
              <a:t>trenches</a:t>
            </a:r>
          </a:p>
          <a:p>
            <a:pPr marL="285750" indent="-285750">
              <a:spcBef>
                <a:spcPts val="800"/>
              </a:spcBef>
              <a:spcAft>
                <a:spcPts val="800"/>
              </a:spcAft>
              <a:buFont typeface="Wingdings" panose="05000000000000000000" pitchFamily="2" charset="2"/>
              <a:buChar char="§"/>
            </a:pPr>
            <a:r>
              <a:rPr lang="en-US" dirty="0" smtClean="0">
                <a:solidFill>
                  <a:prstClr val="white"/>
                </a:solidFill>
              </a:rPr>
              <a:t>Rarely </a:t>
            </a:r>
            <a:r>
              <a:rPr lang="en-US" dirty="0">
                <a:solidFill>
                  <a:prstClr val="white"/>
                </a:solidFill>
              </a:rPr>
              <a:t>understands </a:t>
            </a:r>
            <a:r>
              <a:rPr lang="en-US" dirty="0" smtClean="0">
                <a:solidFill>
                  <a:prstClr val="white"/>
                </a:solidFill>
              </a:rPr>
              <a:t>the real </a:t>
            </a:r>
            <a:r>
              <a:rPr lang="en-US" dirty="0">
                <a:solidFill>
                  <a:prstClr val="white"/>
                </a:solidFill>
              </a:rPr>
              <a:t>status of </a:t>
            </a:r>
            <a:r>
              <a:rPr lang="en-US" dirty="0" smtClean="0">
                <a:solidFill>
                  <a:prstClr val="white"/>
                </a:solidFill>
              </a:rPr>
              <a:t>safety performance</a:t>
            </a:r>
          </a:p>
          <a:p>
            <a:pPr marL="285750" indent="-285750">
              <a:spcBef>
                <a:spcPts val="800"/>
              </a:spcBef>
              <a:spcAft>
                <a:spcPts val="800"/>
              </a:spcAft>
              <a:buFont typeface="Wingdings" panose="05000000000000000000" pitchFamily="2" charset="2"/>
              <a:buChar char="§"/>
            </a:pPr>
            <a:r>
              <a:rPr lang="en-US" dirty="0" smtClean="0">
                <a:solidFill>
                  <a:prstClr val="white"/>
                </a:solidFill>
              </a:rPr>
              <a:t>Constantly </a:t>
            </a:r>
            <a:r>
              <a:rPr lang="en-US" dirty="0">
                <a:solidFill>
                  <a:prstClr val="white"/>
                </a:solidFill>
              </a:rPr>
              <a:t>reacting to negative </a:t>
            </a:r>
            <a:r>
              <a:rPr lang="en-US" dirty="0" smtClean="0">
                <a:solidFill>
                  <a:prstClr val="white"/>
                </a:solidFill>
              </a:rPr>
              <a:t>incidents</a:t>
            </a:r>
          </a:p>
        </p:txBody>
      </p:sp>
    </p:spTree>
    <p:extLst>
      <p:ext uri="{BB962C8B-B14F-4D97-AF65-F5344CB8AC3E}">
        <p14:creationId xmlns:p14="http://schemas.microsoft.com/office/powerpoint/2010/main" val="23853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prstClr val="white"/>
                </a:solidFill>
              </a:rPr>
              <a:pPr>
                <a:defRPr/>
              </a:pPr>
              <a:t>4</a:t>
            </a:fld>
            <a:endParaRPr lang="en-US" dirty="0">
              <a:solidFill>
                <a:prstClr val="white"/>
              </a:solidFill>
            </a:endParaRPr>
          </a:p>
        </p:txBody>
      </p:sp>
      <p:sp>
        <p:nvSpPr>
          <p:cNvPr id="4" name="Title 3"/>
          <p:cNvSpPr>
            <a:spLocks noGrp="1"/>
          </p:cNvSpPr>
          <p:nvPr>
            <p:ph type="title" idx="11"/>
          </p:nvPr>
        </p:nvSpPr>
        <p:spPr>
          <a:xfrm>
            <a:off x="0" y="1"/>
            <a:ext cx="9144000" cy="685800"/>
          </a:xfrm>
        </p:spPr>
        <p:txBody>
          <a:bodyPr/>
          <a:lstStyle/>
          <a:p>
            <a:pPr marL="173038"/>
            <a:r>
              <a:rPr lang="en-US" dirty="0" smtClean="0"/>
              <a:t>Distracted Leadership</a:t>
            </a:r>
            <a:endParaRPr lang="en-US" dirty="0"/>
          </a:p>
        </p:txBody>
      </p:sp>
      <p:sp>
        <p:nvSpPr>
          <p:cNvPr id="8" name="AutoShape 12" descr="data:image/png;base64,iVBORw0KGgoAAAANSUhEUgAAAOEAAADhCAMAAAAJbSJIAAAAjVBMVEX/////Bwf/AAD/tbX/qan/+fn/v7//7+//SUn/6ur/zs7/q6v/1dX/9PT/YWH/5eX/x8f/39//mJj/Kyv/IyP/eXn/Ojr/tLT/cHD/ZWX/kpL/NDT/09P/Wlr/pKT/5+f/UlL/fn7/i4v/ExP/amr/hIT/Hx//dHT/w8P/TU3/QUH/W1v/Rkb/nJz/h4drMzXxAAAGiElEQVR4nO2daVsaMRDHIbBcCsohVlCpomhb6/f/eN3lXnYzuWZyNb+X7fPszH9dksyRpNFIJBKJRCKRSCQSiUQikUiETjZcjXP6w4zMQL8wsCIzwGfceh1Nm+zIevk26awQDaw6k7fl+mSgOR29tsaIBiAGi97B7JH9P4zaNwgGbtojnoHeYoBgAKTzULZcovivzcLsTY8XG4GFhw6Slhqu7wDjJx+Wbd2fTdZeyhhgd9eoug505kLrRx/euxoGui/yBub4f8jWTM76wYUPVY3dD0l9ewuzFqq+wVTB+t6Fb5VvNftWNzDFG3WGI1XzOxfupS3c6xkYDXEEXumY33rQ60sZ6H9pW7hC0Jc9aZqX9kD3DW4NPBkvd671zct5YPIGtxYMZw6D97v3YA2vAMZrUwNmX+q7ofmtB9DU1TF9g4WFd32Bb+bmC4kTroEJgsDcwpuuwD8Y5gsPXjgGXrAM/NETOEKyn3vwo9bADzwDIx2BePY5EskNCFgg2s89+KgY+MA1sFAV2EG1n3vwfWEAYZguG1CMNm5QBrmSB88lA8/oz2dq+YUNtgO5C7dnz78leP5GReAdvgP5Sz6lqlbon0hh4E5eIMEbLjyYUX4ihQH5gJHiDRcePOyf/0D0/KaswG8aB3IXdjHxPdnzX+UE9qkcyH+KRfamS/SJFAbkQm681VrVg6/8+V+Ez5davY3pHMhduMpDTsrny+SjCf+E23mZ7httyv0RV5QObFOptM8X14ewYjZHcGPRE8TvmBrGRALJ5ipbCPPQhEO5HVgPFtgNXWAuEa4JtSNQ2AYV/oxA4U9QYeAjaQE8mg7CFygIEydRKOTn2BuNpygUPsX9M4R/iBHMhgWMX/yOYqDJFT5yFQa/KN0BLE2jGErBwZQiEewAIDWMUvN1D1ATDj502gEEUMtIFC65CqeRKJxxFc6SwjD4rxXG8jucchXGP5b+jkThb67CCPJQBUAuiqj6bBtg1YbbpuSMmgasA9h9So4AGk5xe9mcAcSHpAVoewB90a1IFPKb+B4jUcjPRN1EohDoUoxEIV9g/DnvRi8KhVCdO4p0Ithn+jcKhc+AQprWWcuU2q0voWu8tAjcghnBYCroioqgCAyWgKOoPoFl/ChqpIKO/SwChYJ9ucGvakSde+HP+eyvQCFpH7sNxL3sgc+IEvtmAs+3VfY5Vgk8kwFkMI6YHgHgFLYWCww7aSq1HTjo+EJua9evcCUKOqAPBBwGg8HvGcGW84ECfplgyxfyB7kEuq4R73k6Eui+EsFekhJBzvpSs/2BIMtsTOmMugA7a4AumjoCXH+rHvoVXLuw8hk8WWAzBhMloKoEtjNBbZjZEVQLmCDRXc8woO+UARuBALCPiiJE9ZCoA8FUhFVOFyoTSM8w0BMsoh/ET5FJnkpTy2cQCiUD+3oCSLypn7ZXhvS0GgyOx2tpM/dbIpubCmxkTZ8lsibCxRA+D6hGw+gJs+OgKTE+CPqAt+0LCscICvB0haq7Gq3Dy8yUTkjIx8MMKsqZ+megnxlrCthjGYNEfIGefajYn+gOj0pSNAI1bxIhgOGOoudg3GRgDnzbgiG3HkhkZhGvCPdrVLS1KI+xY4lM6pRZI7pOq6dsrXMbmCJDhzlGNkW64UmAsz5iYf8vGo52tZsnneRxctiwxBHBiDhoBxc2cCPTsjxrEK7UeAysSmQyvb/Y0B6ufikQ4wpXZYbWmm7Y0s40WMVSqV+yL5YEK4eh6Fd4MbCwm0+w244c6lnDwSxxCW3ESB4NytAnDKfYGqW2ZEpGVkRlc/vXxteDdRXkpUCtWw1pINnwZnK/KD5t/Lv2VPrSbYCdZyTOGeqAm4SzkFJTp4u4mchWxkkVtE1v7JdrKTyQbofVuRjWFigLcddLbRjzApwHS22YR0OJThIyapilbxwlZNQwSd+wpS9LbRjt9I3LhIwamukb4OxY79BqnjZtZ7aL+qzBhNf6eYZqrOFhLCFCLdbwMpYQoZKhYhsL5Xl8MumJMZRpsIrkxBjONFhFKpzyOVgS8yqWKHshuq8IG28pWmHtApduvI8GZYAK/gxvx4RL+HN/kPN8HbydU0i7lnxgWJtKZTM/k6J61BTgEHYOekUlW+xv1leXi35Gm32GtiilNtx2kFBxtoILfaXG45jz9ztvb8J+6xTVnh4fKBapUSxF+Xwyxj5dO0HLII61NkSoGZlEIpFIJBKJRCKRSCQSiYQh/wD/eIv5aEIMU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Up-Down Arrow 56"/>
          <p:cNvSpPr/>
          <p:nvPr/>
        </p:nvSpPr>
        <p:spPr>
          <a:xfrm rot="16200000">
            <a:off x="4387047" y="2427984"/>
            <a:ext cx="304635" cy="1588157"/>
          </a:xfrm>
          <a:prstGeom prst="upDownArrow">
            <a:avLst/>
          </a:prstGeom>
          <a:pattFill prst="sphere">
            <a:fgClr>
              <a:schemeClr val="bg1">
                <a:lumMod val="50000"/>
              </a:schemeClr>
            </a:fgClr>
            <a:bgClr>
              <a:schemeClr val="tx1"/>
            </a:bgClr>
          </a:patt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utoShape 18" descr="data:image/jpeg;base64,/9j/4AAQSkZJRgABAQAAAQABAAD/2wCEAAkGBxANDA4MDQ0PDQwNDA0NDAwMDQ8MDAwMFBEWFhQRFBQYHDQgGBolGxQUITEhJSkrLy4uFx8zRDMsNygtLisBCgoKDg0NFA8PFSwcFBksNywsLCwsLSwsLCwsKzcsKywsMSwsKywrLSsuLDg1LCw3ODAsNzcrKywsKzIsKzcrN//AABEIALQBGQMBIgACEQEDEQH/xAAbAAACAgMBAAAAAAAAAAAAAAAAAQIDBAUGB//EADUQAAIBAwEFBgUDAwUAAAAAAAABAgMREgQFBiFBURMxQlJhcRQikaGxMlOBFtHhBzOC8PH/xAAZAQEBAQEBAQAAAAAAAAAAAAAAAQIDBAX/xAAkEQEAAgIBAwQDAQAAAAAAAAAAARECA1ETITESFEFCBFKBMv/aAAwDAQACEQMRAD8A8uAEOx7Hzii7GTTMexZRlZ2LElLqsO5lMkbKGnc4O3JXMSpRadrDLskKYRHYyVRaXuONO3zNcF3erIKXSsrsqkyytUuY8pAiCbINg2IKCJIRFRZFkxMKg0RaJtCZlq0GiLRYKxKW1dhWLLCsSltXYViywrCltCwrE7CsSltERKwWItogMQUgAAAAEAwEAVt8CSiWxkXQsdbeVjxiWRo37jMp04P/ANNlotFTk189vdXCWyN2qF5xjJd7txNxtjdiUasVGPCVrex0e6uwaU3G8ovu4q6Z6NPZNOUIqSylCOKfdc1OyIiIkxwnK5h4Tq9iqEHJ8LO1uq9Dmdc7NpHrW9u7teTf6Y013Rhd8DzzX7FcG7qT/iwqZ8Mx28uWmyFjaVtJj4WYs4W5EqW2JYVi6RWwI2ENsiwBkQEyKGIYgpCsSEArCsSAioWCxIVgqNhWJ2FYhaFhWJ2E0Rq1bQmixoi0RbQESaERpEAAKAEBBuYssjMxkyUWdXnpsKU/4M3Sal5JR4mni+plaSpeSSDNPUt1dcqSU5SyfLyx/uek7E2utRTm0/0WR4LDaOEVFPu+7O8/052ldypt/wC5Tqte6xZvZEVTOEzjNw9GqainV+SpFP7N+zOe2vunCunLT1FfyT/uY2s1dpPjz7/wxafbDvjKWM1+ma5+5z74+GpyjL/Ud3Ebb3drUG+0otLzJXRy+p0a6Ht62ypLCvFTi/FbgzU7U3c0uqTlStGT6cDXU5Zqni9XSoxamm9DvNr7p1KTbj8yOY1WjlB2lFr+C200cqBXKibOdMonAK18qZW4mZOJTKBFUWFYtcSDQEAJNEbAIBiIpAMQAIYAIiyQgqLIsmJkWEGQZYyDMtwixDZFmWgAAFbKJNSKsgyOjzrcjJoSx9zEgWKZqCmdKudruRrez1elV+Dzi/5ieexndnR7H1OGp076TX5MzKTD0/atS0n7tP8A77P7GnnqOV+K7mZ21ql235oKa91/hs5+tU+q/Bbc6bjTbT8E+Jkx1kocYS4dDmJVb+5bQ1zXBszTTrqO2FJYz4+jMfWaKjXXBJNmgda/FEqeulHmShibU3dSu4r6HM6zZs4NneQ2jdWfFepRqKNOp0TLZbzirSa70Y8onaa7ZPNI0eq2dbkW2olo5RINGZV0zRjSg1yCqWiLRa0QaCoMRITKIgMQCABEAJjEAEWNiYVFkWSZFmZahBkWSZFkbggARFZ1xogO50caWXHkV3BMWUvpPivc2dCtapSfSS/JqaT4mVn80fRoiU9Yr18qFGp0Sv7dzNLqJYya6P7GTs+r2mjS6GBqZXUZemL91/gQ50rlOzISmVykVuZVZVPUWLu2uayUhxrBabDtWu5llPWM16qicyJTcx1dyurGM0alVmiyOoBQ1WhXI1Wo0foblVyM7SA5irpbGLOk0dLX0y5GvraYNW0sokGbGrQ9DGnRDTGEyyUCDQKREMTKEACZACYCCkyDJsiyKgyLJMiyNwiAAZaZQXFcLnRyO5JEBpkKXUmWylxRRBkpS4hKehbuV70HH0X4I1n+uP8AyXuu8127Nf5UvQzdVPGonyvZ+zEOdd2LKRXKQqrtJr1K3IqpuRByIORByCrlUJdoYrkCmCmVmLMx8wyBTJVYmqph5CzIUz+1IyaZiKoPtAUlVpXMOrRMvMjJ3A1lSkUTpm0nAx6lMK1sqZW4mdOmUygFYrQi6UStxCoCG0JgJkWMiwqLIskyLI1BCGxGWlwCA0wkFyIIJS1MWRC4XBTpt3q1mjd653Vzl9jVLNe50lad4hiY7sWu7qMvSz9ym5PK8ZR6cUY+RRNsi2QchNgpJsi2RbE2FTyHkUuQsgUvyFkVZBkBbkGZTkLIFL8x5mPkGYKX5ibKcxZkKSlEpnAsyIuQGPKBVKJlSRTOIVjSiVtGRJFUkFVNEGi1oraCosiyTIsiosRJiCpAK4XCGNEbjTAYXFcANls2dpHSwqXh/ByejlZnQaep8oYyhJztL34FNR2bFWkQqyukyh5CcirIWQKWuRFyK8hZAWZEWyDkRcgq3IMinIMgUuyFkVZCyBS7IWRVkLIFLcgzKcgyBS7ITkU5BkCljkRciDkRcgHIrkNsi2RUJFbJyZBhUGRZJkWAhDEFACuFyKYXFcLgO4XFcAjI08uJudNV4GipvibChUCTDOqzK1O6aKp1CpT4lSluYsypsXEKuzFmV4seDAlmLMXZPoPsX0B2JzFkT+Hl0D4eXQd0uEMwzJ/DS6B8NLoKkuFeYZE/hpdBfDy6CpLhHMWRJ0JdBOi+gpeyOQZA6T6EXBgPIWRFxZFogm5EWyLIthaNsi2Jsi2CjZFg2JhQIBAIBARTAQAMLiACcGZdGRhRZfTmElnR4l1PTtmNSqmy0mpSOmMRLnlMx4X0NkSnayNtpd1Zz5F2zdpQVr2Oo2ftalw4o9OOvF4Nu7ZHiGm0+5LfezY0dxIc2dLptpUn4kbClr6fVG/TEfDyzv2T9nL0txKXO5lU9xqHlZ1ENbDqi+Osh1Q/jPrzn7OYhuTp/IWLcvTftnTrVQ6oktTDqiXPCXl+0uZW5um/aQf0bpv2kdR8RDqg+Ih1QuTv+0uWe5mm/aRXLcrTftnWPUw6oi9VDqhc8Fz+0uPnuRp/IY1TcWhyTO1lq4dUVT1kOqH8X15R9pcHV3EpcrmDX3FjyZ6FU1tPqjDra+n1RfTHCxu2R9nm2p3La7majVbszhyPTdVtOkvEjn9o7Vp8bWJOvHh31/kbb5eeajZco8jAqUGjqNo66LvaxoNVWTPNnjEeH0NeeU+WulErZdUkUSZyl3griuJsLkUNgK4ARuFxARo7hcQAO4XEADuTUisLgXxqFkdQ0YtwuW0psqeua5mXS2vJczRZBkWM5hmdcS6ilvBNeJ/Uyqe89ReN/U47MfaG425cuc6MJ+Hcw3tqLxv6l0d8ann+5wHavqPtX1L18mZ/Fw4eiR30qef7k1vtU8x5z2z6h2z6l6+TPs9fD0n+t6nmD+t6nmPN+3fUO3fUdfI9nr4ejvfap5iEt9anmPOu3fUO2fUdfI9nr4egy3yqef7lM976j8f3OE7Zi7Vk6+S+018O1nvVUfjf1MapvJN+J/U5PtGLtGTrZctR+PhHw6Ort2T8RiVdqSfM02YZGZ2TLcasY+GdU1jfMolWuY9wuZtuMYWOZFsiK5FpK4XI3C4U7hcQAIBARTAQAMBAAwEADAQAMBAAwEADAQAO4XAAC4XAAC4XAAC4XAAAAAAuAAAAAAFwAAABAAwE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AutoShape 20" descr="data:image/jpeg;base64,/9j/4AAQSkZJRgABAQAAAQABAAD/2wCEAAkGBxANDA4MDQ0PDQwNDA0NDAwMDQ8MDAwMFBEWFhQRFBQYHDQgGBolGxQUITEhJSkrLy4uFx8zRDMsNygtLisBCgoKDg0NFA8PFSwcFBksNywsLCwsLSwsLCwsKzcsKywsMSwsKywrLSsuLDg1LCw3ODAsNzcrKywsKzIsKzcrN//AABEIALQBGQMBIgACEQEDEQH/xAAbAAACAgMBAAAAAAAAAAAAAAAAAQIDBAUGB//EADUQAAIBAwEFBgUDAwUAAAAAAAABAgMREgQFBiFBURMxQlJhcRQikaGxMlOBFtHhBzOC8PH/xAAZAQEBAQEBAQAAAAAAAAAAAAAAAQIDBAX/xAAkEQEAAgIBAwQDAQAAAAAAAAAAARECA1ETITESFEFCBFKBMv/aAAwDAQACEQMRAD8A8uAEOx7Hzii7GTTMexZRlZ2LElLqsO5lMkbKGnc4O3JXMSpRadrDLskKYRHYyVRaXuONO3zNcF3erIKXSsrsqkyytUuY8pAiCbINg2IKCJIRFRZFkxMKg0RaJtCZlq0GiLRYKxKW1dhWLLCsSltXYViywrCltCwrE7CsSltERKwWItogMQUgAAAAEAwEAVt8CSiWxkXQsdbeVjxiWRo37jMp04P/ANNlotFTk189vdXCWyN2qF5xjJd7txNxtjdiUasVGPCVrex0e6uwaU3G8ovu4q6Z6NPZNOUIqSylCOKfdc1OyIiIkxwnK5h4Tq9iqEHJ8LO1uq9Dmdc7NpHrW9u7teTf6Y013Rhd8DzzX7FcG7qT/iwqZ8Mx28uWmyFjaVtJj4WYs4W5EqW2JYVi6RWwI2ENsiwBkQEyKGIYgpCsSEArCsSAioWCxIVgqNhWJ2FYhaFhWJ2E0Rq1bQmixoi0RbQESaERpEAAKAEBBuYssjMxkyUWdXnpsKU/4M3Sal5JR4mni+plaSpeSSDNPUt1dcqSU5SyfLyx/uek7E2utRTm0/0WR4LDaOEVFPu+7O8/052ldypt/wC5Tqte6xZvZEVTOEzjNw9GqainV+SpFP7N+zOe2vunCunLT1FfyT/uY2s1dpPjz7/wxafbDvjKWM1+ma5+5z74+GpyjL/Ud3Ebb3drUG+0otLzJXRy+p0a6Ht62ypLCvFTi/FbgzU7U3c0uqTlStGT6cDXU5Zqni9XSoxamm9DvNr7p1KTbj8yOY1WjlB2lFr+C200cqBXKibOdMonAK18qZW4mZOJTKBFUWFYtcSDQEAJNEbAIBiIpAMQAIYAIiyQgqLIsmJkWEGQZYyDMtwixDZFmWgAAFbKJNSKsgyOjzrcjJoSx9zEgWKZqCmdKudruRrez1elV+Dzi/5ieexndnR7H1OGp076TX5MzKTD0/atS0n7tP8A77P7GnnqOV+K7mZ21ql235oKa91/hs5+tU+q/Bbc6bjTbT8E+Jkx1kocYS4dDmJVb+5bQ1zXBszTTrqO2FJYz4+jMfWaKjXXBJNmgda/FEqeulHmShibU3dSu4r6HM6zZs4NneQ2jdWfFepRqKNOp0TLZbzirSa70Y8onaa7ZPNI0eq2dbkW2olo5RINGZV0zRjSg1yCqWiLRa0QaCoMRITKIgMQCABEAJjEAEWNiYVFkWSZFmZahBkWSZFkbggARFZ1xogO50caWXHkV3BMWUvpPivc2dCtapSfSS/JqaT4mVn80fRoiU9Yr18qFGp0Sv7dzNLqJYya6P7GTs+r2mjS6GBqZXUZemL91/gQ50rlOzISmVykVuZVZVPUWLu2uayUhxrBabDtWu5llPWM16qicyJTcx1dyurGM0alVmiyOoBQ1WhXI1Wo0foblVyM7SA5irpbGLOk0dLX0y5GvraYNW0sokGbGrQ9DGnRDTGEyyUCDQKREMTKEACZACYCCkyDJsiyKgyLJMiyNwiAAZaZQXFcLnRyO5JEBpkKXUmWylxRRBkpS4hKehbuV70HH0X4I1n+uP8AyXuu8127Nf5UvQzdVPGonyvZ+zEOdd2LKRXKQqrtJr1K3IqpuRByIORByCrlUJdoYrkCmCmVmLMx8wyBTJVYmqph5CzIUz+1IyaZiKoPtAUlVpXMOrRMvMjJ3A1lSkUTpm0nAx6lMK1sqZW4mdOmUygFYrQi6UStxCoCG0JgJkWMiwqLIskyLI1BCGxGWlwCA0wkFyIIJS1MWRC4XBTpt3q1mjd653Vzl9jVLNe50lad4hiY7sWu7qMvSz9ym5PK8ZR6cUY+RRNsi2QchNgpJsi2RbE2FTyHkUuQsgUvyFkVZBkBbkGZTkLIFL8x5mPkGYKX5ibKcxZkKSlEpnAsyIuQGPKBVKJlSRTOIVjSiVtGRJFUkFVNEGi1oraCosiyTIsiosRJiCpAK4XCGNEbjTAYXFcANls2dpHSwqXh/ByejlZnQaep8oYyhJztL34FNR2bFWkQqyukyh5CcirIWQKWuRFyK8hZAWZEWyDkRcgq3IMinIMgUuyFkVZCyBS7IWRVkLIFLcgzKcgyBS7ITkU5BkCljkRciDkRcgHIrkNsi2RUJFbJyZBhUGRZJkWAhDEFACuFyKYXFcLgO4XFcAjI08uJudNV4GipvibChUCTDOqzK1O6aKp1CpT4lSluYsypsXEKuzFmV4seDAlmLMXZPoPsX0B2JzFkT+Hl0D4eXQd0uEMwzJ/DS6B8NLoKkuFeYZE/hpdBfDy6CpLhHMWRJ0JdBOi+gpeyOQZA6T6EXBgPIWRFxZFogm5EWyLIthaNsi2Jsi2CjZFg2JhQIBAIBARTAQAMLiACcGZdGRhRZfTmElnR4l1PTtmNSqmy0mpSOmMRLnlMx4X0NkSnayNtpd1Zz5F2zdpQVr2Oo2ftalw4o9OOvF4Nu7ZHiGm0+5LfezY0dxIc2dLptpUn4kbClr6fVG/TEfDyzv2T9nL0txKXO5lU9xqHlZ1ENbDqi+Osh1Q/jPrzn7OYhuTp/IWLcvTftnTrVQ6oktTDqiXPCXl+0uZW5um/aQf0bpv2kdR8RDqg+Ih1QuTv+0uWe5mm/aRXLcrTftnWPUw6oi9VDqhc8Fz+0uPnuRp/IY1TcWhyTO1lq4dUVT1kOqH8X15R9pcHV3EpcrmDX3FjyZ6FU1tPqjDra+n1RfTHCxu2R9nm2p3La7majVbszhyPTdVtOkvEjn9o7Vp8bWJOvHh31/kbb5eeajZco8jAqUGjqNo66LvaxoNVWTPNnjEeH0NeeU+WulErZdUkUSZyl3griuJsLkUNgK4ARuFxARo7hcQAO4XEADuTUisLgXxqFkdQ0YtwuW0psqeua5mXS2vJczRZBkWM5hmdcS6ilvBNeJ/Uyqe89ReN/U47MfaG425cuc6MJ+Hcw3tqLxv6l0d8ann+5wHavqPtX1L18mZ/Fw4eiR30qef7k1vtU8x5z2z6h2z6l6+TPs9fD0n+t6nmD+t6nmPN+3fUO3fUdfI9nr4ejvfap5iEt9anmPOu3fUO2fUdfI9nr4egy3yqef7lM976j8f3OE7Zi7Vk6+S+018O1nvVUfjf1MapvJN+J/U5PtGLtGTrZctR+PhHw6Ort2T8RiVdqSfM02YZGZ2TLcasY+GdU1jfMolWuY9wuZtuMYWOZFsiK5FpK4XI3C4U7hcQAIBARTAQAMBAAwEADAQAMBAAwEADAQAO4XAAC4XAAC4XAAC4XAAAAAAuAAAAAAFwAAABAAwE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AutoShape 22" descr="data:image/jpeg;base64,/9j/4AAQSkZJRgABAQAAAQABAAD/2wCEAAkGBxANDA4MDQ0PDQwNDA0NDAwMDQ8MDAwMFBEWFhQRFBQYHDQgGBolGxQUITEhJSkrLy4uFx8zRDMsNygtLisBCgoKDg0NFA8PFSwcFBksNywsLCwsLSwsLCwsKzcsKywsMSwsKywrLSsuLDg1LCw3ODAsNzcrKywsKzIsKzcrN//AABEIALQBGQMBIgACEQEDEQH/xAAbAAACAgMBAAAAAAAAAAAAAAAAAQIDBAUGB//EADUQAAIBAwEFBgUDAwUAAAAAAAABAgMREgQFBiFBURMxQlJhcRQikaGxMlOBFtHhBzOC8PH/xAAZAQEBAQEBAQAAAAAAAAAAAAAAAQIDBAX/xAAkEQEAAgIBAwQDAQAAAAAAAAAAARECA1ETITESFEFCBFKBMv/aAAwDAQACEQMRAD8A8uAEOx7Hzii7GTTMexZRlZ2LElLqsO5lMkbKGnc4O3JXMSpRadrDLskKYRHYyVRaXuONO3zNcF3erIKXSsrsqkyytUuY8pAiCbINg2IKCJIRFRZFkxMKg0RaJtCZlq0GiLRYKxKW1dhWLLCsSltXYViywrCltCwrE7CsSltERKwWItogMQUgAAAAEAwEAVt8CSiWxkXQsdbeVjxiWRo37jMp04P/ANNlotFTk189vdXCWyN2qF5xjJd7txNxtjdiUasVGPCVrex0e6uwaU3G8ovu4q6Z6NPZNOUIqSylCOKfdc1OyIiIkxwnK5h4Tq9iqEHJ8LO1uq9Dmdc7NpHrW9u7teTf6Y013Rhd8DzzX7FcG7qT/iwqZ8Mx28uWmyFjaVtJj4WYs4W5EqW2JYVi6RWwI2ENsiwBkQEyKGIYgpCsSEArCsSAioWCxIVgqNhWJ2FYhaFhWJ2E0Rq1bQmixoi0RbQESaERpEAAKAEBBuYssjMxkyUWdXnpsKU/4M3Sal5JR4mni+plaSpeSSDNPUt1dcqSU5SyfLyx/uek7E2utRTm0/0WR4LDaOEVFPu+7O8/052ldypt/wC5Tqte6xZvZEVTOEzjNw9GqainV+SpFP7N+zOe2vunCunLT1FfyT/uY2s1dpPjz7/wxafbDvjKWM1+ma5+5z74+GpyjL/Ud3Ebb3drUG+0otLzJXRy+p0a6Ht62ypLCvFTi/FbgzU7U3c0uqTlStGT6cDXU5Zqni9XSoxamm9DvNr7p1KTbj8yOY1WjlB2lFr+C200cqBXKibOdMonAK18qZW4mZOJTKBFUWFYtcSDQEAJNEbAIBiIpAMQAIYAIiyQgqLIsmJkWEGQZYyDMtwixDZFmWgAAFbKJNSKsgyOjzrcjJoSx9zEgWKZqCmdKudruRrez1elV+Dzi/5ieexndnR7H1OGp076TX5MzKTD0/atS0n7tP8A77P7GnnqOV+K7mZ21ql235oKa91/hs5+tU+q/Bbc6bjTbT8E+Jkx1kocYS4dDmJVb+5bQ1zXBszTTrqO2FJYz4+jMfWaKjXXBJNmgda/FEqeulHmShibU3dSu4r6HM6zZs4NneQ2jdWfFepRqKNOp0TLZbzirSa70Y8onaa7ZPNI0eq2dbkW2olo5RINGZV0zRjSg1yCqWiLRa0QaCoMRITKIgMQCABEAJjEAEWNiYVFkWSZFmZahBkWSZFkbggARFZ1xogO50caWXHkV3BMWUvpPivc2dCtapSfSS/JqaT4mVn80fRoiU9Yr18qFGp0Sv7dzNLqJYya6P7GTs+r2mjS6GBqZXUZemL91/gQ50rlOzISmVykVuZVZVPUWLu2uayUhxrBabDtWu5llPWM16qicyJTcx1dyurGM0alVmiyOoBQ1WhXI1Wo0foblVyM7SA5irpbGLOk0dLX0y5GvraYNW0sokGbGrQ9DGnRDTGEyyUCDQKREMTKEACZACYCCkyDJsiyKgyLJMiyNwiAAZaZQXFcLnRyO5JEBpkKXUmWylxRRBkpS4hKehbuV70HH0X4I1n+uP8AyXuu8127Nf5UvQzdVPGonyvZ+zEOdd2LKRXKQqrtJr1K3IqpuRByIORByCrlUJdoYrkCmCmVmLMx8wyBTJVYmqph5CzIUz+1IyaZiKoPtAUlVpXMOrRMvMjJ3A1lSkUTpm0nAx6lMK1sqZW4mdOmUygFYrQi6UStxCoCG0JgJkWMiwqLIskyLI1BCGxGWlwCA0wkFyIIJS1MWRC4XBTpt3q1mjd653Vzl9jVLNe50lad4hiY7sWu7qMvSz9ym5PK8ZR6cUY+RRNsi2QchNgpJsi2RbE2FTyHkUuQsgUvyFkVZBkBbkGZTkLIFL8x5mPkGYKX5ibKcxZkKSlEpnAsyIuQGPKBVKJlSRTOIVjSiVtGRJFUkFVNEGi1oraCosiyTIsiosRJiCpAK4XCGNEbjTAYXFcANls2dpHSwqXh/ByejlZnQaep8oYyhJztL34FNR2bFWkQqyukyh5CcirIWQKWuRFyK8hZAWZEWyDkRcgq3IMinIMgUuyFkVZCyBS7IWRVkLIFLcgzKcgyBS7ITkU5BkCljkRciDkRcgHIrkNsi2RUJFbJyZBhUGRZJkWAhDEFACuFyKYXFcLgO4XFcAjI08uJudNV4GipvibChUCTDOqzK1O6aKp1CpT4lSluYsypsXEKuzFmV4seDAlmLMXZPoPsX0B2JzFkT+Hl0D4eXQd0uEMwzJ/DS6B8NLoKkuFeYZE/hpdBfDy6CpLhHMWRJ0JdBOi+gpeyOQZA6T6EXBgPIWRFxZFogm5EWyLIthaNsi2Jsi2CjZFg2JhQIBAIBARTAQAMLiACcGZdGRhRZfTmElnR4l1PTtmNSqmy0mpSOmMRLnlMx4X0NkSnayNtpd1Zz5F2zdpQVr2Oo2ftalw4o9OOvF4Nu7ZHiGm0+5LfezY0dxIc2dLptpUn4kbClr6fVG/TEfDyzv2T9nL0txKXO5lU9xqHlZ1ENbDqi+Osh1Q/jPrzn7OYhuTp/IWLcvTftnTrVQ6oktTDqiXPCXl+0uZW5um/aQf0bpv2kdR8RDqg+Ih1QuTv+0uWe5mm/aRXLcrTftnWPUw6oi9VDqhc8Fz+0uPnuRp/IY1TcWhyTO1lq4dUVT1kOqH8X15R9pcHV3EpcrmDX3FjyZ6FU1tPqjDra+n1RfTHCxu2R9nm2p3La7majVbszhyPTdVtOkvEjn9o7Vp8bWJOvHh31/kbb5eeajZco8jAqUGjqNo66LvaxoNVWTPNnjEeH0NeeU+WulErZdUkUSZyl3griuJsLkUNgK4ARuFxARo7hcQAO4XEADuTUisLgXxqFkdQ0YtwuW0psqeua5mXS2vJczRZBkWM5hmdcS6ilvBNeJ/Uyqe89ReN/U47MfaG425cuc6MJ+Hcw3tqLxv6l0d8ann+5wHavqPtX1L18mZ/Fw4eiR30qef7k1vtU8x5z2z6h2z6l6+TPs9fD0n+t6nmD+t6nmPN+3fUO3fUdfI9nr4ejvfap5iEt9anmPOu3fUO2fUdfI9nr4egy3yqef7lM976j8f3OE7Zi7Vk6+S+018O1nvVUfjf1MapvJN+J/U5PtGLtGTrZctR+PhHw6Ort2T8RiVdqSfM02YZGZ2TLcasY+GdU1jfMolWuY9wuZtuMYWOZFsiK5FpK4XI3C4U7hcQAIBARTAQAMBAAwEADAQAMBAAwEADAQAO4XAAC4XAAC4XAAC4XAAAAAAuAAAAAAFwAAABAAwEA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p:cNvGrpSpPr/>
          <p:nvPr/>
        </p:nvGrpSpPr>
        <p:grpSpPr>
          <a:xfrm>
            <a:off x="5562600" y="1774345"/>
            <a:ext cx="2743200" cy="2743200"/>
            <a:chOff x="5562600" y="1774345"/>
            <a:chExt cx="2743200" cy="2743200"/>
          </a:xfrm>
        </p:grpSpPr>
        <p:pic>
          <p:nvPicPr>
            <p:cNvPr id="16" name="Picture 15" descr="1-1.png"/>
            <p:cNvPicPr>
              <a:picLocks noChangeAspect="1"/>
            </p:cNvPicPr>
            <p:nvPr/>
          </p:nvPicPr>
          <p:blipFill>
            <a:blip r:embed="rId3"/>
            <a:stretch>
              <a:fillRect/>
            </a:stretch>
          </p:blipFill>
          <p:spPr>
            <a:xfrm>
              <a:off x="7269998" y="2734637"/>
              <a:ext cx="822960" cy="822960"/>
            </a:xfrm>
            <a:prstGeom prst="rect">
              <a:avLst/>
            </a:prstGeom>
          </p:spPr>
        </p:pic>
        <p:pic>
          <p:nvPicPr>
            <p:cNvPr id="6" name="Picture 5" descr="1-1.png"/>
            <p:cNvPicPr>
              <a:picLocks noChangeAspect="1"/>
            </p:cNvPicPr>
            <p:nvPr/>
          </p:nvPicPr>
          <p:blipFill>
            <a:blip r:embed="rId3"/>
            <a:stretch>
              <a:fillRect/>
            </a:stretch>
          </p:blipFill>
          <p:spPr>
            <a:xfrm>
              <a:off x="5806958" y="2582239"/>
              <a:ext cx="822960" cy="822960"/>
            </a:xfrm>
            <a:prstGeom prst="rect">
              <a:avLst/>
            </a:prstGeom>
          </p:spPr>
        </p:pic>
        <p:pic>
          <p:nvPicPr>
            <p:cNvPr id="17" name="Picture 16" descr="1-1.png"/>
            <p:cNvPicPr>
              <a:picLocks noChangeAspect="1"/>
            </p:cNvPicPr>
            <p:nvPr/>
          </p:nvPicPr>
          <p:blipFill>
            <a:blip r:embed="rId3"/>
            <a:stretch>
              <a:fillRect/>
            </a:stretch>
          </p:blipFill>
          <p:spPr>
            <a:xfrm>
              <a:off x="6523238" y="2917519"/>
              <a:ext cx="822960" cy="822960"/>
            </a:xfrm>
            <a:prstGeom prst="rect">
              <a:avLst/>
            </a:prstGeom>
          </p:spPr>
        </p:pic>
        <p:sp>
          <p:nvSpPr>
            <p:cNvPr id="9" name="Oval 8"/>
            <p:cNvSpPr/>
            <p:nvPr/>
          </p:nvSpPr>
          <p:spPr>
            <a:xfrm>
              <a:off x="5562600" y="1774345"/>
              <a:ext cx="2743200" cy="27432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4" descr="https://encrypted-tbn3.gstatic.com/images?q=tbn:ANd9GcTigdvb-fbq-SoCQ2tR4ER98qdzFOZ2L2cMmg2Zx31Sij_-40Y5xQ"/>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5943600" y="288703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encrypted-tbn3.gstatic.com/images?q=tbn:ANd9GcTigdvb-fbq-SoCQ2tR4ER98qdzFOZ2L2cMmg2Zx31Sij_-40Y5xQ"/>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391400" y="303316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encrypted-tbn3.gstatic.com/images?q=tbn:ANd9GcTigdvb-fbq-SoCQ2tR4ER98qdzFOZ2L2cMmg2Zx31Sij_-40Y5xQ"/>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618874" y="325279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encrypted-tbn3.gstatic.com/images?q=tbn:ANd9GcTigdvb-fbq-SoCQ2tR4ER98qdzFOZ2L2cMmg2Zx31Sij_-40Y5xQ"/>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873758" y="3207079"/>
              <a:ext cx="183824" cy="1371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encrypted-tbn3.gstatic.com/images?q=tbn:ANd9GcTigdvb-fbq-SoCQ2tR4ER98qdzFOZ2L2cMmg2Zx31Sij_-40Y5xQ"/>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617896" y="3047059"/>
              <a:ext cx="183824" cy="13716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5998189" y="2108457"/>
              <a:ext cx="1934962" cy="276999"/>
            </a:xfrm>
            <a:prstGeom prst="rect">
              <a:avLst/>
            </a:prstGeom>
            <a:noFill/>
          </p:spPr>
          <p:txBody>
            <a:bodyPr wrap="square" rtlCol="0">
              <a:spAutoFit/>
            </a:bodyPr>
            <a:lstStyle/>
            <a:p>
              <a:pPr algn="ctr"/>
              <a:r>
                <a:rPr lang="en-US" sz="1200" dirty="0" smtClean="0">
                  <a:solidFill>
                    <a:schemeClr val="bg1"/>
                  </a:solidFill>
                  <a:latin typeface="Calibri" panose="020F0502020204030204" pitchFamily="34" charset="0"/>
                </a:rPr>
                <a:t>Co-op Employees</a:t>
              </a:r>
              <a:endParaRPr lang="en-US" sz="1200" dirty="0">
                <a:solidFill>
                  <a:schemeClr val="bg1"/>
                </a:solidFill>
                <a:latin typeface="Calibri" panose="020F0502020204030204" pitchFamily="34" charset="0"/>
              </a:endParaRPr>
            </a:p>
          </p:txBody>
        </p:sp>
      </p:grpSp>
      <p:grpSp>
        <p:nvGrpSpPr>
          <p:cNvPr id="2" name="Group 1"/>
          <p:cNvGrpSpPr/>
          <p:nvPr/>
        </p:nvGrpSpPr>
        <p:grpSpPr>
          <a:xfrm>
            <a:off x="850466" y="1484815"/>
            <a:ext cx="3538924" cy="3696785"/>
            <a:chOff x="850466" y="1484815"/>
            <a:chExt cx="3538924" cy="3696785"/>
          </a:xfrm>
        </p:grpSpPr>
        <p:pic>
          <p:nvPicPr>
            <p:cNvPr id="7" name="Picture 6" descr="1-1.png"/>
            <p:cNvPicPr>
              <a:picLocks noChangeAspect="1"/>
            </p:cNvPicPr>
            <p:nvPr/>
          </p:nvPicPr>
          <p:blipFill>
            <a:blip r:embed="rId8"/>
            <a:stretch>
              <a:fillRect/>
            </a:stretch>
          </p:blipFill>
          <p:spPr>
            <a:xfrm>
              <a:off x="2455898" y="2841145"/>
              <a:ext cx="439702" cy="1005840"/>
            </a:xfrm>
            <a:prstGeom prst="rect">
              <a:avLst/>
            </a:prstGeom>
          </p:spPr>
        </p:pic>
        <p:sp>
          <p:nvSpPr>
            <p:cNvPr id="28" name="Oval 27"/>
            <p:cNvSpPr/>
            <p:nvPr/>
          </p:nvSpPr>
          <p:spPr>
            <a:xfrm>
              <a:off x="1859280" y="2490625"/>
              <a:ext cx="1645920" cy="164592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1-1.png"/>
            <p:cNvPicPr>
              <a:picLocks noChangeAspect="1"/>
            </p:cNvPicPr>
            <p:nvPr/>
          </p:nvPicPr>
          <p:blipFill>
            <a:blip r:embed="rId9"/>
            <a:stretch>
              <a:fillRect/>
            </a:stretch>
          </p:blipFill>
          <p:spPr>
            <a:xfrm>
              <a:off x="880774" y="3846985"/>
              <a:ext cx="426990" cy="487335"/>
            </a:xfrm>
            <a:prstGeom prst="rect">
              <a:avLst/>
            </a:prstGeom>
          </p:spPr>
        </p:pic>
        <p:pic>
          <p:nvPicPr>
            <p:cNvPr id="30" name="Picture 29" descr="1-1.png"/>
            <p:cNvPicPr>
              <a:picLocks noChangeAspect="1"/>
            </p:cNvPicPr>
            <p:nvPr/>
          </p:nvPicPr>
          <p:blipFill>
            <a:blip r:embed="rId10"/>
            <a:stretch>
              <a:fillRect/>
            </a:stretch>
          </p:blipFill>
          <p:spPr>
            <a:xfrm>
              <a:off x="4038600" y="3834965"/>
              <a:ext cx="304470" cy="487335"/>
            </a:xfrm>
            <a:prstGeom prst="rect">
              <a:avLst/>
            </a:prstGeom>
          </p:spPr>
        </p:pic>
        <p:pic>
          <p:nvPicPr>
            <p:cNvPr id="31" name="Picture 30" descr="1-1.png"/>
            <p:cNvPicPr>
              <a:picLocks noChangeAspect="1"/>
            </p:cNvPicPr>
            <p:nvPr/>
          </p:nvPicPr>
          <p:blipFill>
            <a:blip r:embed="rId11"/>
            <a:stretch>
              <a:fillRect/>
            </a:stretch>
          </p:blipFill>
          <p:spPr>
            <a:xfrm>
              <a:off x="2438400" y="1484815"/>
              <a:ext cx="487335" cy="365730"/>
            </a:xfrm>
            <a:prstGeom prst="rect">
              <a:avLst/>
            </a:prstGeom>
          </p:spPr>
        </p:pic>
        <p:pic>
          <p:nvPicPr>
            <p:cNvPr id="32" name="Picture 31" descr="1-1.png"/>
            <p:cNvPicPr>
              <a:picLocks noChangeAspect="1"/>
            </p:cNvPicPr>
            <p:nvPr/>
          </p:nvPicPr>
          <p:blipFill>
            <a:blip r:embed="rId12"/>
            <a:stretch>
              <a:fillRect/>
            </a:stretch>
          </p:blipFill>
          <p:spPr>
            <a:xfrm>
              <a:off x="3962400" y="1987877"/>
              <a:ext cx="426990" cy="487335"/>
            </a:xfrm>
            <a:prstGeom prst="rect">
              <a:avLst/>
            </a:prstGeom>
          </p:spPr>
        </p:pic>
        <p:pic>
          <p:nvPicPr>
            <p:cNvPr id="33" name="Picture 32" descr="1-5.png"/>
            <p:cNvPicPr>
              <a:picLocks noChangeAspect="1"/>
            </p:cNvPicPr>
            <p:nvPr/>
          </p:nvPicPr>
          <p:blipFill>
            <a:blip r:embed="rId13"/>
            <a:stretch>
              <a:fillRect/>
            </a:stretch>
          </p:blipFill>
          <p:spPr>
            <a:xfrm>
              <a:off x="850466" y="2003290"/>
              <a:ext cx="487335" cy="487335"/>
            </a:xfrm>
            <a:prstGeom prst="rect">
              <a:avLst/>
            </a:prstGeom>
          </p:spPr>
        </p:pic>
        <p:pic>
          <p:nvPicPr>
            <p:cNvPr id="34" name="Picture 33" descr="1-5.png"/>
            <p:cNvPicPr>
              <a:picLocks noChangeAspect="1"/>
            </p:cNvPicPr>
            <p:nvPr/>
          </p:nvPicPr>
          <p:blipFill>
            <a:blip r:embed="rId14"/>
            <a:stretch>
              <a:fillRect/>
            </a:stretch>
          </p:blipFill>
          <p:spPr>
            <a:xfrm>
              <a:off x="2455898" y="4815870"/>
              <a:ext cx="487335" cy="365730"/>
            </a:xfrm>
            <a:prstGeom prst="rect">
              <a:avLst/>
            </a:prstGeom>
          </p:spPr>
        </p:pic>
        <p:cxnSp>
          <p:nvCxnSpPr>
            <p:cNvPr id="11" name="Straight Arrow Connector 10"/>
            <p:cNvCxnSpPr/>
            <p:nvPr/>
          </p:nvCxnSpPr>
          <p:spPr>
            <a:xfrm flipH="1" flipV="1">
              <a:off x="3162300" y="3664103"/>
              <a:ext cx="800100" cy="35661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447800" y="2475212"/>
              <a:ext cx="762000" cy="42062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99565" y="3973477"/>
              <a:ext cx="0" cy="6964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447800" y="3633623"/>
              <a:ext cx="685800" cy="33985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82240" y="1987877"/>
              <a:ext cx="0" cy="7008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162300" y="2404178"/>
              <a:ext cx="723900" cy="4916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859280" y="3021966"/>
              <a:ext cx="632546" cy="461665"/>
            </a:xfrm>
            <a:prstGeom prst="rect">
              <a:avLst/>
            </a:prstGeom>
            <a:noFill/>
          </p:spPr>
          <p:txBody>
            <a:bodyPr wrap="square" rtlCol="0">
              <a:spAutoFit/>
            </a:bodyPr>
            <a:lstStyle/>
            <a:p>
              <a:pPr algn="ctr"/>
              <a:r>
                <a:rPr lang="en-US" sz="1200" dirty="0" smtClean="0">
                  <a:solidFill>
                    <a:schemeClr val="bg1"/>
                  </a:solidFill>
                  <a:latin typeface="Calibri" panose="020F0502020204030204" pitchFamily="34" charset="0"/>
                </a:rPr>
                <a:t>Senior Leader</a:t>
              </a:r>
              <a:endParaRPr lang="en-US" sz="12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6263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77000"/>
            <a:ext cx="2133600" cy="365125"/>
          </a:xfrm>
        </p:spPr>
        <p:txBody>
          <a:bodyPr/>
          <a:lstStyle/>
          <a:p>
            <a:pPr>
              <a:defRPr/>
            </a:pPr>
            <a:fld id="{A23FE2B7-D694-4631-9396-AE3374962F5B}" type="slidenum">
              <a:rPr lang="en-US" smtClean="0">
                <a:solidFill>
                  <a:prstClr val="white"/>
                </a:solidFill>
              </a:rPr>
              <a:pPr>
                <a:defRPr/>
              </a:pPr>
              <a:t>5</a:t>
            </a:fld>
            <a:endParaRPr lang="en-US" dirty="0">
              <a:solidFill>
                <a:prstClr val="white"/>
              </a:solidFill>
            </a:endParaRPr>
          </a:p>
        </p:txBody>
      </p:sp>
      <p:sp>
        <p:nvSpPr>
          <p:cNvPr id="4" name="Title 3"/>
          <p:cNvSpPr>
            <a:spLocks noGrp="1"/>
          </p:cNvSpPr>
          <p:nvPr>
            <p:ph type="title" idx="11"/>
          </p:nvPr>
        </p:nvSpPr>
        <p:spPr/>
        <p:txBody>
          <a:bodyPr/>
          <a:lstStyle/>
          <a:p>
            <a:r>
              <a:rPr lang="en-US" dirty="0" smtClean="0"/>
              <a:t>Where does your leadership engagement stand?</a:t>
            </a:r>
            <a:endParaRPr lang="en-US" dirty="0"/>
          </a:p>
        </p:txBody>
      </p:sp>
      <p:pic>
        <p:nvPicPr>
          <p:cNvPr id="2052" name="Picture 4" descr="C:\Users\ctb0\Pictures\Training Pics for Consideration\IMG_8563.jpeg"/>
          <p:cNvPicPr>
            <a:picLocks noChangeAspect="1" noChangeArrowheads="1"/>
          </p:cNvPicPr>
          <p:nvPr/>
        </p:nvPicPr>
        <p:blipFill rotWithShape="1">
          <a:blip r:embed="rId3">
            <a:extLst>
              <a:ext uri="{28A0092B-C50C-407E-A947-70E740481C1C}">
                <a14:useLocalDpi xmlns:a14="http://schemas.microsoft.com/office/drawing/2010/main" val="0"/>
              </a:ext>
            </a:extLst>
          </a:blip>
          <a:srcRect l="22076"/>
          <a:stretch/>
        </p:blipFill>
        <p:spPr bwMode="auto">
          <a:xfrm>
            <a:off x="3962400" y="774109"/>
            <a:ext cx="4610100" cy="37978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67200" y="1981200"/>
            <a:ext cx="2095500" cy="461665"/>
          </a:xfrm>
          <a:prstGeom prst="rect">
            <a:avLst/>
          </a:prstGeom>
          <a:noFill/>
        </p:spPr>
        <p:txBody>
          <a:bodyPr wrap="square" rtlCol="0">
            <a:spAutoFit/>
          </a:bodyPr>
          <a:lstStyle/>
          <a:p>
            <a:pPr algn="ctr"/>
            <a:r>
              <a:rPr lang="en-US" sz="2400" b="1" dirty="0" smtClean="0">
                <a:solidFill>
                  <a:prstClr val="black"/>
                </a:solidFill>
              </a:rPr>
              <a:t>“Wader”</a:t>
            </a:r>
            <a:endParaRPr lang="en-US" sz="2400" b="1" dirty="0">
              <a:solidFill>
                <a:prstClr val="black"/>
              </a:solidFill>
            </a:endParaRPr>
          </a:p>
        </p:txBody>
      </p:sp>
      <p:sp>
        <p:nvSpPr>
          <p:cNvPr id="6" name="TextBox 5"/>
          <p:cNvSpPr txBox="1"/>
          <p:nvPr/>
        </p:nvSpPr>
        <p:spPr>
          <a:xfrm>
            <a:off x="304800" y="1141035"/>
            <a:ext cx="3276600" cy="3354765"/>
          </a:xfrm>
          <a:prstGeom prst="rect">
            <a:avLst/>
          </a:prstGeom>
          <a:noFill/>
        </p:spPr>
        <p:txBody>
          <a:bodyPr wrap="square" rtlCol="0">
            <a:spAutoFit/>
          </a:bodyPr>
          <a:lstStyle/>
          <a:p>
            <a:pPr marL="285750" indent="-285750">
              <a:spcBef>
                <a:spcPts val="1000"/>
              </a:spcBef>
              <a:spcAft>
                <a:spcPts val="1000"/>
              </a:spcAft>
              <a:buFont typeface="Wingdings" panose="05000000000000000000" pitchFamily="2" charset="2"/>
              <a:buChar char="§"/>
            </a:pPr>
            <a:r>
              <a:rPr lang="en-US" dirty="0" smtClean="0">
                <a:solidFill>
                  <a:prstClr val="white"/>
                </a:solidFill>
              </a:rPr>
              <a:t>Sincerely </a:t>
            </a:r>
            <a:r>
              <a:rPr lang="en-US" dirty="0">
                <a:solidFill>
                  <a:prstClr val="white"/>
                </a:solidFill>
              </a:rPr>
              <a:t>cares </a:t>
            </a:r>
            <a:endParaRPr lang="en-US" dirty="0" smtClean="0">
              <a:solidFill>
                <a:prstClr val="white"/>
              </a:solidFill>
            </a:endParaRPr>
          </a:p>
          <a:p>
            <a:pPr marL="285750" indent="-285750">
              <a:spcBef>
                <a:spcPts val="1000"/>
              </a:spcBef>
              <a:spcAft>
                <a:spcPts val="1000"/>
              </a:spcAft>
              <a:buFont typeface="Wingdings" panose="05000000000000000000" pitchFamily="2" charset="2"/>
              <a:buChar char="§"/>
            </a:pPr>
            <a:r>
              <a:rPr lang="en-US" dirty="0">
                <a:solidFill>
                  <a:prstClr val="white"/>
                </a:solidFill>
              </a:rPr>
              <a:t>U</a:t>
            </a:r>
            <a:r>
              <a:rPr lang="en-US" dirty="0" smtClean="0">
                <a:solidFill>
                  <a:prstClr val="white"/>
                </a:solidFill>
              </a:rPr>
              <a:t>nsure </a:t>
            </a:r>
            <a:r>
              <a:rPr lang="en-US" dirty="0">
                <a:solidFill>
                  <a:prstClr val="white"/>
                </a:solidFill>
              </a:rPr>
              <a:t>of where to direct attention and what specific actions to </a:t>
            </a:r>
            <a:r>
              <a:rPr lang="en-US" dirty="0" smtClean="0">
                <a:solidFill>
                  <a:prstClr val="white"/>
                </a:solidFill>
              </a:rPr>
              <a:t>take</a:t>
            </a:r>
          </a:p>
          <a:p>
            <a:pPr marL="285750" indent="-285750">
              <a:spcBef>
                <a:spcPts val="1000"/>
              </a:spcBef>
              <a:spcAft>
                <a:spcPts val="1000"/>
              </a:spcAft>
              <a:buFont typeface="Wingdings" panose="05000000000000000000" pitchFamily="2" charset="2"/>
              <a:buChar char="§"/>
            </a:pPr>
            <a:r>
              <a:rPr lang="en-US" dirty="0" smtClean="0">
                <a:solidFill>
                  <a:prstClr val="white"/>
                </a:solidFill>
              </a:rPr>
              <a:t>Generally </a:t>
            </a:r>
            <a:r>
              <a:rPr lang="en-US" dirty="0">
                <a:solidFill>
                  <a:prstClr val="white"/>
                </a:solidFill>
              </a:rPr>
              <a:t>assumes people know what to do </a:t>
            </a:r>
            <a:r>
              <a:rPr lang="en-US" dirty="0" smtClean="0">
                <a:solidFill>
                  <a:prstClr val="white"/>
                </a:solidFill>
              </a:rPr>
              <a:t>“they </a:t>
            </a:r>
            <a:r>
              <a:rPr lang="en-US" dirty="0">
                <a:solidFill>
                  <a:prstClr val="white"/>
                </a:solidFill>
              </a:rPr>
              <a:t>just need to take </a:t>
            </a:r>
            <a:r>
              <a:rPr lang="en-US" dirty="0" smtClean="0">
                <a:solidFill>
                  <a:prstClr val="white"/>
                </a:solidFill>
              </a:rPr>
              <a:t>ownership”</a:t>
            </a:r>
          </a:p>
          <a:p>
            <a:pPr marL="285750" indent="-285750">
              <a:spcBef>
                <a:spcPts val="1000"/>
              </a:spcBef>
              <a:spcAft>
                <a:spcPts val="1000"/>
              </a:spcAft>
              <a:buFont typeface="Wingdings" panose="05000000000000000000" pitchFamily="2" charset="2"/>
              <a:buChar char="§"/>
            </a:pPr>
            <a:r>
              <a:rPr lang="en-US" dirty="0">
                <a:solidFill>
                  <a:prstClr val="white"/>
                </a:solidFill>
              </a:rPr>
              <a:t>D</a:t>
            </a:r>
            <a:r>
              <a:rPr lang="en-US" dirty="0" smtClean="0">
                <a:solidFill>
                  <a:prstClr val="white"/>
                </a:solidFill>
              </a:rPr>
              <a:t>abbles </a:t>
            </a:r>
            <a:r>
              <a:rPr lang="en-US" dirty="0">
                <a:solidFill>
                  <a:prstClr val="white"/>
                </a:solidFill>
              </a:rPr>
              <a:t>in </a:t>
            </a:r>
            <a:r>
              <a:rPr lang="en-US" dirty="0" smtClean="0">
                <a:solidFill>
                  <a:prstClr val="white"/>
                </a:solidFill>
              </a:rPr>
              <a:t>safety activities but unsure of what to do</a:t>
            </a:r>
          </a:p>
        </p:txBody>
      </p:sp>
      <p:sp>
        <p:nvSpPr>
          <p:cNvPr id="12" name="TextBox 11"/>
          <p:cNvSpPr txBox="1"/>
          <p:nvPr/>
        </p:nvSpPr>
        <p:spPr>
          <a:xfrm>
            <a:off x="304800" y="4686102"/>
            <a:ext cx="8763000" cy="1436291"/>
          </a:xfrm>
          <a:prstGeom prst="rect">
            <a:avLst/>
          </a:prstGeom>
          <a:noFill/>
        </p:spPr>
        <p:txBody>
          <a:bodyPr wrap="square" rtlCol="0">
            <a:spAutoFit/>
          </a:bodyPr>
          <a:lstStyle/>
          <a:p>
            <a:pPr marL="285750" indent="-285750">
              <a:spcBef>
                <a:spcPts val="1000"/>
              </a:spcBef>
              <a:spcAft>
                <a:spcPts val="1000"/>
              </a:spcAft>
              <a:buFont typeface="Wingdings" panose="05000000000000000000" pitchFamily="2" charset="2"/>
              <a:buChar char="§"/>
            </a:pPr>
            <a:r>
              <a:rPr lang="en-US" dirty="0">
                <a:solidFill>
                  <a:prstClr val="white"/>
                </a:solidFill>
              </a:rPr>
              <a:t>G</a:t>
            </a:r>
            <a:r>
              <a:rPr lang="en-US" dirty="0" smtClean="0">
                <a:solidFill>
                  <a:prstClr val="white"/>
                </a:solidFill>
              </a:rPr>
              <a:t>enerally </a:t>
            </a:r>
            <a:r>
              <a:rPr lang="en-US" dirty="0">
                <a:solidFill>
                  <a:prstClr val="white"/>
                </a:solidFill>
              </a:rPr>
              <a:t>stays on the fringe with occasional conversations about </a:t>
            </a:r>
            <a:r>
              <a:rPr lang="en-US" dirty="0" smtClean="0">
                <a:solidFill>
                  <a:prstClr val="white"/>
                </a:solidFill>
              </a:rPr>
              <a:t>safety</a:t>
            </a:r>
          </a:p>
          <a:p>
            <a:pPr marL="285750" indent="-285750">
              <a:spcBef>
                <a:spcPts val="1000"/>
              </a:spcBef>
              <a:spcAft>
                <a:spcPts val="1000"/>
              </a:spcAft>
              <a:buFont typeface="Wingdings" panose="05000000000000000000" pitchFamily="2" charset="2"/>
              <a:buChar char="§"/>
            </a:pPr>
            <a:r>
              <a:rPr lang="en-US" dirty="0" smtClean="0">
                <a:solidFill>
                  <a:prstClr val="white"/>
                </a:solidFill>
              </a:rPr>
              <a:t>Typically reacting </a:t>
            </a:r>
            <a:r>
              <a:rPr lang="en-US" dirty="0">
                <a:solidFill>
                  <a:prstClr val="white"/>
                </a:solidFill>
              </a:rPr>
              <a:t>to negative </a:t>
            </a:r>
            <a:r>
              <a:rPr lang="en-US" dirty="0" smtClean="0">
                <a:solidFill>
                  <a:prstClr val="white"/>
                </a:solidFill>
              </a:rPr>
              <a:t>incidents</a:t>
            </a:r>
          </a:p>
          <a:p>
            <a:pPr marL="285750" indent="-285750">
              <a:spcBef>
                <a:spcPts val="1000"/>
              </a:spcBef>
              <a:spcAft>
                <a:spcPts val="1000"/>
              </a:spcAft>
              <a:buFont typeface="Wingdings" panose="05000000000000000000" pitchFamily="2" charset="2"/>
              <a:buChar char="§"/>
            </a:pPr>
            <a:r>
              <a:rPr lang="en-US" dirty="0">
                <a:solidFill>
                  <a:prstClr val="white"/>
                </a:solidFill>
              </a:rPr>
              <a:t>T</a:t>
            </a:r>
            <a:r>
              <a:rPr lang="en-US" dirty="0" smtClean="0">
                <a:solidFill>
                  <a:prstClr val="white"/>
                </a:solidFill>
              </a:rPr>
              <a:t>he </a:t>
            </a:r>
            <a:r>
              <a:rPr lang="en-US" dirty="0">
                <a:solidFill>
                  <a:prstClr val="white"/>
                </a:solidFill>
              </a:rPr>
              <a:t>best that can be achieved is average </a:t>
            </a:r>
            <a:r>
              <a:rPr lang="en-US" dirty="0" smtClean="0">
                <a:solidFill>
                  <a:prstClr val="white"/>
                </a:solidFill>
              </a:rPr>
              <a:t>performance</a:t>
            </a:r>
            <a:endParaRPr lang="en-US" dirty="0">
              <a:solidFill>
                <a:prstClr val="white"/>
              </a:solidFill>
            </a:endParaRPr>
          </a:p>
        </p:txBody>
      </p:sp>
    </p:spTree>
    <p:extLst>
      <p:ext uri="{BB962C8B-B14F-4D97-AF65-F5344CB8AC3E}">
        <p14:creationId xmlns:p14="http://schemas.microsoft.com/office/powerpoint/2010/main" val="28279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77000"/>
            <a:ext cx="2133600" cy="365125"/>
          </a:xfrm>
        </p:spPr>
        <p:txBody>
          <a:bodyPr/>
          <a:lstStyle/>
          <a:p>
            <a:pPr>
              <a:defRPr/>
            </a:pPr>
            <a:fld id="{A23FE2B7-D694-4631-9396-AE3374962F5B}" type="slidenum">
              <a:rPr lang="en-US" smtClean="0">
                <a:solidFill>
                  <a:prstClr val="white"/>
                </a:solidFill>
              </a:rPr>
              <a:pPr>
                <a:defRPr/>
              </a:pPr>
              <a:t>6</a:t>
            </a:fld>
            <a:endParaRPr lang="en-US" dirty="0">
              <a:solidFill>
                <a:prstClr val="white"/>
              </a:solidFill>
            </a:endParaRPr>
          </a:p>
        </p:txBody>
      </p:sp>
      <p:sp>
        <p:nvSpPr>
          <p:cNvPr id="4" name="Title 3"/>
          <p:cNvSpPr>
            <a:spLocks noGrp="1"/>
          </p:cNvSpPr>
          <p:nvPr>
            <p:ph type="title" idx="11"/>
          </p:nvPr>
        </p:nvSpPr>
        <p:spPr/>
        <p:txBody>
          <a:bodyPr/>
          <a:lstStyle/>
          <a:p>
            <a:r>
              <a:rPr lang="en-US" dirty="0" smtClean="0"/>
              <a:t>Where does your leadership engagement stand?</a:t>
            </a:r>
            <a:endParaRPr lang="en-US" dirty="0"/>
          </a:p>
        </p:txBody>
      </p:sp>
      <p:pic>
        <p:nvPicPr>
          <p:cNvPr id="2053" name="Picture 5" descr="C:\Users\ctb0\Pictures\Training Pics for Consideration\Colchuck-6402-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445" t="12374" r="11333" b="10368"/>
          <a:stretch/>
        </p:blipFill>
        <p:spPr bwMode="auto">
          <a:xfrm>
            <a:off x="3886029" y="3276600"/>
            <a:ext cx="4953171" cy="33358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38600" y="5105400"/>
            <a:ext cx="1892804" cy="461665"/>
          </a:xfrm>
          <a:prstGeom prst="rect">
            <a:avLst/>
          </a:prstGeom>
          <a:noFill/>
        </p:spPr>
        <p:txBody>
          <a:bodyPr wrap="square" rtlCol="0">
            <a:spAutoFit/>
          </a:bodyPr>
          <a:lstStyle/>
          <a:p>
            <a:pPr algn="ctr"/>
            <a:r>
              <a:rPr lang="en-US" sz="2400" b="1" dirty="0" smtClean="0">
                <a:solidFill>
                  <a:prstClr val="white">
                    <a:lumMod val="95000"/>
                  </a:prstClr>
                </a:solidFill>
              </a:rPr>
              <a:t>“All In”</a:t>
            </a:r>
            <a:endParaRPr lang="en-US" sz="2400" b="1" dirty="0">
              <a:solidFill>
                <a:prstClr val="white">
                  <a:lumMod val="95000"/>
                </a:prstClr>
              </a:solidFill>
            </a:endParaRPr>
          </a:p>
        </p:txBody>
      </p:sp>
      <p:sp>
        <p:nvSpPr>
          <p:cNvPr id="2" name="TextBox 1"/>
          <p:cNvSpPr txBox="1"/>
          <p:nvPr/>
        </p:nvSpPr>
        <p:spPr>
          <a:xfrm>
            <a:off x="228600" y="914400"/>
            <a:ext cx="8610600" cy="2298065"/>
          </a:xfrm>
          <a:prstGeom prst="rect">
            <a:avLst/>
          </a:prstGeom>
          <a:noFill/>
        </p:spPr>
        <p:txBody>
          <a:bodyPr wrap="square" rtlCol="0">
            <a:spAutoFit/>
          </a:bodyPr>
          <a:lstStyle/>
          <a:p>
            <a:pPr marL="285750" indent="-285750">
              <a:spcBef>
                <a:spcPts val="800"/>
              </a:spcBef>
              <a:spcAft>
                <a:spcPts val="800"/>
              </a:spcAft>
              <a:buFont typeface="Wingdings" panose="05000000000000000000" pitchFamily="2" charset="2"/>
              <a:buChar char="§"/>
            </a:pPr>
            <a:r>
              <a:rPr lang="en-US" dirty="0">
                <a:solidFill>
                  <a:prstClr val="white"/>
                </a:solidFill>
              </a:rPr>
              <a:t>Allots specific time to safety </a:t>
            </a:r>
            <a:r>
              <a:rPr lang="en-US" dirty="0" smtClean="0">
                <a:solidFill>
                  <a:prstClr val="white"/>
                </a:solidFill>
              </a:rPr>
              <a:t>performance (visible activities)</a:t>
            </a:r>
            <a:endParaRPr lang="en-US" dirty="0">
              <a:solidFill>
                <a:prstClr val="white"/>
              </a:solidFill>
            </a:endParaRPr>
          </a:p>
          <a:p>
            <a:pPr marL="285750" indent="-285750">
              <a:spcBef>
                <a:spcPts val="800"/>
              </a:spcBef>
              <a:spcAft>
                <a:spcPts val="800"/>
              </a:spcAft>
              <a:buFont typeface="Wingdings" panose="05000000000000000000" pitchFamily="2" charset="2"/>
              <a:buChar char="§"/>
            </a:pPr>
            <a:r>
              <a:rPr lang="en-US" dirty="0">
                <a:solidFill>
                  <a:prstClr val="white"/>
                </a:solidFill>
              </a:rPr>
              <a:t>Blocks out time with direct reports to review safety </a:t>
            </a:r>
            <a:r>
              <a:rPr lang="en-US" dirty="0" smtClean="0">
                <a:solidFill>
                  <a:prstClr val="white"/>
                </a:solidFill>
              </a:rPr>
              <a:t>performance</a:t>
            </a:r>
          </a:p>
          <a:p>
            <a:pPr marL="285750" indent="-285750">
              <a:spcBef>
                <a:spcPts val="800"/>
              </a:spcBef>
              <a:spcAft>
                <a:spcPts val="800"/>
              </a:spcAft>
              <a:buFont typeface="Wingdings" panose="05000000000000000000" pitchFamily="2" charset="2"/>
              <a:buChar char="§"/>
            </a:pPr>
            <a:r>
              <a:rPr lang="en-US" dirty="0" smtClean="0">
                <a:solidFill>
                  <a:prstClr val="white"/>
                </a:solidFill>
              </a:rPr>
              <a:t>Has the confidence to enter the trench</a:t>
            </a:r>
            <a:endParaRPr lang="en-US" dirty="0">
              <a:solidFill>
                <a:prstClr val="white"/>
              </a:solidFill>
            </a:endParaRPr>
          </a:p>
          <a:p>
            <a:pPr marL="285750" indent="-285750">
              <a:spcBef>
                <a:spcPts val="800"/>
              </a:spcBef>
              <a:spcAft>
                <a:spcPts val="800"/>
              </a:spcAft>
              <a:buFont typeface="Wingdings" panose="05000000000000000000" pitchFamily="2" charset="2"/>
              <a:buChar char="§"/>
            </a:pPr>
            <a:r>
              <a:rPr lang="en-US" dirty="0">
                <a:solidFill>
                  <a:prstClr val="white"/>
                </a:solidFill>
              </a:rPr>
              <a:t>Continually asks safety related questions equal to other key performance areas</a:t>
            </a:r>
          </a:p>
          <a:p>
            <a:pPr marL="285750" indent="-285750">
              <a:spcBef>
                <a:spcPts val="800"/>
              </a:spcBef>
              <a:spcAft>
                <a:spcPts val="800"/>
              </a:spcAft>
              <a:buFont typeface="Wingdings" panose="05000000000000000000" pitchFamily="2" charset="2"/>
              <a:buChar char="§"/>
            </a:pPr>
            <a:r>
              <a:rPr lang="en-US" dirty="0">
                <a:solidFill>
                  <a:prstClr val="white"/>
                </a:solidFill>
              </a:rPr>
              <a:t>Sets the expectations </a:t>
            </a:r>
            <a:r>
              <a:rPr lang="en-US" dirty="0" smtClean="0">
                <a:solidFill>
                  <a:prstClr val="white"/>
                </a:solidFill>
              </a:rPr>
              <a:t>and </a:t>
            </a:r>
            <a:r>
              <a:rPr lang="en-US" dirty="0">
                <a:solidFill>
                  <a:prstClr val="white"/>
                </a:solidFill>
              </a:rPr>
              <a:t>follows </a:t>
            </a:r>
            <a:r>
              <a:rPr lang="en-US" dirty="0" smtClean="0">
                <a:solidFill>
                  <a:prstClr val="white"/>
                </a:solidFill>
              </a:rPr>
              <a:t>up</a:t>
            </a:r>
          </a:p>
        </p:txBody>
      </p:sp>
      <p:sp>
        <p:nvSpPr>
          <p:cNvPr id="12" name="TextBox 11"/>
          <p:cNvSpPr txBox="1"/>
          <p:nvPr/>
        </p:nvSpPr>
        <p:spPr>
          <a:xfrm>
            <a:off x="228600" y="3301107"/>
            <a:ext cx="3581400" cy="2441694"/>
          </a:xfrm>
          <a:prstGeom prst="rect">
            <a:avLst/>
          </a:prstGeom>
          <a:noFill/>
        </p:spPr>
        <p:txBody>
          <a:bodyPr wrap="square" rtlCol="0">
            <a:spAutoFit/>
          </a:bodyPr>
          <a:lstStyle/>
          <a:p>
            <a:pPr marL="285750" indent="-285750">
              <a:spcBef>
                <a:spcPts val="800"/>
              </a:spcBef>
              <a:spcAft>
                <a:spcPts val="800"/>
              </a:spcAft>
              <a:buFont typeface="Wingdings" panose="05000000000000000000" pitchFamily="2" charset="2"/>
              <a:buChar char="§"/>
            </a:pPr>
            <a:r>
              <a:rPr lang="en-US" dirty="0" smtClean="0">
                <a:solidFill>
                  <a:prstClr val="white"/>
                </a:solidFill>
              </a:rPr>
              <a:t>Focuses upstream to avoid reacting downstream</a:t>
            </a:r>
            <a:endParaRPr lang="en-US" dirty="0">
              <a:solidFill>
                <a:prstClr val="white"/>
              </a:solidFill>
            </a:endParaRPr>
          </a:p>
          <a:p>
            <a:pPr marL="285750" indent="-285750">
              <a:spcBef>
                <a:spcPts val="800"/>
              </a:spcBef>
              <a:spcAft>
                <a:spcPts val="800"/>
              </a:spcAft>
              <a:buFont typeface="Wingdings" panose="05000000000000000000" pitchFamily="2" charset="2"/>
              <a:buChar char="§"/>
            </a:pPr>
            <a:r>
              <a:rPr lang="en-US" dirty="0">
                <a:solidFill>
                  <a:prstClr val="white"/>
                </a:solidFill>
              </a:rPr>
              <a:t>Constantly looks for opportunities to recognize great safety </a:t>
            </a:r>
            <a:r>
              <a:rPr lang="en-US" dirty="0" smtClean="0">
                <a:solidFill>
                  <a:prstClr val="white"/>
                </a:solidFill>
              </a:rPr>
              <a:t>performance </a:t>
            </a:r>
            <a:endParaRPr lang="en-US" dirty="0">
              <a:solidFill>
                <a:prstClr val="white"/>
              </a:solidFill>
            </a:endParaRPr>
          </a:p>
          <a:p>
            <a:pPr marL="285750" indent="-285750">
              <a:spcBef>
                <a:spcPts val="800"/>
              </a:spcBef>
              <a:spcAft>
                <a:spcPts val="800"/>
              </a:spcAft>
              <a:buFont typeface="Wingdings" panose="05000000000000000000" pitchFamily="2" charset="2"/>
              <a:buChar char="§"/>
            </a:pPr>
            <a:r>
              <a:rPr lang="en-US" dirty="0" smtClean="0">
                <a:solidFill>
                  <a:prstClr val="white"/>
                </a:solidFill>
              </a:rPr>
              <a:t>Instills safety in key business processes</a:t>
            </a:r>
            <a:endParaRPr lang="en-US" dirty="0">
              <a:solidFill>
                <a:prstClr val="white"/>
              </a:solidFill>
            </a:endParaRPr>
          </a:p>
        </p:txBody>
      </p:sp>
    </p:spTree>
    <p:extLst>
      <p:ext uri="{BB962C8B-B14F-4D97-AF65-F5344CB8AC3E}">
        <p14:creationId xmlns:p14="http://schemas.microsoft.com/office/powerpoint/2010/main" val="12724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77000"/>
            <a:ext cx="2133600" cy="365125"/>
          </a:xfrm>
        </p:spPr>
        <p:txBody>
          <a:bodyPr/>
          <a:lstStyle/>
          <a:p>
            <a:pPr>
              <a:defRPr/>
            </a:pPr>
            <a:fld id="{A23FE2B7-D694-4631-9396-AE3374962F5B}" type="slidenum">
              <a:rPr lang="en-US" smtClean="0">
                <a:solidFill>
                  <a:prstClr val="white"/>
                </a:solidFill>
              </a:rPr>
              <a:pPr>
                <a:defRPr/>
              </a:pPr>
              <a:t>7</a:t>
            </a:fld>
            <a:endParaRPr lang="en-US" dirty="0">
              <a:solidFill>
                <a:prstClr val="white"/>
              </a:solidFill>
            </a:endParaRPr>
          </a:p>
        </p:txBody>
      </p:sp>
      <p:sp>
        <p:nvSpPr>
          <p:cNvPr id="4" name="Title 3"/>
          <p:cNvSpPr>
            <a:spLocks noGrp="1"/>
          </p:cNvSpPr>
          <p:nvPr>
            <p:ph type="title" idx="11"/>
          </p:nvPr>
        </p:nvSpPr>
        <p:spPr/>
        <p:txBody>
          <a:bodyPr/>
          <a:lstStyle/>
          <a:p>
            <a:r>
              <a:rPr lang="en-US" dirty="0" smtClean="0"/>
              <a:t>Where does your leadership engagement stand?</a:t>
            </a:r>
            <a:endParaRPr lang="en-US" dirty="0"/>
          </a:p>
        </p:txBody>
      </p:sp>
      <p:pic>
        <p:nvPicPr>
          <p:cNvPr id="2051" name="Picture 3" descr="C:\Users\ctb0\Pictures\Training Pics for Consideration\IMG_8843.jpeg"/>
          <p:cNvPicPr>
            <a:picLocks noChangeAspect="1" noChangeArrowheads="1"/>
          </p:cNvPicPr>
          <p:nvPr/>
        </p:nvPicPr>
        <p:blipFill rotWithShape="1">
          <a:blip r:embed="rId3">
            <a:extLst>
              <a:ext uri="{28A0092B-C50C-407E-A947-70E740481C1C}">
                <a14:useLocalDpi xmlns:a14="http://schemas.microsoft.com/office/drawing/2010/main" val="0"/>
              </a:ext>
            </a:extLst>
          </a:blip>
          <a:srcRect l="38993" t="3555" r="15655" b="17273"/>
          <a:stretch/>
        </p:blipFill>
        <p:spPr bwMode="auto">
          <a:xfrm>
            <a:off x="152400" y="810008"/>
            <a:ext cx="4362995" cy="4904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05335"/>
            <a:ext cx="2895600" cy="461665"/>
          </a:xfrm>
          <a:prstGeom prst="rect">
            <a:avLst/>
          </a:prstGeom>
          <a:noFill/>
        </p:spPr>
        <p:txBody>
          <a:bodyPr wrap="square" rtlCol="0">
            <a:spAutoFit/>
          </a:bodyPr>
          <a:lstStyle/>
          <a:p>
            <a:pPr algn="ctr"/>
            <a:r>
              <a:rPr lang="en-US" sz="2400" b="1" dirty="0" smtClean="0">
                <a:solidFill>
                  <a:prstClr val="black"/>
                </a:solidFill>
              </a:rPr>
              <a:t>“Bank Walker”</a:t>
            </a:r>
            <a:endParaRPr lang="en-US" sz="2400" b="1" dirty="0">
              <a:solidFill>
                <a:prstClr val="black"/>
              </a:solidFill>
            </a:endParaRPr>
          </a:p>
        </p:txBody>
      </p:sp>
      <p:pic>
        <p:nvPicPr>
          <p:cNvPr id="2052" name="Picture 4" descr="C:\Users\ctb0\Pictures\Training Pics for Consideration\IMG_8563.jpeg"/>
          <p:cNvPicPr>
            <a:picLocks noChangeAspect="1" noChangeArrowheads="1"/>
          </p:cNvPicPr>
          <p:nvPr/>
        </p:nvPicPr>
        <p:blipFill rotWithShape="1">
          <a:blip r:embed="rId4">
            <a:extLst>
              <a:ext uri="{28A0092B-C50C-407E-A947-70E740481C1C}">
                <a14:useLocalDpi xmlns:a14="http://schemas.microsoft.com/office/drawing/2010/main" val="0"/>
              </a:ext>
            </a:extLst>
          </a:blip>
          <a:srcRect l="20321"/>
          <a:stretch/>
        </p:blipFill>
        <p:spPr bwMode="auto">
          <a:xfrm>
            <a:off x="4336391" y="745189"/>
            <a:ext cx="4655209" cy="37506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37405" y="1905000"/>
            <a:ext cx="2320595" cy="461665"/>
          </a:xfrm>
          <a:prstGeom prst="rect">
            <a:avLst/>
          </a:prstGeom>
          <a:noFill/>
        </p:spPr>
        <p:txBody>
          <a:bodyPr wrap="square" rtlCol="0">
            <a:spAutoFit/>
          </a:bodyPr>
          <a:lstStyle/>
          <a:p>
            <a:pPr algn="ctr"/>
            <a:r>
              <a:rPr lang="en-US" sz="2400" b="1" dirty="0" smtClean="0">
                <a:solidFill>
                  <a:prstClr val="black"/>
                </a:solidFill>
              </a:rPr>
              <a:t>“Wader”</a:t>
            </a:r>
            <a:endParaRPr lang="en-US" sz="2400" b="1" dirty="0">
              <a:solidFill>
                <a:prstClr val="black"/>
              </a:solidFill>
            </a:endParaRPr>
          </a:p>
        </p:txBody>
      </p:sp>
      <p:pic>
        <p:nvPicPr>
          <p:cNvPr id="2053" name="Picture 5" descr="C:\Users\ctb0\Pictures\Training Pics for Consideration\Colchuck-6402-2[1].jpg"/>
          <p:cNvPicPr>
            <a:picLocks noChangeAspect="1" noChangeArrowheads="1"/>
          </p:cNvPicPr>
          <p:nvPr/>
        </p:nvPicPr>
        <p:blipFill rotWithShape="1">
          <a:blip r:embed="rId5">
            <a:extLst>
              <a:ext uri="{28A0092B-C50C-407E-A947-70E740481C1C}">
                <a14:useLocalDpi xmlns:a14="http://schemas.microsoft.com/office/drawing/2010/main" val="0"/>
              </a:ext>
            </a:extLst>
          </a:blip>
          <a:srcRect l="12445" t="12374" r="11333" b="10368"/>
          <a:stretch/>
        </p:blipFill>
        <p:spPr bwMode="auto">
          <a:xfrm>
            <a:off x="3924300" y="3378200"/>
            <a:ext cx="4838700" cy="32587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86200" y="5181600"/>
            <a:ext cx="2235704" cy="461665"/>
          </a:xfrm>
          <a:prstGeom prst="rect">
            <a:avLst/>
          </a:prstGeom>
          <a:noFill/>
        </p:spPr>
        <p:txBody>
          <a:bodyPr wrap="square" rtlCol="0">
            <a:spAutoFit/>
          </a:bodyPr>
          <a:lstStyle/>
          <a:p>
            <a:pPr algn="ctr"/>
            <a:r>
              <a:rPr lang="en-US" sz="2400" b="1" dirty="0" smtClean="0">
                <a:solidFill>
                  <a:prstClr val="white">
                    <a:lumMod val="95000"/>
                  </a:prstClr>
                </a:solidFill>
              </a:rPr>
              <a:t>“All In”</a:t>
            </a:r>
            <a:endParaRPr lang="en-US" sz="2400" b="1" dirty="0">
              <a:solidFill>
                <a:prstClr val="white">
                  <a:lumMod val="95000"/>
                </a:prstClr>
              </a:solidFill>
            </a:endParaRPr>
          </a:p>
        </p:txBody>
      </p:sp>
    </p:spTree>
    <p:extLst>
      <p:ext uri="{BB962C8B-B14F-4D97-AF65-F5344CB8AC3E}">
        <p14:creationId xmlns:p14="http://schemas.microsoft.com/office/powerpoint/2010/main" val="1021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23FE2B7-D694-4631-9396-AE3374962F5B}" type="slidenum">
              <a:rPr lang="en-US" smtClean="0">
                <a:solidFill>
                  <a:prstClr val="white"/>
                </a:solidFill>
              </a:rPr>
              <a:pPr>
                <a:defRPr/>
              </a:pPr>
              <a:t>8</a:t>
            </a:fld>
            <a:endParaRPr lang="en-US" dirty="0">
              <a:solidFill>
                <a:prstClr val="white"/>
              </a:solidFill>
            </a:endParaRPr>
          </a:p>
        </p:txBody>
      </p:sp>
      <p:sp>
        <p:nvSpPr>
          <p:cNvPr id="4" name="Title 3"/>
          <p:cNvSpPr>
            <a:spLocks noGrp="1"/>
          </p:cNvSpPr>
          <p:nvPr>
            <p:ph type="title" idx="11"/>
          </p:nvPr>
        </p:nvSpPr>
        <p:spPr>
          <a:xfrm>
            <a:off x="0" y="1"/>
            <a:ext cx="9144000" cy="685800"/>
          </a:xfrm>
        </p:spPr>
        <p:txBody>
          <a:bodyPr/>
          <a:lstStyle/>
          <a:p>
            <a:pPr marL="173038"/>
            <a:r>
              <a:rPr lang="en-US" dirty="0" smtClean="0"/>
              <a:t>The Leaders Personal Value for Safety</a:t>
            </a:r>
            <a:endParaRPr lang="en-US" dirty="0"/>
          </a:p>
        </p:txBody>
      </p:sp>
      <p:sp>
        <p:nvSpPr>
          <p:cNvPr id="8" name="AutoShape 12" descr="data:image/png;base64,iVBORw0KGgoAAAANSUhEUgAAAOEAAADhCAMAAAAJbSJIAAAAjVBMVEX/////Bwf/AAD/tbX/qan/+fn/v7//7+//SUn/6ur/zs7/q6v/1dX/9PT/YWH/5eX/x8f/39//mJj/Kyv/IyP/eXn/Ojr/tLT/cHD/ZWX/kpL/NDT/09P/Wlr/pKT/5+f/UlL/fn7/i4v/ExP/amr/hIT/Hx//dHT/w8P/TU3/QUH/W1v/Rkb/nJz/h4drMzXxAAAGiElEQVR4nO2daVsaMRDHIbBcCsohVlCpomhb6/f/eN3lXnYzuWZyNb+X7fPszH9dksyRpNFIJBKJRCKRSCQSiUQikUiETjZcjXP6w4zMQL8wsCIzwGfceh1Nm+zIevk26awQDaw6k7fl+mSgOR29tsaIBiAGi97B7JH9P4zaNwgGbtojnoHeYoBgAKTzULZcovivzcLsTY8XG4GFhw6Slhqu7wDjJx+Wbd2fTdZeyhhgd9eoug505kLrRx/euxoGui/yBub4f8jWTM76wYUPVY3dD0l9ewuzFqq+wVTB+t6Fb5VvNftWNzDFG3WGI1XzOxfupS3c6xkYDXEEXumY33rQ60sZ6H9pW7hC0Jc9aZqX9kD3DW4NPBkvd671zct5YPIGtxYMZw6D97v3YA2vAMZrUwNmX+q7ofmtB9DU1TF9g4WFd32Bb+bmC4kTroEJgsDcwpuuwD8Y5gsPXjgGXrAM/NETOEKyn3vwo9bADzwDIx2BePY5EskNCFgg2s89+KgY+MA1sFAV2EG1n3vwfWEAYZguG1CMNm5QBrmSB88lA8/oz2dq+YUNtgO5C7dnz78leP5GReAdvgP5Sz6lqlbon0hh4E5eIMEbLjyYUX4ihQH5gJHiDRcePOyf/0D0/KaswG8aB3IXdjHxPdnzX+UE9qkcyH+KRfamS/SJFAbkQm681VrVg6/8+V+Ez5davY3pHMhduMpDTsrny+SjCf+E23mZ7httyv0RV5QObFOptM8X14ewYjZHcGPRE8TvmBrGRALJ5ipbCPPQhEO5HVgPFtgNXWAuEa4JtSNQ2AYV/oxA4U9QYeAjaQE8mg7CFygIEydRKOTn2BuNpygUPsX9M4R/iBHMhgWMX/yOYqDJFT5yFQa/KN0BLE2jGErBwZQiEewAIDWMUvN1D1ATDj502gEEUMtIFC65CqeRKJxxFc6SwjD4rxXG8jucchXGP5b+jkThb67CCPJQBUAuiqj6bBtg1YbbpuSMmgasA9h9So4AGk5xe9mcAcSHpAVoewB90a1IFPKb+B4jUcjPRN1EohDoUoxEIV9g/DnvRi8KhVCdO4p0Ithn+jcKhc+AQprWWcuU2q0voWu8tAjcghnBYCroioqgCAyWgKOoPoFl/ChqpIKO/SwChYJ9ucGvakSde+HP+eyvQCFpH7sNxL3sgc+IEvtmAs+3VfY5Vgk8kwFkMI6YHgHgFLYWCww7aSq1HTjo+EJua9evcCUKOqAPBBwGg8HvGcGW84ECfplgyxfyB7kEuq4R73k6Eui+EsFekhJBzvpSs/2BIMtsTOmMugA7a4AumjoCXH+rHvoVXLuw8hk8WWAzBhMloKoEtjNBbZjZEVQLmCDRXc8woO+UARuBALCPiiJE9ZCoA8FUhFVOFyoTSM8w0BMsoh/ET5FJnkpTy2cQCiUD+3oCSLypn7ZXhvS0GgyOx2tpM/dbIpubCmxkTZ8lsibCxRA+D6hGw+gJs+OgKTE+CPqAt+0LCscICvB0haq7Gq3Dy8yUTkjIx8MMKsqZ+megnxlrCthjGYNEfIGefajYn+gOj0pSNAI1bxIhgOGOoudg3GRgDnzbgiG3HkhkZhGvCPdrVLS1KI+xY4lM6pRZI7pOq6dsrXMbmCJDhzlGNkW64UmAsz5iYf8vGo52tZsnneRxctiwxBHBiDhoBxc2cCPTsjxrEK7UeAysSmQyvb/Y0B6ufikQ4wpXZYbWmm7Y0s40WMVSqV+yL5YEK4eh6Fd4MbCwm0+w244c6lnDwSxxCW3ESB4NytAnDKfYGqW2ZEpGVkRlc/vXxteDdRXkpUCtWw1pINnwZnK/KD5t/Lv2VPrSbYCdZyTOGeqAm4SzkFJTp4u4mchWxkkVtE1v7JdrKTyQbofVuRjWFigLcddLbRjzApwHS22YR0OJThIyapilbxwlZNQwSd+wpS9LbRjt9I3LhIwamukb4OxY79BqnjZtZ7aL+qzBhNf6eYZqrOFhLCFCLdbwMpYQoZKhYhsL5Xl8MumJMZRpsIrkxBjONFhFKpzyOVgS8yqWKHshuq8IG28pWmHtApduvI8GZYAK/gxvx4RL+HN/kPN8HbydU0i7lnxgWJtKZTM/k6J61BTgEHYOekUlW+xv1leXi35Gm32GtiilNtx2kFBxtoILfaXG45jz9ztvb8J+6xTVnh4fKBapUSxF+Xwyxj5dO0HLII61NkSoGZlEIpFIJBKJRCKRSCQSiYQh/wD/eIv5aEIMU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AutoShape 2" descr="data:image/jpeg;base64,/9j/4AAQSkZJRgABAQAAAQABAAD/2wCEAAkGBxANDA4MDQ0PDQwNDA0NDAwMDQ8MDAwMFBEWFhQRFBQYHDQgGBolGxQUITEhJSkrLy4uFx8zRDMsNygtLisBCgoKDg0NFA8PFSwcFBksNywsLCwsLSwsLCwsKzcsKywsMSwsKywrLSsuLDg1LCw3ODAsNzcrKywsKzIsKzcrN//AABEIALQBGQMBIgACEQEDEQH/xAAbAAACAgMBAAAAAAAAAAAAAAAAAQIDBAUGB//EADUQAAIBAwEFBgUDAwUAAAAAAAABAgMREgQFBiFBURMxQlJhcRQikaGxMlOBFtHhBzOC8PH/xAAZAQEBAQEBAQAAAAAAAAAAAAAAAQIDBAX/xAAkEQEAAgIBAwQDAQAAAAAAAAAAARECA1ETITESFEFCBFKBMv/aAAwDAQACEQMRAD8A8uAEOx7Hzii7GTTMexZRlZ2LElLqsO5lMkbKGnc4O3JXMSpRadrDLskKYRHYyVRaXuONO3zNcF3erIKXSsrsqkyytUuY8pAiCbINg2IKCJIRFRZFkxMKg0RaJtCZlq0GiLRYKxKW1dhWLLCsSltXYViywrCltCwrE7CsSltERKwWItogMQUgAAAAEAwEAVt8CSiWxkXQsdbeVjxiWRo37jMp04P/ANNlotFTk189vdXCWyN2qF5xjJd7txNxtjdiUasVGPCVrex0e6uwaU3G8ovu4q6Z6NPZNOUIqSylCOKfdc1OyIiIkxwnK5h4Tq9iqEHJ8LO1uq9Dmdc7NpHrW9u7teTf6Y013Rhd8DzzX7FcG7qT/iwqZ8Mx28uWmyFjaVtJj4WYs4W5EqW2JYVi6RWwI2ENsiwBkQEyKGIYgpCsSEArCsSAioWCxIVgqNhWJ2FYhaFhWJ2E0Rq1bQmixoi0RbQESaERpEAAKAEBBuYssjMxkyUWdXnpsKU/4M3Sal5JR4mni+plaSpeSSDNPUt1dcqSU5SyfLyx/uek7E2utRTm0/0WR4LDaOEVFPu+7O8/052ldypt/wC5Tqte6xZvZEVTOEzjNw9GqainV+SpFP7N+zOe2vunCunLT1FfyT/uY2s1dpPjz7/wxafbDvjKWM1+ma5+5z74+GpyjL/Ud3Ebb3drUG+0otLzJXRy+p0a6Ht62ypLCvFTi/FbgzU7U3c0uqTlStGT6cDXU5Zqni9XSoxamm9DvNr7p1KTbj8yOY1WjlB2lFr+C200cqBXKibOdMonAK18qZW4mZOJTKBFUWFYtcSDQEAJNEbAIBiIpAMQAIYAIiyQgqLIsmJkWEGQZYyDMtwixDZFmWgAAFbKJNSKsgyOjzrcjJoSx9zEgWKZqCmdKudruRrez1elV+Dzi/5ieexndnR7H1OGp076TX5MzKTD0/atS0n7tP8A77P7GnnqOV+K7mZ21ql235oKa91/hs5+tU+q/Bbc6bjTbT8E+Jkx1kocYS4dDmJVb+5bQ1zXBszTTrqO2FJYz4+jMfWaKjXXBJNmgda/FEqeulHmShibU3dSu4r6HM6zZs4NneQ2jdWfFepRqKNOp0TLZbzirSa70Y8onaa7ZPNI0eq2dbkW2olo5RINGZV0zRjSg1yCqWiLRa0QaCoMRITKIgMQCABEAJjEAEWNiYVFkWSZFmZahBkWSZFkbggARFZ1xogO50caWXHkV3BMWUvpPivc2dCtapSfSS/JqaT4mVn80fRoiU9Yr18qFGp0Sv7dzNLqJYya6P7GTs+r2mjS6GBqZXUZemL91/gQ50rlOzISmVykVuZVZVPUWLu2uayUhxrBabDtWu5llPWM16qicyJTcx1dyurGM0alVmiyOoBQ1WhXI1Wo0foblVyM7SA5irpbGLOk0dLX0y5GvraYNW0sokGbGrQ9DGnRDTGEyyUCDQKREMTKEACZACYCCkyDJsiyKgyLJMiyNwiAAZaZQXFcLnRyO5JEBpkKXUmWylxRRBkpS4hKehbuV70HH0X4I1n+uP8AyXuu8127Nf5UvQzdVPGonyvZ+zEOdd2LKRXKQqrtJr1K3IqpuRByIORByCrlUJdoYrkCmCmVmLMx8wyBTJVYmqph5CzIUz+1IyaZiKoPtAUlVpXMOrRMvMjJ3A1lSkUTpm0nAx6lMK1sqZW4mdOmUygFYrQi6UStxCoCG0JgJkWMiwqLIskyLI1BCGxGWlwCA0wkFyIIJS1MWRC4XBTpt3q1mjd653Vzl9jVLNe50lad4hiY7sWu7qMvSz9ym5PK8ZR6cUY+RRNsi2QchNgpJsi2RbE2FTyHkUuQsgUvyFkVZBkBbkGZTkLIFL8x5mPkGYKX5ibKcxZkKSlEpnAsyIuQGPKBVKJlSRTOIVjSiVtGRJFUkFVNEGi1oraCosiyTIsiosRJiCpAK4XCGNEbjTAYXFcANls2dpHSwqXh/ByejlZnQaep8oYyhJztL34FNR2bFWkQqyukyh5CcirIWQKWuRFyK8hZAWZEWyDkRcgq3IMinIMgUuyFkVZCyBS7IWRVkLIFLcgzKcgyBS7ITkU5BkCljkRciDkRcgHIrkNsi2RUJFbJyZBhUGRZJkWAhDEFACuFyKYXFcLgO4XFcAjI08uJudNV4GipvibChUCTDOqzK1O6aKp1CpT4lSluYsypsXEKuzFmV4seDAlmLMXZPoPsX0B2JzFkT+Hl0D4eXQd0uEMwzJ/DS6B8NLoKkuFeYZE/hpdBfDy6CpLhHMWRJ0JdBOi+gpeyOQZA6T6EXBgPIWRFxZFogm5EWyLIthaNsi2Jsi2CjZFg2JhQIBAIBARTAQAMLiACcGZdGRhRZfTmElnR4l1PTtmNSqmy0mpSOmMRLnlMx4X0NkSnayNtpd1Zz5F2zdpQVr2Oo2ftalw4o9OOvF4Nu7ZHiGm0+5LfezY0dxIc2dLptpUn4kbClr6fVG/TEfDyzv2T9nL0txKXO5lU9xqHlZ1ENbDqi+Osh1Q/jPrzn7OYhuTp/IWLcvTftnTrVQ6oktTDqiXPCXl+0uZW5um/aQf0bpv2kdR8RDqg+Ih1QuTv+0uWe5mm/aRXLcrTftnWPUw6oi9VDqhc8Fz+0uPnuRp/IY1TcWhyTO1lq4dUVT1kOqH8X15R9pcHV3EpcrmDX3FjyZ6FU1tPqjDra+n1RfTHCxu2R9nm2p3La7majVbszhyPTdVtOkvEjn9o7Vp8bWJOvHh31/kbb5eeajZco8jAqUGjqNo66LvaxoNVWTPNnjEeH0NeeU+WulErZdUkUSZyl3griuJsLkUNgK4ARuFxARo7hcQAO4XEADuTUisLgXxqFkdQ0YtwuW0psqeua5mXS2vJczRZBkWM5hmdcS6ilvBNeJ/Uyqe89ReN/U47MfaG425cuc6MJ+Hcw3tqLxv6l0d8ann+5wHavqPtX1L18mZ/Fw4eiR30qef7k1vtU8x5z2z6h2z6l6+TPs9fD0n+t6nmD+t6nmPN+3fUO3fUdfI9nr4ejvfap5iEt9anmPOu3fUO2fUdfI9nr4egy3yqef7lM976j8f3OE7Zi7Vk6+S+018O1nvVUfjf1MapvJN+J/U5PtGLtGTrZctR+PhHw6Ort2T8RiVdqSfM02YZGZ2TLcasY+GdU1jfMolWuY9wuZtuMYWOZFsiK5FpK4XI3C4U7hcQAIBARTAQAMBAAwEADAQAMBAAwEADAQAO4XAAC4XAAC4XAAC4XAAAAAAuAAAAAAFwAAABAAwE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Up-Down Arrow 59"/>
          <p:cNvSpPr/>
          <p:nvPr/>
        </p:nvSpPr>
        <p:spPr>
          <a:xfrm rot="16200000">
            <a:off x="4450981" y="2580384"/>
            <a:ext cx="304635" cy="1588157"/>
          </a:xfrm>
          <a:prstGeom prst="upDownArrow">
            <a:avLst/>
          </a:prstGeom>
          <a:solidFill>
            <a:schemeClr val="accent2">
              <a:lumMod val="40000"/>
              <a:lumOff val="60000"/>
            </a:schemeClr>
          </a:solidFill>
          <a:ln w="22225">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914400" y="1637215"/>
            <a:ext cx="3538924" cy="3696785"/>
            <a:chOff x="914400" y="1637215"/>
            <a:chExt cx="3538924" cy="3696785"/>
          </a:xfrm>
        </p:grpSpPr>
        <p:pic>
          <p:nvPicPr>
            <p:cNvPr id="45" name="Picture 44" descr="1-1.png"/>
            <p:cNvPicPr>
              <a:picLocks noChangeAspect="1"/>
            </p:cNvPicPr>
            <p:nvPr/>
          </p:nvPicPr>
          <p:blipFill>
            <a:blip r:embed="rId3"/>
            <a:stretch>
              <a:fillRect/>
            </a:stretch>
          </p:blipFill>
          <p:spPr>
            <a:xfrm>
              <a:off x="2519832" y="2993545"/>
              <a:ext cx="439702" cy="1005840"/>
            </a:xfrm>
            <a:prstGeom prst="rect">
              <a:avLst/>
            </a:prstGeom>
          </p:spPr>
        </p:pic>
        <p:sp>
          <p:nvSpPr>
            <p:cNvPr id="46" name="Oval 45"/>
            <p:cNvSpPr/>
            <p:nvPr/>
          </p:nvSpPr>
          <p:spPr>
            <a:xfrm>
              <a:off x="1923214" y="2643025"/>
              <a:ext cx="1645920" cy="164592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1-1.png"/>
            <p:cNvPicPr>
              <a:picLocks noChangeAspect="1"/>
            </p:cNvPicPr>
            <p:nvPr/>
          </p:nvPicPr>
          <p:blipFill>
            <a:blip r:embed="rId4"/>
            <a:stretch>
              <a:fillRect/>
            </a:stretch>
          </p:blipFill>
          <p:spPr>
            <a:xfrm>
              <a:off x="944708" y="3999385"/>
              <a:ext cx="426990" cy="487335"/>
            </a:xfrm>
            <a:prstGeom prst="rect">
              <a:avLst/>
            </a:prstGeom>
          </p:spPr>
        </p:pic>
        <p:pic>
          <p:nvPicPr>
            <p:cNvPr id="48" name="Picture 47" descr="1-1.png"/>
            <p:cNvPicPr>
              <a:picLocks noChangeAspect="1"/>
            </p:cNvPicPr>
            <p:nvPr/>
          </p:nvPicPr>
          <p:blipFill>
            <a:blip r:embed="rId5"/>
            <a:stretch>
              <a:fillRect/>
            </a:stretch>
          </p:blipFill>
          <p:spPr>
            <a:xfrm>
              <a:off x="4102534" y="3987365"/>
              <a:ext cx="304470" cy="487335"/>
            </a:xfrm>
            <a:prstGeom prst="rect">
              <a:avLst/>
            </a:prstGeom>
          </p:spPr>
        </p:pic>
        <p:pic>
          <p:nvPicPr>
            <p:cNvPr id="49" name="Picture 48" descr="1-1.png"/>
            <p:cNvPicPr>
              <a:picLocks noChangeAspect="1"/>
            </p:cNvPicPr>
            <p:nvPr/>
          </p:nvPicPr>
          <p:blipFill>
            <a:blip r:embed="rId6"/>
            <a:stretch>
              <a:fillRect/>
            </a:stretch>
          </p:blipFill>
          <p:spPr>
            <a:xfrm>
              <a:off x="2502334" y="1637215"/>
              <a:ext cx="487335" cy="365730"/>
            </a:xfrm>
            <a:prstGeom prst="rect">
              <a:avLst/>
            </a:prstGeom>
          </p:spPr>
        </p:pic>
        <p:pic>
          <p:nvPicPr>
            <p:cNvPr id="50" name="Picture 49" descr="1-1.png"/>
            <p:cNvPicPr>
              <a:picLocks noChangeAspect="1"/>
            </p:cNvPicPr>
            <p:nvPr/>
          </p:nvPicPr>
          <p:blipFill>
            <a:blip r:embed="rId7"/>
            <a:stretch>
              <a:fillRect/>
            </a:stretch>
          </p:blipFill>
          <p:spPr>
            <a:xfrm>
              <a:off x="4026334" y="2140277"/>
              <a:ext cx="426990" cy="487335"/>
            </a:xfrm>
            <a:prstGeom prst="rect">
              <a:avLst/>
            </a:prstGeom>
          </p:spPr>
        </p:pic>
        <p:pic>
          <p:nvPicPr>
            <p:cNvPr id="51" name="Picture 50" descr="1-5.png"/>
            <p:cNvPicPr>
              <a:picLocks noChangeAspect="1"/>
            </p:cNvPicPr>
            <p:nvPr/>
          </p:nvPicPr>
          <p:blipFill>
            <a:blip r:embed="rId8"/>
            <a:stretch>
              <a:fillRect/>
            </a:stretch>
          </p:blipFill>
          <p:spPr>
            <a:xfrm>
              <a:off x="914400" y="2155690"/>
              <a:ext cx="487335" cy="487335"/>
            </a:xfrm>
            <a:prstGeom prst="rect">
              <a:avLst/>
            </a:prstGeom>
          </p:spPr>
        </p:pic>
        <p:pic>
          <p:nvPicPr>
            <p:cNvPr id="52" name="Picture 51" descr="1-5.png"/>
            <p:cNvPicPr>
              <a:picLocks noChangeAspect="1"/>
            </p:cNvPicPr>
            <p:nvPr/>
          </p:nvPicPr>
          <p:blipFill>
            <a:blip r:embed="rId9"/>
            <a:stretch>
              <a:fillRect/>
            </a:stretch>
          </p:blipFill>
          <p:spPr>
            <a:xfrm>
              <a:off x="2519832" y="4968270"/>
              <a:ext cx="487335" cy="365730"/>
            </a:xfrm>
            <a:prstGeom prst="rect">
              <a:avLst/>
            </a:prstGeom>
          </p:spPr>
        </p:pic>
        <p:cxnSp>
          <p:nvCxnSpPr>
            <p:cNvPr id="53" name="Straight Arrow Connector 52"/>
            <p:cNvCxnSpPr/>
            <p:nvPr/>
          </p:nvCxnSpPr>
          <p:spPr>
            <a:xfrm flipH="1" flipV="1">
              <a:off x="3226234" y="3816503"/>
              <a:ext cx="800100" cy="356617"/>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11734" y="2627612"/>
              <a:ext cx="762000" cy="420623"/>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763499" y="4125877"/>
              <a:ext cx="0" cy="696468"/>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511734" y="3786023"/>
              <a:ext cx="685800" cy="339854"/>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46174" y="2140277"/>
              <a:ext cx="0" cy="700868"/>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226234" y="2556578"/>
              <a:ext cx="723900" cy="491657"/>
            </a:xfrm>
            <a:prstGeom prst="straightConnector1">
              <a:avLst/>
            </a:prstGeom>
            <a:ln w="22225">
              <a:headEnd type="arrow"/>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23214" y="3174366"/>
              <a:ext cx="632546" cy="461665"/>
            </a:xfrm>
            <a:prstGeom prst="rect">
              <a:avLst/>
            </a:prstGeom>
            <a:noFill/>
          </p:spPr>
          <p:txBody>
            <a:bodyPr wrap="square" rtlCol="0">
              <a:spAutoFit/>
            </a:bodyPr>
            <a:lstStyle/>
            <a:p>
              <a:pPr algn="ctr"/>
              <a:r>
                <a:rPr lang="en-US" sz="1200" dirty="0" smtClean="0">
                  <a:solidFill>
                    <a:schemeClr val="bg1"/>
                  </a:solidFill>
                  <a:latin typeface="Calibri" panose="020F0502020204030204" pitchFamily="34" charset="0"/>
                </a:rPr>
                <a:t>Senior Leader</a:t>
              </a:r>
              <a:endParaRPr lang="en-US" sz="1200" dirty="0">
                <a:solidFill>
                  <a:schemeClr val="bg1"/>
                </a:solidFill>
                <a:latin typeface="Calibri" panose="020F0502020204030204" pitchFamily="34" charset="0"/>
              </a:endParaRPr>
            </a:p>
          </p:txBody>
        </p:sp>
        <p:pic>
          <p:nvPicPr>
            <p:cNvPr id="62" name="Picture 4" descr="https://encrypted-tbn3.gstatic.com/images?q=tbn:ANd9GcTigdvb-fbq-SoCQ2tR4ER98qdzFOZ2L2cMmg2Zx31Sij_-40Y5xQ"/>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2699510" y="3370117"/>
              <a:ext cx="183824" cy="137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626534" y="1926745"/>
            <a:ext cx="2743200" cy="2743200"/>
            <a:chOff x="5626534" y="1926745"/>
            <a:chExt cx="2743200" cy="2743200"/>
          </a:xfrm>
        </p:grpSpPr>
        <p:pic>
          <p:nvPicPr>
            <p:cNvPr id="35" name="Picture 34" descr="1-1.png"/>
            <p:cNvPicPr>
              <a:picLocks noChangeAspect="1"/>
            </p:cNvPicPr>
            <p:nvPr/>
          </p:nvPicPr>
          <p:blipFill>
            <a:blip r:embed="rId12"/>
            <a:stretch>
              <a:fillRect/>
            </a:stretch>
          </p:blipFill>
          <p:spPr>
            <a:xfrm>
              <a:off x="7333932" y="2887037"/>
              <a:ext cx="822960" cy="822960"/>
            </a:xfrm>
            <a:prstGeom prst="rect">
              <a:avLst/>
            </a:prstGeom>
          </p:spPr>
        </p:pic>
        <p:pic>
          <p:nvPicPr>
            <p:cNvPr id="36" name="Picture 35" descr="1-1.png"/>
            <p:cNvPicPr>
              <a:picLocks noChangeAspect="1"/>
            </p:cNvPicPr>
            <p:nvPr/>
          </p:nvPicPr>
          <p:blipFill>
            <a:blip r:embed="rId12"/>
            <a:stretch>
              <a:fillRect/>
            </a:stretch>
          </p:blipFill>
          <p:spPr>
            <a:xfrm>
              <a:off x="5870892" y="2734639"/>
              <a:ext cx="822960" cy="822960"/>
            </a:xfrm>
            <a:prstGeom prst="rect">
              <a:avLst/>
            </a:prstGeom>
          </p:spPr>
        </p:pic>
        <p:pic>
          <p:nvPicPr>
            <p:cNvPr id="37" name="Picture 36" descr="1-1.png"/>
            <p:cNvPicPr>
              <a:picLocks noChangeAspect="1"/>
            </p:cNvPicPr>
            <p:nvPr/>
          </p:nvPicPr>
          <p:blipFill>
            <a:blip r:embed="rId12"/>
            <a:stretch>
              <a:fillRect/>
            </a:stretch>
          </p:blipFill>
          <p:spPr>
            <a:xfrm>
              <a:off x="6587172" y="3069919"/>
              <a:ext cx="822960" cy="822960"/>
            </a:xfrm>
            <a:prstGeom prst="rect">
              <a:avLst/>
            </a:prstGeom>
          </p:spPr>
        </p:pic>
        <p:sp>
          <p:nvSpPr>
            <p:cNvPr id="38" name="Oval 37"/>
            <p:cNvSpPr/>
            <p:nvPr/>
          </p:nvSpPr>
          <p:spPr>
            <a:xfrm>
              <a:off x="5626534" y="1926745"/>
              <a:ext cx="2743200" cy="27432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007534" y="303943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455334" y="318556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682808" y="340519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s://encrypted-tbn3.gstatic.com/images?q=tbn:ANd9GcTigdvb-fbq-SoCQ2tR4ER98qdzFOZ2L2cMmg2Zx31Sij_-40Y5xQ"/>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937692" y="3359479"/>
              <a:ext cx="183824" cy="137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s://encrypted-tbn3.gstatic.com/images?q=tbn:ANd9GcTigdvb-fbq-SoCQ2tR4ER98qdzFOZ2L2cMmg2Zx31Sij_-40Y5xQ"/>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681830" y="3199459"/>
              <a:ext cx="183824" cy="13716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062123" y="2260857"/>
              <a:ext cx="1934962" cy="276999"/>
            </a:xfrm>
            <a:prstGeom prst="rect">
              <a:avLst/>
            </a:prstGeom>
            <a:noFill/>
          </p:spPr>
          <p:txBody>
            <a:bodyPr wrap="square" rtlCol="0">
              <a:spAutoFit/>
            </a:bodyPr>
            <a:lstStyle/>
            <a:p>
              <a:pPr algn="ctr"/>
              <a:r>
                <a:rPr lang="en-US" sz="1200" dirty="0" smtClean="0">
                  <a:solidFill>
                    <a:schemeClr val="bg1"/>
                  </a:solidFill>
                  <a:latin typeface="Calibri" panose="020F0502020204030204" pitchFamily="34" charset="0"/>
                </a:rPr>
                <a:t>Co-op Employees</a:t>
              </a:r>
              <a:endParaRPr lang="en-US" sz="1200" dirty="0">
                <a:solidFill>
                  <a:schemeClr val="bg1"/>
                </a:solidFill>
                <a:latin typeface="Calibri" panose="020F0502020204030204" pitchFamily="34" charset="0"/>
              </a:endParaRPr>
            </a:p>
          </p:txBody>
        </p:sp>
        <p:pic>
          <p:nvPicPr>
            <p:cNvPr id="61" name="Picture 4" descr="https://encrypted-tbn3.gstatic.com/images?q=tbn:ANd9GcTigdvb-fbq-SoCQ2tR4ER98qdzFOZ2L2cMmg2Zx31Sij_-40Y5xQ"/>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214742" y="3048018"/>
              <a:ext cx="183824" cy="1371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211383" y="3382339"/>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6481245" y="3082926"/>
              <a:ext cx="122549" cy="9144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s://encrypted-tbn3.gstatic.com/images?q=tbn:ANd9GcTigdvb-fbq-SoCQ2tR4ER98qdzFOZ2L2cMmg2Zx31Sij_-40Y5xQ"/>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31" b="97423" l="7692" r="90000">
                          <a14:foregroundMark x1="47692" y1="23711" x2="47692" y2="23711"/>
                          <a14:foregroundMark x1="50769" y1="18557" x2="50769" y2="18557"/>
                          <a14:foregroundMark x1="54231" y1="12371" x2="54231" y2="12371"/>
                          <a14:foregroundMark x1="51923" y1="15464" x2="51923" y2="15464"/>
                          <a14:foregroundMark x1="58077" y1="7216" x2="58077" y2="7216"/>
                          <a14:foregroundMark x1="63077" y1="4124" x2="63077" y2="4124"/>
                          <a14:foregroundMark x1="69231" y1="1546" x2="69231" y2="1546"/>
                          <a14:foregroundMark x1="75000" y1="3608" x2="75000" y2="3608"/>
                          <a14:foregroundMark x1="78462" y1="6186" x2="78462" y2="6186"/>
                          <a14:foregroundMark x1="82308" y1="10309" x2="82308" y2="10309"/>
                          <a14:foregroundMark x1="85000" y1="14948" x2="85000" y2="14948"/>
                          <a14:foregroundMark x1="87308" y1="22680" x2="87308" y2="22680"/>
                          <a14:foregroundMark x1="87692" y1="29897" x2="87692" y2="29897"/>
                          <a14:foregroundMark x1="87308" y1="35567" x2="87308" y2="35567"/>
                          <a14:foregroundMark x1="86538" y1="40722" x2="86538" y2="40722"/>
                          <a14:foregroundMark x1="84615" y1="47938" x2="84615" y2="47938"/>
                          <a14:foregroundMark x1="81923" y1="54124" x2="81923" y2="54124"/>
                          <a14:foregroundMark x1="78846" y1="60309" x2="78846" y2="60309"/>
                          <a14:foregroundMark x1="75000" y1="66495" x2="75000" y2="66495"/>
                          <a14:foregroundMark x1="70385" y1="73711" x2="70385" y2="73711"/>
                          <a14:foregroundMark x1="66154" y1="80412" x2="66154" y2="80412"/>
                          <a14:foregroundMark x1="60769" y1="86082" x2="60769" y2="86082"/>
                          <a14:foregroundMark x1="60000" y1="86598" x2="55769" y2="91237"/>
                          <a14:foregroundMark x1="57692" y1="89175" x2="53846" y2="91753"/>
                          <a14:foregroundMark x1="55385" y1="91237" x2="51923" y2="93814"/>
                          <a14:foregroundMark x1="53077" y1="92784" x2="49615" y2="97938"/>
                          <a14:foregroundMark x1="50385" y1="96392" x2="49615" y2="97938"/>
                          <a14:foregroundMark x1="49231" y1="97938" x2="49231" y2="97938"/>
                          <a14:foregroundMark x1="49231" y1="97938" x2="43846" y2="95361"/>
                          <a14:foregroundMark x1="43462" y1="94845" x2="43462" y2="94845"/>
                          <a14:foregroundMark x1="39615" y1="90206" x2="39615" y2="90206"/>
                          <a14:foregroundMark x1="33846" y1="84536" x2="33846" y2="84536"/>
                          <a14:foregroundMark x1="28077" y1="77835" x2="28077" y2="77835"/>
                          <a14:foregroundMark x1="23462" y1="70619" x2="23462" y2="70619"/>
                          <a14:foregroundMark x1="20000" y1="64948" x2="20000" y2="64948"/>
                          <a14:foregroundMark x1="16923" y1="59794" x2="16923" y2="59794"/>
                          <a14:foregroundMark x1="15000" y1="56186" x2="15000" y2="56186"/>
                          <a14:foregroundMark x1="12692" y1="50515" x2="12692" y2="50515"/>
                          <a14:foregroundMark x1="12692" y1="50000" x2="9615" y2="40206"/>
                          <a14:foregroundMark x1="10769" y1="44330" x2="8846" y2="37113"/>
                          <a14:foregroundMark x1="8846" y1="40722" x2="8077" y2="34021"/>
                          <a14:foregroundMark x1="8462" y1="37629" x2="7692" y2="29897"/>
                          <a14:foregroundMark x1="7692" y1="32990" x2="7692" y2="25773"/>
                          <a14:foregroundMark x1="7692" y1="29381" x2="9231" y2="22680"/>
                          <a14:foregroundMark x1="8846" y1="23196" x2="10385" y2="18557"/>
                          <a14:foregroundMark x1="10000" y1="20103" x2="11538" y2="15464"/>
                          <a14:foregroundMark x1="10385" y1="17010" x2="13462" y2="10309"/>
                          <a14:foregroundMark x1="14615" y1="9794" x2="14615" y2="9794"/>
                          <a14:foregroundMark x1="17308" y1="7216" x2="17308" y2="7216"/>
                          <a14:foregroundMark x1="21923" y1="4124" x2="21923" y2="4124"/>
                          <a14:foregroundMark x1="25769" y1="3093" x2="25769" y2="3093"/>
                          <a14:foregroundMark x1="28077" y1="3608" x2="28077" y2="3608"/>
                          <a14:foregroundMark x1="31538" y1="5155" x2="31538" y2="5155"/>
                          <a14:foregroundMark x1="31154" y1="6186" x2="31923" y2="3608"/>
                          <a14:foregroundMark x1="34231" y1="5155" x2="34231" y2="5155"/>
                          <a14:foregroundMark x1="37692" y1="7216" x2="37692" y2="7216"/>
                          <a14:foregroundMark x1="39615" y1="9794" x2="39615" y2="9794"/>
                          <a14:foregroundMark x1="41538" y1="12887" x2="41538" y2="12887"/>
                          <a14:foregroundMark x1="43846" y1="15979" x2="43846" y2="15979"/>
                          <a14:foregroundMark x1="45000" y1="19588" x2="45000" y2="19588"/>
                          <a14:foregroundMark x1="25385" y1="74742" x2="25385" y2="74742"/>
                          <a14:foregroundMark x1="21538" y1="67526" x2="21538" y2="67526"/>
                          <a14:foregroundMark x1="62692" y1="82990" x2="62692" y2="82990"/>
                          <a14:foregroundMark x1="68462" y1="77320" x2="68462" y2="77320"/>
                          <a14:foregroundMark x1="72308" y1="71134" x2="72308" y2="71134"/>
                          <a14:foregroundMark x1="76538" y1="63918" x2="76538" y2="63918"/>
                          <a14:foregroundMark x1="80385" y1="56701" x2="80385" y2="56701"/>
                          <a14:foregroundMark x1="86923" y1="19588" x2="86923" y2="19588"/>
                          <a14:foregroundMark x1="8846" y1="31959" x2="8846" y2="31959"/>
                          <a14:foregroundMark x1="8462" y1="27835" x2="8462" y2="27835"/>
                          <a14:foregroundMark x1="9231" y1="24742" x2="9231" y2="24742"/>
                          <a14:foregroundMark x1="10385" y1="22165" x2="10385" y2="22165"/>
                          <a14:foregroundMark x1="11154" y1="20619" x2="11154" y2="20619"/>
                          <a14:foregroundMark x1="11923" y1="17010" x2="11923" y2="17010"/>
                          <a14:foregroundMark x1="13077" y1="14433" x2="13077" y2="14433"/>
                          <a14:foregroundMark x1="13846" y1="13402" x2="13846" y2="13402"/>
                          <a14:foregroundMark x1="15769" y1="10309" x2="15769" y2="10309"/>
                        </a14:backgroundRemoval>
                      </a14:imgEffect>
                    </a14:imgLayer>
                  </a14:imgProps>
                </a:ext>
                <a:ext uri="{28A0092B-C50C-407E-A947-70E740481C1C}">
                  <a14:useLocalDpi xmlns:a14="http://schemas.microsoft.com/office/drawing/2010/main" val="0"/>
                </a:ext>
              </a:extLst>
            </a:blip>
            <a:srcRect/>
            <a:stretch>
              <a:fillRect/>
            </a:stretch>
          </p:blipFill>
          <p:spPr bwMode="auto">
            <a:xfrm>
              <a:off x="7935810" y="3199459"/>
              <a:ext cx="122549" cy="91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116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lnSpc>
                <a:spcPct val="150000"/>
              </a:lnSpc>
              <a:spcBef>
                <a:spcPts val="1200"/>
              </a:spcBef>
              <a:buNone/>
            </a:pPr>
            <a:endParaRPr lang="en-US" sz="2800" b="1" dirty="0" smtClean="0"/>
          </a:p>
          <a:p>
            <a:pPr algn="ctr">
              <a:lnSpc>
                <a:spcPct val="150000"/>
              </a:lnSpc>
              <a:spcBef>
                <a:spcPts val="0"/>
              </a:spcBef>
              <a:buNone/>
            </a:pPr>
            <a:r>
              <a:rPr lang="en-US" sz="2800" b="1" dirty="0" smtClean="0"/>
              <a:t>Understanding Your Safety System and Continuously </a:t>
            </a:r>
            <a:r>
              <a:rPr lang="en-US" sz="2800" b="1" dirty="0"/>
              <a:t>I</a:t>
            </a:r>
            <a:r>
              <a:rPr lang="en-US" sz="2800" b="1" dirty="0" smtClean="0"/>
              <a:t>mproving it</a:t>
            </a:r>
          </a:p>
          <a:p>
            <a:pPr algn="ctr">
              <a:spcBef>
                <a:spcPts val="1200"/>
              </a:spcBef>
              <a:buNone/>
            </a:pPr>
            <a:endParaRPr lang="en-US" sz="2800" b="1" dirty="0" smtClean="0"/>
          </a:p>
          <a:p>
            <a:pPr algn="ctr">
              <a:spcBef>
                <a:spcPts val="1200"/>
              </a:spcBef>
              <a:buNone/>
            </a:pPr>
            <a:endParaRPr lang="en-US" sz="2800" b="1" dirty="0"/>
          </a:p>
        </p:txBody>
      </p:sp>
      <p:sp>
        <p:nvSpPr>
          <p:cNvPr id="4" name="Slide Number Placeholder 3"/>
          <p:cNvSpPr>
            <a:spLocks noGrp="1"/>
          </p:cNvSpPr>
          <p:nvPr>
            <p:ph type="sldNum" sz="quarter" idx="10"/>
          </p:nvPr>
        </p:nvSpPr>
        <p:spPr/>
        <p:txBody>
          <a:bodyPr/>
          <a:lstStyle/>
          <a:p>
            <a:pPr>
              <a:defRPr/>
            </a:pPr>
            <a:fld id="{F3327642-68F2-44C9-92F9-965005BCFE50}" type="slidenum">
              <a:rPr lang="en-US" smtClean="0">
                <a:solidFill>
                  <a:prstClr val="white"/>
                </a:solidFill>
              </a:rPr>
              <a:pPr>
                <a:defRPr/>
              </a:pPr>
              <a:t>9</a:t>
            </a:fld>
            <a:endParaRPr lang="en-US" dirty="0">
              <a:solidFill>
                <a:prstClr val="white"/>
              </a:solidFill>
            </a:endParaRPr>
          </a:p>
        </p:txBody>
      </p:sp>
    </p:spTree>
    <p:extLst>
      <p:ext uri="{BB962C8B-B14F-4D97-AF65-F5344CB8AC3E}">
        <p14:creationId xmlns:p14="http://schemas.microsoft.com/office/powerpoint/2010/main" val="243255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8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7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41869</TotalTime>
  <Words>1628</Words>
  <Application>Microsoft Office PowerPoint</Application>
  <PresentationFormat>On-screen Show (4:3)</PresentationFormat>
  <Paragraphs>493</Paragraphs>
  <Slides>25</Slides>
  <Notes>9</Notes>
  <HiddenSlides>0</HiddenSlides>
  <MMClips>0</MMClips>
  <ScaleCrop>false</ScaleCrop>
  <HeadingPairs>
    <vt:vector size="4" baseType="variant">
      <vt:variant>
        <vt:lpstr>Theme</vt:lpstr>
      </vt:variant>
      <vt:variant>
        <vt:i4>12</vt:i4>
      </vt:variant>
      <vt:variant>
        <vt:lpstr>Slide Titles</vt:lpstr>
      </vt:variant>
      <vt:variant>
        <vt:i4>25</vt:i4>
      </vt:variant>
    </vt:vector>
  </HeadingPairs>
  <TitlesOfParts>
    <vt:vector size="37" baseType="lpstr">
      <vt:lpstr>Custom Design</vt:lpstr>
      <vt:lpstr>1_Custom Design</vt:lpstr>
      <vt:lpstr>2_Custom Design</vt:lpstr>
      <vt:lpstr>2_Default Design</vt:lpstr>
      <vt:lpstr>24_Default Design</vt:lpstr>
      <vt:lpstr>3_Custom Design</vt:lpstr>
      <vt:lpstr>4_Custom Design</vt:lpstr>
      <vt:lpstr>5_Custom Design</vt:lpstr>
      <vt:lpstr>6_Custom Design</vt:lpstr>
      <vt:lpstr>28_Default Design</vt:lpstr>
      <vt:lpstr>27_Default Design</vt:lpstr>
      <vt:lpstr>7_Custom Design</vt:lpstr>
      <vt:lpstr>RESAP Discussion    Clearwater, FL  May 13, 2015</vt:lpstr>
      <vt:lpstr>PowerPoint Presentation</vt:lpstr>
      <vt:lpstr>Where does your leadership engagement stand?</vt:lpstr>
      <vt:lpstr>Distracted Leadership</vt:lpstr>
      <vt:lpstr>Where does your leadership engagement stand?</vt:lpstr>
      <vt:lpstr>Where does your leadership engagement stand?</vt:lpstr>
      <vt:lpstr>Where does your leadership engagement stand?</vt:lpstr>
      <vt:lpstr>The Leaders Personal Value for Safety</vt:lpstr>
      <vt:lpstr>PowerPoint Presentation</vt:lpstr>
      <vt:lpstr>PowerPoint Presentation</vt:lpstr>
      <vt:lpstr>PowerPoint Presentation</vt:lpstr>
      <vt:lpstr>PowerPoint Presentation</vt:lpstr>
      <vt:lpstr>What do you see / hear? – How close to edge do you live?</vt:lpstr>
      <vt:lpstr>2015 Safety Summit Showcase Initiative</vt:lpstr>
      <vt:lpstr>Understanding the System:</vt:lpstr>
      <vt:lpstr>PowerPoint Presentation</vt:lpstr>
      <vt:lpstr>Possible Exposures</vt:lpstr>
      <vt:lpstr>Key Elements of Safety System - Examples</vt:lpstr>
      <vt:lpstr>PowerPoint Presentation</vt:lpstr>
      <vt:lpstr>Application Summary Matrix</vt:lpstr>
      <vt:lpstr>Key Safety Component Checklist</vt:lpstr>
      <vt:lpstr>What is our legal burden?</vt:lpstr>
      <vt:lpstr>PowerPoint Presentation</vt:lpstr>
      <vt:lpstr>PowerPoint Presentation</vt:lpstr>
      <vt:lpstr>Principles to Consider for Implementation</vt:lpstr>
    </vt:vector>
  </TitlesOfParts>
  <Company>NRECA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ctb0</dc:creator>
  <cp:lastModifiedBy>Branham, Bud T.</cp:lastModifiedBy>
  <cp:revision>1154</cp:revision>
  <cp:lastPrinted>2012-10-18T19:02:00Z</cp:lastPrinted>
  <dcterms:created xsi:type="dcterms:W3CDTF">2007-10-18T02:57:53Z</dcterms:created>
  <dcterms:modified xsi:type="dcterms:W3CDTF">2015-05-13T16:05:56Z</dcterms:modified>
</cp:coreProperties>
</file>