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4" r:id="rId11"/>
    <p:sldId id="273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FB0CD-7623-429F-8A1E-C447B8CEB80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9277AE-E936-40C4-9804-28B8F325508B}">
      <dgm:prSet/>
      <dgm:spPr/>
      <dgm:t>
        <a:bodyPr/>
        <a:lstStyle/>
        <a:p>
          <a:pPr rtl="0"/>
          <a:r>
            <a:rPr lang="en-US" b="1" dirty="0" smtClean="0"/>
            <a:t>Medical Certification</a:t>
          </a:r>
          <a:endParaRPr lang="en-US" b="1" dirty="0"/>
        </a:p>
      </dgm:t>
    </dgm:pt>
    <dgm:pt modelId="{168FF9C8-FE29-49C7-A4C6-9C18459FE772}" type="parTrans" cxnId="{E1C3B949-48AB-49D1-B73A-6DB52873C897}">
      <dgm:prSet/>
      <dgm:spPr/>
      <dgm:t>
        <a:bodyPr/>
        <a:lstStyle/>
        <a:p>
          <a:endParaRPr lang="en-US"/>
        </a:p>
      </dgm:t>
    </dgm:pt>
    <dgm:pt modelId="{004B6313-54C1-4CD5-B541-CB34B4C34F14}" type="sibTrans" cxnId="{E1C3B949-48AB-49D1-B73A-6DB52873C897}">
      <dgm:prSet/>
      <dgm:spPr/>
      <dgm:t>
        <a:bodyPr/>
        <a:lstStyle/>
        <a:p>
          <a:endParaRPr lang="en-US"/>
        </a:p>
      </dgm:t>
    </dgm:pt>
    <dgm:pt modelId="{4B14D593-E011-4CDC-8570-6180DD56C924}">
      <dgm:prSet/>
      <dgm:spPr/>
      <dgm:t>
        <a:bodyPr/>
        <a:lstStyle/>
        <a:p>
          <a:pPr rtl="0"/>
          <a:r>
            <a:rPr lang="en-US" smtClean="0"/>
            <a:t>Final Rule published by FMCSA, December 2008</a:t>
          </a:r>
          <a:endParaRPr lang="en-US"/>
        </a:p>
      </dgm:t>
    </dgm:pt>
    <dgm:pt modelId="{CD923A0C-EBA3-47CF-8AE6-68E918EAA46E}" type="parTrans" cxnId="{3E5F715E-D705-4C65-8694-1CD5EED62DCD}">
      <dgm:prSet/>
      <dgm:spPr/>
      <dgm:t>
        <a:bodyPr/>
        <a:lstStyle/>
        <a:p>
          <a:endParaRPr lang="en-US"/>
        </a:p>
      </dgm:t>
    </dgm:pt>
    <dgm:pt modelId="{963717F1-3DBC-4487-9402-4C4162E22EF1}" type="sibTrans" cxnId="{3E5F715E-D705-4C65-8694-1CD5EED62DCD}">
      <dgm:prSet/>
      <dgm:spPr/>
      <dgm:t>
        <a:bodyPr/>
        <a:lstStyle/>
        <a:p>
          <a:endParaRPr lang="en-US"/>
        </a:p>
      </dgm:t>
    </dgm:pt>
    <dgm:pt modelId="{D45E003E-9B81-40A5-A67E-BEAD0F234A87}">
      <dgm:prSet/>
      <dgm:spPr/>
      <dgm:t>
        <a:bodyPr/>
        <a:lstStyle/>
        <a:p>
          <a:pPr rtl="0"/>
          <a:r>
            <a:rPr lang="en-US" b="1" dirty="0" smtClean="0"/>
            <a:t>Registry</a:t>
          </a:r>
          <a:r>
            <a:rPr lang="en-US" dirty="0" smtClean="0"/>
            <a:t> </a:t>
          </a:r>
          <a:endParaRPr lang="en-US" dirty="0"/>
        </a:p>
      </dgm:t>
    </dgm:pt>
    <dgm:pt modelId="{1C642248-3086-46C4-A487-1DC1D2142D46}" type="parTrans" cxnId="{4DCBEBAD-EAD1-4DCA-BFBD-DF6749ACB834}">
      <dgm:prSet/>
      <dgm:spPr/>
      <dgm:t>
        <a:bodyPr/>
        <a:lstStyle/>
        <a:p>
          <a:endParaRPr lang="en-US"/>
        </a:p>
      </dgm:t>
    </dgm:pt>
    <dgm:pt modelId="{341FCE22-72E8-4597-9A76-254D822DA37A}" type="sibTrans" cxnId="{4DCBEBAD-EAD1-4DCA-BFBD-DF6749ACB834}">
      <dgm:prSet/>
      <dgm:spPr/>
      <dgm:t>
        <a:bodyPr/>
        <a:lstStyle/>
        <a:p>
          <a:endParaRPr lang="en-US"/>
        </a:p>
      </dgm:t>
    </dgm:pt>
    <dgm:pt modelId="{F3EA9FF9-1387-48A4-8F0F-94425779C6FA}">
      <dgm:prSet/>
      <dgm:spPr/>
      <dgm:t>
        <a:bodyPr/>
        <a:lstStyle/>
        <a:p>
          <a:pPr rtl="0"/>
          <a:r>
            <a:rPr lang="en-US" smtClean="0"/>
            <a:t>Online </a:t>
          </a:r>
          <a:endParaRPr lang="en-US"/>
        </a:p>
      </dgm:t>
    </dgm:pt>
    <dgm:pt modelId="{89F8F25C-B580-4976-8E82-495AB1E22FE7}" type="parTrans" cxnId="{00BC645E-CA82-46AF-AA7F-980759E87CE8}">
      <dgm:prSet/>
      <dgm:spPr/>
      <dgm:t>
        <a:bodyPr/>
        <a:lstStyle/>
        <a:p>
          <a:endParaRPr lang="en-US"/>
        </a:p>
      </dgm:t>
    </dgm:pt>
    <dgm:pt modelId="{88437384-346E-46CC-98EA-E64B4D300471}" type="sibTrans" cxnId="{00BC645E-CA82-46AF-AA7F-980759E87CE8}">
      <dgm:prSet/>
      <dgm:spPr/>
      <dgm:t>
        <a:bodyPr/>
        <a:lstStyle/>
        <a:p>
          <a:endParaRPr lang="en-US"/>
        </a:p>
      </dgm:t>
    </dgm:pt>
    <dgm:pt modelId="{D3484495-23E3-4942-9C85-7B1C3C1BBF6B}">
      <dgm:prSet/>
      <dgm:spPr/>
      <dgm:t>
        <a:bodyPr/>
        <a:lstStyle/>
        <a:p>
          <a:pPr rtl="0"/>
          <a:r>
            <a:rPr lang="en-US" b="1" dirty="0" smtClean="0"/>
            <a:t>States</a:t>
          </a:r>
          <a:r>
            <a:rPr lang="en-US" dirty="0" smtClean="0"/>
            <a:t> </a:t>
          </a:r>
          <a:endParaRPr lang="en-US" dirty="0"/>
        </a:p>
      </dgm:t>
    </dgm:pt>
    <dgm:pt modelId="{090C0F9B-B3C3-4894-BC6B-7B1267669FB8}" type="parTrans" cxnId="{B003EBDB-4F28-4C95-9B1E-2A0E1DE04E58}">
      <dgm:prSet/>
      <dgm:spPr/>
      <dgm:t>
        <a:bodyPr/>
        <a:lstStyle/>
        <a:p>
          <a:endParaRPr lang="en-US"/>
        </a:p>
      </dgm:t>
    </dgm:pt>
    <dgm:pt modelId="{6B614F39-5E70-4469-927B-B375F3F4D3A6}" type="sibTrans" cxnId="{B003EBDB-4F28-4C95-9B1E-2A0E1DE04E58}">
      <dgm:prSet/>
      <dgm:spPr/>
      <dgm:t>
        <a:bodyPr/>
        <a:lstStyle/>
        <a:p>
          <a:endParaRPr lang="en-US"/>
        </a:p>
      </dgm:t>
    </dgm:pt>
    <dgm:pt modelId="{F00909EF-D06D-4367-928A-DE0917C91479}">
      <dgm:prSet/>
      <dgm:spPr/>
      <dgm:t>
        <a:bodyPr/>
        <a:lstStyle/>
        <a:p>
          <a:pPr rtl="0"/>
          <a:r>
            <a:rPr lang="en-US" smtClean="0"/>
            <a:t>to be in compliance by 1/30/2012</a:t>
          </a:r>
          <a:endParaRPr lang="en-US"/>
        </a:p>
      </dgm:t>
    </dgm:pt>
    <dgm:pt modelId="{A84F2874-2DC0-46A0-83EB-284A138F2239}" type="parTrans" cxnId="{B01BD5B4-3047-4497-8E66-4F688E0FD7DE}">
      <dgm:prSet/>
      <dgm:spPr/>
      <dgm:t>
        <a:bodyPr/>
        <a:lstStyle/>
        <a:p>
          <a:endParaRPr lang="en-US"/>
        </a:p>
      </dgm:t>
    </dgm:pt>
    <dgm:pt modelId="{F0D5FC15-EE87-42FB-A8CA-A67A2FB9F7F9}" type="sibTrans" cxnId="{B01BD5B4-3047-4497-8E66-4F688E0FD7DE}">
      <dgm:prSet/>
      <dgm:spPr/>
      <dgm:t>
        <a:bodyPr/>
        <a:lstStyle/>
        <a:p>
          <a:endParaRPr lang="en-US"/>
        </a:p>
      </dgm:t>
    </dgm:pt>
    <dgm:pt modelId="{F0DC17F7-CB7F-428A-A03E-04AA7231465F}">
      <dgm:prSet/>
      <dgm:spPr/>
      <dgm:t>
        <a:bodyPr/>
        <a:lstStyle/>
        <a:p>
          <a:pPr rtl="0"/>
          <a:r>
            <a:rPr lang="en-US" smtClean="0"/>
            <a:t>Check with your state DMV or equivalent for the details</a:t>
          </a:r>
          <a:endParaRPr lang="en-US"/>
        </a:p>
      </dgm:t>
    </dgm:pt>
    <dgm:pt modelId="{3C80EFAB-09BD-4066-A8EC-5CDB743B60BF}" type="parTrans" cxnId="{D9B351E1-FCE7-472E-9D1E-C78A673C7BD9}">
      <dgm:prSet/>
      <dgm:spPr/>
      <dgm:t>
        <a:bodyPr/>
        <a:lstStyle/>
        <a:p>
          <a:endParaRPr lang="en-US"/>
        </a:p>
      </dgm:t>
    </dgm:pt>
    <dgm:pt modelId="{20D23BE2-58BB-4231-A4D9-5DA746DCD5E6}" type="sibTrans" cxnId="{D9B351E1-FCE7-472E-9D1E-C78A673C7BD9}">
      <dgm:prSet/>
      <dgm:spPr/>
      <dgm:t>
        <a:bodyPr/>
        <a:lstStyle/>
        <a:p>
          <a:endParaRPr lang="en-US"/>
        </a:p>
      </dgm:t>
    </dgm:pt>
    <dgm:pt modelId="{49A2960A-EA4F-4BA7-9FD8-EC4BD0010376}" type="pres">
      <dgm:prSet presAssocID="{E71FB0CD-7623-429F-8A1E-C447B8CEB8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4FA67E-20E6-4AEF-918C-B02989A9AF08}" type="pres">
      <dgm:prSet presAssocID="{949277AE-E936-40C4-9804-28B8F325508B}" presName="linNode" presStyleCnt="0"/>
      <dgm:spPr/>
    </dgm:pt>
    <dgm:pt modelId="{EF3A7B7B-E646-46A5-99C8-489061CD39E0}" type="pres">
      <dgm:prSet presAssocID="{949277AE-E936-40C4-9804-28B8F325508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6A81E-8B46-45C1-87FA-B741F52D205E}" type="pres">
      <dgm:prSet presAssocID="{949277AE-E936-40C4-9804-28B8F325508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2FF439-AF8C-4B0F-A264-5553B0228B6D}" type="pres">
      <dgm:prSet presAssocID="{004B6313-54C1-4CD5-B541-CB34B4C34F14}" presName="sp" presStyleCnt="0"/>
      <dgm:spPr/>
    </dgm:pt>
    <dgm:pt modelId="{EABF7D67-806A-4094-9275-688B629CB772}" type="pres">
      <dgm:prSet presAssocID="{D45E003E-9B81-40A5-A67E-BEAD0F234A87}" presName="linNode" presStyleCnt="0"/>
      <dgm:spPr/>
    </dgm:pt>
    <dgm:pt modelId="{2330AC93-7331-4B91-AECC-58F1CB3233F6}" type="pres">
      <dgm:prSet presAssocID="{D45E003E-9B81-40A5-A67E-BEAD0F234A87}" presName="parentText" presStyleLbl="node1" presStyleIdx="1" presStyleCnt="3" custLinFactNeighborY="-43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A509E-38EB-4E1E-98C2-C89360230D96}" type="pres">
      <dgm:prSet presAssocID="{D45E003E-9B81-40A5-A67E-BEAD0F234A8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DCCF3-675D-477A-AC76-A904D61406D9}" type="pres">
      <dgm:prSet presAssocID="{341FCE22-72E8-4597-9A76-254D822DA37A}" presName="sp" presStyleCnt="0"/>
      <dgm:spPr/>
    </dgm:pt>
    <dgm:pt modelId="{23A7CD11-641B-404A-86C6-C9BFCE9EF0FB}" type="pres">
      <dgm:prSet presAssocID="{D3484495-23E3-4942-9C85-7B1C3C1BBF6B}" presName="linNode" presStyleCnt="0"/>
      <dgm:spPr/>
    </dgm:pt>
    <dgm:pt modelId="{502BB9DC-0815-4FEE-8A80-5726E255756D}" type="pres">
      <dgm:prSet presAssocID="{D3484495-23E3-4942-9C85-7B1C3C1BBF6B}" presName="parentText" presStyleLbl="node1" presStyleIdx="2" presStyleCnt="3" custScaleX="88680" custLinFactNeighborX="2948" custLinFactNeighborY="27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91063-4645-4697-8C95-249A5379DC6C}" type="pres">
      <dgm:prSet presAssocID="{D3484495-23E3-4942-9C85-7B1C3C1BBF6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BC645E-CA82-46AF-AA7F-980759E87CE8}" srcId="{D45E003E-9B81-40A5-A67E-BEAD0F234A87}" destId="{F3EA9FF9-1387-48A4-8F0F-94425779C6FA}" srcOrd="0" destOrd="0" parTransId="{89F8F25C-B580-4976-8E82-495AB1E22FE7}" sibTransId="{88437384-346E-46CC-98EA-E64B4D300471}"/>
    <dgm:cxn modelId="{79311555-2E7F-4C75-8640-6C62A448BDC1}" type="presOf" srcId="{949277AE-E936-40C4-9804-28B8F325508B}" destId="{EF3A7B7B-E646-46A5-99C8-489061CD39E0}" srcOrd="0" destOrd="0" presId="urn:microsoft.com/office/officeart/2005/8/layout/vList5"/>
    <dgm:cxn modelId="{B01BD5B4-3047-4497-8E66-4F688E0FD7DE}" srcId="{D3484495-23E3-4942-9C85-7B1C3C1BBF6B}" destId="{F00909EF-D06D-4367-928A-DE0917C91479}" srcOrd="0" destOrd="0" parTransId="{A84F2874-2DC0-46A0-83EB-284A138F2239}" sibTransId="{F0D5FC15-EE87-42FB-A8CA-A67A2FB9F7F9}"/>
    <dgm:cxn modelId="{2A51125E-FB09-42EA-81D9-7F1E4C757721}" type="presOf" srcId="{E71FB0CD-7623-429F-8A1E-C447B8CEB808}" destId="{49A2960A-EA4F-4BA7-9FD8-EC4BD0010376}" srcOrd="0" destOrd="0" presId="urn:microsoft.com/office/officeart/2005/8/layout/vList5"/>
    <dgm:cxn modelId="{3E5F715E-D705-4C65-8694-1CD5EED62DCD}" srcId="{949277AE-E936-40C4-9804-28B8F325508B}" destId="{4B14D593-E011-4CDC-8570-6180DD56C924}" srcOrd="0" destOrd="0" parTransId="{CD923A0C-EBA3-47CF-8AE6-68E918EAA46E}" sibTransId="{963717F1-3DBC-4487-9402-4C4162E22EF1}"/>
    <dgm:cxn modelId="{E1C3B949-48AB-49D1-B73A-6DB52873C897}" srcId="{E71FB0CD-7623-429F-8A1E-C447B8CEB808}" destId="{949277AE-E936-40C4-9804-28B8F325508B}" srcOrd="0" destOrd="0" parTransId="{168FF9C8-FE29-49C7-A4C6-9C18459FE772}" sibTransId="{004B6313-54C1-4CD5-B541-CB34B4C34F14}"/>
    <dgm:cxn modelId="{426EF4A4-55D5-45B0-BE15-4D163C52CE2C}" type="presOf" srcId="{D45E003E-9B81-40A5-A67E-BEAD0F234A87}" destId="{2330AC93-7331-4B91-AECC-58F1CB3233F6}" srcOrd="0" destOrd="0" presId="urn:microsoft.com/office/officeart/2005/8/layout/vList5"/>
    <dgm:cxn modelId="{612E9E9B-BD56-4F4C-89FD-8240EC629F24}" type="presOf" srcId="{F3EA9FF9-1387-48A4-8F0F-94425779C6FA}" destId="{ECFA509E-38EB-4E1E-98C2-C89360230D96}" srcOrd="0" destOrd="0" presId="urn:microsoft.com/office/officeart/2005/8/layout/vList5"/>
    <dgm:cxn modelId="{4DCBEBAD-EAD1-4DCA-BFBD-DF6749ACB834}" srcId="{E71FB0CD-7623-429F-8A1E-C447B8CEB808}" destId="{D45E003E-9B81-40A5-A67E-BEAD0F234A87}" srcOrd="1" destOrd="0" parTransId="{1C642248-3086-46C4-A487-1DC1D2142D46}" sibTransId="{341FCE22-72E8-4597-9A76-254D822DA37A}"/>
    <dgm:cxn modelId="{8701630D-DF30-440E-9AC1-EEB959C3B294}" type="presOf" srcId="{D3484495-23E3-4942-9C85-7B1C3C1BBF6B}" destId="{502BB9DC-0815-4FEE-8A80-5726E255756D}" srcOrd="0" destOrd="0" presId="urn:microsoft.com/office/officeart/2005/8/layout/vList5"/>
    <dgm:cxn modelId="{B003EBDB-4F28-4C95-9B1E-2A0E1DE04E58}" srcId="{E71FB0CD-7623-429F-8A1E-C447B8CEB808}" destId="{D3484495-23E3-4942-9C85-7B1C3C1BBF6B}" srcOrd="2" destOrd="0" parTransId="{090C0F9B-B3C3-4894-BC6B-7B1267669FB8}" sibTransId="{6B614F39-5E70-4469-927B-B375F3F4D3A6}"/>
    <dgm:cxn modelId="{D9B351E1-FCE7-472E-9D1E-C78A673C7BD9}" srcId="{D3484495-23E3-4942-9C85-7B1C3C1BBF6B}" destId="{F0DC17F7-CB7F-428A-A03E-04AA7231465F}" srcOrd="1" destOrd="0" parTransId="{3C80EFAB-09BD-4066-A8EC-5CDB743B60BF}" sibTransId="{20D23BE2-58BB-4231-A4D9-5DA746DCD5E6}"/>
    <dgm:cxn modelId="{74CBC26D-DA45-4B6E-AA7C-5CB15F29CE63}" type="presOf" srcId="{F0DC17F7-CB7F-428A-A03E-04AA7231465F}" destId="{BF791063-4645-4697-8C95-249A5379DC6C}" srcOrd="0" destOrd="1" presId="urn:microsoft.com/office/officeart/2005/8/layout/vList5"/>
    <dgm:cxn modelId="{C806EB3F-E152-485E-9F2E-49D85624D8E5}" type="presOf" srcId="{F00909EF-D06D-4367-928A-DE0917C91479}" destId="{BF791063-4645-4697-8C95-249A5379DC6C}" srcOrd="0" destOrd="0" presId="urn:microsoft.com/office/officeart/2005/8/layout/vList5"/>
    <dgm:cxn modelId="{ED64B688-5A52-48B2-AE41-4F75DAE7135D}" type="presOf" srcId="{4B14D593-E011-4CDC-8570-6180DD56C924}" destId="{5D76A81E-8B46-45C1-87FA-B741F52D205E}" srcOrd="0" destOrd="0" presId="urn:microsoft.com/office/officeart/2005/8/layout/vList5"/>
    <dgm:cxn modelId="{7C06286E-937A-47CF-83F7-C54B11F13C49}" type="presParOf" srcId="{49A2960A-EA4F-4BA7-9FD8-EC4BD0010376}" destId="{A54FA67E-20E6-4AEF-918C-B02989A9AF08}" srcOrd="0" destOrd="0" presId="urn:microsoft.com/office/officeart/2005/8/layout/vList5"/>
    <dgm:cxn modelId="{0F046D0E-5B68-40CC-9132-9D640F43F477}" type="presParOf" srcId="{A54FA67E-20E6-4AEF-918C-B02989A9AF08}" destId="{EF3A7B7B-E646-46A5-99C8-489061CD39E0}" srcOrd="0" destOrd="0" presId="urn:microsoft.com/office/officeart/2005/8/layout/vList5"/>
    <dgm:cxn modelId="{FE034976-5422-41E5-B4EF-E665DFF79E56}" type="presParOf" srcId="{A54FA67E-20E6-4AEF-918C-B02989A9AF08}" destId="{5D76A81E-8B46-45C1-87FA-B741F52D205E}" srcOrd="1" destOrd="0" presId="urn:microsoft.com/office/officeart/2005/8/layout/vList5"/>
    <dgm:cxn modelId="{522B9658-1A82-4F4C-A0E2-51C94A15FE2A}" type="presParOf" srcId="{49A2960A-EA4F-4BA7-9FD8-EC4BD0010376}" destId="{EC2FF439-AF8C-4B0F-A264-5553B0228B6D}" srcOrd="1" destOrd="0" presId="urn:microsoft.com/office/officeart/2005/8/layout/vList5"/>
    <dgm:cxn modelId="{AA958488-08A6-4B97-BC4F-C3A43D162AEA}" type="presParOf" srcId="{49A2960A-EA4F-4BA7-9FD8-EC4BD0010376}" destId="{EABF7D67-806A-4094-9275-688B629CB772}" srcOrd="2" destOrd="0" presId="urn:microsoft.com/office/officeart/2005/8/layout/vList5"/>
    <dgm:cxn modelId="{3A4BBC66-30FA-4441-B8A5-0D86422C5B66}" type="presParOf" srcId="{EABF7D67-806A-4094-9275-688B629CB772}" destId="{2330AC93-7331-4B91-AECC-58F1CB3233F6}" srcOrd="0" destOrd="0" presId="urn:microsoft.com/office/officeart/2005/8/layout/vList5"/>
    <dgm:cxn modelId="{6BEA434F-AA3D-4F28-AD6F-983AEC292266}" type="presParOf" srcId="{EABF7D67-806A-4094-9275-688B629CB772}" destId="{ECFA509E-38EB-4E1E-98C2-C89360230D96}" srcOrd="1" destOrd="0" presId="urn:microsoft.com/office/officeart/2005/8/layout/vList5"/>
    <dgm:cxn modelId="{B446083B-CC77-45F3-9AD6-8DD82C4ADC30}" type="presParOf" srcId="{49A2960A-EA4F-4BA7-9FD8-EC4BD0010376}" destId="{8DFDCCF3-675D-477A-AC76-A904D61406D9}" srcOrd="3" destOrd="0" presId="urn:microsoft.com/office/officeart/2005/8/layout/vList5"/>
    <dgm:cxn modelId="{80A217F6-FAE2-4BC8-944C-6546C537C899}" type="presParOf" srcId="{49A2960A-EA4F-4BA7-9FD8-EC4BD0010376}" destId="{23A7CD11-641B-404A-86C6-C9BFCE9EF0FB}" srcOrd="4" destOrd="0" presId="urn:microsoft.com/office/officeart/2005/8/layout/vList5"/>
    <dgm:cxn modelId="{EA953085-2DFA-450E-B835-376348F67BA6}" type="presParOf" srcId="{23A7CD11-641B-404A-86C6-C9BFCE9EF0FB}" destId="{502BB9DC-0815-4FEE-8A80-5726E255756D}" srcOrd="0" destOrd="0" presId="urn:microsoft.com/office/officeart/2005/8/layout/vList5"/>
    <dgm:cxn modelId="{FE8C15D1-C2DE-464F-AE62-B65215414AD4}" type="presParOf" srcId="{23A7CD11-641B-404A-86C6-C9BFCE9EF0FB}" destId="{BF791063-4645-4697-8C95-249A5379DC6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9C7411-DCBC-4D1D-945D-8BB0EA868D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D90B14-DAC1-49E7-BB0F-58C8E91B9B6B}">
      <dgm:prSet/>
      <dgm:spPr/>
      <dgm:t>
        <a:bodyPr/>
        <a:lstStyle/>
        <a:p>
          <a:pPr rtl="0"/>
          <a:r>
            <a:rPr lang="en-US" b="1" smtClean="0"/>
            <a:t>National registry of certified docs</a:t>
          </a:r>
          <a:endParaRPr lang="en-US"/>
        </a:p>
      </dgm:t>
    </dgm:pt>
    <dgm:pt modelId="{687C33DB-9AC3-4F6A-A442-A521291BC940}" type="parTrans" cxnId="{A61774C3-C966-4EEE-BED2-D1E1EE8E00CE}">
      <dgm:prSet/>
      <dgm:spPr/>
      <dgm:t>
        <a:bodyPr/>
        <a:lstStyle/>
        <a:p>
          <a:endParaRPr lang="en-US"/>
        </a:p>
      </dgm:t>
    </dgm:pt>
    <dgm:pt modelId="{5DA375AD-D287-44E6-BE95-E4DACC70ED28}" type="sibTrans" cxnId="{A61774C3-C966-4EEE-BED2-D1E1EE8E00CE}">
      <dgm:prSet/>
      <dgm:spPr/>
      <dgm:t>
        <a:bodyPr/>
        <a:lstStyle/>
        <a:p>
          <a:endParaRPr lang="en-US"/>
        </a:p>
      </dgm:t>
    </dgm:pt>
    <dgm:pt modelId="{094ABDBC-11CD-44CA-8C41-BBB472E8A851}">
      <dgm:prSet/>
      <dgm:spPr/>
      <dgm:t>
        <a:bodyPr/>
        <a:lstStyle/>
        <a:p>
          <a:pPr rtl="0"/>
          <a:r>
            <a:rPr lang="en-US" smtClean="0"/>
            <a:t>Final Rule April 2012</a:t>
          </a:r>
          <a:endParaRPr lang="en-US"/>
        </a:p>
      </dgm:t>
    </dgm:pt>
    <dgm:pt modelId="{D10B9515-70E5-4608-8CD2-729F7D75E976}" type="parTrans" cxnId="{83CAFD9A-B326-428D-B603-23F746280D85}">
      <dgm:prSet/>
      <dgm:spPr/>
      <dgm:t>
        <a:bodyPr/>
        <a:lstStyle/>
        <a:p>
          <a:endParaRPr lang="en-US"/>
        </a:p>
      </dgm:t>
    </dgm:pt>
    <dgm:pt modelId="{FE66DF39-5FE7-458C-A8AC-F00CEEC444AF}" type="sibTrans" cxnId="{83CAFD9A-B326-428D-B603-23F746280D85}">
      <dgm:prSet/>
      <dgm:spPr/>
      <dgm:t>
        <a:bodyPr/>
        <a:lstStyle/>
        <a:p>
          <a:endParaRPr lang="en-US"/>
        </a:p>
      </dgm:t>
    </dgm:pt>
    <dgm:pt modelId="{75DD1C86-F79B-45B5-97BF-4DC126B9B3AF}">
      <dgm:prSet/>
      <dgm:spPr/>
      <dgm:t>
        <a:bodyPr/>
        <a:lstStyle/>
        <a:p>
          <a:pPr rtl="0"/>
          <a:r>
            <a:rPr lang="en-US" smtClean="0"/>
            <a:t>Effective May 2014, medical certification must be performed by a doctor listed on the registry</a:t>
          </a:r>
          <a:endParaRPr lang="en-US"/>
        </a:p>
      </dgm:t>
    </dgm:pt>
    <dgm:pt modelId="{7478D245-7BAD-43BE-ACA4-0BFA156C2572}" type="parTrans" cxnId="{C26EC644-359A-4E60-8D5E-6E6ACEEC9E05}">
      <dgm:prSet/>
      <dgm:spPr/>
      <dgm:t>
        <a:bodyPr/>
        <a:lstStyle/>
        <a:p>
          <a:endParaRPr lang="en-US"/>
        </a:p>
      </dgm:t>
    </dgm:pt>
    <dgm:pt modelId="{91EF8F4D-595E-4677-83E5-D8C1563A16D7}" type="sibTrans" cxnId="{C26EC644-359A-4E60-8D5E-6E6ACEEC9E05}">
      <dgm:prSet/>
      <dgm:spPr/>
      <dgm:t>
        <a:bodyPr/>
        <a:lstStyle/>
        <a:p>
          <a:endParaRPr lang="en-US"/>
        </a:p>
      </dgm:t>
    </dgm:pt>
    <dgm:pt modelId="{985890A7-474C-48CF-B355-3F25F34C891B}">
      <dgm:prSet/>
      <dgm:spPr/>
      <dgm:t>
        <a:bodyPr/>
        <a:lstStyle/>
        <a:p>
          <a:pPr rtl="0"/>
          <a:r>
            <a:rPr lang="en-US" b="1" smtClean="0"/>
            <a:t>Sleep Apnea</a:t>
          </a:r>
          <a:endParaRPr lang="en-US"/>
        </a:p>
      </dgm:t>
    </dgm:pt>
    <dgm:pt modelId="{A2A12CBF-F187-440E-9306-C91933765509}" type="parTrans" cxnId="{1A3B7098-E11E-4C62-9D09-435938F9C42A}">
      <dgm:prSet/>
      <dgm:spPr/>
      <dgm:t>
        <a:bodyPr/>
        <a:lstStyle/>
        <a:p>
          <a:endParaRPr lang="en-US"/>
        </a:p>
      </dgm:t>
    </dgm:pt>
    <dgm:pt modelId="{AC305A46-454C-4788-99F8-3C3BC0CBEC57}" type="sibTrans" cxnId="{1A3B7098-E11E-4C62-9D09-435938F9C42A}">
      <dgm:prSet/>
      <dgm:spPr/>
      <dgm:t>
        <a:bodyPr/>
        <a:lstStyle/>
        <a:p>
          <a:endParaRPr lang="en-US"/>
        </a:p>
      </dgm:t>
    </dgm:pt>
    <dgm:pt modelId="{6B70653C-A7B8-4C87-B05D-972BFE9D36A2}">
      <dgm:prSet/>
      <dgm:spPr/>
      <dgm:t>
        <a:bodyPr/>
        <a:lstStyle/>
        <a:p>
          <a:pPr rtl="0"/>
          <a:r>
            <a:rPr lang="en-US" smtClean="0"/>
            <a:t>Medical advisory committees’ recommendations published “inadvertently” in April</a:t>
          </a:r>
          <a:endParaRPr lang="en-US"/>
        </a:p>
      </dgm:t>
    </dgm:pt>
    <dgm:pt modelId="{33AB2559-D707-4F38-A3DE-299944B8DF32}" type="parTrans" cxnId="{C5A4C6F6-3394-4A94-8C3E-5AD53B2F70C5}">
      <dgm:prSet/>
      <dgm:spPr/>
      <dgm:t>
        <a:bodyPr/>
        <a:lstStyle/>
        <a:p>
          <a:endParaRPr lang="en-US"/>
        </a:p>
      </dgm:t>
    </dgm:pt>
    <dgm:pt modelId="{CF09CDDE-A938-403A-87AA-D38E1FB209F3}" type="sibTrans" cxnId="{C5A4C6F6-3394-4A94-8C3E-5AD53B2F70C5}">
      <dgm:prSet/>
      <dgm:spPr/>
      <dgm:t>
        <a:bodyPr/>
        <a:lstStyle/>
        <a:p>
          <a:endParaRPr lang="en-US"/>
        </a:p>
      </dgm:t>
    </dgm:pt>
    <dgm:pt modelId="{C4661800-494C-42F4-BB05-AC8D1542CB7A}">
      <dgm:prSet/>
      <dgm:spPr/>
      <dgm:t>
        <a:bodyPr/>
        <a:lstStyle/>
        <a:p>
          <a:pPr rtl="0"/>
          <a:r>
            <a:rPr lang="en-US" smtClean="0"/>
            <a:t>Will be re-published later this year.</a:t>
          </a:r>
          <a:endParaRPr lang="en-US"/>
        </a:p>
      </dgm:t>
    </dgm:pt>
    <dgm:pt modelId="{CFB44AAE-A84E-4AEB-9538-07421EE917B0}" type="parTrans" cxnId="{DACA9521-0E46-4E68-9DCE-BCB7F3E40A2C}">
      <dgm:prSet/>
      <dgm:spPr/>
      <dgm:t>
        <a:bodyPr/>
        <a:lstStyle/>
        <a:p>
          <a:endParaRPr lang="en-US"/>
        </a:p>
      </dgm:t>
    </dgm:pt>
    <dgm:pt modelId="{618BBF69-73D6-4BD1-80A7-2D206F7A4CA2}" type="sibTrans" cxnId="{DACA9521-0E46-4E68-9DCE-BCB7F3E40A2C}">
      <dgm:prSet/>
      <dgm:spPr/>
      <dgm:t>
        <a:bodyPr/>
        <a:lstStyle/>
        <a:p>
          <a:endParaRPr lang="en-US"/>
        </a:p>
      </dgm:t>
    </dgm:pt>
    <dgm:pt modelId="{2982DB85-35BA-45C7-BB98-BE7C99332B3D}" type="pres">
      <dgm:prSet presAssocID="{2D9C7411-DCBC-4D1D-945D-8BB0EA868D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5BE52A-F10A-4366-9320-BEAD8FAD8D2B}" type="pres">
      <dgm:prSet presAssocID="{8CD90B14-DAC1-49E7-BB0F-58C8E91B9B6B}" presName="linNode" presStyleCnt="0"/>
      <dgm:spPr/>
    </dgm:pt>
    <dgm:pt modelId="{D98BA8BE-D115-442E-8F39-B4D10807FBD9}" type="pres">
      <dgm:prSet presAssocID="{8CD90B14-DAC1-49E7-BB0F-58C8E91B9B6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D5DBE-D32E-4F52-A28B-669F85B685DC}" type="pres">
      <dgm:prSet presAssocID="{8CD90B14-DAC1-49E7-BB0F-58C8E91B9B6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6931D-A591-4F32-83D9-90E2DEA923EA}" type="pres">
      <dgm:prSet presAssocID="{5DA375AD-D287-44E6-BE95-E4DACC70ED28}" presName="sp" presStyleCnt="0"/>
      <dgm:spPr/>
    </dgm:pt>
    <dgm:pt modelId="{EA8869CC-6035-4D54-A2B4-C18B7D31FDC9}" type="pres">
      <dgm:prSet presAssocID="{985890A7-474C-48CF-B355-3F25F34C891B}" presName="linNode" presStyleCnt="0"/>
      <dgm:spPr/>
    </dgm:pt>
    <dgm:pt modelId="{7A5CCEB8-D4AE-47A3-9787-5EBF743B7DB0}" type="pres">
      <dgm:prSet presAssocID="{985890A7-474C-48CF-B355-3F25F34C891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D8068-8B3E-4F23-9988-EA91421DD042}" type="pres">
      <dgm:prSet presAssocID="{985890A7-474C-48CF-B355-3F25F34C891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CA9521-0E46-4E68-9DCE-BCB7F3E40A2C}" srcId="{985890A7-474C-48CF-B355-3F25F34C891B}" destId="{C4661800-494C-42F4-BB05-AC8D1542CB7A}" srcOrd="1" destOrd="0" parTransId="{CFB44AAE-A84E-4AEB-9538-07421EE917B0}" sibTransId="{618BBF69-73D6-4BD1-80A7-2D206F7A4CA2}"/>
    <dgm:cxn modelId="{6B81791C-9356-4676-9C5C-CA7481882D96}" type="presOf" srcId="{8CD90B14-DAC1-49E7-BB0F-58C8E91B9B6B}" destId="{D98BA8BE-D115-442E-8F39-B4D10807FBD9}" srcOrd="0" destOrd="0" presId="urn:microsoft.com/office/officeart/2005/8/layout/vList5"/>
    <dgm:cxn modelId="{C5A4C6F6-3394-4A94-8C3E-5AD53B2F70C5}" srcId="{985890A7-474C-48CF-B355-3F25F34C891B}" destId="{6B70653C-A7B8-4C87-B05D-972BFE9D36A2}" srcOrd="0" destOrd="0" parTransId="{33AB2559-D707-4F38-A3DE-299944B8DF32}" sibTransId="{CF09CDDE-A938-403A-87AA-D38E1FB209F3}"/>
    <dgm:cxn modelId="{83CAFD9A-B326-428D-B603-23F746280D85}" srcId="{8CD90B14-DAC1-49E7-BB0F-58C8E91B9B6B}" destId="{094ABDBC-11CD-44CA-8C41-BBB472E8A851}" srcOrd="0" destOrd="0" parTransId="{D10B9515-70E5-4608-8CD2-729F7D75E976}" sibTransId="{FE66DF39-5FE7-458C-A8AC-F00CEEC444AF}"/>
    <dgm:cxn modelId="{906A06C4-AE66-4167-8FE8-23F848E7E04A}" type="presOf" srcId="{2D9C7411-DCBC-4D1D-945D-8BB0EA868DBC}" destId="{2982DB85-35BA-45C7-BB98-BE7C99332B3D}" srcOrd="0" destOrd="0" presId="urn:microsoft.com/office/officeart/2005/8/layout/vList5"/>
    <dgm:cxn modelId="{A61774C3-C966-4EEE-BED2-D1E1EE8E00CE}" srcId="{2D9C7411-DCBC-4D1D-945D-8BB0EA868DBC}" destId="{8CD90B14-DAC1-49E7-BB0F-58C8E91B9B6B}" srcOrd="0" destOrd="0" parTransId="{687C33DB-9AC3-4F6A-A442-A521291BC940}" sibTransId="{5DA375AD-D287-44E6-BE95-E4DACC70ED28}"/>
    <dgm:cxn modelId="{8D9A27B5-DD6E-4230-A236-C5644ED8742A}" type="presOf" srcId="{C4661800-494C-42F4-BB05-AC8D1542CB7A}" destId="{EB7D8068-8B3E-4F23-9988-EA91421DD042}" srcOrd="0" destOrd="1" presId="urn:microsoft.com/office/officeart/2005/8/layout/vList5"/>
    <dgm:cxn modelId="{530061EB-9E7A-4D19-8596-8623045BE5A8}" type="presOf" srcId="{094ABDBC-11CD-44CA-8C41-BBB472E8A851}" destId="{1A8D5DBE-D32E-4F52-A28B-669F85B685DC}" srcOrd="0" destOrd="0" presId="urn:microsoft.com/office/officeart/2005/8/layout/vList5"/>
    <dgm:cxn modelId="{C26EC644-359A-4E60-8D5E-6E6ACEEC9E05}" srcId="{8CD90B14-DAC1-49E7-BB0F-58C8E91B9B6B}" destId="{75DD1C86-F79B-45B5-97BF-4DC126B9B3AF}" srcOrd="1" destOrd="0" parTransId="{7478D245-7BAD-43BE-ACA4-0BFA156C2572}" sibTransId="{91EF8F4D-595E-4677-83E5-D8C1563A16D7}"/>
    <dgm:cxn modelId="{7AEDBF86-805D-454D-83C8-6D32755930A7}" type="presOf" srcId="{6B70653C-A7B8-4C87-B05D-972BFE9D36A2}" destId="{EB7D8068-8B3E-4F23-9988-EA91421DD042}" srcOrd="0" destOrd="0" presId="urn:microsoft.com/office/officeart/2005/8/layout/vList5"/>
    <dgm:cxn modelId="{8E916330-ED99-4D6E-AAA2-201387F2C673}" type="presOf" srcId="{985890A7-474C-48CF-B355-3F25F34C891B}" destId="{7A5CCEB8-D4AE-47A3-9787-5EBF743B7DB0}" srcOrd="0" destOrd="0" presId="urn:microsoft.com/office/officeart/2005/8/layout/vList5"/>
    <dgm:cxn modelId="{8D5FC107-7BDF-4C6D-B3E3-326E991B6EFA}" type="presOf" srcId="{75DD1C86-F79B-45B5-97BF-4DC126B9B3AF}" destId="{1A8D5DBE-D32E-4F52-A28B-669F85B685DC}" srcOrd="0" destOrd="1" presId="urn:microsoft.com/office/officeart/2005/8/layout/vList5"/>
    <dgm:cxn modelId="{1A3B7098-E11E-4C62-9D09-435938F9C42A}" srcId="{2D9C7411-DCBC-4D1D-945D-8BB0EA868DBC}" destId="{985890A7-474C-48CF-B355-3F25F34C891B}" srcOrd="1" destOrd="0" parTransId="{A2A12CBF-F187-440E-9306-C91933765509}" sibTransId="{AC305A46-454C-4788-99F8-3C3BC0CBEC57}"/>
    <dgm:cxn modelId="{FB041F44-A69A-4F16-9579-E8D16962439C}" type="presParOf" srcId="{2982DB85-35BA-45C7-BB98-BE7C99332B3D}" destId="{A45BE52A-F10A-4366-9320-BEAD8FAD8D2B}" srcOrd="0" destOrd="0" presId="urn:microsoft.com/office/officeart/2005/8/layout/vList5"/>
    <dgm:cxn modelId="{F8712FA8-A19E-4FD1-B9FA-6B3BD1C0084D}" type="presParOf" srcId="{A45BE52A-F10A-4366-9320-BEAD8FAD8D2B}" destId="{D98BA8BE-D115-442E-8F39-B4D10807FBD9}" srcOrd="0" destOrd="0" presId="urn:microsoft.com/office/officeart/2005/8/layout/vList5"/>
    <dgm:cxn modelId="{2315652F-D880-4BAE-9187-B8A95EAED98A}" type="presParOf" srcId="{A45BE52A-F10A-4366-9320-BEAD8FAD8D2B}" destId="{1A8D5DBE-D32E-4F52-A28B-669F85B685DC}" srcOrd="1" destOrd="0" presId="urn:microsoft.com/office/officeart/2005/8/layout/vList5"/>
    <dgm:cxn modelId="{427E5884-51E3-4952-AF72-312B7068F0FF}" type="presParOf" srcId="{2982DB85-35BA-45C7-BB98-BE7C99332B3D}" destId="{3C56931D-A591-4F32-83D9-90E2DEA923EA}" srcOrd="1" destOrd="0" presId="urn:microsoft.com/office/officeart/2005/8/layout/vList5"/>
    <dgm:cxn modelId="{163833DE-E65A-46C4-BD67-D11A720E6AD5}" type="presParOf" srcId="{2982DB85-35BA-45C7-BB98-BE7C99332B3D}" destId="{EA8869CC-6035-4D54-A2B4-C18B7D31FDC9}" srcOrd="2" destOrd="0" presId="urn:microsoft.com/office/officeart/2005/8/layout/vList5"/>
    <dgm:cxn modelId="{390C1969-0071-4B64-839C-64B7CEAAC26D}" type="presParOf" srcId="{EA8869CC-6035-4D54-A2B4-C18B7D31FDC9}" destId="{7A5CCEB8-D4AE-47A3-9787-5EBF743B7DB0}" srcOrd="0" destOrd="0" presId="urn:microsoft.com/office/officeart/2005/8/layout/vList5"/>
    <dgm:cxn modelId="{048DC6DE-040E-4421-B0AA-E43B66985A76}" type="presParOf" srcId="{EA8869CC-6035-4D54-A2B4-C18B7D31FDC9}" destId="{EB7D8068-8B3E-4F23-9988-EA91421DD0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6A81E-8B46-45C1-87FA-B741F52D205E}">
      <dsp:nvSpPr>
        <dsp:cNvPr id="0" name=""/>
        <dsp:cNvSpPr/>
      </dsp:nvSpPr>
      <dsp:spPr>
        <a:xfrm rot="5400000">
          <a:off x="2202113" y="-610123"/>
          <a:ext cx="1088268" cy="25847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Final Rule published by FMCSA, December 2008</a:t>
          </a:r>
          <a:endParaRPr lang="en-US" sz="1500" kern="1200"/>
        </a:p>
      </dsp:txBody>
      <dsp:txXfrm rot="-5400000">
        <a:off x="1453896" y="191219"/>
        <a:ext cx="2531579" cy="982018"/>
      </dsp:txXfrm>
    </dsp:sp>
    <dsp:sp modelId="{EF3A7B7B-E646-46A5-99C8-489061CD39E0}">
      <dsp:nvSpPr>
        <dsp:cNvPr id="0" name=""/>
        <dsp:cNvSpPr/>
      </dsp:nvSpPr>
      <dsp:spPr>
        <a:xfrm>
          <a:off x="0" y="2061"/>
          <a:ext cx="1453896" cy="1360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Medical Certification</a:t>
          </a:r>
          <a:endParaRPr lang="en-US" sz="1800" b="1" kern="1200" dirty="0"/>
        </a:p>
      </dsp:txBody>
      <dsp:txXfrm>
        <a:off x="66406" y="68467"/>
        <a:ext cx="1321084" cy="1227523"/>
      </dsp:txXfrm>
    </dsp:sp>
    <dsp:sp modelId="{ECFA509E-38EB-4E1E-98C2-C89360230D96}">
      <dsp:nvSpPr>
        <dsp:cNvPr id="0" name=""/>
        <dsp:cNvSpPr/>
      </dsp:nvSpPr>
      <dsp:spPr>
        <a:xfrm rot="5400000">
          <a:off x="2202113" y="818229"/>
          <a:ext cx="1088268" cy="25847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Online </a:t>
          </a:r>
          <a:endParaRPr lang="en-US" sz="1500" kern="1200"/>
        </a:p>
      </dsp:txBody>
      <dsp:txXfrm rot="-5400000">
        <a:off x="1453896" y="1619572"/>
        <a:ext cx="2531579" cy="982018"/>
      </dsp:txXfrm>
    </dsp:sp>
    <dsp:sp modelId="{2330AC93-7331-4B91-AECC-58F1CB3233F6}">
      <dsp:nvSpPr>
        <dsp:cNvPr id="0" name=""/>
        <dsp:cNvSpPr/>
      </dsp:nvSpPr>
      <dsp:spPr>
        <a:xfrm>
          <a:off x="0" y="1371606"/>
          <a:ext cx="1453896" cy="1360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Registry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66406" y="1438012"/>
        <a:ext cx="1321084" cy="1227523"/>
      </dsp:txXfrm>
    </dsp:sp>
    <dsp:sp modelId="{BF791063-4645-4697-8C95-249A5379DC6C}">
      <dsp:nvSpPr>
        <dsp:cNvPr id="0" name=""/>
        <dsp:cNvSpPr/>
      </dsp:nvSpPr>
      <dsp:spPr>
        <a:xfrm rot="5400000">
          <a:off x="2037532" y="2246582"/>
          <a:ext cx="1088268" cy="25847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to be in compliance by 1/30/2012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Check with your state DMV or equivalent for the details</a:t>
          </a:r>
          <a:endParaRPr lang="en-US" sz="1500" kern="1200"/>
        </a:p>
      </dsp:txBody>
      <dsp:txXfrm rot="-5400000">
        <a:off x="1289315" y="3047925"/>
        <a:ext cx="2531579" cy="982018"/>
      </dsp:txXfrm>
    </dsp:sp>
    <dsp:sp modelId="{502BB9DC-0815-4FEE-8A80-5726E255756D}">
      <dsp:nvSpPr>
        <dsp:cNvPr id="0" name=""/>
        <dsp:cNvSpPr/>
      </dsp:nvSpPr>
      <dsp:spPr>
        <a:xfrm>
          <a:off x="76197" y="2860827"/>
          <a:ext cx="1289314" cy="1360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States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139136" y="2923766"/>
        <a:ext cx="1163436" cy="1234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D5DBE-D32E-4F52-A28B-669F85B685DC}">
      <dsp:nvSpPr>
        <dsp:cNvPr id="0" name=""/>
        <dsp:cNvSpPr/>
      </dsp:nvSpPr>
      <dsp:spPr>
        <a:xfrm rot="5400000">
          <a:off x="1922626" y="-262773"/>
          <a:ext cx="1647242" cy="25847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Final Rule April 2012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Effective May 2014, medical certification must be performed by a doctor listed on the registry</a:t>
          </a:r>
          <a:endParaRPr lang="en-US" sz="1500" kern="1200"/>
        </a:p>
      </dsp:txBody>
      <dsp:txXfrm rot="-5400000">
        <a:off x="1453895" y="286370"/>
        <a:ext cx="2504292" cy="1486418"/>
      </dsp:txXfrm>
    </dsp:sp>
    <dsp:sp modelId="{D98BA8BE-D115-442E-8F39-B4D10807FBD9}">
      <dsp:nvSpPr>
        <dsp:cNvPr id="0" name=""/>
        <dsp:cNvSpPr/>
      </dsp:nvSpPr>
      <dsp:spPr>
        <a:xfrm>
          <a:off x="0" y="51"/>
          <a:ext cx="1453896" cy="2059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National registry of certified docs</a:t>
          </a:r>
          <a:endParaRPr lang="en-US" sz="2400" kern="1200"/>
        </a:p>
      </dsp:txBody>
      <dsp:txXfrm>
        <a:off x="70973" y="71024"/>
        <a:ext cx="1311950" cy="1917107"/>
      </dsp:txXfrm>
    </dsp:sp>
    <dsp:sp modelId="{EB7D8068-8B3E-4F23-9988-EA91421DD042}">
      <dsp:nvSpPr>
        <dsp:cNvPr id="0" name=""/>
        <dsp:cNvSpPr/>
      </dsp:nvSpPr>
      <dsp:spPr>
        <a:xfrm rot="5400000">
          <a:off x="1922626" y="1899232"/>
          <a:ext cx="1647242" cy="25847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Medical advisory committees’ recommendations published “inadvertently” in April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Will be re-published later this year.</a:t>
          </a:r>
          <a:endParaRPr lang="en-US" sz="1500" kern="1200"/>
        </a:p>
      </dsp:txBody>
      <dsp:txXfrm rot="-5400000">
        <a:off x="1453895" y="2448375"/>
        <a:ext cx="2504292" cy="1486418"/>
      </dsp:txXfrm>
    </dsp:sp>
    <dsp:sp modelId="{7A5CCEB8-D4AE-47A3-9787-5EBF743B7DB0}">
      <dsp:nvSpPr>
        <dsp:cNvPr id="0" name=""/>
        <dsp:cNvSpPr/>
      </dsp:nvSpPr>
      <dsp:spPr>
        <a:xfrm>
          <a:off x="0" y="2162057"/>
          <a:ext cx="1453896" cy="2059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Sleep Apnea</a:t>
          </a:r>
          <a:endParaRPr lang="en-US" sz="2400" kern="1200"/>
        </a:p>
      </dsp:txBody>
      <dsp:txXfrm>
        <a:off x="70973" y="2233030"/>
        <a:ext cx="1311950" cy="1917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1D117-36BF-4BE3-ADC4-D76EF3D4EDB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CBBEF-95E4-4B49-A51F-EA2D0649A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8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Intro self,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CBBEF-95E4-4B49-A51F-EA2D0649A8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7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5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3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3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7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7993-43F2-4D3B-8FD9-D141C5361C93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11E5A-576C-4817-9491-3D8138F84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png"/><Relationship Id="rId7" Type="http://schemas.openxmlformats.org/officeDocument/2006/relationships/image" Target="../media/image18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hyperlink" Target="mailto:Martha.Duggan@NRECA.coo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600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76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FECA Operations &amp; Safety Conference</a:t>
            </a:r>
            <a:endParaRPr lang="en-US" sz="5400" b="1" dirty="0">
              <a:solidFill>
                <a:srgbClr val="0076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075" y="4707466"/>
            <a:ext cx="6400800" cy="160020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Martha Duggan</a:t>
            </a:r>
          </a:p>
          <a:p>
            <a:r>
              <a:rPr lang="en-US" sz="4000" dirty="0">
                <a:solidFill>
                  <a:schemeClr val="tx1"/>
                </a:solidFill>
              </a:rPr>
              <a:t>Senior Principal, Regulatory Affairs</a:t>
            </a:r>
          </a:p>
          <a:p>
            <a:r>
              <a:rPr lang="en-US" sz="4000" dirty="0">
                <a:solidFill>
                  <a:schemeClr val="tx1"/>
                </a:solidFill>
              </a:rPr>
              <a:t>NRECA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May 17, 2012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nre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76200"/>
            <a:ext cx="6934200" cy="2209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07666"/>
            <a:ext cx="9144000" cy="550333"/>
          </a:xfrm>
          <a:prstGeom prst="rect">
            <a:avLst/>
          </a:prstGeom>
          <a:solidFill>
            <a:srgbClr val="028446"/>
          </a:solidFill>
          <a:ln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OSHA – Recent Activity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Request for Information on </a:t>
            </a:r>
            <a:r>
              <a:rPr lang="en-US" dirty="0" err="1" smtClean="0"/>
              <a:t>Backover</a:t>
            </a:r>
            <a:r>
              <a:rPr lang="en-US" dirty="0" smtClean="0"/>
              <a:t> Injuries and Fatalities</a:t>
            </a:r>
          </a:p>
          <a:p>
            <a:pPr lvl="2"/>
            <a:r>
              <a:rPr lang="en-US" dirty="0" smtClean="0"/>
              <a:t>OSHA seeks comments on 45 questions </a:t>
            </a:r>
          </a:p>
          <a:p>
            <a:pPr lvl="2"/>
            <a:r>
              <a:rPr lang="en-US" dirty="0" smtClean="0"/>
              <a:t>Comments due June 27, 2012</a:t>
            </a:r>
          </a:p>
          <a:p>
            <a:pPr lvl="2"/>
            <a:r>
              <a:rPr lang="en-US" dirty="0" smtClean="0"/>
              <a:t>Let me know if you want to help – I will need guidance and data!</a:t>
            </a:r>
          </a:p>
          <a:p>
            <a:r>
              <a:rPr lang="en-US" dirty="0" smtClean="0"/>
              <a:t>GAO Report “Better OSHA Guidance Needed on Safety Incentive Programs” dated April 2012.</a:t>
            </a:r>
          </a:p>
          <a:p>
            <a:r>
              <a:rPr lang="en-US" dirty="0" smtClean="0"/>
              <a:t>Subpart V – still not at OMB, per 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12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OSHA – Cranes &amp; Derricks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b="1" dirty="0"/>
              <a:t>Digger Derrick exclusion from Cranes and Derricks rules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Settlement </a:t>
            </a:r>
            <a:r>
              <a:rPr lang="en-US" dirty="0"/>
              <a:t>under which OSHA will not enforce Cranes and Derricks rules against DD operators </a:t>
            </a:r>
            <a:r>
              <a:rPr lang="en-US" b="1" i="1" dirty="0"/>
              <a:t>engaged in electrical construction work</a:t>
            </a:r>
          </a:p>
          <a:p>
            <a:endParaRPr lang="en-US" b="1" i="1" dirty="0"/>
          </a:p>
          <a:p>
            <a:r>
              <a:rPr lang="en-US" dirty="0"/>
              <a:t>Final Rule reflecting Settlement has not yet been published</a:t>
            </a:r>
          </a:p>
          <a:p>
            <a:endParaRPr lang="en-US" dirty="0"/>
          </a:p>
          <a:p>
            <a:r>
              <a:rPr lang="en-US" dirty="0"/>
              <a:t>Other parts of the rule continue to apply</a:t>
            </a:r>
          </a:p>
          <a:p>
            <a:endParaRPr lang="en-US" dirty="0"/>
          </a:p>
          <a:p>
            <a:r>
              <a:rPr lang="en-US" dirty="0"/>
              <a:t>To train or not to train?</a:t>
            </a:r>
          </a:p>
          <a:p>
            <a:endParaRPr lang="en-US" dirty="0"/>
          </a:p>
          <a:p>
            <a:r>
              <a:rPr lang="en-US" dirty="0"/>
              <a:t>Obligations as owner of facilities</a:t>
            </a:r>
          </a:p>
          <a:p>
            <a:endParaRPr lang="en-US" dirty="0"/>
          </a:p>
        </p:txBody>
      </p:sp>
      <p:pic>
        <p:nvPicPr>
          <p:cNvPr id="1026" name="Picture 2" descr="C:\Users\mad0\Pictures\Digger_Derrick-300x1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07681"/>
            <a:ext cx="2286000" cy="171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23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OSHA:  Harmonizing GHS and </a:t>
            </a:r>
            <a:r>
              <a:rPr lang="en-US" dirty="0" err="1" smtClean="0">
                <a:solidFill>
                  <a:srgbClr val="FF0000"/>
                </a:solidFill>
              </a:rPr>
              <a:t>HazCom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424" y="1345707"/>
            <a:ext cx="89185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OSHA – monitoring: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Combustible Dust</a:t>
            </a:r>
          </a:p>
          <a:p>
            <a:pPr lvl="1"/>
            <a:r>
              <a:rPr lang="en-US" sz="2400" dirty="0" smtClean="0"/>
              <a:t>Stakeholder meetings three years running</a:t>
            </a:r>
          </a:p>
          <a:p>
            <a:pPr lvl="1"/>
            <a:r>
              <a:rPr lang="en-US" sz="2400" dirty="0" smtClean="0"/>
              <a:t>SBREFA panel originally expected December 2011- has now been moved to “Long Term Items” in OSHA’s regulatory agenda.</a:t>
            </a:r>
          </a:p>
          <a:p>
            <a:pPr lvl="1"/>
            <a:r>
              <a:rPr lang="en-US" sz="2400" dirty="0" smtClean="0"/>
              <a:t>Combustible dust mentioned in GHS rule</a:t>
            </a:r>
          </a:p>
          <a:p>
            <a:r>
              <a:rPr lang="en-US" sz="2400" b="1" dirty="0" smtClean="0"/>
              <a:t>Record Keeping</a:t>
            </a:r>
          </a:p>
          <a:p>
            <a:pPr lvl="1"/>
            <a:r>
              <a:rPr lang="en-US" sz="2400" dirty="0" smtClean="0"/>
              <a:t>The proposed rule requires report to OSHA, within eight hours, all work-related fatalities and </a:t>
            </a:r>
            <a:r>
              <a:rPr lang="en-US" sz="2400" b="1" dirty="0" smtClean="0"/>
              <a:t>all</a:t>
            </a:r>
            <a:r>
              <a:rPr lang="en-US" sz="2400" dirty="0" smtClean="0"/>
              <a:t> work-related in-patient hospitalizations (vs. old rule = hospitalizations of 3 or more employees); and within 24 hours, all work-related amputations. </a:t>
            </a:r>
          </a:p>
          <a:p>
            <a:pPr lvl="1"/>
            <a:r>
              <a:rPr lang="en-US" sz="2400" dirty="0" smtClean="0"/>
              <a:t>OSHA extended comment period to October 28, 2011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000" b="1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2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mad0\Pictures\ergonomics.b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990600"/>
            <a:ext cx="4419600" cy="2895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OSHA – monitoring (cont’d):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4038600"/>
            <a:ext cx="4572000" cy="2590800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sz="1400" b="1" dirty="0" smtClean="0"/>
          </a:p>
          <a:p>
            <a:r>
              <a:rPr lang="en-US" sz="9600" b="1" dirty="0" smtClean="0"/>
              <a:t>Crystalline Silica</a:t>
            </a:r>
          </a:p>
          <a:p>
            <a:pPr lvl="1"/>
            <a:r>
              <a:rPr lang="en-US" sz="9600" dirty="0" smtClean="0"/>
              <a:t>Publication date of proposed rule “unclear” per OSHA</a:t>
            </a:r>
          </a:p>
          <a:p>
            <a:pPr lvl="1"/>
            <a:r>
              <a:rPr lang="en-US" sz="9600" dirty="0" smtClean="0"/>
              <a:t>Proposed rule at OMB for review</a:t>
            </a:r>
          </a:p>
          <a:p>
            <a:pPr marL="457200" lvl="1" indent="0">
              <a:buNone/>
            </a:pPr>
            <a:endParaRPr lang="en-US" sz="96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r>
              <a:rPr lang="en-US" sz="2000" b="1" dirty="0" smtClean="0"/>
              <a:t>								</a:t>
            </a:r>
          </a:p>
        </p:txBody>
      </p:sp>
      <p:pic>
        <p:nvPicPr>
          <p:cNvPr id="3078" name="Picture 6" descr="C:\Users\mad0\Pictures\crystalline silica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572000"/>
            <a:ext cx="3013499" cy="169907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524000"/>
            <a:ext cx="4038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Ergonomics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Proposal to add a line to OSHA 300 log to identify musculoskeletal injuries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9600" dirty="0" smtClean="0"/>
              <a:t>OSHA’s most recent budget prohibits it from implementing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2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Emergency Preparedness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581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u="sng" dirty="0" smtClean="0"/>
              <a:t>Issues</a:t>
            </a:r>
          </a:p>
          <a:p>
            <a:r>
              <a:rPr lang="en-US" sz="2000" dirty="0" smtClean="0"/>
              <a:t>FEMA funding</a:t>
            </a:r>
          </a:p>
          <a:p>
            <a:r>
              <a:rPr lang="en-US" sz="2000" dirty="0" smtClean="0"/>
              <a:t>Budget has been proposed for this fiscal year</a:t>
            </a:r>
          </a:p>
          <a:p>
            <a:r>
              <a:rPr lang="en-US" sz="2000" dirty="0" smtClean="0"/>
              <a:t>Limited federal resources = more pressure to deny requests</a:t>
            </a:r>
          </a:p>
          <a:p>
            <a:r>
              <a:rPr lang="en-US" sz="2000" dirty="0" smtClean="0"/>
              <a:t>DOCUMENT, DOCUMENT, DOCUMENT!!</a:t>
            </a:r>
          </a:p>
          <a:p>
            <a:r>
              <a:rPr lang="en-US" sz="2000" dirty="0" smtClean="0"/>
              <a:t>Expect a rulemaking on </a:t>
            </a:r>
            <a:r>
              <a:rPr lang="en-US" sz="2000" smtClean="0"/>
              <a:t>debris removal in 2012</a:t>
            </a:r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266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u="sng" dirty="0" smtClean="0"/>
              <a:t>Resources</a:t>
            </a:r>
          </a:p>
          <a:p>
            <a:r>
              <a:rPr lang="en-US" sz="2000" dirty="0" smtClean="0"/>
              <a:t>An Electric Cooperative’s Introduction to FEMA</a:t>
            </a:r>
          </a:p>
          <a:p>
            <a:r>
              <a:rPr lang="en-US" sz="2000" dirty="0" smtClean="0"/>
              <a:t>Mutual Aid Agreement (blank)</a:t>
            </a:r>
          </a:p>
          <a:p>
            <a:r>
              <a:rPr lang="en-US" sz="2000" dirty="0" smtClean="0"/>
              <a:t>List of signatories to Mutual Aid Agreement</a:t>
            </a:r>
          </a:p>
          <a:p>
            <a:r>
              <a:rPr lang="en-US" sz="2000" dirty="0" smtClean="0"/>
              <a:t>FEMA Guides</a:t>
            </a:r>
            <a:endParaRPr lang="en-US" sz="2000" dirty="0"/>
          </a:p>
        </p:txBody>
      </p:sp>
      <p:pic>
        <p:nvPicPr>
          <p:cNvPr id="7171" name="Picture 3" descr="C:\Users\mad0\Pictures\hurrican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886200"/>
            <a:ext cx="3505200" cy="2806953"/>
          </a:xfrm>
          <a:prstGeom prst="rect">
            <a:avLst/>
          </a:prstGeom>
          <a:noFill/>
        </p:spPr>
      </p:pic>
      <p:pic>
        <p:nvPicPr>
          <p:cNvPr id="7172" name="Picture 4" descr="C:\Users\mad0\Pictures\tornad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876800"/>
            <a:ext cx="3581399" cy="19812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08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aw0\AppData\Local\Microsoft\Windows\Temporary Internet Files\Content.IE5\8Q0BQ2NC\MC9004414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438400"/>
            <a:ext cx="1219200" cy="1219200"/>
          </a:xfrm>
          <a:prstGeom prst="rect">
            <a:avLst/>
          </a:prstGeom>
          <a:noFill/>
        </p:spPr>
      </p:pic>
      <p:pic>
        <p:nvPicPr>
          <p:cNvPr id="1027" name="Picture 3" descr="C:\Users\aaw0\AppData\Local\Microsoft\Windows\Temporary Internet Files\Content.IE5\9N0S8FDW\MC90044149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399" y="-152399"/>
            <a:ext cx="1524000" cy="1524000"/>
          </a:xfrm>
          <a:prstGeom prst="rect">
            <a:avLst/>
          </a:prstGeom>
          <a:noFill/>
        </p:spPr>
      </p:pic>
      <p:pic>
        <p:nvPicPr>
          <p:cNvPr id="1028" name="Picture 4" descr="C:\Users\aaw0\AppData\Local\Microsoft\Windows\Temporary Internet Files\Content.IE5\R2PVXZVF\MC90043151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209800"/>
            <a:ext cx="1219200" cy="1219200"/>
          </a:xfrm>
          <a:prstGeom prst="rect">
            <a:avLst/>
          </a:prstGeom>
          <a:noFill/>
        </p:spPr>
      </p:pic>
      <p:pic>
        <p:nvPicPr>
          <p:cNvPr id="1029" name="Picture 5" descr="C:\Users\aaw0\AppData\Local\Microsoft\Windows\Temporary Internet Files\Content.IE5\87J40SPL\MC900431548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0"/>
            <a:ext cx="1371457" cy="1371457"/>
          </a:xfrm>
          <a:prstGeom prst="rect">
            <a:avLst/>
          </a:prstGeom>
          <a:noFill/>
        </p:spPr>
      </p:pic>
      <p:pic>
        <p:nvPicPr>
          <p:cNvPr id="1030" name="Picture 6" descr="C:\Users\aaw0\AppData\Local\Microsoft\Windows\Temporary Internet Files\Content.IE5\R2PVXZVF\MC90032690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4952086"/>
            <a:ext cx="1676400" cy="1676400"/>
          </a:xfrm>
          <a:prstGeom prst="rect">
            <a:avLst/>
          </a:prstGeom>
          <a:noFill/>
        </p:spPr>
      </p:pic>
      <p:pic>
        <p:nvPicPr>
          <p:cNvPr id="1031" name="Picture 7" descr="C:\Users\aaw0\AppData\Local\Microsoft\Windows\Temporary Internet Files\Content.IE5\9N0S8FDW\MM900336396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04800"/>
            <a:ext cx="762000" cy="762000"/>
          </a:xfrm>
          <a:prstGeom prst="rect">
            <a:avLst/>
          </a:prstGeom>
          <a:noFill/>
        </p:spPr>
      </p:pic>
      <p:pic>
        <p:nvPicPr>
          <p:cNvPr id="1032" name="Picture 8" descr="C:\Users\aaw0\AppData\Local\Microsoft\Windows\Temporary Internet Files\Content.IE5\8Q0BQ2NC\MC90005396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1" y="4989400"/>
            <a:ext cx="1905000" cy="18686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04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5800" b="1" dirty="0" smtClean="0"/>
          </a:p>
          <a:p>
            <a:pPr algn="ctr">
              <a:buNone/>
            </a:pPr>
            <a:r>
              <a:rPr lang="en-US" sz="6500" b="1" dirty="0" smtClean="0">
                <a:solidFill>
                  <a:srgbClr val="FF0000"/>
                </a:solidFill>
              </a:rPr>
              <a:t>Questions or Comments?</a:t>
            </a:r>
          </a:p>
          <a:p>
            <a:pPr algn="ctr">
              <a:buNone/>
            </a:pPr>
            <a:endParaRPr lang="en-US" sz="3000" b="1" dirty="0" smtClean="0"/>
          </a:p>
          <a:p>
            <a:pPr algn="ctr">
              <a:buNone/>
            </a:pPr>
            <a:r>
              <a:rPr lang="en-US" sz="4000" dirty="0" smtClean="0"/>
              <a:t>Thank You!</a:t>
            </a:r>
          </a:p>
          <a:p>
            <a:pPr algn="ctr">
              <a:buNone/>
            </a:pPr>
            <a:r>
              <a:rPr lang="en-US" dirty="0" smtClean="0"/>
              <a:t>Martha Duggan</a:t>
            </a:r>
          </a:p>
          <a:p>
            <a:pPr algn="ctr">
              <a:buNone/>
            </a:pPr>
            <a:r>
              <a:rPr lang="en-US" sz="2800" dirty="0" smtClean="0"/>
              <a:t>Senior Principal, Regulatory Affairs</a:t>
            </a:r>
          </a:p>
          <a:p>
            <a:pPr algn="ctr">
              <a:buNone/>
            </a:pPr>
            <a:r>
              <a:rPr lang="en-US" sz="2800" dirty="0" smtClean="0"/>
              <a:t>National Rural Electric Cooperative Association</a:t>
            </a:r>
          </a:p>
          <a:p>
            <a:pPr algn="ctr">
              <a:buNone/>
            </a:pPr>
            <a:r>
              <a:rPr lang="en-US" u="sng" dirty="0" smtClean="0">
                <a:hlinkClick r:id="rId9"/>
              </a:rPr>
              <a:t>Martha.Duggan@NRECA.coop</a:t>
            </a:r>
            <a:endParaRPr lang="en-US" u="sng" dirty="0" smtClean="0"/>
          </a:p>
          <a:p>
            <a:pPr algn="ctr">
              <a:buNone/>
            </a:pPr>
            <a:r>
              <a:rPr lang="en-US" dirty="0" smtClean="0"/>
              <a:t>Office:  703.907.5848</a:t>
            </a:r>
          </a:p>
          <a:p>
            <a:pPr algn="ctr">
              <a:buNone/>
            </a:pPr>
            <a:r>
              <a:rPr lang="en-US" dirty="0" smtClean="0"/>
              <a:t>Mobile:  202.271.4395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Today’s Agenda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FMCSA</a:t>
            </a:r>
          </a:p>
          <a:p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OSHA</a:t>
            </a:r>
          </a:p>
          <a:p>
            <a:r>
              <a:rPr lang="en-US" dirty="0" smtClean="0"/>
              <a:t>Emergency Preparedness</a:t>
            </a:r>
          </a:p>
          <a:p>
            <a:pPr lvl="1"/>
            <a:r>
              <a:rPr lang="en-US" dirty="0" smtClean="0"/>
              <a:t>FEMA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6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Transportation – Hand-held Cell Phone Ban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42" y="838200"/>
            <a:ext cx="8229600" cy="5791200"/>
          </a:xfrm>
        </p:spPr>
        <p:txBody>
          <a:bodyPr>
            <a:noAutofit/>
          </a:bodyPr>
          <a:lstStyle/>
          <a:p>
            <a:r>
              <a:rPr lang="en-US" sz="2200" dirty="0" smtClean="0"/>
              <a:t>Final Rule effective January 3, 2012.</a:t>
            </a:r>
          </a:p>
          <a:p>
            <a:r>
              <a:rPr lang="en-US" sz="2200" dirty="0" smtClean="0"/>
              <a:t>Prohibits a CMV driver from using “at least one hand to hold a mobile telephone to conduct a voice communication or to reach for or dial a mobile telephone”.</a:t>
            </a:r>
          </a:p>
          <a:p>
            <a:r>
              <a:rPr lang="en-US" sz="2200" dirty="0" smtClean="0"/>
              <a:t>Does </a:t>
            </a:r>
            <a:r>
              <a:rPr lang="en-US" sz="2200" b="1" dirty="0" smtClean="0"/>
              <a:t>not</a:t>
            </a:r>
            <a:r>
              <a:rPr lang="en-US" sz="2200" dirty="0" smtClean="0"/>
              <a:t> apply to hands free operation of cell phones.</a:t>
            </a:r>
          </a:p>
          <a:p>
            <a:r>
              <a:rPr lang="en-US" sz="2200" dirty="0" smtClean="0"/>
              <a:t>Does </a:t>
            </a:r>
            <a:r>
              <a:rPr lang="en-US" sz="2200" b="1" dirty="0" smtClean="0"/>
              <a:t>not</a:t>
            </a:r>
            <a:r>
              <a:rPr lang="en-US" sz="2200" dirty="0" smtClean="0"/>
              <a:t> apply to two-way or CB radio.</a:t>
            </a:r>
          </a:p>
          <a:p>
            <a:r>
              <a:rPr lang="en-US" sz="2200" dirty="0" smtClean="0"/>
              <a:t>One touch to initiate, answer or terminate a call is allowed.</a:t>
            </a:r>
          </a:p>
          <a:p>
            <a:pPr lvl="1"/>
            <a:r>
              <a:rPr lang="en-US" sz="2000" dirty="0" smtClean="0"/>
              <a:t>Phone must be within “the driver’s reach while [the driver] is in the normal seated position with the seatbelt fastened”.</a:t>
            </a:r>
          </a:p>
          <a:p>
            <a:r>
              <a:rPr lang="en-US" sz="2200" dirty="0" smtClean="0"/>
              <a:t>Utility drivers NOT classified as emergency responders (i.e. fire and police).</a:t>
            </a:r>
          </a:p>
          <a:p>
            <a:r>
              <a:rPr lang="en-US" sz="2200" dirty="0" smtClean="0"/>
              <a:t>FMCSA Section 390.23 allows for exemptions </a:t>
            </a:r>
          </a:p>
          <a:p>
            <a:pPr marL="347472" indent="0">
              <a:buNone/>
            </a:pPr>
            <a:r>
              <a:rPr lang="en-US" sz="2200" dirty="0" smtClean="0"/>
              <a:t>during declared emergencies.</a:t>
            </a:r>
          </a:p>
          <a:p>
            <a:r>
              <a:rPr lang="en-US" sz="2200" dirty="0" smtClean="0"/>
              <a:t>Interstate vs. Intrastate</a:t>
            </a:r>
          </a:p>
          <a:p>
            <a:pPr lvl="1"/>
            <a:r>
              <a:rPr lang="en-US" sz="2000" dirty="0" smtClean="0"/>
              <a:t>Timing will vary by state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147" name="Picture 3" descr="C:\Users\mad0\Pictures\cell ph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629807"/>
            <a:ext cx="2853266" cy="17709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79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Transportation –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Commercial Driver’s License and Commercial Learner’s Permit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543800" cy="4525963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Learner’s Permit:</a:t>
            </a:r>
          </a:p>
          <a:p>
            <a:pPr lvl="1"/>
            <a:r>
              <a:rPr lang="en-US" sz="2200" dirty="0" smtClean="0"/>
              <a:t>Must be 18 years old to obtain one</a:t>
            </a:r>
          </a:p>
          <a:p>
            <a:pPr lvl="1"/>
            <a:r>
              <a:rPr lang="en-US" sz="2200" dirty="0" smtClean="0"/>
              <a:t>Knowledge test (same for CDL)</a:t>
            </a:r>
          </a:p>
          <a:p>
            <a:pPr lvl="1"/>
            <a:r>
              <a:rPr lang="en-US" sz="2200" dirty="0" smtClean="0"/>
              <a:t>Must hold for 14 days before applying for CDL</a:t>
            </a:r>
          </a:p>
          <a:p>
            <a:pPr lvl="1"/>
            <a:r>
              <a:rPr lang="en-US" sz="2200" dirty="0" smtClean="0"/>
              <a:t>Requires background driving record check</a:t>
            </a:r>
          </a:p>
          <a:p>
            <a:r>
              <a:rPr lang="en-US" sz="2200" b="1" dirty="0" smtClean="0"/>
              <a:t>Commercial Driver’s License</a:t>
            </a:r>
          </a:p>
          <a:p>
            <a:pPr lvl="1"/>
            <a:r>
              <a:rPr lang="en-US" sz="2200" dirty="0" smtClean="0"/>
              <a:t>Knowledge and hands on testing</a:t>
            </a:r>
          </a:p>
          <a:p>
            <a:pPr lvl="1"/>
            <a:r>
              <a:rPr lang="en-US" sz="2200" dirty="0" smtClean="0"/>
              <a:t>Proof of citizenship or lawful permanent residency</a:t>
            </a:r>
          </a:p>
          <a:p>
            <a:pPr lvl="1"/>
            <a:r>
              <a:rPr lang="en-US" sz="2200" dirty="0" smtClean="0"/>
              <a:t>Verification of SSN</a:t>
            </a:r>
          </a:p>
          <a:p>
            <a:r>
              <a:rPr lang="en-US" sz="2200" b="1" dirty="0" smtClean="0"/>
              <a:t>Effective Date</a:t>
            </a:r>
          </a:p>
          <a:p>
            <a:pPr lvl="1"/>
            <a:r>
              <a:rPr lang="en-US" sz="2200" dirty="0" smtClean="0"/>
              <a:t>States must comply by 7/8/2014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7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Transportation –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Medical Certification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0040849"/>
              </p:ext>
            </p:extLst>
          </p:nvPr>
        </p:nvGraphicFramePr>
        <p:xfrm>
          <a:off x="457200" y="1905000"/>
          <a:ext cx="40386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8310508"/>
              </p:ext>
            </p:extLst>
          </p:nvPr>
        </p:nvGraphicFramePr>
        <p:xfrm>
          <a:off x="4648200" y="1905000"/>
          <a:ext cx="40386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47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Transportation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mad0\Pictures\driving schoo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752600"/>
            <a:ext cx="2819399" cy="32915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1219200"/>
            <a:ext cx="5105400" cy="546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Entry Level Driver Training</a:t>
            </a:r>
          </a:p>
          <a:p>
            <a:endParaRPr lang="en-US" dirty="0" smtClean="0"/>
          </a:p>
          <a:p>
            <a:r>
              <a:rPr lang="en-US" sz="2400" dirty="0" smtClean="0"/>
              <a:t>Federal Motor Carrier Safety Administration has missed its May 2011 goal for a final rule</a:t>
            </a:r>
          </a:p>
          <a:p>
            <a:endParaRPr lang="en-US" sz="2400" dirty="0" smtClean="0"/>
          </a:p>
          <a:p>
            <a:r>
              <a:rPr lang="en-US" sz="2400" dirty="0" smtClean="0"/>
              <a:t>Expect in final rule: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Training requirements 	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at accredited institution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Both classroom and behind-the-wheel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Applicability: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N/A for drivers holding CDL during 3 years before effective date of rule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4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Transportation – 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FF0000"/>
                </a:solidFill>
              </a:rPr>
              <a:t>Driving While Texting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858000" cy="4495800"/>
          </a:xfrm>
        </p:spPr>
        <p:txBody>
          <a:bodyPr/>
          <a:lstStyle/>
          <a:p>
            <a:pPr lvl="1">
              <a:buNone/>
            </a:pPr>
            <a:r>
              <a:rPr lang="en-US" dirty="0" smtClean="0"/>
              <a:t>           </a:t>
            </a:r>
            <a:endParaRPr lang="en-US" dirty="0"/>
          </a:p>
        </p:txBody>
      </p:sp>
      <p:pic>
        <p:nvPicPr>
          <p:cNvPr id="5123" name="Picture 3" descr="C:\Users\mad0\Pictures\driving while texting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81200"/>
            <a:ext cx="5715000" cy="42672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9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Transportation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Unified Carrier Registration</a:t>
            </a:r>
          </a:p>
          <a:p>
            <a:pPr lvl="1"/>
            <a:r>
              <a:rPr lang="en-US" sz="2200" dirty="0" smtClean="0"/>
              <a:t>Now being enforced on vehicles that:</a:t>
            </a:r>
          </a:p>
          <a:p>
            <a:pPr lvl="2"/>
            <a:r>
              <a:rPr lang="en-US" sz="2200" dirty="0" smtClean="0"/>
              <a:t>Operate in interstate commerce OR</a:t>
            </a:r>
          </a:p>
          <a:p>
            <a:pPr lvl="2"/>
            <a:r>
              <a:rPr lang="en-US" sz="2200" dirty="0" smtClean="0"/>
              <a:t>Weigh over 10,000 lb gross weight OR</a:t>
            </a:r>
          </a:p>
          <a:p>
            <a:pPr lvl="2"/>
            <a:r>
              <a:rPr lang="en-US" sz="2200" dirty="0" smtClean="0"/>
              <a:t>Are designed to transport 11 or more passengers</a:t>
            </a:r>
          </a:p>
          <a:p>
            <a:pPr lvl="1"/>
            <a:r>
              <a:rPr lang="en-US" sz="2200" dirty="0" smtClean="0"/>
              <a:t>Enforcement:</a:t>
            </a:r>
          </a:p>
          <a:p>
            <a:pPr lvl="2"/>
            <a:r>
              <a:rPr lang="en-US" sz="2200" dirty="0" smtClean="0"/>
              <a:t>Registration fees set by federal government</a:t>
            </a:r>
          </a:p>
          <a:p>
            <a:pPr lvl="2"/>
            <a:r>
              <a:rPr lang="en-US" sz="2200" dirty="0" smtClean="0"/>
              <a:t>Fines for violation set by state government</a:t>
            </a:r>
          </a:p>
          <a:p>
            <a:pPr lvl="1"/>
            <a:r>
              <a:rPr lang="en-US" sz="2200" dirty="0" smtClean="0"/>
              <a:t>Exceptions:</a:t>
            </a:r>
          </a:p>
          <a:p>
            <a:pPr lvl="2"/>
            <a:r>
              <a:rPr lang="en-US" sz="2200" dirty="0" smtClean="0"/>
              <a:t>Governor declaring emergency may exempt out-of-state utility vehicle</a:t>
            </a:r>
          </a:p>
          <a:p>
            <a:pPr lvl="2"/>
            <a:r>
              <a:rPr lang="en-US" sz="2200" dirty="0" smtClean="0"/>
              <a:t>State authorities should be able to advise on exemptions prior to emergency declaration</a:t>
            </a:r>
          </a:p>
          <a:p>
            <a:pPr lvl="2">
              <a:buNone/>
            </a:pPr>
            <a:endParaRPr lang="en-US" sz="1600" dirty="0" smtClean="0"/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5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68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OSHA – Injury and Illness 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Protection Program – “I2P2”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200" dirty="0" smtClean="0"/>
              <a:t>Proactive, comprehensive program </a:t>
            </a:r>
          </a:p>
          <a:p>
            <a:pPr lvl="2"/>
            <a:r>
              <a:rPr lang="en-US" sz="2000" dirty="0" smtClean="0"/>
              <a:t>34 states already have some form of I2P2 program</a:t>
            </a:r>
          </a:p>
          <a:p>
            <a:pPr lvl="1">
              <a:buNone/>
            </a:pPr>
            <a:r>
              <a:rPr lang="en-US" sz="2200" dirty="0" smtClean="0"/>
              <a:t>Key Elements:</a:t>
            </a:r>
          </a:p>
          <a:p>
            <a:pPr lvl="1"/>
            <a:endParaRPr lang="en-US" sz="14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2000" dirty="0" smtClean="0"/>
              <a:t>Stakeholder meetings in 2010, SBREFA Panel goal 2Q2012, now in limbo</a:t>
            </a:r>
          </a:p>
          <a:p>
            <a:pPr lvl="1"/>
            <a:r>
              <a:rPr lang="en-US" sz="2000" dirty="0" smtClean="0"/>
              <a:t>Internal NRECA Work Group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FC1FB-FEB3-4C2B-8A8B-D32E3C65F92A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 descr="images[3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6810" y="1905000"/>
            <a:ext cx="2362200" cy="2209800"/>
          </a:xfrm>
          <a:prstGeom prst="rect">
            <a:avLst/>
          </a:prstGeom>
        </p:spPr>
      </p:pic>
      <p:pic>
        <p:nvPicPr>
          <p:cNvPr id="8" name="Picture 7" descr="illness-prevention-cover-your-cough.gif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19600" y="4724400"/>
            <a:ext cx="2057400" cy="2133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574884"/>
              </p:ext>
            </p:extLst>
          </p:nvPr>
        </p:nvGraphicFramePr>
        <p:xfrm>
          <a:off x="990600" y="2392680"/>
          <a:ext cx="5334000" cy="1645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  <a:gridCol w="2667000"/>
              </a:tblGrid>
              <a:tr h="34671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Leadership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Worker Participation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  <a:tr h="346710">
                <a:tc>
                  <a:txBody>
                    <a:bodyPr/>
                    <a:lstStyle/>
                    <a:p>
                      <a:r>
                        <a:rPr lang="en-US" dirty="0" smtClean="0"/>
                        <a:t>Hazard Identification &amp; Assessment</a:t>
                      </a:r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Hazard Prevention and Control</a:t>
                      </a:r>
                      <a:endParaRPr lang="en-US" dirty="0"/>
                    </a:p>
                  </a:txBody>
                  <a:tcPr/>
                </a:tc>
              </a:tr>
              <a:tr h="34671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r>
                        <a:rPr lang="en-US" baseline="0" dirty="0" smtClean="0"/>
                        <a:t> &amp;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Evaluation &amp; Improvement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824</Words>
  <Application>Microsoft Office PowerPoint</Application>
  <PresentationFormat>On-screen Show (4:3)</PresentationFormat>
  <Paragraphs>177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2012 FECA Operations &amp; Safety Conference</vt:lpstr>
      <vt:lpstr>Today’s Agenda</vt:lpstr>
      <vt:lpstr>Transportation – Hand-held Cell Phone Ban</vt:lpstr>
      <vt:lpstr>Transportation –  Commercial Driver’s License and Commercial Learner’s Permit</vt:lpstr>
      <vt:lpstr>Transportation –  Medical Certification</vt:lpstr>
      <vt:lpstr>Transportation</vt:lpstr>
      <vt:lpstr>Transportation –  Driving While Texting</vt:lpstr>
      <vt:lpstr>Transportation</vt:lpstr>
      <vt:lpstr>OSHA – Injury and Illness  Protection Program – “I2P2”</vt:lpstr>
      <vt:lpstr>OSHA – Recent Activity</vt:lpstr>
      <vt:lpstr>OSHA – Cranes &amp; Derricks</vt:lpstr>
      <vt:lpstr>OSHA:  Harmonizing GHS and HazCom</vt:lpstr>
      <vt:lpstr>OSHA – monitoring:</vt:lpstr>
      <vt:lpstr>OSHA – monitoring (cont’d):</vt:lpstr>
      <vt:lpstr>Emergency Preparedness</vt:lpstr>
      <vt:lpstr>PowerPoint Presentation</vt:lpstr>
    </vt:vector>
  </TitlesOfParts>
  <Company>NRECA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FECA Operations &amp; Safety Conference</dc:title>
  <dc:creator>Duggan, Martha A.</dc:creator>
  <cp:lastModifiedBy>Duggan, Martha A.</cp:lastModifiedBy>
  <cp:revision>16</cp:revision>
  <dcterms:created xsi:type="dcterms:W3CDTF">2012-05-08T19:23:14Z</dcterms:created>
  <dcterms:modified xsi:type="dcterms:W3CDTF">2012-05-15T20:44:20Z</dcterms:modified>
</cp:coreProperties>
</file>