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4"/>
  </p:notesMasterIdLst>
  <p:handoutMasterIdLst>
    <p:handoutMasterId r:id="rId25"/>
  </p:handoutMasterIdLst>
  <p:sldIdLst>
    <p:sldId id="339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3" r:id="rId14"/>
    <p:sldId id="352" r:id="rId15"/>
    <p:sldId id="355" r:id="rId16"/>
    <p:sldId id="358" r:id="rId17"/>
    <p:sldId id="354" r:id="rId18"/>
    <p:sldId id="356" r:id="rId19"/>
    <p:sldId id="357" r:id="rId20"/>
    <p:sldId id="359" r:id="rId21"/>
    <p:sldId id="360" r:id="rId22"/>
    <p:sldId id="315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9900"/>
    <a:srgbClr val="D9FFD9"/>
    <a:srgbClr val="336600"/>
    <a:srgbClr val="006600"/>
    <a:srgbClr val="FFFFFF"/>
    <a:srgbClr val="4D4D4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5491" autoAdjust="0"/>
  </p:normalViewPr>
  <p:slideViewPr>
    <p:cSldViewPr showGuides="1">
      <p:cViewPr varScale="1">
        <p:scale>
          <a:sx n="69" d="100"/>
          <a:sy n="69" d="100"/>
        </p:scale>
        <p:origin x="-1104" y="-108"/>
      </p:cViewPr>
      <p:guideLst>
        <p:guide orient="horz" pos="2160"/>
        <p:guide orient="horz" pos="432"/>
        <p:guide orient="horz" pos="864"/>
        <p:guide pos="2880"/>
        <p:guide pos="576"/>
        <p:guide pos="51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" pitchFamily="8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" pitchFamily="8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" pitchFamily="8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" pitchFamily="84" charset="0"/>
              </a:defRPr>
            </a:lvl1pPr>
          </a:lstStyle>
          <a:p>
            <a:pPr>
              <a:defRPr/>
            </a:pPr>
            <a:fld id="{FFB457D0-52F7-4AA9-8FC4-60F3C3573C7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5974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D7F943-11FF-4CA1-BF8C-4069C71125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864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7F943-11FF-4CA1-BF8C-4069C711251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1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OSHA assumes that utilities know the characteristics.</a:t>
            </a:r>
            <a:r>
              <a:rPr lang="en-US" baseline="0" dirty="0" smtClean="0"/>
              <a:t>  </a:t>
            </a:r>
          </a:p>
          <a:p>
            <a:r>
              <a:rPr lang="en-US" baseline="0" dirty="0" smtClean="0"/>
              <a:t>Conditions = KNOWN conditions.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7F943-11FF-4CA1-BF8C-4069C711251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819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definitions are slightly</a:t>
            </a:r>
            <a:r>
              <a:rPr lang="en-US" baseline="0" dirty="0" smtClean="0"/>
              <a:t> different than those in the proposed rule:  host in pro rule:  (a)n employer who operates and maintains an electric power transmission or distribution installation covered by Subpart V of this Part and who hires a contract employer to perform work on that installation: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Contract employer under pro rule:  “(a)n employer who performs worked covered by Subpart V of this Part for a host employer.”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7F943-11FF-4CA1-BF8C-4069C711251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60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Known conditions – example of pole inspection program.  If host has one, results should be shared.  If not, there</a:t>
            </a:r>
            <a:r>
              <a:rPr lang="en-US" baseline="0" dirty="0" smtClean="0"/>
              <a:t> is no KNOWN condition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Subcontractors?  Host not obligated</a:t>
            </a:r>
            <a:r>
              <a:rPr lang="en-US" baseline="0" dirty="0" smtClean="0"/>
              <a:t> to communicate with subcontractors, OSHA assume that the contract between host and contractor will spell our contractor’s responsibility with regard to </a:t>
            </a:r>
            <a:r>
              <a:rPr lang="en-US" baseline="0" dirty="0" err="1" smtClean="0"/>
              <a:t>subcontactors</a:t>
            </a:r>
            <a:r>
              <a:rPr lang="en-US" baseline="0" dirty="0" smtClean="0"/>
              <a:t>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7F943-11FF-4CA1-BF8C-4069C711251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83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way street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7F943-11FF-4CA1-BF8C-4069C711251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16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 do the host procedures</a:t>
            </a:r>
            <a:r>
              <a:rPr lang="en-US" baseline="0" dirty="0" smtClean="0"/>
              <a:t> for de-energizing a line synch up with contractor’s procedures for same?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7F943-11FF-4CA1-BF8C-4069C711251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21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OSHA recognizes that other methods will emerge and that some employers will do their own testing.  OSHA will accept employer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7F943-11FF-4CA1-BF8C-4069C711251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781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Table 6 differs from NESC guidelines. Emergency meeting in April of NESC subgroup to discuss.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7F943-11FF-4CA1-BF8C-4069C711251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22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7F943-11FF-4CA1-BF8C-4069C711251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30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0" y="1524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1432" tIns="45716" rIns="91432" bIns="45716"/>
          <a:lstStyle/>
          <a:p>
            <a:endParaRPr lang="en-US" dirty="0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0" y="254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1432" tIns="45716" rIns="91432" bIns="45716"/>
          <a:lstStyle/>
          <a:p>
            <a:endParaRPr lang="en-US" dirty="0"/>
          </a:p>
        </p:txBody>
      </p:sp>
      <p:sp>
        <p:nvSpPr>
          <p:cNvPr id="5018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018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76600"/>
            <a:ext cx="6400800" cy="15240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0A4C2-C521-4C4B-9B78-FEDF818CAFF1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7937B-AE04-4FC1-BD5E-F147B7BFC8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61010-CC93-4FE0-BC34-E9091745E4D1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78F3F-E289-4B1A-95B7-966D5BE988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B1D25-223B-4D07-B321-225BE9625608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48B55-CD13-4828-B4D1-8AF8F82639C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AFC8-3399-4D79-BA9F-CE8D93688EC5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5B11D-2CD0-4AFC-9CAA-7D14E065FB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6B4A-07F3-4458-A9E8-EDEA5C791A2C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219627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6BB6D-7D52-4C36-8954-89DEA3006D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9" indent="0">
              <a:buNone/>
              <a:defRPr sz="1800"/>
            </a:lvl2pPr>
            <a:lvl3pPr marL="914318" indent="0">
              <a:buNone/>
              <a:defRPr sz="1600"/>
            </a:lvl3pPr>
            <a:lvl4pPr marL="1371477" indent="0">
              <a:buNone/>
              <a:defRPr sz="1400"/>
            </a:lvl4pPr>
            <a:lvl5pPr marL="1828637" indent="0">
              <a:buNone/>
              <a:defRPr sz="1400"/>
            </a:lvl5pPr>
            <a:lvl6pPr marL="2285797" indent="0">
              <a:buNone/>
              <a:defRPr sz="1400"/>
            </a:lvl6pPr>
            <a:lvl7pPr marL="2742956" indent="0">
              <a:buNone/>
              <a:defRPr sz="1400"/>
            </a:lvl7pPr>
            <a:lvl8pPr marL="3200115" indent="0">
              <a:buNone/>
              <a:defRPr sz="1400"/>
            </a:lvl8pPr>
            <a:lvl9pPr marL="365727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C12CF-0881-49EF-ADF6-63F9E0FCF068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27F27-5CF3-4328-BEBC-B246F6A76E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DD07B-04F4-48D9-91B6-7D62C8680426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6B5C2-4AD7-45D5-9DF1-2A93F9D7C6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8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7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5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8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7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5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DCD1D-40DD-4A7C-A623-C590ED68D346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631DB-6B66-46AD-B98B-EDC1D43A63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7FD19-5058-46FE-BDE9-6425CFE1F9E0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2FABC-E121-4575-A88D-4B101530089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052AA-48AC-40ED-96B7-C84A583628FC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F2DD4-4805-4B43-9216-1071F24E17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9" indent="0">
              <a:buNone/>
              <a:defRPr sz="1200"/>
            </a:lvl2pPr>
            <a:lvl3pPr marL="914318" indent="0">
              <a:buNone/>
              <a:defRPr sz="1000"/>
            </a:lvl3pPr>
            <a:lvl4pPr marL="1371477" indent="0">
              <a:buNone/>
              <a:defRPr sz="900"/>
            </a:lvl4pPr>
            <a:lvl5pPr marL="1828637" indent="0">
              <a:buNone/>
              <a:defRPr sz="900"/>
            </a:lvl5pPr>
            <a:lvl6pPr marL="2285797" indent="0">
              <a:buNone/>
              <a:defRPr sz="900"/>
            </a:lvl6pPr>
            <a:lvl7pPr marL="2742956" indent="0">
              <a:buNone/>
              <a:defRPr sz="900"/>
            </a:lvl7pPr>
            <a:lvl8pPr marL="3200115" indent="0">
              <a:buNone/>
              <a:defRPr sz="900"/>
            </a:lvl8pPr>
            <a:lvl9pPr marL="36572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65FD7-5C7F-48C5-AEC8-08789F69257B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F8945-F506-41F9-B8E9-48ECED7254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9" indent="0">
              <a:buNone/>
              <a:defRPr sz="2800"/>
            </a:lvl2pPr>
            <a:lvl3pPr marL="914318" indent="0">
              <a:buNone/>
              <a:defRPr sz="2400"/>
            </a:lvl3pPr>
            <a:lvl4pPr marL="1371477" indent="0">
              <a:buNone/>
              <a:defRPr sz="2000"/>
            </a:lvl4pPr>
            <a:lvl5pPr marL="1828637" indent="0">
              <a:buNone/>
              <a:defRPr sz="2000"/>
            </a:lvl5pPr>
            <a:lvl6pPr marL="2285797" indent="0">
              <a:buNone/>
              <a:defRPr sz="2000"/>
            </a:lvl6pPr>
            <a:lvl7pPr marL="2742956" indent="0">
              <a:buNone/>
              <a:defRPr sz="2000"/>
            </a:lvl7pPr>
            <a:lvl8pPr marL="3200115" indent="0">
              <a:buNone/>
              <a:defRPr sz="2000"/>
            </a:lvl8pPr>
            <a:lvl9pPr marL="3657274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9" indent="0">
              <a:buNone/>
              <a:defRPr sz="1200"/>
            </a:lvl2pPr>
            <a:lvl3pPr marL="914318" indent="0">
              <a:buNone/>
              <a:defRPr sz="1000"/>
            </a:lvl3pPr>
            <a:lvl4pPr marL="1371477" indent="0">
              <a:buNone/>
              <a:defRPr sz="900"/>
            </a:lvl4pPr>
            <a:lvl5pPr marL="1828637" indent="0">
              <a:buNone/>
              <a:defRPr sz="900"/>
            </a:lvl5pPr>
            <a:lvl6pPr marL="2285797" indent="0">
              <a:buNone/>
              <a:defRPr sz="900"/>
            </a:lvl6pPr>
            <a:lvl7pPr marL="2742956" indent="0">
              <a:buNone/>
              <a:defRPr sz="900"/>
            </a:lvl7pPr>
            <a:lvl8pPr marL="3200115" indent="0">
              <a:buNone/>
              <a:defRPr sz="900"/>
            </a:lvl8pPr>
            <a:lvl9pPr marL="36572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264AB-B111-4EB6-8AE0-0C63968339F3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F30E5-149A-4C0E-92DE-5D55B046C6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228600" y="0"/>
            <a:ext cx="0" cy="6858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1432" tIns="45716" rIns="91432" bIns="45716"/>
          <a:lstStyle/>
          <a:p>
            <a:endParaRPr lang="en-US" dirty="0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152400" y="0"/>
            <a:ext cx="0" cy="6858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1432" tIns="45716" rIns="91432" bIns="45716"/>
          <a:lstStyle/>
          <a:p>
            <a:endParaRPr lang="en-US" dirty="0"/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7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94EAFC8-3399-4D79-BA9F-CE8D93688EC5}" type="datetime1">
              <a:rPr lang="en-US" smtClean="0"/>
              <a:pPr>
                <a:defRPr/>
              </a:pPr>
              <a:t>5/7/2014</a:t>
            </a:fld>
            <a:endParaRPr lang="en-US" dirty="0"/>
          </a:p>
        </p:txBody>
      </p:sp>
      <p:sp>
        <p:nvSpPr>
          <p:cNvPr id="4916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05B11D-2CD0-4AFC-9CAA-7D14E065FB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66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66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66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66"/>
          </a:solidFill>
          <a:latin typeface="Arial" charset="0"/>
        </a:defRPr>
      </a:lvl5pPr>
      <a:lvl6pPr marL="457159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66"/>
          </a:solidFill>
          <a:latin typeface="Arial" charset="0"/>
        </a:defRPr>
      </a:lvl6pPr>
      <a:lvl7pPr marL="914318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66"/>
          </a:solidFill>
          <a:latin typeface="Arial" charset="0"/>
        </a:defRPr>
      </a:lvl7pPr>
      <a:lvl8pPr marL="1371477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66"/>
          </a:solidFill>
          <a:latin typeface="Arial" charset="0"/>
        </a:defRPr>
      </a:lvl8pPr>
      <a:lvl9pPr marL="1828637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66"/>
          </a:solidFill>
          <a:latin typeface="Arial" charset="0"/>
        </a:defRPr>
      </a:lvl9pPr>
    </p:titleStyle>
    <p:bodyStyle>
      <a:lvl1pPr marL="406363" indent="-406363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SzPct val="80000"/>
        <a:buFont typeface="Wingdings" pitchFamily="2" charset="2"/>
        <a:buChar char="u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861936" indent="-285724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204806" indent="-22858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057" indent="-22858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217" indent="-22858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376" indent="-22858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535" indent="-22858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8695" indent="-22858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5854" indent="-22858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5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381000"/>
            <a:ext cx="8001000" cy="1905000"/>
          </a:xfrm>
        </p:spPr>
        <p:txBody>
          <a:bodyPr/>
          <a:lstStyle/>
          <a:p>
            <a:pPr lvl="0" defTabSz="519937"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chemeClr val="accent1"/>
                </a:solidFill>
              </a:rPr>
              <a:t>OSHA’s Final Rule</a:t>
            </a:r>
            <a:r>
              <a:rPr lang="en-US" b="1" dirty="0" smtClean="0">
                <a:solidFill>
                  <a:schemeClr val="accent1"/>
                </a:solidFill>
              </a:rPr>
              <a:t>: </a:t>
            </a:r>
            <a:r>
              <a:rPr lang="en-US" sz="3200" dirty="0">
                <a:solidFill>
                  <a:srgbClr val="DEDDDE"/>
                </a:solidFill>
              </a:rPr>
              <a:t>Electric Power Generation, Transmission, and Distribution</a:t>
            </a:r>
            <a:br>
              <a:rPr lang="en-US" sz="3200" dirty="0">
                <a:solidFill>
                  <a:srgbClr val="DEDDDE"/>
                </a:solidFill>
              </a:rPr>
            </a:br>
            <a:r>
              <a:rPr lang="en-US" sz="3200" dirty="0">
                <a:solidFill>
                  <a:srgbClr val="DEDDDE"/>
                </a:solidFill>
              </a:rPr>
              <a:t>Electrical Protective Equipment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endParaRPr lang="en-US" altLang="en-US" sz="3200" dirty="0" smtClean="0"/>
          </a:p>
        </p:txBody>
      </p:sp>
      <p:sp>
        <p:nvSpPr>
          <p:cNvPr id="3075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0" y="2286000"/>
            <a:ext cx="6858000" cy="2590800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accent1"/>
                </a:solidFill>
              </a:rPr>
              <a:t>Presented to:  </a:t>
            </a:r>
          </a:p>
          <a:p>
            <a:r>
              <a:rPr lang="en-US" altLang="en-US" sz="2400" dirty="0" smtClean="0">
                <a:solidFill>
                  <a:schemeClr val="accent1"/>
                </a:solidFill>
              </a:rPr>
              <a:t>Florida Electric Cooperatives Association</a:t>
            </a:r>
            <a:endParaRPr lang="en-US" altLang="en-US" sz="2400" dirty="0" smtClean="0">
              <a:solidFill>
                <a:schemeClr val="accent1"/>
              </a:solidFill>
            </a:endParaRPr>
          </a:p>
          <a:p>
            <a:pPr algn="l"/>
            <a:endParaRPr lang="en-US" altLang="en-US" sz="2400" dirty="0">
              <a:solidFill>
                <a:schemeClr val="accent1"/>
              </a:solidFill>
            </a:endParaRPr>
          </a:p>
          <a:p>
            <a:r>
              <a:rPr lang="en-US" altLang="en-US" sz="2400" dirty="0" smtClean="0">
                <a:solidFill>
                  <a:schemeClr val="accent1"/>
                </a:solidFill>
              </a:rPr>
              <a:t>Presented by:</a:t>
            </a:r>
          </a:p>
          <a:p>
            <a:r>
              <a:rPr lang="en-US" altLang="en-US" sz="2400" dirty="0" smtClean="0">
                <a:solidFill>
                  <a:schemeClr val="accent1"/>
                </a:solidFill>
              </a:rPr>
              <a:t>Martha Duggan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Sr. Principal, Regulatory Affairs</a:t>
            </a:r>
            <a:endParaRPr lang="en-US" sz="2400" dirty="0">
              <a:solidFill>
                <a:schemeClr val="accent1"/>
              </a:solidFill>
            </a:endParaRPr>
          </a:p>
          <a:p>
            <a:r>
              <a:rPr lang="en-US" altLang="en-US" sz="2400" dirty="0" smtClean="0">
                <a:solidFill>
                  <a:schemeClr val="accent1"/>
                </a:solidFill>
              </a:rPr>
              <a:t>May 13, 2014</a:t>
            </a:r>
            <a:endParaRPr lang="en-US" altLang="en-US" sz="2400" dirty="0" smtClean="0">
              <a:solidFill>
                <a:schemeClr val="accent1"/>
              </a:solidFill>
            </a:endParaRPr>
          </a:p>
          <a:p>
            <a:pPr algn="l"/>
            <a:endParaRPr lang="en-US" altLang="en-US" sz="2400" dirty="0" smtClean="0">
              <a:solidFill>
                <a:schemeClr val="accent1"/>
              </a:solidFill>
            </a:endParaRPr>
          </a:p>
          <a:p>
            <a:pPr algn="l"/>
            <a:endParaRPr lang="en-US" altLang="en-US" sz="2400" dirty="0">
              <a:solidFill>
                <a:schemeClr val="accent1"/>
              </a:solidFill>
            </a:endParaRPr>
          </a:p>
          <a:p>
            <a:pPr algn="l"/>
            <a:endParaRPr lang="en-US" altLang="en-US" sz="2400" dirty="0" smtClean="0">
              <a:solidFill>
                <a:schemeClr val="accent1"/>
              </a:solidFill>
            </a:endParaRPr>
          </a:p>
          <a:p>
            <a:pPr lvl="0" eaLnBrk="0" hangingPunct="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chemeClr val="accent1"/>
              </a:solidFill>
              <a:latin typeface="Calibri"/>
              <a:ea typeface="Times New Roman"/>
              <a:cs typeface="Calibri"/>
            </a:endParaRPr>
          </a:p>
          <a:p>
            <a:pPr lvl="0" eaLnBrk="0" hangingPunct="0">
              <a:spcBef>
                <a:spcPts val="0"/>
              </a:spcBef>
              <a:spcAft>
                <a:spcPts val="0"/>
              </a:spcAft>
            </a:pPr>
            <a:endParaRPr lang="en-US" sz="900" dirty="0" smtClean="0">
              <a:solidFill>
                <a:schemeClr val="accent1"/>
              </a:solidFill>
              <a:latin typeface="Calibri"/>
              <a:ea typeface="Times New Roman"/>
              <a:cs typeface="Calibri"/>
            </a:endParaRPr>
          </a:p>
          <a:p>
            <a:pPr lvl="0" eaLnBrk="0" hangingPunct="0">
              <a:spcBef>
                <a:spcPts val="0"/>
              </a:spcBef>
              <a:spcAft>
                <a:spcPts val="0"/>
              </a:spcAft>
            </a:pPr>
            <a:endParaRPr lang="en-US" sz="900" dirty="0">
              <a:solidFill>
                <a:schemeClr val="accent1"/>
              </a:solidFill>
              <a:latin typeface="Calibri"/>
              <a:ea typeface="Times New Roman"/>
              <a:cs typeface="Calibri"/>
            </a:endParaRPr>
          </a:p>
          <a:p>
            <a:pPr lvl="0" eaLnBrk="0" hangingPunct="0">
              <a:spcBef>
                <a:spcPts val="0"/>
              </a:spcBef>
              <a:spcAft>
                <a:spcPts val="0"/>
              </a:spcAft>
            </a:pPr>
            <a:endParaRPr lang="en-US" sz="900" dirty="0" smtClean="0">
              <a:solidFill>
                <a:schemeClr val="accent1"/>
              </a:solidFill>
              <a:latin typeface="Calibri"/>
              <a:ea typeface="Times New Roman"/>
              <a:cs typeface="Calibri"/>
            </a:endParaRPr>
          </a:p>
          <a:p>
            <a:pPr lvl="0" eaLnBrk="0" hangingPunct="0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accent1"/>
                </a:solidFill>
                <a:latin typeface="Calibri"/>
                <a:ea typeface="Times New Roman"/>
                <a:cs typeface="Calibri"/>
              </a:rPr>
              <a:t>© </a:t>
            </a:r>
            <a:r>
              <a:rPr lang="en-US" sz="900" dirty="0">
                <a:solidFill>
                  <a:schemeClr val="accent1"/>
                </a:solidFill>
                <a:latin typeface="Calibri"/>
                <a:ea typeface="Times New Roman"/>
                <a:cs typeface="Calibri"/>
              </a:rPr>
              <a:t>NRECA, all rights reserved.  May not be copied, reprinted, published, translated, hosted or otherwise distributed by any means without explicit permission.</a:t>
            </a:r>
            <a:endParaRPr lang="en-US" sz="900" dirty="0">
              <a:solidFill>
                <a:schemeClr val="accent1"/>
              </a:solidFill>
              <a:latin typeface="Calibri"/>
              <a:ea typeface="Times New Roman"/>
              <a:cs typeface="Times New Roman"/>
            </a:endParaRPr>
          </a:p>
          <a:p>
            <a:pPr lvl="0" eaLnBrk="0" hangingPunc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accent1"/>
                </a:solidFill>
                <a:latin typeface="Calibri"/>
                <a:ea typeface="Times New Roman"/>
                <a:cs typeface="Calibri"/>
              </a:rPr>
              <a:t>Strategic Analysis Unit</a:t>
            </a:r>
            <a:endParaRPr lang="en-US" sz="900" dirty="0">
              <a:solidFill>
                <a:schemeClr val="accent1"/>
              </a:solidFill>
              <a:latin typeface="Calibri"/>
              <a:ea typeface="Times New Roman"/>
              <a:cs typeface="Times New Roman"/>
            </a:endParaRPr>
          </a:p>
          <a:p>
            <a:pPr algn="l"/>
            <a:endParaRPr lang="en-US" altLang="en-US" sz="2400" dirty="0" smtClean="0">
              <a:solidFill>
                <a:schemeClr val="accent1"/>
              </a:solidFill>
            </a:endParaRPr>
          </a:p>
          <a:p>
            <a:pPr algn="l"/>
            <a:endParaRPr lang="en-US" altLang="en-US" sz="2400" dirty="0" smtClean="0">
              <a:solidFill>
                <a:schemeClr val="accent1"/>
              </a:solidFill>
            </a:endParaRPr>
          </a:p>
          <a:p>
            <a:pPr algn="l"/>
            <a:endParaRPr lang="en-US" altLang="en-US" sz="2400" dirty="0" smtClean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81025" y="1214438"/>
            <a:ext cx="6965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80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1936" indent="-285724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204806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057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217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376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535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8695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5854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l">
              <a:lnSpc>
                <a:spcPct val="80000"/>
              </a:lnSpc>
            </a:pPr>
            <a:endParaRPr lang="en-US" sz="18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6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Fall Restraint – prevents fall from any distance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Work Positioning Equipment – vertical surface work (Buck Squeeze or equivalent)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Personal Fall Arrest Equipment – arrests during a fall from working level, whether horizontal or vertical.</a:t>
            </a:r>
          </a:p>
          <a:p>
            <a:pPr marL="0" indent="0">
              <a:buNone/>
            </a:pPr>
            <a:r>
              <a:rPr lang="en-US" sz="2400" dirty="0" smtClean="0"/>
              <a:t>One of these types of protection, as appropriate, is required when working on poles, towers, or similar structures more than 1.2 meters above the ground.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195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Protection –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required when climbing or changing location.</a:t>
            </a:r>
          </a:p>
          <a:p>
            <a:r>
              <a:rPr lang="en-US" dirty="0" smtClean="0"/>
              <a:t>Changes the default from free climbing to climbing with fall protection.</a:t>
            </a:r>
          </a:p>
          <a:p>
            <a:r>
              <a:rPr lang="en-US" dirty="0" smtClean="0"/>
              <a:t>Limited exemption (fall protection infeasible or creates a greater hazard)</a:t>
            </a:r>
          </a:p>
          <a:p>
            <a:r>
              <a:rPr lang="en-US" dirty="0" smtClean="0"/>
              <a:t>Effective April 1, 2015.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3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Approach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Employers must establish MAD</a:t>
            </a:r>
          </a:p>
          <a:p>
            <a:pPr lvl="1"/>
            <a:r>
              <a:rPr lang="en-US" sz="2400" dirty="0" smtClean="0"/>
              <a:t>Formula to do so in the Final Rule</a:t>
            </a:r>
          </a:p>
          <a:p>
            <a:pPr lvl="1"/>
            <a:r>
              <a:rPr lang="en-US" sz="2400" dirty="0" smtClean="0"/>
              <a:t>Tables for MAD are gone but default distances are provided</a:t>
            </a:r>
          </a:p>
          <a:p>
            <a:r>
              <a:rPr lang="en-US" sz="2400" dirty="0" smtClean="0"/>
              <a:t>In general, Distribution voltage (up to 72.5 kV) default distances are the same as in the proposed rule.</a:t>
            </a:r>
          </a:p>
          <a:p>
            <a:r>
              <a:rPr lang="en-US" sz="2400" dirty="0" smtClean="0"/>
              <a:t>For voltages higher than 72.5 kV, default distances are substantially larger than those in the old rule.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977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Approach Distance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(New Table R-7)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(Old Table R-6)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4874"/>
            <a:ext cx="3886200" cy="414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286000"/>
            <a:ext cx="4041775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73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Approach Distance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following ground-to-ground glove rule, you are </a:t>
            </a:r>
            <a:r>
              <a:rPr lang="en-US" smtClean="0"/>
              <a:t>in compliance.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58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Arc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Assessment requirements same as in Proposed Rule</a:t>
            </a:r>
          </a:p>
          <a:p>
            <a:r>
              <a:rPr lang="en-US" dirty="0" smtClean="0"/>
              <a:t>Where there is exposure, employer must estimate incident energy</a:t>
            </a:r>
          </a:p>
          <a:p>
            <a:pPr lvl="1"/>
            <a:r>
              <a:rPr lang="en-US" dirty="0" smtClean="0"/>
              <a:t>OSHA looking for </a:t>
            </a:r>
            <a:r>
              <a:rPr lang="en-US" i="1" dirty="0" smtClean="0"/>
              <a:t>reasonable </a:t>
            </a:r>
            <a:r>
              <a:rPr lang="en-US" dirty="0" smtClean="0"/>
              <a:t>estimates</a:t>
            </a:r>
          </a:p>
          <a:p>
            <a:r>
              <a:rPr lang="en-US" dirty="0" smtClean="0"/>
              <a:t>Same flammable clothing prohibitions in Final, Proposed and current Rule</a:t>
            </a:r>
          </a:p>
          <a:p>
            <a:r>
              <a:rPr lang="en-US" dirty="0" smtClean="0"/>
              <a:t>Face Shields required where incident energy level is GT or = 9 </a:t>
            </a:r>
            <a:r>
              <a:rPr lang="en-US" dirty="0" err="1" smtClean="0"/>
              <a:t>cal</a:t>
            </a:r>
            <a:r>
              <a:rPr lang="en-US" dirty="0" smtClean="0"/>
              <a:t>/cm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361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and Face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1400" dirty="0" smtClean="0"/>
              <a:t>Minimum Head and Face Protection</a:t>
            </a:r>
          </a:p>
          <a:p>
            <a:pPr marL="0" indent="0">
              <a:buNone/>
            </a:pPr>
            <a:r>
              <a:rPr lang="en-US" sz="1200" dirty="0" smtClean="0"/>
              <a:t>Exposure </a:t>
            </a:r>
            <a:r>
              <a:rPr lang="en-US" sz="1200" u="heavy" dirty="0" smtClean="0"/>
              <a:t>_______________________________________________________________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	</a:t>
            </a:r>
            <a:r>
              <a:rPr lang="en-US" sz="1200" dirty="0" smtClean="0"/>
              <a:t>	None 	Arc- Rated 		Arc- Rated Hood 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</a:t>
            </a:r>
            <a:r>
              <a:rPr lang="en-US" sz="1200" dirty="0" smtClean="0"/>
              <a:t>			</a:t>
            </a:r>
            <a:r>
              <a:rPr lang="en-US" sz="1200" dirty="0" err="1" smtClean="0"/>
              <a:t>Faceshield</a:t>
            </a:r>
            <a:r>
              <a:rPr lang="en-US" sz="1200" dirty="0" smtClean="0"/>
              <a:t> with a         	</a:t>
            </a:r>
            <a:r>
              <a:rPr lang="en-US" sz="1200" dirty="0" err="1" smtClean="0"/>
              <a:t>Faceshield</a:t>
            </a:r>
            <a:r>
              <a:rPr lang="en-US" sz="1200" dirty="0" smtClean="0"/>
              <a:t> with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	</a:t>
            </a:r>
            <a:r>
              <a:rPr lang="en-US" sz="1200" dirty="0" smtClean="0"/>
              <a:t>		Minimum Rating	Balaclava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	</a:t>
            </a:r>
            <a:r>
              <a:rPr lang="en-US" sz="1200" dirty="0" smtClean="0"/>
              <a:t>		of 8 </a:t>
            </a:r>
            <a:r>
              <a:rPr lang="en-US" sz="1200" dirty="0" err="1" smtClean="0"/>
              <a:t>cal</a:t>
            </a:r>
            <a:r>
              <a:rPr lang="en-US" sz="1200" dirty="0" smtClean="0"/>
              <a:t>/cm2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u="heavy" dirty="0" smtClean="0"/>
              <a:t>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n-US" sz="1200" dirty="0" smtClean="0"/>
              <a:t>Single-phase, open air  	2-8 </a:t>
            </a:r>
            <a:r>
              <a:rPr lang="en-US" sz="1200" dirty="0" err="1" smtClean="0"/>
              <a:t>cal</a:t>
            </a:r>
            <a:r>
              <a:rPr lang="en-US" sz="1200" dirty="0" smtClean="0"/>
              <a:t>/cm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	     9-12 </a:t>
            </a:r>
            <a:r>
              <a:rPr lang="en-US" sz="1200" dirty="0" err="1" smtClean="0"/>
              <a:t>cal</a:t>
            </a:r>
            <a:r>
              <a:rPr lang="en-US" sz="1200" dirty="0" smtClean="0"/>
              <a:t>/cm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	13 </a:t>
            </a:r>
            <a:r>
              <a:rPr lang="en-US" sz="1200" dirty="0" err="1" smtClean="0"/>
              <a:t>cal</a:t>
            </a:r>
            <a:r>
              <a:rPr lang="en-US" sz="1200" dirty="0" smtClean="0"/>
              <a:t>/cm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 or higher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Three-phase		2-4 </a:t>
            </a:r>
            <a:r>
              <a:rPr lang="en-US" sz="1200" dirty="0" err="1" smtClean="0"/>
              <a:t>cal</a:t>
            </a:r>
            <a:r>
              <a:rPr lang="en-US" sz="1200" dirty="0" smtClean="0"/>
              <a:t>/cm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	      5-8 </a:t>
            </a:r>
            <a:r>
              <a:rPr lang="en-US" sz="1200" dirty="0" err="1" smtClean="0"/>
              <a:t>cal</a:t>
            </a:r>
            <a:r>
              <a:rPr lang="en-US" sz="1200" dirty="0" smtClean="0"/>
              <a:t>/cm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	9 </a:t>
            </a:r>
            <a:r>
              <a:rPr lang="en-US" sz="1200" dirty="0" err="1" smtClean="0"/>
              <a:t>cal</a:t>
            </a:r>
            <a:r>
              <a:rPr lang="en-US" sz="1200" dirty="0" smtClean="0"/>
              <a:t>/cm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 or higher	</a:t>
            </a:r>
          </a:p>
          <a:p>
            <a:pPr marL="0" indent="0">
              <a:buNone/>
            </a:pPr>
            <a:r>
              <a:rPr lang="en-US" sz="1200" u="dbl" dirty="0" smtClean="0"/>
              <a:t>_________________________________________________________________________________________</a:t>
            </a:r>
            <a:r>
              <a:rPr lang="en-US" sz="1200" u="heavy" dirty="0" smtClean="0"/>
              <a:t>_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/>
              <a:t>*These ranges assume that employees are wearing hardhats meeting the specifications in § 1910.135 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/>
              <a:t>§ 1926.100 (b)(2), as applicable.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/>
              <a:t>The arc rating must be a minimum of 4 </a:t>
            </a:r>
            <a:r>
              <a:rPr lang="en-US" sz="1200" dirty="0" err="1" smtClean="0"/>
              <a:t>cal</a:t>
            </a:r>
            <a:r>
              <a:rPr lang="en-US" sz="1200" dirty="0" smtClean="0"/>
              <a:t>/cm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 less than the estimated incident energy. Note that § 1926.960 (g) (5)(v) permits this type of head and face protection, with the minimum arc rating of 4 </a:t>
            </a:r>
            <a:r>
              <a:rPr lang="en-US" sz="1200" dirty="0" err="1" smtClean="0"/>
              <a:t>cal</a:t>
            </a:r>
            <a:r>
              <a:rPr lang="en-US" sz="1200" dirty="0" smtClean="0"/>
              <a:t>/cm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 less than the estimated incident energy, at any incident energy level.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/>
              <a:t>Note that § 1926.960(g)(5) permits this type of head and face protection at any incident energy level.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1706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Arc Protection – Appendix E Guidelines – selecting reasonable calculation method</a:t>
            </a:r>
            <a:endParaRPr lang="en-US" sz="3200" dirty="0"/>
          </a:p>
        </p:txBody>
      </p:sp>
      <p:pic>
        <p:nvPicPr>
          <p:cNvPr id="4" name="Calc Methods.pdf"/>
          <p:cNvPicPr>
            <a:picLocks noGrp="1"/>
          </p:cNvPicPr>
          <p:nvPr>
            <p:ph idx="1"/>
          </p:nvPr>
        </p:nvPicPr>
        <p:blipFill>
          <a:blip r:embed="rId3">
            <a:biLevel thresh="75000"/>
            <a:extLst/>
          </a:blip>
          <a:srcRect l="11804" t="7107" r="11804" b="55995"/>
          <a:stretch>
            <a:fillRect/>
          </a:stretch>
        </p:blipFill>
        <p:spPr>
          <a:xfrm>
            <a:off x="609600" y="2209800"/>
            <a:ext cx="7010400" cy="4495800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</p:spPr>
      </p:pic>
    </p:spTree>
    <p:extLst>
      <p:ext uri="{BB962C8B-B14F-4D97-AF65-F5344CB8AC3E}">
        <p14:creationId xmlns:p14="http://schemas.microsoft.com/office/powerpoint/2010/main" val="1405412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 Protection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Other Appendix E Guidelines:</a:t>
            </a:r>
          </a:p>
          <a:p>
            <a:pPr lvl="1"/>
            <a:r>
              <a:rPr lang="en-US" sz="2000" dirty="0" smtClean="0"/>
              <a:t>Selecting a Reasonable Distance from the Employee to the Arc (Table 4)</a:t>
            </a:r>
          </a:p>
          <a:p>
            <a:pPr lvl="1"/>
            <a:r>
              <a:rPr lang="en-US" sz="2000" dirty="0" smtClean="0"/>
              <a:t>Selecting A Reasonable Arc Gap (Table 5)</a:t>
            </a:r>
          </a:p>
          <a:p>
            <a:pPr lvl="1"/>
            <a:r>
              <a:rPr lang="en-US" sz="2000" dirty="0" smtClean="0"/>
              <a:t>Incident Heat Energy for Various Fault Currents, Clearing Times and Voltages of 4.0 – 46 kV:  rubber Insulating Glove Exposures Involving Phase-to-Phase Ground Arcs in Open Air Only (Table 6)</a:t>
            </a:r>
          </a:p>
          <a:p>
            <a:pPr lvl="1"/>
            <a:r>
              <a:rPr lang="en-US" sz="2000" dirty="0" smtClean="0"/>
              <a:t>Incident Heat Energy for Various Fault Currents, Clearing Times, and Voltages:  Live-Line Tool Exposures Involving Phase-to Ground Arcs in Open Air Only (Table 7)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3018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Arc rated </a:t>
            </a:r>
            <a:r>
              <a:rPr lang="en-US" dirty="0" smtClean="0"/>
              <a:t>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Required when incident energy exceeds 2.0 </a:t>
            </a:r>
            <a:r>
              <a:rPr lang="en-US" sz="2400" dirty="0" err="1" smtClean="0"/>
              <a:t>cal</a:t>
            </a:r>
            <a:r>
              <a:rPr lang="en-US" sz="2400" dirty="0" smtClean="0"/>
              <a:t>/cm 2</a:t>
            </a:r>
          </a:p>
          <a:p>
            <a:r>
              <a:rPr lang="en-US" sz="2400" dirty="0" smtClean="0"/>
              <a:t>Reflects NFPA 70(e)</a:t>
            </a:r>
          </a:p>
          <a:p>
            <a:r>
              <a:rPr lang="en-US" sz="2400" dirty="0" smtClean="0"/>
              <a:t>Employer responsibility </a:t>
            </a:r>
            <a:r>
              <a:rPr lang="en-US" sz="2400" dirty="0"/>
              <a:t>for maintaining </a:t>
            </a:r>
            <a:r>
              <a:rPr lang="en-US" sz="2400" dirty="0" smtClean="0"/>
              <a:t>PPE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comply with §1910.132 or §1926.95, employers cannot simply instruct employees to follow manufacturers’ instructions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If employers rely on home laundering of the clothing, they must train their employees in proper laundering procedures and techniques, and </a:t>
            </a:r>
            <a:r>
              <a:rPr lang="en-US" sz="2400" b="1" i="1" dirty="0"/>
              <a:t>employers must inspect the clothing on a regular basis to ensure that it is not in need of repair or replacement</a:t>
            </a:r>
          </a:p>
        </p:txBody>
      </p:sp>
    </p:spTree>
    <p:extLst>
      <p:ext uri="{BB962C8B-B14F-4D97-AF65-F5344CB8AC3E}">
        <p14:creationId xmlns:p14="http://schemas.microsoft.com/office/powerpoint/2010/main" val="163368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and History</a:t>
            </a:r>
          </a:p>
          <a:p>
            <a:r>
              <a:rPr lang="en-US" dirty="0" smtClean="0"/>
              <a:t>Components of the Rule</a:t>
            </a:r>
          </a:p>
          <a:p>
            <a:r>
              <a:rPr lang="en-US" dirty="0" smtClean="0"/>
              <a:t>How does the Final Rule differ from the Proposed Rule</a:t>
            </a:r>
          </a:p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25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Dates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Rule effective July 14, 2014</a:t>
            </a:r>
          </a:p>
          <a:p>
            <a:r>
              <a:rPr lang="en-US" dirty="0" smtClean="0"/>
              <a:t>Fall Protection:  April 1, 2015</a:t>
            </a:r>
          </a:p>
          <a:p>
            <a:r>
              <a:rPr lang="en-US" dirty="0" smtClean="0"/>
              <a:t>Minimum Approach Distance: April 1, 2015</a:t>
            </a:r>
          </a:p>
          <a:p>
            <a:r>
              <a:rPr lang="en-US" dirty="0" smtClean="0"/>
              <a:t>Incident Energy Estimates:  January 1, 2015</a:t>
            </a:r>
          </a:p>
          <a:p>
            <a:r>
              <a:rPr lang="en-US" dirty="0" smtClean="0"/>
              <a:t>Arc-flash protection:  April 1,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43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Industry Briefings</a:t>
            </a:r>
          </a:p>
          <a:p>
            <a:r>
              <a:rPr lang="en-US" dirty="0" smtClean="0"/>
              <a:t>NRECA Work Group</a:t>
            </a:r>
          </a:p>
          <a:p>
            <a:r>
              <a:rPr lang="en-US" dirty="0" smtClean="0"/>
              <a:t>NRECA Webinar featuring David Wallis of OSHA– available on Cooperative.com</a:t>
            </a:r>
            <a:endParaRPr lang="en-US" dirty="0" smtClean="0"/>
          </a:p>
          <a:p>
            <a:r>
              <a:rPr lang="en-US" dirty="0" smtClean="0"/>
              <a:t>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05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0"/>
            <a:ext cx="7696200" cy="548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THANK YOU!</a:t>
            </a:r>
          </a:p>
          <a:p>
            <a:pPr marL="0" indent="0" algn="ctr">
              <a:buNone/>
            </a:pP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For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More Information</a:t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Call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Martha Duggan   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(703)  907 - 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5848</a:t>
            </a:r>
          </a:p>
          <a:p>
            <a:pPr marL="0" indent="0" algn="ctr">
              <a:buNone/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or email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Martha.duggan@nreca.coop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3" descr="nreca color11_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5280" y="6477000"/>
            <a:ext cx="1138239" cy="34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839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solidFill>
                  <a:schemeClr val="tx1"/>
                </a:solidFill>
              </a:rPr>
              <a:t>General industry (1994)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2900" dirty="0">
                <a:solidFill>
                  <a:schemeClr val="tx1"/>
                </a:solidFill>
              </a:rPr>
              <a:t>§1910.137—Electrical protective equipment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2900" dirty="0">
                <a:solidFill>
                  <a:schemeClr val="tx1"/>
                </a:solidFill>
              </a:rPr>
              <a:t>§1910.269—Electric power generation, transmission, and distribution</a:t>
            </a: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solidFill>
                  <a:schemeClr val="tx1"/>
                </a:solidFill>
              </a:rPr>
              <a:t>Construction (1972)</a:t>
            </a: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2900" dirty="0">
                <a:solidFill>
                  <a:schemeClr val="tx1"/>
                </a:solidFill>
              </a:rPr>
              <a:t>Subpart V—Power transmission and </a:t>
            </a:r>
            <a:r>
              <a:rPr lang="en-US" sz="2900" dirty="0" smtClean="0">
                <a:solidFill>
                  <a:schemeClr val="tx1"/>
                </a:solidFill>
              </a:rPr>
              <a:t>distribution</a:t>
            </a:r>
          </a:p>
          <a:p>
            <a:pPr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chemeClr val="tx1"/>
                </a:solidFill>
              </a:rPr>
              <a:t>Proposed Rule published June 15, 2005</a:t>
            </a:r>
            <a:endParaRPr lang="en-US" sz="29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1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777775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Existing conditions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chemeClr val="tx1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tx1"/>
                </a:solidFill>
              </a:rPr>
              <a:t>Host-contractor </a:t>
            </a:r>
            <a:r>
              <a:rPr lang="en-US" sz="2800" dirty="0" smtClean="0">
                <a:solidFill>
                  <a:schemeClr val="tx1"/>
                </a:solidFill>
              </a:rPr>
              <a:t>provisions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2800" dirty="0" smtClean="0">
              <a:solidFill>
                <a:schemeClr val="tx1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Job briefing</a:t>
            </a: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777775"/>
              </a:solidFill>
            </a:endParaRP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7777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80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 smtClean="0"/>
              <a:t>Existing Conditions </a:t>
            </a:r>
            <a:r>
              <a:rPr lang="en-US" sz="3600" dirty="0">
                <a:solidFill>
                  <a:schemeClr val="accent1">
                    <a:lumMod val="90000"/>
                  </a:schemeClr>
                </a:solidFill>
              </a:rPr>
              <a:t>(§§1910.269(a)(4) and 1926.950(d))</a:t>
            </a:r>
            <a:br>
              <a:rPr lang="en-US" sz="3600" dirty="0">
                <a:solidFill>
                  <a:schemeClr val="accent1">
                    <a:lumMod val="90000"/>
                  </a:schemeClr>
                </a:solidFill>
              </a:rPr>
            </a:br>
            <a:endParaRPr lang="en-US" sz="3600" dirty="0">
              <a:solidFill>
                <a:schemeClr val="accent1">
                  <a:lumMod val="9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tx1"/>
                </a:solidFill>
              </a:rPr>
              <a:t>Characteristics 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tx1"/>
                </a:solidFill>
              </a:rPr>
              <a:t>Voltage</a:t>
            </a:r>
            <a:r>
              <a:rPr lang="en-US" dirty="0">
                <a:solidFill>
                  <a:schemeClr val="tx1"/>
                </a:solidFill>
              </a:rPr>
              <a:t>, maximum overvoltage, induced voltage</a:t>
            </a: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Presence of grounds</a:t>
            </a: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Location of circuits and equipment</a:t>
            </a:r>
          </a:p>
          <a:p>
            <a:pPr lvl="0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777775"/>
              </a:solidFill>
            </a:endParaRPr>
          </a:p>
          <a:p>
            <a:pPr lvl="0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Conditions </a:t>
            </a:r>
            <a:r>
              <a:rPr lang="en-US" sz="2800" dirty="0">
                <a:solidFill>
                  <a:schemeClr val="tx1"/>
                </a:solidFill>
              </a:rPr>
              <a:t>of the </a:t>
            </a:r>
            <a:r>
              <a:rPr lang="en-US" sz="2800" dirty="0" smtClean="0">
                <a:solidFill>
                  <a:schemeClr val="tx1"/>
                </a:solidFill>
              </a:rPr>
              <a:t>installation</a:t>
            </a:r>
            <a:endParaRPr lang="en-US" sz="2800" dirty="0">
              <a:solidFill>
                <a:schemeClr val="tx1"/>
              </a:solidFill>
            </a:endParaRP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Condition of grounds and poles</a:t>
            </a: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Environmental conditions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– Contractor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Definitions:</a:t>
            </a: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u="sng" dirty="0">
                <a:solidFill>
                  <a:schemeClr val="tx1"/>
                </a:solidFill>
              </a:rPr>
              <a:t>Host employer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395251" lvl="3" indent="457200">
              <a:buNone/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An employer that operates, or that controls the operating procedures for, an electric power generation, transmission, or distribution installation on which a contract employer is performing work covered by [the standard].</a:t>
            </a: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endParaRPr lang="en-US" u="sng" dirty="0" smtClean="0">
              <a:solidFill>
                <a:schemeClr val="tx1"/>
              </a:solidFill>
            </a:endParaRP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u="sng" dirty="0" smtClean="0">
                <a:solidFill>
                  <a:schemeClr val="tx1"/>
                </a:solidFill>
              </a:rPr>
              <a:t>Contract </a:t>
            </a:r>
            <a:r>
              <a:rPr lang="en-US" u="sng" dirty="0">
                <a:solidFill>
                  <a:schemeClr val="tx1"/>
                </a:solidFill>
              </a:rPr>
              <a:t>employer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395251" lvl="3" indent="457200">
              <a:buNone/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An employer, other than a host employer, that performs work covered by [the standard] under contract.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Provide information </a:t>
            </a:r>
            <a:r>
              <a:rPr lang="en-US" sz="2800" dirty="0">
                <a:solidFill>
                  <a:schemeClr val="tx1"/>
                </a:solidFill>
              </a:rPr>
              <a:t>to </a:t>
            </a:r>
            <a:r>
              <a:rPr lang="en-US" sz="2800" dirty="0" smtClean="0">
                <a:solidFill>
                  <a:schemeClr val="tx1"/>
                </a:solidFill>
              </a:rPr>
              <a:t>contractors:</a:t>
            </a:r>
            <a:endParaRPr lang="en-US" sz="2800" dirty="0">
              <a:solidFill>
                <a:schemeClr val="tx1"/>
              </a:solidFill>
            </a:endParaRP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Characteristics </a:t>
            </a:r>
            <a:r>
              <a:rPr lang="en-US" dirty="0" smtClean="0">
                <a:solidFill>
                  <a:schemeClr val="tx1"/>
                </a:solidFill>
              </a:rPr>
              <a:t>of the system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Known conditions </a:t>
            </a:r>
            <a:r>
              <a:rPr lang="en-US" dirty="0" smtClean="0">
                <a:solidFill>
                  <a:schemeClr val="tx1"/>
                </a:solidFill>
              </a:rPr>
              <a:t>of the installation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System design information needed for assessments</a:t>
            </a: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Other known system information related to safety and requested by </a:t>
            </a:r>
            <a:r>
              <a:rPr lang="en-US" dirty="0" smtClean="0">
                <a:solidFill>
                  <a:schemeClr val="tx1"/>
                </a:solidFill>
              </a:rPr>
              <a:t>contractor</a:t>
            </a:r>
          </a:p>
          <a:p>
            <a:pPr lvl="3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tx1"/>
                </a:solidFill>
              </a:rPr>
              <a:t>The information above must be conveyed to the employee in charge for use in job briefings</a:t>
            </a: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tx1"/>
                </a:solidFill>
              </a:rPr>
              <a:t>Host is ultimately responsible for passing on information – the rule does NOT spell out how…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46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Contractor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instructs </a:t>
            </a:r>
            <a:r>
              <a:rPr lang="en-US" sz="2400" dirty="0">
                <a:solidFill>
                  <a:schemeClr val="tx1"/>
                </a:solidFill>
              </a:rPr>
              <a:t>its employees in the hazardous conditions, </a:t>
            </a:r>
            <a:r>
              <a:rPr lang="en-US" sz="2400" dirty="0" smtClean="0">
                <a:solidFill>
                  <a:schemeClr val="tx1"/>
                </a:solidFill>
              </a:rPr>
              <a:t>based on information received from the </a:t>
            </a:r>
            <a:r>
              <a:rPr lang="en-US" sz="2400" dirty="0">
                <a:solidFill>
                  <a:schemeClr val="tx1"/>
                </a:solidFill>
              </a:rPr>
              <a:t>host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400" dirty="0">
                <a:solidFill>
                  <a:schemeClr val="tx1"/>
                </a:solidFill>
              </a:rPr>
              <a:t>advises the host of:</a:t>
            </a:r>
          </a:p>
          <a:p>
            <a:pPr lvl="2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Any unique hazardous conditions presented by the contract employer’s work</a:t>
            </a:r>
          </a:p>
          <a:p>
            <a:pPr lvl="2">
              <a:buBlip>
                <a:blip r:embed="rId3"/>
              </a:buBlip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Any unanticipated hazardous conditions not mentioned by the host</a:t>
            </a:r>
          </a:p>
          <a:p>
            <a:pPr marL="576212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61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Obligations – Host and Contractor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Coordination of work rules and procedures so that employees of both Host and Contractor are protected.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ECAGreen">
  <a:themeElements>
    <a:clrScheme name="">
      <a:dk1>
        <a:srgbClr val="111111"/>
      </a:dk1>
      <a:lt1>
        <a:srgbClr val="FFFFFF"/>
      </a:lt1>
      <a:dk2>
        <a:srgbClr val="006600"/>
      </a:dk2>
      <a:lt2>
        <a:srgbClr val="000000"/>
      </a:lt2>
      <a:accent1>
        <a:srgbClr val="FFFF99"/>
      </a:accent1>
      <a:accent2>
        <a:srgbClr val="6666FF"/>
      </a:accent2>
      <a:accent3>
        <a:srgbClr val="AAB8AA"/>
      </a:accent3>
      <a:accent4>
        <a:srgbClr val="DADADA"/>
      </a:accent4>
      <a:accent5>
        <a:srgbClr val="FFFFCA"/>
      </a:accent5>
      <a:accent6>
        <a:srgbClr val="5C5CE7"/>
      </a:accent6>
      <a:hlink>
        <a:srgbClr val="FF9966"/>
      </a:hlink>
      <a:folHlink>
        <a:srgbClr val="3366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1432</TotalTime>
  <Words>1106</Words>
  <Application>Microsoft Office PowerPoint</Application>
  <PresentationFormat>On-screen Show (4:3)</PresentationFormat>
  <Paragraphs>169</Paragraphs>
  <Slides>22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NRECAGreen</vt:lpstr>
      <vt:lpstr>OSHA’s Final Rule: Electric Power Generation, Transmission, and Distribution Electrical Protective Equipment </vt:lpstr>
      <vt:lpstr>Agenda</vt:lpstr>
      <vt:lpstr>Background and History</vt:lpstr>
      <vt:lpstr>Information Transfer</vt:lpstr>
      <vt:lpstr>Existing Conditions (§§1910.269(a)(4) and 1926.950(d)) </vt:lpstr>
      <vt:lpstr>Host – Contractor Provisions</vt:lpstr>
      <vt:lpstr>Host Obligations</vt:lpstr>
      <vt:lpstr>Contractor Obligations</vt:lpstr>
      <vt:lpstr>Shared Obligations – Host and Contractor</vt:lpstr>
      <vt:lpstr>Fall Protection</vt:lpstr>
      <vt:lpstr>Fall Protection – cont’d.</vt:lpstr>
      <vt:lpstr>Minimum Approach Distance</vt:lpstr>
      <vt:lpstr>Minimum Approach Distance</vt:lpstr>
      <vt:lpstr>Minimum Approach Distance </vt:lpstr>
      <vt:lpstr>Electric Arc Protection</vt:lpstr>
      <vt:lpstr>Head and Face Protection</vt:lpstr>
      <vt:lpstr>Arc Protection – Appendix E Guidelines – selecting reasonable calculation method</vt:lpstr>
      <vt:lpstr>Arc Protection </vt:lpstr>
      <vt:lpstr>Arc rated Clothing</vt:lpstr>
      <vt:lpstr>Compliance Dates </vt:lpstr>
      <vt:lpstr>Next Steps </vt:lpstr>
      <vt:lpstr>PowerPoint Presentation</vt:lpstr>
    </vt:vector>
  </TitlesOfParts>
  <Company>NRECA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Co-op Consumers</dc:title>
  <dc:creator>Leitman, Michael E.</dc:creator>
  <cp:lastModifiedBy>Duggan, Martha A.</cp:lastModifiedBy>
  <cp:revision>165</cp:revision>
  <cp:lastPrinted>2014-02-28T16:33:42Z</cp:lastPrinted>
  <dcterms:created xsi:type="dcterms:W3CDTF">2012-11-08T17:36:29Z</dcterms:created>
  <dcterms:modified xsi:type="dcterms:W3CDTF">2014-05-07T13:53:48Z</dcterms:modified>
</cp:coreProperties>
</file>