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8" r:id="rId2"/>
    <p:sldMasterId id="2147483830" r:id="rId3"/>
    <p:sldMasterId id="2147483839" r:id="rId4"/>
    <p:sldMasterId id="2147483852" r:id="rId5"/>
    <p:sldMasterId id="2147483906" r:id="rId6"/>
    <p:sldMasterId id="2147483913" r:id="rId7"/>
    <p:sldMasterId id="2147483922" r:id="rId8"/>
  </p:sldMasterIdLst>
  <p:notesMasterIdLst>
    <p:notesMasterId r:id="rId34"/>
  </p:notesMasterIdLst>
  <p:handoutMasterIdLst>
    <p:handoutMasterId r:id="rId35"/>
  </p:handoutMasterIdLst>
  <p:sldIdLst>
    <p:sldId id="1482" r:id="rId9"/>
    <p:sldId id="1587" r:id="rId10"/>
    <p:sldId id="1588" r:id="rId11"/>
    <p:sldId id="1589" r:id="rId12"/>
    <p:sldId id="1616" r:id="rId13"/>
    <p:sldId id="1617" r:id="rId14"/>
    <p:sldId id="1618" r:id="rId15"/>
    <p:sldId id="1619" r:id="rId16"/>
    <p:sldId id="1614" r:id="rId17"/>
    <p:sldId id="1615" r:id="rId18"/>
    <p:sldId id="1591" r:id="rId19"/>
    <p:sldId id="1592" r:id="rId20"/>
    <p:sldId id="1593" r:id="rId21"/>
    <p:sldId id="1628" r:id="rId22"/>
    <p:sldId id="1629" r:id="rId23"/>
    <p:sldId id="1624" r:id="rId24"/>
    <p:sldId id="1625" r:id="rId25"/>
    <p:sldId id="1622" r:id="rId26"/>
    <p:sldId id="1623" r:id="rId27"/>
    <p:sldId id="1632" r:id="rId28"/>
    <p:sldId id="1626" r:id="rId29"/>
    <p:sldId id="1627" r:id="rId30"/>
    <p:sldId id="1630" r:id="rId31"/>
    <p:sldId id="1631" r:id="rId32"/>
    <p:sldId id="1520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CCCCFF"/>
    <a:srgbClr val="99CCFF"/>
    <a:srgbClr val="008000"/>
    <a:srgbClr val="0066FF"/>
    <a:srgbClr val="00FF00"/>
    <a:srgbClr val="33CC33"/>
    <a:srgbClr val="6600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246" autoAdjust="0"/>
    <p:restoredTop sz="91800" autoAdjust="0"/>
  </p:normalViewPr>
  <p:slideViewPr>
    <p:cSldViewPr>
      <p:cViewPr varScale="1">
        <p:scale>
          <a:sx n="82" d="100"/>
          <a:sy n="82" d="100"/>
        </p:scale>
        <p:origin x="-725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78749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78749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0C63C5-9244-4020-9BFE-EFB5E316A2C8}" type="datetimeFigureOut">
              <a:rPr lang="en-US"/>
              <a:pPr>
                <a:defRPr/>
              </a:pPr>
              <a:t>5/10/2014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813"/>
            <a:ext cx="3170583" cy="478749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20813"/>
            <a:ext cx="3170583" cy="478749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394DE4-D95E-49D3-ABF3-4B370DD09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4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78749"/>
          </a:xfrm>
          <a:prstGeom prst="rect">
            <a:avLst/>
          </a:prstGeom>
        </p:spPr>
        <p:txBody>
          <a:bodyPr vert="horz" lIns="96641" tIns="48320" rIns="96641" bIns="483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78749"/>
          </a:xfrm>
          <a:prstGeom prst="rect">
            <a:avLst/>
          </a:prstGeom>
        </p:spPr>
        <p:txBody>
          <a:bodyPr vert="horz" lIns="96641" tIns="48320" rIns="96641" bIns="483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E295442-5FEE-483C-898E-913EEE588133}" type="datetimeFigureOut">
              <a:rPr lang="en-US"/>
              <a:pPr>
                <a:defRPr/>
              </a:pPr>
              <a:t>5/10/2014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1" tIns="48320" rIns="96641" bIns="483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18572"/>
          </a:xfrm>
          <a:prstGeom prst="rect">
            <a:avLst/>
          </a:prstGeom>
        </p:spPr>
        <p:txBody>
          <a:bodyPr vert="horz" lIns="96641" tIns="48320" rIns="96641" bIns="483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813"/>
            <a:ext cx="3170583" cy="478749"/>
          </a:xfrm>
          <a:prstGeom prst="rect">
            <a:avLst/>
          </a:prstGeom>
        </p:spPr>
        <p:txBody>
          <a:bodyPr vert="horz" lIns="96641" tIns="48320" rIns="96641" bIns="483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20813"/>
            <a:ext cx="3170583" cy="478749"/>
          </a:xfrm>
          <a:prstGeom prst="rect">
            <a:avLst/>
          </a:prstGeom>
        </p:spPr>
        <p:txBody>
          <a:bodyPr vert="horz" lIns="96641" tIns="48320" rIns="96641" bIns="483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D9A1817-39A9-46F5-8E75-40D29EDA2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22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EC722-E88D-4F6C-BA7E-50B6CBC0276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9C27EB3-5720-4B44-BEAE-5E53F3C5A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886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03271D7-603C-4F5F-A0CF-68423465DD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8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7985854-1335-47F1-85D1-1D0734B8E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2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74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D58B-C7C9-40EF-91E7-464E20C8E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6C86-D786-4DD0-BDD4-06D4B03485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2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5/12/2006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0CC90-F2F4-4C7B-B527-988660D5CF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1912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2A73-4887-4497-9EF3-657C7AAF18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E2B7-D694-4631-9396-AE3374962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71C0-A6F1-47AF-B455-49C2720AECE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41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2143-B220-4380-B496-550A5C01130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27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05300" cy="5105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105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8329-54D6-43A0-A93F-A1F51F18C0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5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AEC7-8A36-46FC-8BC3-096CB90C78B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4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8581-73BB-4065-85EE-C07D848ECFE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AFEF79E-8FF4-47F7-95FF-69341E7D77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85E08BC-936C-406B-ADF0-738C7DA92B7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8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036637"/>
            <a:ext cx="8610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E2B7-D694-4631-9396-AE3374962F5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11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4B19"/>
              </a:buClr>
              <a:buSzPct val="80000"/>
              <a:buFont typeface="Franklin Gothic Book" pitchFamily="34" charset="0"/>
              <a:buChar char="►"/>
              <a:defRPr sz="2400" baseline="0"/>
            </a:lvl1pPr>
            <a:lvl2pPr>
              <a:buClr>
                <a:srgbClr val="004B19"/>
              </a:buClr>
              <a:buSzPct val="80000"/>
              <a:buFont typeface="Wingdings" pitchFamily="2" charset="2"/>
              <a:buChar char="§"/>
              <a:defRPr sz="2400" baseline="0"/>
            </a:lvl2pPr>
            <a:lvl3pPr>
              <a:buClr>
                <a:srgbClr val="004B19"/>
              </a:buClr>
              <a:buSzPct val="80000"/>
              <a:buFont typeface="Wingdings" pitchFamily="2" charset="2"/>
              <a:buChar char="Ø"/>
              <a:defRPr sz="2400" baseline="0"/>
            </a:lvl3pPr>
            <a:lvl4pPr>
              <a:buClr>
                <a:srgbClr val="004B19"/>
              </a:buClr>
              <a:buSzPct val="80000"/>
              <a:buFont typeface="Courier New" pitchFamily="49" charset="0"/>
              <a:buChar char="o"/>
              <a:defRPr sz="2400" baseline="0"/>
            </a:lvl4pPr>
            <a:lvl5pPr>
              <a:buClr>
                <a:schemeClr val="accent5"/>
              </a:buClr>
              <a:buSzPct val="80000"/>
              <a:buFont typeface="Franklin Gothic Book" pitchFamily="34" charset="0"/>
              <a:buChar char="►"/>
              <a:defRPr sz="2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61125"/>
            <a:ext cx="2133600" cy="320675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52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GLth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48288"/>
            <a:ext cx="36068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bg1">
              <a:alpha val="96001"/>
            </a:schemeClr>
          </a:solidFill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08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C00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537325"/>
            <a:ext cx="2133600" cy="3206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27642-68F2-44C9-92F9-965005BCF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F350-E7FE-41FB-B292-78ABE39CC1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3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8C5C-7509-4F44-BBBD-73757DA378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5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2A73-4887-4497-9EF3-657C7AAF1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9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036637"/>
            <a:ext cx="8610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E2B7-D694-4631-9396-AE3374962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11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3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DC8E-0027-4949-AF28-8FF13B029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4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DA2BB70-5D06-4CBB-BEF4-D76FCF14B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84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03271D7-603C-4F5F-A0CF-68423465DD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9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9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7985854-1335-47F1-85D1-1D0734B8E5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65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71C0-A6F1-47AF-B455-49C2720AECE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05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41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2143-B220-4380-B496-550A5C01130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7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05300" cy="5105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105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8329-54D6-43A0-A93F-A1F51F18C0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75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AEC7-8A36-46FC-8BC3-096CB90C78B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35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8581-73BB-4065-85EE-C07D848ECFE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9C27EB3-5720-4B44-BEAE-5E53F3C5A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8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4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8FDCAE-2C2D-4D07-B3B0-D378D8C5D8D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4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74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9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DCAE-2C2D-4D07-B3B0-D378D8C5D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86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06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1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8FDCAE-2C2D-4D07-B3B0-D378D8C5D8D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2A73-4887-4497-9EF3-657C7AAF1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7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985854-1335-47F1-85D1-1D0734B8E5F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5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19F7-F334-428C-936E-792CDC36A2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18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31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13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08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9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2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8FDCAE-2C2D-4D07-B3B0-D378D8C5D8D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68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78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0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036637"/>
            <a:ext cx="8610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E2B7-D694-4631-9396-AE3374962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idx="11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6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8FDCAE-2C2D-4D07-B3B0-D378D8C5D8D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00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93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74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8FDCAE-2C2D-4D07-B3B0-D378D8C5D8D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29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3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504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95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8FDCAE-2C2D-4D07-B3B0-D378D8C5D8D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18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8C5C-7509-4F44-BBBD-73757DA378C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515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2A73-4887-4497-9EF3-657C7AAF18A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26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E2B7-D694-4631-9396-AE3374962F5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15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AD2A73-4887-4497-9EF3-657C7AAF18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8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4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3719F7-F334-428C-936E-792CDC36A27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8FDCAE-2C2D-4D07-B3B0-D378D8C5D8D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3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C3DB-8D2E-4F11-83D1-7914687344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47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19F7-F334-428C-936E-792CDC36A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40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DCAE-2C2D-4D07-B3B0-D378D8C5D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59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4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AFEF79E-8FF4-47F7-95FF-69341E7D7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3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AFEF79E-8FF4-47F7-95FF-69341E7D7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5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DA2BB70-5D06-4CBB-BEF4-D76FCF14B8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184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9C27EB3-5720-4B44-BEAE-5E53F3C5A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125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2A73-4887-4497-9EF3-657C7AAF18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0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036637"/>
            <a:ext cx="8610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E2B7-D694-4631-9396-AE3374962F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11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4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71C0-A6F1-47AF-B455-49C2720AECE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63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41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2143-B220-4380-B496-550A5C01130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95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05300" cy="5105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105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8329-54D6-43A0-A93F-A1F51F18C0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290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AEC7-8A36-46FC-8BC3-096CB90C78B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554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8581-73BB-4065-85EE-C07D848ECFE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82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85E08BC-936C-406B-ADF0-738C7DA92B7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457200" y="609600"/>
            <a:ext cx="82296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228600" y="6507163"/>
            <a:ext cx="8001000" cy="4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►"/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/>
            </a:lvl3pPr>
            <a:lvl4pPr>
              <a:spcBef>
                <a:spcPts val="300"/>
              </a:spcBef>
              <a:spcAft>
                <a:spcPts val="300"/>
              </a:spcAft>
              <a:defRPr sz="1600"/>
            </a:lvl4pPr>
            <a:lvl5pPr>
              <a:spcBef>
                <a:spcPts val="300"/>
              </a:spcBef>
              <a:spcAft>
                <a:spcPts val="3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DA2BB70-5D06-4CBB-BEF4-D76FCF14B8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552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036637"/>
            <a:ext cx="8610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E2B7-D694-4631-9396-AE3374962F5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11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9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4B19"/>
              </a:buClr>
              <a:buSzPct val="80000"/>
              <a:buFont typeface="Franklin Gothic Book" pitchFamily="34" charset="0"/>
              <a:buChar char="►"/>
              <a:defRPr sz="2400" baseline="0"/>
            </a:lvl1pPr>
            <a:lvl2pPr>
              <a:buClr>
                <a:srgbClr val="004B19"/>
              </a:buClr>
              <a:buSzPct val="80000"/>
              <a:buFont typeface="Wingdings" pitchFamily="2" charset="2"/>
              <a:buChar char="§"/>
              <a:defRPr sz="2400" baseline="0"/>
            </a:lvl2pPr>
            <a:lvl3pPr>
              <a:buClr>
                <a:srgbClr val="004B19"/>
              </a:buClr>
              <a:buSzPct val="80000"/>
              <a:buFont typeface="Wingdings" pitchFamily="2" charset="2"/>
              <a:buChar char="Ø"/>
              <a:defRPr sz="2400" baseline="0"/>
            </a:lvl3pPr>
            <a:lvl4pPr>
              <a:buClr>
                <a:srgbClr val="004B19"/>
              </a:buClr>
              <a:buSzPct val="80000"/>
              <a:buFont typeface="Courier New" pitchFamily="49" charset="0"/>
              <a:buChar char="o"/>
              <a:defRPr sz="2400" baseline="0"/>
            </a:lvl4pPr>
            <a:lvl5pPr>
              <a:buClr>
                <a:schemeClr val="accent5"/>
              </a:buClr>
              <a:buSzPct val="80000"/>
              <a:buFont typeface="Franklin Gothic Book" pitchFamily="34" charset="0"/>
              <a:buChar char="►"/>
              <a:defRPr sz="2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61125"/>
            <a:ext cx="2133600" cy="320675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3FC3DB-8D2E-4F11-83D1-79146873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10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GLth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48288"/>
            <a:ext cx="36068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bg1">
              <a:alpha val="96001"/>
            </a:schemeClr>
          </a:solidFill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09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C00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537325"/>
            <a:ext cx="2133600" cy="3206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27642-68F2-44C9-92F9-965005BCF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9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F350-E7FE-41FB-B292-78ABE39CC1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9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8C5C-7509-4F44-BBBD-73757DA378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18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2A73-4887-4497-9EF3-657C7AAF1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8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036637"/>
            <a:ext cx="8610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E2B7-D694-4631-9396-AE3374962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11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4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DC8E-0027-4949-AF28-8FF13B029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C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5867400" y="60960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9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7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539C5-AD5A-481E-838A-5C000379C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57" r:id="rId5"/>
    <p:sldLayoutId id="2147483829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539C5-AD5A-481E-838A-5C000379C0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292929"/>
            </a:gs>
            <a:gs pos="100000">
              <a:srgbClr val="33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2FFFD5F-C357-475D-9535-DEC9D15B4CD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527884"/>
            <a:ext cx="495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prstClr val="white"/>
                </a:solidFill>
              </a:rPr>
              <a:t>NDAREC RESAP Presentation Final 03.27.14</a:t>
            </a:r>
            <a:endParaRPr lang="en-US" sz="10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1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26691C41-5CCA-4186-99E6-C9AC16E28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457200" y="64770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NDAREC RESAP Presentation Final 03.27.14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1920" y="6480048"/>
            <a:ext cx="8869680" cy="73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89560" y="685800"/>
            <a:ext cx="8625840" cy="137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40000"/>
        </a:spcBef>
        <a:spcAft>
          <a:spcPct val="0"/>
        </a:spcAft>
        <a:buClr>
          <a:srgbClr val="00FF00"/>
        </a:buClr>
        <a:buFont typeface="Wingdings" pitchFamily="2" charset="2"/>
        <a:buChar char="ü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rgbClr val="66006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rgbClr val="993366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292929"/>
            </a:gs>
            <a:gs pos="100000">
              <a:srgbClr val="33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418" y="6477000"/>
            <a:ext cx="278634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prstClr val="white"/>
                </a:solidFill>
              </a:rPr>
              <a:t>NDAREC RESAP Presentation Final 03.27.14</a:t>
            </a:r>
            <a:endParaRPr lang="en-US" sz="1000" i="1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2FFFD5F-C357-475D-9535-DEC9D15B4CD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0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0" r:id="rId28"/>
    <p:sldLayoutId id="2147483881" r:id="rId29"/>
    <p:sldLayoutId id="2147483882" r:id="rId30"/>
    <p:sldLayoutId id="2147483883" r:id="rId31"/>
    <p:sldLayoutId id="2147483884" r:id="rId32"/>
    <p:sldLayoutId id="2147483885" r:id="rId33"/>
    <p:sldLayoutId id="2147483886" r:id="rId34"/>
    <p:sldLayoutId id="2147483887" r:id="rId35"/>
    <p:sldLayoutId id="2147483888" r:id="rId36"/>
    <p:sldLayoutId id="2147483889" r:id="rId37"/>
    <p:sldLayoutId id="2147483890" r:id="rId38"/>
    <p:sldLayoutId id="2147483891" r:id="rId39"/>
    <p:sldLayoutId id="2147483892" r:id="rId40"/>
    <p:sldLayoutId id="2147483893" r:id="rId41"/>
    <p:sldLayoutId id="2147483894" r:id="rId42"/>
    <p:sldLayoutId id="2147483895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539C5-AD5A-481E-838A-5C000379C0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292929"/>
            </a:gs>
            <a:gs pos="100000">
              <a:srgbClr val="33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2FFFD5F-C357-475D-9535-DEC9D15B4CD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527884"/>
            <a:ext cx="495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prstClr val="white"/>
                </a:solidFill>
              </a:rPr>
              <a:t>NMRECA RESAP Presentation Final 03.27.14</a:t>
            </a:r>
            <a:endParaRPr lang="en-US" sz="10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26691C41-5CCA-4186-99E6-C9AC16E28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457200" y="64770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NMRECA RESAP Presentation Final 03.27.14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1920" y="6480048"/>
            <a:ext cx="8869680" cy="73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89560" y="685800"/>
            <a:ext cx="8625840" cy="137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2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40000"/>
        </a:spcBef>
        <a:spcAft>
          <a:spcPct val="0"/>
        </a:spcAft>
        <a:buClr>
          <a:srgbClr val="00FF00"/>
        </a:buClr>
        <a:buFont typeface="Wingdings" pitchFamily="2" charset="2"/>
        <a:buChar char="ü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rgbClr val="66006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rgbClr val="993366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038600"/>
            <a:ext cx="8229600" cy="2057400"/>
          </a:xfrm>
        </p:spPr>
        <p:txBody>
          <a:bodyPr/>
          <a:lstStyle/>
          <a:p>
            <a:pPr marL="169863"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2014 RESAP Update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Clearwater, FL</a:t>
            </a:r>
            <a:br>
              <a:rPr lang="en-US" sz="2400" i="1" dirty="0" smtClean="0"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May 12,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00" y="685800"/>
            <a:ext cx="723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Rural Electric Safety Achievement Program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ctb0\Documents\Safety\RESAP\Logos\2014\RESAP_logo.jpg 04.14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Leadership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962400" cy="284226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800" b="1" dirty="0" smtClean="0"/>
              <a:t>JW Marriott in Indianapolis, IN</a:t>
            </a:r>
          </a:p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800" b="1" dirty="0"/>
              <a:t>April 14 – 17, 2015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46" name="Picture 2" descr="C:\Users\ctb0\AppData\Local\Microsoft\Windows\Temporary Internet Files\Content.Outlook\CE3BY0Y2\indjw_phototour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464820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39624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800" b="1" kern="0" dirty="0" smtClean="0"/>
              <a:t>Pre-conference sessions on the 14</a:t>
            </a:r>
            <a:r>
              <a:rPr lang="en-US" sz="2800" b="1" kern="0" baseline="30000" dirty="0" smtClean="0"/>
              <a:t>th</a:t>
            </a:r>
            <a:endParaRPr lang="en-US" sz="2800" b="1" kern="0" dirty="0" smtClean="0"/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800" b="1" kern="0" dirty="0" smtClean="0"/>
              <a:t>Co-op entries for the Leading Practice Showcase will begin in July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9337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/>
              <a:t>Leading Practices Showcase </a:t>
            </a:r>
            <a:r>
              <a:rPr lang="en-US" sz="3600" b="1" i="1" dirty="0" smtClean="0"/>
              <a:t>Examples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200400" y="457200"/>
            <a:ext cx="5791200" cy="6035040"/>
          </a:xfrm>
          <a:prstGeom prst="roundRect">
            <a:avLst>
              <a:gd name="adj" fmla="val 78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1292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cs typeface="Arial" pitchFamily="34" charset="0"/>
              </a:rPr>
              <a:t>The Issue</a:t>
            </a:r>
            <a:endParaRPr lang="en-US" sz="14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14400"/>
            <a:ext cx="2971800" cy="1015663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3038" indent="-173038" eaLnBrk="0" hangingPunct="0">
              <a:spcBef>
                <a:spcPts val="300"/>
              </a:spcBef>
              <a:spcAft>
                <a:spcPts val="300"/>
              </a:spcAft>
              <a:buClr>
                <a:srgbClr val="FFFFFF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FFFFFF"/>
                </a:solidFill>
                <a:cs typeface="Arial" pitchFamily="34" charset="0"/>
              </a:rPr>
              <a:t>Housekeeping tasks were not being completed regularly – only prior to  RESAP observations</a:t>
            </a:r>
          </a:p>
          <a:p>
            <a:pPr marL="173038" indent="-173038" eaLnBrk="0" hangingPunct="0">
              <a:spcBef>
                <a:spcPts val="300"/>
              </a:spcBef>
              <a:spcAft>
                <a:spcPts val="300"/>
              </a:spcAft>
              <a:buClr>
                <a:srgbClr val="FFFFFF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FFFFFF"/>
                </a:solidFill>
                <a:cs typeface="Arial" pitchFamily="34" charset="0"/>
              </a:rPr>
              <a:t>Safety hazards were increasing due to improper housekeeping and organization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5888" eaLnBrk="0" hangingPunct="0">
              <a:spcBef>
                <a:spcPts val="300"/>
              </a:spcBef>
              <a:spcAft>
                <a:spcPts val="300"/>
              </a:spcAft>
              <a:buClr>
                <a:srgbClr val="000000">
                  <a:lumMod val="50000"/>
                </a:srgbClr>
              </a:buClr>
              <a:buSzPct val="100000"/>
              <a:defRPr/>
            </a:pPr>
            <a:r>
              <a:rPr lang="en-US" sz="2000" b="1" i="1" dirty="0" smtClean="0">
                <a:solidFill>
                  <a:srgbClr val="000000"/>
                </a:solidFill>
              </a:rPr>
              <a:t>“</a:t>
            </a:r>
            <a:r>
              <a:rPr lang="en-US" sz="1600" b="1" i="1" dirty="0" smtClean="0">
                <a:solidFill>
                  <a:srgbClr val="000000"/>
                </a:solidFill>
              </a:rPr>
              <a:t>Tidy Friday” – A creative way to create employee ownership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52400" y="2438400"/>
            <a:ext cx="2971800" cy="1447800"/>
          </a:xfrm>
          <a:prstGeom prst="rect">
            <a:avLst/>
          </a:prstGeom>
          <a:solidFill>
            <a:srgbClr val="ACE6B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indent="-234950" eaLnBrk="0" hangingPunct="0">
              <a:spcBef>
                <a:spcPts val="300"/>
              </a:spcBef>
              <a:spcAft>
                <a:spcPts val="300"/>
              </a:spcAft>
              <a:buClr>
                <a:srgbClr val="000000">
                  <a:lumMod val="50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The Safety Committee and management identified areas that required attention on a regular basis. </a:t>
            </a:r>
          </a:p>
          <a:p>
            <a:pPr marL="234950" indent="-234950" eaLnBrk="0" hangingPunct="0">
              <a:spcBef>
                <a:spcPts val="300"/>
              </a:spcBef>
              <a:spcAft>
                <a:spcPts val="300"/>
              </a:spcAft>
              <a:buClr>
                <a:srgbClr val="000000">
                  <a:lumMod val="50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Employees were assigned specific duties to be completed every Friday.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234950" indent="-234950" eaLnBrk="0" hangingPunct="0">
              <a:spcBef>
                <a:spcPts val="300"/>
              </a:spcBef>
              <a:spcAft>
                <a:spcPts val="300"/>
              </a:spcAft>
              <a:buClr>
                <a:srgbClr val="000000">
                  <a:lumMod val="50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Regular feedback is provided to recognize great consistent performance.</a:t>
            </a:r>
          </a:p>
          <a:p>
            <a:pPr marL="234950" indent="-234950" eaLnBrk="0" hangingPunct="0">
              <a:spcBef>
                <a:spcPts val="300"/>
              </a:spcBef>
              <a:spcAft>
                <a:spcPts val="300"/>
              </a:spcAft>
              <a:buClr>
                <a:srgbClr val="000000">
                  <a:lumMod val="50000"/>
                </a:srgbClr>
              </a:buClr>
              <a:buSzPct val="100000"/>
              <a:buFont typeface="Wingdings" pitchFamily="2" charset="2"/>
              <a:buChar char="§"/>
              <a:defRPr/>
            </a:pPr>
            <a:endParaRPr lang="en-US" sz="11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791" y="4114800"/>
            <a:ext cx="1350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cs typeface="Arial" pitchFamily="34" charset="0"/>
              </a:rPr>
              <a:t>The Results</a:t>
            </a:r>
            <a:endParaRPr lang="en-US" sz="14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4422577"/>
            <a:ext cx="2971800" cy="1923604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173038" lvl="0" indent="-173038" eaLnBrk="0" hangingPunct="0">
              <a:spcBef>
                <a:spcPts val="3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itchFamily="2" charset="2"/>
              <a:buChar char="§"/>
              <a:defRPr sz="11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buClr>
                <a:srgbClr val="FFFFFF">
                  <a:lumMod val="75000"/>
                </a:srgbClr>
              </a:buClr>
            </a:pPr>
            <a:r>
              <a:rPr lang="en-US" dirty="0">
                <a:solidFill>
                  <a:srgbClr val="FFFFFF"/>
                </a:solidFill>
              </a:rPr>
              <a:t>Employees take great pride and ownership</a:t>
            </a:r>
          </a:p>
          <a:p>
            <a:pPr>
              <a:buClr>
                <a:srgbClr val="FFFFFF">
                  <a:lumMod val="75000"/>
                </a:srgbClr>
              </a:buClr>
            </a:pPr>
            <a:r>
              <a:rPr lang="en-US" dirty="0" smtClean="0">
                <a:solidFill>
                  <a:srgbClr val="FFFFFF"/>
                </a:solidFill>
              </a:rPr>
              <a:t>Employees </a:t>
            </a:r>
            <a:r>
              <a:rPr lang="en-US" dirty="0">
                <a:solidFill>
                  <a:srgbClr val="FFFFFF"/>
                </a:solidFill>
              </a:rPr>
              <a:t>take greater care of their equipment and work place on the off days</a:t>
            </a:r>
          </a:p>
          <a:p>
            <a:pPr>
              <a:buClr>
                <a:srgbClr val="FFFFFF">
                  <a:lumMod val="75000"/>
                </a:srgbClr>
              </a:buClr>
            </a:pPr>
            <a:r>
              <a:rPr lang="en-US" dirty="0">
                <a:solidFill>
                  <a:srgbClr val="FFFFFF"/>
                </a:solidFill>
              </a:rPr>
              <a:t>Creates positive teamwork</a:t>
            </a:r>
          </a:p>
          <a:p>
            <a:pPr>
              <a:buClr>
                <a:srgbClr val="FFFFFF">
                  <a:lumMod val="75000"/>
                </a:srgbClr>
              </a:buClr>
            </a:pPr>
            <a:r>
              <a:rPr lang="en-US" dirty="0" smtClean="0">
                <a:solidFill>
                  <a:srgbClr val="FFFFFF"/>
                </a:solidFill>
              </a:rPr>
              <a:t>Employees </a:t>
            </a:r>
            <a:r>
              <a:rPr lang="en-US" dirty="0">
                <a:solidFill>
                  <a:srgbClr val="FFFFFF"/>
                </a:solidFill>
              </a:rPr>
              <a:t>have a clear understanding of expectations</a:t>
            </a:r>
          </a:p>
          <a:p>
            <a:pPr>
              <a:buClr>
                <a:srgbClr val="FFFFFF">
                  <a:lumMod val="75000"/>
                </a:srgbClr>
              </a:buClr>
            </a:pPr>
            <a:r>
              <a:rPr lang="en-US" dirty="0">
                <a:solidFill>
                  <a:srgbClr val="FFFFFF"/>
                </a:solidFill>
              </a:rPr>
              <a:t>Our co-op is maintained in a orderly fashion on a consistent basis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133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cs typeface="Arial" pitchFamily="34" charset="0"/>
              </a:rPr>
              <a:t>What we did</a:t>
            </a:r>
            <a:endParaRPr lang="en-US" sz="14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>
          <a:xfrm>
            <a:off x="8610600" y="6400804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DA2BB70-5D06-4CBB-BEF4-D76FCF14B8F9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E:\DCIM\101MSDCF\DSC04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62400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DCIM\101MSDCF\DSC04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09600"/>
            <a:ext cx="5257800" cy="2209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 descr="E:\DCIM\101MSDCF\DSC04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971800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E:\DCIM\101MSDCF\DSC04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343150"/>
            <a:ext cx="198120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J:\aKim\Logos\07_coop_logo_colo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1714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Sumter Electric Cooperative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EF79E-8FF4-47F7-95FF-69341E7D7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093106"/>
            <a:ext cx="9155113" cy="476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3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Online System Pilot and </a:t>
            </a:r>
          </a:p>
          <a:p>
            <a:pPr algn="ctr">
              <a:buNone/>
            </a:pPr>
            <a:r>
              <a:rPr lang="en-US" sz="3600" b="1" dirty="0" smtClean="0"/>
              <a:t>Development Project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133600" cy="320674"/>
          </a:xfrm>
        </p:spPr>
        <p:txBody>
          <a:bodyPr/>
          <a:lstStyle/>
          <a:p>
            <a:pPr>
              <a:defRPr/>
            </a:pPr>
            <a:fld id="{F3327642-68F2-44C9-92F9-965005BCFE5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System Development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Tablet Pilot Project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Alabama, Iowa and Michigan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Online System Development Effort with NRECA IT staff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Field ID National Discount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Leading Practice for</a:t>
            </a:r>
          </a:p>
          <a:p>
            <a:pPr algn="ctr">
              <a:buNone/>
            </a:pPr>
            <a:r>
              <a:rPr lang="en-US" sz="3600" b="1" dirty="0" smtClean="0"/>
              <a:t>Process Implementation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133600" cy="320674"/>
          </a:xfrm>
        </p:spPr>
        <p:txBody>
          <a:bodyPr/>
          <a:lstStyle/>
          <a:p>
            <a:pPr>
              <a:defRPr/>
            </a:pPr>
            <a:fld id="{F3327642-68F2-44C9-92F9-965005BCFE5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 Association of 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EF79E-8FF4-47F7-95FF-69341E7D7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6490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Onsite Survey Changes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Onsite Observation Form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"/>
            <a:ext cx="4648200" cy="60198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b="1" dirty="0" smtClean="0"/>
              <a:t>2014 Table </a:t>
            </a:r>
            <a:r>
              <a:rPr lang="en-US" sz="1400" b="1" dirty="0"/>
              <a:t>Of </a:t>
            </a:r>
            <a:r>
              <a:rPr lang="en-US" sz="1400" b="1" dirty="0" smtClean="0"/>
              <a:t>Contents</a:t>
            </a:r>
            <a:endParaRPr lang="en-US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1. Observation </a:t>
            </a:r>
            <a:r>
              <a:rPr lang="en-US" sz="1400" dirty="0" smtClean="0"/>
              <a:t>Guidelines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66FF"/>
                </a:solidFill>
              </a:rPr>
              <a:t>2. </a:t>
            </a:r>
            <a:r>
              <a:rPr lang="en-US" sz="1400" b="1" dirty="0">
                <a:solidFill>
                  <a:srgbClr val="0066FF"/>
                </a:solidFill>
              </a:rPr>
              <a:t>General </a:t>
            </a:r>
            <a:r>
              <a:rPr lang="en-US" sz="1400" b="1" dirty="0" smtClean="0">
                <a:solidFill>
                  <a:srgbClr val="0066FF"/>
                </a:solidFill>
              </a:rPr>
              <a:t>Identification</a:t>
            </a:r>
            <a:endParaRPr lang="en-US" sz="1400" b="1" dirty="0">
              <a:solidFill>
                <a:srgbClr val="0066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66FF"/>
                </a:solidFill>
              </a:rPr>
              <a:t>3. </a:t>
            </a:r>
            <a:r>
              <a:rPr lang="en-US" sz="1400" b="1" dirty="0">
                <a:solidFill>
                  <a:srgbClr val="0066FF"/>
                </a:solidFill>
              </a:rPr>
              <a:t>Document Verification &amp; Safety Improvement </a:t>
            </a:r>
            <a:r>
              <a:rPr lang="en-US" sz="1400" b="1" dirty="0" smtClean="0">
                <a:solidFill>
                  <a:srgbClr val="0066FF"/>
                </a:solidFill>
              </a:rPr>
              <a:t>Plan</a:t>
            </a:r>
            <a:endParaRPr lang="en-US" sz="1400" b="1" dirty="0">
              <a:solidFill>
                <a:srgbClr val="0066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4. Common Facility Safety Equipment and </a:t>
            </a:r>
            <a:r>
              <a:rPr lang="en-US" sz="1400" dirty="0" smtClean="0"/>
              <a:t>Issues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66FF"/>
                </a:solidFill>
              </a:rPr>
              <a:t>5. </a:t>
            </a:r>
            <a:r>
              <a:rPr lang="en-US" sz="1400" b="1" dirty="0">
                <a:solidFill>
                  <a:srgbClr val="0066FF"/>
                </a:solidFill>
              </a:rPr>
              <a:t>Warehouse and Covered </a:t>
            </a:r>
            <a:r>
              <a:rPr lang="en-US" sz="1400" b="1" dirty="0" smtClean="0">
                <a:solidFill>
                  <a:srgbClr val="0066FF"/>
                </a:solidFill>
              </a:rPr>
              <a:t>Storage</a:t>
            </a:r>
            <a:endParaRPr lang="en-US" sz="1400" b="1" dirty="0">
              <a:solidFill>
                <a:srgbClr val="0066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66FF"/>
                </a:solidFill>
              </a:rPr>
              <a:t>6. </a:t>
            </a:r>
            <a:r>
              <a:rPr lang="en-US" sz="1400" b="1" dirty="0">
                <a:solidFill>
                  <a:srgbClr val="0066FF"/>
                </a:solidFill>
              </a:rPr>
              <a:t>Maintenance </a:t>
            </a:r>
            <a:r>
              <a:rPr lang="en-US" sz="1400" b="1" dirty="0" smtClean="0">
                <a:solidFill>
                  <a:srgbClr val="0066FF"/>
                </a:solidFill>
              </a:rPr>
              <a:t>Facilitie</a:t>
            </a:r>
            <a:r>
              <a:rPr lang="en-US" sz="1400" dirty="0" smtClean="0">
                <a:solidFill>
                  <a:srgbClr val="0066FF"/>
                </a:solidFill>
              </a:rPr>
              <a:t>s</a:t>
            </a:r>
            <a:endParaRPr lang="en-US" sz="1400" dirty="0">
              <a:solidFill>
                <a:srgbClr val="0066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66FF"/>
                </a:solidFill>
              </a:rPr>
              <a:t>7. </a:t>
            </a:r>
            <a:r>
              <a:rPr lang="en-US" sz="1400" b="1" dirty="0">
                <a:solidFill>
                  <a:srgbClr val="0066FF"/>
                </a:solidFill>
              </a:rPr>
              <a:t>Environmental / Hazardous </a:t>
            </a:r>
            <a:r>
              <a:rPr lang="en-US" sz="1400" b="1" dirty="0" smtClean="0">
                <a:solidFill>
                  <a:srgbClr val="0066FF"/>
                </a:solidFill>
              </a:rPr>
              <a:t>Materials</a:t>
            </a:r>
            <a:endParaRPr lang="en-US" sz="1400" b="1" dirty="0">
              <a:solidFill>
                <a:srgbClr val="0066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8. Pole Yard and Outside </a:t>
            </a:r>
            <a:r>
              <a:rPr lang="en-US" sz="1400" dirty="0" smtClean="0"/>
              <a:t>Storage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9. Administration and Other Office </a:t>
            </a:r>
            <a:r>
              <a:rPr lang="en-US" sz="1400" dirty="0" smtClean="0"/>
              <a:t>Areas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10. General Vehicles (Under 10,000 lbs. GVWR)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1400" dirty="0"/>
              <a:t>11. Diggers, Buckets, etc. (over 10,000 lbs. GVWR)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12. Misc Vehicle (Trailers, Backhoes, etc.)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13. Truck and Personal Tools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14. Head, Eye, Face, Hearing, Foot, Hand, etc. PPE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15. Insulating Gloves, Sleeves, and Cover-up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16. Arc Rated Clothing / Systems + Fall Protection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17. Crew Visits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18. Substations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19. Overhead &amp; Underground Lines, Equipment, etc</a:t>
            </a:r>
            <a:r>
              <a:rPr lang="en-US" sz="16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84925"/>
            <a:ext cx="2133600" cy="396875"/>
          </a:xfrm>
        </p:spPr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609600"/>
            <a:ext cx="434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sz="1400" b="1" kern="0" dirty="0" smtClean="0">
                <a:solidFill>
                  <a:prstClr val="white"/>
                </a:solidFill>
              </a:rPr>
              <a:t>2013 Table Of Contents</a:t>
            </a:r>
            <a:endParaRPr lang="en-US" sz="1400" b="1" dirty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 smtClean="0">
                <a:solidFill>
                  <a:prstClr val="white"/>
                </a:solidFill>
              </a:rPr>
              <a:t>1. Observation </a:t>
            </a:r>
            <a:r>
              <a:rPr lang="en-US" sz="1400" dirty="0">
                <a:solidFill>
                  <a:prstClr val="white"/>
                </a:solidFill>
              </a:rPr>
              <a:t>Guidelines </a:t>
            </a:r>
            <a:endParaRPr lang="en-US" sz="1400" dirty="0" smtClean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 smtClean="0">
                <a:solidFill>
                  <a:prstClr val="white"/>
                </a:solidFill>
              </a:rPr>
              <a:t>2</a:t>
            </a:r>
            <a:r>
              <a:rPr lang="en-US" sz="1400" dirty="0">
                <a:solidFill>
                  <a:prstClr val="white"/>
                </a:solidFill>
              </a:rPr>
              <a:t>. System and Team Leader Identification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3. Common Facility Safety Equipment and Issues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4. Warehouse, Maintenance, &amp; Covered </a:t>
            </a:r>
            <a:r>
              <a:rPr lang="en-US" sz="1400" dirty="0" smtClean="0">
                <a:solidFill>
                  <a:prstClr val="white"/>
                </a:solidFill>
              </a:rPr>
              <a:t>Storage</a:t>
            </a:r>
            <a:endParaRPr lang="en-US" sz="1400" dirty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5. Pole Yard and Outside Storage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6. Administration and Other Office </a:t>
            </a:r>
            <a:r>
              <a:rPr lang="en-US" sz="1400" dirty="0" smtClean="0">
                <a:solidFill>
                  <a:prstClr val="white"/>
                </a:solidFill>
              </a:rPr>
              <a:t>Areas</a:t>
            </a:r>
            <a:endParaRPr lang="en-US" sz="1400" dirty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7. General Vehicles (Under 10,000 lbs. GVWR</a:t>
            </a:r>
            <a:r>
              <a:rPr lang="en-US" sz="1400" dirty="0" smtClean="0">
                <a:solidFill>
                  <a:prstClr val="white"/>
                </a:solidFill>
              </a:rPr>
              <a:t>)</a:t>
            </a:r>
            <a:endParaRPr lang="en-US" sz="1400" dirty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nb-NO" sz="1400" dirty="0">
                <a:solidFill>
                  <a:prstClr val="white"/>
                </a:solidFill>
              </a:rPr>
              <a:t>8. Diggers, Buckets, etc. (over 10,000 lbs. GVWR</a:t>
            </a:r>
            <a:r>
              <a:rPr lang="nb-NO" sz="1400" dirty="0" smtClean="0">
                <a:solidFill>
                  <a:prstClr val="white"/>
                </a:solidFill>
              </a:rPr>
              <a:t>)</a:t>
            </a:r>
            <a:endParaRPr lang="nb-NO" sz="1400" dirty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9. Misc Vehicle (Trailers, Backhoes, etc</a:t>
            </a:r>
            <a:r>
              <a:rPr lang="en-US" sz="1400" dirty="0" smtClean="0">
                <a:solidFill>
                  <a:prstClr val="white"/>
                </a:solidFill>
              </a:rPr>
              <a:t>.)</a:t>
            </a:r>
            <a:endParaRPr lang="en-US" sz="1400" dirty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10. Truck and Personal Tools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11. Head, Eye, Face, Hearing, Foot, Hand, etc. PPE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12. Insulating Gloves, Sleeves, and </a:t>
            </a:r>
            <a:r>
              <a:rPr lang="en-US" sz="1400" dirty="0" smtClean="0">
                <a:solidFill>
                  <a:prstClr val="white"/>
                </a:solidFill>
              </a:rPr>
              <a:t>Cover-up</a:t>
            </a:r>
            <a:endParaRPr lang="en-US" sz="1400" dirty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13. Arc Rated Clothing / Systems + Fall </a:t>
            </a:r>
            <a:r>
              <a:rPr lang="en-US" sz="1400" dirty="0" smtClean="0">
                <a:solidFill>
                  <a:prstClr val="white"/>
                </a:solidFill>
              </a:rPr>
              <a:t>Protection</a:t>
            </a:r>
            <a:endParaRPr lang="en-US" sz="1400" dirty="0">
              <a:solidFill>
                <a:prstClr val="white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14. Crew Visits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15. Substations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1400" dirty="0">
                <a:solidFill>
                  <a:prstClr val="white"/>
                </a:solidFill>
              </a:rPr>
              <a:t>16. Overhead &amp; Underground Lines, Equipment, etc</a:t>
            </a:r>
            <a:r>
              <a:rPr lang="en-US" sz="1400" dirty="0" smtClean="0">
                <a:solidFill>
                  <a:prstClr val="white"/>
                </a:solidFill>
              </a:rPr>
              <a:t>.</a:t>
            </a:r>
            <a:endParaRPr lang="en-US" sz="1400" dirty="0">
              <a:solidFill>
                <a:prstClr val="white"/>
              </a:solidFill>
            </a:endParaRPr>
          </a:p>
          <a:p>
            <a:pPr marL="0" indent="0">
              <a:buFontTx/>
              <a:buNone/>
            </a:pP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2014 Plans &amp; Priorities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133600" cy="320674"/>
          </a:xfrm>
        </p:spPr>
        <p:txBody>
          <a:bodyPr/>
          <a:lstStyle/>
          <a:p>
            <a:pPr>
              <a:defRPr/>
            </a:pPr>
            <a:fld id="{F3327642-68F2-44C9-92F9-965005BCFE5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Major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Clarification for Battery areas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Added detail to “High Voltage” test areas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Added details for treatment of Hazardous substances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Added details to Universal waste management procedures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Added details to storage and management of PCB’s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Added details to SPCC requirements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Added details to management of Pesticides / Herbicides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Added some new Commercial Motor Vehicle requirements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Clarified team evaluations </a:t>
            </a:r>
            <a:r>
              <a:rPr lang="en-US" sz="1800" b="1" dirty="0" smtClean="0"/>
              <a:t>co-op practices </a:t>
            </a:r>
            <a:r>
              <a:rPr lang="en-US" sz="1800" b="1" dirty="0" smtClean="0"/>
              <a:t>above regulatory requirements and equal to regulatory requirements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Added high level criteria for mobile substations and  for use of SCADA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b="1" dirty="0" smtClean="0"/>
              <a:t>Other minor clarifications and updates throughout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RESAP Logo Redesign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Redesign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143000"/>
            <a:ext cx="6305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SIP Considerations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pPr indent="-2857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/>
              <a:t>Is the plan developed </a:t>
            </a:r>
            <a:r>
              <a:rPr lang="en-US" dirty="0"/>
              <a:t>and updated in an effective </a:t>
            </a:r>
            <a:r>
              <a:rPr lang="en-US" dirty="0" smtClean="0"/>
              <a:t>manner?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/>
              <a:t>Is the </a:t>
            </a:r>
            <a:r>
              <a:rPr lang="en-US" dirty="0"/>
              <a:t>plan is communicated and understood by </a:t>
            </a:r>
            <a:r>
              <a:rPr lang="en-US" dirty="0" smtClean="0"/>
              <a:t>employees?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/>
              <a:t>Are responsibilities clearly </a:t>
            </a:r>
            <a:r>
              <a:rPr lang="en-US" dirty="0"/>
              <a:t>assigned and time frames for completion </a:t>
            </a:r>
            <a:r>
              <a:rPr lang="en-US" dirty="0" smtClean="0"/>
              <a:t>defined?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/>
              <a:t>Is the </a:t>
            </a:r>
            <a:r>
              <a:rPr lang="en-US" dirty="0"/>
              <a:t>plan is monitored and tracked to ensure progress throughout the year?</a:t>
            </a:r>
          </a:p>
          <a:p>
            <a:pPr indent="-2857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/>
              <a:t>Does </a:t>
            </a:r>
            <a:r>
              <a:rPr lang="en-US" dirty="0"/>
              <a:t>your CEO </a:t>
            </a:r>
            <a:r>
              <a:rPr lang="en-US" dirty="0" smtClean="0"/>
              <a:t>and board review </a:t>
            </a:r>
            <a:r>
              <a:rPr lang="en-US" dirty="0"/>
              <a:t>progress </a:t>
            </a:r>
            <a:r>
              <a:rPr lang="en-US" dirty="0" smtClean="0"/>
              <a:t>on a periodic basis?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Questions or Comments?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381000" cy="365125"/>
          </a:xfrm>
        </p:spPr>
        <p:txBody>
          <a:bodyPr/>
          <a:lstStyle/>
          <a:p>
            <a:pPr>
              <a:defRPr/>
            </a:pPr>
            <a:fld id="{E3CADD53-621B-41B8-94E6-7710419230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EF79E-8FF4-47F7-95FF-69341E7D7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495800" cy="563562"/>
          </a:xfrm>
        </p:spPr>
        <p:txBody>
          <a:bodyPr/>
          <a:lstStyle/>
          <a:p>
            <a:r>
              <a:rPr lang="en-US" sz="2400" b="1" dirty="0" smtClean="0"/>
              <a:t>RESAP Strategic Road Map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4476838" y="2974777"/>
            <a:ext cx="476162" cy="685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5400" y="1447800"/>
            <a:ext cx="3865147" cy="3733800"/>
            <a:chOff x="5278853" y="227112"/>
            <a:chExt cx="3636547" cy="3506688"/>
          </a:xfrm>
        </p:grpSpPr>
        <p:sp>
          <p:nvSpPr>
            <p:cNvPr id="11" name="Rounded Rectangle 10"/>
            <p:cNvSpPr/>
            <p:nvPr/>
          </p:nvSpPr>
          <p:spPr>
            <a:xfrm>
              <a:off x="5278853" y="227112"/>
              <a:ext cx="3636547" cy="3506688"/>
            </a:xfrm>
            <a:prstGeom prst="roundRect">
              <a:avLst>
                <a:gd name="adj" fmla="val 1218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2226" y="227112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prstClr val="black"/>
                  </a:solidFill>
                  <a:latin typeface="Calibri"/>
                </a:rPr>
                <a:t>Supporting Strategies</a:t>
              </a:r>
              <a:endParaRPr lang="en-US" sz="1400" b="1" i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926" y="457200"/>
              <a:ext cx="3200400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9" y="2057400"/>
            <a:ext cx="417202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Strategic Initiatives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  <a:solidFill>
            <a:srgbClr val="C00000"/>
          </a:solidFill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Implement “Speak Up, Listen Up” training through statewide assn.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Conduct Safety Leadership Summit and Leading Practices Showcase (April 2015 – Indianapolis, IN)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27EB3-5720-4B44-BEAE-5E53F3C5A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57200" y="3124200"/>
            <a:ext cx="8229600" cy="11017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</a:pPr>
            <a:r>
              <a:rPr lang="en-US" sz="2400" dirty="0" smtClean="0">
                <a:solidFill>
                  <a:prstClr val="white"/>
                </a:solidFill>
              </a:rPr>
              <a:t>Improve effective use of safety improvement plans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</a:pPr>
            <a:r>
              <a:rPr lang="en-US" sz="2400" dirty="0" smtClean="0">
                <a:solidFill>
                  <a:prstClr val="white"/>
                </a:solidFill>
              </a:rPr>
              <a:t>Include SIP assessment within onsite observation process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57200" y="4522261"/>
            <a:ext cx="8229600" cy="1726139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</a:pPr>
            <a:r>
              <a:rPr lang="en-US" sz="2400" dirty="0" smtClean="0">
                <a:solidFill>
                  <a:prstClr val="white"/>
                </a:solidFill>
              </a:rPr>
              <a:t>Update the existing online system to better meet program needs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</a:pPr>
            <a:r>
              <a:rPr lang="en-US" sz="2400" dirty="0" smtClean="0">
                <a:solidFill>
                  <a:prstClr val="white"/>
                </a:solidFill>
              </a:rPr>
              <a:t>Improve the use of the onsite application within the current process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292929"/>
            </a:gs>
            <a:gs pos="100000">
              <a:srgbClr val="33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buFont typeface="Arial" pitchFamily="34" charset="0"/>
              <a:buNone/>
              <a:defRPr/>
            </a:pPr>
            <a:endParaRPr lang="en-US" dirty="0" smtClean="0"/>
          </a:p>
          <a:p>
            <a:pPr algn="ctr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“Speak Up – Listen Up” development &amp; implementation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432F0-F039-4E6B-9987-08CC949DF0C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 Up Listen Up – Program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Assist </a:t>
            </a:r>
            <a:r>
              <a:rPr lang="en-US" dirty="0"/>
              <a:t>leaders in establishing a structured approach for safety </a:t>
            </a:r>
            <a:r>
              <a:rPr lang="en-US" dirty="0" smtClean="0"/>
              <a:t>communication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Engage employees in constantly recognizing safe performance that reduces the risk of </a:t>
            </a:r>
            <a:r>
              <a:rPr lang="en-US" dirty="0" smtClean="0"/>
              <a:t>injury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Instill confidence and courage in employees to address safety </a:t>
            </a:r>
            <a:r>
              <a:rPr lang="en-US" dirty="0" smtClean="0"/>
              <a:t>performance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Strengthen overall safety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27EB3-5720-4B44-BEAE-5E53F3C5A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" y="76200"/>
            <a:ext cx="7730681" cy="64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292929"/>
            </a:gs>
            <a:gs pos="100000">
              <a:srgbClr val="33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Listen Up Implementation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2971800"/>
            <a:ext cx="8382000" cy="609600"/>
          </a:xfrm>
          <a:prstGeom prst="round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2971800"/>
            <a:ext cx="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2971800"/>
            <a:ext cx="0" cy="609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2971800"/>
            <a:ext cx="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66260" y="2971800"/>
            <a:ext cx="0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2971800"/>
            <a:ext cx="0" cy="609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2971800"/>
            <a:ext cx="0" cy="609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72400" y="2971800"/>
            <a:ext cx="0" cy="609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365462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Jan 1</a:t>
            </a:r>
            <a:r>
              <a:rPr lang="en-US" sz="1400" baseline="30000" dirty="0" smtClean="0">
                <a:solidFill>
                  <a:prstClr val="white"/>
                </a:solidFill>
              </a:rPr>
              <a:t>st</a:t>
            </a:r>
            <a:r>
              <a:rPr lang="en-US" sz="1400" dirty="0" smtClean="0">
                <a:solidFill>
                  <a:prstClr val="white"/>
                </a:solidFill>
              </a:rPr>
              <a:t>, 2014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365462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Jan 1</a:t>
            </a:r>
            <a:r>
              <a:rPr lang="en-US" sz="1400" baseline="30000" dirty="0" smtClean="0">
                <a:solidFill>
                  <a:prstClr val="white"/>
                </a:solidFill>
              </a:rPr>
              <a:t>st</a:t>
            </a:r>
            <a:r>
              <a:rPr lang="en-US" sz="1400" dirty="0" smtClean="0">
                <a:solidFill>
                  <a:prstClr val="white"/>
                </a:solidFill>
              </a:rPr>
              <a:t>, 2015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365462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Jun </a:t>
            </a:r>
            <a:r>
              <a:rPr lang="en-US" dirty="0" smtClean="0">
                <a:solidFill>
                  <a:prstClr val="white"/>
                </a:solidFill>
              </a:rPr>
              <a:t>30</a:t>
            </a:r>
            <a:r>
              <a:rPr lang="en-US" baseline="30000" dirty="0" smtClean="0">
                <a:solidFill>
                  <a:prstClr val="white"/>
                </a:solidFill>
              </a:rPr>
              <a:t>th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2510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Sept 30</a:t>
            </a:r>
            <a:r>
              <a:rPr lang="en-US" sz="1200" baseline="30000" dirty="0" smtClean="0">
                <a:solidFill>
                  <a:prstClr val="white"/>
                </a:solidFill>
              </a:rPr>
              <a:t>th</a:t>
            </a:r>
            <a:r>
              <a:rPr lang="en-US" sz="1200" dirty="0" smtClean="0">
                <a:solidFill>
                  <a:prstClr val="white"/>
                </a:solidFill>
              </a:rPr>
              <a:t>, 2013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2667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Sept 30</a:t>
            </a:r>
            <a:r>
              <a:rPr lang="en-US" sz="1200" baseline="30000" dirty="0" smtClean="0">
                <a:solidFill>
                  <a:prstClr val="white"/>
                </a:solidFill>
              </a:rPr>
              <a:t>th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261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Mar 31</a:t>
            </a:r>
            <a:r>
              <a:rPr lang="en-US" sz="1200" baseline="30000" dirty="0" smtClean="0">
                <a:solidFill>
                  <a:prstClr val="white"/>
                </a:solidFill>
              </a:rPr>
              <a:t>st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38300" y="3086100"/>
            <a:ext cx="2171700" cy="381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 smtClean="0">
                <a:solidFill>
                  <a:prstClr val="white"/>
                </a:solidFill>
              </a:rPr>
              <a:t>Nov 19</a:t>
            </a:r>
            <a:r>
              <a:rPr lang="en-US" sz="1000" i="1" baseline="30000" dirty="0" smtClean="0">
                <a:solidFill>
                  <a:prstClr val="white"/>
                </a:solidFill>
              </a:rPr>
              <a:t>th</a:t>
            </a:r>
            <a:r>
              <a:rPr lang="en-US" sz="1000" i="1" dirty="0" smtClean="0">
                <a:solidFill>
                  <a:prstClr val="white"/>
                </a:solidFill>
              </a:rPr>
              <a:t>  – May 9</a:t>
            </a:r>
            <a:r>
              <a:rPr lang="en-US" sz="1000" i="1" baseline="30000" dirty="0" smtClean="0">
                <a:solidFill>
                  <a:prstClr val="white"/>
                </a:solidFill>
              </a:rPr>
              <a:t>th</a:t>
            </a:r>
            <a:endParaRPr lang="en-US" sz="1000" i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0" y="144854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Production Planning &amp; Scenario Development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32860" y="3086100"/>
            <a:ext cx="91440" cy="381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5200" y="2510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Mar 31</a:t>
            </a:r>
            <a:r>
              <a:rPr lang="en-US" sz="1200" baseline="30000" dirty="0" smtClean="0">
                <a:solidFill>
                  <a:prstClr val="white"/>
                </a:solidFill>
              </a:rPr>
              <a:t>th</a:t>
            </a:r>
            <a:r>
              <a:rPr lang="en-US" sz="1200" dirty="0" smtClean="0">
                <a:solidFill>
                  <a:prstClr val="white"/>
                </a:solidFill>
              </a:rPr>
              <a:t>, 2015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2800" y="1371600"/>
            <a:ext cx="1123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Production Shoot</a:t>
            </a:r>
          </a:p>
          <a:p>
            <a:pPr algn="ctr"/>
            <a:r>
              <a:rPr lang="en-US" sz="1000" i="1" dirty="0" smtClean="0">
                <a:solidFill>
                  <a:prstClr val="white"/>
                </a:solidFill>
              </a:rPr>
              <a:t>May 16</a:t>
            </a:r>
            <a:r>
              <a:rPr lang="en-US" sz="1000" i="1" baseline="30000" dirty="0" smtClean="0">
                <a:solidFill>
                  <a:prstClr val="white"/>
                </a:solidFill>
              </a:rPr>
              <a:t>th</a:t>
            </a:r>
            <a:r>
              <a:rPr lang="en-US" sz="1000" i="1" dirty="0" smtClean="0">
                <a:solidFill>
                  <a:prstClr val="white"/>
                </a:solidFill>
              </a:rPr>
              <a:t> – 21st</a:t>
            </a:r>
            <a:endParaRPr lang="en-US" sz="1000" i="1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1448544"/>
            <a:ext cx="158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Editing &amp; Content Completion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9800" y="1463933"/>
            <a:ext cx="1581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Training-the-Trainer</a:t>
            </a:r>
          </a:p>
          <a:p>
            <a:pPr algn="ctr"/>
            <a:r>
              <a:rPr lang="en-US" sz="1000" i="1" dirty="0" smtClean="0">
                <a:solidFill>
                  <a:prstClr val="white"/>
                </a:solidFill>
              </a:rPr>
              <a:t>2 or 3 Sessions</a:t>
            </a:r>
            <a:endParaRPr lang="en-US" sz="1000" i="1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47160" y="3086100"/>
            <a:ext cx="777240" cy="381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 smtClean="0">
                <a:solidFill>
                  <a:prstClr val="white"/>
                </a:solidFill>
              </a:rPr>
              <a:t>May 26</a:t>
            </a:r>
            <a:r>
              <a:rPr lang="en-US" sz="1000" i="1" baseline="30000" dirty="0" smtClean="0">
                <a:solidFill>
                  <a:prstClr val="white"/>
                </a:solidFill>
              </a:rPr>
              <a:t>th</a:t>
            </a:r>
            <a:r>
              <a:rPr lang="en-US" sz="1000" i="1" dirty="0" smtClean="0">
                <a:solidFill>
                  <a:prstClr val="white"/>
                </a:solidFill>
              </a:rPr>
              <a:t> – Aug 1st </a:t>
            </a:r>
            <a:endParaRPr lang="en-US" sz="1000" i="1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33" idx="2"/>
            <a:endCxn id="24" idx="0"/>
          </p:cNvCxnSpPr>
          <p:nvPr/>
        </p:nvCxnSpPr>
        <p:spPr>
          <a:xfrm>
            <a:off x="2190750" y="1910209"/>
            <a:ext cx="533400" cy="1175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9" idx="2"/>
            <a:endCxn id="34" idx="0"/>
          </p:cNvCxnSpPr>
          <p:nvPr/>
        </p:nvCxnSpPr>
        <p:spPr>
          <a:xfrm flipH="1">
            <a:off x="3878580" y="1987153"/>
            <a:ext cx="36195" cy="1098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2"/>
            <a:endCxn id="42" idx="0"/>
          </p:cNvCxnSpPr>
          <p:nvPr/>
        </p:nvCxnSpPr>
        <p:spPr>
          <a:xfrm flipH="1">
            <a:off x="4335780" y="1910209"/>
            <a:ext cx="1026795" cy="1175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31080" y="3086100"/>
            <a:ext cx="731520" cy="381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i="1" dirty="0" smtClean="0">
                <a:solidFill>
                  <a:prstClr val="white"/>
                </a:solidFill>
              </a:rPr>
              <a:t>Aug 25</a:t>
            </a:r>
            <a:r>
              <a:rPr lang="en-US" sz="950" i="1" baseline="30000" dirty="0" smtClean="0">
                <a:solidFill>
                  <a:prstClr val="white"/>
                </a:solidFill>
              </a:rPr>
              <a:t>th</a:t>
            </a:r>
            <a:r>
              <a:rPr lang="en-US" sz="950" i="1" dirty="0" smtClean="0">
                <a:solidFill>
                  <a:prstClr val="white"/>
                </a:solidFill>
              </a:rPr>
              <a:t> – Sept 29</a:t>
            </a:r>
            <a:r>
              <a:rPr lang="en-US" sz="950" i="1" baseline="30000" dirty="0" smtClean="0">
                <a:solidFill>
                  <a:prstClr val="white"/>
                </a:solidFill>
              </a:rPr>
              <a:t>th</a:t>
            </a:r>
            <a:endParaRPr lang="en-US" sz="950" i="1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>
            <a:stCxn id="41" idx="2"/>
            <a:endCxn id="54" idx="0"/>
          </p:cNvCxnSpPr>
          <p:nvPr/>
        </p:nvCxnSpPr>
        <p:spPr>
          <a:xfrm flipH="1">
            <a:off x="5196840" y="1894820"/>
            <a:ext cx="1613535" cy="1191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614416" y="3086100"/>
            <a:ext cx="128016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 smtClean="0">
                <a:solidFill>
                  <a:prstClr val="black"/>
                </a:solidFill>
              </a:rPr>
              <a:t>Oct 6</a:t>
            </a:r>
            <a:r>
              <a:rPr lang="en-US" sz="1000" i="1" baseline="30000" dirty="0" smtClean="0">
                <a:solidFill>
                  <a:prstClr val="black"/>
                </a:solidFill>
              </a:rPr>
              <a:t>th</a:t>
            </a:r>
            <a:r>
              <a:rPr lang="en-US" sz="1000" i="1" dirty="0" smtClean="0">
                <a:solidFill>
                  <a:prstClr val="black"/>
                </a:solidFill>
              </a:rPr>
              <a:t> – Feb 1</a:t>
            </a:r>
            <a:r>
              <a:rPr lang="en-US" sz="1000" i="1" baseline="30000" dirty="0" smtClean="0">
                <a:solidFill>
                  <a:prstClr val="black"/>
                </a:solidFill>
              </a:rPr>
              <a:t>st</a:t>
            </a:r>
            <a:endParaRPr lang="en-US" sz="1000" i="1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94576" y="3086100"/>
            <a:ext cx="1258824" cy="381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 smtClean="0">
                <a:solidFill>
                  <a:prstClr val="white"/>
                </a:solidFill>
              </a:rPr>
              <a:t>Feb 1</a:t>
            </a:r>
            <a:r>
              <a:rPr lang="en-US" sz="1000" i="1" baseline="30000" dirty="0" smtClean="0">
                <a:solidFill>
                  <a:prstClr val="white"/>
                </a:solidFill>
              </a:rPr>
              <a:t>st</a:t>
            </a:r>
            <a:r>
              <a:rPr lang="en-US" sz="1000" i="1" dirty="0" smtClean="0">
                <a:solidFill>
                  <a:prstClr val="white"/>
                </a:solidFill>
              </a:rPr>
              <a:t> – Apr 30</a:t>
            </a:r>
            <a:r>
              <a:rPr lang="en-US" sz="1000" i="1" baseline="30000" dirty="0" smtClean="0">
                <a:solidFill>
                  <a:prstClr val="white"/>
                </a:solidFill>
              </a:rPr>
              <a:t>th</a:t>
            </a:r>
            <a:endParaRPr lang="en-US" sz="1000" i="1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59124"/>
            <a:ext cx="1581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Training-the-Trainer</a:t>
            </a:r>
          </a:p>
          <a:p>
            <a:pPr algn="ctr"/>
            <a:r>
              <a:rPr lang="en-US" sz="1000" i="1" dirty="0" smtClean="0">
                <a:solidFill>
                  <a:prstClr val="white"/>
                </a:solidFill>
              </a:rPr>
              <a:t>1 or 2 Sessions</a:t>
            </a:r>
            <a:endParaRPr lang="en-US" sz="1000" i="1" dirty="0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>
            <a:stCxn id="62" idx="0"/>
            <a:endCxn id="61" idx="2"/>
          </p:cNvCxnSpPr>
          <p:nvPr/>
        </p:nvCxnSpPr>
        <p:spPr>
          <a:xfrm flipH="1" flipV="1">
            <a:off x="7523988" y="3467100"/>
            <a:ext cx="353187" cy="119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76750" y="4643735"/>
            <a:ext cx="178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Possibly Start Training in some States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>
            <a:stCxn id="65" idx="0"/>
            <a:endCxn id="60" idx="2"/>
          </p:cNvCxnSpPr>
          <p:nvPr/>
        </p:nvCxnSpPr>
        <p:spPr>
          <a:xfrm flipV="1">
            <a:off x="5370195" y="3467100"/>
            <a:ext cx="884301" cy="1176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3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  <p:bldP spid="34" grpId="0" animBg="1"/>
      <p:bldP spid="39" grpId="0"/>
      <p:bldP spid="40" grpId="0"/>
      <p:bldP spid="41" grpId="0"/>
      <p:bldP spid="42" grpId="0" animBg="1"/>
      <p:bldP spid="54" grpId="0" animBg="1"/>
      <p:bldP spid="60" grpId="0" animBg="1"/>
      <p:bldP spid="61" grpId="0" animBg="1"/>
      <p:bldP spid="62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292929"/>
            </a:gs>
            <a:gs pos="100000">
              <a:srgbClr val="33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/>
              <a:t>2015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/>
              <a:t>Safety Leadership Summit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32143-B220-4380-B496-550A5C0113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8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400" dirty="0"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400"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3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400" dirty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4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66493</TotalTime>
  <Words>919</Words>
  <Application>Microsoft Office PowerPoint</Application>
  <PresentationFormat>On-screen Show (4:3)</PresentationFormat>
  <Paragraphs>201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Office Theme</vt:lpstr>
      <vt:lpstr>2_Office Theme</vt:lpstr>
      <vt:lpstr>23_Default Design</vt:lpstr>
      <vt:lpstr>Default Design</vt:lpstr>
      <vt:lpstr>5_Default Design</vt:lpstr>
      <vt:lpstr>1_Office Theme</vt:lpstr>
      <vt:lpstr>24_Default Design</vt:lpstr>
      <vt:lpstr>1_Default Design</vt:lpstr>
      <vt:lpstr>2014 RESAP Update Clearwater, FL  May 12, 2014</vt:lpstr>
      <vt:lpstr>PowerPoint Presentation</vt:lpstr>
      <vt:lpstr>RESAP Strategic Road Map</vt:lpstr>
      <vt:lpstr>2014 Strategic Initiatives</vt:lpstr>
      <vt:lpstr>PowerPoint Presentation</vt:lpstr>
      <vt:lpstr>Speak Up Listen Up – Program Purpose</vt:lpstr>
      <vt:lpstr>PowerPoint Presentation</vt:lpstr>
      <vt:lpstr>Speak Up Listen Up Implementation Schedule</vt:lpstr>
      <vt:lpstr>PowerPoint Presentation</vt:lpstr>
      <vt:lpstr>Safety Leadership Summit</vt:lpstr>
      <vt:lpstr>PowerPoint Presentation</vt:lpstr>
      <vt:lpstr>PowerPoint Presentation</vt:lpstr>
      <vt:lpstr>Sumter Electric Cooperative</vt:lpstr>
      <vt:lpstr>PowerPoint Presentation</vt:lpstr>
      <vt:lpstr>Online System Development Plan</vt:lpstr>
      <vt:lpstr>PowerPoint Presentation</vt:lpstr>
      <vt:lpstr>North Carolina Association of EC</vt:lpstr>
      <vt:lpstr>PowerPoint Presentation</vt:lpstr>
      <vt:lpstr>Onsite Observation Form Sections</vt:lpstr>
      <vt:lpstr>Summary of Major Modifications</vt:lpstr>
      <vt:lpstr>PowerPoint Presentation</vt:lpstr>
      <vt:lpstr>Logo Redesign</vt:lpstr>
      <vt:lpstr>PowerPoint Presentation</vt:lpstr>
      <vt:lpstr>Consider</vt:lpstr>
      <vt:lpstr>PowerPoint Presentation</vt:lpstr>
    </vt:vector>
  </TitlesOfParts>
  <Company>NRECA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hxc0</dc:creator>
  <cp:lastModifiedBy>Branham, Bud T.</cp:lastModifiedBy>
  <cp:revision>946</cp:revision>
  <cp:lastPrinted>2013-04-04T21:03:35Z</cp:lastPrinted>
  <dcterms:created xsi:type="dcterms:W3CDTF">2010-04-07T04:03:01Z</dcterms:created>
  <dcterms:modified xsi:type="dcterms:W3CDTF">2014-05-10T19:53:42Z</dcterms:modified>
</cp:coreProperties>
</file>