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10" r:id="rId2"/>
    <p:sldMasterId id="2147484032" r:id="rId3"/>
    <p:sldMasterId id="2147484081" r:id="rId4"/>
    <p:sldMasterId id="2147484097" r:id="rId5"/>
    <p:sldMasterId id="2147484106" r:id="rId6"/>
    <p:sldMasterId id="2147484115" r:id="rId7"/>
    <p:sldMasterId id="2147484172" r:id="rId8"/>
    <p:sldMasterId id="2147484234" r:id="rId9"/>
    <p:sldMasterId id="2147484243" r:id="rId10"/>
    <p:sldMasterId id="2147484252" r:id="rId11"/>
    <p:sldMasterId id="2147484261" r:id="rId12"/>
  </p:sldMasterIdLst>
  <p:notesMasterIdLst>
    <p:notesMasterId r:id="rId30"/>
  </p:notesMasterIdLst>
  <p:handoutMasterIdLst>
    <p:handoutMasterId r:id="rId31"/>
  </p:handoutMasterIdLst>
  <p:sldIdLst>
    <p:sldId id="1041" r:id="rId13"/>
    <p:sldId id="1567" r:id="rId14"/>
    <p:sldId id="1578" r:id="rId15"/>
    <p:sldId id="1577" r:id="rId16"/>
    <p:sldId id="1568" r:id="rId17"/>
    <p:sldId id="1574" r:id="rId18"/>
    <p:sldId id="1559" r:id="rId19"/>
    <p:sldId id="1572" r:id="rId20"/>
    <p:sldId id="1569" r:id="rId21"/>
    <p:sldId id="1576" r:id="rId22"/>
    <p:sldId id="1558" r:id="rId23"/>
    <p:sldId id="1579" r:id="rId24"/>
    <p:sldId id="1575" r:id="rId25"/>
    <p:sldId id="1560" r:id="rId26"/>
    <p:sldId id="1554" r:id="rId27"/>
    <p:sldId id="1580" r:id="rId28"/>
    <p:sldId id="1557" r:id="rId2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66FF"/>
    <a:srgbClr val="9999FF"/>
    <a:srgbClr val="CC66FF"/>
    <a:srgbClr val="66FF33"/>
    <a:srgbClr val="66FF66"/>
    <a:srgbClr val="333399"/>
    <a:srgbClr val="3333FF"/>
    <a:srgbClr val="3366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2606" autoAdjust="0"/>
  </p:normalViewPr>
  <p:slideViewPr>
    <p:cSldViewPr>
      <p:cViewPr varScale="1">
        <p:scale>
          <a:sx n="60" d="100"/>
          <a:sy n="60" d="100"/>
        </p:scale>
        <p:origin x="-926"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368"/>
    </p:cViewPr>
  </p:sorterViewPr>
  <p:notesViewPr>
    <p:cSldViewPr>
      <p:cViewPr varScale="1">
        <p:scale>
          <a:sx n="64" d="100"/>
          <a:sy n="64" d="100"/>
        </p:scale>
        <p:origin x="-2772"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bwMode="auto">
          <a:xfrm>
            <a:off x="0"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defRPr sz="1300">
                <a:latin typeface="Arial" pitchFamily="34" charset="0"/>
              </a:defRPr>
            </a:lvl1pPr>
          </a:lstStyle>
          <a:p>
            <a:pPr>
              <a:defRPr/>
            </a:pPr>
            <a:endParaRPr lang="en-US" dirty="0"/>
          </a:p>
        </p:txBody>
      </p:sp>
      <p:sp>
        <p:nvSpPr>
          <p:cNvPr id="339971" name="Rectangle 3"/>
          <p:cNvSpPr>
            <a:spLocks noGrp="1" noChangeArrowheads="1"/>
          </p:cNvSpPr>
          <p:nvPr>
            <p:ph type="dt" sz="quarter" idx="1"/>
          </p:nvPr>
        </p:nvSpPr>
        <p:spPr bwMode="auto">
          <a:xfrm>
            <a:off x="4008501"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lgn="r">
              <a:defRPr sz="1300">
                <a:latin typeface="Arial" pitchFamily="34" charset="0"/>
              </a:defRPr>
            </a:lvl1pPr>
          </a:lstStyle>
          <a:p>
            <a:pPr>
              <a:defRPr/>
            </a:pPr>
            <a:endParaRPr lang="en-US" dirty="0"/>
          </a:p>
        </p:txBody>
      </p:sp>
      <p:sp>
        <p:nvSpPr>
          <p:cNvPr id="339972" name="Rectangle 4"/>
          <p:cNvSpPr>
            <a:spLocks noGrp="1" noChangeArrowheads="1"/>
          </p:cNvSpPr>
          <p:nvPr>
            <p:ph type="ftr" sz="quarter" idx="2"/>
          </p:nvPr>
        </p:nvSpPr>
        <p:spPr bwMode="auto">
          <a:xfrm>
            <a:off x="0"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defRPr sz="1300">
                <a:latin typeface="Arial" pitchFamily="34" charset="0"/>
              </a:defRPr>
            </a:lvl1pPr>
          </a:lstStyle>
          <a:p>
            <a:pPr>
              <a:defRPr/>
            </a:pPr>
            <a:endParaRPr lang="en-US" dirty="0"/>
          </a:p>
        </p:txBody>
      </p:sp>
      <p:sp>
        <p:nvSpPr>
          <p:cNvPr id="339973" name="Rectangle 5"/>
          <p:cNvSpPr>
            <a:spLocks noGrp="1" noChangeArrowheads="1"/>
          </p:cNvSpPr>
          <p:nvPr>
            <p:ph type="sldNum" sz="quarter" idx="3"/>
          </p:nvPr>
        </p:nvSpPr>
        <p:spPr bwMode="auto">
          <a:xfrm>
            <a:off x="4008501"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lgn="r">
              <a:defRPr sz="1300">
                <a:latin typeface="Arial" pitchFamily="34" charset="0"/>
              </a:defRPr>
            </a:lvl1pPr>
          </a:lstStyle>
          <a:p>
            <a:pPr>
              <a:defRPr/>
            </a:pPr>
            <a:fld id="{90247137-D136-4DA3-A0D4-F7A43C07B9FA}" type="slidenum">
              <a:rPr lang="en-US"/>
              <a:pPr>
                <a:defRPr/>
              </a:pPr>
              <a:t>‹#›</a:t>
            </a:fld>
            <a:endParaRPr lang="en-US" dirty="0"/>
          </a:p>
        </p:txBody>
      </p:sp>
    </p:spTree>
    <p:extLst>
      <p:ext uri="{BB962C8B-B14F-4D97-AF65-F5344CB8AC3E}">
        <p14:creationId xmlns:p14="http://schemas.microsoft.com/office/powerpoint/2010/main" val="1529211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defRPr sz="1300">
                <a:latin typeface="Arial" pitchFamily="34" charset="0"/>
              </a:defRPr>
            </a:lvl1pPr>
          </a:lstStyle>
          <a:p>
            <a:pPr>
              <a:defRPr/>
            </a:pPr>
            <a:endParaRPr lang="en-US" dirty="0"/>
          </a:p>
        </p:txBody>
      </p:sp>
      <p:sp>
        <p:nvSpPr>
          <p:cNvPr id="71683" name="Rectangle 3"/>
          <p:cNvSpPr>
            <a:spLocks noGrp="1" noChangeArrowheads="1"/>
          </p:cNvSpPr>
          <p:nvPr>
            <p:ph type="dt" idx="1"/>
          </p:nvPr>
        </p:nvSpPr>
        <p:spPr bwMode="auto">
          <a:xfrm>
            <a:off x="4008501"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lgn="r">
              <a:defRPr sz="1300">
                <a:latin typeface="Arial" pitchFamily="34"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661988" y="703263"/>
            <a:ext cx="5895975" cy="4422775"/>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1253236" y="5339493"/>
            <a:ext cx="4894670" cy="3429102"/>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defRPr sz="1300">
                <a:latin typeface="Arial" pitchFamily="34" charset="0"/>
              </a:defRPr>
            </a:lvl1pPr>
          </a:lstStyle>
          <a:p>
            <a:pPr>
              <a:defRPr/>
            </a:pPr>
            <a:endParaRPr lang="en-US" dirty="0"/>
          </a:p>
        </p:txBody>
      </p:sp>
      <p:sp>
        <p:nvSpPr>
          <p:cNvPr id="71687" name="Rectangle 7"/>
          <p:cNvSpPr>
            <a:spLocks noGrp="1" noChangeArrowheads="1"/>
          </p:cNvSpPr>
          <p:nvPr>
            <p:ph type="sldNum" sz="quarter" idx="5"/>
          </p:nvPr>
        </p:nvSpPr>
        <p:spPr bwMode="auto">
          <a:xfrm>
            <a:off x="4008501"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lgn="r">
              <a:defRPr sz="1300">
                <a:latin typeface="Arial" pitchFamily="34" charset="0"/>
              </a:defRPr>
            </a:lvl1pPr>
          </a:lstStyle>
          <a:p>
            <a:pPr>
              <a:defRPr/>
            </a:pPr>
            <a:fld id="{F2CF4B60-2879-4305-BF04-DCD4CE4102BE}" type="slidenum">
              <a:rPr lang="en-US"/>
              <a:pPr>
                <a:defRPr/>
              </a:pPr>
              <a:t>‹#›</a:t>
            </a:fld>
            <a:endParaRPr lang="en-US" dirty="0"/>
          </a:p>
        </p:txBody>
      </p:sp>
      <p:cxnSp>
        <p:nvCxnSpPr>
          <p:cNvPr id="9" name="Straight Connector 8"/>
          <p:cNvCxnSpPr/>
          <p:nvPr/>
        </p:nvCxnSpPr>
        <p:spPr>
          <a:xfrm>
            <a:off x="1400671" y="5647573"/>
            <a:ext cx="4423172" cy="15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00671" y="5943262"/>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00671" y="6314817"/>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00671" y="6686364"/>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0671" y="7057917"/>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00671" y="7503778"/>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00671" y="7876873"/>
            <a:ext cx="4423172" cy="15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00671" y="8246880"/>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22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703263"/>
            <a:ext cx="5899150" cy="4424362"/>
          </a:xfrm>
        </p:spPr>
      </p:sp>
      <p:sp>
        <p:nvSpPr>
          <p:cNvPr id="3" name="Notes Placeholder 2"/>
          <p:cNvSpPr>
            <a:spLocks noGrp="1"/>
          </p:cNvSpPr>
          <p:nvPr>
            <p:ph type="body" idx="1"/>
          </p:nvPr>
        </p:nvSpPr>
        <p:spPr/>
        <p:txBody>
          <a:bodyPr/>
          <a:lstStyle/>
          <a:p>
            <a:r>
              <a:rPr lang="en-US" dirty="0" smtClean="0"/>
              <a:t>When employees</a:t>
            </a:r>
            <a:r>
              <a:rPr lang="en-US" baseline="0" dirty="0" smtClean="0"/>
              <a:t> are engaged to help identify hazards, risks, weak spots, suggestions for improvement, we can better understand exposure and take steps to mitigate it upstream.  We can also work to reduce the tolerance to risk.  </a:t>
            </a:r>
            <a:r>
              <a:rPr lang="en-US" dirty="0" smtClean="0"/>
              <a:t>Strong safety culture correlates</a:t>
            </a:r>
            <a:r>
              <a:rPr lang="en-US" baseline="0" dirty="0" smtClean="0"/>
              <a:t> to lower injury rates in the working interface</a:t>
            </a:r>
            <a:r>
              <a:rPr lang="en-US" dirty="0" smtClean="0"/>
              <a:t> – leadership</a:t>
            </a:r>
            <a:r>
              <a:rPr lang="en-US" baseline="0" dirty="0" smtClean="0"/>
              <a:t> owns and sustains the culture – the goal is to reduce exposure in the working interface… we have to constantly assess the working interface for risk, the strength of our culture and the quality of our leadership … and implement actions to improve</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7893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703263"/>
            <a:ext cx="5899150" cy="4424362"/>
          </a:xfrm>
        </p:spPr>
      </p:sp>
      <p:sp>
        <p:nvSpPr>
          <p:cNvPr id="3" name="Notes Placeholder 2"/>
          <p:cNvSpPr>
            <a:spLocks noGrp="1"/>
          </p:cNvSpPr>
          <p:nvPr>
            <p:ph type="body" idx="1"/>
          </p:nvPr>
        </p:nvSpPr>
        <p:spPr/>
        <p:txBody>
          <a:bodyPr/>
          <a:lstStyle/>
          <a:p>
            <a:r>
              <a:rPr lang="en-US" dirty="0"/>
              <a:t>Instead the leader should answer these three questions</a:t>
            </a:r>
          </a:p>
          <a:p>
            <a:pPr lvl="0"/>
            <a:r>
              <a:rPr lang="en-US" dirty="0"/>
              <a:t>What do you want people to think and/or know about your care for safety?</a:t>
            </a:r>
          </a:p>
          <a:p>
            <a:pPr lvl="0"/>
            <a:r>
              <a:rPr lang="en-US" dirty="0"/>
              <a:t>How do you want your people to feel about their behavior?</a:t>
            </a:r>
          </a:p>
          <a:p>
            <a:pPr lvl="0"/>
            <a:r>
              <a:rPr lang="en-US" dirty="0"/>
              <a:t>What do you want them to tell others about what happened when you addressed them?</a:t>
            </a:r>
          </a:p>
          <a:p>
            <a:pPr lvl="0"/>
            <a:endParaRPr lang="en-US" dirty="0"/>
          </a:p>
          <a:p>
            <a:pPr defTabSz="914295">
              <a:defRPr/>
            </a:pPr>
            <a:r>
              <a:rPr lang="en-US" dirty="0"/>
              <a:t>A great rule of thumb for a leader to follow is: “I want to affect others how I want them to affect others”</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85990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focus on discipline and accountability is overemphasized what happens</a:t>
            </a:r>
            <a:r>
              <a:rPr lang="en-US" baseline="0" dirty="0" smtClean="0"/>
              <a:t> to “participation” … proper accountability is reinforced by follow up and feedback… proper discipline requires upfront, on the field engagement and hopefully occurs before incident occur! </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pPr>
                <a:defRPr/>
              </a:pPr>
              <a:t>9</a:t>
            </a:fld>
            <a:endParaRPr lang="en-US" dirty="0"/>
          </a:p>
        </p:txBody>
      </p:sp>
    </p:spTree>
    <p:extLst>
      <p:ext uri="{BB962C8B-B14F-4D97-AF65-F5344CB8AC3E}">
        <p14:creationId xmlns:p14="http://schemas.microsoft.com/office/powerpoint/2010/main" val="168892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01499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temptation to overreact in this phase is great … why? Many organization</a:t>
            </a:r>
            <a:r>
              <a:rPr lang="en-US" baseline="0" dirty="0" smtClean="0"/>
              <a:t> can never make it out of this phase! Use the East Kentucky findings as an example.</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pPr>
                <a:defRPr/>
              </a:pPr>
              <a:t>11</a:t>
            </a:fld>
            <a:endParaRPr lang="en-US" dirty="0"/>
          </a:p>
        </p:txBody>
      </p:sp>
    </p:spTree>
    <p:extLst>
      <p:ext uri="{BB962C8B-B14F-4D97-AF65-F5344CB8AC3E}">
        <p14:creationId xmlns:p14="http://schemas.microsoft.com/office/powerpoint/2010/main" val="366056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must be an organizational commitment from the senior staff to the front-line supervisor to create this environment?</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01499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9BAF350-E7FE-41FB-B292-78ABE39CC1A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785195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658174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5167134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63AD2A73-4887-4497-9EF3-657C7AAF18A1}"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993738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4351404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3298058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3B8FDCAE-2C2D-4D07-B3B0-D378D8C5D8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9708986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50137427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5412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43610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423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26747371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Tahoma" pitchFamily="34" charset="0"/>
                <a:cs typeface="Tahoma" pitchFamily="34" charset="0"/>
              </a:defRPr>
            </a:lvl1pPr>
          </a:lstStyle>
          <a:p>
            <a:r>
              <a:rPr lang="en-US" smtClean="0"/>
              <a:t>Click to edit Master title style</a:t>
            </a:r>
            <a:endParaRPr lang="en-US"/>
          </a:p>
        </p:txBody>
      </p:sp>
      <p:sp>
        <p:nvSpPr>
          <p:cNvPr id="3" name="Text Placeholder 2"/>
          <p:cNvSpPr>
            <a:spLocks noGrp="1"/>
          </p:cNvSpPr>
          <p:nvPr>
            <p:ph idx="1"/>
          </p:nvPr>
        </p:nvSpPr>
        <p:spPr>
          <a:xfrm>
            <a:off x="457200" y="1524000"/>
            <a:ext cx="8229600" cy="4267200"/>
          </a:xfrm>
          <a:prstGeom prst="rect">
            <a:avLst/>
          </a:prstGeom>
        </p:spPr>
        <p:txBody>
          <a:bodyPr rtlCol="0">
            <a:normAutofit/>
          </a:bodyPr>
          <a:lstStyle>
            <a:lvl1pPr>
              <a:buClr>
                <a:srgbClr val="004B19"/>
              </a:buClr>
              <a:buSzPct val="80000"/>
              <a:buFont typeface="Franklin Gothic Book" pitchFamily="34" charset="0"/>
              <a:buChar char="►"/>
              <a:defRPr sz="2400" baseline="0"/>
            </a:lvl1pPr>
            <a:lvl2pPr>
              <a:buClr>
                <a:srgbClr val="004B19"/>
              </a:buClr>
              <a:buSzPct val="80000"/>
              <a:buFont typeface="Wingdings" pitchFamily="2" charset="2"/>
              <a:buChar char="§"/>
              <a:defRPr sz="2400" baseline="0"/>
            </a:lvl2pPr>
            <a:lvl3pPr>
              <a:buClr>
                <a:srgbClr val="004B19"/>
              </a:buClr>
              <a:buSzPct val="80000"/>
              <a:buFont typeface="Wingdings" pitchFamily="2" charset="2"/>
              <a:buChar char="Ø"/>
              <a:defRPr sz="2400" baseline="0"/>
            </a:lvl3pPr>
            <a:lvl4pPr>
              <a:buClr>
                <a:srgbClr val="004B19"/>
              </a:buClr>
              <a:buSzPct val="80000"/>
              <a:buFont typeface="Courier New" pitchFamily="49" charset="0"/>
              <a:buChar char="o"/>
              <a:defRPr sz="2400" baseline="0"/>
            </a:lvl4pPr>
            <a:lvl5pPr>
              <a:buClr>
                <a:schemeClr val="accent5"/>
              </a:buClr>
              <a:buSzPct val="80000"/>
              <a:buFont typeface="Franklin Gothic Book" pitchFamily="34" charset="0"/>
              <a:buChar char="►"/>
              <a:defRPr sz="2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6"/>
          <p:cNvSpPr>
            <a:spLocks noGrp="1" noChangeArrowheads="1"/>
          </p:cNvSpPr>
          <p:nvPr>
            <p:ph type="sldNum" sz="quarter" idx="10"/>
          </p:nvPr>
        </p:nvSpPr>
        <p:spPr>
          <a:xfrm>
            <a:off x="6934200" y="6461125"/>
            <a:ext cx="2133600" cy="320675"/>
          </a:xfrm>
          <a:prstGeom prst="rect">
            <a:avLst/>
          </a:prstGeom>
          <a:ln/>
        </p:spPr>
        <p:txBody>
          <a:bodyPr/>
          <a:lstStyle>
            <a:lvl1pPr algn="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86645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19976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6549895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Tahoma" pitchFamily="34" charset="0"/>
                <a:cs typeface="Tahoma" pitchFamily="34" charset="0"/>
              </a:defRPr>
            </a:lvl1pPr>
          </a:lstStyle>
          <a:p>
            <a:r>
              <a:rPr lang="en-US" smtClean="0"/>
              <a:t>Click to edit Master title style</a:t>
            </a:r>
            <a:endParaRPr lang="en-US"/>
          </a:p>
        </p:txBody>
      </p:sp>
      <p:sp>
        <p:nvSpPr>
          <p:cNvPr id="3" name="Text Placeholder 2"/>
          <p:cNvSpPr>
            <a:spLocks noGrp="1"/>
          </p:cNvSpPr>
          <p:nvPr>
            <p:ph idx="1"/>
          </p:nvPr>
        </p:nvSpPr>
        <p:spPr>
          <a:xfrm>
            <a:off x="457200" y="1524000"/>
            <a:ext cx="8229600" cy="4267200"/>
          </a:xfrm>
          <a:prstGeom prst="rect">
            <a:avLst/>
          </a:prstGeom>
        </p:spPr>
        <p:txBody>
          <a:bodyPr rtlCol="0">
            <a:normAutofit/>
          </a:bodyPr>
          <a:lstStyle>
            <a:lvl1pPr>
              <a:buClr>
                <a:srgbClr val="004B19"/>
              </a:buClr>
              <a:buSzPct val="80000"/>
              <a:buFont typeface="Franklin Gothic Book" pitchFamily="34" charset="0"/>
              <a:buChar char="►"/>
              <a:defRPr sz="2400" baseline="0"/>
            </a:lvl1pPr>
            <a:lvl2pPr>
              <a:buClr>
                <a:srgbClr val="004B19"/>
              </a:buClr>
              <a:buSzPct val="80000"/>
              <a:buFont typeface="Wingdings" pitchFamily="2" charset="2"/>
              <a:buChar char="§"/>
              <a:defRPr sz="2400" baseline="0"/>
            </a:lvl2pPr>
            <a:lvl3pPr>
              <a:buClr>
                <a:srgbClr val="004B19"/>
              </a:buClr>
              <a:buSzPct val="80000"/>
              <a:buFont typeface="Wingdings" pitchFamily="2" charset="2"/>
              <a:buChar char="Ø"/>
              <a:defRPr sz="2400" baseline="0"/>
            </a:lvl3pPr>
            <a:lvl4pPr>
              <a:buClr>
                <a:srgbClr val="004B19"/>
              </a:buClr>
              <a:buSzPct val="80000"/>
              <a:buFont typeface="Courier New" pitchFamily="49" charset="0"/>
              <a:buChar char="o"/>
              <a:defRPr sz="2400" baseline="0"/>
            </a:lvl4pPr>
            <a:lvl5pPr>
              <a:buClr>
                <a:schemeClr val="accent5"/>
              </a:buClr>
              <a:buSzPct val="80000"/>
              <a:buFont typeface="Franklin Gothic Book" pitchFamily="34" charset="0"/>
              <a:buChar char="►"/>
              <a:defRPr sz="2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6"/>
          <p:cNvSpPr>
            <a:spLocks noGrp="1" noChangeArrowheads="1"/>
          </p:cNvSpPr>
          <p:nvPr>
            <p:ph type="sldNum" sz="quarter" idx="10"/>
          </p:nvPr>
        </p:nvSpPr>
        <p:spPr>
          <a:xfrm>
            <a:off x="6934200" y="6461125"/>
            <a:ext cx="2133600" cy="320675"/>
          </a:xfrm>
          <a:prstGeom prst="rect">
            <a:avLst/>
          </a:prstGeom>
          <a:ln/>
        </p:spPr>
        <p:txBody>
          <a:bodyPr/>
          <a:lstStyle>
            <a:lvl1pPr algn="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61248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795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7311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74650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32103438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flipV="1">
            <a:off x="457200" y="609600"/>
            <a:ext cx="8229600" cy="152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flipV="1">
            <a:off x="228600" y="6507163"/>
            <a:ext cx="8001000" cy="460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half" idx="1"/>
          </p:nvPr>
        </p:nvSpPr>
        <p:spPr>
          <a:xfrm>
            <a:off x="457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122238"/>
            <a:ext cx="8229600" cy="563562"/>
          </a:xfrm>
        </p:spPr>
        <p:txBody>
          <a:bodyPr>
            <a:noAutofit/>
          </a:bodyPr>
          <a:lstStyle>
            <a:lvl1pPr algn="l">
              <a:defRPr sz="2000" b="1"/>
            </a:lvl1pPr>
          </a:lstStyle>
          <a:p>
            <a:r>
              <a:rPr lang="en-US" smtClean="0"/>
              <a:t>Click to edit Master title style</a:t>
            </a:r>
            <a:endParaRPr lang="en-US"/>
          </a:p>
        </p:txBody>
      </p:sp>
      <p:sp>
        <p:nvSpPr>
          <p:cNvPr id="9" name="Slide Number Placeholder 5"/>
          <p:cNvSpPr>
            <a:spLocks noGrp="1"/>
          </p:cNvSpPr>
          <p:nvPr>
            <p:ph type="sldNum" sz="quarter" idx="10"/>
          </p:nvPr>
        </p:nvSpPr>
        <p:spPr>
          <a:xfrm>
            <a:off x="8534400" y="6400800"/>
            <a:ext cx="381000" cy="365125"/>
          </a:xfrm>
        </p:spPr>
        <p:txBody>
          <a:bodyPr/>
          <a:lstStyle>
            <a:lvl1pPr>
              <a:defRPr sz="1000"/>
            </a:lvl1pPr>
          </a:lstStyle>
          <a:p>
            <a:pPr>
              <a:defRPr/>
            </a:pPr>
            <a:fld id="{97985854-1335-47F1-85D1-1D0734B8E5F2}" type="slidenum">
              <a:rPr lang="en-US">
                <a:solidFill>
                  <a:prstClr val="black">
                    <a:tint val="75000"/>
                  </a:prstClr>
                </a:solidFill>
              </a:rPr>
              <a:pPr>
                <a:defRPr/>
              </a:pPr>
              <a:t>‹#›</a:t>
            </a:fld>
            <a:endParaRPr lang="en-US" dirty="0">
              <a:solidFill>
                <a:prstClr val="black">
                  <a:tint val="75000"/>
                </a:prstClr>
              </a:solidFill>
            </a:endParaRPr>
          </a:p>
        </p:txBody>
      </p:sp>
      <p:sp>
        <p:nvSpPr>
          <p:cNvPr id="12" name="TextBox 11"/>
          <p:cNvSpPr txBox="1"/>
          <p:nvPr userDrawn="1"/>
        </p:nvSpPr>
        <p:spPr>
          <a:xfrm>
            <a:off x="457200" y="6535738"/>
            <a:ext cx="2896947" cy="246221"/>
          </a:xfrm>
          <a:prstGeom prst="rect">
            <a:avLst/>
          </a:prstGeom>
          <a:noFill/>
        </p:spPr>
        <p:txBody>
          <a:bodyPr wrap="none">
            <a:spAutoFit/>
          </a:bodyPr>
          <a:lstStyle/>
          <a:p>
            <a:pPr fontAlgn="auto">
              <a:spcBef>
                <a:spcPts val="0"/>
              </a:spcBef>
              <a:spcAft>
                <a:spcPts val="0"/>
              </a:spcAft>
              <a:defRPr/>
            </a:pPr>
            <a:r>
              <a:rPr lang="en-US" sz="1000" i="1" dirty="0" smtClean="0">
                <a:solidFill>
                  <a:prstClr val="black"/>
                </a:solidFill>
                <a:latin typeface="Arial" charset="0"/>
              </a:rPr>
              <a:t>Spring 2011 RESAP Meeting (Apr. 19-20, 2011)</a:t>
            </a:r>
            <a:endParaRPr lang="en-US" sz="1000" i="1" dirty="0">
              <a:solidFill>
                <a:prstClr val="black"/>
              </a:solidFill>
              <a:latin typeface="Arial" charset="0"/>
            </a:endParaRPr>
          </a:p>
        </p:txBody>
      </p:sp>
    </p:spTree>
    <p:extLst>
      <p:ext uri="{BB962C8B-B14F-4D97-AF65-F5344CB8AC3E}">
        <p14:creationId xmlns:p14="http://schemas.microsoft.com/office/powerpoint/2010/main" val="56204060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lumMod val="20000"/>
              <a:lumOff val="80000"/>
            </a:schemeClr>
          </a:solidFill>
        </p:spPr>
        <p:txBody>
          <a:bodyPr/>
          <a:lstStyle>
            <a:lvl1pPr>
              <a:defRPr sz="26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2E58C5C-7509-4F44-BBBD-73757DA378C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378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25944728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9955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2698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21905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89293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99868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76514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71101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524971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22868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9920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40474778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885723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093342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21622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67528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6553200" y="6416675"/>
            <a:ext cx="2133600" cy="365125"/>
          </a:xfrm>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18143440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522529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689118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683723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077187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964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28110422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77642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24292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6553200" y="6416675"/>
            <a:ext cx="2133600" cy="365125"/>
          </a:xfrm>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03657725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9BAF350-E7FE-41FB-B292-78ABE39CC1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339437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1"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336280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srgbClr val="000000"/>
                </a:solidFill>
              </a:rPr>
              <a:pPr>
                <a:defRPr/>
              </a:pPr>
              <a:t>‹#›</a:t>
            </a:fld>
            <a:endParaRPr lang="en-US" dirty="0">
              <a:solidFill>
                <a:srgbClr val="000000"/>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411752245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93EDC8E-0027-4949-AF28-8FF13B0294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376217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27320225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77076198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4335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6713764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52BC9B-EA8F-43F3-B1DE-25415B5372D8}" type="datetimeFigureOut">
              <a:rPr lang="en-US" smtClean="0">
                <a:solidFill>
                  <a:srgbClr val="000000"/>
                </a:solidFill>
              </a:rPr>
              <a:pPr/>
              <a:t>5/12/2014</a:t>
            </a:fld>
            <a:endParaRPr lang="en-US" dirty="0">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AF4CEA20-303E-4408-86A4-A073F0C5F12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4717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872079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480548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49376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659233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235250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16877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51711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6553200" y="6416675"/>
            <a:ext cx="2133600" cy="365125"/>
          </a:xfrm>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08476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3872857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4153004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3959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3365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1"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53246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91307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10863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06871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8665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8167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6553200" y="6416675"/>
            <a:ext cx="2133600" cy="365125"/>
          </a:xfrm>
          <a:ln/>
        </p:spPr>
        <p:txBody>
          <a:bodyPr/>
          <a:lstStyle>
            <a:lvl1pPr>
              <a:defRPr/>
            </a:lvl1pPr>
          </a:lstStyle>
          <a:p>
            <a:pPr>
              <a:defRPr/>
            </a:pPr>
            <a:fld id="{A23FE2B7-D694-4631-9396-AE3374962F5B}" type="slidenum">
              <a:rPr lang="en-US"/>
              <a:pPr>
                <a:defRPr/>
              </a:pPr>
              <a:t>‹#›</a:t>
            </a:fld>
            <a:endParaRPr lang="en-US" dirty="0"/>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5987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936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43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pPr>
                <a:defRPr/>
              </a:pPr>
              <a:t>‹#›</a:t>
            </a:fld>
            <a:endParaRPr lang="en-US" dirty="0"/>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228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297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51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859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5579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10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845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200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9BAF350-E7FE-41FB-B292-78ABE39CC1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95183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1"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4774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93EDC8E-0027-4949-AF28-8FF13B02948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srgbClr val="000000"/>
                </a:solidFill>
              </a:rPr>
              <a:pPr>
                <a:defRPr/>
              </a:pPr>
              <a:t>‹#›</a:t>
            </a:fld>
            <a:endParaRPr lang="en-US" dirty="0">
              <a:solidFill>
                <a:srgbClr val="000000"/>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9135819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93EDC8E-0027-4949-AF28-8FF13B0294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088663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2571359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8892865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95419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52BC9B-EA8F-43F3-B1DE-25415B5372D8}" type="datetimeFigureOut">
              <a:rPr lang="en-US" smtClean="0">
                <a:solidFill>
                  <a:srgbClr val="000000"/>
                </a:solidFill>
              </a:rPr>
              <a:pPr/>
              <a:t>5/12/2014</a:t>
            </a:fld>
            <a:endParaRPr lang="en-US" dirty="0">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AF4CEA20-303E-4408-86A4-A073F0C5F12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0962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8756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08550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38326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0352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31846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19105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4509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64186927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561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0990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064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1110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668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923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0388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362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7560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974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5/12/2014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2271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FFC00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4118B24-1F25-4FC7-9890-97CCA9833B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1089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64202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1316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932631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7528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52BC9B-EA8F-43F3-B1DE-25415B5372D8}" type="datetimeFigureOut">
              <a:rPr lang="en-US" smtClean="0"/>
              <a:t>5/12/2014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F4CEA20-303E-4408-86A4-A073F0C5F127}" type="slidenum">
              <a:rPr lang="en-US" smtClean="0"/>
              <a:t>‹#›</a:t>
            </a:fld>
            <a:endParaRPr lang="en-US" dirty="0"/>
          </a:p>
        </p:txBody>
      </p:sp>
    </p:spTree>
    <p:extLst>
      <p:ext uri="{BB962C8B-B14F-4D97-AF65-F5344CB8AC3E}">
        <p14:creationId xmlns:p14="http://schemas.microsoft.com/office/powerpoint/2010/main" val="853808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529753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073989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4417470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3B8FDCAE-2C2D-4D07-B3B0-D378D8C5D8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67463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592756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62703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8655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508094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653784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3B8FDCAE-2C2D-4D07-B3B0-D378D8C5D8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289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738740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5433041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flipV="1">
            <a:off x="457200" y="609600"/>
            <a:ext cx="8229600" cy="152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flipV="1">
            <a:off x="228600" y="6507163"/>
            <a:ext cx="8001000" cy="460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half" idx="1"/>
          </p:nvPr>
        </p:nvSpPr>
        <p:spPr>
          <a:xfrm>
            <a:off x="457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122238"/>
            <a:ext cx="8229600" cy="563562"/>
          </a:xfrm>
        </p:spPr>
        <p:txBody>
          <a:bodyPr>
            <a:noAutofit/>
          </a:bodyPr>
          <a:lstStyle>
            <a:lvl1pPr algn="l">
              <a:defRPr sz="2000" b="1"/>
            </a:lvl1pPr>
          </a:lstStyle>
          <a:p>
            <a:r>
              <a:rPr lang="en-US" smtClean="0"/>
              <a:t>Click to edit Master title style</a:t>
            </a:r>
            <a:endParaRPr lang="en-US"/>
          </a:p>
        </p:txBody>
      </p:sp>
      <p:sp>
        <p:nvSpPr>
          <p:cNvPr id="9" name="Slide Number Placeholder 5"/>
          <p:cNvSpPr>
            <a:spLocks noGrp="1"/>
          </p:cNvSpPr>
          <p:nvPr>
            <p:ph type="sldNum" sz="quarter" idx="10"/>
          </p:nvPr>
        </p:nvSpPr>
        <p:spPr>
          <a:xfrm>
            <a:off x="8534400" y="6400800"/>
            <a:ext cx="381000" cy="365125"/>
          </a:xfrm>
        </p:spPr>
        <p:txBody>
          <a:bodyPr/>
          <a:lstStyle>
            <a:lvl1pPr>
              <a:defRPr sz="1000">
                <a:solidFill>
                  <a:schemeClr val="bg1"/>
                </a:solidFill>
              </a:defRPr>
            </a:lvl1pPr>
          </a:lstStyle>
          <a:p>
            <a:pPr>
              <a:defRPr/>
            </a:pPr>
            <a:fld id="{97985854-1335-47F1-85D1-1D0734B8E5F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278663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36944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86200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307056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14540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28907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27412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3B8FDCAE-2C2D-4D07-B3B0-D378D8C5D8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226122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497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218500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317297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3B8FDCAE-2C2D-4D07-B3B0-D378D8C5D8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853200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65756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65037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3B8FDCAE-2C2D-4D07-B3B0-D378D8C5D8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091468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66055600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394278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553719F7-F334-428C-936E-792CDC36A27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92493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solidFill>
                  <a:schemeClr val="bg1"/>
                </a:solidFill>
              </a:defRPr>
            </a:lvl1pPr>
          </a:lstStyle>
          <a:p>
            <a:pPr>
              <a:defRPr/>
            </a:pPr>
            <a:fld id="{3B8FDCAE-2C2D-4D07-B3B0-D378D8C5D8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767838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lumMod val="20000"/>
              <a:lumOff val="80000"/>
            </a:schemeClr>
          </a:solidFill>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2E58C5C-7509-4F44-BBBD-73757DA378C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3905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5" Type="http://schemas.openxmlformats.org/officeDocument/2006/relationships/slideLayout" Target="../slideLayouts/slideLayout139.xml"/><Relationship Id="rId4" Type="http://schemas.openxmlformats.org/officeDocument/2006/relationships/slideLayout" Target="../slideLayouts/slideLayout13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4" Type="http://schemas.openxmlformats.org/officeDocument/2006/relationships/slideLayout" Target="../slideLayouts/slideLayout14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slideLayout" Target="../slideLayouts/slideLayout120.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62" Type="http://schemas.openxmlformats.org/officeDocument/2006/relationships/theme" Target="../theme/theme8.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8" Type="http://schemas.openxmlformats.org/officeDocument/2006/relationships/slideLayout" Target="../slideLayouts/slideLayout123.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57" Type="http://schemas.openxmlformats.org/officeDocument/2006/relationships/slideLayout" Target="../slideLayouts/slideLayout122.xml"/><Relationship Id="rId61" Type="http://schemas.openxmlformats.org/officeDocument/2006/relationships/slideLayout" Target="../slideLayouts/slideLayout126.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60" Type="http://schemas.openxmlformats.org/officeDocument/2006/relationships/slideLayout" Target="../slideLayouts/slideLayout12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56" Type="http://schemas.openxmlformats.org/officeDocument/2006/relationships/slideLayout" Target="../slideLayouts/slideLayout121.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59"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792163"/>
          </a:xfrm>
          <a:prstGeom prst="rect">
            <a:avLst/>
          </a:prstGeom>
          <a:no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19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6553200" y="6537325"/>
            <a:ext cx="2133600"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defRPr/>
            </a:pPr>
            <a:fld id="{26691C41-5CCA-4186-99E6-C9AC16E286B1}" type="slidenum">
              <a:rPr lang="en-US"/>
              <a:pPr>
                <a:defRPr/>
              </a:pPr>
              <a:t>‹#›</a:t>
            </a:fld>
            <a:endParaRPr lang="en-US" dirty="0"/>
          </a:p>
        </p:txBody>
      </p:sp>
      <p:sp>
        <p:nvSpPr>
          <p:cNvPr id="6" name="Rectangle 6"/>
          <p:cNvSpPr txBox="1">
            <a:spLocks noChangeArrowheads="1"/>
          </p:cNvSpPr>
          <p:nvPr userDrawn="1"/>
        </p:nvSpPr>
        <p:spPr bwMode="auto">
          <a:xfrm>
            <a:off x="289560" y="6477000"/>
            <a:ext cx="4267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lgn="l">
              <a:defRPr/>
            </a:pPr>
            <a:r>
              <a:rPr lang="en-US" sz="1000" i="1" dirty="0" smtClean="0">
                <a:solidFill>
                  <a:schemeClr val="tx1"/>
                </a:solidFill>
              </a:rPr>
              <a:t>Near Miss Reporting Presentation 05.09.14</a:t>
            </a:r>
            <a:endParaRPr lang="en-US" sz="1000" i="1" dirty="0">
              <a:solidFill>
                <a:schemeClr val="tx1"/>
              </a:solidFill>
            </a:endParaRPr>
          </a:p>
        </p:txBody>
      </p:sp>
      <p:sp>
        <p:nvSpPr>
          <p:cNvPr id="8" name="Rectangle 7"/>
          <p:cNvSpPr/>
          <p:nvPr userDrawn="1"/>
        </p:nvSpPr>
        <p:spPr>
          <a:xfrm>
            <a:off x="121920" y="6480048"/>
            <a:ext cx="8869680" cy="731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28600" y="685800"/>
            <a:ext cx="8686800" cy="137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2" r:id="rId2"/>
    <p:sldLayoutId id="2147483953" r:id="rId3"/>
    <p:sldLayoutId id="2147483954" r:id="rId4"/>
    <p:sldLayoutId id="2147483956" r:id="rId5"/>
    <p:sldLayoutId id="2147484009" r:id="rId6"/>
    <p:sldLayoutId id="2147484031"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fontAlgn="base">
        <a:spcBef>
          <a:spcPct val="0"/>
        </a:spcBef>
        <a:spcAft>
          <a:spcPct val="0"/>
        </a:spcAft>
        <a:defRPr sz="2800">
          <a:solidFill>
            <a:schemeClr val="tx1"/>
          </a:solidFill>
          <a:latin typeface="Arial" pitchFamily="34" charset="0"/>
        </a:defRPr>
      </a:lvl6pPr>
      <a:lvl7pPr marL="914400" algn="l" rtl="0" fontAlgn="base">
        <a:spcBef>
          <a:spcPct val="0"/>
        </a:spcBef>
        <a:spcAft>
          <a:spcPct val="0"/>
        </a:spcAft>
        <a:defRPr sz="2800">
          <a:solidFill>
            <a:schemeClr val="tx1"/>
          </a:solidFill>
          <a:latin typeface="Arial" pitchFamily="34" charset="0"/>
        </a:defRPr>
      </a:lvl7pPr>
      <a:lvl8pPr marL="1371600" algn="l" rtl="0" fontAlgn="base">
        <a:spcBef>
          <a:spcPct val="0"/>
        </a:spcBef>
        <a:spcAft>
          <a:spcPct val="0"/>
        </a:spcAft>
        <a:defRPr sz="2800">
          <a:solidFill>
            <a:schemeClr val="tx1"/>
          </a:solidFill>
          <a:latin typeface="Arial" pitchFamily="34" charset="0"/>
        </a:defRPr>
      </a:lvl8pPr>
      <a:lvl9pPr marL="1828800" algn="l" rtl="0" fontAlgn="base">
        <a:spcBef>
          <a:spcPct val="0"/>
        </a:spcBef>
        <a:spcAft>
          <a:spcPct val="0"/>
        </a:spcAft>
        <a:defRPr sz="2800">
          <a:solidFill>
            <a:schemeClr val="tx1"/>
          </a:solidFill>
          <a:latin typeface="Arial" pitchFamily="34" charset="0"/>
        </a:defRPr>
      </a:lvl9pPr>
    </p:titleStyle>
    <p:bodyStyle>
      <a:lvl1pPr marL="342900" indent="-342900" algn="l" rtl="0" eaLnBrk="0" fontAlgn="base" hangingPunct="0">
        <a:spcBef>
          <a:spcPct val="40000"/>
        </a:spcBef>
        <a:spcAft>
          <a:spcPct val="0"/>
        </a:spcAft>
        <a:buClr>
          <a:srgbClr val="000066"/>
        </a:buClr>
        <a:buFont typeface="Wingdings" pitchFamily="2" charset="2"/>
        <a:buChar char="§"/>
        <a:defRPr sz="2400">
          <a:solidFill>
            <a:schemeClr val="tx1"/>
          </a:solidFill>
          <a:latin typeface="+mn-lt"/>
          <a:ea typeface="+mn-ea"/>
          <a:cs typeface="+mn-cs"/>
        </a:defRPr>
      </a:lvl1pPr>
      <a:lvl2pPr marL="800100" indent="-342900" algn="l" rtl="0" eaLnBrk="0" fontAlgn="base" hangingPunct="0">
        <a:spcBef>
          <a:spcPct val="40000"/>
        </a:spcBef>
        <a:spcAft>
          <a:spcPct val="0"/>
        </a:spcAft>
        <a:buClr>
          <a:srgbClr val="00FF00"/>
        </a:buClr>
        <a:buFont typeface="Wingdings" pitchFamily="2" charset="2"/>
        <a:buChar char="ü"/>
        <a:defRPr sz="2400">
          <a:solidFill>
            <a:schemeClr val="tx1"/>
          </a:solidFill>
          <a:latin typeface="+mn-lt"/>
        </a:defRPr>
      </a:lvl2pPr>
      <a:lvl3pPr marL="1143000" indent="-228600" algn="l" rtl="0" eaLnBrk="0" fontAlgn="base" hangingPunct="0">
        <a:spcBef>
          <a:spcPct val="40000"/>
        </a:spcBef>
        <a:spcAft>
          <a:spcPct val="0"/>
        </a:spcAft>
        <a:buClr>
          <a:srgbClr val="660066"/>
        </a:buClr>
        <a:buChar char="•"/>
        <a:defRPr sz="2000">
          <a:solidFill>
            <a:schemeClr val="tx1"/>
          </a:solidFill>
          <a:latin typeface="+mn-lt"/>
        </a:defRPr>
      </a:lvl3pPr>
      <a:lvl4pPr marL="1600200" indent="-228600" algn="l" rtl="0" eaLnBrk="0" fontAlgn="base" hangingPunct="0">
        <a:spcBef>
          <a:spcPct val="40000"/>
        </a:spcBef>
        <a:spcAft>
          <a:spcPct val="0"/>
        </a:spcAft>
        <a:buClr>
          <a:srgbClr val="993366"/>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008000"/>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4953000" cy="253916"/>
          </a:xfrm>
          <a:prstGeom prst="rect">
            <a:avLst/>
          </a:prstGeom>
          <a:noFill/>
        </p:spPr>
        <p:txBody>
          <a:bodyPr wrap="square" rtlCol="0">
            <a:spAutoFit/>
          </a:bodyPr>
          <a:lstStyle/>
          <a:p>
            <a:pPr>
              <a:defRPr/>
            </a:pPr>
            <a:r>
              <a:rPr lang="en-US" sz="1050" i="1" dirty="0" smtClean="0">
                <a:solidFill>
                  <a:prstClr val="white"/>
                </a:solidFill>
              </a:rPr>
              <a:t>Near Miss Reporting Presentation 05.09.14</a:t>
            </a:r>
            <a:endParaRPr lang="en-US" sz="1050" i="1" dirty="0">
              <a:solidFill>
                <a:prstClr val="white"/>
              </a:solidFill>
            </a:endParaRPr>
          </a:p>
        </p:txBody>
      </p:sp>
    </p:spTree>
    <p:extLst>
      <p:ext uri="{BB962C8B-B14F-4D97-AF65-F5344CB8AC3E}">
        <p14:creationId xmlns:p14="http://schemas.microsoft.com/office/powerpoint/2010/main" val="1029019032"/>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792163"/>
          </a:xfrm>
          <a:prstGeom prst="rect">
            <a:avLst/>
          </a:prstGeom>
          <a:no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19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6553200" y="6537325"/>
            <a:ext cx="2133600"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defRPr/>
            </a:pPr>
            <a:fld id="{26691C41-5CCA-4186-99E6-C9AC16E286B1}" type="slidenum">
              <a:rPr lang="en-US">
                <a:solidFill>
                  <a:srgbClr val="000000"/>
                </a:solidFill>
              </a:rPr>
              <a:pPr>
                <a:defRPr/>
              </a:pPr>
              <a:t>‹#›</a:t>
            </a:fld>
            <a:endParaRPr lang="en-US" dirty="0">
              <a:solidFill>
                <a:srgbClr val="000000"/>
              </a:solidFill>
            </a:endParaRPr>
          </a:p>
        </p:txBody>
      </p:sp>
      <p:sp>
        <p:nvSpPr>
          <p:cNvPr id="6" name="Rectangle 6"/>
          <p:cNvSpPr txBox="1">
            <a:spLocks noChangeArrowheads="1"/>
          </p:cNvSpPr>
          <p:nvPr userDrawn="1"/>
        </p:nvSpPr>
        <p:spPr bwMode="auto">
          <a:xfrm>
            <a:off x="289560" y="6477000"/>
            <a:ext cx="4267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lgn="l">
              <a:defRPr/>
            </a:pPr>
            <a:r>
              <a:rPr lang="en-US" dirty="0" smtClean="0">
                <a:solidFill>
                  <a:srgbClr val="000000"/>
                </a:solidFill>
              </a:rPr>
              <a:t>The Role of Discipline in Safety Performance 03.19.13</a:t>
            </a:r>
            <a:endParaRPr lang="en-US" dirty="0">
              <a:solidFill>
                <a:srgbClr val="000000"/>
              </a:solidFill>
            </a:endParaRPr>
          </a:p>
        </p:txBody>
      </p:sp>
      <p:sp>
        <p:nvSpPr>
          <p:cNvPr id="8" name="Rectangle 7"/>
          <p:cNvSpPr/>
          <p:nvPr userDrawn="1"/>
        </p:nvSpPr>
        <p:spPr>
          <a:xfrm>
            <a:off x="121920" y="6480048"/>
            <a:ext cx="8869680" cy="731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228600" y="685800"/>
            <a:ext cx="8686800" cy="137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656315887"/>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fontAlgn="base">
        <a:spcBef>
          <a:spcPct val="0"/>
        </a:spcBef>
        <a:spcAft>
          <a:spcPct val="0"/>
        </a:spcAft>
        <a:defRPr sz="2800">
          <a:solidFill>
            <a:schemeClr val="tx1"/>
          </a:solidFill>
          <a:latin typeface="Arial" pitchFamily="34" charset="0"/>
        </a:defRPr>
      </a:lvl6pPr>
      <a:lvl7pPr marL="914400" algn="l" rtl="0" fontAlgn="base">
        <a:spcBef>
          <a:spcPct val="0"/>
        </a:spcBef>
        <a:spcAft>
          <a:spcPct val="0"/>
        </a:spcAft>
        <a:defRPr sz="2800">
          <a:solidFill>
            <a:schemeClr val="tx1"/>
          </a:solidFill>
          <a:latin typeface="Arial" pitchFamily="34" charset="0"/>
        </a:defRPr>
      </a:lvl7pPr>
      <a:lvl8pPr marL="1371600" algn="l" rtl="0" fontAlgn="base">
        <a:spcBef>
          <a:spcPct val="0"/>
        </a:spcBef>
        <a:spcAft>
          <a:spcPct val="0"/>
        </a:spcAft>
        <a:defRPr sz="2800">
          <a:solidFill>
            <a:schemeClr val="tx1"/>
          </a:solidFill>
          <a:latin typeface="Arial" pitchFamily="34" charset="0"/>
        </a:defRPr>
      </a:lvl8pPr>
      <a:lvl9pPr marL="1828800" algn="l" rtl="0" fontAlgn="base">
        <a:spcBef>
          <a:spcPct val="0"/>
        </a:spcBef>
        <a:spcAft>
          <a:spcPct val="0"/>
        </a:spcAft>
        <a:defRPr sz="2800">
          <a:solidFill>
            <a:schemeClr val="tx1"/>
          </a:solidFill>
          <a:latin typeface="Arial" pitchFamily="34" charset="0"/>
        </a:defRPr>
      </a:lvl9pPr>
    </p:titleStyle>
    <p:bodyStyle>
      <a:lvl1pPr marL="342900" indent="-342900" algn="l" rtl="0" eaLnBrk="0" fontAlgn="base" hangingPunct="0">
        <a:spcBef>
          <a:spcPct val="40000"/>
        </a:spcBef>
        <a:spcAft>
          <a:spcPct val="0"/>
        </a:spcAft>
        <a:buClr>
          <a:srgbClr val="000066"/>
        </a:buClr>
        <a:buFont typeface="Wingdings" pitchFamily="2" charset="2"/>
        <a:buChar char="§"/>
        <a:defRPr sz="2400">
          <a:solidFill>
            <a:schemeClr val="tx1"/>
          </a:solidFill>
          <a:latin typeface="+mn-lt"/>
          <a:ea typeface="+mn-ea"/>
          <a:cs typeface="+mn-cs"/>
        </a:defRPr>
      </a:lvl1pPr>
      <a:lvl2pPr marL="800100" indent="-342900" algn="l" rtl="0" eaLnBrk="0" fontAlgn="base" hangingPunct="0">
        <a:spcBef>
          <a:spcPct val="40000"/>
        </a:spcBef>
        <a:spcAft>
          <a:spcPct val="0"/>
        </a:spcAft>
        <a:buClr>
          <a:srgbClr val="00FF00"/>
        </a:buClr>
        <a:buFont typeface="Wingdings" pitchFamily="2" charset="2"/>
        <a:buChar char="ü"/>
        <a:defRPr sz="2400">
          <a:solidFill>
            <a:schemeClr val="tx1"/>
          </a:solidFill>
          <a:latin typeface="+mn-lt"/>
        </a:defRPr>
      </a:lvl2pPr>
      <a:lvl3pPr marL="1143000" indent="-228600" algn="l" rtl="0" eaLnBrk="0" fontAlgn="base" hangingPunct="0">
        <a:spcBef>
          <a:spcPct val="40000"/>
        </a:spcBef>
        <a:spcAft>
          <a:spcPct val="0"/>
        </a:spcAft>
        <a:buClr>
          <a:srgbClr val="660066"/>
        </a:buClr>
        <a:buChar char="•"/>
        <a:defRPr sz="2000">
          <a:solidFill>
            <a:schemeClr val="tx1"/>
          </a:solidFill>
          <a:latin typeface="+mn-lt"/>
        </a:defRPr>
      </a:lvl3pPr>
      <a:lvl4pPr marL="1600200" indent="-228600" algn="l" rtl="0" eaLnBrk="0" fontAlgn="base" hangingPunct="0">
        <a:spcBef>
          <a:spcPct val="40000"/>
        </a:spcBef>
        <a:spcAft>
          <a:spcPct val="0"/>
        </a:spcAft>
        <a:buClr>
          <a:srgbClr val="993366"/>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008000"/>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4953000" cy="253916"/>
          </a:xfrm>
          <a:prstGeom prst="rect">
            <a:avLst/>
          </a:prstGeom>
          <a:noFill/>
        </p:spPr>
        <p:txBody>
          <a:bodyPr wrap="square" rtlCol="0">
            <a:spAutoFit/>
          </a:bodyPr>
          <a:lstStyle/>
          <a:p>
            <a:pPr>
              <a:defRPr/>
            </a:pPr>
            <a:r>
              <a:rPr lang="en-US" sz="1050" i="1" dirty="0" smtClean="0">
                <a:solidFill>
                  <a:prstClr val="white"/>
                </a:solidFill>
              </a:rPr>
              <a:t>Near Miss Reporting Presentation 05.09.14</a:t>
            </a:r>
            <a:endParaRPr lang="en-US" sz="1050" i="1" dirty="0">
              <a:solidFill>
                <a:prstClr val="white"/>
              </a:solidFill>
            </a:endParaRPr>
          </a:p>
        </p:txBody>
      </p:sp>
    </p:spTree>
    <p:extLst>
      <p:ext uri="{BB962C8B-B14F-4D97-AF65-F5344CB8AC3E}">
        <p14:creationId xmlns:p14="http://schemas.microsoft.com/office/powerpoint/2010/main" val="1545950329"/>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algn="l">
              <a:defRPr sz="1000">
                <a:solidFill>
                  <a:schemeClr val="tx1"/>
                </a:solidFill>
              </a:defRPr>
            </a:lvl1pPr>
          </a:lstStyle>
          <a:p>
            <a:endParaRPr lang="en-US" i="1" smtClean="0"/>
          </a:p>
          <a:p>
            <a:pPr>
              <a:defRPr/>
            </a:pPr>
            <a:r>
              <a:rPr lang="en-US" i="1" smtClean="0"/>
              <a:t>Near Miss Reporting Presentation 05.09.14</a:t>
            </a:r>
            <a:endParaRPr lang="en-US" i="1" dirty="0"/>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t>‹#›</a:t>
            </a:fld>
            <a:endParaRPr lang="en-US" dirty="0"/>
          </a:p>
        </p:txBody>
      </p:sp>
    </p:spTree>
    <p:extLst>
      <p:ext uri="{BB962C8B-B14F-4D97-AF65-F5344CB8AC3E}">
        <p14:creationId xmlns:p14="http://schemas.microsoft.com/office/powerpoint/2010/main" val="353604017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008000"/>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4953000" cy="253916"/>
          </a:xfrm>
          <a:prstGeom prst="rect">
            <a:avLst/>
          </a:prstGeom>
          <a:noFill/>
        </p:spPr>
        <p:txBody>
          <a:bodyPr wrap="square" rtlCol="0">
            <a:spAutoFit/>
          </a:bodyPr>
          <a:lstStyle/>
          <a:p>
            <a:pPr>
              <a:defRPr/>
            </a:pPr>
            <a:r>
              <a:rPr lang="en-US" sz="1050" i="1" dirty="0" smtClean="0">
                <a:solidFill>
                  <a:prstClr val="white"/>
                </a:solidFill>
              </a:rPr>
              <a:t>Near Miss Reporting Presentation 05.09.14</a:t>
            </a:r>
            <a:endParaRPr lang="en-US" sz="1050" i="1" dirty="0">
              <a:solidFill>
                <a:prstClr val="white"/>
              </a:solidFill>
            </a:endParaRPr>
          </a:p>
        </p:txBody>
      </p:sp>
    </p:spTree>
    <p:extLst>
      <p:ext uri="{BB962C8B-B14F-4D97-AF65-F5344CB8AC3E}">
        <p14:creationId xmlns:p14="http://schemas.microsoft.com/office/powerpoint/2010/main" val="43343645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93"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000">
                <a:solidFill>
                  <a:schemeClr val="tx1"/>
                </a:solidFill>
              </a:defRPr>
            </a:lvl1pPr>
          </a:lstStyle>
          <a:p>
            <a:pPr>
              <a:defRPr/>
            </a:pPr>
            <a:r>
              <a:rPr lang="en-US" i="1" smtClean="0"/>
              <a:t>Near Miss Reporting Presentation 05.09.14</a:t>
            </a:r>
            <a:endParaRPr lang="en-US" i="1" dirty="0"/>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152100"/>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792163"/>
          </a:xfrm>
          <a:prstGeom prst="rect">
            <a:avLst/>
          </a:prstGeom>
          <a:no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19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6553200" y="6461125"/>
            <a:ext cx="2133600"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defRPr/>
            </a:pPr>
            <a:fld id="{26691C41-5CCA-4186-99E6-C9AC16E286B1}" type="slidenum">
              <a:rPr lang="en-US">
                <a:solidFill>
                  <a:srgbClr val="000000"/>
                </a:solidFill>
              </a:rPr>
              <a:pPr>
                <a:defRPr/>
              </a:pPr>
              <a:t>‹#›</a:t>
            </a:fld>
            <a:endParaRPr lang="en-US" dirty="0">
              <a:solidFill>
                <a:srgbClr val="000000"/>
              </a:solidFill>
            </a:endParaRPr>
          </a:p>
        </p:txBody>
      </p:sp>
      <p:sp>
        <p:nvSpPr>
          <p:cNvPr id="6" name="Rectangle 6"/>
          <p:cNvSpPr txBox="1">
            <a:spLocks noChangeArrowheads="1"/>
          </p:cNvSpPr>
          <p:nvPr userDrawn="1"/>
        </p:nvSpPr>
        <p:spPr bwMode="auto">
          <a:xfrm>
            <a:off x="457200" y="6477000"/>
            <a:ext cx="4267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lgn="l">
              <a:defRPr/>
            </a:pPr>
            <a:r>
              <a:rPr lang="en-US" sz="1000" i="1" dirty="0" smtClean="0">
                <a:solidFill>
                  <a:schemeClr val="tx1"/>
                </a:solidFill>
              </a:rPr>
              <a:t>Near Miss Reporting Presentation 05.09.14</a:t>
            </a:r>
            <a:endParaRPr lang="en-US" sz="1000" i="1" dirty="0">
              <a:solidFill>
                <a:schemeClr val="tx1"/>
              </a:solidFill>
            </a:endParaRPr>
          </a:p>
        </p:txBody>
      </p:sp>
      <p:sp>
        <p:nvSpPr>
          <p:cNvPr id="8" name="Rectangle 7"/>
          <p:cNvSpPr/>
          <p:nvPr userDrawn="1"/>
        </p:nvSpPr>
        <p:spPr>
          <a:xfrm>
            <a:off x="121920" y="6480048"/>
            <a:ext cx="8869680" cy="731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228600" y="685800"/>
            <a:ext cx="8686800" cy="137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50506657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fontAlgn="base">
        <a:spcBef>
          <a:spcPct val="0"/>
        </a:spcBef>
        <a:spcAft>
          <a:spcPct val="0"/>
        </a:spcAft>
        <a:defRPr sz="2800">
          <a:solidFill>
            <a:schemeClr val="tx1"/>
          </a:solidFill>
          <a:latin typeface="Arial" pitchFamily="34" charset="0"/>
        </a:defRPr>
      </a:lvl6pPr>
      <a:lvl7pPr marL="914400" algn="l" rtl="0" fontAlgn="base">
        <a:spcBef>
          <a:spcPct val="0"/>
        </a:spcBef>
        <a:spcAft>
          <a:spcPct val="0"/>
        </a:spcAft>
        <a:defRPr sz="2800">
          <a:solidFill>
            <a:schemeClr val="tx1"/>
          </a:solidFill>
          <a:latin typeface="Arial" pitchFamily="34" charset="0"/>
        </a:defRPr>
      </a:lvl7pPr>
      <a:lvl8pPr marL="1371600" algn="l" rtl="0" fontAlgn="base">
        <a:spcBef>
          <a:spcPct val="0"/>
        </a:spcBef>
        <a:spcAft>
          <a:spcPct val="0"/>
        </a:spcAft>
        <a:defRPr sz="2800">
          <a:solidFill>
            <a:schemeClr val="tx1"/>
          </a:solidFill>
          <a:latin typeface="Arial" pitchFamily="34" charset="0"/>
        </a:defRPr>
      </a:lvl8pPr>
      <a:lvl9pPr marL="1828800" algn="l" rtl="0" fontAlgn="base">
        <a:spcBef>
          <a:spcPct val="0"/>
        </a:spcBef>
        <a:spcAft>
          <a:spcPct val="0"/>
        </a:spcAft>
        <a:defRPr sz="2800">
          <a:solidFill>
            <a:schemeClr val="tx1"/>
          </a:solidFill>
          <a:latin typeface="Arial" pitchFamily="34" charset="0"/>
        </a:defRPr>
      </a:lvl9pPr>
    </p:titleStyle>
    <p:bodyStyle>
      <a:lvl1pPr marL="342900" indent="-342900" algn="l" rtl="0" eaLnBrk="0" fontAlgn="base" hangingPunct="0">
        <a:spcBef>
          <a:spcPct val="40000"/>
        </a:spcBef>
        <a:spcAft>
          <a:spcPct val="0"/>
        </a:spcAft>
        <a:buClr>
          <a:srgbClr val="000066"/>
        </a:buClr>
        <a:buFont typeface="Wingdings" pitchFamily="2" charset="2"/>
        <a:buChar char="§"/>
        <a:defRPr sz="2400">
          <a:solidFill>
            <a:schemeClr val="tx1"/>
          </a:solidFill>
          <a:latin typeface="+mn-lt"/>
          <a:ea typeface="+mn-ea"/>
          <a:cs typeface="+mn-cs"/>
        </a:defRPr>
      </a:lvl1pPr>
      <a:lvl2pPr marL="800100" indent="-342900" algn="l" rtl="0" eaLnBrk="0" fontAlgn="base" hangingPunct="0">
        <a:spcBef>
          <a:spcPct val="40000"/>
        </a:spcBef>
        <a:spcAft>
          <a:spcPct val="0"/>
        </a:spcAft>
        <a:buClr>
          <a:srgbClr val="00FF00"/>
        </a:buClr>
        <a:buFont typeface="Wingdings" pitchFamily="2" charset="2"/>
        <a:buChar char="ü"/>
        <a:defRPr sz="2400">
          <a:solidFill>
            <a:schemeClr val="tx1"/>
          </a:solidFill>
          <a:latin typeface="+mn-lt"/>
        </a:defRPr>
      </a:lvl2pPr>
      <a:lvl3pPr marL="1143000" indent="-228600" algn="l" rtl="0" eaLnBrk="0" fontAlgn="base" hangingPunct="0">
        <a:spcBef>
          <a:spcPct val="40000"/>
        </a:spcBef>
        <a:spcAft>
          <a:spcPct val="0"/>
        </a:spcAft>
        <a:buClr>
          <a:srgbClr val="660066"/>
        </a:buClr>
        <a:buChar char="•"/>
        <a:defRPr sz="2000">
          <a:solidFill>
            <a:schemeClr val="tx1"/>
          </a:solidFill>
          <a:latin typeface="+mn-lt"/>
        </a:defRPr>
      </a:lvl3pPr>
      <a:lvl4pPr marL="1600200" indent="-228600" algn="l" rtl="0" eaLnBrk="0" fontAlgn="base" hangingPunct="0">
        <a:spcBef>
          <a:spcPct val="40000"/>
        </a:spcBef>
        <a:spcAft>
          <a:spcPct val="0"/>
        </a:spcAft>
        <a:buClr>
          <a:srgbClr val="993366"/>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008000"/>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4953000" cy="253916"/>
          </a:xfrm>
          <a:prstGeom prst="rect">
            <a:avLst/>
          </a:prstGeom>
          <a:noFill/>
        </p:spPr>
        <p:txBody>
          <a:bodyPr wrap="square" rtlCol="0">
            <a:spAutoFit/>
          </a:bodyPr>
          <a:lstStyle/>
          <a:p>
            <a:pPr>
              <a:defRPr/>
            </a:pPr>
            <a:r>
              <a:rPr lang="en-US" sz="1050" i="1" dirty="0" smtClean="0">
                <a:solidFill>
                  <a:prstClr val="white"/>
                </a:solidFill>
              </a:rPr>
              <a:t>Near Miss Reporting Presentation 05.09.14</a:t>
            </a:r>
            <a:endParaRPr lang="en-US" sz="1050" i="1" dirty="0">
              <a:solidFill>
                <a:prstClr val="white"/>
              </a:solidFill>
            </a:endParaRPr>
          </a:p>
        </p:txBody>
      </p:sp>
    </p:spTree>
    <p:extLst>
      <p:ext uri="{BB962C8B-B14F-4D97-AF65-F5344CB8AC3E}">
        <p14:creationId xmlns:p14="http://schemas.microsoft.com/office/powerpoint/2010/main" val="106012836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i="1" dirty="0" smtClean="0">
              <a:solidFill>
                <a:prstClr val="black"/>
              </a:solidFill>
            </a:endParaRPr>
          </a:p>
          <a:p>
            <a:pPr>
              <a:defRPr/>
            </a:pPr>
            <a:r>
              <a:rPr lang="en-US" i="1" dirty="0" smtClean="0">
                <a:solidFill>
                  <a:schemeClr val="tx1"/>
                </a:solidFill>
              </a:rPr>
              <a:t>The Role of Discipline in Safety Performance 03.19.13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05486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p:nvSpPr>
        <p:spPr>
          <a:xfrm>
            <a:off x="330418" y="6477000"/>
            <a:ext cx="2629246" cy="246221"/>
          </a:xfrm>
          <a:prstGeom prst="rect">
            <a:avLst/>
          </a:prstGeom>
          <a:noFill/>
        </p:spPr>
        <p:txBody>
          <a:bodyPr wrap="none">
            <a:spAutoFit/>
          </a:bodyPr>
          <a:lstStyle/>
          <a:p>
            <a:pPr>
              <a:defRPr/>
            </a:pPr>
            <a:r>
              <a:rPr lang="en-US" sz="1000" i="1" dirty="0" smtClean="0">
                <a:solidFill>
                  <a:prstClr val="white"/>
                </a:solidFill>
              </a:rPr>
              <a:t>Near Miss Reporting Presentation 05.09.14</a:t>
            </a:r>
            <a:endParaRPr lang="en-US" sz="1000" i="1" dirty="0">
              <a:solidFill>
                <a:prstClr val="white"/>
              </a:solidFill>
            </a:endParaRP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6827949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 id="2147484192" r:id="rId20"/>
    <p:sldLayoutId id="2147484193" r:id="rId21"/>
    <p:sldLayoutId id="2147484194" r:id="rId22"/>
    <p:sldLayoutId id="2147484195" r:id="rId23"/>
    <p:sldLayoutId id="2147484196" r:id="rId24"/>
    <p:sldLayoutId id="2147484197" r:id="rId25"/>
    <p:sldLayoutId id="2147484198" r:id="rId26"/>
    <p:sldLayoutId id="2147484199" r:id="rId27"/>
    <p:sldLayoutId id="2147484200" r:id="rId28"/>
    <p:sldLayoutId id="2147484201" r:id="rId29"/>
    <p:sldLayoutId id="2147484202" r:id="rId30"/>
    <p:sldLayoutId id="2147484203" r:id="rId31"/>
    <p:sldLayoutId id="2147484204" r:id="rId32"/>
    <p:sldLayoutId id="2147484205" r:id="rId33"/>
    <p:sldLayoutId id="2147484206" r:id="rId34"/>
    <p:sldLayoutId id="2147484207" r:id="rId35"/>
    <p:sldLayoutId id="2147484208" r:id="rId36"/>
    <p:sldLayoutId id="2147484209" r:id="rId37"/>
    <p:sldLayoutId id="2147484210" r:id="rId38"/>
    <p:sldLayoutId id="2147484211" r:id="rId39"/>
    <p:sldLayoutId id="2147484212" r:id="rId40"/>
    <p:sldLayoutId id="2147484213" r:id="rId41"/>
    <p:sldLayoutId id="2147484214" r:id="rId42"/>
    <p:sldLayoutId id="2147484215" r:id="rId43"/>
    <p:sldLayoutId id="2147484216" r:id="rId44"/>
    <p:sldLayoutId id="2147484217" r:id="rId45"/>
    <p:sldLayoutId id="2147484218" r:id="rId46"/>
    <p:sldLayoutId id="2147484219" r:id="rId47"/>
    <p:sldLayoutId id="2147484220" r:id="rId48"/>
    <p:sldLayoutId id="2147484221" r:id="rId49"/>
    <p:sldLayoutId id="2147484222" r:id="rId50"/>
    <p:sldLayoutId id="2147484223" r:id="rId51"/>
    <p:sldLayoutId id="2147484224" r:id="rId52"/>
    <p:sldLayoutId id="2147484225" r:id="rId53"/>
    <p:sldLayoutId id="2147484226" r:id="rId54"/>
    <p:sldLayoutId id="2147484227" r:id="rId55"/>
    <p:sldLayoutId id="2147484228" r:id="rId56"/>
    <p:sldLayoutId id="2147484229" r:id="rId57"/>
    <p:sldLayoutId id="2147484230" r:id="rId58"/>
    <p:sldLayoutId id="2147484231" r:id="rId59"/>
    <p:sldLayoutId id="2147484232" r:id="rId60"/>
    <p:sldLayoutId id="2147484233" r:id="rId61"/>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008000"/>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4953000" cy="253916"/>
          </a:xfrm>
          <a:prstGeom prst="rect">
            <a:avLst/>
          </a:prstGeom>
          <a:noFill/>
        </p:spPr>
        <p:txBody>
          <a:bodyPr wrap="square" rtlCol="0">
            <a:spAutoFit/>
          </a:bodyPr>
          <a:lstStyle/>
          <a:p>
            <a:pPr>
              <a:defRPr/>
            </a:pPr>
            <a:r>
              <a:rPr lang="en-US" sz="1050" i="1" dirty="0" smtClean="0">
                <a:solidFill>
                  <a:prstClr val="white"/>
                </a:solidFill>
              </a:rPr>
              <a:t>Near Miss Reporting Presentation 05.09.14</a:t>
            </a:r>
            <a:endParaRPr lang="en-US" sz="1050" i="1" dirty="0">
              <a:solidFill>
                <a:prstClr val="white"/>
              </a:solidFill>
            </a:endParaRPr>
          </a:p>
        </p:txBody>
      </p:sp>
    </p:spTree>
    <p:extLst>
      <p:ext uri="{BB962C8B-B14F-4D97-AF65-F5344CB8AC3E}">
        <p14:creationId xmlns:p14="http://schemas.microsoft.com/office/powerpoint/2010/main" val="2701771145"/>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hemeOverride" Target="../theme/themeOverride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4.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0.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8.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hyperlink" Target="mailto:Bud.branham@nreca.coop" TargetMode="External"/><Relationship Id="rId2" Type="http://schemas.openxmlformats.org/officeDocument/2006/relationships/slideLayout" Target="../slideLayouts/slideLayout33.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1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mlDrawing" Target="../drawings/vmlDrawing2.vml"/><Relationship Id="rId1" Type="http://schemas.openxmlformats.org/officeDocument/2006/relationships/themeOverride" Target="../theme/themeOverride6.x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idx="4294967295"/>
          </p:nvPr>
        </p:nvSpPr>
        <p:spPr>
          <a:xfrm>
            <a:off x="457200" y="2362200"/>
            <a:ext cx="8229600" cy="3657600"/>
          </a:xfrm>
        </p:spPr>
        <p:txBody>
          <a:bodyPr/>
          <a:lstStyle/>
          <a:p>
            <a:pPr algn="ctr">
              <a:spcBef>
                <a:spcPts val="600"/>
              </a:spcBef>
              <a:spcAft>
                <a:spcPts val="600"/>
              </a:spcAft>
            </a:pPr>
            <a:r>
              <a:rPr lang="en-US" sz="2800" b="1" dirty="0" smtClean="0"/>
              <a:t>Creating an Environment for Open </a:t>
            </a:r>
            <a:br>
              <a:rPr lang="en-US" sz="2800" b="1" dirty="0" smtClean="0"/>
            </a:br>
            <a:r>
              <a:rPr lang="en-US" sz="2800" b="1" dirty="0" smtClean="0"/>
              <a:t>Employee Reporting</a:t>
            </a:r>
            <a:r>
              <a:rPr lang="en-US" sz="2400" i="1" dirty="0" smtClean="0"/>
              <a:t/>
            </a:r>
            <a:br>
              <a:rPr lang="en-US" sz="2400" i="1" dirty="0" smtClean="0"/>
            </a:br>
            <a:r>
              <a:rPr lang="en-US" sz="2400" i="1" dirty="0" smtClean="0"/>
              <a:t/>
            </a:r>
            <a:br>
              <a:rPr lang="en-US" sz="2400" i="1" dirty="0" smtClean="0"/>
            </a:br>
            <a:r>
              <a:rPr lang="en-US" sz="2400" i="1" dirty="0" smtClean="0"/>
              <a:t/>
            </a:r>
            <a:br>
              <a:rPr lang="en-US" sz="2400" i="1" dirty="0" smtClean="0"/>
            </a:br>
            <a:r>
              <a:rPr lang="en-US" b="0" i="1" dirty="0" smtClean="0"/>
              <a:t>Sand Peal Hotel</a:t>
            </a:r>
            <a:br>
              <a:rPr lang="en-US" b="0" i="1" dirty="0" smtClean="0"/>
            </a:br>
            <a:r>
              <a:rPr lang="en-US" b="0" i="1" dirty="0" smtClean="0"/>
              <a:t>Clearwater, FL</a:t>
            </a:r>
            <a:br>
              <a:rPr lang="en-US" b="0" i="1" dirty="0" smtClean="0"/>
            </a:br>
            <a:r>
              <a:rPr lang="en-US" b="0" i="1" dirty="0" smtClean="0"/>
              <a:t/>
            </a:r>
            <a:br>
              <a:rPr lang="en-US" b="0" i="1" dirty="0" smtClean="0"/>
            </a:br>
            <a:r>
              <a:rPr lang="en-US" dirty="0" smtClean="0"/>
              <a:t/>
            </a:r>
            <a:br>
              <a:rPr lang="en-US" dirty="0" smtClean="0"/>
            </a:br>
            <a:r>
              <a:rPr lang="en-US" b="0" i="1" dirty="0" smtClean="0"/>
              <a:t>May 12,2014</a:t>
            </a:r>
            <a:endParaRPr lang="en-US" sz="1800" b="0" i="1" dirty="0" smtClean="0"/>
          </a:p>
        </p:txBody>
      </p:sp>
      <p:sp>
        <p:nvSpPr>
          <p:cNvPr id="2" name="TextBox 1"/>
          <p:cNvSpPr txBox="1"/>
          <p:nvPr/>
        </p:nvSpPr>
        <p:spPr>
          <a:xfrm>
            <a:off x="152400" y="742890"/>
            <a:ext cx="8610600" cy="400110"/>
          </a:xfrm>
          <a:prstGeom prst="rect">
            <a:avLst/>
          </a:prstGeom>
          <a:noFill/>
        </p:spPr>
        <p:txBody>
          <a:bodyPr wrap="square" rtlCol="0">
            <a:spAutoFit/>
          </a:bodyPr>
          <a:lstStyle/>
          <a:p>
            <a:pPr algn="ctr"/>
            <a:r>
              <a:rPr lang="en-US" sz="2000" b="1" i="1" dirty="0" smtClean="0">
                <a:solidFill>
                  <a:schemeClr val="bg1"/>
                </a:solidFill>
              </a:rPr>
              <a:t>FECA Operations &amp; Safety Conference</a:t>
            </a:r>
            <a:endParaRPr lang="en-US" sz="20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19200"/>
            <a:ext cx="8610600" cy="4602163"/>
          </a:xfrm>
        </p:spPr>
        <p:txBody>
          <a:bodyPr/>
          <a:lstStyle/>
          <a:p>
            <a:pPr marL="0" indent="0" algn="ctr">
              <a:buNone/>
            </a:pPr>
            <a:endParaRPr lang="en-US" sz="3200" dirty="0" smtClean="0"/>
          </a:p>
          <a:p>
            <a:pPr marL="0" indent="0" algn="ctr">
              <a:buNone/>
            </a:pPr>
            <a:endParaRPr lang="en-US" sz="3200" dirty="0" smtClean="0"/>
          </a:p>
          <a:p>
            <a:pPr marL="0" indent="0" algn="ctr">
              <a:lnSpc>
                <a:spcPct val="150000"/>
              </a:lnSpc>
              <a:buNone/>
            </a:pPr>
            <a:r>
              <a:rPr lang="en-US" sz="3200" b="1" dirty="0" smtClean="0"/>
              <a:t>Pit Falls and Traps!!</a:t>
            </a:r>
          </a:p>
          <a:p>
            <a:pPr marL="0" indent="0" algn="ctr">
              <a:buNone/>
            </a:pPr>
            <a:endParaRPr lang="en-US" sz="3200" b="1" dirty="0" smtClean="0"/>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solidFill>
                  <a:prstClr val="white"/>
                </a:solidFill>
              </a:rPr>
              <a:pPr>
                <a:defRPr/>
              </a:pPr>
              <a:t>10</a:t>
            </a:fld>
            <a:endParaRPr lang="en-US" dirty="0">
              <a:solidFill>
                <a:prstClr val="white"/>
              </a:solidFill>
            </a:endParaRPr>
          </a:p>
        </p:txBody>
      </p:sp>
      <p:sp>
        <p:nvSpPr>
          <p:cNvPr id="4" name="Title 3"/>
          <p:cNvSpPr>
            <a:spLocks noGrp="1"/>
          </p:cNvSpPr>
          <p:nvPr>
            <p:ph type="title" idx="11"/>
          </p:nvPr>
        </p:nvSpPr>
        <p:spPr/>
        <p:txBody>
          <a:bodyPr/>
          <a:lstStyle/>
          <a:p>
            <a:pPr marL="173038"/>
            <a:endParaRPr lang="en-US" dirty="0"/>
          </a:p>
        </p:txBody>
      </p:sp>
    </p:spTree>
    <p:extLst>
      <p:ext uri="{BB962C8B-B14F-4D97-AF65-F5344CB8AC3E}">
        <p14:creationId xmlns:p14="http://schemas.microsoft.com/office/powerpoint/2010/main" val="2357766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8686800" cy="608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a:xfrm>
            <a:off x="6553200" y="6356350"/>
            <a:ext cx="2133600" cy="365125"/>
          </a:xfrm>
          <a:prstGeom prst="rect">
            <a:avLst/>
          </a:prstGeom>
        </p:spPr>
        <p:txBody>
          <a:bodyPr/>
          <a:lstStyle/>
          <a:p>
            <a:pPr>
              <a:defRPr/>
            </a:pPr>
            <a:fld id="{A23FE2B7-D694-4631-9396-AE3374962F5B}" type="slidenum">
              <a:rPr lang="en-US" smtClean="0"/>
              <a:pPr>
                <a:defRPr/>
              </a:pPr>
              <a:t>11</a:t>
            </a:fld>
            <a:endParaRPr lang="en-US" dirty="0"/>
          </a:p>
        </p:txBody>
      </p:sp>
      <p:cxnSp>
        <p:nvCxnSpPr>
          <p:cNvPr id="10" name="Straight Connector 9"/>
          <p:cNvCxnSpPr/>
          <p:nvPr/>
        </p:nvCxnSpPr>
        <p:spPr>
          <a:xfrm>
            <a:off x="3512820" y="3162300"/>
            <a:ext cx="449580" cy="266700"/>
          </a:xfrm>
          <a:prstGeom prst="line">
            <a:avLst/>
          </a:prstGeom>
          <a:noFill/>
          <a:ln w="19050" cap="flat" cmpd="sng" algn="ctr">
            <a:solidFill>
              <a:srgbClr val="1F497D">
                <a:lumMod val="75000"/>
              </a:srgbClr>
            </a:solidFill>
            <a:prstDash val="solid"/>
          </a:ln>
          <a:effectLst/>
        </p:spPr>
      </p:cxnSp>
      <p:cxnSp>
        <p:nvCxnSpPr>
          <p:cNvPr id="11" name="Straight Connector 10"/>
          <p:cNvCxnSpPr/>
          <p:nvPr/>
        </p:nvCxnSpPr>
        <p:spPr>
          <a:xfrm>
            <a:off x="2217420" y="5219700"/>
            <a:ext cx="449580" cy="266700"/>
          </a:xfrm>
          <a:prstGeom prst="line">
            <a:avLst/>
          </a:prstGeom>
          <a:noFill/>
          <a:ln w="19050" cap="flat" cmpd="sng" algn="ctr">
            <a:solidFill>
              <a:srgbClr val="1F497D">
                <a:lumMod val="75000"/>
              </a:srgbClr>
            </a:solidFill>
            <a:prstDash val="solid"/>
          </a:ln>
          <a:effectLst/>
        </p:spPr>
      </p:cxnSp>
      <p:cxnSp>
        <p:nvCxnSpPr>
          <p:cNvPr id="12" name="Straight Arrow Connector 11"/>
          <p:cNvCxnSpPr/>
          <p:nvPr/>
        </p:nvCxnSpPr>
        <p:spPr>
          <a:xfrm flipV="1">
            <a:off x="2510790" y="3376960"/>
            <a:ext cx="1367357" cy="2033240"/>
          </a:xfrm>
          <a:prstGeom prst="straightConnector1">
            <a:avLst/>
          </a:prstGeom>
          <a:noFill/>
          <a:ln w="22225" cap="flat" cmpd="sng" algn="ctr">
            <a:solidFill>
              <a:sysClr val="windowText" lastClr="000000"/>
            </a:solidFill>
            <a:prstDash val="solid"/>
            <a:headEnd type="arrow"/>
            <a:tailEnd type="arrow"/>
          </a:ln>
          <a:effectLst/>
        </p:spPr>
      </p:cxnSp>
      <p:sp>
        <p:nvSpPr>
          <p:cNvPr id="13" name="TextBox 18"/>
          <p:cNvSpPr txBox="1"/>
          <p:nvPr/>
        </p:nvSpPr>
        <p:spPr>
          <a:xfrm>
            <a:off x="3878147" y="3657600"/>
            <a:ext cx="1219200" cy="310515"/>
          </a:xfrm>
          <a:prstGeom prst="rect">
            <a:avLst/>
          </a:prstGeom>
          <a:solidFill>
            <a:srgbClr val="1F497D">
              <a:lumMod val="50000"/>
            </a:srgbClr>
          </a:solidFill>
          <a:ln w="9525" cmpd="sng">
            <a:solidFill>
              <a:sysClr val="window" lastClr="FFFFFF">
                <a:shade val="50000"/>
              </a:sysClr>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rPr>
              <a:t>Danger Zone!</a:t>
            </a:r>
          </a:p>
        </p:txBody>
      </p:sp>
      <p:cxnSp>
        <p:nvCxnSpPr>
          <p:cNvPr id="8" name="Straight Connector 7"/>
          <p:cNvCxnSpPr/>
          <p:nvPr/>
        </p:nvCxnSpPr>
        <p:spPr>
          <a:xfrm>
            <a:off x="2667000" y="4572000"/>
            <a:ext cx="304800" cy="53340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71800" y="5105400"/>
            <a:ext cx="381000" cy="11430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2800" y="5219700"/>
            <a:ext cx="226060" cy="19050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78860" y="5410200"/>
            <a:ext cx="299287" cy="7620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78147" y="5486400"/>
            <a:ext cx="346926" cy="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428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solidFill>
                  <a:schemeClr val="tx1"/>
                </a:solidFill>
              </a:rPr>
              <a:t>Incident Reaction Cycle</a:t>
            </a:r>
          </a:p>
        </p:txBody>
      </p:sp>
      <p:sp>
        <p:nvSpPr>
          <p:cNvPr id="33796" name="Slide Number Placeholder 3"/>
          <p:cNvSpPr>
            <a:spLocks noGrp="1"/>
          </p:cNvSpPr>
          <p:nvPr>
            <p:ph type="sldNum" sz="quarter" idx="10"/>
          </p:nvPr>
        </p:nvSpPr>
        <p:spPr>
          <a:xfrm>
            <a:off x="6629400" y="6477000"/>
            <a:ext cx="2133600" cy="323850"/>
          </a:xfrm>
          <a:noFill/>
        </p:spPr>
        <p:txBody>
          <a:bodyPr/>
          <a:lstStyle/>
          <a:p>
            <a:fld id="{62B17FA7-1050-4C45-BD36-75A79445DDB5}" type="slidenum">
              <a:rPr lang="en-US" sz="1100" smtClean="0">
                <a:solidFill>
                  <a:prstClr val="black"/>
                </a:solidFill>
              </a:rPr>
              <a:pPr/>
              <a:t>12</a:t>
            </a:fld>
            <a:endParaRPr lang="en-US" sz="1100" dirty="0" smtClean="0">
              <a:solidFill>
                <a:prstClr val="black"/>
              </a:solidFill>
            </a:endParaRPr>
          </a:p>
        </p:txBody>
      </p:sp>
      <p:sp>
        <p:nvSpPr>
          <p:cNvPr id="22" name="Donut 21"/>
          <p:cNvSpPr/>
          <p:nvPr/>
        </p:nvSpPr>
        <p:spPr>
          <a:xfrm>
            <a:off x="1767840" y="1981200"/>
            <a:ext cx="5516880" cy="3886200"/>
          </a:xfrm>
          <a:prstGeom prst="donut">
            <a:avLst>
              <a:gd name="adj" fmla="val 761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8" name="Rounded Rectangle 17"/>
          <p:cNvSpPr/>
          <p:nvPr/>
        </p:nvSpPr>
        <p:spPr>
          <a:xfrm>
            <a:off x="762000" y="3048000"/>
            <a:ext cx="2377440" cy="731520"/>
          </a:xfrm>
          <a:prstGeom prst="roundRect">
            <a:avLst/>
          </a:prstGeom>
          <a:solidFill>
            <a:srgbClr val="990033"/>
          </a:solidFill>
          <a:ln w="9525">
            <a:solidFill>
              <a:schemeClr val="bg1">
                <a:lumMod val="85000"/>
              </a:schemeClr>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spcBef>
                <a:spcPct val="40000"/>
              </a:spcBef>
              <a:buClr>
                <a:srgbClr val="000066"/>
              </a:buClr>
              <a:buFont typeface="Wingdings" pitchFamily="2" charset="2"/>
              <a:buNone/>
            </a:pPr>
            <a:r>
              <a:rPr lang="en-US" dirty="0" smtClean="0">
                <a:solidFill>
                  <a:srgbClr val="FFFFFF"/>
                </a:solidFill>
                <a:latin typeface="Arial"/>
              </a:rPr>
              <a:t>Operations Return to Normal</a:t>
            </a:r>
            <a:endParaRPr lang="en-US" dirty="0">
              <a:solidFill>
                <a:srgbClr val="FFFFFF"/>
              </a:solidFill>
              <a:latin typeface="Arial"/>
            </a:endParaRPr>
          </a:p>
        </p:txBody>
      </p:sp>
      <p:sp>
        <p:nvSpPr>
          <p:cNvPr id="2" name="Rounded Rectangle 1"/>
          <p:cNvSpPr/>
          <p:nvPr/>
        </p:nvSpPr>
        <p:spPr>
          <a:xfrm>
            <a:off x="5882640" y="3048000"/>
            <a:ext cx="2377440" cy="731520"/>
          </a:xfrm>
          <a:prstGeom prst="roundRect">
            <a:avLst/>
          </a:prstGeom>
          <a:solidFill>
            <a:srgbClr val="9933FF"/>
          </a:solidFill>
          <a:ln w="9525">
            <a:solidFill>
              <a:schemeClr val="bg1">
                <a:lumMod val="85000"/>
              </a:schemeClr>
            </a:solidFill>
            <a:miter lim="800000"/>
            <a:headEnd/>
            <a:tailEnd/>
          </a:ln>
        </p:spPr>
        <p:txBody>
          <a:bodyPr anchor="ctr"/>
          <a:lstStyle/>
          <a:p>
            <a:pPr algn="ctr" eaLnBrk="0" hangingPunct="0">
              <a:spcBef>
                <a:spcPct val="40000"/>
              </a:spcBef>
              <a:buClr>
                <a:srgbClr val="000066"/>
              </a:buClr>
              <a:buFont typeface="Wingdings" pitchFamily="2" charset="2"/>
              <a:buNone/>
              <a:defRPr/>
            </a:pPr>
            <a:r>
              <a:rPr lang="en-US" kern="0" dirty="0" smtClean="0">
                <a:solidFill>
                  <a:prstClr val="white"/>
                </a:solidFill>
                <a:latin typeface="Arial"/>
              </a:rPr>
              <a:t>Management Reacts</a:t>
            </a:r>
            <a:endParaRPr lang="en-US" kern="0" dirty="0">
              <a:solidFill>
                <a:prstClr val="white"/>
              </a:solidFill>
              <a:latin typeface="Arial"/>
            </a:endParaRPr>
          </a:p>
        </p:txBody>
      </p:sp>
      <p:sp>
        <p:nvSpPr>
          <p:cNvPr id="17" name="Rounded Rectangle 16"/>
          <p:cNvSpPr/>
          <p:nvPr/>
        </p:nvSpPr>
        <p:spPr>
          <a:xfrm>
            <a:off x="1691640" y="4754880"/>
            <a:ext cx="2377440" cy="731520"/>
          </a:xfrm>
          <a:prstGeom prst="roundRect">
            <a:avLst/>
          </a:prstGeom>
          <a:solidFill>
            <a:srgbClr val="3333CC"/>
          </a:solidFill>
          <a:ln w="9525">
            <a:solidFill>
              <a:schemeClr val="bg1">
                <a:lumMod val="85000"/>
              </a:schemeClr>
            </a:solidFill>
            <a:miter lim="800000"/>
            <a:headEnd/>
            <a:tailEnd/>
          </a:ln>
        </p:spPr>
        <p:txBody>
          <a:bodyPr anchor="ctr"/>
          <a:lstStyle/>
          <a:p>
            <a:pPr algn="ctr" eaLnBrk="0" hangingPunct="0">
              <a:spcBef>
                <a:spcPct val="40000"/>
              </a:spcBef>
              <a:buClr>
                <a:srgbClr val="000066"/>
              </a:buClr>
              <a:buFont typeface="Wingdings" pitchFamily="2" charset="2"/>
              <a:buNone/>
            </a:pPr>
            <a:r>
              <a:rPr lang="en-US" kern="0" dirty="0" smtClean="0">
                <a:solidFill>
                  <a:prstClr val="white"/>
                </a:solidFill>
                <a:latin typeface="Arial"/>
              </a:rPr>
              <a:t>Performance Improves</a:t>
            </a:r>
            <a:endParaRPr lang="en-US" kern="0" dirty="0">
              <a:solidFill>
                <a:prstClr val="white"/>
              </a:solidFill>
              <a:latin typeface="Arial"/>
            </a:endParaRPr>
          </a:p>
        </p:txBody>
      </p:sp>
      <p:sp>
        <p:nvSpPr>
          <p:cNvPr id="16" name="Rounded Rectangle 15"/>
          <p:cNvSpPr/>
          <p:nvPr/>
        </p:nvSpPr>
        <p:spPr>
          <a:xfrm>
            <a:off x="5029200" y="4754880"/>
            <a:ext cx="2377440" cy="731520"/>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Clr>
                <a:srgbClr val="000066"/>
              </a:buClr>
              <a:buFont typeface="Wingdings" pitchFamily="2" charset="2"/>
              <a:buNone/>
            </a:pPr>
            <a:r>
              <a:rPr lang="en-US" dirty="0" smtClean="0">
                <a:solidFill>
                  <a:prstClr val="white"/>
                </a:solidFill>
              </a:rPr>
              <a:t>Safety Awareness Increases</a:t>
            </a:r>
            <a:endParaRPr lang="en-US" dirty="0">
              <a:solidFill>
                <a:prstClr val="white"/>
              </a:solidFill>
            </a:endParaRPr>
          </a:p>
        </p:txBody>
      </p:sp>
      <p:sp>
        <p:nvSpPr>
          <p:cNvPr id="14" name="Explosion 2 13"/>
          <p:cNvSpPr/>
          <p:nvPr/>
        </p:nvSpPr>
        <p:spPr>
          <a:xfrm rot="981590">
            <a:off x="3625546" y="1310989"/>
            <a:ext cx="1959409" cy="1569022"/>
          </a:xfrm>
          <a:prstGeom prst="irregularSeal2">
            <a:avLst/>
          </a:prstGeom>
          <a:solidFill>
            <a:srgbClr val="C00000"/>
          </a:solidFill>
          <a:ln w="25400" cap="flat" cmpd="sng" algn="ctr">
            <a:solidFill>
              <a:srgbClr val="FF0000"/>
            </a:solidFill>
            <a:prstDash val="solid"/>
          </a:ln>
          <a:effectLst/>
        </p:spPr>
        <p:txBody>
          <a:bodyPr rtlCol="0" anchor="ctr"/>
          <a:lstStyle/>
          <a:p>
            <a:pPr algn="ctr" fontAlgn="auto">
              <a:spcBef>
                <a:spcPts val="0"/>
              </a:spcBef>
              <a:spcAft>
                <a:spcPts val="0"/>
              </a:spcAft>
              <a:defRPr/>
            </a:pPr>
            <a:endParaRPr lang="en-US" kern="0" dirty="0">
              <a:solidFill>
                <a:sysClr val="window" lastClr="FFFFFF"/>
              </a:solidFill>
              <a:latin typeface="Calibri"/>
            </a:endParaRPr>
          </a:p>
        </p:txBody>
      </p:sp>
      <p:sp>
        <p:nvSpPr>
          <p:cNvPr id="15" name="TextBox 14"/>
          <p:cNvSpPr txBox="1"/>
          <p:nvPr/>
        </p:nvSpPr>
        <p:spPr>
          <a:xfrm>
            <a:off x="4017605" y="1885890"/>
            <a:ext cx="1066800" cy="400110"/>
          </a:xfrm>
          <a:prstGeom prst="rect">
            <a:avLst/>
          </a:prstGeom>
          <a:noFill/>
        </p:spPr>
        <p:txBody>
          <a:bodyPr wrap="square" rtlCol="0">
            <a:spAutoFit/>
          </a:bodyPr>
          <a:lstStyle/>
          <a:p>
            <a:pPr algn="ctr" fontAlgn="auto">
              <a:spcBef>
                <a:spcPts val="0"/>
              </a:spcBef>
              <a:spcAft>
                <a:spcPts val="0"/>
              </a:spcAft>
              <a:defRPr/>
            </a:pPr>
            <a:r>
              <a:rPr lang="en-US" sz="2000" kern="0" dirty="0" smtClean="0">
                <a:solidFill>
                  <a:srgbClr val="FFFFFF"/>
                </a:solidFill>
                <a:latin typeface="Calibri"/>
              </a:rPr>
              <a:t>Incident</a:t>
            </a:r>
            <a:endParaRPr lang="en-US" sz="2000" kern="0" dirty="0">
              <a:solidFill>
                <a:srgbClr val="FFFFFF"/>
              </a:solidFill>
              <a:latin typeface="Calibri"/>
            </a:endParaRPr>
          </a:p>
        </p:txBody>
      </p:sp>
      <p:sp>
        <p:nvSpPr>
          <p:cNvPr id="23" name="Isosceles Triangle 22"/>
          <p:cNvSpPr/>
          <p:nvPr/>
        </p:nvSpPr>
        <p:spPr>
          <a:xfrm rot="7234898">
            <a:off x="6079518" y="2353205"/>
            <a:ext cx="234403" cy="420322"/>
          </a:xfrm>
          <a:prstGeom prst="triangle">
            <a:avLst/>
          </a:prstGeom>
          <a:solidFill>
            <a:srgbClr val="9999EB"/>
          </a:solidFill>
          <a:ln>
            <a:solidFill>
              <a:srgbClr val="999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Isosceles Triangle 27"/>
          <p:cNvSpPr/>
          <p:nvPr/>
        </p:nvSpPr>
        <p:spPr>
          <a:xfrm rot="11876026">
            <a:off x="6947934" y="4072962"/>
            <a:ext cx="237744" cy="420322"/>
          </a:xfrm>
          <a:prstGeom prst="triangle">
            <a:avLst/>
          </a:prstGeom>
          <a:solidFill>
            <a:srgbClr val="9999EB"/>
          </a:solidFill>
          <a:ln>
            <a:solidFill>
              <a:srgbClr val="999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Isosceles Triangle 29"/>
          <p:cNvSpPr/>
          <p:nvPr/>
        </p:nvSpPr>
        <p:spPr>
          <a:xfrm rot="3679926">
            <a:off x="2779142" y="2327917"/>
            <a:ext cx="237744" cy="420322"/>
          </a:xfrm>
          <a:prstGeom prst="triangle">
            <a:avLst/>
          </a:prstGeom>
          <a:solidFill>
            <a:srgbClr val="9999EB"/>
          </a:solidFill>
          <a:ln>
            <a:solidFill>
              <a:srgbClr val="999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Isosceles Triangle 30"/>
          <p:cNvSpPr/>
          <p:nvPr/>
        </p:nvSpPr>
        <p:spPr>
          <a:xfrm rot="20454988">
            <a:off x="1841250" y="4075202"/>
            <a:ext cx="237744" cy="420322"/>
          </a:xfrm>
          <a:prstGeom prst="triangle">
            <a:avLst/>
          </a:prstGeom>
          <a:solidFill>
            <a:srgbClr val="9999EB"/>
          </a:solidFill>
          <a:ln>
            <a:solidFill>
              <a:srgbClr val="999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Isosceles Triangle 31"/>
          <p:cNvSpPr/>
          <p:nvPr/>
        </p:nvSpPr>
        <p:spPr>
          <a:xfrm rot="16036688">
            <a:off x="4387721" y="5528521"/>
            <a:ext cx="237744" cy="420322"/>
          </a:xfrm>
          <a:prstGeom prst="triangle">
            <a:avLst/>
          </a:prstGeom>
          <a:solidFill>
            <a:srgbClr val="9999EB"/>
          </a:solidFill>
          <a:ln>
            <a:solidFill>
              <a:srgbClr val="999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0867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19200"/>
            <a:ext cx="8610600" cy="4602163"/>
          </a:xfrm>
        </p:spPr>
        <p:txBody>
          <a:bodyPr/>
          <a:lstStyle/>
          <a:p>
            <a:pPr marL="0" indent="0" algn="ctr">
              <a:buNone/>
            </a:pPr>
            <a:endParaRPr lang="en-US" sz="3200" dirty="0" smtClean="0"/>
          </a:p>
          <a:p>
            <a:pPr marL="0" indent="0" algn="ctr">
              <a:buNone/>
            </a:pPr>
            <a:endParaRPr lang="en-US" sz="3200" dirty="0" smtClean="0"/>
          </a:p>
          <a:p>
            <a:pPr marL="0" indent="0" algn="ctr">
              <a:lnSpc>
                <a:spcPct val="150000"/>
              </a:lnSpc>
              <a:buNone/>
            </a:pPr>
            <a:r>
              <a:rPr lang="en-US" sz="3200" b="1" dirty="0" smtClean="0"/>
              <a:t>Can increased participation be achieved by a safety person / department?</a:t>
            </a:r>
          </a:p>
          <a:p>
            <a:pPr marL="0" indent="0" algn="ctr">
              <a:buNone/>
            </a:pPr>
            <a:endParaRPr lang="en-US" sz="3200" b="1" dirty="0" smtClean="0"/>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solidFill>
                  <a:prstClr val="white"/>
                </a:solidFill>
              </a:rPr>
              <a:pPr>
                <a:defRPr/>
              </a:pPr>
              <a:t>13</a:t>
            </a:fld>
            <a:endParaRPr lang="en-US" dirty="0">
              <a:solidFill>
                <a:prstClr val="white"/>
              </a:solidFill>
            </a:endParaRPr>
          </a:p>
        </p:txBody>
      </p:sp>
      <p:sp>
        <p:nvSpPr>
          <p:cNvPr id="4" name="Title 3"/>
          <p:cNvSpPr>
            <a:spLocks noGrp="1"/>
          </p:cNvSpPr>
          <p:nvPr>
            <p:ph type="title" idx="11"/>
          </p:nvPr>
        </p:nvSpPr>
        <p:spPr/>
        <p:txBody>
          <a:bodyPr/>
          <a:lstStyle/>
          <a:p>
            <a:pPr marL="173038"/>
            <a:endParaRPr lang="en-US" dirty="0"/>
          </a:p>
        </p:txBody>
      </p:sp>
    </p:spTree>
    <p:extLst>
      <p:ext uri="{BB962C8B-B14F-4D97-AF65-F5344CB8AC3E}">
        <p14:creationId xmlns:p14="http://schemas.microsoft.com/office/powerpoint/2010/main" val="18644538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81750"/>
            <a:ext cx="2133600" cy="476250"/>
          </a:xfrm>
        </p:spPr>
        <p:txBody>
          <a:bodyPr/>
          <a:lstStyle/>
          <a:p>
            <a:pPr>
              <a:defRPr/>
            </a:pPr>
            <a:fld id="{A23FE2B7-D694-4631-9396-AE3374962F5B}" type="slidenum">
              <a:rPr lang="en-US" smtClean="0">
                <a:solidFill>
                  <a:prstClr val="white"/>
                </a:solidFill>
              </a:rPr>
              <a:pPr>
                <a:defRPr/>
              </a:pPr>
              <a:t>14</a:t>
            </a:fld>
            <a:endParaRPr lang="en-US"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890749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8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143000"/>
            <a:ext cx="8610600" cy="4602163"/>
          </a:xfrm>
        </p:spPr>
        <p:txBody>
          <a:bodyPr/>
          <a:lstStyle/>
          <a:p>
            <a:pPr marL="0" indent="0" algn="ctr">
              <a:buNone/>
            </a:pPr>
            <a:endParaRPr lang="en-US" sz="3200" dirty="0" smtClean="0"/>
          </a:p>
          <a:p>
            <a:pPr marL="0" indent="0" algn="ctr">
              <a:buNone/>
            </a:pPr>
            <a:endParaRPr lang="en-US" sz="3200" dirty="0" smtClean="0"/>
          </a:p>
          <a:p>
            <a:pPr marL="0" indent="0" algn="ctr">
              <a:lnSpc>
                <a:spcPct val="150000"/>
              </a:lnSpc>
              <a:buNone/>
            </a:pPr>
            <a:r>
              <a:rPr lang="en-US" sz="3200" b="1" dirty="0" smtClean="0"/>
              <a:t>What actions can to be taken to create a safe reporting </a:t>
            </a:r>
            <a:r>
              <a:rPr lang="en-US" sz="3200" b="1" dirty="0" smtClean="0"/>
              <a:t>environment?</a:t>
            </a:r>
            <a:endParaRPr lang="en-US" sz="3200" b="1" dirty="0" smtClean="0"/>
          </a:p>
          <a:p>
            <a:pPr marL="0" indent="0" algn="ctr">
              <a:buNone/>
            </a:pPr>
            <a:endParaRPr lang="en-US" sz="3200" b="1" dirty="0" smtClean="0"/>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pPr>
                <a:defRPr/>
              </a:pPr>
              <a:t>15</a:t>
            </a:fld>
            <a:endParaRPr lang="en-US" dirty="0"/>
          </a:p>
        </p:txBody>
      </p:sp>
      <p:sp>
        <p:nvSpPr>
          <p:cNvPr id="4" name="Title 3"/>
          <p:cNvSpPr>
            <a:spLocks noGrp="1"/>
          </p:cNvSpPr>
          <p:nvPr>
            <p:ph type="title" idx="11"/>
          </p:nvPr>
        </p:nvSpPr>
        <p:spPr/>
        <p:txBody>
          <a:bodyPr/>
          <a:lstStyle/>
          <a:p>
            <a:endParaRPr lang="en-US" dirty="0"/>
          </a:p>
        </p:txBody>
      </p:sp>
    </p:spTree>
    <p:extLst>
      <p:ext uri="{BB962C8B-B14F-4D97-AF65-F5344CB8AC3E}">
        <p14:creationId xmlns:p14="http://schemas.microsoft.com/office/powerpoint/2010/main" val="3371470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914400"/>
            <a:ext cx="8610600" cy="4602163"/>
          </a:xfrm>
        </p:spPr>
        <p:txBody>
          <a:bodyPr/>
          <a:lstStyle/>
          <a:p>
            <a:pPr marL="0" indent="0">
              <a:spcBef>
                <a:spcPts val="1200"/>
              </a:spcBef>
              <a:spcAft>
                <a:spcPts val="1200"/>
              </a:spcAft>
              <a:buNone/>
            </a:pPr>
            <a:r>
              <a:rPr lang="en-US" sz="2800" b="1" dirty="0" smtClean="0"/>
              <a:t>Increasing employee participation requires:</a:t>
            </a:r>
          </a:p>
          <a:p>
            <a:pPr>
              <a:spcBef>
                <a:spcPts val="1200"/>
              </a:spcBef>
              <a:spcAft>
                <a:spcPts val="1200"/>
              </a:spcAft>
              <a:buFont typeface="Wingdings" panose="05000000000000000000" pitchFamily="2" charset="2"/>
              <a:buChar char="§"/>
            </a:pPr>
            <a:r>
              <a:rPr lang="en-US" sz="2800" b="1" dirty="0" smtClean="0"/>
              <a:t>Full leadership commitment – a clear message, consistently acted upon</a:t>
            </a:r>
          </a:p>
          <a:p>
            <a:pPr>
              <a:spcBef>
                <a:spcPts val="1200"/>
              </a:spcBef>
              <a:spcAft>
                <a:spcPts val="1200"/>
              </a:spcAft>
              <a:buFont typeface="Wingdings" panose="05000000000000000000" pitchFamily="2" charset="2"/>
              <a:buChar char="§"/>
            </a:pPr>
            <a:r>
              <a:rPr lang="en-US" sz="2800" b="1" dirty="0" smtClean="0"/>
              <a:t>Established safety responsibilities applied upstream and constantly followed up on</a:t>
            </a:r>
          </a:p>
          <a:p>
            <a:pPr>
              <a:spcBef>
                <a:spcPts val="1200"/>
              </a:spcBef>
              <a:spcAft>
                <a:spcPts val="1200"/>
              </a:spcAft>
              <a:buFont typeface="Wingdings" panose="05000000000000000000" pitchFamily="2" charset="2"/>
              <a:buChar char="§"/>
            </a:pPr>
            <a:r>
              <a:rPr lang="en-US" sz="2800" b="1" dirty="0" smtClean="0"/>
              <a:t>You must stay the course, negative incidents will increase</a:t>
            </a:r>
          </a:p>
          <a:p>
            <a:pPr>
              <a:spcBef>
                <a:spcPts val="1200"/>
              </a:spcBef>
              <a:spcAft>
                <a:spcPts val="1200"/>
              </a:spcAft>
              <a:buFont typeface="Wingdings" panose="05000000000000000000" pitchFamily="2" charset="2"/>
              <a:buChar char="§"/>
            </a:pPr>
            <a:r>
              <a:rPr lang="en-US" sz="2800" b="1" dirty="0" smtClean="0"/>
              <a:t>Provide positive recognition for reporting and celebrate milestones to reinforce the behavior</a:t>
            </a:r>
            <a:endParaRPr lang="en-US" sz="2800" b="1" dirty="0" smtClean="0"/>
          </a:p>
          <a:p>
            <a:pPr marL="0" indent="0">
              <a:buNone/>
            </a:pPr>
            <a:endParaRPr lang="en-US" sz="2800" b="1" dirty="0" smtClean="0"/>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solidFill>
                  <a:prstClr val="white"/>
                </a:solidFill>
              </a:rPr>
              <a:pPr>
                <a:defRPr/>
              </a:pPr>
              <a:t>16</a:t>
            </a:fld>
            <a:endParaRPr lang="en-US" dirty="0">
              <a:solidFill>
                <a:prstClr val="white"/>
              </a:solidFill>
            </a:endParaRPr>
          </a:p>
        </p:txBody>
      </p:sp>
      <p:sp>
        <p:nvSpPr>
          <p:cNvPr id="4" name="Title 3"/>
          <p:cNvSpPr>
            <a:spLocks noGrp="1"/>
          </p:cNvSpPr>
          <p:nvPr>
            <p:ph type="title" idx="11"/>
          </p:nvPr>
        </p:nvSpPr>
        <p:spPr/>
        <p:txBody>
          <a:bodyPr/>
          <a:lstStyle/>
          <a:p>
            <a:pPr marL="177800"/>
            <a:r>
              <a:rPr lang="en-US" dirty="0" smtClean="0"/>
              <a:t>Summary</a:t>
            </a:r>
            <a:endParaRPr lang="en-US" dirty="0"/>
          </a:p>
        </p:txBody>
      </p:sp>
    </p:spTree>
    <p:extLst>
      <p:ext uri="{BB962C8B-B14F-4D97-AF65-F5344CB8AC3E}">
        <p14:creationId xmlns:p14="http://schemas.microsoft.com/office/powerpoint/2010/main" val="3278556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23FE2B7-D694-4631-9396-AE3374962F5B}" type="slidenum">
              <a:rPr lang="en-US" smtClean="0">
                <a:solidFill>
                  <a:prstClr val="black">
                    <a:tint val="75000"/>
                  </a:prstClr>
                </a:solidFill>
              </a:rPr>
              <a:pPr>
                <a:defRPr/>
              </a:pPr>
              <a:t>17</a:t>
            </a:fld>
            <a:endParaRPr lang="en-US" dirty="0">
              <a:solidFill>
                <a:prstClr val="black">
                  <a:tint val="75000"/>
                </a:prstClr>
              </a:solidFill>
            </a:endParaRPr>
          </a:p>
        </p:txBody>
      </p:sp>
      <p:sp>
        <p:nvSpPr>
          <p:cNvPr id="2" name="Content Placeholder 1"/>
          <p:cNvSpPr>
            <a:spLocks noGrp="1"/>
          </p:cNvSpPr>
          <p:nvPr>
            <p:ph idx="4294967295"/>
          </p:nvPr>
        </p:nvSpPr>
        <p:spPr>
          <a:xfrm>
            <a:off x="228600" y="1036638"/>
            <a:ext cx="8610600" cy="5287962"/>
          </a:xfrm>
        </p:spPr>
        <p:txBody>
          <a:bodyPr>
            <a:normAutofit fontScale="92500" lnSpcReduction="10000"/>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b="1" dirty="0" smtClean="0">
                <a:solidFill>
                  <a:schemeClr val="bg1"/>
                </a:solidFill>
              </a:rPr>
              <a:t>Questions or Comments?</a:t>
            </a:r>
          </a:p>
          <a:p>
            <a:pPr marL="0" indent="0" algn="ctr">
              <a:buNone/>
            </a:pPr>
            <a:endParaRPr lang="en-US" b="1" dirty="0">
              <a:solidFill>
                <a:schemeClr val="bg1"/>
              </a:solidFill>
            </a:endParaRPr>
          </a:p>
          <a:p>
            <a:pPr marL="0" indent="0" algn="ctr">
              <a:buNone/>
            </a:pPr>
            <a:endParaRPr lang="en-US" b="1" dirty="0">
              <a:solidFill>
                <a:schemeClr val="bg1"/>
              </a:solidFill>
            </a:endParaRPr>
          </a:p>
          <a:p>
            <a:pPr marL="0" indent="0" algn="ctr">
              <a:buNone/>
            </a:pPr>
            <a:endParaRPr lang="en-US" b="1" dirty="0" smtClean="0">
              <a:solidFill>
                <a:schemeClr val="bg1"/>
              </a:solidFill>
            </a:endParaRPr>
          </a:p>
          <a:p>
            <a:pPr marL="0" indent="0" algn="ctr">
              <a:buNone/>
            </a:pPr>
            <a:endParaRPr lang="en-US" b="1" dirty="0" smtClean="0">
              <a:solidFill>
                <a:schemeClr val="bg1"/>
              </a:solidFill>
            </a:endParaRPr>
          </a:p>
          <a:p>
            <a:pPr marL="0" indent="0" algn="ctr">
              <a:buNone/>
            </a:pPr>
            <a:endParaRPr lang="en-US" sz="2000" b="1" dirty="0" smtClean="0">
              <a:solidFill>
                <a:schemeClr val="bg1"/>
              </a:solidFill>
            </a:endParaRPr>
          </a:p>
          <a:p>
            <a:pPr marL="0" indent="0" algn="ctr">
              <a:spcBef>
                <a:spcPts val="0"/>
              </a:spcBef>
              <a:buNone/>
            </a:pPr>
            <a:r>
              <a:rPr lang="en-US" sz="2400" b="1" dirty="0" smtClean="0">
                <a:solidFill>
                  <a:schemeClr val="bg1"/>
                </a:solidFill>
              </a:rPr>
              <a:t>Bud Branham</a:t>
            </a:r>
          </a:p>
          <a:p>
            <a:pPr marL="0" indent="0" algn="ctr">
              <a:spcBef>
                <a:spcPts val="0"/>
              </a:spcBef>
              <a:buNone/>
            </a:pPr>
            <a:r>
              <a:rPr lang="en-US" sz="2400" b="1" dirty="0">
                <a:hlinkClick r:id="rId3"/>
              </a:rPr>
              <a:t>b</a:t>
            </a:r>
            <a:r>
              <a:rPr lang="en-US" sz="2400" b="1" dirty="0" smtClean="0">
                <a:hlinkClick r:id="rId3"/>
              </a:rPr>
              <a:t>ud.branham@nreca.coop</a:t>
            </a:r>
            <a:endParaRPr lang="en-US" sz="2400" b="1" dirty="0" smtClean="0"/>
          </a:p>
          <a:p>
            <a:pPr marL="0" indent="0" algn="ctr">
              <a:spcBef>
                <a:spcPts val="0"/>
              </a:spcBef>
              <a:buNone/>
            </a:pPr>
            <a:r>
              <a:rPr lang="en-US" sz="2400" dirty="0" smtClean="0">
                <a:solidFill>
                  <a:schemeClr val="bg1"/>
                </a:solidFill>
              </a:rPr>
              <a:t>(561) 670-3502</a:t>
            </a:r>
            <a:endParaRPr lang="en-US" sz="2400" dirty="0">
              <a:solidFill>
                <a:schemeClr val="bg1"/>
              </a:solidFill>
            </a:endParaRPr>
          </a:p>
        </p:txBody>
      </p:sp>
    </p:spTree>
    <p:extLst>
      <p:ext uri="{BB962C8B-B14F-4D97-AF65-F5344CB8AC3E}">
        <p14:creationId xmlns:p14="http://schemas.microsoft.com/office/powerpoint/2010/main" val="3576322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19200"/>
            <a:ext cx="8610600" cy="4602163"/>
          </a:xfrm>
        </p:spPr>
        <p:txBody>
          <a:bodyPr/>
          <a:lstStyle/>
          <a:p>
            <a:pPr marL="0" indent="0" algn="ctr">
              <a:buNone/>
            </a:pPr>
            <a:endParaRPr lang="en-US" sz="3200" dirty="0" smtClean="0"/>
          </a:p>
          <a:p>
            <a:pPr marL="0" indent="0" algn="ctr">
              <a:buNone/>
            </a:pPr>
            <a:endParaRPr lang="en-US" sz="3200" dirty="0" smtClean="0"/>
          </a:p>
          <a:p>
            <a:pPr marL="0" indent="0" algn="ctr">
              <a:lnSpc>
                <a:spcPct val="150000"/>
              </a:lnSpc>
              <a:spcAft>
                <a:spcPts val="1800"/>
              </a:spcAft>
              <a:buNone/>
            </a:pPr>
            <a:r>
              <a:rPr lang="en-US" sz="3200" b="1" dirty="0" smtClean="0"/>
              <a:t>Consider how </a:t>
            </a:r>
            <a:r>
              <a:rPr lang="en-US" sz="3200" b="1" dirty="0"/>
              <a:t>actively your </a:t>
            </a:r>
            <a:r>
              <a:rPr lang="en-US" sz="3200" b="1" dirty="0" smtClean="0"/>
              <a:t>employees </a:t>
            </a:r>
            <a:r>
              <a:rPr lang="en-US" sz="3200" b="1" dirty="0"/>
              <a:t>report </a:t>
            </a:r>
            <a:r>
              <a:rPr lang="en-US" sz="3200" b="1" dirty="0" smtClean="0"/>
              <a:t>incidents.</a:t>
            </a:r>
          </a:p>
          <a:p>
            <a:pPr marL="0" indent="0" algn="ctr">
              <a:lnSpc>
                <a:spcPct val="150000"/>
              </a:lnSpc>
              <a:buNone/>
            </a:pPr>
            <a:endParaRPr lang="en-US" sz="2800" i="1" dirty="0" smtClean="0"/>
          </a:p>
          <a:p>
            <a:pPr marL="0" indent="0" algn="ctr">
              <a:lnSpc>
                <a:spcPct val="150000"/>
              </a:lnSpc>
              <a:buNone/>
            </a:pPr>
            <a:r>
              <a:rPr lang="en-US" sz="2800" i="1" dirty="0" smtClean="0"/>
              <a:t>Rate on a scale of 1 (never) to 10 (constantly)</a:t>
            </a:r>
          </a:p>
          <a:p>
            <a:pPr marL="0" indent="0" algn="ctr">
              <a:buNone/>
            </a:pPr>
            <a:endParaRPr lang="en-US" sz="3200" b="1" dirty="0" smtClean="0"/>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pPr>
                <a:defRPr/>
              </a:pPr>
              <a:t>2</a:t>
            </a:fld>
            <a:endParaRPr lang="en-US" dirty="0"/>
          </a:p>
        </p:txBody>
      </p:sp>
      <p:sp>
        <p:nvSpPr>
          <p:cNvPr id="4" name="Title 3"/>
          <p:cNvSpPr>
            <a:spLocks noGrp="1"/>
          </p:cNvSpPr>
          <p:nvPr>
            <p:ph type="title" idx="11"/>
          </p:nvPr>
        </p:nvSpPr>
        <p:spPr/>
        <p:txBody>
          <a:bodyPr/>
          <a:lstStyle/>
          <a:p>
            <a:pPr marL="173038"/>
            <a:r>
              <a:rPr lang="en-US" dirty="0" smtClean="0"/>
              <a:t>Self Evaluation</a:t>
            </a:r>
            <a:endParaRPr lang="en-US" dirty="0"/>
          </a:p>
        </p:txBody>
      </p:sp>
    </p:spTree>
    <p:extLst>
      <p:ext uri="{BB962C8B-B14F-4D97-AF65-F5344CB8AC3E}">
        <p14:creationId xmlns:p14="http://schemas.microsoft.com/office/powerpoint/2010/main" val="3850493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19200"/>
            <a:ext cx="8610600" cy="4602163"/>
          </a:xfrm>
        </p:spPr>
        <p:txBody>
          <a:bodyPr/>
          <a:lstStyle/>
          <a:p>
            <a:pPr marL="0" indent="0" algn="ctr">
              <a:buNone/>
            </a:pPr>
            <a:endParaRPr lang="en-US" sz="3200" dirty="0" smtClean="0"/>
          </a:p>
          <a:p>
            <a:pPr marL="0" indent="0" algn="ctr">
              <a:buNone/>
            </a:pPr>
            <a:endParaRPr lang="en-US" sz="3200" dirty="0" smtClean="0"/>
          </a:p>
          <a:p>
            <a:pPr marL="0" indent="0" algn="ctr">
              <a:lnSpc>
                <a:spcPct val="150000"/>
              </a:lnSpc>
              <a:buNone/>
            </a:pPr>
            <a:r>
              <a:rPr lang="en-US" sz="3200" b="1" dirty="0" smtClean="0"/>
              <a:t>So… why do we give a hoot?</a:t>
            </a:r>
          </a:p>
          <a:p>
            <a:pPr marL="0" indent="0" algn="ctr">
              <a:buNone/>
            </a:pPr>
            <a:endParaRPr lang="en-US" sz="3200" b="1" dirty="0" smtClean="0"/>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pPr>
                <a:defRPr/>
              </a:pPr>
              <a:t>3</a:t>
            </a:fld>
            <a:endParaRPr lang="en-US" dirty="0"/>
          </a:p>
        </p:txBody>
      </p:sp>
      <p:sp>
        <p:nvSpPr>
          <p:cNvPr id="4" name="Title 3"/>
          <p:cNvSpPr>
            <a:spLocks noGrp="1"/>
          </p:cNvSpPr>
          <p:nvPr>
            <p:ph type="title" idx="11"/>
          </p:nvPr>
        </p:nvSpPr>
        <p:spPr/>
        <p:txBody>
          <a:bodyPr/>
          <a:lstStyle/>
          <a:p>
            <a:endParaRPr lang="en-US" dirty="0"/>
          </a:p>
        </p:txBody>
      </p:sp>
    </p:spTree>
    <p:extLst>
      <p:ext uri="{BB962C8B-B14F-4D97-AF65-F5344CB8AC3E}">
        <p14:creationId xmlns:p14="http://schemas.microsoft.com/office/powerpoint/2010/main" val="3936700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5" name="Rounded Rectangle 4"/>
          <p:cNvSpPr/>
          <p:nvPr/>
        </p:nvSpPr>
        <p:spPr bwMode="auto">
          <a:xfrm>
            <a:off x="838200" y="1828800"/>
            <a:ext cx="6705600" cy="3733800"/>
          </a:xfrm>
          <a:prstGeom prst="roundRect">
            <a:avLst/>
          </a:prstGeom>
          <a:solidFill>
            <a:schemeClr val="tx2">
              <a:lumMod val="20000"/>
              <a:lumOff val="80000"/>
              <a:alpha val="62000"/>
            </a:schemeClr>
          </a:solidFill>
          <a:ln w="12700" cap="flat" cmpd="sng" algn="ctr">
            <a:solidFill>
              <a:schemeClr val="tx2">
                <a:lumMod val="50000"/>
              </a:schemeClr>
            </a:solidFill>
            <a:prstDash val="solid"/>
            <a:round/>
            <a:headEnd type="none" w="med" len="med"/>
            <a:tailEnd type="none" w="med" len="med"/>
          </a:ln>
          <a:effectLst/>
        </p:spPr>
        <p:txBody>
          <a:bodyPr rtlCol="0" anchor="ctr"/>
          <a:lstStyle/>
          <a:p>
            <a:pPr algn="ctr"/>
            <a:endParaRPr lang="en-US" sz="1600" dirty="0">
              <a:solidFill>
                <a:prstClr val="white"/>
              </a:solidFill>
              <a:latin typeface="Arial" charset="0"/>
            </a:endParaRPr>
          </a:p>
        </p:txBody>
      </p:sp>
      <p:sp>
        <p:nvSpPr>
          <p:cNvPr id="3" name="Title 2"/>
          <p:cNvSpPr>
            <a:spLocks noGrp="1"/>
          </p:cNvSpPr>
          <p:nvPr>
            <p:ph type="title"/>
          </p:nvPr>
        </p:nvSpPr>
        <p:spPr/>
        <p:txBody>
          <a:bodyPr/>
          <a:lstStyle/>
          <a:p>
            <a:r>
              <a:rPr lang="en-US" dirty="0" smtClean="0"/>
              <a:t>Finding and Mitigating Risk</a:t>
            </a:r>
            <a:endParaRPr lang="en-US" dirty="0"/>
          </a:p>
        </p:txBody>
      </p:sp>
      <p:sp>
        <p:nvSpPr>
          <p:cNvPr id="10242" name="Slide Number Placeholder 2"/>
          <p:cNvSpPr>
            <a:spLocks noGrp="1"/>
          </p:cNvSpPr>
          <p:nvPr>
            <p:ph type="sldNum" sz="quarter" idx="10"/>
          </p:nvPr>
        </p:nvSpPr>
        <p:spPr>
          <a:noFill/>
        </p:spPr>
        <p:txBody>
          <a:bodyPr/>
          <a:lstStyle/>
          <a:p>
            <a:fld id="{8F4CFFE3-1761-4B59-B0E2-78AFF1DA0781}" type="slidenum">
              <a:rPr lang="en-US" smtClean="0">
                <a:solidFill>
                  <a:prstClr val="white"/>
                </a:solidFill>
              </a:rPr>
              <a:pPr/>
              <a:t>4</a:t>
            </a:fld>
            <a:endParaRPr lang="en-US" dirty="0" smtClean="0">
              <a:solidFill>
                <a:prstClr val="white"/>
              </a:solidFill>
            </a:endParaRPr>
          </a:p>
        </p:txBody>
      </p:sp>
      <p:sp>
        <p:nvSpPr>
          <p:cNvPr id="32" name="Oval 31"/>
          <p:cNvSpPr/>
          <p:nvPr/>
        </p:nvSpPr>
        <p:spPr bwMode="auto">
          <a:xfrm>
            <a:off x="3886200" y="3261360"/>
            <a:ext cx="2743200" cy="1463040"/>
          </a:xfrm>
          <a:prstGeom prst="ellipse">
            <a:avLst/>
          </a:prstGeom>
          <a:solidFill>
            <a:srgbClr val="000099">
              <a:alpha val="61961"/>
            </a:srgbClr>
          </a:solidFill>
          <a:ln w="12700" cap="flat" cmpd="sng" algn="ctr">
            <a:solidFill>
              <a:srgbClr val="808080"/>
            </a:solidFill>
            <a:prstDash val="solid"/>
            <a:round/>
            <a:headEnd type="none" w="med" len="med"/>
            <a:tailEnd type="none" w="med" len="med"/>
          </a:ln>
          <a:effectLst/>
        </p:spPr>
        <p:txBody>
          <a:bodyPr anchor="ctr"/>
          <a:lstStyle/>
          <a:p>
            <a:pPr algn="ctr"/>
            <a:endParaRPr lang="en-US" sz="1600" dirty="0" smtClean="0">
              <a:solidFill>
                <a:prstClr val="white"/>
              </a:solidFill>
              <a:latin typeface="Arial" charset="0"/>
            </a:endParaRPr>
          </a:p>
          <a:p>
            <a:pPr algn="ctr"/>
            <a:endParaRPr lang="en-US" sz="1600" dirty="0">
              <a:solidFill>
                <a:prstClr val="white"/>
              </a:solidFill>
              <a:latin typeface="Arial" charset="0"/>
            </a:endParaRPr>
          </a:p>
          <a:p>
            <a:pPr algn="ctr"/>
            <a:r>
              <a:rPr lang="en-US" sz="1600" dirty="0" smtClean="0">
                <a:solidFill>
                  <a:prstClr val="white"/>
                </a:solidFill>
                <a:latin typeface="Arial" charset="0"/>
              </a:rPr>
              <a:t>Environment Facilities </a:t>
            </a:r>
            <a:r>
              <a:rPr lang="en-US" sz="1600" dirty="0">
                <a:solidFill>
                  <a:prstClr val="white"/>
                </a:solidFill>
                <a:latin typeface="Arial" charset="0"/>
              </a:rPr>
              <a:t>&amp; Equipment</a:t>
            </a:r>
          </a:p>
        </p:txBody>
      </p:sp>
      <p:sp>
        <p:nvSpPr>
          <p:cNvPr id="33" name="Oval 32"/>
          <p:cNvSpPr/>
          <p:nvPr/>
        </p:nvSpPr>
        <p:spPr bwMode="auto">
          <a:xfrm>
            <a:off x="2884488" y="2312986"/>
            <a:ext cx="2743200" cy="1463040"/>
          </a:xfrm>
          <a:prstGeom prst="ellipse">
            <a:avLst/>
          </a:prstGeom>
          <a:solidFill>
            <a:srgbClr val="000099">
              <a:alpha val="61961"/>
            </a:srgbClr>
          </a:solidFill>
          <a:ln w="12700" cap="flat" cmpd="sng" algn="ctr">
            <a:solidFill>
              <a:srgbClr val="808080"/>
            </a:solidFill>
            <a:prstDash val="solid"/>
            <a:round/>
            <a:headEnd type="none" w="med" len="med"/>
            <a:tailEnd type="none" w="med" len="med"/>
          </a:ln>
          <a:effectLst/>
        </p:spPr>
        <p:txBody>
          <a:bodyPr anchor="ctr"/>
          <a:lstStyle/>
          <a:p>
            <a:pPr algn="ctr"/>
            <a:endParaRPr lang="en-US" sz="1600" dirty="0">
              <a:solidFill>
                <a:prstClr val="white"/>
              </a:solidFill>
              <a:latin typeface="Arial" charset="0"/>
            </a:endParaRPr>
          </a:p>
        </p:txBody>
      </p:sp>
      <p:sp>
        <p:nvSpPr>
          <p:cNvPr id="34" name="Oval 33"/>
          <p:cNvSpPr/>
          <p:nvPr/>
        </p:nvSpPr>
        <p:spPr bwMode="auto">
          <a:xfrm>
            <a:off x="1681164" y="3261360"/>
            <a:ext cx="2738437" cy="1463040"/>
          </a:xfrm>
          <a:prstGeom prst="ellipse">
            <a:avLst/>
          </a:prstGeom>
          <a:solidFill>
            <a:srgbClr val="000099">
              <a:alpha val="61961"/>
            </a:srgbClr>
          </a:solidFill>
          <a:ln w="12700" cap="flat" cmpd="sng" algn="ctr">
            <a:solidFill>
              <a:srgbClr val="808080"/>
            </a:solidFill>
            <a:prstDash val="solid"/>
            <a:round/>
            <a:headEnd type="none" w="med" len="med"/>
            <a:tailEnd type="none" w="med" len="med"/>
          </a:ln>
          <a:effectLst/>
        </p:spPr>
        <p:txBody>
          <a:bodyPr anchor="ctr"/>
          <a:lstStyle/>
          <a:p>
            <a:pPr algn="ctr">
              <a:defRPr/>
            </a:pPr>
            <a:endParaRPr lang="en-US" sz="1600" dirty="0" smtClean="0">
              <a:solidFill>
                <a:prstClr val="white"/>
              </a:solidFill>
              <a:latin typeface="Arial" charset="0"/>
            </a:endParaRPr>
          </a:p>
          <a:p>
            <a:pPr algn="ctr">
              <a:defRPr/>
            </a:pPr>
            <a:endParaRPr lang="en-US" sz="1600" dirty="0">
              <a:solidFill>
                <a:prstClr val="white"/>
              </a:solidFill>
              <a:latin typeface="Arial" charset="0"/>
            </a:endParaRPr>
          </a:p>
          <a:p>
            <a:pPr algn="ctr">
              <a:defRPr/>
            </a:pPr>
            <a:r>
              <a:rPr lang="en-US" sz="1600" dirty="0" smtClean="0">
                <a:solidFill>
                  <a:prstClr val="white"/>
                </a:solidFill>
                <a:latin typeface="Arial" charset="0"/>
              </a:rPr>
              <a:t>Work Methods, Rules &amp; Procedures</a:t>
            </a:r>
            <a:endParaRPr lang="en-US" sz="1600" dirty="0">
              <a:solidFill>
                <a:prstClr val="white"/>
              </a:solidFill>
              <a:latin typeface="Arial" charset="0"/>
            </a:endParaRPr>
          </a:p>
        </p:txBody>
      </p:sp>
      <p:sp>
        <p:nvSpPr>
          <p:cNvPr id="10246" name="Oval 20"/>
          <p:cNvSpPr>
            <a:spLocks noChangeArrowheads="1"/>
          </p:cNvSpPr>
          <p:nvPr/>
        </p:nvSpPr>
        <p:spPr bwMode="auto">
          <a:xfrm>
            <a:off x="2895600" y="2819400"/>
            <a:ext cx="2743200" cy="1463040"/>
          </a:xfrm>
          <a:prstGeom prst="ellipse">
            <a:avLst/>
          </a:prstGeom>
          <a:noFill/>
          <a:ln w="6350">
            <a:noFill/>
            <a:round/>
            <a:headEnd/>
            <a:tailEnd/>
          </a:ln>
        </p:spPr>
        <p:txBody>
          <a:bodyPr wrap="none" anchor="ctr"/>
          <a:lstStyle/>
          <a:p>
            <a:pPr algn="ctr"/>
            <a:r>
              <a:rPr lang="en-US" sz="2400" b="1" dirty="0" smtClean="0">
                <a:solidFill>
                  <a:srgbClr val="FF0000"/>
                </a:solidFill>
              </a:rPr>
              <a:t>Working Interface</a:t>
            </a:r>
            <a:endParaRPr lang="en-US" sz="2400" b="1" dirty="0">
              <a:solidFill>
                <a:srgbClr val="FF0000"/>
              </a:solidFill>
            </a:endParaRPr>
          </a:p>
        </p:txBody>
      </p:sp>
      <p:sp>
        <p:nvSpPr>
          <p:cNvPr id="20" name="TextBox 19"/>
          <p:cNvSpPr txBox="1"/>
          <p:nvPr/>
        </p:nvSpPr>
        <p:spPr>
          <a:xfrm>
            <a:off x="7010400" y="2743202"/>
            <a:ext cx="1447800" cy="1538883"/>
          </a:xfrm>
          <a:prstGeom prst="rect">
            <a:avLst/>
          </a:prstGeom>
          <a:solidFill>
            <a:schemeClr val="bg1">
              <a:lumMod val="95000"/>
            </a:schemeClr>
          </a:solidFill>
          <a:ln>
            <a:solidFill>
              <a:schemeClr val="tx2">
                <a:lumMod val="50000"/>
              </a:schemeClr>
            </a:solidFill>
          </a:ln>
        </p:spPr>
        <p:txBody>
          <a:bodyPr wrap="square" rtlCol="0">
            <a:spAutoFit/>
          </a:bodyPr>
          <a:lstStyle/>
          <a:p>
            <a:pPr algn="ctr">
              <a:spcBef>
                <a:spcPts val="600"/>
              </a:spcBef>
              <a:spcAft>
                <a:spcPts val="600"/>
              </a:spcAft>
            </a:pPr>
            <a:r>
              <a:rPr lang="en-US" sz="1600" dirty="0" smtClean="0">
                <a:solidFill>
                  <a:prstClr val="black"/>
                </a:solidFill>
              </a:rPr>
              <a:t>Behaviors</a:t>
            </a:r>
          </a:p>
          <a:p>
            <a:pPr algn="ctr">
              <a:spcBef>
                <a:spcPts val="600"/>
              </a:spcBef>
              <a:spcAft>
                <a:spcPts val="600"/>
              </a:spcAft>
            </a:pPr>
            <a:r>
              <a:rPr lang="en-US" sz="1600" dirty="0" smtClean="0">
                <a:solidFill>
                  <a:prstClr val="black"/>
                </a:solidFill>
              </a:rPr>
              <a:t>Conditions</a:t>
            </a:r>
          </a:p>
          <a:p>
            <a:pPr algn="ctr">
              <a:spcBef>
                <a:spcPts val="600"/>
              </a:spcBef>
              <a:spcAft>
                <a:spcPts val="600"/>
              </a:spcAft>
            </a:pPr>
            <a:r>
              <a:rPr lang="en-US" sz="1600" dirty="0" smtClean="0">
                <a:solidFill>
                  <a:prstClr val="black"/>
                </a:solidFill>
              </a:rPr>
              <a:t>Attitudes</a:t>
            </a:r>
          </a:p>
          <a:p>
            <a:pPr algn="ctr">
              <a:spcBef>
                <a:spcPts val="600"/>
              </a:spcBef>
              <a:spcAft>
                <a:spcPts val="600"/>
              </a:spcAft>
            </a:pPr>
            <a:r>
              <a:rPr lang="en-US" sz="1600" dirty="0" smtClean="0">
                <a:solidFill>
                  <a:prstClr val="black"/>
                </a:solidFill>
              </a:rPr>
              <a:t>Hazards</a:t>
            </a:r>
            <a:endParaRPr lang="en-US" sz="1600" dirty="0">
              <a:solidFill>
                <a:prstClr val="black"/>
              </a:solidFill>
            </a:endParaRPr>
          </a:p>
        </p:txBody>
      </p:sp>
      <p:cxnSp>
        <p:nvCxnSpPr>
          <p:cNvPr id="22" name="Straight Arrow Connector 21"/>
          <p:cNvCxnSpPr/>
          <p:nvPr/>
        </p:nvCxnSpPr>
        <p:spPr>
          <a:xfrm flipH="1">
            <a:off x="5562600" y="3512645"/>
            <a:ext cx="1447800" cy="687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06512" y="2209804"/>
            <a:ext cx="1436688" cy="461665"/>
          </a:xfrm>
          <a:prstGeom prst="rect">
            <a:avLst/>
          </a:prstGeom>
          <a:noFill/>
        </p:spPr>
        <p:txBody>
          <a:bodyPr wrap="square" rtlCol="0">
            <a:spAutoFit/>
          </a:bodyPr>
          <a:lstStyle/>
          <a:p>
            <a:pPr algn="ctr"/>
            <a:r>
              <a:rPr lang="en-US" sz="2400" b="1" i="1" dirty="0" smtClean="0">
                <a:solidFill>
                  <a:prstClr val="black"/>
                </a:solidFill>
                <a:latin typeface="Arial"/>
              </a:rPr>
              <a:t>Culture</a:t>
            </a:r>
            <a:endParaRPr lang="en-US" sz="2400" b="1" i="1" dirty="0">
              <a:solidFill>
                <a:prstClr val="black"/>
              </a:solidFill>
              <a:latin typeface="Arial"/>
            </a:endParaRPr>
          </a:p>
        </p:txBody>
      </p:sp>
      <p:sp>
        <p:nvSpPr>
          <p:cNvPr id="8" name="TextBox 7"/>
          <p:cNvSpPr txBox="1"/>
          <p:nvPr/>
        </p:nvSpPr>
        <p:spPr>
          <a:xfrm>
            <a:off x="3341688" y="2600984"/>
            <a:ext cx="1828800" cy="584775"/>
          </a:xfrm>
          <a:prstGeom prst="rect">
            <a:avLst/>
          </a:prstGeom>
          <a:noFill/>
        </p:spPr>
        <p:txBody>
          <a:bodyPr wrap="square" rtlCol="0">
            <a:spAutoFit/>
          </a:bodyPr>
          <a:lstStyle/>
          <a:p>
            <a:pPr algn="ctr"/>
            <a:r>
              <a:rPr lang="en-US" sz="1600" dirty="0">
                <a:solidFill>
                  <a:prstClr val="white">
                    <a:lumMod val="95000"/>
                  </a:prstClr>
                </a:solidFill>
                <a:latin typeface="Arial" charset="0"/>
              </a:rPr>
              <a:t>Employees – Skills &amp; </a:t>
            </a:r>
            <a:r>
              <a:rPr lang="en-US" sz="1600" dirty="0" smtClean="0">
                <a:solidFill>
                  <a:prstClr val="white">
                    <a:lumMod val="95000"/>
                  </a:prstClr>
                </a:solidFill>
                <a:latin typeface="Arial" charset="0"/>
              </a:rPr>
              <a:t>Training</a:t>
            </a:r>
            <a:endParaRPr lang="en-US" sz="1600" dirty="0">
              <a:solidFill>
                <a:prstClr val="white">
                  <a:lumMod val="95000"/>
                </a:prstClr>
              </a:solidFill>
              <a:latin typeface="Arial" charset="0"/>
            </a:endParaRPr>
          </a:p>
        </p:txBody>
      </p:sp>
      <p:sp>
        <p:nvSpPr>
          <p:cNvPr id="25" name="TextBox 24"/>
          <p:cNvSpPr txBox="1"/>
          <p:nvPr/>
        </p:nvSpPr>
        <p:spPr>
          <a:xfrm>
            <a:off x="1600200" y="1371604"/>
            <a:ext cx="5214145" cy="461665"/>
          </a:xfrm>
          <a:prstGeom prst="rect">
            <a:avLst/>
          </a:prstGeom>
          <a:noFill/>
        </p:spPr>
        <p:txBody>
          <a:bodyPr wrap="square" rtlCol="0">
            <a:spAutoFit/>
          </a:bodyPr>
          <a:lstStyle/>
          <a:p>
            <a:pPr algn="ctr"/>
            <a:r>
              <a:rPr lang="en-US" sz="2400" b="1" i="1" dirty="0" smtClean="0">
                <a:solidFill>
                  <a:prstClr val="white"/>
                </a:solidFill>
                <a:latin typeface="Arial"/>
              </a:rPr>
              <a:t>Owned &amp; Sustained by Leadership</a:t>
            </a:r>
            <a:endParaRPr lang="en-US" sz="2400" b="1" i="1" dirty="0">
              <a:solidFill>
                <a:prstClr val="white"/>
              </a:solidFill>
              <a:latin typeface="Arial"/>
            </a:endParaRPr>
          </a:p>
        </p:txBody>
      </p:sp>
      <p:sp>
        <p:nvSpPr>
          <p:cNvPr id="15" name="Slide Number Placeholder 3"/>
          <p:cNvSpPr txBox="1">
            <a:spLocks/>
          </p:cNvSpPr>
          <p:nvPr/>
        </p:nvSpPr>
        <p:spPr>
          <a:xfrm>
            <a:off x="8763000" y="6553204"/>
            <a:ext cx="3810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FAFEF79E-8FF4-47F7-95FF-69341E7D7783}"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680542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19200"/>
            <a:ext cx="8610600" cy="4602163"/>
          </a:xfrm>
        </p:spPr>
        <p:txBody>
          <a:bodyPr/>
          <a:lstStyle/>
          <a:p>
            <a:pPr marL="0" indent="0" algn="ctr">
              <a:buNone/>
            </a:pPr>
            <a:endParaRPr lang="en-US" sz="3200" dirty="0" smtClean="0"/>
          </a:p>
          <a:p>
            <a:pPr marL="0" indent="0" algn="ctr">
              <a:buNone/>
            </a:pPr>
            <a:endParaRPr lang="en-US" sz="3200" dirty="0" smtClean="0"/>
          </a:p>
          <a:p>
            <a:pPr marL="0" indent="0" algn="ctr">
              <a:lnSpc>
                <a:spcPct val="150000"/>
              </a:lnSpc>
              <a:buNone/>
            </a:pPr>
            <a:r>
              <a:rPr lang="en-US" sz="3200" b="1" dirty="0" smtClean="0"/>
              <a:t>What barriers prevent employee participation?</a:t>
            </a:r>
          </a:p>
          <a:p>
            <a:pPr marL="0" indent="0" algn="ctr">
              <a:buNone/>
            </a:pPr>
            <a:endParaRPr lang="en-US" sz="3200" b="1" dirty="0" smtClean="0"/>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pPr>
                <a:defRPr/>
              </a:pPr>
              <a:t>5</a:t>
            </a:fld>
            <a:endParaRPr lang="en-US" dirty="0"/>
          </a:p>
        </p:txBody>
      </p:sp>
      <p:sp>
        <p:nvSpPr>
          <p:cNvPr id="4" name="Title 3"/>
          <p:cNvSpPr>
            <a:spLocks noGrp="1"/>
          </p:cNvSpPr>
          <p:nvPr>
            <p:ph type="title" idx="11"/>
          </p:nvPr>
        </p:nvSpPr>
        <p:spPr/>
        <p:txBody>
          <a:bodyPr/>
          <a:lstStyle/>
          <a:p>
            <a:endParaRPr lang="en-US" dirty="0"/>
          </a:p>
        </p:txBody>
      </p:sp>
    </p:spTree>
    <p:extLst>
      <p:ext uri="{BB962C8B-B14F-4D97-AF65-F5344CB8AC3E}">
        <p14:creationId xmlns:p14="http://schemas.microsoft.com/office/powerpoint/2010/main" val="939629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E5A8581-73BB-4065-85EE-C07D848ECFEB}" type="slidenum">
              <a:rPr lang="en-US" smtClean="0">
                <a:solidFill>
                  <a:prstClr val="white"/>
                </a:solidFill>
              </a:rPr>
              <a:pPr>
                <a:defRPr/>
              </a:pPr>
              <a:t>6</a:t>
            </a:fld>
            <a:endParaRPr lang="en-US" dirty="0">
              <a:solidFill>
                <a:prstClr val="white"/>
              </a:solidFill>
            </a:endParaRPr>
          </a:p>
        </p:txBody>
      </p:sp>
      <p:cxnSp>
        <p:nvCxnSpPr>
          <p:cNvPr id="4" name="Straight Connector 3"/>
          <p:cNvCxnSpPr/>
          <p:nvPr/>
        </p:nvCxnSpPr>
        <p:spPr>
          <a:xfrm>
            <a:off x="4724400" y="1371600"/>
            <a:ext cx="0" cy="5105400"/>
          </a:xfrm>
          <a:prstGeom prst="line">
            <a:avLst/>
          </a:prstGeom>
          <a:ln w="28575">
            <a:solidFill>
              <a:srgbClr val="9999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76200"/>
            <a:ext cx="6629400" cy="523220"/>
          </a:xfrm>
          <a:prstGeom prst="rect">
            <a:avLst/>
          </a:prstGeom>
          <a:noFill/>
        </p:spPr>
        <p:txBody>
          <a:bodyPr wrap="square" rtlCol="0">
            <a:spAutoFit/>
          </a:bodyPr>
          <a:lstStyle/>
          <a:p>
            <a:pPr algn="ctr"/>
            <a:r>
              <a:rPr lang="en-US" sz="2800" dirty="0" smtClean="0">
                <a:solidFill>
                  <a:prstClr val="white"/>
                </a:solidFill>
              </a:rPr>
              <a:t>What outcomes do you want to achieve?</a:t>
            </a:r>
            <a:endParaRPr lang="en-US" sz="2800" dirty="0">
              <a:solidFill>
                <a:prstClr val="white"/>
              </a:solidFill>
            </a:endParaRPr>
          </a:p>
        </p:txBody>
      </p:sp>
      <p:sp>
        <p:nvSpPr>
          <p:cNvPr id="11" name="TextBox 10"/>
          <p:cNvSpPr txBox="1"/>
          <p:nvPr/>
        </p:nvSpPr>
        <p:spPr>
          <a:xfrm>
            <a:off x="2819400" y="710625"/>
            <a:ext cx="3733800" cy="584775"/>
          </a:xfrm>
          <a:prstGeom prst="rect">
            <a:avLst/>
          </a:prstGeom>
          <a:noFill/>
        </p:spPr>
        <p:txBody>
          <a:bodyPr wrap="square" rtlCol="0">
            <a:spAutoFit/>
          </a:bodyPr>
          <a:lstStyle/>
          <a:p>
            <a:pPr algn="ctr"/>
            <a:r>
              <a:rPr lang="en-US" sz="1600" dirty="0" smtClean="0">
                <a:solidFill>
                  <a:prstClr val="white"/>
                </a:solidFill>
              </a:rPr>
              <a:t>Suggestions, Near Misses, Hazards, Feedback, Participation</a:t>
            </a:r>
            <a:endParaRPr lang="en-US" sz="1600" dirty="0">
              <a:solidFill>
                <a:prstClr val="white"/>
              </a:solidFill>
            </a:endParaRPr>
          </a:p>
        </p:txBody>
      </p:sp>
      <p:pic>
        <p:nvPicPr>
          <p:cNvPr id="2050" name="Picture 2" descr="https://encrypted-tbn1.gstatic.com/images?q=tbn:ANd9GcTXdzVwFR1KLhk3kpncTxqqQT5HE1Bb-JOqlxSB8KuRbAG2rU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524000"/>
            <a:ext cx="4081462" cy="479128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IQEBQUEBAPDxAQEA8QDw8QFBAPEA8PFRUWFhQUFRQYHCggGBolHBQUITEhJSkrLi4uFx80ODMsNygtLisBCgoKDg0OFBAQFCwcHBwsLCwsLCwsLCwsKywsLCwsKywsKywsLCssLCwsLCwrLCs3LCwrKysrKysrKysrKysrK//AABEIAQwAvAMBIgACEQEDEQH/xAAcAAAABwEBAAAAAAAAAAAAAAAAAQIDBAUGBwj/xABBEAABAwIDBAcFBgQEBwAAAAABAAIDBBEFEiEGMUFREyJhcYGRoQcyUrHBFCMzQmJyFWOy0SRDgpI0RFNzg6PS/8QAFwEBAQEBAAAAAAAAAAAAAAAAAAECA//EAB0RAQEBAAICAwAAAAAAAAAAAAABEQIhEkEiMXH/2gAMAwEAAhEDEQA/AO1I0SF0QaCCCINBEgijQRIXQGhdElKAwjCQjVBuQCIIwUBoIIIAggghAugggiggggoAgggqhpFZGCgqgIXQQUBoIkxU1scX4kjI/wBzgD4DiipCCrf41GfcEj+Ra0hvmbIDFCd0R8SPogsgjuq37XKdzGjzKUJZTyHc0fVEWF0d1BBk4k+TUY6TmfJqCYEahF0nM+TSk9JLwPm0f3RVgCiBVc6slG9gPmEk4oRviPg63zCItLoXVV/HYx77ZWdpaXN823UmkxGKX8OWN/MNcLg929FTEaTmQzIFIJN0YQGgggiGLo0QKInkilXWd2n2ypaHqvcZJyNII7Fw/cfyhQ/aHtOaGANiI+0z5mxk65Gj3n28QB2lYn2f7L/aJHVNSS8Nf1Q7UyS7y5199vmg0FFV4niRzPeKClvpHT6zyN7ZCLgdwC0mH4BFFqGjNxe675Hd73akqwgAA3AJ0SKYAylYOF+9OgAbgE3nQzKh26PMmM6PMqSnwUeZR86PMoHy5FmTJciLkD+ZE4A8AmA5HnQG+mYeFu5UuNbKQ1I1L2PFsssZySNI3WcN6uekQEiYOf1cmL4WC5r/AOIUzdSHgulY3+rxF1d7M+0alrMrJD9mndYBjyMjz+l/HuNlpukBC5d7TdjWNa6spgGat+0wtAym50kaOBvvU/THXChdc19le1Ukp+yTuL3NYXQSO1JYN7HHjbeF0lVCkLpN0LoGygCklyLMqrjnt2ppI6mmqWdZpifE+O+oyuDrgcd/orP2Y7SwSxdHmyyE9UHS51uOw6qR7dqMSYfG4XzxVLSwjiSx1xftAPkFy7ZvZR9bTmegnvURu+9p3OMUzDvBa73Xg9tlKPQ7HlONK41g22eLUNo66kfOwGwMgdHJYcpAC0+JWzwf2jUM+j3S0r+LJ2Egf623CajbZkYcq+jr4pheGaKYfy3td6DVSr89FUPIByauhdA9dHdM5kCUU8hdNXQugcKLMmy5AOQOZkRcm5DlF3EMHNxDR5lZzF9uKCmuH1AleP8AKpwZ5D/t0Hmh20T3rKe0DHo4aR8TnAySAZm6dVgIOvK6zOIbfVtV1MPoJowdBNMC5/eGgWC5/tHh1SyRzq97ukuCY5CBmJ1FmtJ9bKfatf7JKeSrxL7Q27aelZIS4m3SPcC0NHMC59F3PMudex2ECnkJHXPRg6WDGEFzGAcNDfxXQ1U0rMhnSboIpvMk5km6JEZv2lw58MmIteIwza/Cx4zehI8VxTZ2pdhuJgxEiGV4hkZe4LXi48iNO4rv+P0wmpKiMjMJKeZuXmcpt6hedMVf95BJuErIJSO1jmh39Z8lKsd0osYY8lps7KbEHWylyUNPJqY2X55RfzWQpIbTZxoHNGbtK01K+4WUsE/Zuncb9HFfgS0ZgOx28JbcGkZ+HPUM5ASvc0f6XXClByca880Qw2KpAsJnE/E9kb7p5j6ge86M/wDjt8ipDHlOGUrRiMJZeJjt+x4P9ScEzv037n2+ae6RASo0j9NJr+F2dV589U06Wo4GLv6N3/0p3SdgSHPKJqvDKo2vM3ebhkTAPW6bkwyV989VVEE+6yQQgdg6MA28VZF5SC8qCpOzFOTeSMSnnO59Qf8A2Ep6HCqaIdSCIW3AMY0DuACmEpiUoaarKvI0kDKALm2i4ZOx2JYg8kno+kdck/l3HxNrdy61tLUZaeQ33McfIE/Rcs2Gb0cM1S69gHuF/wBLb/OyT2rsXsyZ/hZZLAdNVykW0GRlo2geDQtldZ/YikMOH07T73Rhzv3O1PzV4HLSQ4gkZ0M6KYulFJARlRRjXTgdD4rzbjdLkcxrrgQVlTRv7Iy92U+WVekguI7f4d99XMGh6fpm/uLQ4H5oi7wKqMkUd/xA3I/9zOqfULUUdwAubYa4tex4NszWONtxcQCTbvv5rpNC/QdoBHaFhKsGJ1iaaU6xWJDwKWmgnAq0UCisgEaABBBGUCSm3BOpsoGnKNOVIeVCmKzUrG+0iq6OhltveOjHaXEC3ldZSKPo6Olpxo+okja63wlwc/00W42iw7p3w3IEcbzJIN+ew6o81QOiE2L08bQMsLWmw3XedPQLXFPTsdGzJGxvwsaPRPIW9NPBGFWpAQQQQNo03mQuoFrmXtCgtWvPCWCJ/eW3afkF0wOWF9pMPXgfb8kkZPiCPqiMTQxWaP0m3gt5s9PmjAO9pssfRMsdRcFarBGgX8CFmlaC6cjKZjT7EZOApwFRyU41yuqeCNNCREXounS5AOUcvS2lU064pDikEokNIeok2qlyKHUuIBWailxM8eQsqLYem6TFHvO4SNA/axl/mVcYkeqUPZzT/wCKld8LCfFxt9FriOioIXQVaBBCyJCI2ZKukoWUB3Wd24p89Ow/BLfwLSFoSFXY/Hmp334Wd5FSo5xA30Wgwh3WtzCpS2zyrTDHWe3vsoVpok+xR2FSGKMjKUSkvR30RRhC6TdGFqAWSgiARkoDzdiCSClhA3IFX150srCVVdedfBZFNWjMQ0cVb+z6C32h38xsYPYBc+pVa33y47mNc7yCvNgmWow475ZJH9+th8lqK0qCK6K6qlIJN0LqiOgggspo0xXR5opBzY/5XTyLfpz0Q1zadm7TVPUh18QnaiOx7iR4g2QhZZBpY9yfYUzALtHcE81RkolK4JHFOWRRBGjKKyABGSiRlUEClBEEYQJeqetPWPYrh4VPVnUqCpxN3R0s7uJZkb3uNlsMAg6OlhZutE2/edT81jMfdeKKP/q1DBbsGq6DGzK0DkAPIKwhy6F0hAFFLQRZkLoppBBBGQQQRIMTizcs0jeUryO46/VNQnVS9pmZahx+NkTr9ti0/IKvgcorSUDup6J5jwVVwz2j8UzHW6oyvk40qvpazNopV+SuKkEokiJt1Ojo77zZLBERhSJqcDcbpp8eUbwkCCgo7qlovqmvto5oJcjrA9ypagqfPNdhKrJHXKgq8Q69bRRfrzkd7t/oV0QrA4XH0mMj+TCCN+lmk/Ny3qvoGiRkIkWDujCSlBFNXQukhKRkaCCCDn/tPxA0z4H2u1zXMd3Agj6qHhtWyVocxwIPorb2rYb09G07nMlAB5ZmkfNcSocQqaN5Au2x1a7d2EdiY1HTdocVdEA1pAv6rN0G1VjaTQ3se5UeJYu6oyvILTlALeAcN5CrS7W/FXCR17DcWDwC03urqDE+0LjeECozx9CJD0jtLB2QAbyeFl02iiDR13Z378rN1h6lXEvTVUdcL3uArM4i229ZVrZLWEDueoepLYqi34A8iPqnTGrSfEwOKq67Fy7QaBNSQy/npjbjbMD81WYg0uH3LXC3vCS+niApqymqrEw3Vzrd+ipcQ2xihbcPDyR1WMNySmMTo5HNPSsLBr1tHt9FlpKaniOZ2S/M7/BoRuOlbN4y6pbYtLeqHHiO66t3ixvwGrjvs0akrnGE7d09KzIIppL6ktys7t6rca2znrAWQMMUZ0cLlziCbakKYmOm+zx4mrKqYa6AcdASAN+7RoW+WD9j1JkpJnXuXzhmYccjRfwuVvFSDCUUlBQ0d0aSghpm6PMkoXVCsyGZIJSbqIrNr489FMOTQ8d7SFx+enbM3K/h7jtMzD2dnYu14izPDI34o3j0XF29UpViC7ZyQkZMrgTqG6EDnY71qsH2Mo2iN9TU2L3Boa4WYX/CXWsPFKwOa0sZ/W31Nlt6nDIpfeaQTY5mHIb89FPOqvqKjjiYAwMjAGVuRosR4J2OGM3PRsBvYuAa13yWWbQTxn7qpdb4XWF/AaeQClU1TVN94sJ7NPUf2U1loXuyjhrz3qOatw3G3kmIa1535PNn1slukzbyz/dGPqi4MVTrWuPqoOJU/TMIzmNxaQ2Rv5SRvy7j4p2V1vzR+DwfldQqiaX8gZ3kG3rZQxznbTYuvcWGCpmrGBhzCR7YwwjxAI7OCx79jKkND3OgyuOUOZIJOt8Om8rsc9BNKfvZzk0+7YAB4nima+ijjie4Nu6OJwY52pYLaBvBvgr5Yscjfspkbd7xmJsG207TdPx0jIxljBFx13E6vPPsHYrOoJOp1PPeoLgbrSux+zin6PDYha2Z0r++7rA+i011VYDF0dLAz4YWadpFz81YhyrJy6MJsORgoYWgiBRqCIXIi5ESklNSlF6SXJt5SC9QOF643X2Erx8Mj2+RK60+Rcf2pDo62d0HW++PSxP927gDcH8pIKLxWWGS2LTv1B8iunRPuL87FcZhxMN1kY+EbruF2XtweNF2Kja7o2G2+NhB53aFnktiRmCXdM2PEFHfsKjJ26GnYm/BFdFBySjcmiTyKAPVLtHLlp5P2hvmQFavzcAVldvpzBSZ5Oo10sbBe4zHU2HPQXSrIysrgUxTAOka34ntb5myoBjJe4NiYXucbADS/mrXZOGZ+I07Ji1tpmu6NtnXABd1iO5dVrvLHZQB8IA8gnWyKEw63JuSSpDCssJOZKzJgFLutLDwKMlNgo8ygjEpDnJTk05RkhxTLnJx6juQNyPXLPaDhmaqfJHJ0ZeyMPvcM6QN0a49oF106QrnWMVIbVTCRvSQyuyvYdLgAWy8iEWMGQ8OyyB4cOLHHd2cCF0HZfax9PG1n8RmDRYdHVU5qI29jXsOYDRUtZsVLk6ajcaunJJyM/4mDmHM427Ff7BVkTLRy0UM78xs9/3dTfcWlkmh8FbOm9bCk21idfNWYa4dW1xNEb/mBuTZXdLtNQu9+ppAeTZLjzKjGOgku2Sk6E6aPgLPJzRYpmXYihf1mDL2tP0SYzq+jxzDj/zMRJ3WJIPcbaqR/FaLdna46WADnH0Cz9Nsk2MWZK7L8Lgx49WlPswDKQQ9nVtlIihBaQb3HVTpdWs2M0bBd3SNA3kxSi3jlVBjG2FI1v3FXSRkbzUMkIt4EWVjW4dLMLSVMxaRZzRlDXDtsFWN2UpGb4mntdb6p8TWRr9sJMptjdAwX/yonvfbkBYrne1mNfaQM9fPW5Xk5TGYomndmaDxt2Ls1fsrh82jqOOQjjG1wefFq5Ptvs5TQS2gjmpgXaieRjz+1kY63mbpMtWVkIKgteDEDmv1CQC4G1tw05ro3s4wuT7UJ5nAmNjrNG4PIsB32O5UWF7ETENllD6SDhLKMssn/bj3+JW02ZaG1MTI2lsTA8C5uXFzdXOPElW4ldAicpLCmYo1KYxZ1kpqcaiaEaasLCUHJu6VdXVMOTZTqQ4KMmHhMuCkuam3NQQZGrnOKsDy47yXO+a6VV9VjjyafkufTQanvVkWVTUVVNTPzROLeY4HvWso9rxI3LPGx4PCRoc0nmDwVR9lvwVphWGMLdRrc69iWSGr6mxqnygFsrG/y3F7B3A3sO5S4Kildq2pLHcpD/dU7cIYN1wexH/De2/eFnTWopo2cHxP7nOHyKsGOaPyMP8AresMMNH6fkliiI4nwLkI11Tl33iZ23cdPFU876cHr1APY03+qqDQePfcohQnsHgriptTikVsodM5nK5jYRyNrKjnxangcHxQU4la0tD2tDngXv7x3a8d6lvwsH3tVT4rhOVwyt0tr3pgrq7EZKh93uc4k6X1t3LVbOwAPZzuNVnI6MjgVqsDbZzb8LLViVrmMTgQCO6wgwEAgiJUUaCRcpVkCUCEaC2YbLUlzU9ZJc1MTFZig+6d2iyyrsPJOi1eMjqeKoftGTeNOzVMEVuEO+JvqptFSOYNbeCOOsa471Na5UG2NH0aLOUbXHmsgdGlCNGGHkUqxTA30aPIlpOvO/0QDKm5IAd4TqCIiOpG33f2T9PT5DeydbvUtjbpomRuuAnAmYRZPKLBorI0FFEjQSM/d5qhQajARoLYKyIpSJyiIGJsu1Z98ditDiR6qpp+CsQinYCdVKcxRot6n20QNtjGlk62KyOn4p+yKTHcJx8p4geQRIOUEaY3TafISSFMQ0gjRIDbvU2FQm71MjKgmNsnQFFhcpbUxYKyBSyElLFJsm3Qgp6yOyD/2Q=="/>
          <p:cNvSpPr>
            <a:spLocks noChangeAspect="1" noChangeArrowheads="1"/>
          </p:cNvSpPr>
          <p:nvPr/>
        </p:nvSpPr>
        <p:spPr bwMode="auto">
          <a:xfrm>
            <a:off x="1095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6" descr="data:image/jpeg;base64,/9j/4AAQSkZJRgABAQAAAQABAAD/2wCEAAkGBxIQEBQUEBAPDxAQEA8QDw8QFBAPEA8PFRUWFhQUFRQYHCggGBolHBQUITEhJSkrLi4uFx80ODMsNygtLisBCgoKDg0OFBAQFCwcHBwsLCwsLCwsLCwsKywsLCwsKywsKywsLCssLCwsLCwrLCs3LCwrKysrKysrKysrKysrK//AABEIAQwAvAMBIgACEQEDEQH/xAAcAAAABwEBAAAAAAAAAAAAAAAAAQIDBAUGBwj/xABBEAABAwIDBAcFBgQEBwAAAAABAAIDBBEFEiEGMUFREyJhcYGRoQcyUrHBFCMzQmJyFWOy0SRDgpI0RFNzg6PS/8QAFwEBAQEBAAAAAAAAAAAAAAAAAAECA//EAB0RAQEBAAICAwAAAAAAAAAAAAABEQIhEkEiMXH/2gAMAwEAAhEDEQA/AO1I0SF0QaCCCINBEgijQRIXQGhdElKAwjCQjVBuQCIIwUBoIIIAggghAugggiggggoAgggqhpFZGCgqgIXQQUBoIkxU1scX4kjI/wBzgD4DiipCCrf41GfcEj+Ra0hvmbIDFCd0R8SPogsgjuq37XKdzGjzKUJZTyHc0fVEWF0d1BBk4k+TUY6TmfJqCYEahF0nM+TSk9JLwPm0f3RVgCiBVc6slG9gPmEk4oRviPg63zCItLoXVV/HYx77ZWdpaXN823UmkxGKX8OWN/MNcLg929FTEaTmQzIFIJN0YQGgggiGLo0QKInkilXWd2n2ypaHqvcZJyNII7Fw/cfyhQ/aHtOaGANiI+0z5mxk65Gj3n28QB2lYn2f7L/aJHVNSS8Nf1Q7UyS7y5199vmg0FFV4niRzPeKClvpHT6zyN7ZCLgdwC0mH4BFFqGjNxe675Hd73akqwgAA3AJ0SKYAylYOF+9OgAbgE3nQzKh26PMmM6PMqSnwUeZR86PMoHy5FmTJciLkD+ZE4A8AmA5HnQG+mYeFu5UuNbKQ1I1L2PFsssZySNI3WcN6uekQEiYOf1cmL4WC5r/AOIUzdSHgulY3+rxF1d7M+0alrMrJD9mndYBjyMjz+l/HuNlpukBC5d7TdjWNa6spgGat+0wtAym50kaOBvvU/THXChdc19le1Ukp+yTuL3NYXQSO1JYN7HHjbeF0lVCkLpN0LoGygCklyLMqrjnt2ppI6mmqWdZpifE+O+oyuDrgcd/orP2Y7SwSxdHmyyE9UHS51uOw6qR7dqMSYfG4XzxVLSwjiSx1xftAPkFy7ZvZR9bTmegnvURu+9p3OMUzDvBa73Xg9tlKPQ7HlONK41g22eLUNo66kfOwGwMgdHJYcpAC0+JWzwf2jUM+j3S0r+LJ2Egf623CajbZkYcq+jr4pheGaKYfy3td6DVSr89FUPIByauhdA9dHdM5kCUU8hdNXQugcKLMmy5AOQOZkRcm5DlF3EMHNxDR5lZzF9uKCmuH1AleP8AKpwZ5D/t0Hmh20T3rKe0DHo4aR8TnAySAZm6dVgIOvK6zOIbfVtV1MPoJowdBNMC5/eGgWC5/tHh1SyRzq97ukuCY5CBmJ1FmtJ9bKfatf7JKeSrxL7Q27aelZIS4m3SPcC0NHMC59F3PMudex2ECnkJHXPRg6WDGEFzGAcNDfxXQ1U0rMhnSboIpvMk5km6JEZv2lw58MmIteIwza/Cx4zehI8VxTZ2pdhuJgxEiGV4hkZe4LXi48iNO4rv+P0wmpKiMjMJKeZuXmcpt6hedMVf95BJuErIJSO1jmh39Z8lKsd0osYY8lps7KbEHWylyUNPJqY2X55RfzWQpIbTZxoHNGbtK01K+4WUsE/Zuncb9HFfgS0ZgOx28JbcGkZ+HPUM5ASvc0f6XXClByca880Qw2KpAsJnE/E9kb7p5j6ge86M/wDjt8ipDHlOGUrRiMJZeJjt+x4P9ScEzv037n2+ae6RASo0j9NJr+F2dV589U06Wo4GLv6N3/0p3SdgSHPKJqvDKo2vM3ebhkTAPW6bkwyV989VVEE+6yQQgdg6MA28VZF5SC8qCpOzFOTeSMSnnO59Qf8A2Ep6HCqaIdSCIW3AMY0DuACmEpiUoaarKvI0kDKALm2i4ZOx2JYg8kno+kdck/l3HxNrdy61tLUZaeQ33McfIE/Rcs2Gb0cM1S69gHuF/wBLb/OyT2rsXsyZ/hZZLAdNVykW0GRlo2geDQtldZ/YikMOH07T73Rhzv3O1PzV4HLSQ4gkZ0M6KYulFJARlRRjXTgdD4rzbjdLkcxrrgQVlTRv7Iy92U+WVekguI7f4d99XMGh6fpm/uLQ4H5oi7wKqMkUd/xA3I/9zOqfULUUdwAubYa4tex4NszWONtxcQCTbvv5rpNC/QdoBHaFhKsGJ1iaaU6xWJDwKWmgnAq0UCisgEaABBBGUCSm3BOpsoGnKNOVIeVCmKzUrG+0iq6OhltveOjHaXEC3ldZSKPo6Olpxo+okja63wlwc/00W42iw7p3w3IEcbzJIN+ew6o81QOiE2L08bQMsLWmw3XedPQLXFPTsdGzJGxvwsaPRPIW9NPBGFWpAQQQQNo03mQuoFrmXtCgtWvPCWCJ/eW3afkF0wOWF9pMPXgfb8kkZPiCPqiMTQxWaP0m3gt5s9PmjAO9pssfRMsdRcFarBGgX8CFmlaC6cjKZjT7EZOApwFRyU41yuqeCNNCREXounS5AOUcvS2lU064pDikEokNIeok2qlyKHUuIBWailxM8eQsqLYem6TFHvO4SNA/axl/mVcYkeqUPZzT/wCKld8LCfFxt9FriOioIXQVaBBCyJCI2ZKukoWUB3Wd24p89Ow/BLfwLSFoSFXY/Hmp334Wd5FSo5xA30Wgwh3WtzCpS2zyrTDHWe3vsoVpok+xR2FSGKMjKUSkvR30RRhC6TdGFqAWSgiARkoDzdiCSClhA3IFX150srCVVdedfBZFNWjMQ0cVb+z6C32h38xsYPYBc+pVa33y47mNc7yCvNgmWow475ZJH9+th8lqK0qCK6K6qlIJN0LqiOgggspo0xXR5opBzY/5XTyLfpz0Q1zadm7TVPUh18QnaiOx7iR4g2QhZZBpY9yfYUzALtHcE81RkolK4JHFOWRRBGjKKyABGSiRlUEClBEEYQJeqetPWPYrh4VPVnUqCpxN3R0s7uJZkb3uNlsMAg6OlhZutE2/edT81jMfdeKKP/q1DBbsGq6DGzK0DkAPIKwhy6F0hAFFLQRZkLoppBBBGQQQRIMTizcs0jeUryO46/VNQnVS9pmZahx+NkTr9ti0/IKvgcorSUDup6J5jwVVwz2j8UzHW6oyvk40qvpazNopV+SuKkEokiJt1Ojo77zZLBERhSJqcDcbpp8eUbwkCCgo7qlovqmvto5oJcjrA9ypagqfPNdhKrJHXKgq8Q69bRRfrzkd7t/oV0QrA4XH0mMj+TCCN+lmk/Ny3qvoGiRkIkWDujCSlBFNXQukhKRkaCCCDn/tPxA0z4H2u1zXMd3Agj6qHhtWyVocxwIPorb2rYb09G07nMlAB5ZmkfNcSocQqaN5Au2x1a7d2EdiY1HTdocVdEA1pAv6rN0G1VjaTQ3se5UeJYu6oyvILTlALeAcN5CrS7W/FXCR17DcWDwC03urqDE+0LjeECozx9CJD0jtLB2QAbyeFl02iiDR13Z378rN1h6lXEvTVUdcL3uArM4i229ZVrZLWEDueoepLYqi34A8iPqnTGrSfEwOKq67Fy7QaBNSQy/npjbjbMD81WYg0uH3LXC3vCS+niApqymqrEw3Vzrd+ipcQ2xihbcPDyR1WMNySmMTo5HNPSsLBr1tHt9FlpKaniOZ2S/M7/BoRuOlbN4y6pbYtLeqHHiO66t3ixvwGrjvs0akrnGE7d09KzIIppL6ktys7t6rca2znrAWQMMUZ0cLlziCbakKYmOm+zx4mrKqYa6AcdASAN+7RoW+WD9j1JkpJnXuXzhmYccjRfwuVvFSDCUUlBQ0d0aSghpm6PMkoXVCsyGZIJSbqIrNr489FMOTQ8d7SFx+enbM3K/h7jtMzD2dnYu14izPDI34o3j0XF29UpViC7ZyQkZMrgTqG6EDnY71qsH2Mo2iN9TU2L3Boa4WYX/CXWsPFKwOa0sZ/W31Nlt6nDIpfeaQTY5mHIb89FPOqvqKjjiYAwMjAGVuRosR4J2OGM3PRsBvYuAa13yWWbQTxn7qpdb4XWF/AaeQClU1TVN94sJ7NPUf2U1loXuyjhrz3qOatw3G3kmIa1535PNn1slukzbyz/dGPqi4MVTrWuPqoOJU/TMIzmNxaQ2Rv5SRvy7j4p2V1vzR+DwfldQqiaX8gZ3kG3rZQxznbTYuvcWGCpmrGBhzCR7YwwjxAI7OCx79jKkND3OgyuOUOZIJOt8Om8rsc9BNKfvZzk0+7YAB4nima+ijjie4Nu6OJwY52pYLaBvBvgr5Yscjfspkbd7xmJsG207TdPx0jIxljBFx13E6vPPsHYrOoJOp1PPeoLgbrSux+zin6PDYha2Z0r++7rA+i011VYDF0dLAz4YWadpFz81YhyrJy6MJsORgoYWgiBRqCIXIi5ESklNSlF6SXJt5SC9QOF643X2Erx8Mj2+RK60+Rcf2pDo62d0HW++PSxP927gDcH8pIKLxWWGS2LTv1B8iunRPuL87FcZhxMN1kY+EbruF2XtweNF2Kja7o2G2+NhB53aFnktiRmCXdM2PEFHfsKjJ26GnYm/BFdFBySjcmiTyKAPVLtHLlp5P2hvmQFavzcAVldvpzBSZ5Oo10sbBe4zHU2HPQXSrIysrgUxTAOka34ntb5myoBjJe4NiYXucbADS/mrXZOGZ+I07Ji1tpmu6NtnXABd1iO5dVrvLHZQB8IA8gnWyKEw63JuSSpDCssJOZKzJgFLutLDwKMlNgo8ygjEpDnJTk05RkhxTLnJx6juQNyPXLPaDhmaqfJHJ0ZeyMPvcM6QN0a49oF106QrnWMVIbVTCRvSQyuyvYdLgAWy8iEWMGQ8OyyB4cOLHHd2cCF0HZfax9PG1n8RmDRYdHVU5qI29jXsOYDRUtZsVLk6ajcaunJJyM/4mDmHM427Ff7BVkTLRy0UM78xs9/3dTfcWlkmh8FbOm9bCk21idfNWYa4dW1xNEb/mBuTZXdLtNQu9+ppAeTZLjzKjGOgku2Sk6E6aPgLPJzRYpmXYihf1mDL2tP0SYzq+jxzDj/zMRJ3WJIPcbaqR/FaLdna46WADnH0Cz9Nsk2MWZK7L8Lgx49WlPswDKQQ9nVtlIihBaQb3HVTpdWs2M0bBd3SNA3kxSi3jlVBjG2FI1v3FXSRkbzUMkIt4EWVjW4dLMLSVMxaRZzRlDXDtsFWN2UpGb4mntdb6p8TWRr9sJMptjdAwX/yonvfbkBYrne1mNfaQM9fPW5Xk5TGYomndmaDxt2Ls1fsrh82jqOOQjjG1wefFq5Ptvs5TQS2gjmpgXaieRjz+1kY63mbpMtWVkIKgteDEDmv1CQC4G1tw05ro3s4wuT7UJ5nAmNjrNG4PIsB32O5UWF7ETENllD6SDhLKMssn/bj3+JW02ZaG1MTI2lsTA8C5uXFzdXOPElW4ldAicpLCmYo1KYxZ1kpqcaiaEaasLCUHJu6VdXVMOTZTqQ4KMmHhMuCkuam3NQQZGrnOKsDy47yXO+a6VV9VjjyafkufTQanvVkWVTUVVNTPzROLeY4HvWso9rxI3LPGx4PCRoc0nmDwVR9lvwVphWGMLdRrc69iWSGr6mxqnygFsrG/y3F7B3A3sO5S4Kildq2pLHcpD/dU7cIYN1wexH/De2/eFnTWopo2cHxP7nOHyKsGOaPyMP8AresMMNH6fkliiI4nwLkI11Tl33iZ23cdPFU876cHr1APY03+qqDQePfcohQnsHgriptTikVsodM5nK5jYRyNrKjnxangcHxQU4la0tD2tDngXv7x3a8d6lvwsH3tVT4rhOVwyt0tr3pgrq7EZKh93uc4k6X1t3LVbOwAPZzuNVnI6MjgVqsDbZzb8LLViVrmMTgQCO6wgwEAgiJUUaCRcpVkCUCEaC2YbLUlzU9ZJc1MTFZig+6d2iyyrsPJOi1eMjqeKoftGTeNOzVMEVuEO+JvqptFSOYNbeCOOsa471Na5UG2NH0aLOUbXHmsgdGlCNGGHkUqxTA30aPIlpOvO/0QDKm5IAd4TqCIiOpG33f2T9PT5DeydbvUtjbpomRuuAnAmYRZPKLBorI0FFEjQSM/d5qhQajARoLYKyIpSJyiIGJsu1Z98ditDiR6qpp+CsQinYCdVKcxRot6n20QNtjGlk62KyOn4p+yKTHcJx8p4geQRIOUEaY3TafISSFMQ0gjRIDbvU2FQm71MjKgmNsnQFFhcpbUxYKyBSyElLFJsm3Qgp6yOyD/2Q=="/>
          <p:cNvSpPr>
            <a:spLocks noChangeAspect="1" noChangeArrowheads="1"/>
          </p:cNvSpPr>
          <p:nvPr/>
        </p:nvSpPr>
        <p:spPr bwMode="auto">
          <a:xfrm>
            <a:off x="2619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5297604"/>
            <a:ext cx="716705" cy="101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029200" y="1654314"/>
            <a:ext cx="3733800" cy="707886"/>
          </a:xfrm>
          <a:prstGeom prst="rect">
            <a:avLst/>
          </a:prstGeom>
          <a:noFill/>
        </p:spPr>
        <p:txBody>
          <a:bodyPr wrap="square" rtlCol="0">
            <a:spAutoFit/>
          </a:bodyPr>
          <a:lstStyle/>
          <a:p>
            <a:pPr algn="ctr"/>
            <a:r>
              <a:rPr lang="en-US" sz="2000" dirty="0" smtClean="0">
                <a:solidFill>
                  <a:prstClr val="white"/>
                </a:solidFill>
              </a:rPr>
              <a:t>What behaviors do your want to instill?</a:t>
            </a:r>
            <a:endParaRPr lang="en-US" sz="2000" dirty="0">
              <a:solidFill>
                <a:prstClr val="white"/>
              </a:solidFill>
            </a:endParaRPr>
          </a:p>
        </p:txBody>
      </p:sp>
      <p:sp>
        <p:nvSpPr>
          <p:cNvPr id="14" name="TextBox 13"/>
          <p:cNvSpPr txBox="1"/>
          <p:nvPr/>
        </p:nvSpPr>
        <p:spPr>
          <a:xfrm>
            <a:off x="3048000" y="5943600"/>
            <a:ext cx="1371600" cy="371682"/>
          </a:xfrm>
          <a:prstGeom prst="rect">
            <a:avLst/>
          </a:prstGeom>
          <a:solidFill>
            <a:schemeClr val="bg1"/>
          </a:solidFill>
        </p:spPr>
        <p:txBody>
          <a:bodyPr wrap="square" rtlCol="0">
            <a:spAutoFit/>
          </a:bodyPr>
          <a:lstStyle/>
          <a:p>
            <a:endParaRPr lang="en-US" dirty="0">
              <a:solidFill>
                <a:prstClr val="black"/>
              </a:solidFill>
            </a:endParaRPr>
          </a:p>
        </p:txBody>
      </p:sp>
      <p:sp>
        <p:nvSpPr>
          <p:cNvPr id="6" name="TextBox 5"/>
          <p:cNvSpPr txBox="1"/>
          <p:nvPr/>
        </p:nvSpPr>
        <p:spPr>
          <a:xfrm>
            <a:off x="7086600" y="4953000"/>
            <a:ext cx="1066800" cy="338554"/>
          </a:xfrm>
          <a:prstGeom prst="rect">
            <a:avLst/>
          </a:prstGeom>
          <a:noFill/>
        </p:spPr>
        <p:txBody>
          <a:bodyPr wrap="square" rtlCol="0">
            <a:spAutoFit/>
          </a:bodyPr>
          <a:lstStyle/>
          <a:p>
            <a:pPr algn="ctr"/>
            <a:r>
              <a:rPr lang="en-US" sz="1600" b="1" dirty="0" smtClean="0">
                <a:solidFill>
                  <a:schemeClr val="bg1"/>
                </a:solidFill>
              </a:rPr>
              <a:t>“Known”</a:t>
            </a:r>
            <a:endParaRPr lang="en-US" sz="1600" b="1" dirty="0">
              <a:solidFill>
                <a:schemeClr val="bg1"/>
              </a:solidFill>
            </a:endParaRPr>
          </a:p>
        </p:txBody>
      </p:sp>
      <p:sp>
        <p:nvSpPr>
          <p:cNvPr id="15" name="TextBox 14"/>
          <p:cNvSpPr txBox="1"/>
          <p:nvPr/>
        </p:nvSpPr>
        <p:spPr>
          <a:xfrm>
            <a:off x="2141219" y="1669703"/>
            <a:ext cx="2278381" cy="338554"/>
          </a:xfrm>
          <a:prstGeom prst="rect">
            <a:avLst/>
          </a:prstGeom>
          <a:noFill/>
        </p:spPr>
        <p:txBody>
          <a:bodyPr wrap="square" rtlCol="0">
            <a:spAutoFit/>
          </a:bodyPr>
          <a:lstStyle/>
          <a:p>
            <a:pPr algn="ctr"/>
            <a:r>
              <a:rPr lang="en-US" sz="1600" b="1" dirty="0" smtClean="0"/>
              <a:t>“Known &amp; Unknown”</a:t>
            </a:r>
            <a:endParaRPr lang="en-US" sz="1600" b="1" dirty="0"/>
          </a:p>
        </p:txBody>
      </p:sp>
    </p:spTree>
    <p:extLst>
      <p:ext uri="{BB962C8B-B14F-4D97-AF65-F5344CB8AC3E}">
        <p14:creationId xmlns:p14="http://schemas.microsoft.com/office/powerpoint/2010/main" val="1208701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6"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90600"/>
            <a:ext cx="4160520" cy="609599"/>
          </a:xfrm>
        </p:spPr>
        <p:txBody>
          <a:bodyPr/>
          <a:lstStyle/>
          <a:p>
            <a:pPr marL="0" indent="0" algn="ctr">
              <a:spcBef>
                <a:spcPts val="1200"/>
              </a:spcBef>
              <a:spcAft>
                <a:spcPts val="1200"/>
              </a:spcAft>
              <a:buNone/>
            </a:pPr>
            <a:r>
              <a:rPr lang="en-US" sz="3200" dirty="0" smtClean="0"/>
              <a:t>What does accountability mean to you?</a:t>
            </a:r>
          </a:p>
        </p:txBody>
      </p:sp>
      <p:sp>
        <p:nvSpPr>
          <p:cNvPr id="3" name="Slide Number Placeholder 2"/>
          <p:cNvSpPr>
            <a:spLocks noGrp="1"/>
          </p:cNvSpPr>
          <p:nvPr>
            <p:ph type="sldNum" sz="quarter" idx="10"/>
          </p:nvPr>
        </p:nvSpPr>
        <p:spPr/>
        <p:txBody>
          <a:bodyPr/>
          <a:lstStyle/>
          <a:p>
            <a:pPr>
              <a:defRPr/>
            </a:pPr>
            <a:fld id="{A23FE2B7-D694-4631-9396-AE3374962F5B}" type="slidenum">
              <a:rPr lang="en-US" smtClean="0">
                <a:solidFill>
                  <a:srgbClr val="000000"/>
                </a:solidFill>
              </a:rPr>
              <a:pPr>
                <a:defRPr/>
              </a:pPr>
              <a:t>7</a:t>
            </a:fld>
            <a:endParaRPr lang="en-US" dirty="0">
              <a:solidFill>
                <a:srgbClr val="000000"/>
              </a:solidFill>
            </a:endParaRPr>
          </a:p>
        </p:txBody>
      </p:sp>
      <p:sp>
        <p:nvSpPr>
          <p:cNvPr id="4" name="Title 3"/>
          <p:cNvSpPr>
            <a:spLocks noGrp="1"/>
          </p:cNvSpPr>
          <p:nvPr>
            <p:ph type="title" idx="11"/>
          </p:nvPr>
        </p:nvSpPr>
        <p:spPr/>
        <p:txBody>
          <a:bodyPr/>
          <a:lstStyle/>
          <a:p>
            <a:r>
              <a:rPr lang="en-US" dirty="0" smtClean="0"/>
              <a:t>The Communication Barrier</a:t>
            </a:r>
            <a:endParaRPr lang="en-US" dirty="0"/>
          </a:p>
        </p:txBody>
      </p:sp>
      <p:sp>
        <p:nvSpPr>
          <p:cNvPr id="5" name="Rounded Rectangle 4"/>
          <p:cNvSpPr/>
          <p:nvPr/>
        </p:nvSpPr>
        <p:spPr>
          <a:xfrm>
            <a:off x="1051560" y="3352800"/>
            <a:ext cx="23622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“Accountability”</a:t>
            </a:r>
            <a:endParaRPr lang="en-US" dirty="0">
              <a:solidFill>
                <a:srgbClr val="FFFFFF"/>
              </a:solidFill>
            </a:endParaRPr>
          </a:p>
        </p:txBody>
      </p:sp>
      <p:sp>
        <p:nvSpPr>
          <p:cNvPr id="6" name="Rounded Rectangle 5"/>
          <p:cNvSpPr/>
          <p:nvPr/>
        </p:nvSpPr>
        <p:spPr>
          <a:xfrm>
            <a:off x="5711190" y="3352800"/>
            <a:ext cx="2362200" cy="762000"/>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“Accountability”</a:t>
            </a:r>
            <a:endParaRPr lang="en-US" dirty="0">
              <a:solidFill>
                <a:srgbClr val="FFFFFF"/>
              </a:solidFill>
            </a:endParaRPr>
          </a:p>
        </p:txBody>
      </p:sp>
      <p:sp>
        <p:nvSpPr>
          <p:cNvPr id="7" name="TextBox 6"/>
          <p:cNvSpPr txBox="1"/>
          <p:nvPr/>
        </p:nvSpPr>
        <p:spPr>
          <a:xfrm>
            <a:off x="1470660" y="2983468"/>
            <a:ext cx="1524000" cy="369332"/>
          </a:xfrm>
          <a:prstGeom prst="rect">
            <a:avLst/>
          </a:prstGeom>
          <a:noFill/>
        </p:spPr>
        <p:txBody>
          <a:bodyPr wrap="square" rtlCol="0">
            <a:spAutoFit/>
          </a:bodyPr>
          <a:lstStyle/>
          <a:p>
            <a:pPr algn="ctr"/>
            <a:r>
              <a:rPr lang="en-US" i="1" dirty="0" smtClean="0">
                <a:solidFill>
                  <a:srgbClr val="000000"/>
                </a:solidFill>
              </a:rPr>
              <a:t>Management</a:t>
            </a:r>
            <a:endParaRPr lang="en-US" i="1" dirty="0">
              <a:solidFill>
                <a:srgbClr val="000000"/>
              </a:solidFill>
            </a:endParaRPr>
          </a:p>
        </p:txBody>
      </p:sp>
      <p:sp>
        <p:nvSpPr>
          <p:cNvPr id="8" name="TextBox 7"/>
          <p:cNvSpPr txBox="1"/>
          <p:nvPr/>
        </p:nvSpPr>
        <p:spPr>
          <a:xfrm>
            <a:off x="5901690" y="2983468"/>
            <a:ext cx="1981200" cy="369332"/>
          </a:xfrm>
          <a:prstGeom prst="rect">
            <a:avLst/>
          </a:prstGeom>
          <a:noFill/>
        </p:spPr>
        <p:txBody>
          <a:bodyPr wrap="square" rtlCol="0">
            <a:spAutoFit/>
          </a:bodyPr>
          <a:lstStyle/>
          <a:p>
            <a:pPr algn="ctr"/>
            <a:r>
              <a:rPr lang="en-US" i="1" dirty="0" smtClean="0">
                <a:solidFill>
                  <a:srgbClr val="000000"/>
                </a:solidFill>
              </a:rPr>
              <a:t>Line Employees</a:t>
            </a:r>
            <a:endParaRPr lang="en-US" i="1" dirty="0">
              <a:solidFill>
                <a:srgbClr val="0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2590800"/>
            <a:ext cx="1066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700" y="4665583"/>
            <a:ext cx="3931920" cy="1354217"/>
          </a:xfrm>
          <a:prstGeom prst="rect">
            <a:avLst/>
          </a:prstGeom>
          <a:noFill/>
          <a:ln w="19050">
            <a:solidFill>
              <a:schemeClr val="accent1">
                <a:shade val="50000"/>
              </a:schemeClr>
            </a:solidFill>
          </a:ln>
        </p:spPr>
        <p:txBody>
          <a:bodyPr wrap="square" rtlCol="0">
            <a:spAutoFit/>
          </a:bodyPr>
          <a:lstStyle/>
          <a:p>
            <a:pPr algn="ctr">
              <a:spcBef>
                <a:spcPts val="600"/>
              </a:spcBef>
              <a:spcAft>
                <a:spcPts val="600"/>
              </a:spcAft>
            </a:pPr>
            <a:r>
              <a:rPr lang="en-US" dirty="0" smtClean="0">
                <a:solidFill>
                  <a:srgbClr val="000000"/>
                </a:solidFill>
              </a:rPr>
              <a:t>Our Intent!</a:t>
            </a:r>
          </a:p>
          <a:p>
            <a:pPr algn="ctr">
              <a:spcBef>
                <a:spcPts val="600"/>
              </a:spcBef>
              <a:spcAft>
                <a:spcPts val="600"/>
              </a:spcAft>
            </a:pPr>
            <a:r>
              <a:rPr lang="en-US" dirty="0" smtClean="0">
                <a:solidFill>
                  <a:srgbClr val="000000"/>
                </a:solidFill>
              </a:rPr>
              <a:t>Employees </a:t>
            </a:r>
            <a:r>
              <a:rPr lang="en-US" dirty="0">
                <a:solidFill>
                  <a:srgbClr val="000000"/>
                </a:solidFill>
              </a:rPr>
              <a:t>take personal ownership and responsibility </a:t>
            </a:r>
            <a:r>
              <a:rPr lang="en-US" dirty="0" smtClean="0">
                <a:solidFill>
                  <a:srgbClr val="000000"/>
                </a:solidFill>
              </a:rPr>
              <a:t>for </a:t>
            </a:r>
            <a:r>
              <a:rPr lang="en-US" dirty="0">
                <a:solidFill>
                  <a:srgbClr val="000000"/>
                </a:solidFill>
              </a:rPr>
              <a:t>their </a:t>
            </a:r>
            <a:r>
              <a:rPr lang="en-US" dirty="0" smtClean="0">
                <a:solidFill>
                  <a:srgbClr val="000000"/>
                </a:solidFill>
              </a:rPr>
              <a:t>actions </a:t>
            </a:r>
            <a:r>
              <a:rPr lang="en-US" b="1" dirty="0">
                <a:solidFill>
                  <a:srgbClr val="000000"/>
                </a:solidFill>
              </a:rPr>
              <a:t>BEFORE </a:t>
            </a:r>
            <a:r>
              <a:rPr lang="en-US" dirty="0" smtClean="0">
                <a:solidFill>
                  <a:srgbClr val="000000"/>
                </a:solidFill>
              </a:rPr>
              <a:t>an </a:t>
            </a:r>
            <a:r>
              <a:rPr lang="en-US" dirty="0">
                <a:solidFill>
                  <a:srgbClr val="000000"/>
                </a:solidFill>
              </a:rPr>
              <a:t>event occurs</a:t>
            </a:r>
          </a:p>
        </p:txBody>
      </p:sp>
      <p:sp>
        <p:nvSpPr>
          <p:cNvPr id="12" name="TextBox 11"/>
          <p:cNvSpPr txBox="1"/>
          <p:nvPr/>
        </p:nvSpPr>
        <p:spPr>
          <a:xfrm>
            <a:off x="4926330" y="4665582"/>
            <a:ext cx="3931920" cy="1354217"/>
          </a:xfrm>
          <a:prstGeom prst="rect">
            <a:avLst/>
          </a:prstGeom>
          <a:noFill/>
          <a:ln w="19050">
            <a:solidFill>
              <a:schemeClr val="accent1">
                <a:shade val="50000"/>
              </a:schemeClr>
            </a:solidFill>
          </a:ln>
        </p:spPr>
        <p:txBody>
          <a:bodyPr wrap="square" rtlCol="0">
            <a:spAutoFit/>
          </a:bodyPr>
          <a:lstStyle>
            <a:defPPr>
              <a:defRPr lang="en-US"/>
            </a:defPPr>
            <a:lvl1pPr algn="ctr">
              <a:spcBef>
                <a:spcPts val="600"/>
              </a:spcBef>
              <a:spcAft>
                <a:spcPts val="600"/>
              </a:spcAft>
            </a:lvl1pPr>
          </a:lstStyle>
          <a:p>
            <a:r>
              <a:rPr lang="en-US" dirty="0">
                <a:solidFill>
                  <a:srgbClr val="000000"/>
                </a:solidFill>
              </a:rPr>
              <a:t>What </a:t>
            </a:r>
            <a:r>
              <a:rPr lang="en-US" dirty="0" smtClean="0">
                <a:solidFill>
                  <a:srgbClr val="000000"/>
                </a:solidFill>
              </a:rPr>
              <a:t>is heard!</a:t>
            </a:r>
            <a:endParaRPr lang="en-US" dirty="0">
              <a:solidFill>
                <a:srgbClr val="000000"/>
              </a:solidFill>
            </a:endParaRPr>
          </a:p>
          <a:p>
            <a:r>
              <a:rPr lang="en-US" dirty="0" smtClean="0">
                <a:solidFill>
                  <a:srgbClr val="000000"/>
                </a:solidFill>
              </a:rPr>
              <a:t>An </a:t>
            </a:r>
            <a:r>
              <a:rPr lang="en-US" dirty="0">
                <a:solidFill>
                  <a:srgbClr val="000000"/>
                </a:solidFill>
              </a:rPr>
              <a:t>intent to intimidate with </a:t>
            </a:r>
            <a:r>
              <a:rPr lang="en-US" dirty="0" smtClean="0">
                <a:solidFill>
                  <a:srgbClr val="000000"/>
                </a:solidFill>
              </a:rPr>
              <a:t>threats of punitive </a:t>
            </a:r>
            <a:r>
              <a:rPr lang="en-US" dirty="0">
                <a:solidFill>
                  <a:srgbClr val="000000"/>
                </a:solidFill>
              </a:rPr>
              <a:t>action </a:t>
            </a:r>
            <a:r>
              <a:rPr lang="en-US" b="1" dirty="0">
                <a:solidFill>
                  <a:srgbClr val="000000"/>
                </a:solidFill>
              </a:rPr>
              <a:t>AFTER</a:t>
            </a:r>
            <a:r>
              <a:rPr lang="en-US" dirty="0">
                <a:solidFill>
                  <a:srgbClr val="000000"/>
                </a:solidFill>
              </a:rPr>
              <a:t> an event, if one occurs</a:t>
            </a:r>
          </a:p>
        </p:txBody>
      </p:sp>
      <p:sp>
        <p:nvSpPr>
          <p:cNvPr id="13" name="Content Placeholder 1"/>
          <p:cNvSpPr txBox="1">
            <a:spLocks/>
          </p:cNvSpPr>
          <p:nvPr/>
        </p:nvSpPr>
        <p:spPr bwMode="auto">
          <a:xfrm>
            <a:off x="4869180" y="990600"/>
            <a:ext cx="404622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lr>
                <a:srgbClr val="000066"/>
              </a:buClr>
              <a:buFont typeface="Wingdings" pitchFamily="2" charset="2"/>
              <a:buChar char="§"/>
              <a:defRPr sz="2400">
                <a:solidFill>
                  <a:schemeClr val="tx1"/>
                </a:solidFill>
                <a:latin typeface="+mn-lt"/>
                <a:ea typeface="+mn-ea"/>
                <a:cs typeface="+mn-cs"/>
              </a:defRPr>
            </a:lvl1pPr>
            <a:lvl2pPr marL="800100" indent="-342900" algn="l" rtl="0" eaLnBrk="0" fontAlgn="base" hangingPunct="0">
              <a:spcBef>
                <a:spcPct val="40000"/>
              </a:spcBef>
              <a:spcAft>
                <a:spcPct val="0"/>
              </a:spcAft>
              <a:buClr>
                <a:srgbClr val="00FF00"/>
              </a:buClr>
              <a:buFont typeface="Wingdings" pitchFamily="2" charset="2"/>
              <a:buChar char="ü"/>
              <a:defRPr sz="2400">
                <a:solidFill>
                  <a:schemeClr val="tx1"/>
                </a:solidFill>
                <a:latin typeface="+mn-lt"/>
              </a:defRPr>
            </a:lvl2pPr>
            <a:lvl3pPr marL="1143000" indent="-228600" algn="l" rtl="0" eaLnBrk="0" fontAlgn="base" hangingPunct="0">
              <a:spcBef>
                <a:spcPct val="40000"/>
              </a:spcBef>
              <a:spcAft>
                <a:spcPct val="0"/>
              </a:spcAft>
              <a:buClr>
                <a:srgbClr val="660066"/>
              </a:buClr>
              <a:buChar char="•"/>
              <a:defRPr sz="2000">
                <a:solidFill>
                  <a:schemeClr val="tx1"/>
                </a:solidFill>
                <a:latin typeface="+mn-lt"/>
              </a:defRPr>
            </a:lvl3pPr>
            <a:lvl4pPr marL="1600200" indent="-228600" algn="l" rtl="0" eaLnBrk="0" fontAlgn="base" hangingPunct="0">
              <a:spcBef>
                <a:spcPct val="40000"/>
              </a:spcBef>
              <a:spcAft>
                <a:spcPct val="0"/>
              </a:spcAft>
              <a:buClr>
                <a:srgbClr val="993366"/>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1200"/>
              </a:spcBef>
              <a:spcAft>
                <a:spcPts val="1200"/>
              </a:spcAft>
              <a:buFont typeface="Wingdings" pitchFamily="2" charset="2"/>
              <a:buNone/>
            </a:pPr>
            <a:r>
              <a:rPr lang="en-US" sz="3200" dirty="0" smtClean="0">
                <a:solidFill>
                  <a:srgbClr val="000000"/>
                </a:solidFill>
              </a:rPr>
              <a:t>What does accountability mean to the troops?</a:t>
            </a:r>
          </a:p>
        </p:txBody>
      </p:sp>
    </p:spTree>
    <p:extLst>
      <p:ext uri="{BB962C8B-B14F-4D97-AF65-F5344CB8AC3E}">
        <p14:creationId xmlns:p14="http://schemas.microsoft.com/office/powerpoint/2010/main" val="14813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Upstream or Downstream Activity</a:t>
            </a:r>
            <a:endParaRPr lang="en-US" dirty="0"/>
          </a:p>
        </p:txBody>
      </p:sp>
      <p:sp>
        <p:nvSpPr>
          <p:cNvPr id="3" name="Slide Number Placeholder 2"/>
          <p:cNvSpPr>
            <a:spLocks noGrp="1"/>
          </p:cNvSpPr>
          <p:nvPr>
            <p:ph type="sldNum" sz="quarter" idx="10"/>
          </p:nvPr>
        </p:nvSpPr>
        <p:spPr>
          <a:xfrm>
            <a:off x="6781800" y="6461125"/>
            <a:ext cx="2133600" cy="320675"/>
          </a:xfrm>
        </p:spPr>
        <p:txBody>
          <a:bodyPr/>
          <a:lstStyle/>
          <a:p>
            <a:pPr>
              <a:defRPr/>
            </a:pPr>
            <a:fld id="{A23FE2B7-D694-4631-9396-AE3374962F5B}" type="slidenum">
              <a:rPr lang="en-US" smtClean="0">
                <a:solidFill>
                  <a:prstClr val="white"/>
                </a:solidFill>
              </a:rPr>
              <a:pPr>
                <a:defRPr/>
              </a:pPr>
              <a:t>8</a:t>
            </a:fld>
            <a:endParaRPr lang="en-US" dirty="0">
              <a:solidFill>
                <a:prstClr val="white"/>
              </a:solidFill>
            </a:endParaRPr>
          </a:p>
        </p:txBody>
      </p:sp>
      <p:sp>
        <p:nvSpPr>
          <p:cNvPr id="6" name="Freeform 5"/>
          <p:cNvSpPr/>
          <p:nvPr/>
        </p:nvSpPr>
        <p:spPr>
          <a:xfrm>
            <a:off x="520700" y="1562100"/>
            <a:ext cx="8470900" cy="4254500"/>
          </a:xfrm>
          <a:custGeom>
            <a:avLst/>
            <a:gdLst>
              <a:gd name="connsiteX0" fmla="*/ 0 w 8470900"/>
              <a:gd name="connsiteY0" fmla="*/ 0 h 4254500"/>
              <a:gd name="connsiteX1" fmla="*/ 571500 w 8470900"/>
              <a:gd name="connsiteY1" fmla="*/ 12700 h 4254500"/>
              <a:gd name="connsiteX2" fmla="*/ 584200 w 8470900"/>
              <a:gd name="connsiteY2" fmla="*/ 50800 h 4254500"/>
              <a:gd name="connsiteX3" fmla="*/ 609600 w 8470900"/>
              <a:gd name="connsiteY3" fmla="*/ 88900 h 4254500"/>
              <a:gd name="connsiteX4" fmla="*/ 647700 w 8470900"/>
              <a:gd name="connsiteY4" fmla="*/ 127000 h 4254500"/>
              <a:gd name="connsiteX5" fmla="*/ 660400 w 8470900"/>
              <a:gd name="connsiteY5" fmla="*/ 165100 h 4254500"/>
              <a:gd name="connsiteX6" fmla="*/ 685800 w 8470900"/>
              <a:gd name="connsiteY6" fmla="*/ 203200 h 4254500"/>
              <a:gd name="connsiteX7" fmla="*/ 698500 w 8470900"/>
              <a:gd name="connsiteY7" fmla="*/ 254000 h 4254500"/>
              <a:gd name="connsiteX8" fmla="*/ 736600 w 8470900"/>
              <a:gd name="connsiteY8" fmla="*/ 279400 h 4254500"/>
              <a:gd name="connsiteX9" fmla="*/ 812800 w 8470900"/>
              <a:gd name="connsiteY9" fmla="*/ 330200 h 4254500"/>
              <a:gd name="connsiteX10" fmla="*/ 850900 w 8470900"/>
              <a:gd name="connsiteY10" fmla="*/ 355600 h 4254500"/>
              <a:gd name="connsiteX11" fmla="*/ 901700 w 8470900"/>
              <a:gd name="connsiteY11" fmla="*/ 368300 h 4254500"/>
              <a:gd name="connsiteX12" fmla="*/ 927100 w 8470900"/>
              <a:gd name="connsiteY12" fmla="*/ 406400 h 4254500"/>
              <a:gd name="connsiteX13" fmla="*/ 1016000 w 8470900"/>
              <a:gd name="connsiteY13" fmla="*/ 431800 h 4254500"/>
              <a:gd name="connsiteX14" fmla="*/ 1346200 w 8470900"/>
              <a:gd name="connsiteY14" fmla="*/ 431800 h 4254500"/>
              <a:gd name="connsiteX15" fmla="*/ 1384300 w 8470900"/>
              <a:gd name="connsiteY15" fmla="*/ 469900 h 4254500"/>
              <a:gd name="connsiteX16" fmla="*/ 1460500 w 8470900"/>
              <a:gd name="connsiteY16" fmla="*/ 508000 h 4254500"/>
              <a:gd name="connsiteX17" fmla="*/ 1524000 w 8470900"/>
              <a:gd name="connsiteY17" fmla="*/ 571500 h 4254500"/>
              <a:gd name="connsiteX18" fmla="*/ 1600200 w 8470900"/>
              <a:gd name="connsiteY18" fmla="*/ 622300 h 4254500"/>
              <a:gd name="connsiteX19" fmla="*/ 1714500 w 8470900"/>
              <a:gd name="connsiteY19" fmla="*/ 660400 h 4254500"/>
              <a:gd name="connsiteX20" fmla="*/ 1803400 w 8470900"/>
              <a:gd name="connsiteY20" fmla="*/ 711200 h 4254500"/>
              <a:gd name="connsiteX21" fmla="*/ 1943100 w 8470900"/>
              <a:gd name="connsiteY21" fmla="*/ 749300 h 4254500"/>
              <a:gd name="connsiteX22" fmla="*/ 2070100 w 8470900"/>
              <a:gd name="connsiteY22" fmla="*/ 774700 h 4254500"/>
              <a:gd name="connsiteX23" fmla="*/ 2235200 w 8470900"/>
              <a:gd name="connsiteY23" fmla="*/ 787400 h 4254500"/>
              <a:gd name="connsiteX24" fmla="*/ 2349500 w 8470900"/>
              <a:gd name="connsiteY24" fmla="*/ 850900 h 4254500"/>
              <a:gd name="connsiteX25" fmla="*/ 2387600 w 8470900"/>
              <a:gd name="connsiteY25" fmla="*/ 876300 h 4254500"/>
              <a:gd name="connsiteX26" fmla="*/ 2578100 w 8470900"/>
              <a:gd name="connsiteY26" fmla="*/ 863600 h 4254500"/>
              <a:gd name="connsiteX27" fmla="*/ 2641600 w 8470900"/>
              <a:gd name="connsiteY27" fmla="*/ 787400 h 4254500"/>
              <a:gd name="connsiteX28" fmla="*/ 2692400 w 8470900"/>
              <a:gd name="connsiteY28" fmla="*/ 774700 h 4254500"/>
              <a:gd name="connsiteX29" fmla="*/ 2730500 w 8470900"/>
              <a:gd name="connsiteY29" fmla="*/ 749300 h 4254500"/>
              <a:gd name="connsiteX30" fmla="*/ 2870200 w 8470900"/>
              <a:gd name="connsiteY30" fmla="*/ 800100 h 4254500"/>
              <a:gd name="connsiteX31" fmla="*/ 2921000 w 8470900"/>
              <a:gd name="connsiteY31" fmla="*/ 838200 h 4254500"/>
              <a:gd name="connsiteX32" fmla="*/ 2997200 w 8470900"/>
              <a:gd name="connsiteY32" fmla="*/ 914400 h 4254500"/>
              <a:gd name="connsiteX33" fmla="*/ 3009900 w 8470900"/>
              <a:gd name="connsiteY33" fmla="*/ 952500 h 4254500"/>
              <a:gd name="connsiteX34" fmla="*/ 3035300 w 8470900"/>
              <a:gd name="connsiteY34" fmla="*/ 990600 h 4254500"/>
              <a:gd name="connsiteX35" fmla="*/ 3060700 w 8470900"/>
              <a:gd name="connsiteY35" fmla="*/ 1092200 h 4254500"/>
              <a:gd name="connsiteX36" fmla="*/ 3073400 w 8470900"/>
              <a:gd name="connsiteY36" fmla="*/ 1308100 h 4254500"/>
              <a:gd name="connsiteX37" fmla="*/ 3162300 w 8470900"/>
              <a:gd name="connsiteY37" fmla="*/ 1371600 h 4254500"/>
              <a:gd name="connsiteX38" fmla="*/ 3225800 w 8470900"/>
              <a:gd name="connsiteY38" fmla="*/ 1447800 h 4254500"/>
              <a:gd name="connsiteX39" fmla="*/ 3314700 w 8470900"/>
              <a:gd name="connsiteY39" fmla="*/ 1498600 h 4254500"/>
              <a:gd name="connsiteX40" fmla="*/ 3352800 w 8470900"/>
              <a:gd name="connsiteY40" fmla="*/ 1524000 h 4254500"/>
              <a:gd name="connsiteX41" fmla="*/ 3441700 w 8470900"/>
              <a:gd name="connsiteY41" fmla="*/ 1536700 h 4254500"/>
              <a:gd name="connsiteX42" fmla="*/ 3467100 w 8470900"/>
              <a:gd name="connsiteY42" fmla="*/ 1574800 h 4254500"/>
              <a:gd name="connsiteX43" fmla="*/ 3632200 w 8470900"/>
              <a:gd name="connsiteY43" fmla="*/ 1612900 h 4254500"/>
              <a:gd name="connsiteX44" fmla="*/ 3708400 w 8470900"/>
              <a:gd name="connsiteY44" fmla="*/ 1638300 h 4254500"/>
              <a:gd name="connsiteX45" fmla="*/ 3746500 w 8470900"/>
              <a:gd name="connsiteY45" fmla="*/ 1651000 h 4254500"/>
              <a:gd name="connsiteX46" fmla="*/ 3924300 w 8470900"/>
              <a:gd name="connsiteY46" fmla="*/ 1701800 h 4254500"/>
              <a:gd name="connsiteX47" fmla="*/ 4191000 w 8470900"/>
              <a:gd name="connsiteY47" fmla="*/ 1714500 h 4254500"/>
              <a:gd name="connsiteX48" fmla="*/ 4305300 w 8470900"/>
              <a:gd name="connsiteY48" fmla="*/ 1803400 h 4254500"/>
              <a:gd name="connsiteX49" fmla="*/ 4356100 w 8470900"/>
              <a:gd name="connsiteY49" fmla="*/ 1879600 h 4254500"/>
              <a:gd name="connsiteX50" fmla="*/ 4381500 w 8470900"/>
              <a:gd name="connsiteY50" fmla="*/ 1917700 h 4254500"/>
              <a:gd name="connsiteX51" fmla="*/ 4394200 w 8470900"/>
              <a:gd name="connsiteY51" fmla="*/ 1968500 h 4254500"/>
              <a:gd name="connsiteX52" fmla="*/ 4406900 w 8470900"/>
              <a:gd name="connsiteY52" fmla="*/ 2057400 h 4254500"/>
              <a:gd name="connsiteX53" fmla="*/ 4432300 w 8470900"/>
              <a:gd name="connsiteY53" fmla="*/ 2133600 h 4254500"/>
              <a:gd name="connsiteX54" fmla="*/ 4457700 w 8470900"/>
              <a:gd name="connsiteY54" fmla="*/ 2209800 h 4254500"/>
              <a:gd name="connsiteX55" fmla="*/ 4533900 w 8470900"/>
              <a:gd name="connsiteY55" fmla="*/ 2260600 h 4254500"/>
              <a:gd name="connsiteX56" fmla="*/ 4660900 w 8470900"/>
              <a:gd name="connsiteY56" fmla="*/ 2273300 h 4254500"/>
              <a:gd name="connsiteX57" fmla="*/ 4724400 w 8470900"/>
              <a:gd name="connsiteY57" fmla="*/ 2336800 h 4254500"/>
              <a:gd name="connsiteX58" fmla="*/ 4800600 w 8470900"/>
              <a:gd name="connsiteY58" fmla="*/ 2362200 h 4254500"/>
              <a:gd name="connsiteX59" fmla="*/ 5041900 w 8470900"/>
              <a:gd name="connsiteY59" fmla="*/ 2349500 h 4254500"/>
              <a:gd name="connsiteX60" fmla="*/ 5092700 w 8470900"/>
              <a:gd name="connsiteY60" fmla="*/ 2336800 h 4254500"/>
              <a:gd name="connsiteX61" fmla="*/ 5207000 w 8470900"/>
              <a:gd name="connsiteY61" fmla="*/ 2349500 h 4254500"/>
              <a:gd name="connsiteX62" fmla="*/ 5283200 w 8470900"/>
              <a:gd name="connsiteY62" fmla="*/ 2387600 h 4254500"/>
              <a:gd name="connsiteX63" fmla="*/ 5359400 w 8470900"/>
              <a:gd name="connsiteY63" fmla="*/ 2438400 h 4254500"/>
              <a:gd name="connsiteX64" fmla="*/ 5397500 w 8470900"/>
              <a:gd name="connsiteY64" fmla="*/ 2463800 h 4254500"/>
              <a:gd name="connsiteX65" fmla="*/ 5435600 w 8470900"/>
              <a:gd name="connsiteY65" fmla="*/ 2501900 h 4254500"/>
              <a:gd name="connsiteX66" fmla="*/ 5473700 w 8470900"/>
              <a:gd name="connsiteY66" fmla="*/ 2514600 h 4254500"/>
              <a:gd name="connsiteX67" fmla="*/ 5511800 w 8470900"/>
              <a:gd name="connsiteY67" fmla="*/ 2540000 h 4254500"/>
              <a:gd name="connsiteX68" fmla="*/ 5600700 w 8470900"/>
              <a:gd name="connsiteY68" fmla="*/ 2565400 h 4254500"/>
              <a:gd name="connsiteX69" fmla="*/ 5638800 w 8470900"/>
              <a:gd name="connsiteY69" fmla="*/ 2578100 h 4254500"/>
              <a:gd name="connsiteX70" fmla="*/ 5702300 w 8470900"/>
              <a:gd name="connsiteY70" fmla="*/ 2616200 h 4254500"/>
              <a:gd name="connsiteX71" fmla="*/ 5918200 w 8470900"/>
              <a:gd name="connsiteY71" fmla="*/ 2628900 h 4254500"/>
              <a:gd name="connsiteX72" fmla="*/ 5969000 w 8470900"/>
              <a:gd name="connsiteY72" fmla="*/ 2641600 h 4254500"/>
              <a:gd name="connsiteX73" fmla="*/ 6057900 w 8470900"/>
              <a:gd name="connsiteY73" fmla="*/ 2654300 h 4254500"/>
              <a:gd name="connsiteX74" fmla="*/ 6134100 w 8470900"/>
              <a:gd name="connsiteY74" fmla="*/ 2679700 h 4254500"/>
              <a:gd name="connsiteX75" fmla="*/ 6172200 w 8470900"/>
              <a:gd name="connsiteY75" fmla="*/ 2692400 h 4254500"/>
              <a:gd name="connsiteX76" fmla="*/ 6273800 w 8470900"/>
              <a:gd name="connsiteY76" fmla="*/ 2705100 h 4254500"/>
              <a:gd name="connsiteX77" fmla="*/ 6350000 w 8470900"/>
              <a:gd name="connsiteY77" fmla="*/ 2730500 h 4254500"/>
              <a:gd name="connsiteX78" fmla="*/ 6438900 w 8470900"/>
              <a:gd name="connsiteY78" fmla="*/ 2806700 h 4254500"/>
              <a:gd name="connsiteX79" fmla="*/ 6451600 w 8470900"/>
              <a:gd name="connsiteY79" fmla="*/ 2984500 h 4254500"/>
              <a:gd name="connsiteX80" fmla="*/ 6477000 w 8470900"/>
              <a:gd name="connsiteY80" fmla="*/ 3022600 h 4254500"/>
              <a:gd name="connsiteX81" fmla="*/ 6515100 w 8470900"/>
              <a:gd name="connsiteY81" fmla="*/ 3098800 h 4254500"/>
              <a:gd name="connsiteX82" fmla="*/ 6527800 w 8470900"/>
              <a:gd name="connsiteY82" fmla="*/ 3200400 h 4254500"/>
              <a:gd name="connsiteX83" fmla="*/ 6540500 w 8470900"/>
              <a:gd name="connsiteY83" fmla="*/ 3238500 h 4254500"/>
              <a:gd name="connsiteX84" fmla="*/ 6553200 w 8470900"/>
              <a:gd name="connsiteY84" fmla="*/ 3365500 h 4254500"/>
              <a:gd name="connsiteX85" fmla="*/ 6654800 w 8470900"/>
              <a:gd name="connsiteY85" fmla="*/ 3403600 h 4254500"/>
              <a:gd name="connsiteX86" fmla="*/ 6819900 w 8470900"/>
              <a:gd name="connsiteY86" fmla="*/ 3429000 h 4254500"/>
              <a:gd name="connsiteX87" fmla="*/ 7162800 w 8470900"/>
              <a:gd name="connsiteY87" fmla="*/ 3454400 h 4254500"/>
              <a:gd name="connsiteX88" fmla="*/ 7200900 w 8470900"/>
              <a:gd name="connsiteY88" fmla="*/ 3467100 h 4254500"/>
              <a:gd name="connsiteX89" fmla="*/ 7289800 w 8470900"/>
              <a:gd name="connsiteY89" fmla="*/ 3479800 h 4254500"/>
              <a:gd name="connsiteX90" fmla="*/ 7454900 w 8470900"/>
              <a:gd name="connsiteY90" fmla="*/ 3492500 h 4254500"/>
              <a:gd name="connsiteX91" fmla="*/ 7505700 w 8470900"/>
              <a:gd name="connsiteY91" fmla="*/ 3505200 h 4254500"/>
              <a:gd name="connsiteX92" fmla="*/ 7543800 w 8470900"/>
              <a:gd name="connsiteY92" fmla="*/ 3581400 h 4254500"/>
              <a:gd name="connsiteX93" fmla="*/ 7645400 w 8470900"/>
              <a:gd name="connsiteY93" fmla="*/ 3606800 h 4254500"/>
              <a:gd name="connsiteX94" fmla="*/ 7683500 w 8470900"/>
              <a:gd name="connsiteY94" fmla="*/ 3632200 h 4254500"/>
              <a:gd name="connsiteX95" fmla="*/ 7759700 w 8470900"/>
              <a:gd name="connsiteY95" fmla="*/ 3670300 h 4254500"/>
              <a:gd name="connsiteX96" fmla="*/ 7772400 w 8470900"/>
              <a:gd name="connsiteY96" fmla="*/ 3708400 h 4254500"/>
              <a:gd name="connsiteX97" fmla="*/ 7785100 w 8470900"/>
              <a:gd name="connsiteY97" fmla="*/ 3822700 h 4254500"/>
              <a:gd name="connsiteX98" fmla="*/ 7823200 w 8470900"/>
              <a:gd name="connsiteY98" fmla="*/ 3848100 h 4254500"/>
              <a:gd name="connsiteX99" fmla="*/ 7899400 w 8470900"/>
              <a:gd name="connsiteY99" fmla="*/ 3873500 h 4254500"/>
              <a:gd name="connsiteX100" fmla="*/ 7988300 w 8470900"/>
              <a:gd name="connsiteY100" fmla="*/ 3949700 h 4254500"/>
              <a:gd name="connsiteX101" fmla="*/ 8001000 w 8470900"/>
              <a:gd name="connsiteY101" fmla="*/ 3987800 h 4254500"/>
              <a:gd name="connsiteX102" fmla="*/ 8077200 w 8470900"/>
              <a:gd name="connsiteY102" fmla="*/ 4051300 h 4254500"/>
              <a:gd name="connsiteX103" fmla="*/ 8128000 w 8470900"/>
              <a:gd name="connsiteY103" fmla="*/ 4089400 h 4254500"/>
              <a:gd name="connsiteX104" fmla="*/ 8229600 w 8470900"/>
              <a:gd name="connsiteY104" fmla="*/ 4114800 h 4254500"/>
              <a:gd name="connsiteX105" fmla="*/ 8305800 w 8470900"/>
              <a:gd name="connsiteY105" fmla="*/ 4165600 h 4254500"/>
              <a:gd name="connsiteX106" fmla="*/ 8356600 w 8470900"/>
              <a:gd name="connsiteY106" fmla="*/ 4191000 h 4254500"/>
              <a:gd name="connsiteX107" fmla="*/ 8394700 w 8470900"/>
              <a:gd name="connsiteY107" fmla="*/ 4229100 h 4254500"/>
              <a:gd name="connsiteX108" fmla="*/ 8470900 w 8470900"/>
              <a:gd name="connsiteY108" fmla="*/ 4254500 h 425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470900" h="4254500">
                <a:moveTo>
                  <a:pt x="0" y="0"/>
                </a:moveTo>
                <a:cubicBezTo>
                  <a:pt x="190500" y="4233"/>
                  <a:pt x="381669" y="-3807"/>
                  <a:pt x="571500" y="12700"/>
                </a:cubicBezTo>
                <a:cubicBezTo>
                  <a:pt x="584837" y="13860"/>
                  <a:pt x="578213" y="38826"/>
                  <a:pt x="584200" y="50800"/>
                </a:cubicBezTo>
                <a:cubicBezTo>
                  <a:pt x="591026" y="64452"/>
                  <a:pt x="599829" y="77174"/>
                  <a:pt x="609600" y="88900"/>
                </a:cubicBezTo>
                <a:cubicBezTo>
                  <a:pt x="621098" y="102698"/>
                  <a:pt x="635000" y="114300"/>
                  <a:pt x="647700" y="127000"/>
                </a:cubicBezTo>
                <a:cubicBezTo>
                  <a:pt x="651933" y="139700"/>
                  <a:pt x="654413" y="153126"/>
                  <a:pt x="660400" y="165100"/>
                </a:cubicBezTo>
                <a:cubicBezTo>
                  <a:pt x="667226" y="178752"/>
                  <a:pt x="679787" y="189171"/>
                  <a:pt x="685800" y="203200"/>
                </a:cubicBezTo>
                <a:cubicBezTo>
                  <a:pt x="692676" y="219243"/>
                  <a:pt x="688818" y="239477"/>
                  <a:pt x="698500" y="254000"/>
                </a:cubicBezTo>
                <a:cubicBezTo>
                  <a:pt x="706967" y="266700"/>
                  <a:pt x="724874" y="269629"/>
                  <a:pt x="736600" y="279400"/>
                </a:cubicBezTo>
                <a:cubicBezTo>
                  <a:pt x="800021" y="332251"/>
                  <a:pt x="745843" y="307881"/>
                  <a:pt x="812800" y="330200"/>
                </a:cubicBezTo>
                <a:cubicBezTo>
                  <a:pt x="825500" y="338667"/>
                  <a:pt x="836871" y="349587"/>
                  <a:pt x="850900" y="355600"/>
                </a:cubicBezTo>
                <a:cubicBezTo>
                  <a:pt x="866943" y="362476"/>
                  <a:pt x="887177" y="358618"/>
                  <a:pt x="901700" y="368300"/>
                </a:cubicBezTo>
                <a:cubicBezTo>
                  <a:pt x="914400" y="376767"/>
                  <a:pt x="915181" y="396865"/>
                  <a:pt x="927100" y="406400"/>
                </a:cubicBezTo>
                <a:cubicBezTo>
                  <a:pt x="935382" y="413025"/>
                  <a:pt x="1012681" y="430970"/>
                  <a:pt x="1016000" y="431800"/>
                </a:cubicBezTo>
                <a:cubicBezTo>
                  <a:pt x="1126729" y="422573"/>
                  <a:pt x="1235143" y="405669"/>
                  <a:pt x="1346200" y="431800"/>
                </a:cubicBezTo>
                <a:cubicBezTo>
                  <a:pt x="1363683" y="435914"/>
                  <a:pt x="1370502" y="458402"/>
                  <a:pt x="1384300" y="469900"/>
                </a:cubicBezTo>
                <a:cubicBezTo>
                  <a:pt x="1417126" y="497255"/>
                  <a:pt x="1422315" y="495272"/>
                  <a:pt x="1460500" y="508000"/>
                </a:cubicBezTo>
                <a:cubicBezTo>
                  <a:pt x="1612900" y="609600"/>
                  <a:pt x="1388533" y="452967"/>
                  <a:pt x="1524000" y="571500"/>
                </a:cubicBezTo>
                <a:cubicBezTo>
                  <a:pt x="1546974" y="591602"/>
                  <a:pt x="1574800" y="605367"/>
                  <a:pt x="1600200" y="622300"/>
                </a:cubicBezTo>
                <a:lnTo>
                  <a:pt x="1714500" y="660400"/>
                </a:lnTo>
                <a:cubicBezTo>
                  <a:pt x="1815865" y="694188"/>
                  <a:pt x="1719787" y="674039"/>
                  <a:pt x="1803400" y="711200"/>
                </a:cubicBezTo>
                <a:cubicBezTo>
                  <a:pt x="1862872" y="737632"/>
                  <a:pt x="1883343" y="736021"/>
                  <a:pt x="1943100" y="749300"/>
                </a:cubicBezTo>
                <a:cubicBezTo>
                  <a:pt x="2003636" y="762752"/>
                  <a:pt x="1999175" y="767234"/>
                  <a:pt x="2070100" y="774700"/>
                </a:cubicBezTo>
                <a:cubicBezTo>
                  <a:pt x="2124993" y="780478"/>
                  <a:pt x="2180167" y="783167"/>
                  <a:pt x="2235200" y="787400"/>
                </a:cubicBezTo>
                <a:cubicBezTo>
                  <a:pt x="2302260" y="809753"/>
                  <a:pt x="2262161" y="792674"/>
                  <a:pt x="2349500" y="850900"/>
                </a:cubicBezTo>
                <a:lnTo>
                  <a:pt x="2387600" y="876300"/>
                </a:lnTo>
                <a:cubicBezTo>
                  <a:pt x="2451100" y="872067"/>
                  <a:pt x="2515975" y="877406"/>
                  <a:pt x="2578100" y="863600"/>
                </a:cubicBezTo>
                <a:cubicBezTo>
                  <a:pt x="2619451" y="854411"/>
                  <a:pt x="2612646" y="806702"/>
                  <a:pt x="2641600" y="787400"/>
                </a:cubicBezTo>
                <a:cubicBezTo>
                  <a:pt x="2656123" y="777718"/>
                  <a:pt x="2675467" y="778933"/>
                  <a:pt x="2692400" y="774700"/>
                </a:cubicBezTo>
                <a:cubicBezTo>
                  <a:pt x="2705100" y="766233"/>
                  <a:pt x="2715236" y="749300"/>
                  <a:pt x="2730500" y="749300"/>
                </a:cubicBezTo>
                <a:cubicBezTo>
                  <a:pt x="2795927" y="749300"/>
                  <a:pt x="2825345" y="768060"/>
                  <a:pt x="2870200" y="800100"/>
                </a:cubicBezTo>
                <a:cubicBezTo>
                  <a:pt x="2887424" y="812403"/>
                  <a:pt x="2905267" y="824040"/>
                  <a:pt x="2921000" y="838200"/>
                </a:cubicBezTo>
                <a:cubicBezTo>
                  <a:pt x="2947700" y="862230"/>
                  <a:pt x="2997200" y="914400"/>
                  <a:pt x="2997200" y="914400"/>
                </a:cubicBezTo>
                <a:cubicBezTo>
                  <a:pt x="3001433" y="927100"/>
                  <a:pt x="3003913" y="940526"/>
                  <a:pt x="3009900" y="952500"/>
                </a:cubicBezTo>
                <a:cubicBezTo>
                  <a:pt x="3016726" y="966152"/>
                  <a:pt x="3030084" y="976255"/>
                  <a:pt x="3035300" y="990600"/>
                </a:cubicBezTo>
                <a:cubicBezTo>
                  <a:pt x="3047230" y="1023407"/>
                  <a:pt x="3060700" y="1092200"/>
                  <a:pt x="3060700" y="1092200"/>
                </a:cubicBezTo>
                <a:cubicBezTo>
                  <a:pt x="3046423" y="1177865"/>
                  <a:pt x="3031991" y="1211480"/>
                  <a:pt x="3073400" y="1308100"/>
                </a:cubicBezTo>
                <a:cubicBezTo>
                  <a:pt x="3076551" y="1315451"/>
                  <a:pt x="3149754" y="1363236"/>
                  <a:pt x="3162300" y="1371600"/>
                </a:cubicBezTo>
                <a:cubicBezTo>
                  <a:pt x="3187275" y="1409062"/>
                  <a:pt x="3189130" y="1417242"/>
                  <a:pt x="3225800" y="1447800"/>
                </a:cubicBezTo>
                <a:cubicBezTo>
                  <a:pt x="3259554" y="1475929"/>
                  <a:pt x="3275176" y="1476015"/>
                  <a:pt x="3314700" y="1498600"/>
                </a:cubicBezTo>
                <a:cubicBezTo>
                  <a:pt x="3327952" y="1506173"/>
                  <a:pt x="3338180" y="1519614"/>
                  <a:pt x="3352800" y="1524000"/>
                </a:cubicBezTo>
                <a:cubicBezTo>
                  <a:pt x="3381472" y="1532602"/>
                  <a:pt x="3412067" y="1532467"/>
                  <a:pt x="3441700" y="1536700"/>
                </a:cubicBezTo>
                <a:cubicBezTo>
                  <a:pt x="3450167" y="1549400"/>
                  <a:pt x="3454157" y="1566710"/>
                  <a:pt x="3467100" y="1574800"/>
                </a:cubicBezTo>
                <a:cubicBezTo>
                  <a:pt x="3508423" y="1600627"/>
                  <a:pt x="3587539" y="1606520"/>
                  <a:pt x="3632200" y="1612900"/>
                </a:cubicBezTo>
                <a:lnTo>
                  <a:pt x="3708400" y="1638300"/>
                </a:lnTo>
                <a:cubicBezTo>
                  <a:pt x="3721100" y="1642533"/>
                  <a:pt x="3733513" y="1647753"/>
                  <a:pt x="3746500" y="1651000"/>
                </a:cubicBezTo>
                <a:cubicBezTo>
                  <a:pt x="3874075" y="1682894"/>
                  <a:pt x="3814982" y="1665361"/>
                  <a:pt x="3924300" y="1701800"/>
                </a:cubicBezTo>
                <a:cubicBezTo>
                  <a:pt x="4008734" y="1729945"/>
                  <a:pt x="4102100" y="1710267"/>
                  <a:pt x="4191000" y="1714500"/>
                </a:cubicBezTo>
                <a:cubicBezTo>
                  <a:pt x="4276666" y="1800166"/>
                  <a:pt x="4233122" y="1779341"/>
                  <a:pt x="4305300" y="1803400"/>
                </a:cubicBezTo>
                <a:lnTo>
                  <a:pt x="4356100" y="1879600"/>
                </a:lnTo>
                <a:lnTo>
                  <a:pt x="4381500" y="1917700"/>
                </a:lnTo>
                <a:cubicBezTo>
                  <a:pt x="4385733" y="1934633"/>
                  <a:pt x="4391078" y="1951327"/>
                  <a:pt x="4394200" y="1968500"/>
                </a:cubicBezTo>
                <a:cubicBezTo>
                  <a:pt x="4399555" y="1997951"/>
                  <a:pt x="4400169" y="2028232"/>
                  <a:pt x="4406900" y="2057400"/>
                </a:cubicBezTo>
                <a:cubicBezTo>
                  <a:pt x="4412920" y="2083488"/>
                  <a:pt x="4423833" y="2108200"/>
                  <a:pt x="4432300" y="2133600"/>
                </a:cubicBezTo>
                <a:lnTo>
                  <a:pt x="4457700" y="2209800"/>
                </a:lnTo>
                <a:cubicBezTo>
                  <a:pt x="4467353" y="2238760"/>
                  <a:pt x="4508500" y="2243667"/>
                  <a:pt x="4533900" y="2260600"/>
                </a:cubicBezTo>
                <a:cubicBezTo>
                  <a:pt x="4569299" y="2284199"/>
                  <a:pt x="4618567" y="2269067"/>
                  <a:pt x="4660900" y="2273300"/>
                </a:cubicBezTo>
                <a:cubicBezTo>
                  <a:pt x="4684072" y="2308058"/>
                  <a:pt x="4684295" y="2318975"/>
                  <a:pt x="4724400" y="2336800"/>
                </a:cubicBezTo>
                <a:cubicBezTo>
                  <a:pt x="4748866" y="2347674"/>
                  <a:pt x="4800600" y="2362200"/>
                  <a:pt x="4800600" y="2362200"/>
                </a:cubicBezTo>
                <a:cubicBezTo>
                  <a:pt x="4881033" y="2357967"/>
                  <a:pt x="4961658" y="2356478"/>
                  <a:pt x="5041900" y="2349500"/>
                </a:cubicBezTo>
                <a:cubicBezTo>
                  <a:pt x="5059289" y="2347988"/>
                  <a:pt x="5075246" y="2336800"/>
                  <a:pt x="5092700" y="2336800"/>
                </a:cubicBezTo>
                <a:cubicBezTo>
                  <a:pt x="5131034" y="2336800"/>
                  <a:pt x="5168900" y="2345267"/>
                  <a:pt x="5207000" y="2349500"/>
                </a:cubicBezTo>
                <a:cubicBezTo>
                  <a:pt x="5245185" y="2362228"/>
                  <a:pt x="5250374" y="2360245"/>
                  <a:pt x="5283200" y="2387600"/>
                </a:cubicBezTo>
                <a:cubicBezTo>
                  <a:pt x="5346621" y="2440451"/>
                  <a:pt x="5292443" y="2416081"/>
                  <a:pt x="5359400" y="2438400"/>
                </a:cubicBezTo>
                <a:cubicBezTo>
                  <a:pt x="5372100" y="2446867"/>
                  <a:pt x="5385774" y="2454029"/>
                  <a:pt x="5397500" y="2463800"/>
                </a:cubicBezTo>
                <a:cubicBezTo>
                  <a:pt x="5411298" y="2475298"/>
                  <a:pt x="5420656" y="2491937"/>
                  <a:pt x="5435600" y="2501900"/>
                </a:cubicBezTo>
                <a:cubicBezTo>
                  <a:pt x="5446739" y="2509326"/>
                  <a:pt x="5461000" y="2510367"/>
                  <a:pt x="5473700" y="2514600"/>
                </a:cubicBezTo>
                <a:cubicBezTo>
                  <a:pt x="5486400" y="2523067"/>
                  <a:pt x="5497628" y="2534331"/>
                  <a:pt x="5511800" y="2540000"/>
                </a:cubicBezTo>
                <a:cubicBezTo>
                  <a:pt x="5540415" y="2551446"/>
                  <a:pt x="5571181" y="2556544"/>
                  <a:pt x="5600700" y="2565400"/>
                </a:cubicBezTo>
                <a:cubicBezTo>
                  <a:pt x="5613522" y="2569247"/>
                  <a:pt x="5626826" y="2572113"/>
                  <a:pt x="5638800" y="2578100"/>
                </a:cubicBezTo>
                <a:cubicBezTo>
                  <a:pt x="5660878" y="2589139"/>
                  <a:pt x="5678014" y="2611784"/>
                  <a:pt x="5702300" y="2616200"/>
                </a:cubicBezTo>
                <a:cubicBezTo>
                  <a:pt x="5773228" y="2629096"/>
                  <a:pt x="5846233" y="2624667"/>
                  <a:pt x="5918200" y="2628900"/>
                </a:cubicBezTo>
                <a:cubicBezTo>
                  <a:pt x="5935133" y="2633133"/>
                  <a:pt x="5951827" y="2638478"/>
                  <a:pt x="5969000" y="2641600"/>
                </a:cubicBezTo>
                <a:cubicBezTo>
                  <a:pt x="5998451" y="2646955"/>
                  <a:pt x="6028732" y="2647569"/>
                  <a:pt x="6057900" y="2654300"/>
                </a:cubicBezTo>
                <a:cubicBezTo>
                  <a:pt x="6083988" y="2660320"/>
                  <a:pt x="6108700" y="2671233"/>
                  <a:pt x="6134100" y="2679700"/>
                </a:cubicBezTo>
                <a:lnTo>
                  <a:pt x="6172200" y="2692400"/>
                </a:lnTo>
                <a:cubicBezTo>
                  <a:pt x="6204579" y="2703193"/>
                  <a:pt x="6239933" y="2700867"/>
                  <a:pt x="6273800" y="2705100"/>
                </a:cubicBezTo>
                <a:lnTo>
                  <a:pt x="6350000" y="2730500"/>
                </a:lnTo>
                <a:cubicBezTo>
                  <a:pt x="6374438" y="2738646"/>
                  <a:pt x="6420394" y="2788194"/>
                  <a:pt x="6438900" y="2806700"/>
                </a:cubicBezTo>
                <a:cubicBezTo>
                  <a:pt x="6443133" y="2865967"/>
                  <a:pt x="6441274" y="2925986"/>
                  <a:pt x="6451600" y="2984500"/>
                </a:cubicBezTo>
                <a:cubicBezTo>
                  <a:pt x="6454253" y="2999531"/>
                  <a:pt x="6470174" y="3008948"/>
                  <a:pt x="6477000" y="3022600"/>
                </a:cubicBezTo>
                <a:cubicBezTo>
                  <a:pt x="6529580" y="3127760"/>
                  <a:pt x="6442307" y="2989611"/>
                  <a:pt x="6515100" y="3098800"/>
                </a:cubicBezTo>
                <a:cubicBezTo>
                  <a:pt x="6519333" y="3132667"/>
                  <a:pt x="6521695" y="3166820"/>
                  <a:pt x="6527800" y="3200400"/>
                </a:cubicBezTo>
                <a:cubicBezTo>
                  <a:pt x="6530195" y="3213571"/>
                  <a:pt x="6538464" y="3225269"/>
                  <a:pt x="6540500" y="3238500"/>
                </a:cubicBezTo>
                <a:cubicBezTo>
                  <a:pt x="6546969" y="3280550"/>
                  <a:pt x="6539746" y="3325139"/>
                  <a:pt x="6553200" y="3365500"/>
                </a:cubicBezTo>
                <a:cubicBezTo>
                  <a:pt x="6562440" y="3393221"/>
                  <a:pt x="6642547" y="3401558"/>
                  <a:pt x="6654800" y="3403600"/>
                </a:cubicBezTo>
                <a:cubicBezTo>
                  <a:pt x="6709723" y="3412754"/>
                  <a:pt x="6764867" y="3420533"/>
                  <a:pt x="6819900" y="3429000"/>
                </a:cubicBezTo>
                <a:cubicBezTo>
                  <a:pt x="6959706" y="3475602"/>
                  <a:pt x="6804853" y="3427885"/>
                  <a:pt x="7162800" y="3454400"/>
                </a:cubicBezTo>
                <a:cubicBezTo>
                  <a:pt x="7176150" y="3455389"/>
                  <a:pt x="7187773" y="3464475"/>
                  <a:pt x="7200900" y="3467100"/>
                </a:cubicBezTo>
                <a:cubicBezTo>
                  <a:pt x="7230253" y="3472971"/>
                  <a:pt x="7260014" y="3476821"/>
                  <a:pt x="7289800" y="3479800"/>
                </a:cubicBezTo>
                <a:cubicBezTo>
                  <a:pt x="7344722" y="3485292"/>
                  <a:pt x="7399867" y="3488267"/>
                  <a:pt x="7454900" y="3492500"/>
                </a:cubicBezTo>
                <a:cubicBezTo>
                  <a:pt x="7471833" y="3496733"/>
                  <a:pt x="7492070" y="3494296"/>
                  <a:pt x="7505700" y="3505200"/>
                </a:cubicBezTo>
                <a:cubicBezTo>
                  <a:pt x="7555789" y="3545271"/>
                  <a:pt x="7473847" y="3546424"/>
                  <a:pt x="7543800" y="3581400"/>
                </a:cubicBezTo>
                <a:cubicBezTo>
                  <a:pt x="7575024" y="3597012"/>
                  <a:pt x="7611533" y="3598333"/>
                  <a:pt x="7645400" y="3606800"/>
                </a:cubicBezTo>
                <a:cubicBezTo>
                  <a:pt x="7658100" y="3615267"/>
                  <a:pt x="7669848" y="3625374"/>
                  <a:pt x="7683500" y="3632200"/>
                </a:cubicBezTo>
                <a:cubicBezTo>
                  <a:pt x="7788660" y="3684780"/>
                  <a:pt x="7650511" y="3597507"/>
                  <a:pt x="7759700" y="3670300"/>
                </a:cubicBezTo>
                <a:cubicBezTo>
                  <a:pt x="7763933" y="3683000"/>
                  <a:pt x="7770199" y="3695195"/>
                  <a:pt x="7772400" y="3708400"/>
                </a:cubicBezTo>
                <a:cubicBezTo>
                  <a:pt x="7778702" y="3746213"/>
                  <a:pt x="7771999" y="3786674"/>
                  <a:pt x="7785100" y="3822700"/>
                </a:cubicBezTo>
                <a:cubicBezTo>
                  <a:pt x="7790316" y="3837045"/>
                  <a:pt x="7809252" y="3841901"/>
                  <a:pt x="7823200" y="3848100"/>
                </a:cubicBezTo>
                <a:cubicBezTo>
                  <a:pt x="7847666" y="3858974"/>
                  <a:pt x="7899400" y="3873500"/>
                  <a:pt x="7899400" y="3873500"/>
                </a:cubicBezTo>
                <a:cubicBezTo>
                  <a:pt x="7922875" y="3891106"/>
                  <a:pt x="7970611" y="3923166"/>
                  <a:pt x="7988300" y="3949700"/>
                </a:cubicBezTo>
                <a:cubicBezTo>
                  <a:pt x="7995726" y="3960839"/>
                  <a:pt x="7993574" y="3976661"/>
                  <a:pt x="8001000" y="3987800"/>
                </a:cubicBezTo>
                <a:cubicBezTo>
                  <a:pt x="8022562" y="4020143"/>
                  <a:pt x="8047383" y="4030002"/>
                  <a:pt x="8077200" y="4051300"/>
                </a:cubicBezTo>
                <a:cubicBezTo>
                  <a:pt x="8094424" y="4063603"/>
                  <a:pt x="8108462" y="4081259"/>
                  <a:pt x="8128000" y="4089400"/>
                </a:cubicBezTo>
                <a:cubicBezTo>
                  <a:pt x="8160224" y="4102827"/>
                  <a:pt x="8229600" y="4114800"/>
                  <a:pt x="8229600" y="4114800"/>
                </a:cubicBezTo>
                <a:cubicBezTo>
                  <a:pt x="8255000" y="4131733"/>
                  <a:pt x="8278496" y="4151948"/>
                  <a:pt x="8305800" y="4165600"/>
                </a:cubicBezTo>
                <a:cubicBezTo>
                  <a:pt x="8322733" y="4174067"/>
                  <a:pt x="8341194" y="4179996"/>
                  <a:pt x="8356600" y="4191000"/>
                </a:cubicBezTo>
                <a:cubicBezTo>
                  <a:pt x="8371215" y="4201439"/>
                  <a:pt x="8379000" y="4220378"/>
                  <a:pt x="8394700" y="4229100"/>
                </a:cubicBezTo>
                <a:cubicBezTo>
                  <a:pt x="8418105" y="4242103"/>
                  <a:pt x="8470900" y="4254500"/>
                  <a:pt x="8470900" y="4254500"/>
                </a:cubicBezTo>
              </a:path>
            </a:pathLst>
          </a:cu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381000" y="1689100"/>
            <a:ext cx="8470900" cy="4254500"/>
          </a:xfrm>
          <a:custGeom>
            <a:avLst/>
            <a:gdLst>
              <a:gd name="connsiteX0" fmla="*/ 0 w 8470900"/>
              <a:gd name="connsiteY0" fmla="*/ 0 h 4254500"/>
              <a:gd name="connsiteX1" fmla="*/ 571500 w 8470900"/>
              <a:gd name="connsiteY1" fmla="*/ 12700 h 4254500"/>
              <a:gd name="connsiteX2" fmla="*/ 584200 w 8470900"/>
              <a:gd name="connsiteY2" fmla="*/ 50800 h 4254500"/>
              <a:gd name="connsiteX3" fmla="*/ 609600 w 8470900"/>
              <a:gd name="connsiteY3" fmla="*/ 88900 h 4254500"/>
              <a:gd name="connsiteX4" fmla="*/ 647700 w 8470900"/>
              <a:gd name="connsiteY4" fmla="*/ 127000 h 4254500"/>
              <a:gd name="connsiteX5" fmla="*/ 660400 w 8470900"/>
              <a:gd name="connsiteY5" fmla="*/ 165100 h 4254500"/>
              <a:gd name="connsiteX6" fmla="*/ 685800 w 8470900"/>
              <a:gd name="connsiteY6" fmla="*/ 203200 h 4254500"/>
              <a:gd name="connsiteX7" fmla="*/ 698500 w 8470900"/>
              <a:gd name="connsiteY7" fmla="*/ 254000 h 4254500"/>
              <a:gd name="connsiteX8" fmla="*/ 736600 w 8470900"/>
              <a:gd name="connsiteY8" fmla="*/ 279400 h 4254500"/>
              <a:gd name="connsiteX9" fmla="*/ 812800 w 8470900"/>
              <a:gd name="connsiteY9" fmla="*/ 330200 h 4254500"/>
              <a:gd name="connsiteX10" fmla="*/ 850900 w 8470900"/>
              <a:gd name="connsiteY10" fmla="*/ 355600 h 4254500"/>
              <a:gd name="connsiteX11" fmla="*/ 901700 w 8470900"/>
              <a:gd name="connsiteY11" fmla="*/ 368300 h 4254500"/>
              <a:gd name="connsiteX12" fmla="*/ 927100 w 8470900"/>
              <a:gd name="connsiteY12" fmla="*/ 406400 h 4254500"/>
              <a:gd name="connsiteX13" fmla="*/ 1016000 w 8470900"/>
              <a:gd name="connsiteY13" fmla="*/ 431800 h 4254500"/>
              <a:gd name="connsiteX14" fmla="*/ 1346200 w 8470900"/>
              <a:gd name="connsiteY14" fmla="*/ 431800 h 4254500"/>
              <a:gd name="connsiteX15" fmla="*/ 1384300 w 8470900"/>
              <a:gd name="connsiteY15" fmla="*/ 469900 h 4254500"/>
              <a:gd name="connsiteX16" fmla="*/ 1460500 w 8470900"/>
              <a:gd name="connsiteY16" fmla="*/ 508000 h 4254500"/>
              <a:gd name="connsiteX17" fmla="*/ 1524000 w 8470900"/>
              <a:gd name="connsiteY17" fmla="*/ 571500 h 4254500"/>
              <a:gd name="connsiteX18" fmla="*/ 1600200 w 8470900"/>
              <a:gd name="connsiteY18" fmla="*/ 622300 h 4254500"/>
              <a:gd name="connsiteX19" fmla="*/ 1714500 w 8470900"/>
              <a:gd name="connsiteY19" fmla="*/ 660400 h 4254500"/>
              <a:gd name="connsiteX20" fmla="*/ 1803400 w 8470900"/>
              <a:gd name="connsiteY20" fmla="*/ 711200 h 4254500"/>
              <a:gd name="connsiteX21" fmla="*/ 1943100 w 8470900"/>
              <a:gd name="connsiteY21" fmla="*/ 749300 h 4254500"/>
              <a:gd name="connsiteX22" fmla="*/ 2070100 w 8470900"/>
              <a:gd name="connsiteY22" fmla="*/ 774700 h 4254500"/>
              <a:gd name="connsiteX23" fmla="*/ 2235200 w 8470900"/>
              <a:gd name="connsiteY23" fmla="*/ 787400 h 4254500"/>
              <a:gd name="connsiteX24" fmla="*/ 2349500 w 8470900"/>
              <a:gd name="connsiteY24" fmla="*/ 850900 h 4254500"/>
              <a:gd name="connsiteX25" fmla="*/ 2387600 w 8470900"/>
              <a:gd name="connsiteY25" fmla="*/ 876300 h 4254500"/>
              <a:gd name="connsiteX26" fmla="*/ 2578100 w 8470900"/>
              <a:gd name="connsiteY26" fmla="*/ 863600 h 4254500"/>
              <a:gd name="connsiteX27" fmla="*/ 2641600 w 8470900"/>
              <a:gd name="connsiteY27" fmla="*/ 787400 h 4254500"/>
              <a:gd name="connsiteX28" fmla="*/ 2692400 w 8470900"/>
              <a:gd name="connsiteY28" fmla="*/ 774700 h 4254500"/>
              <a:gd name="connsiteX29" fmla="*/ 2730500 w 8470900"/>
              <a:gd name="connsiteY29" fmla="*/ 749300 h 4254500"/>
              <a:gd name="connsiteX30" fmla="*/ 2870200 w 8470900"/>
              <a:gd name="connsiteY30" fmla="*/ 800100 h 4254500"/>
              <a:gd name="connsiteX31" fmla="*/ 2921000 w 8470900"/>
              <a:gd name="connsiteY31" fmla="*/ 838200 h 4254500"/>
              <a:gd name="connsiteX32" fmla="*/ 2997200 w 8470900"/>
              <a:gd name="connsiteY32" fmla="*/ 914400 h 4254500"/>
              <a:gd name="connsiteX33" fmla="*/ 3009900 w 8470900"/>
              <a:gd name="connsiteY33" fmla="*/ 952500 h 4254500"/>
              <a:gd name="connsiteX34" fmla="*/ 3035300 w 8470900"/>
              <a:gd name="connsiteY34" fmla="*/ 990600 h 4254500"/>
              <a:gd name="connsiteX35" fmla="*/ 3060700 w 8470900"/>
              <a:gd name="connsiteY35" fmla="*/ 1092200 h 4254500"/>
              <a:gd name="connsiteX36" fmla="*/ 3073400 w 8470900"/>
              <a:gd name="connsiteY36" fmla="*/ 1308100 h 4254500"/>
              <a:gd name="connsiteX37" fmla="*/ 3162300 w 8470900"/>
              <a:gd name="connsiteY37" fmla="*/ 1371600 h 4254500"/>
              <a:gd name="connsiteX38" fmla="*/ 3225800 w 8470900"/>
              <a:gd name="connsiteY38" fmla="*/ 1447800 h 4254500"/>
              <a:gd name="connsiteX39" fmla="*/ 3314700 w 8470900"/>
              <a:gd name="connsiteY39" fmla="*/ 1498600 h 4254500"/>
              <a:gd name="connsiteX40" fmla="*/ 3352800 w 8470900"/>
              <a:gd name="connsiteY40" fmla="*/ 1524000 h 4254500"/>
              <a:gd name="connsiteX41" fmla="*/ 3441700 w 8470900"/>
              <a:gd name="connsiteY41" fmla="*/ 1536700 h 4254500"/>
              <a:gd name="connsiteX42" fmla="*/ 3467100 w 8470900"/>
              <a:gd name="connsiteY42" fmla="*/ 1574800 h 4254500"/>
              <a:gd name="connsiteX43" fmla="*/ 3632200 w 8470900"/>
              <a:gd name="connsiteY43" fmla="*/ 1612900 h 4254500"/>
              <a:gd name="connsiteX44" fmla="*/ 3708400 w 8470900"/>
              <a:gd name="connsiteY44" fmla="*/ 1638300 h 4254500"/>
              <a:gd name="connsiteX45" fmla="*/ 3746500 w 8470900"/>
              <a:gd name="connsiteY45" fmla="*/ 1651000 h 4254500"/>
              <a:gd name="connsiteX46" fmla="*/ 3924300 w 8470900"/>
              <a:gd name="connsiteY46" fmla="*/ 1701800 h 4254500"/>
              <a:gd name="connsiteX47" fmla="*/ 4191000 w 8470900"/>
              <a:gd name="connsiteY47" fmla="*/ 1714500 h 4254500"/>
              <a:gd name="connsiteX48" fmla="*/ 4305300 w 8470900"/>
              <a:gd name="connsiteY48" fmla="*/ 1803400 h 4254500"/>
              <a:gd name="connsiteX49" fmla="*/ 4356100 w 8470900"/>
              <a:gd name="connsiteY49" fmla="*/ 1879600 h 4254500"/>
              <a:gd name="connsiteX50" fmla="*/ 4381500 w 8470900"/>
              <a:gd name="connsiteY50" fmla="*/ 1917700 h 4254500"/>
              <a:gd name="connsiteX51" fmla="*/ 4394200 w 8470900"/>
              <a:gd name="connsiteY51" fmla="*/ 1968500 h 4254500"/>
              <a:gd name="connsiteX52" fmla="*/ 4406900 w 8470900"/>
              <a:gd name="connsiteY52" fmla="*/ 2057400 h 4254500"/>
              <a:gd name="connsiteX53" fmla="*/ 4432300 w 8470900"/>
              <a:gd name="connsiteY53" fmla="*/ 2133600 h 4254500"/>
              <a:gd name="connsiteX54" fmla="*/ 4457700 w 8470900"/>
              <a:gd name="connsiteY54" fmla="*/ 2209800 h 4254500"/>
              <a:gd name="connsiteX55" fmla="*/ 4533900 w 8470900"/>
              <a:gd name="connsiteY55" fmla="*/ 2260600 h 4254500"/>
              <a:gd name="connsiteX56" fmla="*/ 4660900 w 8470900"/>
              <a:gd name="connsiteY56" fmla="*/ 2273300 h 4254500"/>
              <a:gd name="connsiteX57" fmla="*/ 4724400 w 8470900"/>
              <a:gd name="connsiteY57" fmla="*/ 2336800 h 4254500"/>
              <a:gd name="connsiteX58" fmla="*/ 4800600 w 8470900"/>
              <a:gd name="connsiteY58" fmla="*/ 2362200 h 4254500"/>
              <a:gd name="connsiteX59" fmla="*/ 5041900 w 8470900"/>
              <a:gd name="connsiteY59" fmla="*/ 2349500 h 4254500"/>
              <a:gd name="connsiteX60" fmla="*/ 5092700 w 8470900"/>
              <a:gd name="connsiteY60" fmla="*/ 2336800 h 4254500"/>
              <a:gd name="connsiteX61" fmla="*/ 5207000 w 8470900"/>
              <a:gd name="connsiteY61" fmla="*/ 2349500 h 4254500"/>
              <a:gd name="connsiteX62" fmla="*/ 5283200 w 8470900"/>
              <a:gd name="connsiteY62" fmla="*/ 2387600 h 4254500"/>
              <a:gd name="connsiteX63" fmla="*/ 5359400 w 8470900"/>
              <a:gd name="connsiteY63" fmla="*/ 2438400 h 4254500"/>
              <a:gd name="connsiteX64" fmla="*/ 5397500 w 8470900"/>
              <a:gd name="connsiteY64" fmla="*/ 2463800 h 4254500"/>
              <a:gd name="connsiteX65" fmla="*/ 5435600 w 8470900"/>
              <a:gd name="connsiteY65" fmla="*/ 2501900 h 4254500"/>
              <a:gd name="connsiteX66" fmla="*/ 5473700 w 8470900"/>
              <a:gd name="connsiteY66" fmla="*/ 2514600 h 4254500"/>
              <a:gd name="connsiteX67" fmla="*/ 5511800 w 8470900"/>
              <a:gd name="connsiteY67" fmla="*/ 2540000 h 4254500"/>
              <a:gd name="connsiteX68" fmla="*/ 5600700 w 8470900"/>
              <a:gd name="connsiteY68" fmla="*/ 2565400 h 4254500"/>
              <a:gd name="connsiteX69" fmla="*/ 5638800 w 8470900"/>
              <a:gd name="connsiteY69" fmla="*/ 2578100 h 4254500"/>
              <a:gd name="connsiteX70" fmla="*/ 5702300 w 8470900"/>
              <a:gd name="connsiteY70" fmla="*/ 2616200 h 4254500"/>
              <a:gd name="connsiteX71" fmla="*/ 5918200 w 8470900"/>
              <a:gd name="connsiteY71" fmla="*/ 2628900 h 4254500"/>
              <a:gd name="connsiteX72" fmla="*/ 5969000 w 8470900"/>
              <a:gd name="connsiteY72" fmla="*/ 2641600 h 4254500"/>
              <a:gd name="connsiteX73" fmla="*/ 6057900 w 8470900"/>
              <a:gd name="connsiteY73" fmla="*/ 2654300 h 4254500"/>
              <a:gd name="connsiteX74" fmla="*/ 6134100 w 8470900"/>
              <a:gd name="connsiteY74" fmla="*/ 2679700 h 4254500"/>
              <a:gd name="connsiteX75" fmla="*/ 6172200 w 8470900"/>
              <a:gd name="connsiteY75" fmla="*/ 2692400 h 4254500"/>
              <a:gd name="connsiteX76" fmla="*/ 6273800 w 8470900"/>
              <a:gd name="connsiteY76" fmla="*/ 2705100 h 4254500"/>
              <a:gd name="connsiteX77" fmla="*/ 6350000 w 8470900"/>
              <a:gd name="connsiteY77" fmla="*/ 2730500 h 4254500"/>
              <a:gd name="connsiteX78" fmla="*/ 6438900 w 8470900"/>
              <a:gd name="connsiteY78" fmla="*/ 2806700 h 4254500"/>
              <a:gd name="connsiteX79" fmla="*/ 6451600 w 8470900"/>
              <a:gd name="connsiteY79" fmla="*/ 2984500 h 4254500"/>
              <a:gd name="connsiteX80" fmla="*/ 6477000 w 8470900"/>
              <a:gd name="connsiteY80" fmla="*/ 3022600 h 4254500"/>
              <a:gd name="connsiteX81" fmla="*/ 6515100 w 8470900"/>
              <a:gd name="connsiteY81" fmla="*/ 3098800 h 4254500"/>
              <a:gd name="connsiteX82" fmla="*/ 6527800 w 8470900"/>
              <a:gd name="connsiteY82" fmla="*/ 3200400 h 4254500"/>
              <a:gd name="connsiteX83" fmla="*/ 6540500 w 8470900"/>
              <a:gd name="connsiteY83" fmla="*/ 3238500 h 4254500"/>
              <a:gd name="connsiteX84" fmla="*/ 6553200 w 8470900"/>
              <a:gd name="connsiteY84" fmla="*/ 3365500 h 4254500"/>
              <a:gd name="connsiteX85" fmla="*/ 6654800 w 8470900"/>
              <a:gd name="connsiteY85" fmla="*/ 3403600 h 4254500"/>
              <a:gd name="connsiteX86" fmla="*/ 6819900 w 8470900"/>
              <a:gd name="connsiteY86" fmla="*/ 3429000 h 4254500"/>
              <a:gd name="connsiteX87" fmla="*/ 7162800 w 8470900"/>
              <a:gd name="connsiteY87" fmla="*/ 3454400 h 4254500"/>
              <a:gd name="connsiteX88" fmla="*/ 7200900 w 8470900"/>
              <a:gd name="connsiteY88" fmla="*/ 3467100 h 4254500"/>
              <a:gd name="connsiteX89" fmla="*/ 7289800 w 8470900"/>
              <a:gd name="connsiteY89" fmla="*/ 3479800 h 4254500"/>
              <a:gd name="connsiteX90" fmla="*/ 7454900 w 8470900"/>
              <a:gd name="connsiteY90" fmla="*/ 3492500 h 4254500"/>
              <a:gd name="connsiteX91" fmla="*/ 7505700 w 8470900"/>
              <a:gd name="connsiteY91" fmla="*/ 3505200 h 4254500"/>
              <a:gd name="connsiteX92" fmla="*/ 7543800 w 8470900"/>
              <a:gd name="connsiteY92" fmla="*/ 3581400 h 4254500"/>
              <a:gd name="connsiteX93" fmla="*/ 7645400 w 8470900"/>
              <a:gd name="connsiteY93" fmla="*/ 3606800 h 4254500"/>
              <a:gd name="connsiteX94" fmla="*/ 7683500 w 8470900"/>
              <a:gd name="connsiteY94" fmla="*/ 3632200 h 4254500"/>
              <a:gd name="connsiteX95" fmla="*/ 7759700 w 8470900"/>
              <a:gd name="connsiteY95" fmla="*/ 3670300 h 4254500"/>
              <a:gd name="connsiteX96" fmla="*/ 7772400 w 8470900"/>
              <a:gd name="connsiteY96" fmla="*/ 3708400 h 4254500"/>
              <a:gd name="connsiteX97" fmla="*/ 7785100 w 8470900"/>
              <a:gd name="connsiteY97" fmla="*/ 3822700 h 4254500"/>
              <a:gd name="connsiteX98" fmla="*/ 7823200 w 8470900"/>
              <a:gd name="connsiteY98" fmla="*/ 3848100 h 4254500"/>
              <a:gd name="connsiteX99" fmla="*/ 7899400 w 8470900"/>
              <a:gd name="connsiteY99" fmla="*/ 3873500 h 4254500"/>
              <a:gd name="connsiteX100" fmla="*/ 7988300 w 8470900"/>
              <a:gd name="connsiteY100" fmla="*/ 3949700 h 4254500"/>
              <a:gd name="connsiteX101" fmla="*/ 8001000 w 8470900"/>
              <a:gd name="connsiteY101" fmla="*/ 3987800 h 4254500"/>
              <a:gd name="connsiteX102" fmla="*/ 8077200 w 8470900"/>
              <a:gd name="connsiteY102" fmla="*/ 4051300 h 4254500"/>
              <a:gd name="connsiteX103" fmla="*/ 8128000 w 8470900"/>
              <a:gd name="connsiteY103" fmla="*/ 4089400 h 4254500"/>
              <a:gd name="connsiteX104" fmla="*/ 8229600 w 8470900"/>
              <a:gd name="connsiteY104" fmla="*/ 4114800 h 4254500"/>
              <a:gd name="connsiteX105" fmla="*/ 8305800 w 8470900"/>
              <a:gd name="connsiteY105" fmla="*/ 4165600 h 4254500"/>
              <a:gd name="connsiteX106" fmla="*/ 8356600 w 8470900"/>
              <a:gd name="connsiteY106" fmla="*/ 4191000 h 4254500"/>
              <a:gd name="connsiteX107" fmla="*/ 8394700 w 8470900"/>
              <a:gd name="connsiteY107" fmla="*/ 4229100 h 4254500"/>
              <a:gd name="connsiteX108" fmla="*/ 8470900 w 8470900"/>
              <a:gd name="connsiteY108" fmla="*/ 4254500 h 425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470900" h="4254500">
                <a:moveTo>
                  <a:pt x="0" y="0"/>
                </a:moveTo>
                <a:cubicBezTo>
                  <a:pt x="190500" y="4233"/>
                  <a:pt x="381669" y="-3807"/>
                  <a:pt x="571500" y="12700"/>
                </a:cubicBezTo>
                <a:cubicBezTo>
                  <a:pt x="584837" y="13860"/>
                  <a:pt x="578213" y="38826"/>
                  <a:pt x="584200" y="50800"/>
                </a:cubicBezTo>
                <a:cubicBezTo>
                  <a:pt x="591026" y="64452"/>
                  <a:pt x="599829" y="77174"/>
                  <a:pt x="609600" y="88900"/>
                </a:cubicBezTo>
                <a:cubicBezTo>
                  <a:pt x="621098" y="102698"/>
                  <a:pt x="635000" y="114300"/>
                  <a:pt x="647700" y="127000"/>
                </a:cubicBezTo>
                <a:cubicBezTo>
                  <a:pt x="651933" y="139700"/>
                  <a:pt x="654413" y="153126"/>
                  <a:pt x="660400" y="165100"/>
                </a:cubicBezTo>
                <a:cubicBezTo>
                  <a:pt x="667226" y="178752"/>
                  <a:pt x="679787" y="189171"/>
                  <a:pt x="685800" y="203200"/>
                </a:cubicBezTo>
                <a:cubicBezTo>
                  <a:pt x="692676" y="219243"/>
                  <a:pt x="688818" y="239477"/>
                  <a:pt x="698500" y="254000"/>
                </a:cubicBezTo>
                <a:cubicBezTo>
                  <a:pt x="706967" y="266700"/>
                  <a:pt x="724874" y="269629"/>
                  <a:pt x="736600" y="279400"/>
                </a:cubicBezTo>
                <a:cubicBezTo>
                  <a:pt x="800021" y="332251"/>
                  <a:pt x="745843" y="307881"/>
                  <a:pt x="812800" y="330200"/>
                </a:cubicBezTo>
                <a:cubicBezTo>
                  <a:pt x="825500" y="338667"/>
                  <a:pt x="836871" y="349587"/>
                  <a:pt x="850900" y="355600"/>
                </a:cubicBezTo>
                <a:cubicBezTo>
                  <a:pt x="866943" y="362476"/>
                  <a:pt x="887177" y="358618"/>
                  <a:pt x="901700" y="368300"/>
                </a:cubicBezTo>
                <a:cubicBezTo>
                  <a:pt x="914400" y="376767"/>
                  <a:pt x="915181" y="396865"/>
                  <a:pt x="927100" y="406400"/>
                </a:cubicBezTo>
                <a:cubicBezTo>
                  <a:pt x="935382" y="413025"/>
                  <a:pt x="1012681" y="430970"/>
                  <a:pt x="1016000" y="431800"/>
                </a:cubicBezTo>
                <a:cubicBezTo>
                  <a:pt x="1126729" y="422573"/>
                  <a:pt x="1235143" y="405669"/>
                  <a:pt x="1346200" y="431800"/>
                </a:cubicBezTo>
                <a:cubicBezTo>
                  <a:pt x="1363683" y="435914"/>
                  <a:pt x="1370502" y="458402"/>
                  <a:pt x="1384300" y="469900"/>
                </a:cubicBezTo>
                <a:cubicBezTo>
                  <a:pt x="1417126" y="497255"/>
                  <a:pt x="1422315" y="495272"/>
                  <a:pt x="1460500" y="508000"/>
                </a:cubicBezTo>
                <a:cubicBezTo>
                  <a:pt x="1612900" y="609600"/>
                  <a:pt x="1388533" y="452967"/>
                  <a:pt x="1524000" y="571500"/>
                </a:cubicBezTo>
                <a:cubicBezTo>
                  <a:pt x="1546974" y="591602"/>
                  <a:pt x="1574800" y="605367"/>
                  <a:pt x="1600200" y="622300"/>
                </a:cubicBezTo>
                <a:lnTo>
                  <a:pt x="1714500" y="660400"/>
                </a:lnTo>
                <a:cubicBezTo>
                  <a:pt x="1815865" y="694188"/>
                  <a:pt x="1719787" y="674039"/>
                  <a:pt x="1803400" y="711200"/>
                </a:cubicBezTo>
                <a:cubicBezTo>
                  <a:pt x="1862872" y="737632"/>
                  <a:pt x="1883343" y="736021"/>
                  <a:pt x="1943100" y="749300"/>
                </a:cubicBezTo>
                <a:cubicBezTo>
                  <a:pt x="2003636" y="762752"/>
                  <a:pt x="1999175" y="767234"/>
                  <a:pt x="2070100" y="774700"/>
                </a:cubicBezTo>
                <a:cubicBezTo>
                  <a:pt x="2124993" y="780478"/>
                  <a:pt x="2180167" y="783167"/>
                  <a:pt x="2235200" y="787400"/>
                </a:cubicBezTo>
                <a:cubicBezTo>
                  <a:pt x="2302260" y="809753"/>
                  <a:pt x="2262161" y="792674"/>
                  <a:pt x="2349500" y="850900"/>
                </a:cubicBezTo>
                <a:lnTo>
                  <a:pt x="2387600" y="876300"/>
                </a:lnTo>
                <a:cubicBezTo>
                  <a:pt x="2451100" y="872067"/>
                  <a:pt x="2515975" y="877406"/>
                  <a:pt x="2578100" y="863600"/>
                </a:cubicBezTo>
                <a:cubicBezTo>
                  <a:pt x="2619451" y="854411"/>
                  <a:pt x="2612646" y="806702"/>
                  <a:pt x="2641600" y="787400"/>
                </a:cubicBezTo>
                <a:cubicBezTo>
                  <a:pt x="2656123" y="777718"/>
                  <a:pt x="2675467" y="778933"/>
                  <a:pt x="2692400" y="774700"/>
                </a:cubicBezTo>
                <a:cubicBezTo>
                  <a:pt x="2705100" y="766233"/>
                  <a:pt x="2715236" y="749300"/>
                  <a:pt x="2730500" y="749300"/>
                </a:cubicBezTo>
                <a:cubicBezTo>
                  <a:pt x="2795927" y="749300"/>
                  <a:pt x="2825345" y="768060"/>
                  <a:pt x="2870200" y="800100"/>
                </a:cubicBezTo>
                <a:cubicBezTo>
                  <a:pt x="2887424" y="812403"/>
                  <a:pt x="2905267" y="824040"/>
                  <a:pt x="2921000" y="838200"/>
                </a:cubicBezTo>
                <a:cubicBezTo>
                  <a:pt x="2947700" y="862230"/>
                  <a:pt x="2997200" y="914400"/>
                  <a:pt x="2997200" y="914400"/>
                </a:cubicBezTo>
                <a:cubicBezTo>
                  <a:pt x="3001433" y="927100"/>
                  <a:pt x="3003913" y="940526"/>
                  <a:pt x="3009900" y="952500"/>
                </a:cubicBezTo>
                <a:cubicBezTo>
                  <a:pt x="3016726" y="966152"/>
                  <a:pt x="3030084" y="976255"/>
                  <a:pt x="3035300" y="990600"/>
                </a:cubicBezTo>
                <a:cubicBezTo>
                  <a:pt x="3047230" y="1023407"/>
                  <a:pt x="3060700" y="1092200"/>
                  <a:pt x="3060700" y="1092200"/>
                </a:cubicBezTo>
                <a:cubicBezTo>
                  <a:pt x="3046423" y="1177865"/>
                  <a:pt x="3031991" y="1211480"/>
                  <a:pt x="3073400" y="1308100"/>
                </a:cubicBezTo>
                <a:cubicBezTo>
                  <a:pt x="3076551" y="1315451"/>
                  <a:pt x="3149754" y="1363236"/>
                  <a:pt x="3162300" y="1371600"/>
                </a:cubicBezTo>
                <a:cubicBezTo>
                  <a:pt x="3187275" y="1409062"/>
                  <a:pt x="3189130" y="1417242"/>
                  <a:pt x="3225800" y="1447800"/>
                </a:cubicBezTo>
                <a:cubicBezTo>
                  <a:pt x="3259554" y="1475929"/>
                  <a:pt x="3275176" y="1476015"/>
                  <a:pt x="3314700" y="1498600"/>
                </a:cubicBezTo>
                <a:cubicBezTo>
                  <a:pt x="3327952" y="1506173"/>
                  <a:pt x="3338180" y="1519614"/>
                  <a:pt x="3352800" y="1524000"/>
                </a:cubicBezTo>
                <a:cubicBezTo>
                  <a:pt x="3381472" y="1532602"/>
                  <a:pt x="3412067" y="1532467"/>
                  <a:pt x="3441700" y="1536700"/>
                </a:cubicBezTo>
                <a:cubicBezTo>
                  <a:pt x="3450167" y="1549400"/>
                  <a:pt x="3454157" y="1566710"/>
                  <a:pt x="3467100" y="1574800"/>
                </a:cubicBezTo>
                <a:cubicBezTo>
                  <a:pt x="3508423" y="1600627"/>
                  <a:pt x="3587539" y="1606520"/>
                  <a:pt x="3632200" y="1612900"/>
                </a:cubicBezTo>
                <a:lnTo>
                  <a:pt x="3708400" y="1638300"/>
                </a:lnTo>
                <a:cubicBezTo>
                  <a:pt x="3721100" y="1642533"/>
                  <a:pt x="3733513" y="1647753"/>
                  <a:pt x="3746500" y="1651000"/>
                </a:cubicBezTo>
                <a:cubicBezTo>
                  <a:pt x="3874075" y="1682894"/>
                  <a:pt x="3814982" y="1665361"/>
                  <a:pt x="3924300" y="1701800"/>
                </a:cubicBezTo>
                <a:cubicBezTo>
                  <a:pt x="4008734" y="1729945"/>
                  <a:pt x="4102100" y="1710267"/>
                  <a:pt x="4191000" y="1714500"/>
                </a:cubicBezTo>
                <a:cubicBezTo>
                  <a:pt x="4276666" y="1800166"/>
                  <a:pt x="4233122" y="1779341"/>
                  <a:pt x="4305300" y="1803400"/>
                </a:cubicBezTo>
                <a:lnTo>
                  <a:pt x="4356100" y="1879600"/>
                </a:lnTo>
                <a:lnTo>
                  <a:pt x="4381500" y="1917700"/>
                </a:lnTo>
                <a:cubicBezTo>
                  <a:pt x="4385733" y="1934633"/>
                  <a:pt x="4391078" y="1951327"/>
                  <a:pt x="4394200" y="1968500"/>
                </a:cubicBezTo>
                <a:cubicBezTo>
                  <a:pt x="4399555" y="1997951"/>
                  <a:pt x="4400169" y="2028232"/>
                  <a:pt x="4406900" y="2057400"/>
                </a:cubicBezTo>
                <a:cubicBezTo>
                  <a:pt x="4412920" y="2083488"/>
                  <a:pt x="4423833" y="2108200"/>
                  <a:pt x="4432300" y="2133600"/>
                </a:cubicBezTo>
                <a:lnTo>
                  <a:pt x="4457700" y="2209800"/>
                </a:lnTo>
                <a:cubicBezTo>
                  <a:pt x="4467353" y="2238760"/>
                  <a:pt x="4508500" y="2243667"/>
                  <a:pt x="4533900" y="2260600"/>
                </a:cubicBezTo>
                <a:cubicBezTo>
                  <a:pt x="4569299" y="2284199"/>
                  <a:pt x="4618567" y="2269067"/>
                  <a:pt x="4660900" y="2273300"/>
                </a:cubicBezTo>
                <a:cubicBezTo>
                  <a:pt x="4684072" y="2308058"/>
                  <a:pt x="4684295" y="2318975"/>
                  <a:pt x="4724400" y="2336800"/>
                </a:cubicBezTo>
                <a:cubicBezTo>
                  <a:pt x="4748866" y="2347674"/>
                  <a:pt x="4800600" y="2362200"/>
                  <a:pt x="4800600" y="2362200"/>
                </a:cubicBezTo>
                <a:cubicBezTo>
                  <a:pt x="4881033" y="2357967"/>
                  <a:pt x="4961658" y="2356478"/>
                  <a:pt x="5041900" y="2349500"/>
                </a:cubicBezTo>
                <a:cubicBezTo>
                  <a:pt x="5059289" y="2347988"/>
                  <a:pt x="5075246" y="2336800"/>
                  <a:pt x="5092700" y="2336800"/>
                </a:cubicBezTo>
                <a:cubicBezTo>
                  <a:pt x="5131034" y="2336800"/>
                  <a:pt x="5168900" y="2345267"/>
                  <a:pt x="5207000" y="2349500"/>
                </a:cubicBezTo>
                <a:cubicBezTo>
                  <a:pt x="5245185" y="2362228"/>
                  <a:pt x="5250374" y="2360245"/>
                  <a:pt x="5283200" y="2387600"/>
                </a:cubicBezTo>
                <a:cubicBezTo>
                  <a:pt x="5346621" y="2440451"/>
                  <a:pt x="5292443" y="2416081"/>
                  <a:pt x="5359400" y="2438400"/>
                </a:cubicBezTo>
                <a:cubicBezTo>
                  <a:pt x="5372100" y="2446867"/>
                  <a:pt x="5385774" y="2454029"/>
                  <a:pt x="5397500" y="2463800"/>
                </a:cubicBezTo>
                <a:cubicBezTo>
                  <a:pt x="5411298" y="2475298"/>
                  <a:pt x="5420656" y="2491937"/>
                  <a:pt x="5435600" y="2501900"/>
                </a:cubicBezTo>
                <a:cubicBezTo>
                  <a:pt x="5446739" y="2509326"/>
                  <a:pt x="5461000" y="2510367"/>
                  <a:pt x="5473700" y="2514600"/>
                </a:cubicBezTo>
                <a:cubicBezTo>
                  <a:pt x="5486400" y="2523067"/>
                  <a:pt x="5497628" y="2534331"/>
                  <a:pt x="5511800" y="2540000"/>
                </a:cubicBezTo>
                <a:cubicBezTo>
                  <a:pt x="5540415" y="2551446"/>
                  <a:pt x="5571181" y="2556544"/>
                  <a:pt x="5600700" y="2565400"/>
                </a:cubicBezTo>
                <a:cubicBezTo>
                  <a:pt x="5613522" y="2569247"/>
                  <a:pt x="5626826" y="2572113"/>
                  <a:pt x="5638800" y="2578100"/>
                </a:cubicBezTo>
                <a:cubicBezTo>
                  <a:pt x="5660878" y="2589139"/>
                  <a:pt x="5678014" y="2611784"/>
                  <a:pt x="5702300" y="2616200"/>
                </a:cubicBezTo>
                <a:cubicBezTo>
                  <a:pt x="5773228" y="2629096"/>
                  <a:pt x="5846233" y="2624667"/>
                  <a:pt x="5918200" y="2628900"/>
                </a:cubicBezTo>
                <a:cubicBezTo>
                  <a:pt x="5935133" y="2633133"/>
                  <a:pt x="5951827" y="2638478"/>
                  <a:pt x="5969000" y="2641600"/>
                </a:cubicBezTo>
                <a:cubicBezTo>
                  <a:pt x="5998451" y="2646955"/>
                  <a:pt x="6028732" y="2647569"/>
                  <a:pt x="6057900" y="2654300"/>
                </a:cubicBezTo>
                <a:cubicBezTo>
                  <a:pt x="6083988" y="2660320"/>
                  <a:pt x="6108700" y="2671233"/>
                  <a:pt x="6134100" y="2679700"/>
                </a:cubicBezTo>
                <a:lnTo>
                  <a:pt x="6172200" y="2692400"/>
                </a:lnTo>
                <a:cubicBezTo>
                  <a:pt x="6204579" y="2703193"/>
                  <a:pt x="6239933" y="2700867"/>
                  <a:pt x="6273800" y="2705100"/>
                </a:cubicBezTo>
                <a:lnTo>
                  <a:pt x="6350000" y="2730500"/>
                </a:lnTo>
                <a:cubicBezTo>
                  <a:pt x="6374438" y="2738646"/>
                  <a:pt x="6420394" y="2788194"/>
                  <a:pt x="6438900" y="2806700"/>
                </a:cubicBezTo>
                <a:cubicBezTo>
                  <a:pt x="6443133" y="2865967"/>
                  <a:pt x="6441274" y="2925986"/>
                  <a:pt x="6451600" y="2984500"/>
                </a:cubicBezTo>
                <a:cubicBezTo>
                  <a:pt x="6454253" y="2999531"/>
                  <a:pt x="6470174" y="3008948"/>
                  <a:pt x="6477000" y="3022600"/>
                </a:cubicBezTo>
                <a:cubicBezTo>
                  <a:pt x="6529580" y="3127760"/>
                  <a:pt x="6442307" y="2989611"/>
                  <a:pt x="6515100" y="3098800"/>
                </a:cubicBezTo>
                <a:cubicBezTo>
                  <a:pt x="6519333" y="3132667"/>
                  <a:pt x="6521695" y="3166820"/>
                  <a:pt x="6527800" y="3200400"/>
                </a:cubicBezTo>
                <a:cubicBezTo>
                  <a:pt x="6530195" y="3213571"/>
                  <a:pt x="6538464" y="3225269"/>
                  <a:pt x="6540500" y="3238500"/>
                </a:cubicBezTo>
                <a:cubicBezTo>
                  <a:pt x="6546969" y="3280550"/>
                  <a:pt x="6539746" y="3325139"/>
                  <a:pt x="6553200" y="3365500"/>
                </a:cubicBezTo>
                <a:cubicBezTo>
                  <a:pt x="6562440" y="3393221"/>
                  <a:pt x="6642547" y="3401558"/>
                  <a:pt x="6654800" y="3403600"/>
                </a:cubicBezTo>
                <a:cubicBezTo>
                  <a:pt x="6709723" y="3412754"/>
                  <a:pt x="6764867" y="3420533"/>
                  <a:pt x="6819900" y="3429000"/>
                </a:cubicBezTo>
                <a:cubicBezTo>
                  <a:pt x="6959706" y="3475602"/>
                  <a:pt x="6804853" y="3427885"/>
                  <a:pt x="7162800" y="3454400"/>
                </a:cubicBezTo>
                <a:cubicBezTo>
                  <a:pt x="7176150" y="3455389"/>
                  <a:pt x="7187773" y="3464475"/>
                  <a:pt x="7200900" y="3467100"/>
                </a:cubicBezTo>
                <a:cubicBezTo>
                  <a:pt x="7230253" y="3472971"/>
                  <a:pt x="7260014" y="3476821"/>
                  <a:pt x="7289800" y="3479800"/>
                </a:cubicBezTo>
                <a:cubicBezTo>
                  <a:pt x="7344722" y="3485292"/>
                  <a:pt x="7399867" y="3488267"/>
                  <a:pt x="7454900" y="3492500"/>
                </a:cubicBezTo>
                <a:cubicBezTo>
                  <a:pt x="7471833" y="3496733"/>
                  <a:pt x="7492070" y="3494296"/>
                  <a:pt x="7505700" y="3505200"/>
                </a:cubicBezTo>
                <a:cubicBezTo>
                  <a:pt x="7555789" y="3545271"/>
                  <a:pt x="7473847" y="3546424"/>
                  <a:pt x="7543800" y="3581400"/>
                </a:cubicBezTo>
                <a:cubicBezTo>
                  <a:pt x="7575024" y="3597012"/>
                  <a:pt x="7611533" y="3598333"/>
                  <a:pt x="7645400" y="3606800"/>
                </a:cubicBezTo>
                <a:cubicBezTo>
                  <a:pt x="7658100" y="3615267"/>
                  <a:pt x="7669848" y="3625374"/>
                  <a:pt x="7683500" y="3632200"/>
                </a:cubicBezTo>
                <a:cubicBezTo>
                  <a:pt x="7788660" y="3684780"/>
                  <a:pt x="7650511" y="3597507"/>
                  <a:pt x="7759700" y="3670300"/>
                </a:cubicBezTo>
                <a:cubicBezTo>
                  <a:pt x="7763933" y="3683000"/>
                  <a:pt x="7770199" y="3695195"/>
                  <a:pt x="7772400" y="3708400"/>
                </a:cubicBezTo>
                <a:cubicBezTo>
                  <a:pt x="7778702" y="3746213"/>
                  <a:pt x="7771999" y="3786674"/>
                  <a:pt x="7785100" y="3822700"/>
                </a:cubicBezTo>
                <a:cubicBezTo>
                  <a:pt x="7790316" y="3837045"/>
                  <a:pt x="7809252" y="3841901"/>
                  <a:pt x="7823200" y="3848100"/>
                </a:cubicBezTo>
                <a:cubicBezTo>
                  <a:pt x="7847666" y="3858974"/>
                  <a:pt x="7899400" y="3873500"/>
                  <a:pt x="7899400" y="3873500"/>
                </a:cubicBezTo>
                <a:cubicBezTo>
                  <a:pt x="7922875" y="3891106"/>
                  <a:pt x="7970611" y="3923166"/>
                  <a:pt x="7988300" y="3949700"/>
                </a:cubicBezTo>
                <a:cubicBezTo>
                  <a:pt x="7995726" y="3960839"/>
                  <a:pt x="7993574" y="3976661"/>
                  <a:pt x="8001000" y="3987800"/>
                </a:cubicBezTo>
                <a:cubicBezTo>
                  <a:pt x="8022562" y="4020143"/>
                  <a:pt x="8047383" y="4030002"/>
                  <a:pt x="8077200" y="4051300"/>
                </a:cubicBezTo>
                <a:cubicBezTo>
                  <a:pt x="8094424" y="4063603"/>
                  <a:pt x="8108462" y="4081259"/>
                  <a:pt x="8128000" y="4089400"/>
                </a:cubicBezTo>
                <a:cubicBezTo>
                  <a:pt x="8160224" y="4102827"/>
                  <a:pt x="8229600" y="4114800"/>
                  <a:pt x="8229600" y="4114800"/>
                </a:cubicBezTo>
                <a:cubicBezTo>
                  <a:pt x="8255000" y="4131733"/>
                  <a:pt x="8278496" y="4151948"/>
                  <a:pt x="8305800" y="4165600"/>
                </a:cubicBezTo>
                <a:cubicBezTo>
                  <a:pt x="8322733" y="4174067"/>
                  <a:pt x="8341194" y="4179996"/>
                  <a:pt x="8356600" y="4191000"/>
                </a:cubicBezTo>
                <a:cubicBezTo>
                  <a:pt x="8371215" y="4201439"/>
                  <a:pt x="8379000" y="4220378"/>
                  <a:pt x="8394700" y="4229100"/>
                </a:cubicBezTo>
                <a:cubicBezTo>
                  <a:pt x="8418105" y="4242103"/>
                  <a:pt x="8470900" y="4254500"/>
                  <a:pt x="8470900" y="4254500"/>
                </a:cubicBezTo>
              </a:path>
            </a:pathLst>
          </a:cu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228600" y="1854200"/>
            <a:ext cx="8470900" cy="4254500"/>
          </a:xfrm>
          <a:custGeom>
            <a:avLst/>
            <a:gdLst>
              <a:gd name="connsiteX0" fmla="*/ 0 w 8470900"/>
              <a:gd name="connsiteY0" fmla="*/ 0 h 4254500"/>
              <a:gd name="connsiteX1" fmla="*/ 571500 w 8470900"/>
              <a:gd name="connsiteY1" fmla="*/ 12700 h 4254500"/>
              <a:gd name="connsiteX2" fmla="*/ 584200 w 8470900"/>
              <a:gd name="connsiteY2" fmla="*/ 50800 h 4254500"/>
              <a:gd name="connsiteX3" fmla="*/ 609600 w 8470900"/>
              <a:gd name="connsiteY3" fmla="*/ 88900 h 4254500"/>
              <a:gd name="connsiteX4" fmla="*/ 647700 w 8470900"/>
              <a:gd name="connsiteY4" fmla="*/ 127000 h 4254500"/>
              <a:gd name="connsiteX5" fmla="*/ 660400 w 8470900"/>
              <a:gd name="connsiteY5" fmla="*/ 165100 h 4254500"/>
              <a:gd name="connsiteX6" fmla="*/ 685800 w 8470900"/>
              <a:gd name="connsiteY6" fmla="*/ 203200 h 4254500"/>
              <a:gd name="connsiteX7" fmla="*/ 698500 w 8470900"/>
              <a:gd name="connsiteY7" fmla="*/ 254000 h 4254500"/>
              <a:gd name="connsiteX8" fmla="*/ 736600 w 8470900"/>
              <a:gd name="connsiteY8" fmla="*/ 279400 h 4254500"/>
              <a:gd name="connsiteX9" fmla="*/ 812800 w 8470900"/>
              <a:gd name="connsiteY9" fmla="*/ 330200 h 4254500"/>
              <a:gd name="connsiteX10" fmla="*/ 850900 w 8470900"/>
              <a:gd name="connsiteY10" fmla="*/ 355600 h 4254500"/>
              <a:gd name="connsiteX11" fmla="*/ 901700 w 8470900"/>
              <a:gd name="connsiteY11" fmla="*/ 368300 h 4254500"/>
              <a:gd name="connsiteX12" fmla="*/ 927100 w 8470900"/>
              <a:gd name="connsiteY12" fmla="*/ 406400 h 4254500"/>
              <a:gd name="connsiteX13" fmla="*/ 1016000 w 8470900"/>
              <a:gd name="connsiteY13" fmla="*/ 431800 h 4254500"/>
              <a:gd name="connsiteX14" fmla="*/ 1346200 w 8470900"/>
              <a:gd name="connsiteY14" fmla="*/ 431800 h 4254500"/>
              <a:gd name="connsiteX15" fmla="*/ 1384300 w 8470900"/>
              <a:gd name="connsiteY15" fmla="*/ 469900 h 4254500"/>
              <a:gd name="connsiteX16" fmla="*/ 1460500 w 8470900"/>
              <a:gd name="connsiteY16" fmla="*/ 508000 h 4254500"/>
              <a:gd name="connsiteX17" fmla="*/ 1524000 w 8470900"/>
              <a:gd name="connsiteY17" fmla="*/ 571500 h 4254500"/>
              <a:gd name="connsiteX18" fmla="*/ 1600200 w 8470900"/>
              <a:gd name="connsiteY18" fmla="*/ 622300 h 4254500"/>
              <a:gd name="connsiteX19" fmla="*/ 1714500 w 8470900"/>
              <a:gd name="connsiteY19" fmla="*/ 660400 h 4254500"/>
              <a:gd name="connsiteX20" fmla="*/ 1803400 w 8470900"/>
              <a:gd name="connsiteY20" fmla="*/ 711200 h 4254500"/>
              <a:gd name="connsiteX21" fmla="*/ 1943100 w 8470900"/>
              <a:gd name="connsiteY21" fmla="*/ 749300 h 4254500"/>
              <a:gd name="connsiteX22" fmla="*/ 2070100 w 8470900"/>
              <a:gd name="connsiteY22" fmla="*/ 774700 h 4254500"/>
              <a:gd name="connsiteX23" fmla="*/ 2235200 w 8470900"/>
              <a:gd name="connsiteY23" fmla="*/ 787400 h 4254500"/>
              <a:gd name="connsiteX24" fmla="*/ 2349500 w 8470900"/>
              <a:gd name="connsiteY24" fmla="*/ 850900 h 4254500"/>
              <a:gd name="connsiteX25" fmla="*/ 2387600 w 8470900"/>
              <a:gd name="connsiteY25" fmla="*/ 876300 h 4254500"/>
              <a:gd name="connsiteX26" fmla="*/ 2578100 w 8470900"/>
              <a:gd name="connsiteY26" fmla="*/ 863600 h 4254500"/>
              <a:gd name="connsiteX27" fmla="*/ 2641600 w 8470900"/>
              <a:gd name="connsiteY27" fmla="*/ 787400 h 4254500"/>
              <a:gd name="connsiteX28" fmla="*/ 2692400 w 8470900"/>
              <a:gd name="connsiteY28" fmla="*/ 774700 h 4254500"/>
              <a:gd name="connsiteX29" fmla="*/ 2730500 w 8470900"/>
              <a:gd name="connsiteY29" fmla="*/ 749300 h 4254500"/>
              <a:gd name="connsiteX30" fmla="*/ 2870200 w 8470900"/>
              <a:gd name="connsiteY30" fmla="*/ 800100 h 4254500"/>
              <a:gd name="connsiteX31" fmla="*/ 2921000 w 8470900"/>
              <a:gd name="connsiteY31" fmla="*/ 838200 h 4254500"/>
              <a:gd name="connsiteX32" fmla="*/ 2997200 w 8470900"/>
              <a:gd name="connsiteY32" fmla="*/ 914400 h 4254500"/>
              <a:gd name="connsiteX33" fmla="*/ 3009900 w 8470900"/>
              <a:gd name="connsiteY33" fmla="*/ 952500 h 4254500"/>
              <a:gd name="connsiteX34" fmla="*/ 3035300 w 8470900"/>
              <a:gd name="connsiteY34" fmla="*/ 990600 h 4254500"/>
              <a:gd name="connsiteX35" fmla="*/ 3060700 w 8470900"/>
              <a:gd name="connsiteY35" fmla="*/ 1092200 h 4254500"/>
              <a:gd name="connsiteX36" fmla="*/ 3073400 w 8470900"/>
              <a:gd name="connsiteY36" fmla="*/ 1308100 h 4254500"/>
              <a:gd name="connsiteX37" fmla="*/ 3162300 w 8470900"/>
              <a:gd name="connsiteY37" fmla="*/ 1371600 h 4254500"/>
              <a:gd name="connsiteX38" fmla="*/ 3225800 w 8470900"/>
              <a:gd name="connsiteY38" fmla="*/ 1447800 h 4254500"/>
              <a:gd name="connsiteX39" fmla="*/ 3314700 w 8470900"/>
              <a:gd name="connsiteY39" fmla="*/ 1498600 h 4254500"/>
              <a:gd name="connsiteX40" fmla="*/ 3352800 w 8470900"/>
              <a:gd name="connsiteY40" fmla="*/ 1524000 h 4254500"/>
              <a:gd name="connsiteX41" fmla="*/ 3441700 w 8470900"/>
              <a:gd name="connsiteY41" fmla="*/ 1536700 h 4254500"/>
              <a:gd name="connsiteX42" fmla="*/ 3467100 w 8470900"/>
              <a:gd name="connsiteY42" fmla="*/ 1574800 h 4254500"/>
              <a:gd name="connsiteX43" fmla="*/ 3632200 w 8470900"/>
              <a:gd name="connsiteY43" fmla="*/ 1612900 h 4254500"/>
              <a:gd name="connsiteX44" fmla="*/ 3708400 w 8470900"/>
              <a:gd name="connsiteY44" fmla="*/ 1638300 h 4254500"/>
              <a:gd name="connsiteX45" fmla="*/ 3746500 w 8470900"/>
              <a:gd name="connsiteY45" fmla="*/ 1651000 h 4254500"/>
              <a:gd name="connsiteX46" fmla="*/ 3924300 w 8470900"/>
              <a:gd name="connsiteY46" fmla="*/ 1701800 h 4254500"/>
              <a:gd name="connsiteX47" fmla="*/ 4191000 w 8470900"/>
              <a:gd name="connsiteY47" fmla="*/ 1714500 h 4254500"/>
              <a:gd name="connsiteX48" fmla="*/ 4305300 w 8470900"/>
              <a:gd name="connsiteY48" fmla="*/ 1803400 h 4254500"/>
              <a:gd name="connsiteX49" fmla="*/ 4356100 w 8470900"/>
              <a:gd name="connsiteY49" fmla="*/ 1879600 h 4254500"/>
              <a:gd name="connsiteX50" fmla="*/ 4381500 w 8470900"/>
              <a:gd name="connsiteY50" fmla="*/ 1917700 h 4254500"/>
              <a:gd name="connsiteX51" fmla="*/ 4394200 w 8470900"/>
              <a:gd name="connsiteY51" fmla="*/ 1968500 h 4254500"/>
              <a:gd name="connsiteX52" fmla="*/ 4406900 w 8470900"/>
              <a:gd name="connsiteY52" fmla="*/ 2057400 h 4254500"/>
              <a:gd name="connsiteX53" fmla="*/ 4432300 w 8470900"/>
              <a:gd name="connsiteY53" fmla="*/ 2133600 h 4254500"/>
              <a:gd name="connsiteX54" fmla="*/ 4457700 w 8470900"/>
              <a:gd name="connsiteY54" fmla="*/ 2209800 h 4254500"/>
              <a:gd name="connsiteX55" fmla="*/ 4533900 w 8470900"/>
              <a:gd name="connsiteY55" fmla="*/ 2260600 h 4254500"/>
              <a:gd name="connsiteX56" fmla="*/ 4660900 w 8470900"/>
              <a:gd name="connsiteY56" fmla="*/ 2273300 h 4254500"/>
              <a:gd name="connsiteX57" fmla="*/ 4724400 w 8470900"/>
              <a:gd name="connsiteY57" fmla="*/ 2336800 h 4254500"/>
              <a:gd name="connsiteX58" fmla="*/ 4800600 w 8470900"/>
              <a:gd name="connsiteY58" fmla="*/ 2362200 h 4254500"/>
              <a:gd name="connsiteX59" fmla="*/ 5041900 w 8470900"/>
              <a:gd name="connsiteY59" fmla="*/ 2349500 h 4254500"/>
              <a:gd name="connsiteX60" fmla="*/ 5092700 w 8470900"/>
              <a:gd name="connsiteY60" fmla="*/ 2336800 h 4254500"/>
              <a:gd name="connsiteX61" fmla="*/ 5207000 w 8470900"/>
              <a:gd name="connsiteY61" fmla="*/ 2349500 h 4254500"/>
              <a:gd name="connsiteX62" fmla="*/ 5283200 w 8470900"/>
              <a:gd name="connsiteY62" fmla="*/ 2387600 h 4254500"/>
              <a:gd name="connsiteX63" fmla="*/ 5359400 w 8470900"/>
              <a:gd name="connsiteY63" fmla="*/ 2438400 h 4254500"/>
              <a:gd name="connsiteX64" fmla="*/ 5397500 w 8470900"/>
              <a:gd name="connsiteY64" fmla="*/ 2463800 h 4254500"/>
              <a:gd name="connsiteX65" fmla="*/ 5435600 w 8470900"/>
              <a:gd name="connsiteY65" fmla="*/ 2501900 h 4254500"/>
              <a:gd name="connsiteX66" fmla="*/ 5473700 w 8470900"/>
              <a:gd name="connsiteY66" fmla="*/ 2514600 h 4254500"/>
              <a:gd name="connsiteX67" fmla="*/ 5511800 w 8470900"/>
              <a:gd name="connsiteY67" fmla="*/ 2540000 h 4254500"/>
              <a:gd name="connsiteX68" fmla="*/ 5600700 w 8470900"/>
              <a:gd name="connsiteY68" fmla="*/ 2565400 h 4254500"/>
              <a:gd name="connsiteX69" fmla="*/ 5638800 w 8470900"/>
              <a:gd name="connsiteY69" fmla="*/ 2578100 h 4254500"/>
              <a:gd name="connsiteX70" fmla="*/ 5702300 w 8470900"/>
              <a:gd name="connsiteY70" fmla="*/ 2616200 h 4254500"/>
              <a:gd name="connsiteX71" fmla="*/ 5918200 w 8470900"/>
              <a:gd name="connsiteY71" fmla="*/ 2628900 h 4254500"/>
              <a:gd name="connsiteX72" fmla="*/ 5969000 w 8470900"/>
              <a:gd name="connsiteY72" fmla="*/ 2641600 h 4254500"/>
              <a:gd name="connsiteX73" fmla="*/ 6057900 w 8470900"/>
              <a:gd name="connsiteY73" fmla="*/ 2654300 h 4254500"/>
              <a:gd name="connsiteX74" fmla="*/ 6134100 w 8470900"/>
              <a:gd name="connsiteY74" fmla="*/ 2679700 h 4254500"/>
              <a:gd name="connsiteX75" fmla="*/ 6172200 w 8470900"/>
              <a:gd name="connsiteY75" fmla="*/ 2692400 h 4254500"/>
              <a:gd name="connsiteX76" fmla="*/ 6273800 w 8470900"/>
              <a:gd name="connsiteY76" fmla="*/ 2705100 h 4254500"/>
              <a:gd name="connsiteX77" fmla="*/ 6350000 w 8470900"/>
              <a:gd name="connsiteY77" fmla="*/ 2730500 h 4254500"/>
              <a:gd name="connsiteX78" fmla="*/ 6438900 w 8470900"/>
              <a:gd name="connsiteY78" fmla="*/ 2806700 h 4254500"/>
              <a:gd name="connsiteX79" fmla="*/ 6451600 w 8470900"/>
              <a:gd name="connsiteY79" fmla="*/ 2984500 h 4254500"/>
              <a:gd name="connsiteX80" fmla="*/ 6477000 w 8470900"/>
              <a:gd name="connsiteY80" fmla="*/ 3022600 h 4254500"/>
              <a:gd name="connsiteX81" fmla="*/ 6515100 w 8470900"/>
              <a:gd name="connsiteY81" fmla="*/ 3098800 h 4254500"/>
              <a:gd name="connsiteX82" fmla="*/ 6527800 w 8470900"/>
              <a:gd name="connsiteY82" fmla="*/ 3200400 h 4254500"/>
              <a:gd name="connsiteX83" fmla="*/ 6540500 w 8470900"/>
              <a:gd name="connsiteY83" fmla="*/ 3238500 h 4254500"/>
              <a:gd name="connsiteX84" fmla="*/ 6553200 w 8470900"/>
              <a:gd name="connsiteY84" fmla="*/ 3365500 h 4254500"/>
              <a:gd name="connsiteX85" fmla="*/ 6654800 w 8470900"/>
              <a:gd name="connsiteY85" fmla="*/ 3403600 h 4254500"/>
              <a:gd name="connsiteX86" fmla="*/ 6819900 w 8470900"/>
              <a:gd name="connsiteY86" fmla="*/ 3429000 h 4254500"/>
              <a:gd name="connsiteX87" fmla="*/ 7162800 w 8470900"/>
              <a:gd name="connsiteY87" fmla="*/ 3454400 h 4254500"/>
              <a:gd name="connsiteX88" fmla="*/ 7200900 w 8470900"/>
              <a:gd name="connsiteY88" fmla="*/ 3467100 h 4254500"/>
              <a:gd name="connsiteX89" fmla="*/ 7289800 w 8470900"/>
              <a:gd name="connsiteY89" fmla="*/ 3479800 h 4254500"/>
              <a:gd name="connsiteX90" fmla="*/ 7454900 w 8470900"/>
              <a:gd name="connsiteY90" fmla="*/ 3492500 h 4254500"/>
              <a:gd name="connsiteX91" fmla="*/ 7505700 w 8470900"/>
              <a:gd name="connsiteY91" fmla="*/ 3505200 h 4254500"/>
              <a:gd name="connsiteX92" fmla="*/ 7543800 w 8470900"/>
              <a:gd name="connsiteY92" fmla="*/ 3581400 h 4254500"/>
              <a:gd name="connsiteX93" fmla="*/ 7645400 w 8470900"/>
              <a:gd name="connsiteY93" fmla="*/ 3606800 h 4254500"/>
              <a:gd name="connsiteX94" fmla="*/ 7683500 w 8470900"/>
              <a:gd name="connsiteY94" fmla="*/ 3632200 h 4254500"/>
              <a:gd name="connsiteX95" fmla="*/ 7759700 w 8470900"/>
              <a:gd name="connsiteY95" fmla="*/ 3670300 h 4254500"/>
              <a:gd name="connsiteX96" fmla="*/ 7772400 w 8470900"/>
              <a:gd name="connsiteY96" fmla="*/ 3708400 h 4254500"/>
              <a:gd name="connsiteX97" fmla="*/ 7785100 w 8470900"/>
              <a:gd name="connsiteY97" fmla="*/ 3822700 h 4254500"/>
              <a:gd name="connsiteX98" fmla="*/ 7823200 w 8470900"/>
              <a:gd name="connsiteY98" fmla="*/ 3848100 h 4254500"/>
              <a:gd name="connsiteX99" fmla="*/ 7899400 w 8470900"/>
              <a:gd name="connsiteY99" fmla="*/ 3873500 h 4254500"/>
              <a:gd name="connsiteX100" fmla="*/ 7988300 w 8470900"/>
              <a:gd name="connsiteY100" fmla="*/ 3949700 h 4254500"/>
              <a:gd name="connsiteX101" fmla="*/ 8001000 w 8470900"/>
              <a:gd name="connsiteY101" fmla="*/ 3987800 h 4254500"/>
              <a:gd name="connsiteX102" fmla="*/ 8077200 w 8470900"/>
              <a:gd name="connsiteY102" fmla="*/ 4051300 h 4254500"/>
              <a:gd name="connsiteX103" fmla="*/ 8128000 w 8470900"/>
              <a:gd name="connsiteY103" fmla="*/ 4089400 h 4254500"/>
              <a:gd name="connsiteX104" fmla="*/ 8229600 w 8470900"/>
              <a:gd name="connsiteY104" fmla="*/ 4114800 h 4254500"/>
              <a:gd name="connsiteX105" fmla="*/ 8305800 w 8470900"/>
              <a:gd name="connsiteY105" fmla="*/ 4165600 h 4254500"/>
              <a:gd name="connsiteX106" fmla="*/ 8356600 w 8470900"/>
              <a:gd name="connsiteY106" fmla="*/ 4191000 h 4254500"/>
              <a:gd name="connsiteX107" fmla="*/ 8394700 w 8470900"/>
              <a:gd name="connsiteY107" fmla="*/ 4229100 h 4254500"/>
              <a:gd name="connsiteX108" fmla="*/ 8470900 w 8470900"/>
              <a:gd name="connsiteY108" fmla="*/ 4254500 h 425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470900" h="4254500">
                <a:moveTo>
                  <a:pt x="0" y="0"/>
                </a:moveTo>
                <a:cubicBezTo>
                  <a:pt x="190500" y="4233"/>
                  <a:pt x="381669" y="-3807"/>
                  <a:pt x="571500" y="12700"/>
                </a:cubicBezTo>
                <a:cubicBezTo>
                  <a:pt x="584837" y="13860"/>
                  <a:pt x="578213" y="38826"/>
                  <a:pt x="584200" y="50800"/>
                </a:cubicBezTo>
                <a:cubicBezTo>
                  <a:pt x="591026" y="64452"/>
                  <a:pt x="599829" y="77174"/>
                  <a:pt x="609600" y="88900"/>
                </a:cubicBezTo>
                <a:cubicBezTo>
                  <a:pt x="621098" y="102698"/>
                  <a:pt x="635000" y="114300"/>
                  <a:pt x="647700" y="127000"/>
                </a:cubicBezTo>
                <a:cubicBezTo>
                  <a:pt x="651933" y="139700"/>
                  <a:pt x="654413" y="153126"/>
                  <a:pt x="660400" y="165100"/>
                </a:cubicBezTo>
                <a:cubicBezTo>
                  <a:pt x="667226" y="178752"/>
                  <a:pt x="679787" y="189171"/>
                  <a:pt x="685800" y="203200"/>
                </a:cubicBezTo>
                <a:cubicBezTo>
                  <a:pt x="692676" y="219243"/>
                  <a:pt x="688818" y="239477"/>
                  <a:pt x="698500" y="254000"/>
                </a:cubicBezTo>
                <a:cubicBezTo>
                  <a:pt x="706967" y="266700"/>
                  <a:pt x="724874" y="269629"/>
                  <a:pt x="736600" y="279400"/>
                </a:cubicBezTo>
                <a:cubicBezTo>
                  <a:pt x="800021" y="332251"/>
                  <a:pt x="745843" y="307881"/>
                  <a:pt x="812800" y="330200"/>
                </a:cubicBezTo>
                <a:cubicBezTo>
                  <a:pt x="825500" y="338667"/>
                  <a:pt x="836871" y="349587"/>
                  <a:pt x="850900" y="355600"/>
                </a:cubicBezTo>
                <a:cubicBezTo>
                  <a:pt x="866943" y="362476"/>
                  <a:pt x="887177" y="358618"/>
                  <a:pt x="901700" y="368300"/>
                </a:cubicBezTo>
                <a:cubicBezTo>
                  <a:pt x="914400" y="376767"/>
                  <a:pt x="915181" y="396865"/>
                  <a:pt x="927100" y="406400"/>
                </a:cubicBezTo>
                <a:cubicBezTo>
                  <a:pt x="935382" y="413025"/>
                  <a:pt x="1012681" y="430970"/>
                  <a:pt x="1016000" y="431800"/>
                </a:cubicBezTo>
                <a:cubicBezTo>
                  <a:pt x="1126729" y="422573"/>
                  <a:pt x="1235143" y="405669"/>
                  <a:pt x="1346200" y="431800"/>
                </a:cubicBezTo>
                <a:cubicBezTo>
                  <a:pt x="1363683" y="435914"/>
                  <a:pt x="1370502" y="458402"/>
                  <a:pt x="1384300" y="469900"/>
                </a:cubicBezTo>
                <a:cubicBezTo>
                  <a:pt x="1417126" y="497255"/>
                  <a:pt x="1422315" y="495272"/>
                  <a:pt x="1460500" y="508000"/>
                </a:cubicBezTo>
                <a:cubicBezTo>
                  <a:pt x="1612900" y="609600"/>
                  <a:pt x="1388533" y="452967"/>
                  <a:pt x="1524000" y="571500"/>
                </a:cubicBezTo>
                <a:cubicBezTo>
                  <a:pt x="1546974" y="591602"/>
                  <a:pt x="1574800" y="605367"/>
                  <a:pt x="1600200" y="622300"/>
                </a:cubicBezTo>
                <a:lnTo>
                  <a:pt x="1714500" y="660400"/>
                </a:lnTo>
                <a:cubicBezTo>
                  <a:pt x="1815865" y="694188"/>
                  <a:pt x="1719787" y="674039"/>
                  <a:pt x="1803400" y="711200"/>
                </a:cubicBezTo>
                <a:cubicBezTo>
                  <a:pt x="1862872" y="737632"/>
                  <a:pt x="1883343" y="736021"/>
                  <a:pt x="1943100" y="749300"/>
                </a:cubicBezTo>
                <a:cubicBezTo>
                  <a:pt x="2003636" y="762752"/>
                  <a:pt x="1999175" y="767234"/>
                  <a:pt x="2070100" y="774700"/>
                </a:cubicBezTo>
                <a:cubicBezTo>
                  <a:pt x="2124993" y="780478"/>
                  <a:pt x="2180167" y="783167"/>
                  <a:pt x="2235200" y="787400"/>
                </a:cubicBezTo>
                <a:cubicBezTo>
                  <a:pt x="2302260" y="809753"/>
                  <a:pt x="2262161" y="792674"/>
                  <a:pt x="2349500" y="850900"/>
                </a:cubicBezTo>
                <a:lnTo>
                  <a:pt x="2387600" y="876300"/>
                </a:lnTo>
                <a:cubicBezTo>
                  <a:pt x="2451100" y="872067"/>
                  <a:pt x="2515975" y="877406"/>
                  <a:pt x="2578100" y="863600"/>
                </a:cubicBezTo>
                <a:cubicBezTo>
                  <a:pt x="2619451" y="854411"/>
                  <a:pt x="2612646" y="806702"/>
                  <a:pt x="2641600" y="787400"/>
                </a:cubicBezTo>
                <a:cubicBezTo>
                  <a:pt x="2656123" y="777718"/>
                  <a:pt x="2675467" y="778933"/>
                  <a:pt x="2692400" y="774700"/>
                </a:cubicBezTo>
                <a:cubicBezTo>
                  <a:pt x="2705100" y="766233"/>
                  <a:pt x="2715236" y="749300"/>
                  <a:pt x="2730500" y="749300"/>
                </a:cubicBezTo>
                <a:cubicBezTo>
                  <a:pt x="2795927" y="749300"/>
                  <a:pt x="2825345" y="768060"/>
                  <a:pt x="2870200" y="800100"/>
                </a:cubicBezTo>
                <a:cubicBezTo>
                  <a:pt x="2887424" y="812403"/>
                  <a:pt x="2905267" y="824040"/>
                  <a:pt x="2921000" y="838200"/>
                </a:cubicBezTo>
                <a:cubicBezTo>
                  <a:pt x="2947700" y="862230"/>
                  <a:pt x="2997200" y="914400"/>
                  <a:pt x="2997200" y="914400"/>
                </a:cubicBezTo>
                <a:cubicBezTo>
                  <a:pt x="3001433" y="927100"/>
                  <a:pt x="3003913" y="940526"/>
                  <a:pt x="3009900" y="952500"/>
                </a:cubicBezTo>
                <a:cubicBezTo>
                  <a:pt x="3016726" y="966152"/>
                  <a:pt x="3030084" y="976255"/>
                  <a:pt x="3035300" y="990600"/>
                </a:cubicBezTo>
                <a:cubicBezTo>
                  <a:pt x="3047230" y="1023407"/>
                  <a:pt x="3060700" y="1092200"/>
                  <a:pt x="3060700" y="1092200"/>
                </a:cubicBezTo>
                <a:cubicBezTo>
                  <a:pt x="3046423" y="1177865"/>
                  <a:pt x="3031991" y="1211480"/>
                  <a:pt x="3073400" y="1308100"/>
                </a:cubicBezTo>
                <a:cubicBezTo>
                  <a:pt x="3076551" y="1315451"/>
                  <a:pt x="3149754" y="1363236"/>
                  <a:pt x="3162300" y="1371600"/>
                </a:cubicBezTo>
                <a:cubicBezTo>
                  <a:pt x="3187275" y="1409062"/>
                  <a:pt x="3189130" y="1417242"/>
                  <a:pt x="3225800" y="1447800"/>
                </a:cubicBezTo>
                <a:cubicBezTo>
                  <a:pt x="3259554" y="1475929"/>
                  <a:pt x="3275176" y="1476015"/>
                  <a:pt x="3314700" y="1498600"/>
                </a:cubicBezTo>
                <a:cubicBezTo>
                  <a:pt x="3327952" y="1506173"/>
                  <a:pt x="3338180" y="1519614"/>
                  <a:pt x="3352800" y="1524000"/>
                </a:cubicBezTo>
                <a:cubicBezTo>
                  <a:pt x="3381472" y="1532602"/>
                  <a:pt x="3412067" y="1532467"/>
                  <a:pt x="3441700" y="1536700"/>
                </a:cubicBezTo>
                <a:cubicBezTo>
                  <a:pt x="3450167" y="1549400"/>
                  <a:pt x="3454157" y="1566710"/>
                  <a:pt x="3467100" y="1574800"/>
                </a:cubicBezTo>
                <a:cubicBezTo>
                  <a:pt x="3508423" y="1600627"/>
                  <a:pt x="3587539" y="1606520"/>
                  <a:pt x="3632200" y="1612900"/>
                </a:cubicBezTo>
                <a:lnTo>
                  <a:pt x="3708400" y="1638300"/>
                </a:lnTo>
                <a:cubicBezTo>
                  <a:pt x="3721100" y="1642533"/>
                  <a:pt x="3733513" y="1647753"/>
                  <a:pt x="3746500" y="1651000"/>
                </a:cubicBezTo>
                <a:cubicBezTo>
                  <a:pt x="3874075" y="1682894"/>
                  <a:pt x="3814982" y="1665361"/>
                  <a:pt x="3924300" y="1701800"/>
                </a:cubicBezTo>
                <a:cubicBezTo>
                  <a:pt x="4008734" y="1729945"/>
                  <a:pt x="4102100" y="1710267"/>
                  <a:pt x="4191000" y="1714500"/>
                </a:cubicBezTo>
                <a:cubicBezTo>
                  <a:pt x="4276666" y="1800166"/>
                  <a:pt x="4233122" y="1779341"/>
                  <a:pt x="4305300" y="1803400"/>
                </a:cubicBezTo>
                <a:lnTo>
                  <a:pt x="4356100" y="1879600"/>
                </a:lnTo>
                <a:lnTo>
                  <a:pt x="4381500" y="1917700"/>
                </a:lnTo>
                <a:cubicBezTo>
                  <a:pt x="4385733" y="1934633"/>
                  <a:pt x="4391078" y="1951327"/>
                  <a:pt x="4394200" y="1968500"/>
                </a:cubicBezTo>
                <a:cubicBezTo>
                  <a:pt x="4399555" y="1997951"/>
                  <a:pt x="4400169" y="2028232"/>
                  <a:pt x="4406900" y="2057400"/>
                </a:cubicBezTo>
                <a:cubicBezTo>
                  <a:pt x="4412920" y="2083488"/>
                  <a:pt x="4423833" y="2108200"/>
                  <a:pt x="4432300" y="2133600"/>
                </a:cubicBezTo>
                <a:lnTo>
                  <a:pt x="4457700" y="2209800"/>
                </a:lnTo>
                <a:cubicBezTo>
                  <a:pt x="4467353" y="2238760"/>
                  <a:pt x="4508500" y="2243667"/>
                  <a:pt x="4533900" y="2260600"/>
                </a:cubicBezTo>
                <a:cubicBezTo>
                  <a:pt x="4569299" y="2284199"/>
                  <a:pt x="4618567" y="2269067"/>
                  <a:pt x="4660900" y="2273300"/>
                </a:cubicBezTo>
                <a:cubicBezTo>
                  <a:pt x="4684072" y="2308058"/>
                  <a:pt x="4684295" y="2318975"/>
                  <a:pt x="4724400" y="2336800"/>
                </a:cubicBezTo>
                <a:cubicBezTo>
                  <a:pt x="4748866" y="2347674"/>
                  <a:pt x="4800600" y="2362200"/>
                  <a:pt x="4800600" y="2362200"/>
                </a:cubicBezTo>
                <a:cubicBezTo>
                  <a:pt x="4881033" y="2357967"/>
                  <a:pt x="4961658" y="2356478"/>
                  <a:pt x="5041900" y="2349500"/>
                </a:cubicBezTo>
                <a:cubicBezTo>
                  <a:pt x="5059289" y="2347988"/>
                  <a:pt x="5075246" y="2336800"/>
                  <a:pt x="5092700" y="2336800"/>
                </a:cubicBezTo>
                <a:cubicBezTo>
                  <a:pt x="5131034" y="2336800"/>
                  <a:pt x="5168900" y="2345267"/>
                  <a:pt x="5207000" y="2349500"/>
                </a:cubicBezTo>
                <a:cubicBezTo>
                  <a:pt x="5245185" y="2362228"/>
                  <a:pt x="5250374" y="2360245"/>
                  <a:pt x="5283200" y="2387600"/>
                </a:cubicBezTo>
                <a:cubicBezTo>
                  <a:pt x="5346621" y="2440451"/>
                  <a:pt x="5292443" y="2416081"/>
                  <a:pt x="5359400" y="2438400"/>
                </a:cubicBezTo>
                <a:cubicBezTo>
                  <a:pt x="5372100" y="2446867"/>
                  <a:pt x="5385774" y="2454029"/>
                  <a:pt x="5397500" y="2463800"/>
                </a:cubicBezTo>
                <a:cubicBezTo>
                  <a:pt x="5411298" y="2475298"/>
                  <a:pt x="5420656" y="2491937"/>
                  <a:pt x="5435600" y="2501900"/>
                </a:cubicBezTo>
                <a:cubicBezTo>
                  <a:pt x="5446739" y="2509326"/>
                  <a:pt x="5461000" y="2510367"/>
                  <a:pt x="5473700" y="2514600"/>
                </a:cubicBezTo>
                <a:cubicBezTo>
                  <a:pt x="5486400" y="2523067"/>
                  <a:pt x="5497628" y="2534331"/>
                  <a:pt x="5511800" y="2540000"/>
                </a:cubicBezTo>
                <a:cubicBezTo>
                  <a:pt x="5540415" y="2551446"/>
                  <a:pt x="5571181" y="2556544"/>
                  <a:pt x="5600700" y="2565400"/>
                </a:cubicBezTo>
                <a:cubicBezTo>
                  <a:pt x="5613522" y="2569247"/>
                  <a:pt x="5626826" y="2572113"/>
                  <a:pt x="5638800" y="2578100"/>
                </a:cubicBezTo>
                <a:cubicBezTo>
                  <a:pt x="5660878" y="2589139"/>
                  <a:pt x="5678014" y="2611784"/>
                  <a:pt x="5702300" y="2616200"/>
                </a:cubicBezTo>
                <a:cubicBezTo>
                  <a:pt x="5773228" y="2629096"/>
                  <a:pt x="5846233" y="2624667"/>
                  <a:pt x="5918200" y="2628900"/>
                </a:cubicBezTo>
                <a:cubicBezTo>
                  <a:pt x="5935133" y="2633133"/>
                  <a:pt x="5951827" y="2638478"/>
                  <a:pt x="5969000" y="2641600"/>
                </a:cubicBezTo>
                <a:cubicBezTo>
                  <a:pt x="5998451" y="2646955"/>
                  <a:pt x="6028732" y="2647569"/>
                  <a:pt x="6057900" y="2654300"/>
                </a:cubicBezTo>
                <a:cubicBezTo>
                  <a:pt x="6083988" y="2660320"/>
                  <a:pt x="6108700" y="2671233"/>
                  <a:pt x="6134100" y="2679700"/>
                </a:cubicBezTo>
                <a:lnTo>
                  <a:pt x="6172200" y="2692400"/>
                </a:lnTo>
                <a:cubicBezTo>
                  <a:pt x="6204579" y="2703193"/>
                  <a:pt x="6239933" y="2700867"/>
                  <a:pt x="6273800" y="2705100"/>
                </a:cubicBezTo>
                <a:lnTo>
                  <a:pt x="6350000" y="2730500"/>
                </a:lnTo>
                <a:cubicBezTo>
                  <a:pt x="6374438" y="2738646"/>
                  <a:pt x="6420394" y="2788194"/>
                  <a:pt x="6438900" y="2806700"/>
                </a:cubicBezTo>
                <a:cubicBezTo>
                  <a:pt x="6443133" y="2865967"/>
                  <a:pt x="6441274" y="2925986"/>
                  <a:pt x="6451600" y="2984500"/>
                </a:cubicBezTo>
                <a:cubicBezTo>
                  <a:pt x="6454253" y="2999531"/>
                  <a:pt x="6470174" y="3008948"/>
                  <a:pt x="6477000" y="3022600"/>
                </a:cubicBezTo>
                <a:cubicBezTo>
                  <a:pt x="6529580" y="3127760"/>
                  <a:pt x="6442307" y="2989611"/>
                  <a:pt x="6515100" y="3098800"/>
                </a:cubicBezTo>
                <a:cubicBezTo>
                  <a:pt x="6519333" y="3132667"/>
                  <a:pt x="6521695" y="3166820"/>
                  <a:pt x="6527800" y="3200400"/>
                </a:cubicBezTo>
                <a:cubicBezTo>
                  <a:pt x="6530195" y="3213571"/>
                  <a:pt x="6538464" y="3225269"/>
                  <a:pt x="6540500" y="3238500"/>
                </a:cubicBezTo>
                <a:cubicBezTo>
                  <a:pt x="6546969" y="3280550"/>
                  <a:pt x="6539746" y="3325139"/>
                  <a:pt x="6553200" y="3365500"/>
                </a:cubicBezTo>
                <a:cubicBezTo>
                  <a:pt x="6562440" y="3393221"/>
                  <a:pt x="6642547" y="3401558"/>
                  <a:pt x="6654800" y="3403600"/>
                </a:cubicBezTo>
                <a:cubicBezTo>
                  <a:pt x="6709723" y="3412754"/>
                  <a:pt x="6764867" y="3420533"/>
                  <a:pt x="6819900" y="3429000"/>
                </a:cubicBezTo>
                <a:cubicBezTo>
                  <a:pt x="6959706" y="3475602"/>
                  <a:pt x="6804853" y="3427885"/>
                  <a:pt x="7162800" y="3454400"/>
                </a:cubicBezTo>
                <a:cubicBezTo>
                  <a:pt x="7176150" y="3455389"/>
                  <a:pt x="7187773" y="3464475"/>
                  <a:pt x="7200900" y="3467100"/>
                </a:cubicBezTo>
                <a:cubicBezTo>
                  <a:pt x="7230253" y="3472971"/>
                  <a:pt x="7260014" y="3476821"/>
                  <a:pt x="7289800" y="3479800"/>
                </a:cubicBezTo>
                <a:cubicBezTo>
                  <a:pt x="7344722" y="3485292"/>
                  <a:pt x="7399867" y="3488267"/>
                  <a:pt x="7454900" y="3492500"/>
                </a:cubicBezTo>
                <a:cubicBezTo>
                  <a:pt x="7471833" y="3496733"/>
                  <a:pt x="7492070" y="3494296"/>
                  <a:pt x="7505700" y="3505200"/>
                </a:cubicBezTo>
                <a:cubicBezTo>
                  <a:pt x="7555789" y="3545271"/>
                  <a:pt x="7473847" y="3546424"/>
                  <a:pt x="7543800" y="3581400"/>
                </a:cubicBezTo>
                <a:cubicBezTo>
                  <a:pt x="7575024" y="3597012"/>
                  <a:pt x="7611533" y="3598333"/>
                  <a:pt x="7645400" y="3606800"/>
                </a:cubicBezTo>
                <a:cubicBezTo>
                  <a:pt x="7658100" y="3615267"/>
                  <a:pt x="7669848" y="3625374"/>
                  <a:pt x="7683500" y="3632200"/>
                </a:cubicBezTo>
                <a:cubicBezTo>
                  <a:pt x="7788660" y="3684780"/>
                  <a:pt x="7650511" y="3597507"/>
                  <a:pt x="7759700" y="3670300"/>
                </a:cubicBezTo>
                <a:cubicBezTo>
                  <a:pt x="7763933" y="3683000"/>
                  <a:pt x="7770199" y="3695195"/>
                  <a:pt x="7772400" y="3708400"/>
                </a:cubicBezTo>
                <a:cubicBezTo>
                  <a:pt x="7778702" y="3746213"/>
                  <a:pt x="7771999" y="3786674"/>
                  <a:pt x="7785100" y="3822700"/>
                </a:cubicBezTo>
                <a:cubicBezTo>
                  <a:pt x="7790316" y="3837045"/>
                  <a:pt x="7809252" y="3841901"/>
                  <a:pt x="7823200" y="3848100"/>
                </a:cubicBezTo>
                <a:cubicBezTo>
                  <a:pt x="7847666" y="3858974"/>
                  <a:pt x="7899400" y="3873500"/>
                  <a:pt x="7899400" y="3873500"/>
                </a:cubicBezTo>
                <a:cubicBezTo>
                  <a:pt x="7922875" y="3891106"/>
                  <a:pt x="7970611" y="3923166"/>
                  <a:pt x="7988300" y="3949700"/>
                </a:cubicBezTo>
                <a:cubicBezTo>
                  <a:pt x="7995726" y="3960839"/>
                  <a:pt x="7993574" y="3976661"/>
                  <a:pt x="8001000" y="3987800"/>
                </a:cubicBezTo>
                <a:cubicBezTo>
                  <a:pt x="8022562" y="4020143"/>
                  <a:pt x="8047383" y="4030002"/>
                  <a:pt x="8077200" y="4051300"/>
                </a:cubicBezTo>
                <a:cubicBezTo>
                  <a:pt x="8094424" y="4063603"/>
                  <a:pt x="8108462" y="4081259"/>
                  <a:pt x="8128000" y="4089400"/>
                </a:cubicBezTo>
                <a:cubicBezTo>
                  <a:pt x="8160224" y="4102827"/>
                  <a:pt x="8229600" y="4114800"/>
                  <a:pt x="8229600" y="4114800"/>
                </a:cubicBezTo>
                <a:cubicBezTo>
                  <a:pt x="8255000" y="4131733"/>
                  <a:pt x="8278496" y="4151948"/>
                  <a:pt x="8305800" y="4165600"/>
                </a:cubicBezTo>
                <a:cubicBezTo>
                  <a:pt x="8322733" y="4174067"/>
                  <a:pt x="8341194" y="4179996"/>
                  <a:pt x="8356600" y="4191000"/>
                </a:cubicBezTo>
                <a:cubicBezTo>
                  <a:pt x="8371215" y="4201439"/>
                  <a:pt x="8379000" y="4220378"/>
                  <a:pt x="8394700" y="4229100"/>
                </a:cubicBezTo>
                <a:cubicBezTo>
                  <a:pt x="8418105" y="4242103"/>
                  <a:pt x="8470900" y="4254500"/>
                  <a:pt x="8470900" y="4254500"/>
                </a:cubicBezTo>
              </a:path>
            </a:pathLst>
          </a:cu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6200" y="1993900"/>
            <a:ext cx="8470900" cy="4254500"/>
          </a:xfrm>
          <a:custGeom>
            <a:avLst/>
            <a:gdLst>
              <a:gd name="connsiteX0" fmla="*/ 0 w 8470900"/>
              <a:gd name="connsiteY0" fmla="*/ 0 h 4254500"/>
              <a:gd name="connsiteX1" fmla="*/ 571500 w 8470900"/>
              <a:gd name="connsiteY1" fmla="*/ 12700 h 4254500"/>
              <a:gd name="connsiteX2" fmla="*/ 584200 w 8470900"/>
              <a:gd name="connsiteY2" fmla="*/ 50800 h 4254500"/>
              <a:gd name="connsiteX3" fmla="*/ 609600 w 8470900"/>
              <a:gd name="connsiteY3" fmla="*/ 88900 h 4254500"/>
              <a:gd name="connsiteX4" fmla="*/ 647700 w 8470900"/>
              <a:gd name="connsiteY4" fmla="*/ 127000 h 4254500"/>
              <a:gd name="connsiteX5" fmla="*/ 660400 w 8470900"/>
              <a:gd name="connsiteY5" fmla="*/ 165100 h 4254500"/>
              <a:gd name="connsiteX6" fmla="*/ 685800 w 8470900"/>
              <a:gd name="connsiteY6" fmla="*/ 203200 h 4254500"/>
              <a:gd name="connsiteX7" fmla="*/ 698500 w 8470900"/>
              <a:gd name="connsiteY7" fmla="*/ 254000 h 4254500"/>
              <a:gd name="connsiteX8" fmla="*/ 736600 w 8470900"/>
              <a:gd name="connsiteY8" fmla="*/ 279400 h 4254500"/>
              <a:gd name="connsiteX9" fmla="*/ 812800 w 8470900"/>
              <a:gd name="connsiteY9" fmla="*/ 330200 h 4254500"/>
              <a:gd name="connsiteX10" fmla="*/ 850900 w 8470900"/>
              <a:gd name="connsiteY10" fmla="*/ 355600 h 4254500"/>
              <a:gd name="connsiteX11" fmla="*/ 901700 w 8470900"/>
              <a:gd name="connsiteY11" fmla="*/ 368300 h 4254500"/>
              <a:gd name="connsiteX12" fmla="*/ 927100 w 8470900"/>
              <a:gd name="connsiteY12" fmla="*/ 406400 h 4254500"/>
              <a:gd name="connsiteX13" fmla="*/ 1016000 w 8470900"/>
              <a:gd name="connsiteY13" fmla="*/ 431800 h 4254500"/>
              <a:gd name="connsiteX14" fmla="*/ 1346200 w 8470900"/>
              <a:gd name="connsiteY14" fmla="*/ 431800 h 4254500"/>
              <a:gd name="connsiteX15" fmla="*/ 1384300 w 8470900"/>
              <a:gd name="connsiteY15" fmla="*/ 469900 h 4254500"/>
              <a:gd name="connsiteX16" fmla="*/ 1460500 w 8470900"/>
              <a:gd name="connsiteY16" fmla="*/ 508000 h 4254500"/>
              <a:gd name="connsiteX17" fmla="*/ 1524000 w 8470900"/>
              <a:gd name="connsiteY17" fmla="*/ 571500 h 4254500"/>
              <a:gd name="connsiteX18" fmla="*/ 1600200 w 8470900"/>
              <a:gd name="connsiteY18" fmla="*/ 622300 h 4254500"/>
              <a:gd name="connsiteX19" fmla="*/ 1714500 w 8470900"/>
              <a:gd name="connsiteY19" fmla="*/ 660400 h 4254500"/>
              <a:gd name="connsiteX20" fmla="*/ 1803400 w 8470900"/>
              <a:gd name="connsiteY20" fmla="*/ 711200 h 4254500"/>
              <a:gd name="connsiteX21" fmla="*/ 1943100 w 8470900"/>
              <a:gd name="connsiteY21" fmla="*/ 749300 h 4254500"/>
              <a:gd name="connsiteX22" fmla="*/ 2070100 w 8470900"/>
              <a:gd name="connsiteY22" fmla="*/ 774700 h 4254500"/>
              <a:gd name="connsiteX23" fmla="*/ 2235200 w 8470900"/>
              <a:gd name="connsiteY23" fmla="*/ 787400 h 4254500"/>
              <a:gd name="connsiteX24" fmla="*/ 2349500 w 8470900"/>
              <a:gd name="connsiteY24" fmla="*/ 850900 h 4254500"/>
              <a:gd name="connsiteX25" fmla="*/ 2387600 w 8470900"/>
              <a:gd name="connsiteY25" fmla="*/ 876300 h 4254500"/>
              <a:gd name="connsiteX26" fmla="*/ 2578100 w 8470900"/>
              <a:gd name="connsiteY26" fmla="*/ 863600 h 4254500"/>
              <a:gd name="connsiteX27" fmla="*/ 2641600 w 8470900"/>
              <a:gd name="connsiteY27" fmla="*/ 787400 h 4254500"/>
              <a:gd name="connsiteX28" fmla="*/ 2692400 w 8470900"/>
              <a:gd name="connsiteY28" fmla="*/ 774700 h 4254500"/>
              <a:gd name="connsiteX29" fmla="*/ 2730500 w 8470900"/>
              <a:gd name="connsiteY29" fmla="*/ 749300 h 4254500"/>
              <a:gd name="connsiteX30" fmla="*/ 2870200 w 8470900"/>
              <a:gd name="connsiteY30" fmla="*/ 800100 h 4254500"/>
              <a:gd name="connsiteX31" fmla="*/ 2921000 w 8470900"/>
              <a:gd name="connsiteY31" fmla="*/ 838200 h 4254500"/>
              <a:gd name="connsiteX32" fmla="*/ 2997200 w 8470900"/>
              <a:gd name="connsiteY32" fmla="*/ 914400 h 4254500"/>
              <a:gd name="connsiteX33" fmla="*/ 3009900 w 8470900"/>
              <a:gd name="connsiteY33" fmla="*/ 952500 h 4254500"/>
              <a:gd name="connsiteX34" fmla="*/ 3035300 w 8470900"/>
              <a:gd name="connsiteY34" fmla="*/ 990600 h 4254500"/>
              <a:gd name="connsiteX35" fmla="*/ 3060700 w 8470900"/>
              <a:gd name="connsiteY35" fmla="*/ 1092200 h 4254500"/>
              <a:gd name="connsiteX36" fmla="*/ 3073400 w 8470900"/>
              <a:gd name="connsiteY36" fmla="*/ 1308100 h 4254500"/>
              <a:gd name="connsiteX37" fmla="*/ 3162300 w 8470900"/>
              <a:gd name="connsiteY37" fmla="*/ 1371600 h 4254500"/>
              <a:gd name="connsiteX38" fmla="*/ 3225800 w 8470900"/>
              <a:gd name="connsiteY38" fmla="*/ 1447800 h 4254500"/>
              <a:gd name="connsiteX39" fmla="*/ 3314700 w 8470900"/>
              <a:gd name="connsiteY39" fmla="*/ 1498600 h 4254500"/>
              <a:gd name="connsiteX40" fmla="*/ 3352800 w 8470900"/>
              <a:gd name="connsiteY40" fmla="*/ 1524000 h 4254500"/>
              <a:gd name="connsiteX41" fmla="*/ 3441700 w 8470900"/>
              <a:gd name="connsiteY41" fmla="*/ 1536700 h 4254500"/>
              <a:gd name="connsiteX42" fmla="*/ 3467100 w 8470900"/>
              <a:gd name="connsiteY42" fmla="*/ 1574800 h 4254500"/>
              <a:gd name="connsiteX43" fmla="*/ 3632200 w 8470900"/>
              <a:gd name="connsiteY43" fmla="*/ 1612900 h 4254500"/>
              <a:gd name="connsiteX44" fmla="*/ 3708400 w 8470900"/>
              <a:gd name="connsiteY44" fmla="*/ 1638300 h 4254500"/>
              <a:gd name="connsiteX45" fmla="*/ 3746500 w 8470900"/>
              <a:gd name="connsiteY45" fmla="*/ 1651000 h 4254500"/>
              <a:gd name="connsiteX46" fmla="*/ 3924300 w 8470900"/>
              <a:gd name="connsiteY46" fmla="*/ 1701800 h 4254500"/>
              <a:gd name="connsiteX47" fmla="*/ 4191000 w 8470900"/>
              <a:gd name="connsiteY47" fmla="*/ 1714500 h 4254500"/>
              <a:gd name="connsiteX48" fmla="*/ 4305300 w 8470900"/>
              <a:gd name="connsiteY48" fmla="*/ 1803400 h 4254500"/>
              <a:gd name="connsiteX49" fmla="*/ 4356100 w 8470900"/>
              <a:gd name="connsiteY49" fmla="*/ 1879600 h 4254500"/>
              <a:gd name="connsiteX50" fmla="*/ 4381500 w 8470900"/>
              <a:gd name="connsiteY50" fmla="*/ 1917700 h 4254500"/>
              <a:gd name="connsiteX51" fmla="*/ 4394200 w 8470900"/>
              <a:gd name="connsiteY51" fmla="*/ 1968500 h 4254500"/>
              <a:gd name="connsiteX52" fmla="*/ 4406900 w 8470900"/>
              <a:gd name="connsiteY52" fmla="*/ 2057400 h 4254500"/>
              <a:gd name="connsiteX53" fmla="*/ 4432300 w 8470900"/>
              <a:gd name="connsiteY53" fmla="*/ 2133600 h 4254500"/>
              <a:gd name="connsiteX54" fmla="*/ 4457700 w 8470900"/>
              <a:gd name="connsiteY54" fmla="*/ 2209800 h 4254500"/>
              <a:gd name="connsiteX55" fmla="*/ 4533900 w 8470900"/>
              <a:gd name="connsiteY55" fmla="*/ 2260600 h 4254500"/>
              <a:gd name="connsiteX56" fmla="*/ 4660900 w 8470900"/>
              <a:gd name="connsiteY56" fmla="*/ 2273300 h 4254500"/>
              <a:gd name="connsiteX57" fmla="*/ 4724400 w 8470900"/>
              <a:gd name="connsiteY57" fmla="*/ 2336800 h 4254500"/>
              <a:gd name="connsiteX58" fmla="*/ 4800600 w 8470900"/>
              <a:gd name="connsiteY58" fmla="*/ 2362200 h 4254500"/>
              <a:gd name="connsiteX59" fmla="*/ 5041900 w 8470900"/>
              <a:gd name="connsiteY59" fmla="*/ 2349500 h 4254500"/>
              <a:gd name="connsiteX60" fmla="*/ 5092700 w 8470900"/>
              <a:gd name="connsiteY60" fmla="*/ 2336800 h 4254500"/>
              <a:gd name="connsiteX61" fmla="*/ 5207000 w 8470900"/>
              <a:gd name="connsiteY61" fmla="*/ 2349500 h 4254500"/>
              <a:gd name="connsiteX62" fmla="*/ 5283200 w 8470900"/>
              <a:gd name="connsiteY62" fmla="*/ 2387600 h 4254500"/>
              <a:gd name="connsiteX63" fmla="*/ 5359400 w 8470900"/>
              <a:gd name="connsiteY63" fmla="*/ 2438400 h 4254500"/>
              <a:gd name="connsiteX64" fmla="*/ 5397500 w 8470900"/>
              <a:gd name="connsiteY64" fmla="*/ 2463800 h 4254500"/>
              <a:gd name="connsiteX65" fmla="*/ 5435600 w 8470900"/>
              <a:gd name="connsiteY65" fmla="*/ 2501900 h 4254500"/>
              <a:gd name="connsiteX66" fmla="*/ 5473700 w 8470900"/>
              <a:gd name="connsiteY66" fmla="*/ 2514600 h 4254500"/>
              <a:gd name="connsiteX67" fmla="*/ 5511800 w 8470900"/>
              <a:gd name="connsiteY67" fmla="*/ 2540000 h 4254500"/>
              <a:gd name="connsiteX68" fmla="*/ 5600700 w 8470900"/>
              <a:gd name="connsiteY68" fmla="*/ 2565400 h 4254500"/>
              <a:gd name="connsiteX69" fmla="*/ 5638800 w 8470900"/>
              <a:gd name="connsiteY69" fmla="*/ 2578100 h 4254500"/>
              <a:gd name="connsiteX70" fmla="*/ 5702300 w 8470900"/>
              <a:gd name="connsiteY70" fmla="*/ 2616200 h 4254500"/>
              <a:gd name="connsiteX71" fmla="*/ 5918200 w 8470900"/>
              <a:gd name="connsiteY71" fmla="*/ 2628900 h 4254500"/>
              <a:gd name="connsiteX72" fmla="*/ 5969000 w 8470900"/>
              <a:gd name="connsiteY72" fmla="*/ 2641600 h 4254500"/>
              <a:gd name="connsiteX73" fmla="*/ 6057900 w 8470900"/>
              <a:gd name="connsiteY73" fmla="*/ 2654300 h 4254500"/>
              <a:gd name="connsiteX74" fmla="*/ 6134100 w 8470900"/>
              <a:gd name="connsiteY74" fmla="*/ 2679700 h 4254500"/>
              <a:gd name="connsiteX75" fmla="*/ 6172200 w 8470900"/>
              <a:gd name="connsiteY75" fmla="*/ 2692400 h 4254500"/>
              <a:gd name="connsiteX76" fmla="*/ 6273800 w 8470900"/>
              <a:gd name="connsiteY76" fmla="*/ 2705100 h 4254500"/>
              <a:gd name="connsiteX77" fmla="*/ 6350000 w 8470900"/>
              <a:gd name="connsiteY77" fmla="*/ 2730500 h 4254500"/>
              <a:gd name="connsiteX78" fmla="*/ 6438900 w 8470900"/>
              <a:gd name="connsiteY78" fmla="*/ 2806700 h 4254500"/>
              <a:gd name="connsiteX79" fmla="*/ 6451600 w 8470900"/>
              <a:gd name="connsiteY79" fmla="*/ 2984500 h 4254500"/>
              <a:gd name="connsiteX80" fmla="*/ 6477000 w 8470900"/>
              <a:gd name="connsiteY80" fmla="*/ 3022600 h 4254500"/>
              <a:gd name="connsiteX81" fmla="*/ 6515100 w 8470900"/>
              <a:gd name="connsiteY81" fmla="*/ 3098800 h 4254500"/>
              <a:gd name="connsiteX82" fmla="*/ 6527800 w 8470900"/>
              <a:gd name="connsiteY82" fmla="*/ 3200400 h 4254500"/>
              <a:gd name="connsiteX83" fmla="*/ 6540500 w 8470900"/>
              <a:gd name="connsiteY83" fmla="*/ 3238500 h 4254500"/>
              <a:gd name="connsiteX84" fmla="*/ 6553200 w 8470900"/>
              <a:gd name="connsiteY84" fmla="*/ 3365500 h 4254500"/>
              <a:gd name="connsiteX85" fmla="*/ 6654800 w 8470900"/>
              <a:gd name="connsiteY85" fmla="*/ 3403600 h 4254500"/>
              <a:gd name="connsiteX86" fmla="*/ 6819900 w 8470900"/>
              <a:gd name="connsiteY86" fmla="*/ 3429000 h 4254500"/>
              <a:gd name="connsiteX87" fmla="*/ 7162800 w 8470900"/>
              <a:gd name="connsiteY87" fmla="*/ 3454400 h 4254500"/>
              <a:gd name="connsiteX88" fmla="*/ 7200900 w 8470900"/>
              <a:gd name="connsiteY88" fmla="*/ 3467100 h 4254500"/>
              <a:gd name="connsiteX89" fmla="*/ 7289800 w 8470900"/>
              <a:gd name="connsiteY89" fmla="*/ 3479800 h 4254500"/>
              <a:gd name="connsiteX90" fmla="*/ 7454900 w 8470900"/>
              <a:gd name="connsiteY90" fmla="*/ 3492500 h 4254500"/>
              <a:gd name="connsiteX91" fmla="*/ 7505700 w 8470900"/>
              <a:gd name="connsiteY91" fmla="*/ 3505200 h 4254500"/>
              <a:gd name="connsiteX92" fmla="*/ 7543800 w 8470900"/>
              <a:gd name="connsiteY92" fmla="*/ 3581400 h 4254500"/>
              <a:gd name="connsiteX93" fmla="*/ 7645400 w 8470900"/>
              <a:gd name="connsiteY93" fmla="*/ 3606800 h 4254500"/>
              <a:gd name="connsiteX94" fmla="*/ 7683500 w 8470900"/>
              <a:gd name="connsiteY94" fmla="*/ 3632200 h 4254500"/>
              <a:gd name="connsiteX95" fmla="*/ 7759700 w 8470900"/>
              <a:gd name="connsiteY95" fmla="*/ 3670300 h 4254500"/>
              <a:gd name="connsiteX96" fmla="*/ 7772400 w 8470900"/>
              <a:gd name="connsiteY96" fmla="*/ 3708400 h 4254500"/>
              <a:gd name="connsiteX97" fmla="*/ 7785100 w 8470900"/>
              <a:gd name="connsiteY97" fmla="*/ 3822700 h 4254500"/>
              <a:gd name="connsiteX98" fmla="*/ 7823200 w 8470900"/>
              <a:gd name="connsiteY98" fmla="*/ 3848100 h 4254500"/>
              <a:gd name="connsiteX99" fmla="*/ 7899400 w 8470900"/>
              <a:gd name="connsiteY99" fmla="*/ 3873500 h 4254500"/>
              <a:gd name="connsiteX100" fmla="*/ 7988300 w 8470900"/>
              <a:gd name="connsiteY100" fmla="*/ 3949700 h 4254500"/>
              <a:gd name="connsiteX101" fmla="*/ 8001000 w 8470900"/>
              <a:gd name="connsiteY101" fmla="*/ 3987800 h 4254500"/>
              <a:gd name="connsiteX102" fmla="*/ 8077200 w 8470900"/>
              <a:gd name="connsiteY102" fmla="*/ 4051300 h 4254500"/>
              <a:gd name="connsiteX103" fmla="*/ 8128000 w 8470900"/>
              <a:gd name="connsiteY103" fmla="*/ 4089400 h 4254500"/>
              <a:gd name="connsiteX104" fmla="*/ 8229600 w 8470900"/>
              <a:gd name="connsiteY104" fmla="*/ 4114800 h 4254500"/>
              <a:gd name="connsiteX105" fmla="*/ 8305800 w 8470900"/>
              <a:gd name="connsiteY105" fmla="*/ 4165600 h 4254500"/>
              <a:gd name="connsiteX106" fmla="*/ 8356600 w 8470900"/>
              <a:gd name="connsiteY106" fmla="*/ 4191000 h 4254500"/>
              <a:gd name="connsiteX107" fmla="*/ 8394700 w 8470900"/>
              <a:gd name="connsiteY107" fmla="*/ 4229100 h 4254500"/>
              <a:gd name="connsiteX108" fmla="*/ 8470900 w 8470900"/>
              <a:gd name="connsiteY108" fmla="*/ 4254500 h 425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470900" h="4254500">
                <a:moveTo>
                  <a:pt x="0" y="0"/>
                </a:moveTo>
                <a:cubicBezTo>
                  <a:pt x="190500" y="4233"/>
                  <a:pt x="381669" y="-3807"/>
                  <a:pt x="571500" y="12700"/>
                </a:cubicBezTo>
                <a:cubicBezTo>
                  <a:pt x="584837" y="13860"/>
                  <a:pt x="578213" y="38826"/>
                  <a:pt x="584200" y="50800"/>
                </a:cubicBezTo>
                <a:cubicBezTo>
                  <a:pt x="591026" y="64452"/>
                  <a:pt x="599829" y="77174"/>
                  <a:pt x="609600" y="88900"/>
                </a:cubicBezTo>
                <a:cubicBezTo>
                  <a:pt x="621098" y="102698"/>
                  <a:pt x="635000" y="114300"/>
                  <a:pt x="647700" y="127000"/>
                </a:cubicBezTo>
                <a:cubicBezTo>
                  <a:pt x="651933" y="139700"/>
                  <a:pt x="654413" y="153126"/>
                  <a:pt x="660400" y="165100"/>
                </a:cubicBezTo>
                <a:cubicBezTo>
                  <a:pt x="667226" y="178752"/>
                  <a:pt x="679787" y="189171"/>
                  <a:pt x="685800" y="203200"/>
                </a:cubicBezTo>
                <a:cubicBezTo>
                  <a:pt x="692676" y="219243"/>
                  <a:pt x="688818" y="239477"/>
                  <a:pt x="698500" y="254000"/>
                </a:cubicBezTo>
                <a:cubicBezTo>
                  <a:pt x="706967" y="266700"/>
                  <a:pt x="724874" y="269629"/>
                  <a:pt x="736600" y="279400"/>
                </a:cubicBezTo>
                <a:cubicBezTo>
                  <a:pt x="800021" y="332251"/>
                  <a:pt x="745843" y="307881"/>
                  <a:pt x="812800" y="330200"/>
                </a:cubicBezTo>
                <a:cubicBezTo>
                  <a:pt x="825500" y="338667"/>
                  <a:pt x="836871" y="349587"/>
                  <a:pt x="850900" y="355600"/>
                </a:cubicBezTo>
                <a:cubicBezTo>
                  <a:pt x="866943" y="362476"/>
                  <a:pt x="887177" y="358618"/>
                  <a:pt x="901700" y="368300"/>
                </a:cubicBezTo>
                <a:cubicBezTo>
                  <a:pt x="914400" y="376767"/>
                  <a:pt x="915181" y="396865"/>
                  <a:pt x="927100" y="406400"/>
                </a:cubicBezTo>
                <a:cubicBezTo>
                  <a:pt x="935382" y="413025"/>
                  <a:pt x="1012681" y="430970"/>
                  <a:pt x="1016000" y="431800"/>
                </a:cubicBezTo>
                <a:cubicBezTo>
                  <a:pt x="1126729" y="422573"/>
                  <a:pt x="1235143" y="405669"/>
                  <a:pt x="1346200" y="431800"/>
                </a:cubicBezTo>
                <a:cubicBezTo>
                  <a:pt x="1363683" y="435914"/>
                  <a:pt x="1370502" y="458402"/>
                  <a:pt x="1384300" y="469900"/>
                </a:cubicBezTo>
                <a:cubicBezTo>
                  <a:pt x="1417126" y="497255"/>
                  <a:pt x="1422315" y="495272"/>
                  <a:pt x="1460500" y="508000"/>
                </a:cubicBezTo>
                <a:cubicBezTo>
                  <a:pt x="1612900" y="609600"/>
                  <a:pt x="1388533" y="452967"/>
                  <a:pt x="1524000" y="571500"/>
                </a:cubicBezTo>
                <a:cubicBezTo>
                  <a:pt x="1546974" y="591602"/>
                  <a:pt x="1574800" y="605367"/>
                  <a:pt x="1600200" y="622300"/>
                </a:cubicBezTo>
                <a:lnTo>
                  <a:pt x="1714500" y="660400"/>
                </a:lnTo>
                <a:cubicBezTo>
                  <a:pt x="1815865" y="694188"/>
                  <a:pt x="1719787" y="674039"/>
                  <a:pt x="1803400" y="711200"/>
                </a:cubicBezTo>
                <a:cubicBezTo>
                  <a:pt x="1862872" y="737632"/>
                  <a:pt x="1883343" y="736021"/>
                  <a:pt x="1943100" y="749300"/>
                </a:cubicBezTo>
                <a:cubicBezTo>
                  <a:pt x="2003636" y="762752"/>
                  <a:pt x="1999175" y="767234"/>
                  <a:pt x="2070100" y="774700"/>
                </a:cubicBezTo>
                <a:cubicBezTo>
                  <a:pt x="2124993" y="780478"/>
                  <a:pt x="2180167" y="783167"/>
                  <a:pt x="2235200" y="787400"/>
                </a:cubicBezTo>
                <a:cubicBezTo>
                  <a:pt x="2302260" y="809753"/>
                  <a:pt x="2262161" y="792674"/>
                  <a:pt x="2349500" y="850900"/>
                </a:cubicBezTo>
                <a:lnTo>
                  <a:pt x="2387600" y="876300"/>
                </a:lnTo>
                <a:cubicBezTo>
                  <a:pt x="2451100" y="872067"/>
                  <a:pt x="2515975" y="877406"/>
                  <a:pt x="2578100" y="863600"/>
                </a:cubicBezTo>
                <a:cubicBezTo>
                  <a:pt x="2619451" y="854411"/>
                  <a:pt x="2612646" y="806702"/>
                  <a:pt x="2641600" y="787400"/>
                </a:cubicBezTo>
                <a:cubicBezTo>
                  <a:pt x="2656123" y="777718"/>
                  <a:pt x="2675467" y="778933"/>
                  <a:pt x="2692400" y="774700"/>
                </a:cubicBezTo>
                <a:cubicBezTo>
                  <a:pt x="2705100" y="766233"/>
                  <a:pt x="2715236" y="749300"/>
                  <a:pt x="2730500" y="749300"/>
                </a:cubicBezTo>
                <a:cubicBezTo>
                  <a:pt x="2795927" y="749300"/>
                  <a:pt x="2825345" y="768060"/>
                  <a:pt x="2870200" y="800100"/>
                </a:cubicBezTo>
                <a:cubicBezTo>
                  <a:pt x="2887424" y="812403"/>
                  <a:pt x="2905267" y="824040"/>
                  <a:pt x="2921000" y="838200"/>
                </a:cubicBezTo>
                <a:cubicBezTo>
                  <a:pt x="2947700" y="862230"/>
                  <a:pt x="2997200" y="914400"/>
                  <a:pt x="2997200" y="914400"/>
                </a:cubicBezTo>
                <a:cubicBezTo>
                  <a:pt x="3001433" y="927100"/>
                  <a:pt x="3003913" y="940526"/>
                  <a:pt x="3009900" y="952500"/>
                </a:cubicBezTo>
                <a:cubicBezTo>
                  <a:pt x="3016726" y="966152"/>
                  <a:pt x="3030084" y="976255"/>
                  <a:pt x="3035300" y="990600"/>
                </a:cubicBezTo>
                <a:cubicBezTo>
                  <a:pt x="3047230" y="1023407"/>
                  <a:pt x="3060700" y="1092200"/>
                  <a:pt x="3060700" y="1092200"/>
                </a:cubicBezTo>
                <a:cubicBezTo>
                  <a:pt x="3046423" y="1177865"/>
                  <a:pt x="3031991" y="1211480"/>
                  <a:pt x="3073400" y="1308100"/>
                </a:cubicBezTo>
                <a:cubicBezTo>
                  <a:pt x="3076551" y="1315451"/>
                  <a:pt x="3149754" y="1363236"/>
                  <a:pt x="3162300" y="1371600"/>
                </a:cubicBezTo>
                <a:cubicBezTo>
                  <a:pt x="3187275" y="1409062"/>
                  <a:pt x="3189130" y="1417242"/>
                  <a:pt x="3225800" y="1447800"/>
                </a:cubicBezTo>
                <a:cubicBezTo>
                  <a:pt x="3259554" y="1475929"/>
                  <a:pt x="3275176" y="1476015"/>
                  <a:pt x="3314700" y="1498600"/>
                </a:cubicBezTo>
                <a:cubicBezTo>
                  <a:pt x="3327952" y="1506173"/>
                  <a:pt x="3338180" y="1519614"/>
                  <a:pt x="3352800" y="1524000"/>
                </a:cubicBezTo>
                <a:cubicBezTo>
                  <a:pt x="3381472" y="1532602"/>
                  <a:pt x="3412067" y="1532467"/>
                  <a:pt x="3441700" y="1536700"/>
                </a:cubicBezTo>
                <a:cubicBezTo>
                  <a:pt x="3450167" y="1549400"/>
                  <a:pt x="3454157" y="1566710"/>
                  <a:pt x="3467100" y="1574800"/>
                </a:cubicBezTo>
                <a:cubicBezTo>
                  <a:pt x="3508423" y="1600627"/>
                  <a:pt x="3587539" y="1606520"/>
                  <a:pt x="3632200" y="1612900"/>
                </a:cubicBezTo>
                <a:lnTo>
                  <a:pt x="3708400" y="1638300"/>
                </a:lnTo>
                <a:cubicBezTo>
                  <a:pt x="3721100" y="1642533"/>
                  <a:pt x="3733513" y="1647753"/>
                  <a:pt x="3746500" y="1651000"/>
                </a:cubicBezTo>
                <a:cubicBezTo>
                  <a:pt x="3874075" y="1682894"/>
                  <a:pt x="3814982" y="1665361"/>
                  <a:pt x="3924300" y="1701800"/>
                </a:cubicBezTo>
                <a:cubicBezTo>
                  <a:pt x="4008734" y="1729945"/>
                  <a:pt x="4102100" y="1710267"/>
                  <a:pt x="4191000" y="1714500"/>
                </a:cubicBezTo>
                <a:cubicBezTo>
                  <a:pt x="4276666" y="1800166"/>
                  <a:pt x="4233122" y="1779341"/>
                  <a:pt x="4305300" y="1803400"/>
                </a:cubicBezTo>
                <a:lnTo>
                  <a:pt x="4356100" y="1879600"/>
                </a:lnTo>
                <a:lnTo>
                  <a:pt x="4381500" y="1917700"/>
                </a:lnTo>
                <a:cubicBezTo>
                  <a:pt x="4385733" y="1934633"/>
                  <a:pt x="4391078" y="1951327"/>
                  <a:pt x="4394200" y="1968500"/>
                </a:cubicBezTo>
                <a:cubicBezTo>
                  <a:pt x="4399555" y="1997951"/>
                  <a:pt x="4400169" y="2028232"/>
                  <a:pt x="4406900" y="2057400"/>
                </a:cubicBezTo>
                <a:cubicBezTo>
                  <a:pt x="4412920" y="2083488"/>
                  <a:pt x="4423833" y="2108200"/>
                  <a:pt x="4432300" y="2133600"/>
                </a:cubicBezTo>
                <a:lnTo>
                  <a:pt x="4457700" y="2209800"/>
                </a:lnTo>
                <a:cubicBezTo>
                  <a:pt x="4467353" y="2238760"/>
                  <a:pt x="4508500" y="2243667"/>
                  <a:pt x="4533900" y="2260600"/>
                </a:cubicBezTo>
                <a:cubicBezTo>
                  <a:pt x="4569299" y="2284199"/>
                  <a:pt x="4618567" y="2269067"/>
                  <a:pt x="4660900" y="2273300"/>
                </a:cubicBezTo>
                <a:cubicBezTo>
                  <a:pt x="4684072" y="2308058"/>
                  <a:pt x="4684295" y="2318975"/>
                  <a:pt x="4724400" y="2336800"/>
                </a:cubicBezTo>
                <a:cubicBezTo>
                  <a:pt x="4748866" y="2347674"/>
                  <a:pt x="4800600" y="2362200"/>
                  <a:pt x="4800600" y="2362200"/>
                </a:cubicBezTo>
                <a:cubicBezTo>
                  <a:pt x="4881033" y="2357967"/>
                  <a:pt x="4961658" y="2356478"/>
                  <a:pt x="5041900" y="2349500"/>
                </a:cubicBezTo>
                <a:cubicBezTo>
                  <a:pt x="5059289" y="2347988"/>
                  <a:pt x="5075246" y="2336800"/>
                  <a:pt x="5092700" y="2336800"/>
                </a:cubicBezTo>
                <a:cubicBezTo>
                  <a:pt x="5131034" y="2336800"/>
                  <a:pt x="5168900" y="2345267"/>
                  <a:pt x="5207000" y="2349500"/>
                </a:cubicBezTo>
                <a:cubicBezTo>
                  <a:pt x="5245185" y="2362228"/>
                  <a:pt x="5250374" y="2360245"/>
                  <a:pt x="5283200" y="2387600"/>
                </a:cubicBezTo>
                <a:cubicBezTo>
                  <a:pt x="5346621" y="2440451"/>
                  <a:pt x="5292443" y="2416081"/>
                  <a:pt x="5359400" y="2438400"/>
                </a:cubicBezTo>
                <a:cubicBezTo>
                  <a:pt x="5372100" y="2446867"/>
                  <a:pt x="5385774" y="2454029"/>
                  <a:pt x="5397500" y="2463800"/>
                </a:cubicBezTo>
                <a:cubicBezTo>
                  <a:pt x="5411298" y="2475298"/>
                  <a:pt x="5420656" y="2491937"/>
                  <a:pt x="5435600" y="2501900"/>
                </a:cubicBezTo>
                <a:cubicBezTo>
                  <a:pt x="5446739" y="2509326"/>
                  <a:pt x="5461000" y="2510367"/>
                  <a:pt x="5473700" y="2514600"/>
                </a:cubicBezTo>
                <a:cubicBezTo>
                  <a:pt x="5486400" y="2523067"/>
                  <a:pt x="5497628" y="2534331"/>
                  <a:pt x="5511800" y="2540000"/>
                </a:cubicBezTo>
                <a:cubicBezTo>
                  <a:pt x="5540415" y="2551446"/>
                  <a:pt x="5571181" y="2556544"/>
                  <a:pt x="5600700" y="2565400"/>
                </a:cubicBezTo>
                <a:cubicBezTo>
                  <a:pt x="5613522" y="2569247"/>
                  <a:pt x="5626826" y="2572113"/>
                  <a:pt x="5638800" y="2578100"/>
                </a:cubicBezTo>
                <a:cubicBezTo>
                  <a:pt x="5660878" y="2589139"/>
                  <a:pt x="5678014" y="2611784"/>
                  <a:pt x="5702300" y="2616200"/>
                </a:cubicBezTo>
                <a:cubicBezTo>
                  <a:pt x="5773228" y="2629096"/>
                  <a:pt x="5846233" y="2624667"/>
                  <a:pt x="5918200" y="2628900"/>
                </a:cubicBezTo>
                <a:cubicBezTo>
                  <a:pt x="5935133" y="2633133"/>
                  <a:pt x="5951827" y="2638478"/>
                  <a:pt x="5969000" y="2641600"/>
                </a:cubicBezTo>
                <a:cubicBezTo>
                  <a:pt x="5998451" y="2646955"/>
                  <a:pt x="6028732" y="2647569"/>
                  <a:pt x="6057900" y="2654300"/>
                </a:cubicBezTo>
                <a:cubicBezTo>
                  <a:pt x="6083988" y="2660320"/>
                  <a:pt x="6108700" y="2671233"/>
                  <a:pt x="6134100" y="2679700"/>
                </a:cubicBezTo>
                <a:lnTo>
                  <a:pt x="6172200" y="2692400"/>
                </a:lnTo>
                <a:cubicBezTo>
                  <a:pt x="6204579" y="2703193"/>
                  <a:pt x="6239933" y="2700867"/>
                  <a:pt x="6273800" y="2705100"/>
                </a:cubicBezTo>
                <a:lnTo>
                  <a:pt x="6350000" y="2730500"/>
                </a:lnTo>
                <a:cubicBezTo>
                  <a:pt x="6374438" y="2738646"/>
                  <a:pt x="6420394" y="2788194"/>
                  <a:pt x="6438900" y="2806700"/>
                </a:cubicBezTo>
                <a:cubicBezTo>
                  <a:pt x="6443133" y="2865967"/>
                  <a:pt x="6441274" y="2925986"/>
                  <a:pt x="6451600" y="2984500"/>
                </a:cubicBezTo>
                <a:cubicBezTo>
                  <a:pt x="6454253" y="2999531"/>
                  <a:pt x="6470174" y="3008948"/>
                  <a:pt x="6477000" y="3022600"/>
                </a:cubicBezTo>
                <a:cubicBezTo>
                  <a:pt x="6529580" y="3127760"/>
                  <a:pt x="6442307" y="2989611"/>
                  <a:pt x="6515100" y="3098800"/>
                </a:cubicBezTo>
                <a:cubicBezTo>
                  <a:pt x="6519333" y="3132667"/>
                  <a:pt x="6521695" y="3166820"/>
                  <a:pt x="6527800" y="3200400"/>
                </a:cubicBezTo>
                <a:cubicBezTo>
                  <a:pt x="6530195" y="3213571"/>
                  <a:pt x="6538464" y="3225269"/>
                  <a:pt x="6540500" y="3238500"/>
                </a:cubicBezTo>
                <a:cubicBezTo>
                  <a:pt x="6546969" y="3280550"/>
                  <a:pt x="6539746" y="3325139"/>
                  <a:pt x="6553200" y="3365500"/>
                </a:cubicBezTo>
                <a:cubicBezTo>
                  <a:pt x="6562440" y="3393221"/>
                  <a:pt x="6642547" y="3401558"/>
                  <a:pt x="6654800" y="3403600"/>
                </a:cubicBezTo>
                <a:cubicBezTo>
                  <a:pt x="6709723" y="3412754"/>
                  <a:pt x="6764867" y="3420533"/>
                  <a:pt x="6819900" y="3429000"/>
                </a:cubicBezTo>
                <a:cubicBezTo>
                  <a:pt x="6959706" y="3475602"/>
                  <a:pt x="6804853" y="3427885"/>
                  <a:pt x="7162800" y="3454400"/>
                </a:cubicBezTo>
                <a:cubicBezTo>
                  <a:pt x="7176150" y="3455389"/>
                  <a:pt x="7187773" y="3464475"/>
                  <a:pt x="7200900" y="3467100"/>
                </a:cubicBezTo>
                <a:cubicBezTo>
                  <a:pt x="7230253" y="3472971"/>
                  <a:pt x="7260014" y="3476821"/>
                  <a:pt x="7289800" y="3479800"/>
                </a:cubicBezTo>
                <a:cubicBezTo>
                  <a:pt x="7344722" y="3485292"/>
                  <a:pt x="7399867" y="3488267"/>
                  <a:pt x="7454900" y="3492500"/>
                </a:cubicBezTo>
                <a:cubicBezTo>
                  <a:pt x="7471833" y="3496733"/>
                  <a:pt x="7492070" y="3494296"/>
                  <a:pt x="7505700" y="3505200"/>
                </a:cubicBezTo>
                <a:cubicBezTo>
                  <a:pt x="7555789" y="3545271"/>
                  <a:pt x="7473847" y="3546424"/>
                  <a:pt x="7543800" y="3581400"/>
                </a:cubicBezTo>
                <a:cubicBezTo>
                  <a:pt x="7575024" y="3597012"/>
                  <a:pt x="7611533" y="3598333"/>
                  <a:pt x="7645400" y="3606800"/>
                </a:cubicBezTo>
                <a:cubicBezTo>
                  <a:pt x="7658100" y="3615267"/>
                  <a:pt x="7669848" y="3625374"/>
                  <a:pt x="7683500" y="3632200"/>
                </a:cubicBezTo>
                <a:cubicBezTo>
                  <a:pt x="7788660" y="3684780"/>
                  <a:pt x="7650511" y="3597507"/>
                  <a:pt x="7759700" y="3670300"/>
                </a:cubicBezTo>
                <a:cubicBezTo>
                  <a:pt x="7763933" y="3683000"/>
                  <a:pt x="7770199" y="3695195"/>
                  <a:pt x="7772400" y="3708400"/>
                </a:cubicBezTo>
                <a:cubicBezTo>
                  <a:pt x="7778702" y="3746213"/>
                  <a:pt x="7771999" y="3786674"/>
                  <a:pt x="7785100" y="3822700"/>
                </a:cubicBezTo>
                <a:cubicBezTo>
                  <a:pt x="7790316" y="3837045"/>
                  <a:pt x="7809252" y="3841901"/>
                  <a:pt x="7823200" y="3848100"/>
                </a:cubicBezTo>
                <a:cubicBezTo>
                  <a:pt x="7847666" y="3858974"/>
                  <a:pt x="7899400" y="3873500"/>
                  <a:pt x="7899400" y="3873500"/>
                </a:cubicBezTo>
                <a:cubicBezTo>
                  <a:pt x="7922875" y="3891106"/>
                  <a:pt x="7970611" y="3923166"/>
                  <a:pt x="7988300" y="3949700"/>
                </a:cubicBezTo>
                <a:cubicBezTo>
                  <a:pt x="7995726" y="3960839"/>
                  <a:pt x="7993574" y="3976661"/>
                  <a:pt x="8001000" y="3987800"/>
                </a:cubicBezTo>
                <a:cubicBezTo>
                  <a:pt x="8022562" y="4020143"/>
                  <a:pt x="8047383" y="4030002"/>
                  <a:pt x="8077200" y="4051300"/>
                </a:cubicBezTo>
                <a:cubicBezTo>
                  <a:pt x="8094424" y="4063603"/>
                  <a:pt x="8108462" y="4081259"/>
                  <a:pt x="8128000" y="4089400"/>
                </a:cubicBezTo>
                <a:cubicBezTo>
                  <a:pt x="8160224" y="4102827"/>
                  <a:pt x="8229600" y="4114800"/>
                  <a:pt x="8229600" y="4114800"/>
                </a:cubicBezTo>
                <a:cubicBezTo>
                  <a:pt x="8255000" y="4131733"/>
                  <a:pt x="8278496" y="4151948"/>
                  <a:pt x="8305800" y="4165600"/>
                </a:cubicBezTo>
                <a:cubicBezTo>
                  <a:pt x="8322733" y="4174067"/>
                  <a:pt x="8341194" y="4179996"/>
                  <a:pt x="8356600" y="4191000"/>
                </a:cubicBezTo>
                <a:cubicBezTo>
                  <a:pt x="8371215" y="4201439"/>
                  <a:pt x="8379000" y="4220378"/>
                  <a:pt x="8394700" y="4229100"/>
                </a:cubicBezTo>
                <a:cubicBezTo>
                  <a:pt x="8418105" y="4242103"/>
                  <a:pt x="8470900" y="4254500"/>
                  <a:pt x="8470900" y="4254500"/>
                </a:cubicBezTo>
              </a:path>
            </a:pathLst>
          </a:cu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Explosion 2 10"/>
          <p:cNvSpPr/>
          <p:nvPr/>
        </p:nvSpPr>
        <p:spPr>
          <a:xfrm>
            <a:off x="5638800" y="3898900"/>
            <a:ext cx="914400" cy="844550"/>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6096000" y="3593068"/>
            <a:ext cx="1905000" cy="369332"/>
          </a:xfrm>
          <a:prstGeom prst="rect">
            <a:avLst/>
          </a:prstGeom>
          <a:noFill/>
        </p:spPr>
        <p:txBody>
          <a:bodyPr wrap="square" rtlCol="0">
            <a:spAutoFit/>
          </a:bodyPr>
          <a:lstStyle/>
          <a:p>
            <a:pPr algn="ctr"/>
            <a:r>
              <a:rPr lang="en-US" dirty="0" smtClean="0">
                <a:solidFill>
                  <a:prstClr val="white"/>
                </a:solidFill>
              </a:rPr>
              <a:t>Incident Occurs</a:t>
            </a:r>
            <a:endParaRPr lang="en-US" dirty="0">
              <a:solidFill>
                <a:prstClr val="white"/>
              </a:solidFill>
            </a:endParaRPr>
          </a:p>
        </p:txBody>
      </p:sp>
      <p:sp>
        <p:nvSpPr>
          <p:cNvPr id="13" name="TextBox 12"/>
          <p:cNvSpPr txBox="1"/>
          <p:nvPr/>
        </p:nvSpPr>
        <p:spPr>
          <a:xfrm>
            <a:off x="381000" y="914400"/>
            <a:ext cx="2559050" cy="369332"/>
          </a:xfrm>
          <a:prstGeom prst="rect">
            <a:avLst/>
          </a:prstGeom>
          <a:noFill/>
        </p:spPr>
        <p:txBody>
          <a:bodyPr wrap="square" rtlCol="0">
            <a:spAutoFit/>
          </a:bodyPr>
          <a:lstStyle/>
          <a:p>
            <a:pPr algn="ctr"/>
            <a:r>
              <a:rPr lang="en-US" dirty="0" smtClean="0">
                <a:solidFill>
                  <a:prstClr val="white"/>
                </a:solidFill>
              </a:rPr>
              <a:t>Stream of Work Activity</a:t>
            </a:r>
            <a:endParaRPr lang="en-US" dirty="0">
              <a:solidFill>
                <a:prstClr val="white"/>
              </a:solidFill>
            </a:endParaRPr>
          </a:p>
        </p:txBody>
      </p:sp>
      <p:sp>
        <p:nvSpPr>
          <p:cNvPr id="15" name="TextBox 14"/>
          <p:cNvSpPr txBox="1"/>
          <p:nvPr/>
        </p:nvSpPr>
        <p:spPr>
          <a:xfrm>
            <a:off x="5257800" y="5170269"/>
            <a:ext cx="1295400" cy="646331"/>
          </a:xfrm>
          <a:prstGeom prst="rect">
            <a:avLst/>
          </a:prstGeom>
          <a:noFill/>
        </p:spPr>
        <p:txBody>
          <a:bodyPr wrap="square" rtlCol="0">
            <a:spAutoFit/>
          </a:bodyPr>
          <a:lstStyle/>
          <a:p>
            <a:pPr algn="ctr"/>
            <a:r>
              <a:rPr lang="en-US" i="1" dirty="0" smtClean="0">
                <a:solidFill>
                  <a:prstClr val="white"/>
                </a:solidFill>
              </a:rPr>
              <a:t>Blame &amp; Discipline</a:t>
            </a:r>
            <a:endParaRPr lang="en-US" i="1" dirty="0">
              <a:solidFill>
                <a:prstClr val="white"/>
              </a:solidFill>
            </a:endParaRPr>
          </a:p>
        </p:txBody>
      </p:sp>
      <p:grpSp>
        <p:nvGrpSpPr>
          <p:cNvPr id="21" name="Group 20"/>
          <p:cNvGrpSpPr/>
          <p:nvPr/>
        </p:nvGrpSpPr>
        <p:grpSpPr>
          <a:xfrm>
            <a:off x="304800" y="3062069"/>
            <a:ext cx="1887537" cy="1155700"/>
            <a:chOff x="381000" y="2657475"/>
            <a:chExt cx="1887537" cy="1155700"/>
          </a:xfrm>
        </p:grpSpPr>
        <p:graphicFrame>
          <p:nvGraphicFramePr>
            <p:cNvPr id="17" name="Object 16"/>
            <p:cNvGraphicFramePr>
              <a:graphicFrameLocks noChangeAspect="1"/>
            </p:cNvGraphicFramePr>
            <p:nvPr>
              <p:extLst>
                <p:ext uri="{D42A27DB-BD31-4B8C-83A1-F6EECF244321}">
                  <p14:modId xmlns:p14="http://schemas.microsoft.com/office/powerpoint/2010/main" val="765075686"/>
                </p:ext>
              </p:extLst>
            </p:nvPr>
          </p:nvGraphicFramePr>
          <p:xfrm>
            <a:off x="914400" y="2657475"/>
            <a:ext cx="1354137" cy="1146175"/>
          </p:xfrm>
          <a:graphic>
            <a:graphicData uri="http://schemas.openxmlformats.org/presentationml/2006/ole">
              <mc:AlternateContent xmlns:mc="http://schemas.openxmlformats.org/markup-compatibility/2006">
                <mc:Choice xmlns:v="urn:schemas-microsoft-com:vml" Requires="v">
                  <p:oleObj spid="_x0000_s2102" name="Visio" r:id="rId4" imgW="1291401" imgH="1150117" progId="Visio.Drawing.11">
                    <p:embed/>
                  </p:oleObj>
                </mc:Choice>
                <mc:Fallback>
                  <p:oleObj name="Visio" r:id="rId4" imgW="1291401" imgH="115011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657475"/>
                          <a:ext cx="13541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90042909"/>
                </p:ext>
              </p:extLst>
            </p:nvPr>
          </p:nvGraphicFramePr>
          <p:xfrm>
            <a:off x="762000" y="2657475"/>
            <a:ext cx="1354137" cy="1146175"/>
          </p:xfrm>
          <a:graphic>
            <a:graphicData uri="http://schemas.openxmlformats.org/presentationml/2006/ole">
              <mc:AlternateContent xmlns:mc="http://schemas.openxmlformats.org/markup-compatibility/2006">
                <mc:Choice xmlns:v="urn:schemas-microsoft-com:vml" Requires="v">
                  <p:oleObj spid="_x0000_s2103" name="Visio" r:id="rId6" imgW="1291401" imgH="1150117" progId="Visio.Drawing.11">
                    <p:embed/>
                  </p:oleObj>
                </mc:Choice>
                <mc:Fallback>
                  <p:oleObj name="Visio" r:id="rId6" imgW="1291401" imgH="115011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657475"/>
                          <a:ext cx="13541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87185099"/>
                </p:ext>
              </p:extLst>
            </p:nvPr>
          </p:nvGraphicFramePr>
          <p:xfrm>
            <a:off x="520700" y="2657475"/>
            <a:ext cx="1354137" cy="1146175"/>
          </p:xfrm>
          <a:graphic>
            <a:graphicData uri="http://schemas.openxmlformats.org/presentationml/2006/ole">
              <mc:AlternateContent xmlns:mc="http://schemas.openxmlformats.org/markup-compatibility/2006">
                <mc:Choice xmlns:v="urn:schemas-microsoft-com:vml" Requires="v">
                  <p:oleObj spid="_x0000_s2104" name="Visio" r:id="rId7" imgW="1291401" imgH="1150117" progId="Visio.Drawing.11">
                    <p:embed/>
                  </p:oleObj>
                </mc:Choice>
                <mc:Fallback>
                  <p:oleObj name="Visio" r:id="rId7" imgW="1291401" imgH="115011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657475"/>
                          <a:ext cx="13541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52473697"/>
                </p:ext>
              </p:extLst>
            </p:nvPr>
          </p:nvGraphicFramePr>
          <p:xfrm>
            <a:off x="381000" y="2667000"/>
            <a:ext cx="1354137" cy="1146175"/>
          </p:xfrm>
          <a:graphic>
            <a:graphicData uri="http://schemas.openxmlformats.org/presentationml/2006/ole">
              <mc:AlternateContent xmlns:mc="http://schemas.openxmlformats.org/markup-compatibility/2006">
                <mc:Choice xmlns:v="urn:schemas-microsoft-com:vml" Requires="v">
                  <p:oleObj spid="_x0000_s2105" name="Visio" r:id="rId8" imgW="1291401" imgH="1150117" progId="Visio.Drawing.11">
                    <p:embed/>
                  </p:oleObj>
                </mc:Choice>
                <mc:Fallback>
                  <p:oleObj name="Visio" r:id="rId8" imgW="1291401" imgH="115011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667000"/>
                          <a:ext cx="13541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2" name="Folded Corner 21"/>
          <p:cNvSpPr/>
          <p:nvPr/>
        </p:nvSpPr>
        <p:spPr>
          <a:xfrm>
            <a:off x="6553200" y="4471302"/>
            <a:ext cx="1645920" cy="1645920"/>
          </a:xfrm>
          <a:prstGeom prst="foldedCorner">
            <a:avLst>
              <a:gd name="adj" fmla="val 118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600" dirty="0" smtClean="0">
                <a:solidFill>
                  <a:prstClr val="black"/>
                </a:solidFill>
              </a:rPr>
              <a:t>Investigation</a:t>
            </a:r>
          </a:p>
          <a:p>
            <a:pPr marL="177800" indent="-177800">
              <a:spcAft>
                <a:spcPts val="600"/>
              </a:spcAft>
              <a:buClr>
                <a:srgbClr val="C5D1D7">
                  <a:lumMod val="25000"/>
                </a:srgbClr>
              </a:buClr>
              <a:buFont typeface="Arial" panose="020B0604020202020204" pitchFamily="34" charset="0"/>
              <a:buChar char="•"/>
            </a:pPr>
            <a:r>
              <a:rPr lang="en-US" sz="1600" dirty="0" smtClean="0">
                <a:solidFill>
                  <a:prstClr val="black"/>
                </a:solidFill>
              </a:rPr>
              <a:t>Root cause analysis</a:t>
            </a:r>
          </a:p>
          <a:p>
            <a:pPr marL="177800" indent="-177800">
              <a:spcAft>
                <a:spcPts val="600"/>
              </a:spcAft>
              <a:buClr>
                <a:srgbClr val="C5D1D7">
                  <a:lumMod val="25000"/>
                </a:srgbClr>
              </a:buClr>
              <a:buFont typeface="Arial" panose="020B0604020202020204" pitchFamily="34" charset="0"/>
              <a:buChar char="•"/>
            </a:pPr>
            <a:r>
              <a:rPr lang="en-US" sz="1600" dirty="0" smtClean="0">
                <a:solidFill>
                  <a:prstClr val="black"/>
                </a:solidFill>
              </a:rPr>
              <a:t>Follow-up plan</a:t>
            </a:r>
            <a:endParaRPr lang="en-US" sz="1600" dirty="0">
              <a:solidFill>
                <a:prstClr val="black"/>
              </a:solidFill>
            </a:endParaRPr>
          </a:p>
        </p:txBody>
      </p:sp>
      <p:sp>
        <p:nvSpPr>
          <p:cNvPr id="24" name="TextBox 23"/>
          <p:cNvSpPr txBox="1"/>
          <p:nvPr/>
        </p:nvSpPr>
        <p:spPr>
          <a:xfrm>
            <a:off x="762000" y="3925669"/>
            <a:ext cx="1447800" cy="646331"/>
          </a:xfrm>
          <a:prstGeom prst="rect">
            <a:avLst/>
          </a:prstGeom>
          <a:noFill/>
        </p:spPr>
        <p:txBody>
          <a:bodyPr wrap="square" rtlCol="0">
            <a:spAutoFit/>
          </a:bodyPr>
          <a:lstStyle/>
          <a:p>
            <a:pPr algn="ctr"/>
            <a:r>
              <a:rPr lang="en-US" i="1" dirty="0" smtClean="0">
                <a:solidFill>
                  <a:prstClr val="white"/>
                </a:solidFill>
              </a:rPr>
              <a:t>Teams &amp; Involvement</a:t>
            </a:r>
            <a:endParaRPr lang="en-US" i="1" dirty="0">
              <a:solidFill>
                <a:prstClr val="white"/>
              </a:solidFill>
            </a:endParaRPr>
          </a:p>
        </p:txBody>
      </p:sp>
      <p:sp>
        <p:nvSpPr>
          <p:cNvPr id="23" name="TextBox 22"/>
          <p:cNvSpPr txBox="1"/>
          <p:nvPr/>
        </p:nvSpPr>
        <p:spPr>
          <a:xfrm>
            <a:off x="5638800" y="2642969"/>
            <a:ext cx="2786380" cy="646331"/>
          </a:xfrm>
          <a:prstGeom prst="rect">
            <a:avLst/>
          </a:prstGeom>
          <a:noFill/>
        </p:spPr>
        <p:txBody>
          <a:bodyPr wrap="square" rtlCol="0">
            <a:spAutoFit/>
          </a:bodyPr>
          <a:lstStyle/>
          <a:p>
            <a:pPr algn="ctr"/>
            <a:r>
              <a:rPr lang="en-US" dirty="0">
                <a:solidFill>
                  <a:srgbClr val="FFC000"/>
                </a:solidFill>
              </a:rPr>
              <a:t>H</a:t>
            </a:r>
            <a:r>
              <a:rPr lang="en-US" dirty="0" smtClean="0">
                <a:solidFill>
                  <a:srgbClr val="FFC000"/>
                </a:solidFill>
              </a:rPr>
              <a:t>ow do you react to bad news?</a:t>
            </a:r>
            <a:endParaRPr lang="en-US" dirty="0">
              <a:solidFill>
                <a:srgbClr val="FFC000"/>
              </a:solidFill>
            </a:endParaRPr>
          </a:p>
        </p:txBody>
      </p:sp>
      <p:sp>
        <p:nvSpPr>
          <p:cNvPr id="10" name="Oval 9"/>
          <p:cNvSpPr/>
          <p:nvPr/>
        </p:nvSpPr>
        <p:spPr>
          <a:xfrm>
            <a:off x="4876800" y="2133600"/>
            <a:ext cx="4343400" cy="434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olded Corner 25"/>
          <p:cNvSpPr/>
          <p:nvPr/>
        </p:nvSpPr>
        <p:spPr>
          <a:xfrm>
            <a:off x="1752600" y="1766887"/>
            <a:ext cx="1645920" cy="1865313"/>
          </a:xfrm>
          <a:prstGeom prst="foldedCorner">
            <a:avLst>
              <a:gd name="adj" fmla="val 118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600" b="1" dirty="0" smtClean="0">
                <a:solidFill>
                  <a:prstClr val="black"/>
                </a:solidFill>
              </a:rPr>
              <a:t>Established Expectations</a:t>
            </a:r>
          </a:p>
          <a:p>
            <a:pPr marL="114300" indent="-114300">
              <a:spcAft>
                <a:spcPts val="600"/>
              </a:spcAft>
              <a:buClr>
                <a:srgbClr val="C5D1D7">
                  <a:lumMod val="25000"/>
                </a:srgbClr>
              </a:buClr>
              <a:buFont typeface="Arial" panose="020B0604020202020204" pitchFamily="34" charset="0"/>
              <a:buChar char="•"/>
            </a:pPr>
            <a:r>
              <a:rPr lang="en-US" sz="1600" dirty="0" smtClean="0">
                <a:solidFill>
                  <a:prstClr val="black"/>
                </a:solidFill>
              </a:rPr>
              <a:t>Clearly defined responsibilities for safety performance.</a:t>
            </a:r>
            <a:endParaRPr lang="en-US" sz="1600" dirty="0">
              <a:solidFill>
                <a:prstClr val="black"/>
              </a:solidFill>
            </a:endParaRPr>
          </a:p>
        </p:txBody>
      </p:sp>
      <p:sp>
        <p:nvSpPr>
          <p:cNvPr id="20" name="Folded Corner 19"/>
          <p:cNvSpPr/>
          <p:nvPr/>
        </p:nvSpPr>
        <p:spPr>
          <a:xfrm>
            <a:off x="2301240" y="3657600"/>
            <a:ext cx="1280160" cy="1371600"/>
          </a:xfrm>
          <a:prstGeom prst="foldedCorner">
            <a:avLst>
              <a:gd name="adj" fmla="val 11875"/>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200" b="1" dirty="0" smtClean="0">
                <a:solidFill>
                  <a:prstClr val="black"/>
                </a:solidFill>
              </a:rPr>
              <a:t>Improvement Plan</a:t>
            </a:r>
          </a:p>
          <a:p>
            <a:pPr marL="177800" indent="-177800">
              <a:spcAft>
                <a:spcPts val="600"/>
              </a:spcAft>
              <a:buClr>
                <a:srgbClr val="C5D1D7">
                  <a:lumMod val="25000"/>
                </a:srgbClr>
              </a:buClr>
              <a:buFont typeface="Arial" panose="020B0604020202020204" pitchFamily="34" charset="0"/>
              <a:buChar char="•"/>
            </a:pPr>
            <a:r>
              <a:rPr lang="en-US" sz="1200" dirty="0" smtClean="0">
                <a:solidFill>
                  <a:prstClr val="black"/>
                </a:solidFill>
              </a:rPr>
              <a:t>Improvement Initiatives &amp; Priorities</a:t>
            </a:r>
          </a:p>
        </p:txBody>
      </p:sp>
      <p:sp>
        <p:nvSpPr>
          <p:cNvPr id="25" name="Oval 24"/>
          <p:cNvSpPr/>
          <p:nvPr/>
        </p:nvSpPr>
        <p:spPr>
          <a:xfrm>
            <a:off x="411480" y="1402080"/>
            <a:ext cx="3931920" cy="39319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33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22" grpId="0" animBg="1"/>
      <p:bldP spid="24" grpId="0"/>
      <p:bldP spid="23" grpId="0"/>
      <p:bldP spid="10" grpId="0" animBg="1"/>
      <p:bldP spid="26" grpId="0" animBg="1"/>
      <p:bldP spid="20"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68617" name="Rectangle 9"/>
          <p:cNvSpPr>
            <a:spLocks noGrp="1" noChangeArrowheads="1"/>
          </p:cNvSpPr>
          <p:nvPr>
            <p:ph type="title"/>
          </p:nvPr>
        </p:nvSpPr>
        <p:spPr/>
        <p:txBody>
          <a:bodyPr/>
          <a:lstStyle/>
          <a:p>
            <a:r>
              <a:rPr lang="en-US" dirty="0"/>
              <a:t>Balancing Organizational Priorities</a:t>
            </a:r>
          </a:p>
        </p:txBody>
      </p:sp>
      <p:graphicFrame>
        <p:nvGraphicFramePr>
          <p:cNvPr id="68627" name="Object 19"/>
          <p:cNvGraphicFramePr>
            <a:graphicFrameLocks noGrp="1" noChangeAspect="1"/>
          </p:cNvGraphicFramePr>
          <p:nvPr>
            <p:ph idx="1"/>
            <p:extLst>
              <p:ext uri="{D42A27DB-BD31-4B8C-83A1-F6EECF244321}">
                <p14:modId xmlns:p14="http://schemas.microsoft.com/office/powerpoint/2010/main" val="564487740"/>
              </p:ext>
            </p:extLst>
          </p:nvPr>
        </p:nvGraphicFramePr>
        <p:xfrm>
          <a:off x="2009775" y="2195513"/>
          <a:ext cx="4976813" cy="4476750"/>
        </p:xfrm>
        <a:graphic>
          <a:graphicData uri="http://schemas.openxmlformats.org/presentationml/2006/ole">
            <mc:AlternateContent xmlns:mc="http://schemas.openxmlformats.org/markup-compatibility/2006">
              <mc:Choice xmlns:v="urn:schemas-microsoft-com:vml" Requires="v">
                <p:oleObj spid="_x0000_s1044" name="Visio" r:id="rId5" imgW="5362534" imgH="4824323" progId="Visio.Drawing.11">
                  <p:embed/>
                </p:oleObj>
              </mc:Choice>
              <mc:Fallback>
                <p:oleObj name="Visio" r:id="rId5" imgW="5362534" imgH="4824323" progId="Visio.Drawing.11">
                  <p:embed/>
                  <p:pic>
                    <p:nvPicPr>
                      <p:cNvPr id="0" name=""/>
                      <p:cNvPicPr>
                        <a:picLocks noChangeAspect="1" noChangeArrowheads="1"/>
                      </p:cNvPicPr>
                      <p:nvPr/>
                    </p:nvPicPr>
                    <p:blipFill>
                      <a:blip r:embed="rId6"/>
                      <a:srcRect/>
                      <a:stretch>
                        <a:fillRect/>
                      </a:stretch>
                    </p:blipFill>
                    <p:spPr bwMode="auto">
                      <a:xfrm>
                        <a:off x="2009775" y="2195513"/>
                        <a:ext cx="4976813"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Slide Number Placeholder 6"/>
          <p:cNvSpPr>
            <a:spLocks noGrp="1"/>
          </p:cNvSpPr>
          <p:nvPr>
            <p:ph type="sldNum" sz="quarter" idx="10"/>
          </p:nvPr>
        </p:nvSpPr>
        <p:spPr>
          <a:prstGeom prst="rect">
            <a:avLst/>
          </a:prstGeom>
        </p:spPr>
        <p:txBody>
          <a:bodyPr/>
          <a:lstStyle/>
          <a:p>
            <a:fld id="{4E8E6A82-CA30-41A6-AC8B-EB09A26F80EC}" type="slidenum">
              <a:rPr lang="en-US"/>
              <a:pPr/>
              <a:t>9</a:t>
            </a:fld>
            <a:endParaRPr lang="en-US" dirty="0"/>
          </a:p>
        </p:txBody>
      </p:sp>
      <p:sp>
        <p:nvSpPr>
          <p:cNvPr id="68619" name="Rectangle 11"/>
          <p:cNvSpPr>
            <a:spLocks noChangeArrowheads="1"/>
          </p:cNvSpPr>
          <p:nvPr/>
        </p:nvSpPr>
        <p:spPr bwMode="auto">
          <a:xfrm>
            <a:off x="304800" y="1224483"/>
            <a:ext cx="2223906" cy="457200"/>
          </a:xfrm>
          <a:prstGeom prst="rect">
            <a:avLst/>
          </a:prstGeom>
          <a:noFill/>
          <a:ln w="9525">
            <a:noFill/>
            <a:miter lim="800000"/>
            <a:headEnd/>
            <a:tailEnd/>
          </a:ln>
          <a:effectLst/>
        </p:spPr>
        <p:txBody>
          <a:bodyPr/>
          <a:lstStyle/>
          <a:p>
            <a:pPr algn="ctr">
              <a:spcBef>
                <a:spcPct val="40000"/>
              </a:spcBef>
              <a:spcAft>
                <a:spcPct val="20000"/>
              </a:spcAft>
              <a:buClr>
                <a:srgbClr val="000066"/>
              </a:buClr>
              <a:buSzPct val="110000"/>
            </a:pPr>
            <a:r>
              <a:rPr lang="en-US" sz="2000" b="1" dirty="0">
                <a:solidFill>
                  <a:schemeClr val="bg1"/>
                </a:solidFill>
                <a:latin typeface="+mn-lt"/>
              </a:rPr>
              <a:t>The Dilemma</a:t>
            </a:r>
          </a:p>
          <a:p>
            <a:pPr marL="742950" lvl="1" indent="-285750" algn="ctr">
              <a:spcBef>
                <a:spcPct val="40000"/>
              </a:spcBef>
              <a:spcAft>
                <a:spcPct val="20000"/>
              </a:spcAft>
              <a:buClr>
                <a:srgbClr val="00FF00"/>
              </a:buClr>
              <a:buFont typeface="Wingdings" pitchFamily="2" charset="2"/>
              <a:buNone/>
            </a:pPr>
            <a:endParaRPr lang="en-US" b="1" dirty="0">
              <a:solidFill>
                <a:schemeClr val="bg1"/>
              </a:solidFill>
              <a:latin typeface="+mn-lt"/>
            </a:endParaRPr>
          </a:p>
        </p:txBody>
      </p:sp>
      <p:sp>
        <p:nvSpPr>
          <p:cNvPr id="68620" name="Text Box 12"/>
          <p:cNvSpPr txBox="1">
            <a:spLocks noChangeArrowheads="1"/>
          </p:cNvSpPr>
          <p:nvPr/>
        </p:nvSpPr>
        <p:spPr bwMode="auto">
          <a:xfrm>
            <a:off x="2362200" y="1129918"/>
            <a:ext cx="6491110" cy="646331"/>
          </a:xfrm>
          <a:prstGeom prst="rect">
            <a:avLst/>
          </a:prstGeom>
          <a:noFill/>
          <a:ln w="9525">
            <a:noFill/>
            <a:miter lim="800000"/>
            <a:headEnd/>
            <a:tailEnd/>
          </a:ln>
          <a:effectLst/>
        </p:spPr>
        <p:txBody>
          <a:bodyPr wrap="square">
            <a:spAutoFit/>
          </a:bodyPr>
          <a:lstStyle/>
          <a:p>
            <a:pPr algn="ctr">
              <a:spcBef>
                <a:spcPct val="50000"/>
              </a:spcBef>
            </a:pPr>
            <a:r>
              <a:rPr lang="en-US" dirty="0" smtClean="0">
                <a:solidFill>
                  <a:schemeClr val="bg1"/>
                </a:solidFill>
                <a:latin typeface="+mn-lt"/>
              </a:rPr>
              <a:t>Finding the balance between employee participation and the need for employees to take responsibility</a:t>
            </a:r>
            <a:endParaRPr lang="en-US" dirty="0">
              <a:solidFill>
                <a:schemeClr val="bg1"/>
              </a:solidFill>
              <a:latin typeface="+mn-lt"/>
            </a:endParaRPr>
          </a:p>
        </p:txBody>
      </p:sp>
      <p:sp>
        <p:nvSpPr>
          <p:cNvPr id="68621" name="Oval 13"/>
          <p:cNvSpPr>
            <a:spLocks noChangeArrowheads="1"/>
          </p:cNvSpPr>
          <p:nvPr/>
        </p:nvSpPr>
        <p:spPr bwMode="auto">
          <a:xfrm>
            <a:off x="914400" y="4800600"/>
            <a:ext cx="1645920" cy="914400"/>
          </a:xfrm>
          <a:prstGeom prst="ellipse">
            <a:avLst/>
          </a:prstGeom>
          <a:solidFill>
            <a:srgbClr val="FFFF00"/>
          </a:solidFill>
          <a:ln w="9525" algn="ctr">
            <a:solidFill>
              <a:schemeClr val="tx1"/>
            </a:solidFill>
            <a:round/>
            <a:headEnd/>
            <a:tailEnd/>
          </a:ln>
          <a:effectLst/>
        </p:spPr>
        <p:txBody>
          <a:bodyPr wrap="none" anchor="ctr"/>
          <a:lstStyle/>
          <a:p>
            <a:endParaRPr lang="en-US" dirty="0">
              <a:latin typeface="+mn-lt"/>
            </a:endParaRPr>
          </a:p>
        </p:txBody>
      </p:sp>
      <p:sp>
        <p:nvSpPr>
          <p:cNvPr id="68622" name="Text Box 14"/>
          <p:cNvSpPr txBox="1">
            <a:spLocks noChangeArrowheads="1"/>
          </p:cNvSpPr>
          <p:nvPr/>
        </p:nvSpPr>
        <p:spPr bwMode="auto">
          <a:xfrm>
            <a:off x="1009932" y="4996190"/>
            <a:ext cx="1454856" cy="523220"/>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mn-lt"/>
              </a:rPr>
              <a:t>Trust &amp; Understanding</a:t>
            </a:r>
            <a:endParaRPr lang="en-US" sz="1400" dirty="0">
              <a:latin typeface="+mn-lt"/>
            </a:endParaRPr>
          </a:p>
        </p:txBody>
      </p:sp>
      <p:sp>
        <p:nvSpPr>
          <p:cNvPr id="68623" name="Oval 15"/>
          <p:cNvSpPr>
            <a:spLocks noChangeArrowheads="1"/>
          </p:cNvSpPr>
          <p:nvPr/>
        </p:nvSpPr>
        <p:spPr bwMode="auto">
          <a:xfrm>
            <a:off x="6519327" y="4800600"/>
            <a:ext cx="1645920" cy="914400"/>
          </a:xfrm>
          <a:prstGeom prst="ellipse">
            <a:avLst/>
          </a:prstGeom>
          <a:solidFill>
            <a:srgbClr val="FFFF00"/>
          </a:solidFill>
          <a:ln w="9525">
            <a:solidFill>
              <a:schemeClr val="tx1"/>
            </a:solidFill>
            <a:round/>
            <a:headEnd/>
            <a:tailEnd/>
          </a:ln>
          <a:effectLst/>
        </p:spPr>
        <p:txBody>
          <a:bodyPr wrap="none" anchor="ctr"/>
          <a:lstStyle/>
          <a:p>
            <a:endParaRPr lang="en-US" dirty="0"/>
          </a:p>
        </p:txBody>
      </p:sp>
      <p:sp>
        <p:nvSpPr>
          <p:cNvPr id="68624" name="Text Box 16"/>
          <p:cNvSpPr txBox="1">
            <a:spLocks noChangeArrowheads="1"/>
          </p:cNvSpPr>
          <p:nvPr/>
        </p:nvSpPr>
        <p:spPr bwMode="auto">
          <a:xfrm>
            <a:off x="6713637" y="4888468"/>
            <a:ext cx="1257300" cy="738664"/>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mn-lt"/>
              </a:rPr>
              <a:t>Engagement, Follow up &amp; Feedback</a:t>
            </a:r>
            <a:endParaRPr lang="en-US" sz="1400" dirty="0">
              <a:latin typeface="+mn-lt"/>
            </a:endParaRPr>
          </a:p>
        </p:txBody>
      </p:sp>
    </p:spTree>
    <p:extLst>
      <p:ext uri="{BB962C8B-B14F-4D97-AF65-F5344CB8AC3E}">
        <p14:creationId xmlns:p14="http://schemas.microsoft.com/office/powerpoint/2010/main" val="1283434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6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1" grpId="0" animBg="1"/>
      <p:bldP spid="68622" grpId="0"/>
      <p:bldP spid="68623" grpId="0" animBg="1"/>
      <p:bldP spid="686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5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6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4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0.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37007</TotalTime>
  <Words>652</Words>
  <Application>Microsoft Office PowerPoint</Application>
  <PresentationFormat>On-screen Show (4:3)</PresentationFormat>
  <Paragraphs>130</Paragraphs>
  <Slides>17</Slides>
  <Notes>6</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17</vt:i4>
      </vt:variant>
    </vt:vector>
  </HeadingPairs>
  <TitlesOfParts>
    <vt:vector size="30" baseType="lpstr">
      <vt:lpstr>Default Design</vt:lpstr>
      <vt:lpstr>Custom Design</vt:lpstr>
      <vt:lpstr>22_Default Design</vt:lpstr>
      <vt:lpstr>1_Custom Design</vt:lpstr>
      <vt:lpstr>1_Default Design</vt:lpstr>
      <vt:lpstr>23_Default Design</vt:lpstr>
      <vt:lpstr>2_Custom Design</vt:lpstr>
      <vt:lpstr>6_Default Design</vt:lpstr>
      <vt:lpstr>24_Default Design</vt:lpstr>
      <vt:lpstr>25_Default Design</vt:lpstr>
      <vt:lpstr>2_Default Design</vt:lpstr>
      <vt:lpstr>26_Default Design</vt:lpstr>
      <vt:lpstr>Visio</vt:lpstr>
      <vt:lpstr>Creating an Environment for Open  Employee Reporting   Sand Peal Hotel Clearwater, FL   May 12,2014</vt:lpstr>
      <vt:lpstr>Self Evaluation</vt:lpstr>
      <vt:lpstr>PowerPoint Presentation</vt:lpstr>
      <vt:lpstr>Finding and Mitigating Risk</vt:lpstr>
      <vt:lpstr>PowerPoint Presentation</vt:lpstr>
      <vt:lpstr>PowerPoint Presentation</vt:lpstr>
      <vt:lpstr>The Communication Barrier</vt:lpstr>
      <vt:lpstr>Upstream or Downstream Activity</vt:lpstr>
      <vt:lpstr>Balancing Organizational Priorities</vt:lpstr>
      <vt:lpstr>PowerPoint Presentation</vt:lpstr>
      <vt:lpstr>PowerPoint Presentation</vt:lpstr>
      <vt:lpstr>Incident Reaction Cycle</vt:lpstr>
      <vt:lpstr>PowerPoint Presentation</vt:lpstr>
      <vt:lpstr>PowerPoint Presentation</vt:lpstr>
      <vt:lpstr>PowerPoint Presentation</vt:lpstr>
      <vt:lpstr>Summary</vt:lpstr>
      <vt:lpstr>PowerPoint Presentation</vt:lpstr>
    </vt:vector>
  </TitlesOfParts>
  <Company>NRECA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ctb0</dc:creator>
  <cp:lastModifiedBy>Branham, Bud T.</cp:lastModifiedBy>
  <cp:revision>908</cp:revision>
  <cp:lastPrinted>2012-10-18T19:02:00Z</cp:lastPrinted>
  <dcterms:created xsi:type="dcterms:W3CDTF">2007-10-18T02:57:53Z</dcterms:created>
  <dcterms:modified xsi:type="dcterms:W3CDTF">2014-05-12T14:56:19Z</dcterms:modified>
</cp:coreProperties>
</file>