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474795-1F69-4C53-8F5A-97F90ED0968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83A340E-A0D2-4396-80CA-1A4C424E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340E-A0D2-4396-80CA-1A4C424EE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C4EC8-6083-4A6B-B728-BA2E5D752D47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ED37EB-983E-4828-870E-967E070B03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latin typeface="Arial Rounded MT Bold" panose="020F0704030504030204" pitchFamily="34" charset="0"/>
              </a:rPr>
              <a:t>Jim Hickman</a:t>
            </a:r>
          </a:p>
          <a:p>
            <a:r>
              <a:rPr lang="en-US" sz="1400" dirty="0" smtClean="0">
                <a:latin typeface="Arial Rounded MT Bold" panose="020F0704030504030204" pitchFamily="34" charset="0"/>
              </a:rPr>
              <a:t>Technical Director</a:t>
            </a:r>
          </a:p>
          <a:p>
            <a:r>
              <a:rPr lang="en-US" sz="1400" dirty="0" smtClean="0">
                <a:latin typeface="Arial Rounded MT Bold" panose="020F0704030504030204" pitchFamily="34" charset="0"/>
              </a:rPr>
              <a:t>Langdale Forest Products Co.</a:t>
            </a:r>
          </a:p>
          <a:p>
            <a:r>
              <a:rPr lang="en-US" sz="1400" dirty="0" smtClean="0">
                <a:latin typeface="Arial Rounded MT Bold" panose="020F0704030504030204" pitchFamily="34" charset="0"/>
              </a:rPr>
              <a:t>Valdosta, GA</a:t>
            </a:r>
          </a:p>
          <a:p>
            <a:r>
              <a:rPr lang="en-US" sz="1800" b="1" dirty="0" smtClean="0">
                <a:latin typeface="Arial Rounded MT Bold" panose="020F0704030504030204" pitchFamily="34" charset="0"/>
              </a:rPr>
              <a:t>Florida Electric Cooperative Association</a:t>
            </a:r>
          </a:p>
          <a:p>
            <a:r>
              <a:rPr lang="en-US" sz="1800" b="1" dirty="0" smtClean="0">
                <a:latin typeface="Arial Rounded MT Bold" panose="020F0704030504030204" pitchFamily="34" charset="0"/>
              </a:rPr>
              <a:t>Operations &amp; Safety Conference</a:t>
            </a:r>
          </a:p>
          <a:p>
            <a:r>
              <a:rPr lang="en-US" sz="1400" dirty="0" smtClean="0">
                <a:latin typeface="Arial Rounded MT Bold" panose="020F0704030504030204" pitchFamily="34" charset="0"/>
              </a:rPr>
              <a:t>Clearwater, FL</a:t>
            </a:r>
          </a:p>
          <a:p>
            <a:r>
              <a:rPr lang="en-US" sz="1400" dirty="0" smtClean="0">
                <a:latin typeface="Arial Rounded MT Bold" panose="020F0704030504030204" pitchFamily="34" charset="0"/>
              </a:rPr>
              <a:t>May 14, 2014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2838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Wood Utility Poles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Preservative Treatments,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Specifications, Quality Control and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In-Service Considerations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0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ANSI 05.1 &amp; </a:t>
            </a:r>
            <a:r>
              <a:rPr lang="en-US" altLang="en-US" b="1" dirty="0" err="1" smtClean="0"/>
              <a:t>RUS</a:t>
            </a:r>
            <a:r>
              <a:rPr lang="en-US" altLang="en-US" b="1" dirty="0" smtClean="0"/>
              <a:t> Specifications</a:t>
            </a:r>
            <a:endParaRPr lang="en-US" altLang="en-US" b="1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5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/>
          <a:lstStyle/>
          <a:p>
            <a:r>
              <a:rPr lang="en-US" altLang="en-US" dirty="0" err="1"/>
              <a:t>NRECA’s</a:t>
            </a:r>
            <a:r>
              <a:rPr lang="en-US" altLang="en-US" dirty="0"/>
              <a:t> Wood Quality Control (WQC) Program</a:t>
            </a:r>
          </a:p>
          <a:p>
            <a:r>
              <a:rPr lang="en-US" altLang="en-US" dirty="0"/>
              <a:t>Quality Control Monitoring </a:t>
            </a:r>
            <a:r>
              <a:rPr lang="en-US" altLang="en-US" dirty="0" smtClean="0"/>
              <a:t>Program</a:t>
            </a:r>
          </a:p>
          <a:p>
            <a:r>
              <a:rPr lang="en-US" altLang="en-US" dirty="0" smtClean="0"/>
              <a:t>Producers have responsibility for all pole quality </a:t>
            </a:r>
            <a:r>
              <a:rPr lang="en-US" altLang="en-US" dirty="0" err="1" smtClean="0"/>
              <a:t>facits</a:t>
            </a:r>
            <a:endParaRPr lang="en-US" altLang="en-US" dirty="0"/>
          </a:p>
          <a:p>
            <a:r>
              <a:rPr lang="en-US" altLang="en-US" dirty="0" smtClean="0"/>
              <a:t>WQC “agent” monitors </a:t>
            </a:r>
            <a:r>
              <a:rPr lang="en-US" altLang="en-US" dirty="0"/>
              <a:t>approximately 25% of member pole producers production</a:t>
            </a:r>
          </a:p>
          <a:p>
            <a:pPr lvl="1"/>
            <a:r>
              <a:rPr lang="en-US" altLang="en-US" dirty="0"/>
              <a:t>Prior to Treatment </a:t>
            </a:r>
            <a:r>
              <a:rPr lang="en-US" altLang="en-US" dirty="0" smtClean="0"/>
              <a:t>(does it meet specifications)</a:t>
            </a:r>
            <a:endParaRPr lang="en-US" altLang="en-US" dirty="0"/>
          </a:p>
          <a:p>
            <a:pPr lvl="1"/>
            <a:r>
              <a:rPr lang="en-US" altLang="en-US" dirty="0"/>
              <a:t>After Treatment (preservative </a:t>
            </a:r>
            <a:r>
              <a:rPr lang="en-US" altLang="en-US" dirty="0" smtClean="0"/>
              <a:t>check, penetration and retention)</a:t>
            </a:r>
            <a:endParaRPr lang="en-US" altLang="en-US" dirty="0"/>
          </a:p>
          <a:p>
            <a:pPr lvl="1"/>
            <a:r>
              <a:rPr lang="en-US" altLang="en-US" dirty="0"/>
              <a:t>Destination Checks (shipping </a:t>
            </a:r>
            <a:r>
              <a:rPr lang="en-US" altLang="en-US" dirty="0" smtClean="0"/>
              <a:t>damage+)</a:t>
            </a:r>
            <a:endParaRPr lang="en-US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b="1" dirty="0"/>
              <a:t>Why Are Pole Inspectors</a:t>
            </a:r>
            <a:br>
              <a:rPr lang="en-US" altLang="en-US" sz="4900" b="1" dirty="0"/>
            </a:br>
            <a:r>
              <a:rPr lang="en-US" altLang="en-US" sz="4900" b="1" dirty="0"/>
              <a:t>On My Yard?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1300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8229600" cy="3687763"/>
          </a:xfrm>
        </p:spPr>
        <p:txBody>
          <a:bodyPr/>
          <a:lstStyle/>
          <a:p>
            <a:r>
              <a:rPr lang="en-US" dirty="0" smtClean="0"/>
              <a:t>Orient poles in North-South direction</a:t>
            </a:r>
          </a:p>
          <a:p>
            <a:endParaRPr lang="en-US" dirty="0" smtClean="0"/>
          </a:p>
          <a:p>
            <a:r>
              <a:rPr lang="en-US" dirty="0" smtClean="0"/>
              <a:t>Insure drivers and staff help with stock rotation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Can We Enhance Our</a:t>
            </a:r>
            <a:br>
              <a:rPr lang="en-US" b="1" dirty="0" smtClean="0"/>
            </a:br>
            <a:r>
              <a:rPr lang="en-US" b="1" dirty="0" smtClean="0"/>
              <a:t>Pole Yard?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13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Routine &amp;/or before climbing</a:t>
            </a:r>
          </a:p>
          <a:p>
            <a:pPr lvl="1"/>
            <a:r>
              <a:rPr lang="en-US" dirty="0" smtClean="0"/>
              <a:t>Recommend routine inspection program</a:t>
            </a:r>
          </a:p>
          <a:p>
            <a:r>
              <a:rPr lang="en-US" dirty="0" smtClean="0"/>
              <a:t>90% of pole strength in outer one inch of circumference</a:t>
            </a:r>
          </a:p>
          <a:p>
            <a:pPr lvl="1"/>
            <a:r>
              <a:rPr lang="en-US" dirty="0" smtClean="0"/>
              <a:t>Hammer test (sounding)</a:t>
            </a:r>
          </a:p>
          <a:p>
            <a:r>
              <a:rPr lang="en-US" dirty="0" smtClean="0"/>
              <a:t>Perform visual inspection of entire surface</a:t>
            </a:r>
          </a:p>
          <a:p>
            <a:pPr lvl="1"/>
            <a:r>
              <a:rPr lang="en-US" dirty="0" smtClean="0"/>
              <a:t>Obvious mechanical damage (fire or struck by)</a:t>
            </a:r>
          </a:p>
          <a:p>
            <a:pPr lvl="1"/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Shelling</a:t>
            </a:r>
          </a:p>
          <a:p>
            <a:pPr lvl="1"/>
            <a:r>
              <a:rPr lang="en-US" dirty="0" smtClean="0"/>
              <a:t>Woodpecker damage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In-Service  Considerations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81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/>
              <a:t> Langdale </a:t>
            </a:r>
            <a:r>
              <a:rPr lang="en-US" altLang="en-US" sz="2800" b="1" dirty="0"/>
              <a:t>Pole School addresses all aspects </a:t>
            </a:r>
            <a:endParaRPr lang="en-US" alt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/>
              <a:t> </a:t>
            </a:r>
            <a:r>
              <a:rPr lang="en-US" altLang="en-US" sz="2800" b="1" smtClean="0"/>
              <a:t>of </a:t>
            </a:r>
            <a:r>
              <a:rPr lang="en-US" altLang="en-US" sz="2800" b="1" dirty="0" smtClean="0"/>
              <a:t>pole </a:t>
            </a:r>
            <a:r>
              <a:rPr lang="en-US" altLang="en-US" sz="2800" b="1" dirty="0"/>
              <a:t>manufacturing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Your specifications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Selection of raw material (trees in woods)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Harvesting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Machining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Kiln Drying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Framing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Preservative Treating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Shipping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 Aspects of Quality Control During </a:t>
            </a:r>
            <a:r>
              <a:rPr lang="en-US" altLang="en-US" sz="2400" dirty="0" smtClean="0"/>
              <a:t>Processes</a:t>
            </a:r>
            <a:endParaRPr lang="en-US" altLang="en-US" sz="24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/>
              <a:t>How Can I Learn More About Treated Utility Poles?</a:t>
            </a:r>
          </a:p>
        </p:txBody>
      </p:sp>
    </p:spTree>
    <p:extLst>
      <p:ext uri="{BB962C8B-B14F-4D97-AF65-F5344CB8AC3E}">
        <p14:creationId xmlns:p14="http://schemas.microsoft.com/office/powerpoint/2010/main" val="250764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Preservative Types</a:t>
            </a:r>
            <a:br>
              <a:rPr lang="en-US" b="1" dirty="0" smtClean="0"/>
            </a:br>
            <a:r>
              <a:rPr lang="en-US" sz="3100" b="1" dirty="0" smtClean="0"/>
              <a:t>All Are EPA Registered Pesticides </a:t>
            </a:r>
            <a:endParaRPr lang="en-US" sz="31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OIL BORNE</a:t>
            </a:r>
          </a:p>
          <a:p>
            <a:r>
              <a:rPr lang="en-US" dirty="0" smtClean="0"/>
              <a:t>Creosote</a:t>
            </a:r>
          </a:p>
          <a:p>
            <a:r>
              <a:rPr lang="en-US" dirty="0" smtClean="0"/>
              <a:t>Pentachlorophenol</a:t>
            </a:r>
          </a:p>
          <a:p>
            <a:r>
              <a:rPr lang="en-US" dirty="0" smtClean="0"/>
              <a:t>Copper </a:t>
            </a:r>
            <a:r>
              <a:rPr lang="en-US" dirty="0" err="1" smtClean="0"/>
              <a:t>Napthenate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WATERBORNE</a:t>
            </a:r>
          </a:p>
          <a:p>
            <a:r>
              <a:rPr lang="en-US" dirty="0" smtClean="0"/>
              <a:t>CCA</a:t>
            </a:r>
          </a:p>
          <a:p>
            <a:r>
              <a:rPr lang="en-US" dirty="0" smtClean="0"/>
              <a:t>Waterborne Penta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5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Creosote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295400" y="1828800"/>
            <a:ext cx="7848600" cy="37338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smtClean="0"/>
              <a:t>Use began in 1800’s</a:t>
            </a:r>
          </a:p>
          <a:p>
            <a:pPr algn="l"/>
            <a:r>
              <a:rPr lang="en-US" sz="2800" dirty="0" smtClean="0"/>
              <a:t>Derived from coal tar</a:t>
            </a:r>
          </a:p>
          <a:p>
            <a:pPr algn="l"/>
            <a:r>
              <a:rPr lang="en-US" sz="2800" dirty="0" smtClean="0"/>
              <a:t>Has 200+ constituents</a:t>
            </a:r>
          </a:p>
          <a:p>
            <a:pPr algn="l"/>
            <a:r>
              <a:rPr lang="en-US" sz="2800" dirty="0" smtClean="0"/>
              <a:t>Primary industrial preservative for over a century</a:t>
            </a:r>
          </a:p>
          <a:p>
            <a:pPr algn="l"/>
            <a:r>
              <a:rPr lang="en-US" sz="2800" dirty="0" smtClean="0"/>
              <a:t>Not “people friendly”</a:t>
            </a:r>
          </a:p>
          <a:p>
            <a:pPr algn="l"/>
            <a:r>
              <a:rPr lang="en-US" sz="2800" dirty="0" smtClean="0"/>
              <a:t>Preservative migrates</a:t>
            </a:r>
          </a:p>
          <a:p>
            <a:pPr algn="l"/>
            <a:r>
              <a:rPr lang="en-US" sz="2800" dirty="0" smtClean="0"/>
              <a:t>Average life cycle 25-60 years</a:t>
            </a:r>
          </a:p>
          <a:p>
            <a:pPr lvl="1"/>
            <a:r>
              <a:rPr lang="en-US" sz="2400" dirty="0" smtClean="0"/>
              <a:t>Defined as 50% failure rate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/>
          <a:lstStyle/>
          <a:p>
            <a:r>
              <a:rPr lang="en-US" dirty="0" smtClean="0"/>
              <a:t>Began extensive use in mid-later 1900’s</a:t>
            </a:r>
          </a:p>
          <a:p>
            <a:r>
              <a:rPr lang="en-US" dirty="0" smtClean="0"/>
              <a:t>Creosote users liked cleaner surface</a:t>
            </a:r>
          </a:p>
          <a:p>
            <a:r>
              <a:rPr lang="en-US" dirty="0" smtClean="0"/>
              <a:t>Replaced creosote as primary pole preservative</a:t>
            </a:r>
          </a:p>
          <a:p>
            <a:r>
              <a:rPr lang="en-US" dirty="0" smtClean="0"/>
              <a:t>Price fluctuates with oil market</a:t>
            </a:r>
          </a:p>
          <a:p>
            <a:r>
              <a:rPr lang="en-US" dirty="0" smtClean="0"/>
              <a:t>Preservative migrates</a:t>
            </a:r>
          </a:p>
          <a:p>
            <a:r>
              <a:rPr lang="en-US" dirty="0" smtClean="0"/>
              <a:t>Average life cycle 25-60 years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Pentachlorophenol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48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Patented in 1930’s</a:t>
            </a:r>
          </a:p>
          <a:p>
            <a:r>
              <a:rPr lang="en-US" dirty="0" smtClean="0"/>
              <a:t>Copper is biocide</a:t>
            </a:r>
          </a:p>
          <a:p>
            <a:r>
              <a:rPr lang="en-US" dirty="0" smtClean="0"/>
              <a:t>Arsenate is insecticide</a:t>
            </a:r>
          </a:p>
          <a:p>
            <a:r>
              <a:rPr lang="en-US" dirty="0" smtClean="0"/>
              <a:t>Chrome enables “fiber fixing”-becomes “part of wood”</a:t>
            </a:r>
          </a:p>
          <a:p>
            <a:r>
              <a:rPr lang="en-US" dirty="0" smtClean="0"/>
              <a:t>Lowest life cycle costs of three major preservatives</a:t>
            </a:r>
          </a:p>
          <a:p>
            <a:r>
              <a:rPr lang="en-US" dirty="0" smtClean="0"/>
              <a:t>Cost not effected by petroleum market prices</a:t>
            </a:r>
          </a:p>
          <a:p>
            <a:r>
              <a:rPr lang="en-US" dirty="0" smtClean="0"/>
              <a:t>Difficult to extinguish if burning</a:t>
            </a:r>
          </a:p>
          <a:p>
            <a:r>
              <a:rPr lang="en-US" dirty="0" smtClean="0"/>
              <a:t>Surface has no lubricants, can be hard to climb</a:t>
            </a:r>
          </a:p>
          <a:p>
            <a:r>
              <a:rPr lang="en-US" dirty="0" smtClean="0"/>
              <a:t>Average life cycle in excess of 100 years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Chromated Copper Arsenate (CCA)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161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40163"/>
          </a:xfrm>
        </p:spPr>
        <p:txBody>
          <a:bodyPr/>
          <a:lstStyle/>
          <a:p>
            <a:r>
              <a:rPr lang="en-US" dirty="0" smtClean="0"/>
              <a:t>2005 experienced most named storms and perceived service interruptions</a:t>
            </a:r>
          </a:p>
          <a:p>
            <a:r>
              <a:rPr lang="en-US" dirty="0" smtClean="0"/>
              <a:t>FPL/</a:t>
            </a:r>
            <a:r>
              <a:rPr lang="en-US" dirty="0" err="1" smtClean="0"/>
              <a:t>KEMA</a:t>
            </a:r>
            <a:r>
              <a:rPr lang="en-US" dirty="0" smtClean="0"/>
              <a:t> (consultant) storm findings</a:t>
            </a:r>
          </a:p>
          <a:p>
            <a:pPr lvl="1"/>
            <a:r>
              <a:rPr lang="en-US" dirty="0" smtClean="0"/>
              <a:t>1% of FPL poles failed</a:t>
            </a:r>
          </a:p>
          <a:p>
            <a:pPr lvl="1"/>
            <a:r>
              <a:rPr lang="en-US" dirty="0" smtClean="0"/>
              <a:t>90% of pole failures caused by collateral damage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4582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Storms Resulted In</a:t>
            </a:r>
            <a:br>
              <a:rPr lang="en-US" b="1" dirty="0" smtClean="0"/>
            </a:br>
            <a:r>
              <a:rPr lang="en-US" b="1" dirty="0" smtClean="0"/>
              <a:t>Pole Inspections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68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916363"/>
          </a:xfrm>
        </p:spPr>
        <p:txBody>
          <a:bodyPr/>
          <a:lstStyle/>
          <a:p>
            <a:r>
              <a:rPr lang="en-US" dirty="0" err="1" smtClean="0"/>
              <a:t>OUD</a:t>
            </a:r>
            <a:r>
              <a:rPr lang="en-US" dirty="0" smtClean="0"/>
              <a:t> commissioned to perform pole study</a:t>
            </a:r>
          </a:p>
          <a:p>
            <a:r>
              <a:rPr lang="en-US" dirty="0" smtClean="0"/>
              <a:t>170,000 distribution poles at several FL utilities</a:t>
            </a:r>
          </a:p>
          <a:p>
            <a:r>
              <a:rPr lang="en-US" dirty="0" smtClean="0"/>
              <a:t>Service history ranged from new to 61+ years</a:t>
            </a:r>
          </a:p>
          <a:p>
            <a:r>
              <a:rPr lang="en-US" dirty="0" smtClean="0"/>
              <a:t>Pole treatments included CCA, Creosote and Penta</a:t>
            </a:r>
          </a:p>
          <a:p>
            <a:r>
              <a:rPr lang="en-US" dirty="0" smtClean="0"/>
              <a:t>All poles in AWPA Severe Deterioration Zone 5</a:t>
            </a:r>
          </a:p>
          <a:p>
            <a:r>
              <a:rPr lang="en-US" dirty="0" smtClean="0"/>
              <a:t>Inspections required complete excavation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Osmose Utilities Pole Inspection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241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pole population rejects (by treatment)</a:t>
            </a:r>
          </a:p>
          <a:p>
            <a:pPr lvl="1"/>
            <a:r>
              <a:rPr lang="en-US" dirty="0" smtClean="0"/>
              <a:t> CCA – 0.2%</a:t>
            </a:r>
          </a:p>
          <a:p>
            <a:pPr lvl="1"/>
            <a:r>
              <a:rPr lang="en-US" dirty="0" smtClean="0"/>
              <a:t> Creosote – 19.9%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Pentachlorphenol</a:t>
            </a:r>
            <a:r>
              <a:rPr lang="en-US" dirty="0" smtClean="0"/>
              <a:t> – 22.5%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b="1" dirty="0" smtClean="0"/>
              <a:t>31-60 year old pole rejects (by treatment)</a:t>
            </a:r>
          </a:p>
          <a:p>
            <a:pPr lvl="1"/>
            <a:r>
              <a:rPr lang="en-US" dirty="0" smtClean="0"/>
              <a:t>CCA – 2.1%</a:t>
            </a:r>
          </a:p>
          <a:p>
            <a:pPr lvl="1"/>
            <a:r>
              <a:rPr lang="en-US" dirty="0" smtClean="0"/>
              <a:t>Creosote – 20.4%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Pentachlorophenol – 26.5%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Preservative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92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990600"/>
            <a:ext cx="7543800" cy="5257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Most Often Asked Questions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--------</a:t>
            </a:r>
            <a:br>
              <a:rPr lang="en-US" b="1" dirty="0" smtClean="0"/>
            </a:br>
            <a:r>
              <a:rPr lang="en-US" sz="3200" b="1" dirty="0" smtClean="0"/>
              <a:t>Why Are My Poles So Crooked?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Why Are Pole Inspectors </a:t>
            </a:r>
            <a:br>
              <a:rPr lang="en-US" sz="3200" b="1" dirty="0" smtClean="0"/>
            </a:br>
            <a:r>
              <a:rPr lang="en-US" sz="3200" b="1" dirty="0" smtClean="0"/>
              <a:t>On My Yard?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How Can We Enhance  Our Pole Yard?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0590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37153</TotalTime>
  <Words>484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Wood Utility Poles Preservative Treatments, Specifications, Quality Control and In-Service Considerations </vt:lpstr>
      <vt:lpstr>Preservative Types All Are EPA Registered Pesticides </vt:lpstr>
      <vt:lpstr>Creosote</vt:lpstr>
      <vt:lpstr>Pentachlorophenol</vt:lpstr>
      <vt:lpstr>Chromated Copper Arsenate (CCA)</vt:lpstr>
      <vt:lpstr>Storms Resulted In Pole Inspections</vt:lpstr>
      <vt:lpstr>Osmose Utilities Pole Inspection</vt:lpstr>
      <vt:lpstr>Preservative Performance</vt:lpstr>
      <vt:lpstr>Most Often Asked Questions -------- Why Are My Poles So Crooked?  Why Are Pole Inspectors  On My Yard?  How Can We Enhance  Our Pole Yard?</vt:lpstr>
      <vt:lpstr>ANSI 05.1 &amp; RUS Specifications</vt:lpstr>
      <vt:lpstr>Why Are Pole Inspectors On My Yard? </vt:lpstr>
      <vt:lpstr>How Can We Enhance Our Pole Yard?</vt:lpstr>
      <vt:lpstr>In-Service  Considerations</vt:lpstr>
      <vt:lpstr>How Can I Learn More About Treated Utility Poles?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Utility Poles Preservative Treatments, Specifications and Service Life Options</dc:title>
  <dc:creator>Jim Hickman</dc:creator>
  <cp:lastModifiedBy>Jim Hickman</cp:lastModifiedBy>
  <cp:revision>28</cp:revision>
  <cp:lastPrinted>2014-05-13T13:45:53Z</cp:lastPrinted>
  <dcterms:created xsi:type="dcterms:W3CDTF">2014-04-17T18:34:18Z</dcterms:created>
  <dcterms:modified xsi:type="dcterms:W3CDTF">2014-05-13T13:47:26Z</dcterms:modified>
</cp:coreProperties>
</file>