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5" r:id="rId8"/>
    <p:sldId id="266" r:id="rId9"/>
    <p:sldId id="267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7084E-D46F-426F-9029-99394F0C0DBA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0052A-1659-4B84-825F-054654BF5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99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0052A-1659-4B84-825F-054654BF504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27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51928-625E-4D07-973D-8DB901BC55C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0684-44CD-48BB-B9CB-1986049A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82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51928-625E-4D07-973D-8DB901BC55C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0684-44CD-48BB-B9CB-1986049A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38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51928-625E-4D07-973D-8DB901BC55C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0684-44CD-48BB-B9CB-1986049A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467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51928-625E-4D07-973D-8DB901BC55C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0684-44CD-48BB-B9CB-1986049A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38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51928-625E-4D07-973D-8DB901BC55C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0684-44CD-48BB-B9CB-1986049A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179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51928-625E-4D07-973D-8DB901BC55C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0684-44CD-48BB-B9CB-1986049A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7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51928-625E-4D07-973D-8DB901BC55C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0684-44CD-48BB-B9CB-1986049A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42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51928-625E-4D07-973D-8DB901BC55C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0684-44CD-48BB-B9CB-1986049A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41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51928-625E-4D07-973D-8DB901BC55C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0684-44CD-48BB-B9CB-1986049A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838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51928-625E-4D07-973D-8DB901BC55C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0684-44CD-48BB-B9CB-1986049A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61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51928-625E-4D07-973D-8DB901BC55C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60684-44CD-48BB-B9CB-1986049A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828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51928-625E-4D07-973D-8DB901BC55C5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60684-44CD-48BB-B9CB-1986049A2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7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BuchananFolsom@flhsmv.gov" TargetMode="External"/><Relationship Id="rId2" Type="http://schemas.openxmlformats.org/officeDocument/2006/relationships/hyperlink" Target="http://www.flhsmv.gov/fhp/CV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FLORIDA ELECTRIC COOPERATIVE ASSOCIATION</a:t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dirty="0"/>
              <a:t>OPERATIONS &amp; SAFETY CONFERENCE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May 14, 2014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87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Closing………..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information can be found at: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http://www.flhsmv.gov/fhp/CVE/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more information is needed in the future I may be contacted at (813) 558-1815 or at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BuchananFolsom@flhsmv.gov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838199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56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 smtClean="0"/>
              <a:t>Florida Highway Patrol</a:t>
            </a:r>
          </a:p>
          <a:p>
            <a:pPr marL="0" indent="0" algn="ctr">
              <a:buNone/>
            </a:pPr>
            <a:r>
              <a:rPr lang="en-US" dirty="0" smtClean="0"/>
              <a:t>Office </a:t>
            </a:r>
            <a:r>
              <a:rPr lang="en-US" dirty="0" smtClean="0"/>
              <a:t>of </a:t>
            </a:r>
            <a:r>
              <a:rPr lang="en-US" dirty="0" smtClean="0"/>
              <a:t>Commercial </a:t>
            </a:r>
            <a:r>
              <a:rPr lang="en-US" dirty="0" smtClean="0"/>
              <a:t>Vehicle Enforcement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Lt. Ezra Folsom</a:t>
            </a:r>
          </a:p>
          <a:p>
            <a:pPr marL="0" indent="0" algn="ctr">
              <a:buNone/>
            </a:pPr>
            <a:r>
              <a:rPr lang="en-US" dirty="0" smtClean="0"/>
              <a:t>Tampa, FL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62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Utility </a:t>
            </a:r>
            <a:r>
              <a:rPr lang="en-US" dirty="0"/>
              <a:t>S</a:t>
            </a:r>
            <a:r>
              <a:rPr lang="en-US" dirty="0" smtClean="0"/>
              <a:t>ervice Exemptions</a:t>
            </a:r>
            <a:br>
              <a:rPr lang="en-US" dirty="0" smtClean="0"/>
            </a:br>
            <a:r>
              <a:rPr lang="en-US" dirty="0" smtClean="0"/>
              <a:t>In Florida State Statutes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Hours of Service- Exempt under FSS 316.302(2)(b) for Intrastate Operation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Hours of Service- Exempt under 49 CFR 395.1(n), Federal Motor Carrier Safety Regulations for Interstate Operation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52400"/>
            <a:ext cx="10668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74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Utility </a:t>
            </a:r>
            <a:r>
              <a:rPr lang="en-US" dirty="0"/>
              <a:t>S</a:t>
            </a:r>
            <a:r>
              <a:rPr lang="en-US" dirty="0" smtClean="0"/>
              <a:t>ervice Exemptions</a:t>
            </a:r>
            <a:br>
              <a:rPr lang="en-US" dirty="0" smtClean="0"/>
            </a:br>
            <a:r>
              <a:rPr lang="en-US" dirty="0" smtClean="0"/>
              <a:t>In Florida State Statutes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Medical Card Exemption- FSS 316.302 (2)(h) if operating a Utility Service Vehicle </a:t>
            </a:r>
            <a:r>
              <a:rPr lang="en-US" u="sng" dirty="0" smtClean="0"/>
              <a:t>Intrastate </a:t>
            </a:r>
            <a:r>
              <a:rPr lang="en-US" dirty="0" smtClean="0"/>
              <a:t>within a 200 Air Mile </a:t>
            </a:r>
            <a:r>
              <a:rPr lang="en-US" u="sng" dirty="0" smtClean="0"/>
              <a:t>Radius</a:t>
            </a:r>
            <a:r>
              <a:rPr lang="en-US" dirty="0" smtClean="0"/>
              <a:t> of where vehicle is based.</a:t>
            </a:r>
          </a:p>
          <a:p>
            <a:endParaRPr lang="en-US" dirty="0"/>
          </a:p>
          <a:p>
            <a:r>
              <a:rPr lang="en-US" dirty="0" smtClean="0"/>
              <a:t>No Medical Card Exemption for </a:t>
            </a:r>
            <a:r>
              <a:rPr lang="en-US" u="sng" dirty="0" smtClean="0"/>
              <a:t>Interstate </a:t>
            </a:r>
            <a:r>
              <a:rPr lang="en-US" dirty="0" smtClean="0"/>
              <a:t>operation.</a:t>
            </a:r>
            <a:endParaRPr lang="en-US" u="sng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" y="4618"/>
            <a:ext cx="11430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27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Medical Card Self 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you hold a CDL you should have received a notice to self certify your medical card.</a:t>
            </a:r>
          </a:p>
          <a:p>
            <a:r>
              <a:rPr lang="en-US" dirty="0" smtClean="0"/>
              <a:t>You are/were required to certify that you have a medical card or qualify for an exemption</a:t>
            </a:r>
          </a:p>
          <a:p>
            <a:r>
              <a:rPr lang="en-US" dirty="0" smtClean="0"/>
              <a:t>If you did not self certify, you most likely have a downgraded driver license.</a:t>
            </a:r>
          </a:p>
          <a:p>
            <a:r>
              <a:rPr lang="en-US" dirty="0" smtClean="0"/>
              <a:t>If downgraded, you have a Class E and your CDL is disqualified, therefore you are disqualified from operating a CDL vehicle.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63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4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Medical Card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anyone holds a medical card, the medical professional that performs the exam must be listed in the National Registry as </a:t>
            </a:r>
            <a:r>
              <a:rPr lang="en-US" dirty="0" smtClean="0"/>
              <a:t>qualified/approved </a:t>
            </a:r>
            <a:r>
              <a:rPr lang="en-US" dirty="0" smtClean="0"/>
              <a:t>to perform examinations (May/2014).</a:t>
            </a:r>
          </a:p>
          <a:p>
            <a:endParaRPr lang="en-US" dirty="0"/>
          </a:p>
          <a:p>
            <a:r>
              <a:rPr lang="en-US" dirty="0" smtClean="0"/>
              <a:t>If medical card issued after May 2014 is not performed by a medical professional listed in National Registry, Medical Card is </a:t>
            </a:r>
            <a:r>
              <a:rPr lang="en-US" u="sng" dirty="0" smtClean="0"/>
              <a:t>No Good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8382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55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Texting and Driving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49 CFR 392.80- Texting While Driving is Prohibited- $500 penalty to driver, if Carrier requires driver to communicate by text while driving $2750.00 penalty. (1</a:t>
            </a:r>
            <a:r>
              <a:rPr lang="en-US" baseline="30000" dirty="0" smtClean="0"/>
              <a:t>st</a:t>
            </a:r>
            <a:r>
              <a:rPr lang="en-US" dirty="0" smtClean="0"/>
              <a:t> Offense)  It only gets worse on subsequent violations…….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734569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47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Driving While Using Hand-held Phone/Device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49 CFR 392.82- Driver may not utilize a hand-held telephone while driving a CMV- includes time sitting in traffic at traffic light, etc.  $500 penalty to driver and $2750.00 penalty to Carrier is Carrier requires driver to communicate on hand-held phone while driving.</a:t>
            </a:r>
          </a:p>
          <a:p>
            <a:r>
              <a:rPr lang="en-US" dirty="0" smtClean="0"/>
              <a:t>Hands-free devices (</a:t>
            </a:r>
            <a:r>
              <a:rPr lang="en-US" dirty="0"/>
              <a:t>B</a:t>
            </a:r>
            <a:r>
              <a:rPr lang="en-US" dirty="0" smtClean="0"/>
              <a:t>luetooth, etc.) are allowed.</a:t>
            </a:r>
          </a:p>
          <a:p>
            <a:r>
              <a:rPr lang="en-US" dirty="0" smtClean="0"/>
              <a:t>CB Radios or similar radios are still allowed.</a:t>
            </a:r>
          </a:p>
          <a:p>
            <a:r>
              <a:rPr lang="en-US" dirty="0" smtClean="0"/>
              <a:t>Direct Connect (Nextel, etc.) not allowed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734569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60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 Over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House Bill 7005-  Recently Passed in 2014 Legislative Session-  If signed into law by Governor Scott, FSS 316.126 (The Move Over Law) will be amended to add Utility Service vehicles and Sanitation vehicles</a:t>
            </a:r>
            <a:r>
              <a:rPr lang="en-US" dirty="0" smtClean="0"/>
              <a:t>.  Currently applies to emergency vehicles (Police, Fire, Rescue) and wreckers in recovery operations.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734569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38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449</Words>
  <Application>Microsoft Office PowerPoint</Application>
  <PresentationFormat>On-screen Show (4:3)</PresentationFormat>
  <Paragraphs>44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FLORIDA ELECTRIC COOPERATIVE ASSOCIATION  OPERATIONS &amp; SAFETY CONFERENCE</vt:lpstr>
      <vt:lpstr>PowerPoint Presentation</vt:lpstr>
      <vt:lpstr>Utility Service Exemptions In Florida State Statutes</vt:lpstr>
      <vt:lpstr>Utility Service Exemptions In Florida State Statutes</vt:lpstr>
      <vt:lpstr>Medical Card Self Certification</vt:lpstr>
      <vt:lpstr>New Medical Card Requirements</vt:lpstr>
      <vt:lpstr>Texting and Driving</vt:lpstr>
      <vt:lpstr>Driving While Using Hand-held Phone/Device</vt:lpstr>
      <vt:lpstr>Move Over Law</vt:lpstr>
      <vt:lpstr>In Closing………..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FLORIDA ELECTRIC COOPERATIVE ASSOCIATION 2014 OPERATIONS &amp; SAFETY CONFERENCE</dc:title>
  <dc:creator>Folsom, Buchanan</dc:creator>
  <cp:lastModifiedBy>Folsom, Buchanan</cp:lastModifiedBy>
  <cp:revision>13</cp:revision>
  <dcterms:created xsi:type="dcterms:W3CDTF">2014-05-12T10:31:39Z</dcterms:created>
  <dcterms:modified xsi:type="dcterms:W3CDTF">2014-05-14T11:29:09Z</dcterms:modified>
</cp:coreProperties>
</file>