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3153" autoAdjust="0"/>
  </p:normalViewPr>
  <p:slideViewPr>
    <p:cSldViewPr snapToGrid="0">
      <p:cViewPr varScale="1">
        <p:scale>
          <a:sx n="58" d="100"/>
          <a:sy n="58" d="100"/>
        </p:scale>
        <p:origin x="9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EDFDC-1243-49D5-947D-D0AD54098202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28634-4105-46C2-AF4A-AC960C17FD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1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28634-4105-46C2-AF4A-AC960C17FD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48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28634-4105-46C2-AF4A-AC960C17FD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59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28634-4105-46C2-AF4A-AC960C17FD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6AA8C-90A1-45C6-8027-4257DC3A4E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1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28634-4105-46C2-AF4A-AC960C17FD2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28634-4105-46C2-AF4A-AC960C17FD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1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3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5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40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728-ADD3-43F7-BAC9-7C9EBDAC2D8C}" type="datetimeFigureOut">
              <a:rPr lang="en-US" smtClean="0"/>
              <a:pPr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5D2F-62B3-4874-8F24-482961D5B0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277" y="6248400"/>
            <a:ext cx="1706124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0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0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9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4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4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9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816F6-5174-4907-B4F2-727D8E83445E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CB2A8-665D-4F8D-9111-060BEB5FCA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50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erativ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1324"/>
            <a:ext cx="9144000" cy="224216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 ACRE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507" y="2863484"/>
            <a:ext cx="9144000" cy="263510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Florida’s New Laws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 Overview of Federal Rules and Regulations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FECA Lobby Clinic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January 2014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998" y="3422508"/>
            <a:ext cx="32004" cy="129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998" y="3422508"/>
            <a:ext cx="32004" cy="129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998" y="3422508"/>
            <a:ext cx="32004" cy="1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9583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Florida’s New Campaign Finance Laws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369" y="1324708"/>
            <a:ext cx="8921261" cy="521676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contribution limits started on 1 November 2013 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legislators can now accept checks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$1,000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cycle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Before: $500/$1,000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Now: $1,000/$2,000</a:t>
            </a:r>
          </a:p>
          <a:p>
            <a:pPr marL="457200" lvl="1" indent="0">
              <a:buNone/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Statewide candidates such as the Governor, CFO, Attorney General and Agriculture Commissioner can each accept checks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$3,000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cycle</a:t>
            </a:r>
          </a:p>
          <a:p>
            <a:pPr marL="914400" lvl="2" indent="0">
              <a:buNone/>
            </a:pP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Before: $500/$1,000 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Now: $3,000/$6,000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cope with the new reality?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4339" y="1690688"/>
            <a:ext cx="9308124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COPA program if you do not already have one in place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 those who do participate to increase their contributions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more participation in the Century and President’s Club</a:t>
            </a:r>
          </a:p>
        </p:txBody>
      </p:sp>
    </p:spTree>
    <p:extLst>
      <p:ext uri="{BB962C8B-B14F-4D97-AF65-F5344CB8AC3E}">
        <p14:creationId xmlns:p14="http://schemas.microsoft.com/office/powerpoint/2010/main" val="3703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9272954" cy="1020762"/>
          </a:xfrm>
        </p:spPr>
        <p:txBody>
          <a:bodyPr>
            <a:normAutofit fontScale="90000"/>
          </a:bodyPr>
          <a:lstStyle/>
          <a:p>
            <a:r>
              <a:rPr lang="en-US" i="0" u="none" strike="noStrike" kern="1200" baseline="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You Cannot Solicit for</a:t>
            </a:r>
            <a:r>
              <a:rPr lang="en-US" i="0" u="none" strike="noStrike" kern="120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Federal ACRE</a:t>
            </a:r>
            <a:r>
              <a:rPr lang="en-US" i="0" u="none" strike="noStrike" kern="1200" baseline="0" dirty="0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0893" y="1881555"/>
            <a:ext cx="10093568" cy="410893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0" u="sng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Ineligible Individuals</a:t>
            </a:r>
            <a:r>
              <a:rPr lang="en-US" b="1" i="0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(Non-Restricted Class)</a:t>
            </a:r>
            <a:endParaRPr lang="en-US" b="1" i="0" u="sng" strike="noStrike" kern="1200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b="0" i="0" u="none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Non-exempt hourly employees who are </a:t>
            </a:r>
            <a:r>
              <a:rPr lang="en-US" b="1" i="1" u="sng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b="0" i="0" u="none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consumer-owners of an electric co-op.</a:t>
            </a:r>
          </a:p>
          <a:p>
            <a:pPr lvl="1">
              <a:lnSpc>
                <a:spcPct val="100000"/>
              </a:lnSpc>
            </a:pPr>
            <a:r>
              <a:rPr lang="en-US" b="0" i="0" u="none" strike="noStrike" kern="1200" baseline="0" dirty="0" smtClean="0">
                <a:ln>
                  <a:solidFill>
                    <a:srgbClr val="CC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Salaried foremen with direct supervision over hourly employees (unless the foremen are consumer-owners).</a:t>
            </a:r>
            <a:endParaRPr lang="en-US" b="0" i="0" u="none" strike="noStrike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b="0" i="0" u="none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 such as consultants or outside attorneys who are </a:t>
            </a:r>
            <a:r>
              <a:rPr lang="en-US" b="1" i="1" u="sng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b="0" i="0" u="none" strike="noStrike" kern="12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salaried employees (unless they are consumer-owners).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Consumers of a public power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 (PPD) and the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public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information on the federal PAC visit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www.cooperative.com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i="0" u="none" strike="noStrike" kern="1200" baseline="0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4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However….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state PAC restrictions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ineligible (non-restricted class) for the Federal ACRE can participate in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 ACRE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contributions go straight to the Florida ACRE PC, no split with Federal ACRE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money stays in Florida to help us maintain a political voice</a:t>
            </a:r>
          </a:p>
        </p:txBody>
      </p:sp>
    </p:spTree>
    <p:extLst>
      <p:ext uri="{BB962C8B-B14F-4D97-AF65-F5344CB8AC3E}">
        <p14:creationId xmlns:p14="http://schemas.microsoft.com/office/powerpoint/2010/main" val="34168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740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	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657599"/>
            <a:ext cx="10515600" cy="251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We truly </a:t>
            </a:r>
            <a:r>
              <a:rPr lang="en-US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support of the ACRE program.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7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5813</TotalTime>
  <Words>235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Times New Roman</vt:lpstr>
      <vt:lpstr>Office Theme</vt:lpstr>
      <vt:lpstr>Florida ACRE </vt:lpstr>
      <vt:lpstr>Florida’s New Campaign Finance Laws</vt:lpstr>
      <vt:lpstr>How do we cope with the new reality?</vt:lpstr>
      <vt:lpstr>Who You Cannot Solicit for Federal ACRE:</vt:lpstr>
      <vt:lpstr>However….</vt:lpstr>
      <vt:lpstr>Thank you!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ACRE</dc:title>
  <dc:creator>Mike Bjorklund</dc:creator>
  <cp:lastModifiedBy>Mike Bjorklund</cp:lastModifiedBy>
  <cp:revision>30</cp:revision>
  <cp:lastPrinted>2014-01-21T15:31:36Z</cp:lastPrinted>
  <dcterms:created xsi:type="dcterms:W3CDTF">2014-01-17T17:35:25Z</dcterms:created>
  <dcterms:modified xsi:type="dcterms:W3CDTF">2014-01-24T19:26:55Z</dcterms:modified>
</cp:coreProperties>
</file>