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86" r:id="rId2"/>
    <p:sldId id="256" r:id="rId3"/>
    <p:sldId id="284" r:id="rId4"/>
    <p:sldId id="280" r:id="rId5"/>
    <p:sldId id="257" r:id="rId6"/>
    <p:sldId id="259" r:id="rId7"/>
    <p:sldId id="260" r:id="rId8"/>
    <p:sldId id="261" r:id="rId9"/>
    <p:sldId id="263" r:id="rId10"/>
    <p:sldId id="266" r:id="rId11"/>
    <p:sldId id="267" r:id="rId12"/>
    <p:sldId id="269" r:id="rId13"/>
    <p:sldId id="270" r:id="rId14"/>
    <p:sldId id="271" r:id="rId15"/>
    <p:sldId id="275" r:id="rId16"/>
    <p:sldId id="274" r:id="rId17"/>
    <p:sldId id="273" r:id="rId18"/>
    <p:sldId id="281" r:id="rId19"/>
    <p:sldId id="282" r:id="rId20"/>
    <p:sldId id="283" r:id="rId21"/>
    <p:sldId id="276" r:id="rId22"/>
    <p:sldId id="277" r:id="rId23"/>
    <p:sldId id="287" r:id="rId24"/>
    <p:sldId id="285"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0" autoAdjust="0"/>
    <p:restoredTop sz="94660"/>
  </p:normalViewPr>
  <p:slideViewPr>
    <p:cSldViewPr snapToGrid="0">
      <p:cViewPr>
        <p:scale>
          <a:sx n="49" d="100"/>
          <a:sy n="49" d="100"/>
        </p:scale>
        <p:origin x="482" y="63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FD0CBF3-9607-478F-A24C-563C9C8F6BD2}" type="datetimeFigureOut">
              <a:rPr lang="en-US" smtClean="0"/>
              <a:t>12/13/2017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E8F79E7-49CA-4A7E-A269-195E98446BC0}" type="slidenum">
              <a:rPr lang="en-US" smtClean="0"/>
              <a:t>‹#›</a:t>
            </a:fld>
            <a:endParaRPr lang="en-US"/>
          </a:p>
        </p:txBody>
      </p:sp>
    </p:spTree>
    <p:extLst>
      <p:ext uri="{BB962C8B-B14F-4D97-AF65-F5344CB8AC3E}">
        <p14:creationId xmlns:p14="http://schemas.microsoft.com/office/powerpoint/2010/main" val="18868841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DDF8E3C-9B38-491F-AC18-3BE870924DBA}" type="slidenum">
              <a:rPr lang="en-US" smtClean="0"/>
              <a:t>15</a:t>
            </a:fld>
            <a:endParaRPr lang="en-US"/>
          </a:p>
        </p:txBody>
      </p:sp>
    </p:spTree>
    <p:extLst>
      <p:ext uri="{BB962C8B-B14F-4D97-AF65-F5344CB8AC3E}">
        <p14:creationId xmlns:p14="http://schemas.microsoft.com/office/powerpoint/2010/main" val="9094204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baseline="0" dirty="0"/>
              <a:t>Competition in the Texas electricity market has been tremendously successful.  Customers in the competitive area have a myriad of providers and products from which to choose.  Prices are lower in the competitive area than in many of the municipal utilities and cooperatives (which are not open to competition) and prices are lower than they were in the regulated marketplace, almost 10 years ago.  Generation companies have invested billions of dollars in private capital.</a:t>
            </a:r>
          </a:p>
          <a:p>
            <a:endParaRPr lang="en-US" baseline="0" dirty="0"/>
          </a:p>
          <a:p>
            <a:r>
              <a:rPr lang="en-US" baseline="0" dirty="0"/>
              <a:t>As I mentioned earlier, the ERCOT restructured market is a largely a natural gas on the margin market, meaning that natural gas generation sets the price in the wholesale market most hours of the day.  As a result, when the price of natural gas started to rise several years ago, opponents of the restructured market, a market just a few years old, drew the conclusion that the competitive market had failed because prices had risen.   At that time, those who believed that a competitive electric market was better than a regulated one stated that the cost of natural gas was driving the higher prices, not a failure of the market.  Now that prices are low, lower than they have been in years, you would expect such opponents to embrace this market, but alas, many continue to complain.</a:t>
            </a:r>
          </a:p>
          <a:p>
            <a:endParaRPr lang="en-US" baseline="0" dirty="0"/>
          </a:p>
          <a:p>
            <a:r>
              <a:rPr lang="en-US" baseline="0" dirty="0"/>
              <a:t>But let’s look at the facts:  prices are lower today in the competitive areas of Texas than they were prior to competition.</a:t>
            </a:r>
          </a:p>
          <a:p>
            <a:endParaRPr lang="en-US" baseline="0" dirty="0"/>
          </a:p>
          <a:p>
            <a:r>
              <a:rPr lang="en-US" baseline="0" dirty="0"/>
              <a:t>The Power to Choose website lists REPs’ current product offerings for residential consumers.  As this chart shows, just this month the lowest twelve month fixed rate product available ranged from </a:t>
            </a:r>
            <a:r>
              <a:rPr lang="en-US" dirty="0"/>
              <a:t>4.5 </a:t>
            </a:r>
            <a:r>
              <a:rPr lang="en-US" baseline="0" dirty="0"/>
              <a:t>cents per kWh to 5.6 cents per kWh in the various TDU service areas.  These rates are all lower than the last regulated rate in each service area, and in some cases, they are much lower.</a:t>
            </a:r>
          </a:p>
          <a:p>
            <a:endParaRPr lang="en-US" baseline="0" dirty="0"/>
          </a:p>
        </p:txBody>
      </p:sp>
      <p:sp>
        <p:nvSpPr>
          <p:cNvPr id="4" name="Slide Number Placeholder 3"/>
          <p:cNvSpPr>
            <a:spLocks noGrp="1"/>
          </p:cNvSpPr>
          <p:nvPr>
            <p:ph type="sldNum" sz="quarter" idx="10"/>
          </p:nvPr>
        </p:nvSpPr>
        <p:spPr/>
        <p:txBody>
          <a:bodyPr/>
          <a:lstStyle/>
          <a:p>
            <a:pPr>
              <a:defRPr/>
            </a:pPr>
            <a:fld id="{CB9E00FB-E56F-4236-A772-250CDCE56B29}" type="slidenum">
              <a:rPr lang="en-US" smtClean="0"/>
              <a:pPr>
                <a:defRPr/>
              </a:pPr>
              <a:t>16</a:t>
            </a:fld>
            <a:endParaRPr lang="en-US" dirty="0"/>
          </a:p>
        </p:txBody>
      </p:sp>
    </p:spTree>
    <p:extLst>
      <p:ext uri="{BB962C8B-B14F-4D97-AF65-F5344CB8AC3E}">
        <p14:creationId xmlns:p14="http://schemas.microsoft.com/office/powerpoint/2010/main" val="37319911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821B27-A273-47A2-B5D6-C784EC93B83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CD70A43-CAE3-4361-8BED-61DDD2B1C29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80F1803-32E8-4B3E-9246-678EF98CC495}"/>
              </a:ext>
            </a:extLst>
          </p:cNvPr>
          <p:cNvSpPr>
            <a:spLocks noGrp="1"/>
          </p:cNvSpPr>
          <p:nvPr>
            <p:ph type="dt" sz="half" idx="10"/>
          </p:nvPr>
        </p:nvSpPr>
        <p:spPr/>
        <p:txBody>
          <a:bodyPr/>
          <a:lstStyle/>
          <a:p>
            <a:fld id="{B65ECECE-3445-4F00-879B-9090F678D436}" type="datetimeFigureOut">
              <a:rPr lang="en-US" smtClean="0"/>
              <a:t>12/13/2017</a:t>
            </a:fld>
            <a:endParaRPr lang="en-US"/>
          </a:p>
        </p:txBody>
      </p:sp>
      <p:sp>
        <p:nvSpPr>
          <p:cNvPr id="5" name="Footer Placeholder 4">
            <a:extLst>
              <a:ext uri="{FF2B5EF4-FFF2-40B4-BE49-F238E27FC236}">
                <a16:creationId xmlns:a16="http://schemas.microsoft.com/office/drawing/2014/main" id="{DC8ACFFA-BCD3-4406-9F44-8F31D40DC21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FD816D-2409-4205-A6CD-3C59E33ECF2D}"/>
              </a:ext>
            </a:extLst>
          </p:cNvPr>
          <p:cNvSpPr>
            <a:spLocks noGrp="1"/>
          </p:cNvSpPr>
          <p:nvPr>
            <p:ph type="sldNum" sz="quarter" idx="12"/>
          </p:nvPr>
        </p:nvSpPr>
        <p:spPr/>
        <p:txBody>
          <a:bodyPr/>
          <a:lstStyle/>
          <a:p>
            <a:fld id="{856110CB-C41A-4233-9EFB-4C1336580C93}" type="slidenum">
              <a:rPr lang="en-US" smtClean="0"/>
              <a:t>‹#›</a:t>
            </a:fld>
            <a:endParaRPr lang="en-US"/>
          </a:p>
        </p:txBody>
      </p:sp>
    </p:spTree>
    <p:extLst>
      <p:ext uri="{BB962C8B-B14F-4D97-AF65-F5344CB8AC3E}">
        <p14:creationId xmlns:p14="http://schemas.microsoft.com/office/powerpoint/2010/main" val="21516425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9D5C3F-BE12-456E-BC80-C7B13FF8574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CB4166B-DB29-4524-80A3-FEBE86D02DBA}"/>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A0F0CAF-AD88-49FB-88EA-6FD0885BC8F8}"/>
              </a:ext>
            </a:extLst>
          </p:cNvPr>
          <p:cNvSpPr>
            <a:spLocks noGrp="1"/>
          </p:cNvSpPr>
          <p:nvPr>
            <p:ph type="dt" sz="half" idx="10"/>
          </p:nvPr>
        </p:nvSpPr>
        <p:spPr/>
        <p:txBody>
          <a:bodyPr/>
          <a:lstStyle/>
          <a:p>
            <a:fld id="{B65ECECE-3445-4F00-879B-9090F678D436}" type="datetimeFigureOut">
              <a:rPr lang="en-US" smtClean="0"/>
              <a:t>12/13/2017</a:t>
            </a:fld>
            <a:endParaRPr lang="en-US"/>
          </a:p>
        </p:txBody>
      </p:sp>
      <p:sp>
        <p:nvSpPr>
          <p:cNvPr id="5" name="Footer Placeholder 4">
            <a:extLst>
              <a:ext uri="{FF2B5EF4-FFF2-40B4-BE49-F238E27FC236}">
                <a16:creationId xmlns:a16="http://schemas.microsoft.com/office/drawing/2014/main" id="{25E29ECB-0E60-4613-A51B-798E520D999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AF7149C-9241-43F5-A352-926ED7B29793}"/>
              </a:ext>
            </a:extLst>
          </p:cNvPr>
          <p:cNvSpPr>
            <a:spLocks noGrp="1"/>
          </p:cNvSpPr>
          <p:nvPr>
            <p:ph type="sldNum" sz="quarter" idx="12"/>
          </p:nvPr>
        </p:nvSpPr>
        <p:spPr/>
        <p:txBody>
          <a:bodyPr/>
          <a:lstStyle/>
          <a:p>
            <a:fld id="{856110CB-C41A-4233-9EFB-4C1336580C93}" type="slidenum">
              <a:rPr lang="en-US" smtClean="0"/>
              <a:t>‹#›</a:t>
            </a:fld>
            <a:endParaRPr lang="en-US"/>
          </a:p>
        </p:txBody>
      </p:sp>
    </p:spTree>
    <p:extLst>
      <p:ext uri="{BB962C8B-B14F-4D97-AF65-F5344CB8AC3E}">
        <p14:creationId xmlns:p14="http://schemas.microsoft.com/office/powerpoint/2010/main" val="35557499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7992CD4-48B1-4ADD-A277-E04A92A57EB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DF3E024-7F63-4640-B48D-651FB206E3B7}"/>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749992A-B24F-41CE-B5B5-4104A4D3E6B5}"/>
              </a:ext>
            </a:extLst>
          </p:cNvPr>
          <p:cNvSpPr>
            <a:spLocks noGrp="1"/>
          </p:cNvSpPr>
          <p:nvPr>
            <p:ph type="dt" sz="half" idx="10"/>
          </p:nvPr>
        </p:nvSpPr>
        <p:spPr/>
        <p:txBody>
          <a:bodyPr/>
          <a:lstStyle/>
          <a:p>
            <a:fld id="{B65ECECE-3445-4F00-879B-9090F678D436}" type="datetimeFigureOut">
              <a:rPr lang="en-US" smtClean="0"/>
              <a:t>12/13/2017</a:t>
            </a:fld>
            <a:endParaRPr lang="en-US"/>
          </a:p>
        </p:txBody>
      </p:sp>
      <p:sp>
        <p:nvSpPr>
          <p:cNvPr id="5" name="Footer Placeholder 4">
            <a:extLst>
              <a:ext uri="{FF2B5EF4-FFF2-40B4-BE49-F238E27FC236}">
                <a16:creationId xmlns:a16="http://schemas.microsoft.com/office/drawing/2014/main" id="{F681A3F3-3350-46F4-BECE-4FECD63E106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D74E9BB-216D-474A-AFDB-EA3C07EC5E08}"/>
              </a:ext>
            </a:extLst>
          </p:cNvPr>
          <p:cNvSpPr>
            <a:spLocks noGrp="1"/>
          </p:cNvSpPr>
          <p:nvPr>
            <p:ph type="sldNum" sz="quarter" idx="12"/>
          </p:nvPr>
        </p:nvSpPr>
        <p:spPr/>
        <p:txBody>
          <a:bodyPr/>
          <a:lstStyle/>
          <a:p>
            <a:fld id="{856110CB-C41A-4233-9EFB-4C1336580C93}" type="slidenum">
              <a:rPr lang="en-US" smtClean="0"/>
              <a:t>‹#›</a:t>
            </a:fld>
            <a:endParaRPr lang="en-US"/>
          </a:p>
        </p:txBody>
      </p:sp>
    </p:spTree>
    <p:extLst>
      <p:ext uri="{BB962C8B-B14F-4D97-AF65-F5344CB8AC3E}">
        <p14:creationId xmlns:p14="http://schemas.microsoft.com/office/powerpoint/2010/main" val="3444089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E5344A-27BB-42E3-A1D7-41595B81061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0FBCCFD-B21C-476E-86F3-D3D38C865BBB}"/>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66DC394-709B-4098-84C7-CBBBE16D1DD5}"/>
              </a:ext>
            </a:extLst>
          </p:cNvPr>
          <p:cNvSpPr>
            <a:spLocks noGrp="1"/>
          </p:cNvSpPr>
          <p:nvPr>
            <p:ph type="dt" sz="half" idx="10"/>
          </p:nvPr>
        </p:nvSpPr>
        <p:spPr/>
        <p:txBody>
          <a:bodyPr/>
          <a:lstStyle/>
          <a:p>
            <a:fld id="{B65ECECE-3445-4F00-879B-9090F678D436}" type="datetimeFigureOut">
              <a:rPr lang="en-US" smtClean="0"/>
              <a:t>12/13/2017</a:t>
            </a:fld>
            <a:endParaRPr lang="en-US"/>
          </a:p>
        </p:txBody>
      </p:sp>
      <p:sp>
        <p:nvSpPr>
          <p:cNvPr id="5" name="Footer Placeholder 4">
            <a:extLst>
              <a:ext uri="{FF2B5EF4-FFF2-40B4-BE49-F238E27FC236}">
                <a16:creationId xmlns:a16="http://schemas.microsoft.com/office/drawing/2014/main" id="{DF208BC0-6A86-4AC5-8191-E86782945AC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C08453-BA4F-4E4F-82B8-8505AB0E0870}"/>
              </a:ext>
            </a:extLst>
          </p:cNvPr>
          <p:cNvSpPr>
            <a:spLocks noGrp="1"/>
          </p:cNvSpPr>
          <p:nvPr>
            <p:ph type="sldNum" sz="quarter" idx="12"/>
          </p:nvPr>
        </p:nvSpPr>
        <p:spPr/>
        <p:txBody>
          <a:bodyPr/>
          <a:lstStyle/>
          <a:p>
            <a:fld id="{856110CB-C41A-4233-9EFB-4C1336580C93}" type="slidenum">
              <a:rPr lang="en-US" smtClean="0"/>
              <a:t>‹#›</a:t>
            </a:fld>
            <a:endParaRPr lang="en-US"/>
          </a:p>
        </p:txBody>
      </p:sp>
    </p:spTree>
    <p:extLst>
      <p:ext uri="{BB962C8B-B14F-4D97-AF65-F5344CB8AC3E}">
        <p14:creationId xmlns:p14="http://schemas.microsoft.com/office/powerpoint/2010/main" val="21221095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9958AC-F741-4036-BBC5-5AA6D5604FD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56CC873-1112-4178-B249-FFE535ECCA1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4B9A79B4-4BB4-41FF-82F0-B71AD5F19D56}"/>
              </a:ext>
            </a:extLst>
          </p:cNvPr>
          <p:cNvSpPr>
            <a:spLocks noGrp="1"/>
          </p:cNvSpPr>
          <p:nvPr>
            <p:ph type="dt" sz="half" idx="10"/>
          </p:nvPr>
        </p:nvSpPr>
        <p:spPr/>
        <p:txBody>
          <a:bodyPr/>
          <a:lstStyle/>
          <a:p>
            <a:fld id="{B65ECECE-3445-4F00-879B-9090F678D436}" type="datetimeFigureOut">
              <a:rPr lang="en-US" smtClean="0"/>
              <a:t>12/13/2017</a:t>
            </a:fld>
            <a:endParaRPr lang="en-US"/>
          </a:p>
        </p:txBody>
      </p:sp>
      <p:sp>
        <p:nvSpPr>
          <p:cNvPr id="5" name="Footer Placeholder 4">
            <a:extLst>
              <a:ext uri="{FF2B5EF4-FFF2-40B4-BE49-F238E27FC236}">
                <a16:creationId xmlns:a16="http://schemas.microsoft.com/office/drawing/2014/main" id="{E2401814-7690-4149-B129-AF41E3A502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81CD91-7752-4816-BA65-643AE93FA435}"/>
              </a:ext>
            </a:extLst>
          </p:cNvPr>
          <p:cNvSpPr>
            <a:spLocks noGrp="1"/>
          </p:cNvSpPr>
          <p:nvPr>
            <p:ph type="sldNum" sz="quarter" idx="12"/>
          </p:nvPr>
        </p:nvSpPr>
        <p:spPr/>
        <p:txBody>
          <a:bodyPr/>
          <a:lstStyle/>
          <a:p>
            <a:fld id="{856110CB-C41A-4233-9EFB-4C1336580C93}" type="slidenum">
              <a:rPr lang="en-US" smtClean="0"/>
              <a:t>‹#›</a:t>
            </a:fld>
            <a:endParaRPr lang="en-US"/>
          </a:p>
        </p:txBody>
      </p:sp>
    </p:spTree>
    <p:extLst>
      <p:ext uri="{BB962C8B-B14F-4D97-AF65-F5344CB8AC3E}">
        <p14:creationId xmlns:p14="http://schemas.microsoft.com/office/powerpoint/2010/main" val="20921587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642DC7-9FBB-4CB0-944C-494E88ECE3B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932EDD9-3EFA-4DD7-A717-4F73A1E732A5}"/>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A9BC217-FC42-4178-A3C6-F81A726A77BB}"/>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C3ACAB8-B0D3-407B-908C-690C80CFE970}"/>
              </a:ext>
            </a:extLst>
          </p:cNvPr>
          <p:cNvSpPr>
            <a:spLocks noGrp="1"/>
          </p:cNvSpPr>
          <p:nvPr>
            <p:ph type="dt" sz="half" idx="10"/>
          </p:nvPr>
        </p:nvSpPr>
        <p:spPr/>
        <p:txBody>
          <a:bodyPr/>
          <a:lstStyle/>
          <a:p>
            <a:fld id="{B65ECECE-3445-4F00-879B-9090F678D436}" type="datetimeFigureOut">
              <a:rPr lang="en-US" smtClean="0"/>
              <a:t>12/13/2017</a:t>
            </a:fld>
            <a:endParaRPr lang="en-US"/>
          </a:p>
        </p:txBody>
      </p:sp>
      <p:sp>
        <p:nvSpPr>
          <p:cNvPr id="6" name="Footer Placeholder 5">
            <a:extLst>
              <a:ext uri="{FF2B5EF4-FFF2-40B4-BE49-F238E27FC236}">
                <a16:creationId xmlns:a16="http://schemas.microsoft.com/office/drawing/2014/main" id="{B56A6D19-0C50-4459-BB49-4B5AB1ECE44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3F51AE7-26A5-4637-A06E-CC962DC29694}"/>
              </a:ext>
            </a:extLst>
          </p:cNvPr>
          <p:cNvSpPr>
            <a:spLocks noGrp="1"/>
          </p:cNvSpPr>
          <p:nvPr>
            <p:ph type="sldNum" sz="quarter" idx="12"/>
          </p:nvPr>
        </p:nvSpPr>
        <p:spPr/>
        <p:txBody>
          <a:bodyPr/>
          <a:lstStyle/>
          <a:p>
            <a:fld id="{856110CB-C41A-4233-9EFB-4C1336580C93}" type="slidenum">
              <a:rPr lang="en-US" smtClean="0"/>
              <a:t>‹#›</a:t>
            </a:fld>
            <a:endParaRPr lang="en-US"/>
          </a:p>
        </p:txBody>
      </p:sp>
    </p:spTree>
    <p:extLst>
      <p:ext uri="{BB962C8B-B14F-4D97-AF65-F5344CB8AC3E}">
        <p14:creationId xmlns:p14="http://schemas.microsoft.com/office/powerpoint/2010/main" val="20237016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2ED1F3-A1A4-4548-AFA3-675244EA06C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B7839EA-43FB-4B20-A88E-38B039C4FDE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51A66896-A3D1-4615-994C-3196D626194A}"/>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7D4960B-4858-4219-BBB7-D68983D951F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5040ACD9-EABD-4AAB-9A2D-FE3012740E16}"/>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53B7C08-2C40-4782-A766-EC569B50F506}"/>
              </a:ext>
            </a:extLst>
          </p:cNvPr>
          <p:cNvSpPr>
            <a:spLocks noGrp="1"/>
          </p:cNvSpPr>
          <p:nvPr>
            <p:ph type="dt" sz="half" idx="10"/>
          </p:nvPr>
        </p:nvSpPr>
        <p:spPr/>
        <p:txBody>
          <a:bodyPr/>
          <a:lstStyle/>
          <a:p>
            <a:fld id="{B65ECECE-3445-4F00-879B-9090F678D436}" type="datetimeFigureOut">
              <a:rPr lang="en-US" smtClean="0"/>
              <a:t>12/13/2017</a:t>
            </a:fld>
            <a:endParaRPr lang="en-US"/>
          </a:p>
        </p:txBody>
      </p:sp>
      <p:sp>
        <p:nvSpPr>
          <p:cNvPr id="8" name="Footer Placeholder 7">
            <a:extLst>
              <a:ext uri="{FF2B5EF4-FFF2-40B4-BE49-F238E27FC236}">
                <a16:creationId xmlns:a16="http://schemas.microsoft.com/office/drawing/2014/main" id="{E3156368-F337-4F91-9CF0-FCF38A90E1B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C990782-D8F3-422F-B8F8-8AA04B459EC7}"/>
              </a:ext>
            </a:extLst>
          </p:cNvPr>
          <p:cNvSpPr>
            <a:spLocks noGrp="1"/>
          </p:cNvSpPr>
          <p:nvPr>
            <p:ph type="sldNum" sz="quarter" idx="12"/>
          </p:nvPr>
        </p:nvSpPr>
        <p:spPr/>
        <p:txBody>
          <a:bodyPr/>
          <a:lstStyle/>
          <a:p>
            <a:fld id="{856110CB-C41A-4233-9EFB-4C1336580C93}" type="slidenum">
              <a:rPr lang="en-US" smtClean="0"/>
              <a:t>‹#›</a:t>
            </a:fld>
            <a:endParaRPr lang="en-US"/>
          </a:p>
        </p:txBody>
      </p:sp>
    </p:spTree>
    <p:extLst>
      <p:ext uri="{BB962C8B-B14F-4D97-AF65-F5344CB8AC3E}">
        <p14:creationId xmlns:p14="http://schemas.microsoft.com/office/powerpoint/2010/main" val="24495351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780616-4AC6-4043-A49E-710069E1166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B62D309-DC41-43CF-96F5-4E071417BDB5}"/>
              </a:ext>
            </a:extLst>
          </p:cNvPr>
          <p:cNvSpPr>
            <a:spLocks noGrp="1"/>
          </p:cNvSpPr>
          <p:nvPr>
            <p:ph type="dt" sz="half" idx="10"/>
          </p:nvPr>
        </p:nvSpPr>
        <p:spPr/>
        <p:txBody>
          <a:bodyPr/>
          <a:lstStyle/>
          <a:p>
            <a:fld id="{B65ECECE-3445-4F00-879B-9090F678D436}" type="datetimeFigureOut">
              <a:rPr lang="en-US" smtClean="0"/>
              <a:t>12/13/2017</a:t>
            </a:fld>
            <a:endParaRPr lang="en-US"/>
          </a:p>
        </p:txBody>
      </p:sp>
      <p:sp>
        <p:nvSpPr>
          <p:cNvPr id="4" name="Footer Placeholder 3">
            <a:extLst>
              <a:ext uri="{FF2B5EF4-FFF2-40B4-BE49-F238E27FC236}">
                <a16:creationId xmlns:a16="http://schemas.microsoft.com/office/drawing/2014/main" id="{BD6D8198-2FB2-4F83-82DA-7870B618D9D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C0F53BE-2388-4CED-A107-BA8E0945FE57}"/>
              </a:ext>
            </a:extLst>
          </p:cNvPr>
          <p:cNvSpPr>
            <a:spLocks noGrp="1"/>
          </p:cNvSpPr>
          <p:nvPr>
            <p:ph type="sldNum" sz="quarter" idx="12"/>
          </p:nvPr>
        </p:nvSpPr>
        <p:spPr/>
        <p:txBody>
          <a:bodyPr/>
          <a:lstStyle/>
          <a:p>
            <a:fld id="{856110CB-C41A-4233-9EFB-4C1336580C93}" type="slidenum">
              <a:rPr lang="en-US" smtClean="0"/>
              <a:t>‹#›</a:t>
            </a:fld>
            <a:endParaRPr lang="en-US"/>
          </a:p>
        </p:txBody>
      </p:sp>
    </p:spTree>
    <p:extLst>
      <p:ext uri="{BB962C8B-B14F-4D97-AF65-F5344CB8AC3E}">
        <p14:creationId xmlns:p14="http://schemas.microsoft.com/office/powerpoint/2010/main" val="3664266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A0B2E32-3242-4FCB-8233-B12A649641CA}"/>
              </a:ext>
            </a:extLst>
          </p:cNvPr>
          <p:cNvSpPr>
            <a:spLocks noGrp="1"/>
          </p:cNvSpPr>
          <p:nvPr>
            <p:ph type="dt" sz="half" idx="10"/>
          </p:nvPr>
        </p:nvSpPr>
        <p:spPr/>
        <p:txBody>
          <a:bodyPr/>
          <a:lstStyle/>
          <a:p>
            <a:fld id="{B65ECECE-3445-4F00-879B-9090F678D436}" type="datetimeFigureOut">
              <a:rPr lang="en-US" smtClean="0"/>
              <a:t>12/13/2017</a:t>
            </a:fld>
            <a:endParaRPr lang="en-US"/>
          </a:p>
        </p:txBody>
      </p:sp>
      <p:sp>
        <p:nvSpPr>
          <p:cNvPr id="3" name="Footer Placeholder 2">
            <a:extLst>
              <a:ext uri="{FF2B5EF4-FFF2-40B4-BE49-F238E27FC236}">
                <a16:creationId xmlns:a16="http://schemas.microsoft.com/office/drawing/2014/main" id="{BBB8F94D-7A82-4162-9652-FEBD838CF98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CC1A68E-8FB0-4A34-A445-A0676EC55988}"/>
              </a:ext>
            </a:extLst>
          </p:cNvPr>
          <p:cNvSpPr>
            <a:spLocks noGrp="1"/>
          </p:cNvSpPr>
          <p:nvPr>
            <p:ph type="sldNum" sz="quarter" idx="12"/>
          </p:nvPr>
        </p:nvSpPr>
        <p:spPr/>
        <p:txBody>
          <a:bodyPr/>
          <a:lstStyle/>
          <a:p>
            <a:fld id="{856110CB-C41A-4233-9EFB-4C1336580C93}" type="slidenum">
              <a:rPr lang="en-US" smtClean="0"/>
              <a:t>‹#›</a:t>
            </a:fld>
            <a:endParaRPr lang="en-US"/>
          </a:p>
        </p:txBody>
      </p:sp>
    </p:spTree>
    <p:extLst>
      <p:ext uri="{BB962C8B-B14F-4D97-AF65-F5344CB8AC3E}">
        <p14:creationId xmlns:p14="http://schemas.microsoft.com/office/powerpoint/2010/main" val="40557576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DACCD5-E728-4C20-BF60-76A33B4751D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C6E03AE-FDFB-4350-9CBD-04C3F720985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7B0D95D-683D-4E53-A7F6-0578BCF99D9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567790A-6886-4B34-B88C-98EB0CBEE872}"/>
              </a:ext>
            </a:extLst>
          </p:cNvPr>
          <p:cNvSpPr>
            <a:spLocks noGrp="1"/>
          </p:cNvSpPr>
          <p:nvPr>
            <p:ph type="dt" sz="half" idx="10"/>
          </p:nvPr>
        </p:nvSpPr>
        <p:spPr/>
        <p:txBody>
          <a:bodyPr/>
          <a:lstStyle/>
          <a:p>
            <a:fld id="{B65ECECE-3445-4F00-879B-9090F678D436}" type="datetimeFigureOut">
              <a:rPr lang="en-US" smtClean="0"/>
              <a:t>12/13/2017</a:t>
            </a:fld>
            <a:endParaRPr lang="en-US"/>
          </a:p>
        </p:txBody>
      </p:sp>
      <p:sp>
        <p:nvSpPr>
          <p:cNvPr id="6" name="Footer Placeholder 5">
            <a:extLst>
              <a:ext uri="{FF2B5EF4-FFF2-40B4-BE49-F238E27FC236}">
                <a16:creationId xmlns:a16="http://schemas.microsoft.com/office/drawing/2014/main" id="{A741A066-0337-43F8-B08E-4EBAE0349D2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1492384-B8DC-4446-A46F-A691F84B395F}"/>
              </a:ext>
            </a:extLst>
          </p:cNvPr>
          <p:cNvSpPr>
            <a:spLocks noGrp="1"/>
          </p:cNvSpPr>
          <p:nvPr>
            <p:ph type="sldNum" sz="quarter" idx="12"/>
          </p:nvPr>
        </p:nvSpPr>
        <p:spPr/>
        <p:txBody>
          <a:bodyPr/>
          <a:lstStyle/>
          <a:p>
            <a:fld id="{856110CB-C41A-4233-9EFB-4C1336580C93}" type="slidenum">
              <a:rPr lang="en-US" smtClean="0"/>
              <a:t>‹#›</a:t>
            </a:fld>
            <a:endParaRPr lang="en-US"/>
          </a:p>
        </p:txBody>
      </p:sp>
    </p:spTree>
    <p:extLst>
      <p:ext uri="{BB962C8B-B14F-4D97-AF65-F5344CB8AC3E}">
        <p14:creationId xmlns:p14="http://schemas.microsoft.com/office/powerpoint/2010/main" val="1891937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7D620-8639-4B20-810E-81376720A93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DCD1B7D-3BD6-427A-B82F-04E7BD3B4B0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E4559F3-6F82-4756-8E00-CC772EFFCAA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3B73D60-D227-42D2-A4F2-3F5BB2C669FF}"/>
              </a:ext>
            </a:extLst>
          </p:cNvPr>
          <p:cNvSpPr>
            <a:spLocks noGrp="1"/>
          </p:cNvSpPr>
          <p:nvPr>
            <p:ph type="dt" sz="half" idx="10"/>
          </p:nvPr>
        </p:nvSpPr>
        <p:spPr/>
        <p:txBody>
          <a:bodyPr/>
          <a:lstStyle/>
          <a:p>
            <a:fld id="{B65ECECE-3445-4F00-879B-9090F678D436}" type="datetimeFigureOut">
              <a:rPr lang="en-US" smtClean="0"/>
              <a:t>12/13/2017</a:t>
            </a:fld>
            <a:endParaRPr lang="en-US"/>
          </a:p>
        </p:txBody>
      </p:sp>
      <p:sp>
        <p:nvSpPr>
          <p:cNvPr id="6" name="Footer Placeholder 5">
            <a:extLst>
              <a:ext uri="{FF2B5EF4-FFF2-40B4-BE49-F238E27FC236}">
                <a16:creationId xmlns:a16="http://schemas.microsoft.com/office/drawing/2014/main" id="{EF295CF3-416F-4146-A2E2-68493A51BD5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BB469CB-797F-46B5-9BAB-73D90A3013E3}"/>
              </a:ext>
            </a:extLst>
          </p:cNvPr>
          <p:cNvSpPr>
            <a:spLocks noGrp="1"/>
          </p:cNvSpPr>
          <p:nvPr>
            <p:ph type="sldNum" sz="quarter" idx="12"/>
          </p:nvPr>
        </p:nvSpPr>
        <p:spPr/>
        <p:txBody>
          <a:bodyPr/>
          <a:lstStyle/>
          <a:p>
            <a:fld id="{856110CB-C41A-4233-9EFB-4C1336580C93}" type="slidenum">
              <a:rPr lang="en-US" smtClean="0"/>
              <a:t>‹#›</a:t>
            </a:fld>
            <a:endParaRPr lang="en-US"/>
          </a:p>
        </p:txBody>
      </p:sp>
    </p:spTree>
    <p:extLst>
      <p:ext uri="{BB962C8B-B14F-4D97-AF65-F5344CB8AC3E}">
        <p14:creationId xmlns:p14="http://schemas.microsoft.com/office/powerpoint/2010/main" val="7784139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ADCE568-4AA0-4D45-AC70-47F63FAD2C3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B32D1F9-B7D4-4265-9A23-4C8613C5528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F9A8C97-9955-4505-BD4C-EFE1903C64A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5ECECE-3445-4F00-879B-9090F678D436}" type="datetimeFigureOut">
              <a:rPr lang="en-US" smtClean="0"/>
              <a:t>12/13/2017</a:t>
            </a:fld>
            <a:endParaRPr lang="en-US"/>
          </a:p>
        </p:txBody>
      </p:sp>
      <p:sp>
        <p:nvSpPr>
          <p:cNvPr id="5" name="Footer Placeholder 4">
            <a:extLst>
              <a:ext uri="{FF2B5EF4-FFF2-40B4-BE49-F238E27FC236}">
                <a16:creationId xmlns:a16="http://schemas.microsoft.com/office/drawing/2014/main" id="{C694354B-8478-4F7C-8E87-26414B49C18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05F9D59-34EE-4518-B904-47DC82BEF41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6110CB-C41A-4233-9EFB-4C1336580C93}" type="slidenum">
              <a:rPr lang="en-US" smtClean="0"/>
              <a:t>‹#›</a:t>
            </a:fld>
            <a:endParaRPr lang="en-US"/>
          </a:p>
        </p:txBody>
      </p:sp>
    </p:spTree>
    <p:extLst>
      <p:ext uri="{BB962C8B-B14F-4D97-AF65-F5344CB8AC3E}">
        <p14:creationId xmlns:p14="http://schemas.microsoft.com/office/powerpoint/2010/main" val="35240107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9CE554-16BA-4C4D-9FB9-0682E8636A1D}"/>
              </a:ext>
            </a:extLst>
          </p:cNvPr>
          <p:cNvSpPr>
            <a:spLocks noGrp="1"/>
          </p:cNvSpPr>
          <p:nvPr>
            <p:ph type="ctrTitle"/>
          </p:nvPr>
        </p:nvSpPr>
        <p:spPr>
          <a:xfrm>
            <a:off x="1531816" y="1989870"/>
            <a:ext cx="9144000" cy="2387600"/>
          </a:xfrm>
        </p:spPr>
        <p:txBody>
          <a:bodyPr>
            <a:normAutofit/>
          </a:bodyPr>
          <a:lstStyle/>
          <a:p>
            <a:r>
              <a:rPr lang="en-US" sz="8000" dirty="0"/>
              <a:t>Energy Freedom</a:t>
            </a:r>
            <a:br>
              <a:rPr lang="en-US" sz="8000" dirty="0"/>
            </a:br>
            <a:r>
              <a:rPr lang="en-US" sz="8000" dirty="0"/>
              <a:t>CRC Proposal</a:t>
            </a:r>
          </a:p>
        </p:txBody>
      </p:sp>
    </p:spTree>
    <p:extLst>
      <p:ext uri="{BB962C8B-B14F-4D97-AF65-F5344CB8AC3E}">
        <p14:creationId xmlns:p14="http://schemas.microsoft.com/office/powerpoint/2010/main" val="317224601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D93E376-9810-4BCA-BA9A-035EF2197907}"/>
              </a:ext>
            </a:extLst>
          </p:cNvPr>
          <p:cNvPicPr>
            <a:picLocks noChangeAspect="1"/>
          </p:cNvPicPr>
          <p:nvPr/>
        </p:nvPicPr>
        <p:blipFill rotWithShape="1">
          <a:blip r:embed="rId2">
            <a:extLst>
              <a:ext uri="{28A0092B-C50C-407E-A947-70E740481C1C}">
                <a14:useLocalDpi xmlns:a14="http://schemas.microsoft.com/office/drawing/2010/main" val="0"/>
              </a:ext>
            </a:extLst>
          </a:blip>
          <a:srcRect t="16197" b="41615"/>
          <a:stretch/>
        </p:blipFill>
        <p:spPr>
          <a:xfrm>
            <a:off x="20" y="10"/>
            <a:ext cx="12191980" cy="6857990"/>
          </a:xfrm>
          <a:prstGeom prst="rect">
            <a:avLst/>
          </a:prstGeom>
        </p:spPr>
      </p:pic>
    </p:spTree>
    <p:extLst>
      <p:ext uri="{BB962C8B-B14F-4D97-AF65-F5344CB8AC3E}">
        <p14:creationId xmlns:p14="http://schemas.microsoft.com/office/powerpoint/2010/main" val="143288725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502DC05-C46A-4224-AFA6-5B09F566217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56165" y="270964"/>
            <a:ext cx="6961908" cy="6587036"/>
          </a:xfrm>
          <a:prstGeom prst="rect">
            <a:avLst/>
          </a:prstGeom>
        </p:spPr>
      </p:pic>
    </p:spTree>
    <p:extLst>
      <p:ext uri="{BB962C8B-B14F-4D97-AF65-F5344CB8AC3E}">
        <p14:creationId xmlns:p14="http://schemas.microsoft.com/office/powerpoint/2010/main" val="21248833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2A8AE4-48D6-4428-B83B-EE40A7114EFB}"/>
              </a:ext>
            </a:extLst>
          </p:cNvPr>
          <p:cNvSpPr>
            <a:spLocks noGrp="1"/>
          </p:cNvSpPr>
          <p:nvPr>
            <p:ph type="title"/>
          </p:nvPr>
        </p:nvSpPr>
        <p:spPr>
          <a:xfrm>
            <a:off x="1948252" y="2383448"/>
            <a:ext cx="10515600" cy="1325563"/>
          </a:xfrm>
        </p:spPr>
        <p:txBody>
          <a:bodyPr>
            <a:normAutofit/>
          </a:bodyPr>
          <a:lstStyle/>
          <a:p>
            <a:r>
              <a:rPr lang="en-US" sz="6000" b="1" dirty="0"/>
              <a:t>Chairman Brandy Marquez</a:t>
            </a:r>
          </a:p>
        </p:txBody>
      </p:sp>
    </p:spTree>
    <p:extLst>
      <p:ext uri="{BB962C8B-B14F-4D97-AF65-F5344CB8AC3E}">
        <p14:creationId xmlns:p14="http://schemas.microsoft.com/office/powerpoint/2010/main" val="31694240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401CE6-B8AF-43A4-976E-E82B8D49323A}"/>
              </a:ext>
            </a:extLst>
          </p:cNvPr>
          <p:cNvSpPr>
            <a:spLocks noGrp="1"/>
          </p:cNvSpPr>
          <p:nvPr>
            <p:ph type="title"/>
          </p:nvPr>
        </p:nvSpPr>
        <p:spPr>
          <a:xfrm>
            <a:off x="2399323" y="2390127"/>
            <a:ext cx="9026769" cy="1325563"/>
          </a:xfrm>
        </p:spPr>
        <p:txBody>
          <a:bodyPr>
            <a:normAutofit/>
          </a:bodyPr>
          <a:lstStyle/>
          <a:p>
            <a:r>
              <a:rPr lang="en-US" sz="6600" b="1" dirty="0"/>
              <a:t>Chairman Pat Wood</a:t>
            </a:r>
          </a:p>
        </p:txBody>
      </p:sp>
    </p:spTree>
    <p:extLst>
      <p:ext uri="{BB962C8B-B14F-4D97-AF65-F5344CB8AC3E}">
        <p14:creationId xmlns:p14="http://schemas.microsoft.com/office/powerpoint/2010/main" val="187359299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998156-5B1E-49FA-A805-04151538CEC2}"/>
              </a:ext>
            </a:extLst>
          </p:cNvPr>
          <p:cNvSpPr>
            <a:spLocks noGrp="1"/>
          </p:cNvSpPr>
          <p:nvPr>
            <p:ph type="title"/>
          </p:nvPr>
        </p:nvSpPr>
        <p:spPr>
          <a:xfrm>
            <a:off x="2089994" y="2490288"/>
            <a:ext cx="10515600" cy="1325563"/>
          </a:xfrm>
        </p:spPr>
        <p:txBody>
          <a:bodyPr>
            <a:normAutofit/>
          </a:bodyPr>
          <a:lstStyle/>
          <a:p>
            <a:r>
              <a:rPr lang="en-US" sz="6000" b="1" dirty="0"/>
              <a:t>Chairman Donna Nelson</a:t>
            </a:r>
          </a:p>
        </p:txBody>
      </p:sp>
    </p:spTree>
    <p:extLst>
      <p:ext uri="{BB962C8B-B14F-4D97-AF65-F5344CB8AC3E}">
        <p14:creationId xmlns:p14="http://schemas.microsoft.com/office/powerpoint/2010/main" val="354006198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28925" y="695325"/>
            <a:ext cx="6877050" cy="5162550"/>
          </a:xfrm>
          <a:prstGeom prst="rect">
            <a:avLst/>
          </a:prstGeom>
        </p:spPr>
      </p:pic>
      <p:sp>
        <p:nvSpPr>
          <p:cNvPr id="5" name="TextBox 4"/>
          <p:cNvSpPr txBox="1"/>
          <p:nvPr/>
        </p:nvSpPr>
        <p:spPr>
          <a:xfrm>
            <a:off x="2828925" y="114596"/>
            <a:ext cx="6667500" cy="6432530"/>
          </a:xfrm>
          <a:prstGeom prst="rect">
            <a:avLst/>
          </a:prstGeom>
          <a:noFill/>
        </p:spPr>
        <p:txBody>
          <a:bodyPr wrap="square" rtlCol="0">
            <a:spAutoFit/>
          </a:bodyPr>
          <a:lstStyle/>
          <a:p>
            <a:pPr algn="ctr"/>
            <a:r>
              <a:rPr lang="en-US" sz="3200" dirty="0">
                <a:latin typeface="+mj-lt"/>
              </a:rPr>
              <a:t>National Energy Marketers Association Fall Policy Leadership Roundtable</a:t>
            </a:r>
          </a:p>
          <a:p>
            <a:pPr algn="ctr"/>
            <a:endParaRPr lang="en-US" sz="2000" dirty="0">
              <a:latin typeface="+mj-lt"/>
            </a:endParaRPr>
          </a:p>
          <a:p>
            <a:pPr algn="ctr"/>
            <a:endParaRPr lang="en-US" sz="2000" dirty="0">
              <a:latin typeface="+mj-lt"/>
            </a:endParaRPr>
          </a:p>
          <a:p>
            <a:pPr algn="ctr"/>
            <a:endParaRPr lang="en-US" sz="2800" dirty="0">
              <a:latin typeface="Arial Black" panose="020B0A04020102020204" pitchFamily="34" charset="0"/>
            </a:endParaRPr>
          </a:p>
          <a:p>
            <a:pPr algn="ctr"/>
            <a:endParaRPr lang="en-US" sz="2800" dirty="0">
              <a:latin typeface="Arial Black" panose="020B0A04020102020204" pitchFamily="34" charset="0"/>
            </a:endParaRPr>
          </a:p>
          <a:p>
            <a:pPr algn="ctr"/>
            <a:endParaRPr lang="en-US" sz="2800" dirty="0">
              <a:latin typeface="Arial Black" panose="020B0A04020102020204" pitchFamily="34" charset="0"/>
            </a:endParaRPr>
          </a:p>
          <a:p>
            <a:pPr algn="ctr"/>
            <a:endParaRPr lang="en-US" sz="2800" dirty="0">
              <a:latin typeface="Arial Black" panose="020B0A04020102020204" pitchFamily="34" charset="0"/>
            </a:endParaRPr>
          </a:p>
          <a:p>
            <a:pPr algn="ctr"/>
            <a:endParaRPr lang="en-US" sz="2800" dirty="0">
              <a:latin typeface="Arial Black" panose="020B0A04020102020204" pitchFamily="34" charset="0"/>
            </a:endParaRPr>
          </a:p>
          <a:p>
            <a:pPr algn="ctr"/>
            <a:endParaRPr lang="en-US" sz="2800" dirty="0">
              <a:latin typeface="Arial Black" panose="020B0A04020102020204" pitchFamily="34" charset="0"/>
            </a:endParaRPr>
          </a:p>
          <a:p>
            <a:pPr algn="ctr"/>
            <a:endParaRPr lang="en-US" sz="2800" dirty="0">
              <a:latin typeface="Arial Black" panose="020B0A04020102020204" pitchFamily="34" charset="0"/>
            </a:endParaRPr>
          </a:p>
          <a:p>
            <a:pPr algn="ctr"/>
            <a:endParaRPr lang="en-US" sz="2800" dirty="0">
              <a:latin typeface="Arial Black" panose="020B0A04020102020204" pitchFamily="34" charset="0"/>
            </a:endParaRPr>
          </a:p>
          <a:p>
            <a:pPr algn="ctr"/>
            <a:endParaRPr lang="en-US" sz="2800" dirty="0">
              <a:latin typeface="Arial Black" panose="020B0A04020102020204" pitchFamily="34" charset="0"/>
            </a:endParaRPr>
          </a:p>
          <a:p>
            <a:pPr algn="ctr"/>
            <a:r>
              <a:rPr lang="en-US" sz="2800" dirty="0">
                <a:latin typeface="+mj-lt"/>
              </a:rPr>
              <a:t>Chairman Donna L. Nelson</a:t>
            </a:r>
          </a:p>
          <a:p>
            <a:pPr algn="ctr"/>
            <a:r>
              <a:rPr lang="en-US" sz="2800" dirty="0">
                <a:latin typeface="+mj-lt"/>
              </a:rPr>
              <a:t>October 27, 2016</a:t>
            </a:r>
          </a:p>
        </p:txBody>
      </p:sp>
    </p:spTree>
    <p:extLst>
      <p:ext uri="{BB962C8B-B14F-4D97-AF65-F5344CB8AC3E}">
        <p14:creationId xmlns:p14="http://schemas.microsoft.com/office/powerpoint/2010/main" val="32796601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4600" y="304800"/>
            <a:ext cx="7239000" cy="1020762"/>
          </a:xfrm>
        </p:spPr>
        <p:txBody>
          <a:bodyPr>
            <a:normAutofit fontScale="90000"/>
          </a:bodyPr>
          <a:lstStyle/>
          <a:p>
            <a:pPr algn="ctr"/>
            <a:r>
              <a:rPr lang="en-US" dirty="0"/>
              <a:t> 12 Mo. Fixed Rate Retail Products</a:t>
            </a:r>
          </a:p>
        </p:txBody>
      </p:sp>
      <p:graphicFrame>
        <p:nvGraphicFramePr>
          <p:cNvPr id="5" name="Content Placeholder 4"/>
          <p:cNvGraphicFramePr>
            <a:graphicFrameLocks noGrp="1"/>
          </p:cNvGraphicFramePr>
          <p:nvPr>
            <p:ph idx="1"/>
            <p:extLst/>
          </p:nvPr>
        </p:nvGraphicFramePr>
        <p:xfrm>
          <a:off x="1981199" y="1524001"/>
          <a:ext cx="8305802" cy="4640325"/>
        </p:xfrm>
        <a:graphic>
          <a:graphicData uri="http://schemas.openxmlformats.org/drawingml/2006/table">
            <a:tbl>
              <a:tblPr firstRow="1" bandRow="1">
                <a:tableStyleId>{7DF18680-E054-41AD-8BC1-D1AEF772440D}</a:tableStyleId>
              </a:tblPr>
              <a:tblGrid>
                <a:gridCol w="1638390">
                  <a:extLst>
                    <a:ext uri="{9D8B030D-6E8A-4147-A177-3AD203B41FA5}">
                      <a16:colId xmlns:a16="http://schemas.microsoft.com/office/drawing/2014/main" val="20000"/>
                    </a:ext>
                  </a:extLst>
                </a:gridCol>
                <a:gridCol w="720023">
                  <a:extLst>
                    <a:ext uri="{9D8B030D-6E8A-4147-A177-3AD203B41FA5}">
                      <a16:colId xmlns:a16="http://schemas.microsoft.com/office/drawing/2014/main" val="20001"/>
                    </a:ext>
                  </a:extLst>
                </a:gridCol>
                <a:gridCol w="1822547">
                  <a:extLst>
                    <a:ext uri="{9D8B030D-6E8A-4147-A177-3AD203B41FA5}">
                      <a16:colId xmlns:a16="http://schemas.microsoft.com/office/drawing/2014/main" val="20002"/>
                    </a:ext>
                  </a:extLst>
                </a:gridCol>
                <a:gridCol w="918634">
                  <a:extLst>
                    <a:ext uri="{9D8B030D-6E8A-4147-A177-3AD203B41FA5}">
                      <a16:colId xmlns:a16="http://schemas.microsoft.com/office/drawing/2014/main" val="20003"/>
                    </a:ext>
                  </a:extLst>
                </a:gridCol>
                <a:gridCol w="1068736">
                  <a:extLst>
                    <a:ext uri="{9D8B030D-6E8A-4147-A177-3AD203B41FA5}">
                      <a16:colId xmlns:a16="http://schemas.microsoft.com/office/drawing/2014/main" val="20004"/>
                    </a:ext>
                  </a:extLst>
                </a:gridCol>
                <a:gridCol w="1068736">
                  <a:extLst>
                    <a:ext uri="{9D8B030D-6E8A-4147-A177-3AD203B41FA5}">
                      <a16:colId xmlns:a16="http://schemas.microsoft.com/office/drawing/2014/main" val="20005"/>
                    </a:ext>
                  </a:extLst>
                </a:gridCol>
                <a:gridCol w="1068736">
                  <a:extLst>
                    <a:ext uri="{9D8B030D-6E8A-4147-A177-3AD203B41FA5}">
                      <a16:colId xmlns:a16="http://schemas.microsoft.com/office/drawing/2014/main" val="20006"/>
                    </a:ext>
                  </a:extLst>
                </a:gridCol>
              </a:tblGrid>
              <a:tr h="1394715">
                <a:tc>
                  <a:txBody>
                    <a:bodyPr/>
                    <a:lstStyle/>
                    <a:p>
                      <a:pPr algn="ctr"/>
                      <a:r>
                        <a:rPr lang="en-US" sz="1800" dirty="0"/>
                        <a:t>TDU</a:t>
                      </a:r>
                    </a:p>
                  </a:txBody>
                  <a:tcPr/>
                </a:tc>
                <a:tc>
                  <a:txBody>
                    <a:bodyPr/>
                    <a:lstStyle/>
                    <a:p>
                      <a:pPr algn="ctr"/>
                      <a:r>
                        <a:rPr lang="en-US" sz="1800" dirty="0"/>
                        <a:t>Price</a:t>
                      </a:r>
                    </a:p>
                  </a:txBody>
                  <a:tcPr/>
                </a:tc>
                <a:tc>
                  <a:txBody>
                    <a:bodyPr/>
                    <a:lstStyle/>
                    <a:p>
                      <a:pPr algn="ctr"/>
                      <a:r>
                        <a:rPr lang="en-US" sz="1800" dirty="0"/>
                        <a:t>REP</a:t>
                      </a:r>
                    </a:p>
                  </a:txBody>
                  <a:tcPr/>
                </a:tc>
                <a:tc>
                  <a:txBody>
                    <a:bodyPr/>
                    <a:lstStyle/>
                    <a:p>
                      <a:pPr algn="ctr"/>
                      <a:r>
                        <a:rPr lang="en-US" sz="1800" dirty="0"/>
                        <a:t>2001 </a:t>
                      </a:r>
                    </a:p>
                    <a:p>
                      <a:pPr algn="ctr"/>
                      <a:r>
                        <a:rPr lang="en-US" sz="1800" dirty="0"/>
                        <a:t>Reg’d Rate</a:t>
                      </a:r>
                    </a:p>
                  </a:txBody>
                  <a:tcPr/>
                </a:tc>
                <a:tc>
                  <a:txBody>
                    <a:bodyPr/>
                    <a:lstStyle/>
                    <a:p>
                      <a:pPr algn="ctr"/>
                      <a:r>
                        <a:rPr lang="en-US" sz="1800" dirty="0"/>
                        <a:t>Change</a:t>
                      </a:r>
                    </a:p>
                  </a:txBody>
                  <a:tcPr/>
                </a:tc>
                <a:tc>
                  <a:txBody>
                    <a:bodyPr/>
                    <a:lstStyle/>
                    <a:p>
                      <a:pPr algn="ctr"/>
                      <a:r>
                        <a:rPr lang="en-US" sz="1800" dirty="0"/>
                        <a:t>Inflation Adjusted</a:t>
                      </a:r>
                      <a:r>
                        <a:rPr lang="en-US" sz="1800" baseline="0" dirty="0"/>
                        <a:t> 2001 </a:t>
                      </a:r>
                      <a:r>
                        <a:rPr lang="en-US" sz="1800" baseline="0" dirty="0" err="1"/>
                        <a:t>Reg’d</a:t>
                      </a:r>
                      <a:r>
                        <a:rPr lang="en-US" sz="1800" baseline="0" dirty="0"/>
                        <a:t> Rate</a:t>
                      </a:r>
                      <a:endParaRPr lang="en-US" sz="1800" dirty="0"/>
                    </a:p>
                  </a:txBody>
                  <a:tcPr/>
                </a:tc>
                <a:tc>
                  <a:txBody>
                    <a:bodyPr/>
                    <a:lstStyle/>
                    <a:p>
                      <a:pPr algn="ctr"/>
                      <a:r>
                        <a:rPr lang="en-US" sz="1800" dirty="0"/>
                        <a:t>Inflation Adjusted</a:t>
                      </a:r>
                      <a:r>
                        <a:rPr lang="en-US" sz="1800" baseline="0" dirty="0"/>
                        <a:t> Change</a:t>
                      </a:r>
                    </a:p>
                  </a:txBody>
                  <a:tcPr/>
                </a:tc>
                <a:extLst>
                  <a:ext uri="{0D108BD9-81ED-4DB2-BD59-A6C34878D82A}">
                    <a16:rowId xmlns:a16="http://schemas.microsoft.com/office/drawing/2014/main" val="10000"/>
                  </a:ext>
                </a:extLst>
              </a:tr>
              <a:tr h="635457">
                <a:tc>
                  <a:txBody>
                    <a:bodyPr/>
                    <a:lstStyle/>
                    <a:p>
                      <a:pPr marL="0" marR="0" algn="ctr">
                        <a:lnSpc>
                          <a:spcPct val="115000"/>
                        </a:lnSpc>
                        <a:spcBef>
                          <a:spcPts val="0"/>
                        </a:spcBef>
                        <a:spcAft>
                          <a:spcPts val="0"/>
                        </a:spcAft>
                      </a:pPr>
                      <a:r>
                        <a:rPr lang="en-US" sz="1800" b="0" dirty="0">
                          <a:latin typeface="+mn-lt"/>
                        </a:rPr>
                        <a:t>AEPC</a:t>
                      </a:r>
                      <a:endParaRPr lang="en-US" sz="1800" b="0" dirty="0">
                        <a:latin typeface="+mn-lt"/>
                        <a:ea typeface="Calibri"/>
                        <a:cs typeface="Times New Roman"/>
                      </a:endParaRPr>
                    </a:p>
                  </a:txBody>
                  <a:tcPr marL="68580" marR="68580" marT="0" marB="0" anchor="ctr"/>
                </a:tc>
                <a:tc>
                  <a:txBody>
                    <a:bodyPr/>
                    <a:lstStyle/>
                    <a:p>
                      <a:pPr algn="ctr" fontAlgn="b"/>
                      <a:r>
                        <a:rPr lang="en-US" sz="1800" b="0" i="0" u="none" strike="noStrike" dirty="0">
                          <a:solidFill>
                            <a:srgbClr val="000000"/>
                          </a:solidFill>
                          <a:effectLst/>
                          <a:latin typeface="+mn-lt"/>
                        </a:rPr>
                        <a:t>5.6</a:t>
                      </a:r>
                    </a:p>
                  </a:txBody>
                  <a:tcPr marL="9525" marR="9525" marT="9525" marB="0" anchor="ctr"/>
                </a:tc>
                <a:tc>
                  <a:txBody>
                    <a:bodyPr/>
                    <a:lstStyle/>
                    <a:p>
                      <a:pPr algn="ctr" fontAlgn="b"/>
                      <a:r>
                        <a:rPr lang="en-US" sz="1800" b="0" i="0" u="none" strike="noStrike" dirty="0">
                          <a:solidFill>
                            <a:srgbClr val="000000"/>
                          </a:solidFill>
                          <a:effectLst/>
                          <a:latin typeface="+mn-lt"/>
                        </a:rPr>
                        <a:t>Infuse Energy</a:t>
                      </a:r>
                    </a:p>
                  </a:txBody>
                  <a:tcPr marL="9525" marR="9525" marT="9525" marB="0" anchor="ctr"/>
                </a:tc>
                <a:tc>
                  <a:txBody>
                    <a:bodyPr/>
                    <a:lstStyle/>
                    <a:p>
                      <a:pPr marL="0" marR="0" algn="ctr">
                        <a:lnSpc>
                          <a:spcPct val="115000"/>
                        </a:lnSpc>
                        <a:spcBef>
                          <a:spcPts val="0"/>
                        </a:spcBef>
                        <a:spcAft>
                          <a:spcPts val="0"/>
                        </a:spcAft>
                      </a:pPr>
                      <a:r>
                        <a:rPr lang="en-US" sz="1800" b="0" dirty="0">
                          <a:latin typeface="+mn-lt"/>
                        </a:rPr>
                        <a:t>9.6</a:t>
                      </a:r>
                      <a:endParaRPr lang="en-US" sz="1800" b="0" dirty="0">
                        <a:latin typeface="+mn-lt"/>
                        <a:ea typeface="Calibri"/>
                        <a:cs typeface="Times New Roman"/>
                      </a:endParaRPr>
                    </a:p>
                  </a:txBody>
                  <a:tcPr marL="68580" marR="68580" marT="0" marB="0" anchor="ctr"/>
                </a:tc>
                <a:tc>
                  <a:txBody>
                    <a:bodyPr/>
                    <a:lstStyle/>
                    <a:p>
                      <a:pPr algn="ctr" fontAlgn="b"/>
                      <a:r>
                        <a:rPr lang="en-US" sz="1800" b="0" i="0" u="none" strike="noStrike" dirty="0">
                          <a:solidFill>
                            <a:srgbClr val="000000"/>
                          </a:solidFill>
                          <a:effectLst/>
                          <a:latin typeface="+mn-lt"/>
                        </a:rPr>
                        <a:t>-42%</a:t>
                      </a:r>
                    </a:p>
                  </a:txBody>
                  <a:tcPr marL="9525" marR="9525" marT="9525" marB="0" anchor="ctr"/>
                </a:tc>
                <a:tc>
                  <a:txBody>
                    <a:bodyPr/>
                    <a:lstStyle/>
                    <a:p>
                      <a:pPr algn="ctr" fontAlgn="b"/>
                      <a:r>
                        <a:rPr lang="en-US" sz="1800" b="0" i="0" u="none" strike="noStrike" dirty="0">
                          <a:solidFill>
                            <a:srgbClr val="000000"/>
                          </a:solidFill>
                          <a:effectLst/>
                          <a:latin typeface="+mn-lt"/>
                        </a:rPr>
                        <a:t>12.77</a:t>
                      </a:r>
                    </a:p>
                  </a:txBody>
                  <a:tcPr marL="9525" marR="9525" marT="9525" marB="0" anchor="ctr"/>
                </a:tc>
                <a:tc>
                  <a:txBody>
                    <a:bodyPr/>
                    <a:lstStyle/>
                    <a:p>
                      <a:pPr algn="ctr" fontAlgn="b"/>
                      <a:r>
                        <a:rPr lang="en-US" sz="1800" b="0" i="0" u="none" strike="noStrike" dirty="0">
                          <a:solidFill>
                            <a:srgbClr val="000000"/>
                          </a:solidFill>
                          <a:effectLst/>
                          <a:latin typeface="Calibri"/>
                        </a:rPr>
                        <a:t>-57%</a:t>
                      </a:r>
                    </a:p>
                  </a:txBody>
                  <a:tcPr marL="9525" marR="9525" marT="9525" marB="0" anchor="ctr"/>
                </a:tc>
                <a:extLst>
                  <a:ext uri="{0D108BD9-81ED-4DB2-BD59-A6C34878D82A}">
                    <a16:rowId xmlns:a16="http://schemas.microsoft.com/office/drawing/2014/main" val="10001"/>
                  </a:ext>
                </a:extLst>
              </a:tr>
              <a:tr h="635457">
                <a:tc>
                  <a:txBody>
                    <a:bodyPr/>
                    <a:lstStyle/>
                    <a:p>
                      <a:pPr marL="0" marR="0" algn="ctr">
                        <a:lnSpc>
                          <a:spcPct val="115000"/>
                        </a:lnSpc>
                        <a:spcBef>
                          <a:spcPts val="0"/>
                        </a:spcBef>
                        <a:spcAft>
                          <a:spcPts val="0"/>
                        </a:spcAft>
                      </a:pPr>
                      <a:r>
                        <a:rPr lang="en-US" sz="1800" b="0" dirty="0">
                          <a:latin typeface="+mn-lt"/>
                        </a:rPr>
                        <a:t>AEPN</a:t>
                      </a:r>
                      <a:endParaRPr lang="en-US" sz="1800" b="0" dirty="0">
                        <a:latin typeface="+mn-lt"/>
                        <a:ea typeface="Calibri"/>
                        <a:cs typeface="Times New Roman"/>
                      </a:endParaRPr>
                    </a:p>
                  </a:txBody>
                  <a:tcPr marL="68580" marR="68580" marT="0" marB="0" anchor="ctr"/>
                </a:tc>
                <a:tc>
                  <a:txBody>
                    <a:bodyPr/>
                    <a:lstStyle/>
                    <a:p>
                      <a:pPr algn="ctr" fontAlgn="b"/>
                      <a:r>
                        <a:rPr lang="en-US" sz="1800" b="0" i="0" u="none" strike="noStrike" dirty="0">
                          <a:solidFill>
                            <a:srgbClr val="000000"/>
                          </a:solidFill>
                          <a:effectLst/>
                          <a:latin typeface="+mn-lt"/>
                        </a:rPr>
                        <a:t>5.0</a:t>
                      </a:r>
                    </a:p>
                  </a:txBody>
                  <a:tcPr marL="9525" marR="9525" marT="9525" marB="0" anchor="ctr"/>
                </a:tc>
                <a:tc>
                  <a:txBody>
                    <a:bodyPr/>
                    <a:lstStyle/>
                    <a:p>
                      <a:pPr algn="ctr" fontAlgn="b"/>
                      <a:r>
                        <a:rPr lang="en-US" sz="1800" b="0" i="0" u="none" strike="noStrike" dirty="0">
                          <a:solidFill>
                            <a:srgbClr val="000000"/>
                          </a:solidFill>
                          <a:effectLst/>
                          <a:latin typeface="+mn-lt"/>
                        </a:rPr>
                        <a:t>Frontier Utilities</a:t>
                      </a:r>
                    </a:p>
                  </a:txBody>
                  <a:tcPr marL="9525" marR="9525" marT="9525" marB="0" anchor="ctr"/>
                </a:tc>
                <a:tc>
                  <a:txBody>
                    <a:bodyPr/>
                    <a:lstStyle/>
                    <a:p>
                      <a:pPr marL="0" marR="0" algn="ctr">
                        <a:lnSpc>
                          <a:spcPct val="115000"/>
                        </a:lnSpc>
                        <a:spcBef>
                          <a:spcPts val="0"/>
                        </a:spcBef>
                        <a:spcAft>
                          <a:spcPts val="0"/>
                        </a:spcAft>
                      </a:pPr>
                      <a:r>
                        <a:rPr lang="en-US" sz="1800" b="0" dirty="0">
                          <a:latin typeface="+mn-lt"/>
                        </a:rPr>
                        <a:t>10.0</a:t>
                      </a:r>
                      <a:endParaRPr lang="en-US" sz="1800" b="0" dirty="0">
                        <a:latin typeface="+mn-lt"/>
                        <a:ea typeface="Calibri"/>
                        <a:cs typeface="Times New Roman"/>
                      </a:endParaRPr>
                    </a:p>
                  </a:txBody>
                  <a:tcPr marL="68580" marR="68580" marT="0" marB="0" anchor="ctr"/>
                </a:tc>
                <a:tc>
                  <a:txBody>
                    <a:bodyPr/>
                    <a:lstStyle/>
                    <a:p>
                      <a:pPr algn="ctr" fontAlgn="b"/>
                      <a:r>
                        <a:rPr lang="en-US" sz="1800" b="0" i="0" u="none" strike="noStrike" dirty="0">
                          <a:solidFill>
                            <a:srgbClr val="000000"/>
                          </a:solidFill>
                          <a:effectLst/>
                          <a:latin typeface="+mn-lt"/>
                        </a:rPr>
                        <a:t>-50%</a:t>
                      </a:r>
                    </a:p>
                  </a:txBody>
                  <a:tcPr marL="9525" marR="9525" marT="9525" marB="0" anchor="ctr"/>
                </a:tc>
                <a:tc>
                  <a:txBody>
                    <a:bodyPr/>
                    <a:lstStyle/>
                    <a:p>
                      <a:pPr algn="ctr" fontAlgn="b"/>
                      <a:r>
                        <a:rPr lang="en-US" sz="1800" b="0" i="0" u="none" strike="noStrike" dirty="0">
                          <a:solidFill>
                            <a:srgbClr val="000000"/>
                          </a:solidFill>
                          <a:effectLst/>
                          <a:latin typeface="+mn-lt"/>
                        </a:rPr>
                        <a:t>13.20</a:t>
                      </a:r>
                    </a:p>
                  </a:txBody>
                  <a:tcPr marL="9525" marR="9525" marT="9525" marB="0" anchor="ctr"/>
                </a:tc>
                <a:tc>
                  <a:txBody>
                    <a:bodyPr/>
                    <a:lstStyle/>
                    <a:p>
                      <a:pPr algn="ctr" fontAlgn="b"/>
                      <a:r>
                        <a:rPr lang="en-US" sz="1800" b="0" i="0" u="none" strike="noStrike" dirty="0">
                          <a:solidFill>
                            <a:srgbClr val="000000"/>
                          </a:solidFill>
                          <a:effectLst/>
                          <a:latin typeface="Calibri"/>
                        </a:rPr>
                        <a:t>-63%</a:t>
                      </a:r>
                    </a:p>
                  </a:txBody>
                  <a:tcPr marL="9525" marR="9525" marT="9525" marB="0" anchor="ctr"/>
                </a:tc>
                <a:extLst>
                  <a:ext uri="{0D108BD9-81ED-4DB2-BD59-A6C34878D82A}">
                    <a16:rowId xmlns:a16="http://schemas.microsoft.com/office/drawing/2014/main" val="10002"/>
                  </a:ext>
                </a:extLst>
              </a:tr>
              <a:tr h="635457">
                <a:tc>
                  <a:txBody>
                    <a:bodyPr/>
                    <a:lstStyle/>
                    <a:p>
                      <a:pPr marL="0" marR="0" algn="ctr">
                        <a:lnSpc>
                          <a:spcPct val="115000"/>
                        </a:lnSpc>
                        <a:spcBef>
                          <a:spcPts val="0"/>
                        </a:spcBef>
                        <a:spcAft>
                          <a:spcPts val="0"/>
                        </a:spcAft>
                      </a:pPr>
                      <a:r>
                        <a:rPr lang="en-US" sz="1800" b="0" dirty="0">
                          <a:latin typeface="+mn-lt"/>
                        </a:rPr>
                        <a:t>CenterPoint</a:t>
                      </a:r>
                      <a:endParaRPr lang="en-US" sz="1800" b="0" dirty="0">
                        <a:latin typeface="+mn-lt"/>
                        <a:ea typeface="Calibri"/>
                        <a:cs typeface="Times New Roman"/>
                      </a:endParaRPr>
                    </a:p>
                  </a:txBody>
                  <a:tcPr marL="68580" marR="68580" marT="0" marB="0" anchor="ctr"/>
                </a:tc>
                <a:tc>
                  <a:txBody>
                    <a:bodyPr/>
                    <a:lstStyle/>
                    <a:p>
                      <a:pPr algn="ctr" fontAlgn="b"/>
                      <a:r>
                        <a:rPr lang="en-US" sz="1800" b="0" i="0" u="none" strike="noStrike" dirty="0">
                          <a:solidFill>
                            <a:srgbClr val="000000"/>
                          </a:solidFill>
                          <a:effectLst/>
                          <a:latin typeface="+mn-lt"/>
                        </a:rPr>
                        <a:t>5.2</a:t>
                      </a:r>
                    </a:p>
                  </a:txBody>
                  <a:tcPr marL="9525" marR="9525" marT="9525" marB="0" anchor="ctr"/>
                </a:tc>
                <a:tc>
                  <a:txBody>
                    <a:bodyPr/>
                    <a:lstStyle/>
                    <a:p>
                      <a:pPr algn="ctr" fontAlgn="b"/>
                      <a:r>
                        <a:rPr lang="en-US" sz="1800" b="0" i="0" u="none" strike="noStrike" dirty="0">
                          <a:solidFill>
                            <a:srgbClr val="000000"/>
                          </a:solidFill>
                          <a:effectLst/>
                          <a:latin typeface="+mn-lt"/>
                        </a:rPr>
                        <a:t>Summer Energy</a:t>
                      </a:r>
                    </a:p>
                  </a:txBody>
                  <a:tcPr marL="9525" marR="9525" marT="9525" marB="0" anchor="ctr"/>
                </a:tc>
                <a:tc>
                  <a:txBody>
                    <a:bodyPr/>
                    <a:lstStyle/>
                    <a:p>
                      <a:pPr marL="0" marR="0" algn="ctr">
                        <a:lnSpc>
                          <a:spcPct val="115000"/>
                        </a:lnSpc>
                        <a:spcBef>
                          <a:spcPts val="0"/>
                        </a:spcBef>
                        <a:spcAft>
                          <a:spcPts val="0"/>
                        </a:spcAft>
                      </a:pPr>
                      <a:r>
                        <a:rPr lang="en-US" sz="1800" b="0" dirty="0">
                          <a:latin typeface="+mn-lt"/>
                        </a:rPr>
                        <a:t>10.4</a:t>
                      </a:r>
                      <a:endParaRPr lang="en-US" sz="1800" b="0" dirty="0">
                        <a:latin typeface="+mn-lt"/>
                        <a:ea typeface="Calibri"/>
                        <a:cs typeface="Times New Roman"/>
                      </a:endParaRPr>
                    </a:p>
                  </a:txBody>
                  <a:tcPr marL="68580" marR="68580" marT="0" marB="0" anchor="ctr"/>
                </a:tc>
                <a:tc>
                  <a:txBody>
                    <a:bodyPr/>
                    <a:lstStyle/>
                    <a:p>
                      <a:pPr algn="ctr" fontAlgn="b"/>
                      <a:r>
                        <a:rPr lang="en-US" sz="1800" b="0" i="0" u="none" strike="noStrike" dirty="0">
                          <a:solidFill>
                            <a:srgbClr val="000000"/>
                          </a:solidFill>
                          <a:effectLst/>
                          <a:latin typeface="+mn-lt"/>
                        </a:rPr>
                        <a:t>-50%</a:t>
                      </a:r>
                    </a:p>
                  </a:txBody>
                  <a:tcPr marL="9525" marR="9525" marT="9525" marB="0" anchor="ctr"/>
                </a:tc>
                <a:tc>
                  <a:txBody>
                    <a:bodyPr/>
                    <a:lstStyle/>
                    <a:p>
                      <a:pPr algn="ctr" fontAlgn="b"/>
                      <a:r>
                        <a:rPr lang="en-US" sz="1800" b="0" i="0" u="none" strike="noStrike" dirty="0">
                          <a:solidFill>
                            <a:srgbClr val="000000"/>
                          </a:solidFill>
                          <a:effectLst/>
                          <a:latin typeface="+mn-lt"/>
                        </a:rPr>
                        <a:t>13.7</a:t>
                      </a:r>
                    </a:p>
                  </a:txBody>
                  <a:tcPr marL="9525" marR="9525" marT="9525" marB="0" anchor="ctr"/>
                </a:tc>
                <a:tc>
                  <a:txBody>
                    <a:bodyPr/>
                    <a:lstStyle/>
                    <a:p>
                      <a:pPr algn="ctr" fontAlgn="b"/>
                      <a:r>
                        <a:rPr lang="en-US" sz="1800" b="0" i="0" u="none" strike="noStrike" dirty="0">
                          <a:solidFill>
                            <a:srgbClr val="000000"/>
                          </a:solidFill>
                          <a:effectLst/>
                          <a:latin typeface="Calibri"/>
                        </a:rPr>
                        <a:t>-63%</a:t>
                      </a:r>
                    </a:p>
                  </a:txBody>
                  <a:tcPr marL="9525" marR="9525" marT="9525" marB="0" anchor="ctr"/>
                </a:tc>
                <a:extLst>
                  <a:ext uri="{0D108BD9-81ED-4DB2-BD59-A6C34878D82A}">
                    <a16:rowId xmlns:a16="http://schemas.microsoft.com/office/drawing/2014/main" val="10003"/>
                  </a:ext>
                </a:extLst>
              </a:tr>
              <a:tr h="635457">
                <a:tc>
                  <a:txBody>
                    <a:bodyPr/>
                    <a:lstStyle/>
                    <a:p>
                      <a:pPr marL="0" marR="0" algn="ctr">
                        <a:lnSpc>
                          <a:spcPct val="115000"/>
                        </a:lnSpc>
                        <a:spcBef>
                          <a:spcPts val="0"/>
                        </a:spcBef>
                        <a:spcAft>
                          <a:spcPts val="0"/>
                        </a:spcAft>
                      </a:pPr>
                      <a:r>
                        <a:rPr lang="en-US" sz="1800" b="0" kern="1200" dirty="0">
                          <a:solidFill>
                            <a:schemeClr val="dk1"/>
                          </a:solidFill>
                          <a:latin typeface="+mn-lt"/>
                          <a:ea typeface="+mn-ea"/>
                          <a:cs typeface="+mn-cs"/>
                        </a:rPr>
                        <a:t>Oncor</a:t>
                      </a:r>
                    </a:p>
                  </a:txBody>
                  <a:tcPr marL="68580" marR="68580" marT="0" marB="0" anchor="ctr"/>
                </a:tc>
                <a:tc>
                  <a:txBody>
                    <a:bodyPr/>
                    <a:lstStyle/>
                    <a:p>
                      <a:pPr algn="ctr" fontAlgn="b"/>
                      <a:r>
                        <a:rPr lang="en-US" sz="1800" b="0" i="0" u="none" strike="noStrike" dirty="0">
                          <a:solidFill>
                            <a:srgbClr val="000000"/>
                          </a:solidFill>
                          <a:effectLst/>
                          <a:latin typeface="+mn-lt"/>
                        </a:rPr>
                        <a:t>4.5</a:t>
                      </a:r>
                    </a:p>
                  </a:txBody>
                  <a:tcPr marL="9525" marR="9525" marT="9525" marB="0" anchor="ctr"/>
                </a:tc>
                <a:tc>
                  <a:txBody>
                    <a:bodyPr/>
                    <a:lstStyle/>
                    <a:p>
                      <a:pPr algn="ctr" fontAlgn="b"/>
                      <a:r>
                        <a:rPr lang="en-US" sz="1800" b="0" i="0" u="none" strike="noStrike" dirty="0">
                          <a:solidFill>
                            <a:srgbClr val="000000"/>
                          </a:solidFill>
                          <a:effectLst/>
                          <a:latin typeface="+mn-lt"/>
                        </a:rPr>
                        <a:t>Summer Energy</a:t>
                      </a:r>
                    </a:p>
                  </a:txBody>
                  <a:tcPr marL="9525" marR="9525" marT="9525" marB="0" anchor="ctr"/>
                </a:tc>
                <a:tc>
                  <a:txBody>
                    <a:bodyPr/>
                    <a:lstStyle/>
                    <a:p>
                      <a:pPr marL="0" marR="0" algn="ctr">
                        <a:lnSpc>
                          <a:spcPct val="115000"/>
                        </a:lnSpc>
                        <a:spcBef>
                          <a:spcPts val="0"/>
                        </a:spcBef>
                        <a:spcAft>
                          <a:spcPts val="0"/>
                        </a:spcAft>
                      </a:pPr>
                      <a:r>
                        <a:rPr lang="en-US" sz="1800" b="0" kern="1200" dirty="0">
                          <a:solidFill>
                            <a:schemeClr val="dk1"/>
                          </a:solidFill>
                          <a:latin typeface="+mn-lt"/>
                          <a:ea typeface="+mn-ea"/>
                          <a:cs typeface="+mn-cs"/>
                        </a:rPr>
                        <a:t>9.7</a:t>
                      </a:r>
                    </a:p>
                  </a:txBody>
                  <a:tcPr marL="68580" marR="68580" marT="0" marB="0" anchor="ctr"/>
                </a:tc>
                <a:tc>
                  <a:txBody>
                    <a:bodyPr/>
                    <a:lstStyle/>
                    <a:p>
                      <a:pPr algn="ctr" fontAlgn="b"/>
                      <a:r>
                        <a:rPr lang="en-US" sz="1800" b="0" i="0" u="none" strike="noStrike" dirty="0">
                          <a:solidFill>
                            <a:srgbClr val="000000"/>
                          </a:solidFill>
                          <a:effectLst/>
                          <a:latin typeface="+mn-lt"/>
                        </a:rPr>
                        <a:t>-54%</a:t>
                      </a:r>
                    </a:p>
                  </a:txBody>
                  <a:tcPr marL="9525" marR="9525" marT="9525" marB="0" anchor="ctr"/>
                </a:tc>
                <a:tc>
                  <a:txBody>
                    <a:bodyPr/>
                    <a:lstStyle/>
                    <a:p>
                      <a:pPr algn="ctr" fontAlgn="b"/>
                      <a:r>
                        <a:rPr lang="en-US" sz="1800" b="0" i="0" u="none" strike="noStrike" dirty="0">
                          <a:solidFill>
                            <a:srgbClr val="000000"/>
                          </a:solidFill>
                          <a:effectLst/>
                          <a:latin typeface="+mn-lt"/>
                        </a:rPr>
                        <a:t>12.8</a:t>
                      </a:r>
                    </a:p>
                  </a:txBody>
                  <a:tcPr marL="9525" marR="9525" marT="9525" marB="0" anchor="ctr"/>
                </a:tc>
                <a:tc>
                  <a:txBody>
                    <a:bodyPr/>
                    <a:lstStyle/>
                    <a:p>
                      <a:pPr algn="ctr" fontAlgn="b"/>
                      <a:r>
                        <a:rPr lang="en-US" sz="1800" b="0" i="0" u="none" strike="noStrike" dirty="0">
                          <a:solidFill>
                            <a:srgbClr val="000000"/>
                          </a:solidFill>
                          <a:effectLst/>
                          <a:latin typeface="Calibri"/>
                        </a:rPr>
                        <a:t>-66%</a:t>
                      </a:r>
                    </a:p>
                  </a:txBody>
                  <a:tcPr marL="9525" marR="9525" marT="9525" marB="0" anchor="ctr"/>
                </a:tc>
                <a:extLst>
                  <a:ext uri="{0D108BD9-81ED-4DB2-BD59-A6C34878D82A}">
                    <a16:rowId xmlns:a16="http://schemas.microsoft.com/office/drawing/2014/main" val="10004"/>
                  </a:ext>
                </a:extLst>
              </a:tr>
              <a:tr h="635457">
                <a:tc>
                  <a:txBody>
                    <a:bodyPr/>
                    <a:lstStyle/>
                    <a:p>
                      <a:pPr marL="0" marR="0" algn="ctr">
                        <a:lnSpc>
                          <a:spcPct val="115000"/>
                        </a:lnSpc>
                        <a:spcBef>
                          <a:spcPts val="0"/>
                        </a:spcBef>
                        <a:spcAft>
                          <a:spcPts val="0"/>
                        </a:spcAft>
                      </a:pPr>
                      <a:r>
                        <a:rPr lang="en-US" sz="1800" b="0" dirty="0">
                          <a:latin typeface="+mn-lt"/>
                        </a:rPr>
                        <a:t>TNMP</a:t>
                      </a:r>
                      <a:endParaRPr lang="en-US" sz="1800" b="0" dirty="0">
                        <a:latin typeface="+mn-lt"/>
                        <a:ea typeface="Calibri"/>
                        <a:cs typeface="Times New Roman"/>
                      </a:endParaRPr>
                    </a:p>
                  </a:txBody>
                  <a:tcPr marL="68580" marR="68580" marT="0" marB="0" anchor="ctr"/>
                </a:tc>
                <a:tc>
                  <a:txBody>
                    <a:bodyPr/>
                    <a:lstStyle/>
                    <a:p>
                      <a:pPr algn="ctr" fontAlgn="b"/>
                      <a:r>
                        <a:rPr lang="en-US" sz="1800" b="0" i="0" u="none" strike="noStrike" dirty="0">
                          <a:solidFill>
                            <a:srgbClr val="000000"/>
                          </a:solidFill>
                          <a:effectLst/>
                          <a:latin typeface="+mn-lt"/>
                        </a:rPr>
                        <a:t>5.0</a:t>
                      </a:r>
                    </a:p>
                  </a:txBody>
                  <a:tcPr marL="9525" marR="9525" marT="9525" marB="0" anchor="ctr"/>
                </a:tc>
                <a:tc>
                  <a:txBody>
                    <a:bodyPr/>
                    <a:lstStyle/>
                    <a:p>
                      <a:pPr algn="ctr" fontAlgn="b"/>
                      <a:r>
                        <a:rPr lang="en-US" sz="1800" b="0" i="0" u="none" strike="noStrike" dirty="0">
                          <a:solidFill>
                            <a:srgbClr val="000000"/>
                          </a:solidFill>
                          <a:effectLst/>
                          <a:latin typeface="+mn-lt"/>
                        </a:rPr>
                        <a:t>Frontier Utilities</a:t>
                      </a:r>
                    </a:p>
                  </a:txBody>
                  <a:tcPr marL="9525" marR="9525" marT="9525" marB="0" anchor="ctr"/>
                </a:tc>
                <a:tc>
                  <a:txBody>
                    <a:bodyPr/>
                    <a:lstStyle/>
                    <a:p>
                      <a:pPr marL="0" marR="0" algn="ctr">
                        <a:lnSpc>
                          <a:spcPct val="115000"/>
                        </a:lnSpc>
                        <a:spcBef>
                          <a:spcPts val="0"/>
                        </a:spcBef>
                        <a:spcAft>
                          <a:spcPts val="0"/>
                        </a:spcAft>
                      </a:pPr>
                      <a:r>
                        <a:rPr lang="en-US" sz="1800" b="0" dirty="0">
                          <a:latin typeface="+mn-lt"/>
                        </a:rPr>
                        <a:t>10.6</a:t>
                      </a:r>
                      <a:endParaRPr lang="en-US" sz="1800" b="0" dirty="0">
                        <a:latin typeface="+mn-lt"/>
                        <a:ea typeface="Calibri"/>
                        <a:cs typeface="Times New Roman"/>
                      </a:endParaRPr>
                    </a:p>
                  </a:txBody>
                  <a:tcPr marL="68580" marR="68580" marT="0" marB="0" anchor="ctr"/>
                </a:tc>
                <a:tc>
                  <a:txBody>
                    <a:bodyPr/>
                    <a:lstStyle/>
                    <a:p>
                      <a:pPr algn="ctr" fontAlgn="b"/>
                      <a:r>
                        <a:rPr lang="en-US" sz="1800" b="0" i="0" u="none" strike="noStrike" dirty="0">
                          <a:solidFill>
                            <a:srgbClr val="000000"/>
                          </a:solidFill>
                          <a:effectLst/>
                          <a:latin typeface="+mn-lt"/>
                        </a:rPr>
                        <a:t>-53%</a:t>
                      </a:r>
                    </a:p>
                  </a:txBody>
                  <a:tcPr marL="9525" marR="9525" marT="9525" marB="0" anchor="ctr"/>
                </a:tc>
                <a:tc>
                  <a:txBody>
                    <a:bodyPr/>
                    <a:lstStyle/>
                    <a:p>
                      <a:pPr algn="ctr" fontAlgn="b"/>
                      <a:r>
                        <a:rPr lang="en-US" sz="1800" b="0" i="0" u="none" strike="noStrike" dirty="0">
                          <a:solidFill>
                            <a:srgbClr val="000000"/>
                          </a:solidFill>
                          <a:effectLst/>
                          <a:latin typeface="+mn-lt"/>
                        </a:rPr>
                        <a:t>14.0</a:t>
                      </a:r>
                    </a:p>
                  </a:txBody>
                  <a:tcPr marL="9525" marR="9525" marT="9525" marB="0" anchor="ctr"/>
                </a:tc>
                <a:tc>
                  <a:txBody>
                    <a:bodyPr/>
                    <a:lstStyle/>
                    <a:p>
                      <a:pPr algn="ctr" fontAlgn="b"/>
                      <a:r>
                        <a:rPr lang="en-US" sz="1800" b="0" i="0" u="none" strike="noStrike" dirty="0">
                          <a:solidFill>
                            <a:srgbClr val="000000"/>
                          </a:solidFill>
                          <a:effectLst/>
                          <a:latin typeface="Calibri"/>
                        </a:rPr>
                        <a:t>-65%</a:t>
                      </a:r>
                    </a:p>
                  </a:txBody>
                  <a:tcPr marL="9525" marR="9525" marT="9525" marB="0" anchor="ctr"/>
                </a:tc>
                <a:extLst>
                  <a:ext uri="{0D108BD9-81ED-4DB2-BD59-A6C34878D82A}">
                    <a16:rowId xmlns:a16="http://schemas.microsoft.com/office/drawing/2014/main" val="10005"/>
                  </a:ext>
                </a:extLst>
              </a:tr>
            </a:tbl>
          </a:graphicData>
        </a:graphic>
      </p:graphicFrame>
      <p:sp>
        <p:nvSpPr>
          <p:cNvPr id="6" name="Slide Number Placeholder 5"/>
          <p:cNvSpPr>
            <a:spLocks noGrp="1"/>
          </p:cNvSpPr>
          <p:nvPr>
            <p:ph type="sldNum" sz="quarter" idx="12"/>
          </p:nvPr>
        </p:nvSpPr>
        <p:spPr/>
        <p:txBody>
          <a:bodyPr/>
          <a:lstStyle/>
          <a:p>
            <a:fld id="{6F42FDE4-A7DD-41A7-A0A6-9B649FB43336}" type="slidenum">
              <a:rPr kumimoji="0" lang="en-US" smtClean="0"/>
              <a:pPr/>
              <a:t>16</a:t>
            </a:fld>
            <a:endParaRPr kumimoji="0" lang="en-US" dirty="0"/>
          </a:p>
        </p:txBody>
      </p:sp>
      <p:sp>
        <p:nvSpPr>
          <p:cNvPr id="4" name="TextBox 3"/>
          <p:cNvSpPr txBox="1"/>
          <p:nvPr/>
        </p:nvSpPr>
        <p:spPr>
          <a:xfrm>
            <a:off x="3048000" y="6297829"/>
            <a:ext cx="6553200" cy="646331"/>
          </a:xfrm>
          <a:prstGeom prst="rect">
            <a:avLst/>
          </a:prstGeom>
          <a:noFill/>
        </p:spPr>
        <p:txBody>
          <a:bodyPr wrap="square" rtlCol="0">
            <a:spAutoFit/>
          </a:bodyPr>
          <a:lstStyle/>
          <a:p>
            <a:pPr algn="ctr"/>
            <a:r>
              <a:rPr lang="en-US" i="1" dirty="0"/>
              <a:t>As of 10/13/16 for usage of 1000 kWh; 36.1% inflation since 2001 (Bureau of Labor Statistics) </a:t>
            </a:r>
          </a:p>
        </p:txBody>
      </p:sp>
    </p:spTree>
    <p:extLst>
      <p:ext uri="{BB962C8B-B14F-4D97-AF65-F5344CB8AC3E}">
        <p14:creationId xmlns:p14="http://schemas.microsoft.com/office/powerpoint/2010/main" val="981471944"/>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9E5C9C-1C99-4FDA-B6EB-AB8EA4B656EE}"/>
              </a:ext>
            </a:extLst>
          </p:cNvPr>
          <p:cNvSpPr>
            <a:spLocks noGrp="1"/>
          </p:cNvSpPr>
          <p:nvPr>
            <p:ph type="title"/>
          </p:nvPr>
        </p:nvSpPr>
        <p:spPr>
          <a:xfrm>
            <a:off x="720969" y="271341"/>
            <a:ext cx="11533553" cy="6965706"/>
          </a:xfrm>
        </p:spPr>
        <p:txBody>
          <a:bodyPr>
            <a:normAutofit/>
          </a:bodyPr>
          <a:lstStyle/>
          <a:p>
            <a:r>
              <a:rPr lang="en-US" sz="4800" baseline="0" dirty="0"/>
              <a:t>”Competition in the Texas electricity market has been tremendously successful.”</a:t>
            </a:r>
            <a:br>
              <a:rPr lang="en-US" sz="2200" baseline="0" dirty="0"/>
            </a:br>
            <a:br>
              <a:rPr lang="en-US" sz="2200" baseline="0" dirty="0"/>
            </a:br>
            <a:br>
              <a:rPr lang="en-US" sz="2200" baseline="0" dirty="0"/>
            </a:br>
            <a:br>
              <a:rPr lang="en-US" sz="2200" baseline="0" dirty="0"/>
            </a:br>
            <a:endParaRPr lang="en-US" dirty="0"/>
          </a:p>
        </p:txBody>
      </p:sp>
    </p:spTree>
    <p:extLst>
      <p:ext uri="{BB962C8B-B14F-4D97-AF65-F5344CB8AC3E}">
        <p14:creationId xmlns:p14="http://schemas.microsoft.com/office/powerpoint/2010/main" val="36221345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1A362-8320-4CBD-9C24-4229D8EAAE37}"/>
              </a:ext>
            </a:extLst>
          </p:cNvPr>
          <p:cNvSpPr>
            <a:spLocks noGrp="1"/>
          </p:cNvSpPr>
          <p:nvPr>
            <p:ph type="title"/>
          </p:nvPr>
        </p:nvSpPr>
        <p:spPr>
          <a:xfrm>
            <a:off x="924170" y="2905125"/>
            <a:ext cx="10515600" cy="1325563"/>
          </a:xfrm>
        </p:spPr>
        <p:txBody>
          <a:bodyPr>
            <a:normAutofit fontScale="90000"/>
          </a:bodyPr>
          <a:lstStyle/>
          <a:p>
            <a:r>
              <a:rPr lang="en-US" sz="4900" dirty="0"/>
              <a:t>“Prices are lower than they were in the regulated marketplace, almost 10 years ago. “ </a:t>
            </a:r>
            <a:br>
              <a:rPr lang="en-US" dirty="0"/>
            </a:br>
            <a:br>
              <a:rPr lang="en-US" dirty="0"/>
            </a:br>
            <a:endParaRPr lang="en-US" dirty="0"/>
          </a:p>
        </p:txBody>
      </p:sp>
    </p:spTree>
    <p:extLst>
      <p:ext uri="{BB962C8B-B14F-4D97-AF65-F5344CB8AC3E}">
        <p14:creationId xmlns:p14="http://schemas.microsoft.com/office/powerpoint/2010/main" val="26950763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331AF2-2B02-4165-8A02-FE2E00CB5C72}"/>
              </a:ext>
            </a:extLst>
          </p:cNvPr>
          <p:cNvSpPr>
            <a:spLocks noGrp="1"/>
          </p:cNvSpPr>
          <p:nvPr>
            <p:ph type="title"/>
          </p:nvPr>
        </p:nvSpPr>
        <p:spPr>
          <a:xfrm>
            <a:off x="1080477" y="3209925"/>
            <a:ext cx="10515600" cy="1325563"/>
          </a:xfrm>
        </p:spPr>
        <p:txBody>
          <a:bodyPr>
            <a:normAutofit fontScale="90000"/>
          </a:bodyPr>
          <a:lstStyle/>
          <a:p>
            <a:r>
              <a:rPr lang="en-US" sz="5300" dirty="0"/>
              <a:t>“Generation companies have invested billions of dollars in private capital.”</a:t>
            </a:r>
            <a:br>
              <a:rPr lang="en-US" dirty="0"/>
            </a:br>
            <a:br>
              <a:rPr lang="en-US" dirty="0"/>
            </a:br>
            <a:br>
              <a:rPr lang="en-US" dirty="0"/>
            </a:br>
            <a:endParaRPr lang="en-US" dirty="0"/>
          </a:p>
        </p:txBody>
      </p:sp>
    </p:spTree>
    <p:extLst>
      <p:ext uri="{BB962C8B-B14F-4D97-AF65-F5344CB8AC3E}">
        <p14:creationId xmlns:p14="http://schemas.microsoft.com/office/powerpoint/2010/main" val="18194946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078C9D-349A-48AD-9E7B-B8E486531958}"/>
              </a:ext>
            </a:extLst>
          </p:cNvPr>
          <p:cNvSpPr>
            <a:spLocks noGrp="1"/>
          </p:cNvSpPr>
          <p:nvPr>
            <p:ph type="ctrTitle"/>
          </p:nvPr>
        </p:nvSpPr>
        <p:spPr/>
        <p:txBody>
          <a:bodyPr/>
          <a:lstStyle/>
          <a:p>
            <a:endParaRPr lang="en-US" dirty="0"/>
          </a:p>
        </p:txBody>
      </p:sp>
      <p:sp>
        <p:nvSpPr>
          <p:cNvPr id="3" name="Subtitle 2">
            <a:extLst>
              <a:ext uri="{FF2B5EF4-FFF2-40B4-BE49-F238E27FC236}">
                <a16:creationId xmlns:a16="http://schemas.microsoft.com/office/drawing/2014/main" id="{6680FECC-DD77-4768-9A4B-7BD6AAF029FC}"/>
              </a:ext>
            </a:extLst>
          </p:cNvPr>
          <p:cNvSpPr>
            <a:spLocks noGrp="1"/>
          </p:cNvSpPr>
          <p:nvPr>
            <p:ph type="subTitle" idx="1"/>
          </p:nvPr>
        </p:nvSpPr>
        <p:spPr/>
        <p:txBody>
          <a:bodyPr/>
          <a:lstStyle/>
          <a:p>
            <a:endParaRPr lang="en-US"/>
          </a:p>
        </p:txBody>
      </p:sp>
      <p:pic>
        <p:nvPicPr>
          <p:cNvPr id="11" name="Picture 10">
            <a:extLst>
              <a:ext uri="{FF2B5EF4-FFF2-40B4-BE49-F238E27FC236}">
                <a16:creationId xmlns:a16="http://schemas.microsoft.com/office/drawing/2014/main" id="{45783DF2-FAAD-4FAF-9AE8-4849FDF529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09750" y="0"/>
            <a:ext cx="8572500" cy="6858000"/>
          </a:xfrm>
          <a:prstGeom prst="rect">
            <a:avLst/>
          </a:prstGeom>
        </p:spPr>
      </p:pic>
    </p:spTree>
    <p:extLst>
      <p:ext uri="{BB962C8B-B14F-4D97-AF65-F5344CB8AC3E}">
        <p14:creationId xmlns:p14="http://schemas.microsoft.com/office/powerpoint/2010/main" val="16866043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E7A877-4397-40F4-BEB1-8150392F74D7}"/>
              </a:ext>
            </a:extLst>
          </p:cNvPr>
          <p:cNvSpPr>
            <a:spLocks noGrp="1"/>
          </p:cNvSpPr>
          <p:nvPr>
            <p:ph type="title"/>
          </p:nvPr>
        </p:nvSpPr>
        <p:spPr>
          <a:xfrm>
            <a:off x="986693" y="2373679"/>
            <a:ext cx="10515600" cy="1325563"/>
          </a:xfrm>
        </p:spPr>
        <p:txBody>
          <a:bodyPr>
            <a:noAutofit/>
          </a:bodyPr>
          <a:lstStyle/>
          <a:p>
            <a:r>
              <a:rPr lang="en-US" dirty="0"/>
              <a:t>“But let’s look at the facts:  prices are lower today in the competitive areas of Texas than they were prior to competition.”</a:t>
            </a:r>
          </a:p>
        </p:txBody>
      </p:sp>
    </p:spTree>
    <p:extLst>
      <p:ext uri="{BB962C8B-B14F-4D97-AF65-F5344CB8AC3E}">
        <p14:creationId xmlns:p14="http://schemas.microsoft.com/office/powerpoint/2010/main" val="21932986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2C3D52-61AD-4CF4-9F82-DD91F2C96B7E}"/>
              </a:ext>
            </a:extLst>
          </p:cNvPr>
          <p:cNvSpPr>
            <a:spLocks noGrp="1"/>
          </p:cNvSpPr>
          <p:nvPr>
            <p:ph type="title"/>
          </p:nvPr>
        </p:nvSpPr>
        <p:spPr/>
        <p:txBody>
          <a:bodyPr/>
          <a:lstStyle/>
          <a:p>
            <a:endParaRPr lang="en-US"/>
          </a:p>
        </p:txBody>
      </p:sp>
      <p:pic>
        <p:nvPicPr>
          <p:cNvPr id="4" name="Picture 3">
            <a:extLst>
              <a:ext uri="{FF2B5EF4-FFF2-40B4-BE49-F238E27FC236}">
                <a16:creationId xmlns:a16="http://schemas.microsoft.com/office/drawing/2014/main" id="{F1D0BEC1-28CF-44D5-ABF4-E301BCC1014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2862" y="-605087"/>
            <a:ext cx="12324862" cy="8213365"/>
          </a:xfrm>
          <a:prstGeom prst="rect">
            <a:avLst/>
          </a:prstGeom>
        </p:spPr>
      </p:pic>
    </p:spTree>
    <p:extLst>
      <p:ext uri="{BB962C8B-B14F-4D97-AF65-F5344CB8AC3E}">
        <p14:creationId xmlns:p14="http://schemas.microsoft.com/office/powerpoint/2010/main" val="35926604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8">
            <a:extLst>
              <a:ext uri="{FF2B5EF4-FFF2-40B4-BE49-F238E27FC236}">
                <a16:creationId xmlns:a16="http://schemas.microsoft.com/office/drawing/2014/main" id="{53BB5D57-6178-4F62-B472-0312F6D95A85}"/>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2CC153E2-5D5A-4B62-848C-B4122E886E26}"/>
              </a:ext>
            </a:extLst>
          </p:cNvPr>
          <p:cNvPicPr>
            <a:picLocks noChangeAspect="1"/>
          </p:cNvPicPr>
          <p:nvPr/>
        </p:nvPicPr>
        <p:blipFill rotWithShape="1">
          <a:blip r:embed="rId2">
            <a:extLst>
              <a:ext uri="{28A0092B-C50C-407E-A947-70E740481C1C}">
                <a14:useLocalDpi xmlns:a14="http://schemas.microsoft.com/office/drawing/2010/main" val="0"/>
              </a:ext>
            </a:extLst>
          </a:blip>
          <a:srcRect t="35941" r="1" b="1"/>
          <a:stretch/>
        </p:blipFill>
        <p:spPr>
          <a:xfrm>
            <a:off x="643467" y="643467"/>
            <a:ext cx="10905066" cy="5571066"/>
          </a:xfrm>
          <a:prstGeom prst="rect">
            <a:avLst/>
          </a:prstGeom>
        </p:spPr>
      </p:pic>
      <p:sp>
        <p:nvSpPr>
          <p:cNvPr id="10" name="Rectangle 10">
            <a:extLst>
              <a:ext uri="{FF2B5EF4-FFF2-40B4-BE49-F238E27FC236}">
                <a16:creationId xmlns:a16="http://schemas.microsoft.com/office/drawing/2014/main" id="{4C61BD32-7542-4D52-BA5A-3ADE869BF8AC}"/>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616342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09979A-699F-418B-AF6B-6E35F494FD11}"/>
              </a:ext>
            </a:extLst>
          </p:cNvPr>
          <p:cNvSpPr>
            <a:spLocks noGrp="1"/>
          </p:cNvSpPr>
          <p:nvPr>
            <p:ph type="title"/>
          </p:nvPr>
        </p:nvSpPr>
        <p:spPr/>
        <p:txBody>
          <a:bodyPr/>
          <a:lstStyle/>
          <a:p>
            <a:endParaRPr lang="en-US"/>
          </a:p>
        </p:txBody>
      </p:sp>
      <p:pic>
        <p:nvPicPr>
          <p:cNvPr id="4" name="Picture 3">
            <a:extLst>
              <a:ext uri="{FF2B5EF4-FFF2-40B4-BE49-F238E27FC236}">
                <a16:creationId xmlns:a16="http://schemas.microsoft.com/office/drawing/2014/main" id="{ADBEC21E-4BCF-43B4-9A16-B4AB8BA156F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365125"/>
            <a:ext cx="9225239" cy="6133123"/>
          </a:xfrm>
          <a:prstGeom prst="rect">
            <a:avLst/>
          </a:prstGeom>
        </p:spPr>
      </p:pic>
    </p:spTree>
    <p:extLst>
      <p:ext uri="{BB962C8B-B14F-4D97-AF65-F5344CB8AC3E}">
        <p14:creationId xmlns:p14="http://schemas.microsoft.com/office/powerpoint/2010/main" val="8147953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078C9D-349A-48AD-9E7B-B8E486531958}"/>
              </a:ext>
            </a:extLst>
          </p:cNvPr>
          <p:cNvSpPr>
            <a:spLocks noGrp="1"/>
          </p:cNvSpPr>
          <p:nvPr>
            <p:ph type="ctrTitle"/>
          </p:nvPr>
        </p:nvSpPr>
        <p:spPr/>
        <p:txBody>
          <a:bodyPr/>
          <a:lstStyle/>
          <a:p>
            <a:endParaRPr lang="en-US" dirty="0"/>
          </a:p>
        </p:txBody>
      </p:sp>
      <p:sp>
        <p:nvSpPr>
          <p:cNvPr id="3" name="Subtitle 2">
            <a:extLst>
              <a:ext uri="{FF2B5EF4-FFF2-40B4-BE49-F238E27FC236}">
                <a16:creationId xmlns:a16="http://schemas.microsoft.com/office/drawing/2014/main" id="{6680FECC-DD77-4768-9A4B-7BD6AAF029FC}"/>
              </a:ext>
            </a:extLst>
          </p:cNvPr>
          <p:cNvSpPr>
            <a:spLocks noGrp="1"/>
          </p:cNvSpPr>
          <p:nvPr>
            <p:ph type="subTitle" idx="1"/>
          </p:nvPr>
        </p:nvSpPr>
        <p:spPr/>
        <p:txBody>
          <a:bodyPr/>
          <a:lstStyle/>
          <a:p>
            <a:endParaRPr lang="en-US"/>
          </a:p>
        </p:txBody>
      </p:sp>
      <p:pic>
        <p:nvPicPr>
          <p:cNvPr id="9" name="Picture 8">
            <a:extLst>
              <a:ext uri="{FF2B5EF4-FFF2-40B4-BE49-F238E27FC236}">
                <a16:creationId xmlns:a16="http://schemas.microsoft.com/office/drawing/2014/main" id="{AF6167A9-0FCF-4D40-9388-52D7D64DCC9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09750" y="0"/>
            <a:ext cx="8572500" cy="6858000"/>
          </a:xfrm>
          <a:prstGeom prst="rect">
            <a:avLst/>
          </a:prstGeom>
        </p:spPr>
      </p:pic>
    </p:spTree>
    <p:extLst>
      <p:ext uri="{BB962C8B-B14F-4D97-AF65-F5344CB8AC3E}">
        <p14:creationId xmlns:p14="http://schemas.microsoft.com/office/powerpoint/2010/main" val="6015505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C052CA-B2F3-4CB5-BF7A-BB2EC006C8EB}"/>
              </a:ext>
            </a:extLst>
          </p:cNvPr>
          <p:cNvSpPr>
            <a:spLocks noGrp="1"/>
          </p:cNvSpPr>
          <p:nvPr>
            <p:ph type="title"/>
          </p:nvPr>
        </p:nvSpPr>
        <p:spPr>
          <a:xfrm>
            <a:off x="1959265" y="1790168"/>
            <a:ext cx="12888191" cy="3252789"/>
          </a:xfrm>
        </p:spPr>
        <p:txBody>
          <a:bodyPr>
            <a:normAutofit fontScale="90000"/>
          </a:bodyPr>
          <a:lstStyle/>
          <a:p>
            <a:r>
              <a:rPr lang="en-US" sz="23900" b="1" dirty="0">
                <a:solidFill>
                  <a:srgbClr val="C00000"/>
                </a:solidFill>
                <a:latin typeface="Impact" panose="020B0806030902050204" pitchFamily="34" charset="0"/>
              </a:rPr>
              <a:t>15-20%</a:t>
            </a:r>
          </a:p>
        </p:txBody>
      </p:sp>
    </p:spTree>
    <p:extLst>
      <p:ext uri="{BB962C8B-B14F-4D97-AF65-F5344CB8AC3E}">
        <p14:creationId xmlns:p14="http://schemas.microsoft.com/office/powerpoint/2010/main" val="102688969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C052CA-B2F3-4CB5-BF7A-BB2EC006C8EB}"/>
              </a:ext>
            </a:extLst>
          </p:cNvPr>
          <p:cNvSpPr>
            <a:spLocks noGrp="1"/>
          </p:cNvSpPr>
          <p:nvPr>
            <p:ph type="title"/>
          </p:nvPr>
        </p:nvSpPr>
        <p:spPr>
          <a:xfrm>
            <a:off x="1756064" y="1672937"/>
            <a:ext cx="12888191" cy="3252789"/>
          </a:xfrm>
        </p:spPr>
        <p:txBody>
          <a:bodyPr>
            <a:normAutofit/>
          </a:bodyPr>
          <a:lstStyle/>
          <a:p>
            <a:r>
              <a:rPr lang="en-US" sz="13800" b="1" dirty="0">
                <a:solidFill>
                  <a:srgbClr val="C00000"/>
                </a:solidFill>
                <a:latin typeface="Impact" panose="020B0806030902050204" pitchFamily="34" charset="0"/>
              </a:rPr>
              <a:t>20.61 Million</a:t>
            </a:r>
          </a:p>
        </p:txBody>
      </p:sp>
    </p:spTree>
    <p:extLst>
      <p:ext uri="{BB962C8B-B14F-4D97-AF65-F5344CB8AC3E}">
        <p14:creationId xmlns:p14="http://schemas.microsoft.com/office/powerpoint/2010/main" val="329866465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C052CA-B2F3-4CB5-BF7A-BB2EC006C8EB}"/>
              </a:ext>
            </a:extLst>
          </p:cNvPr>
          <p:cNvSpPr>
            <a:spLocks noGrp="1"/>
          </p:cNvSpPr>
          <p:nvPr>
            <p:ph type="title"/>
          </p:nvPr>
        </p:nvSpPr>
        <p:spPr>
          <a:xfrm>
            <a:off x="4608680" y="1766722"/>
            <a:ext cx="12888191" cy="3252789"/>
          </a:xfrm>
        </p:spPr>
        <p:txBody>
          <a:bodyPr>
            <a:normAutofit/>
          </a:bodyPr>
          <a:lstStyle/>
          <a:p>
            <a:r>
              <a:rPr lang="en-US" sz="13800" b="1" dirty="0">
                <a:solidFill>
                  <a:srgbClr val="C00000"/>
                </a:solidFill>
                <a:latin typeface="Impact" panose="020B0806030902050204" pitchFamily="34" charset="0"/>
              </a:rPr>
              <a:t>76%</a:t>
            </a:r>
          </a:p>
        </p:txBody>
      </p:sp>
    </p:spTree>
    <p:extLst>
      <p:ext uri="{BB962C8B-B14F-4D97-AF65-F5344CB8AC3E}">
        <p14:creationId xmlns:p14="http://schemas.microsoft.com/office/powerpoint/2010/main" val="402772032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667C829-409F-4E57-8BA8-0410CD24D6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21810" y="0"/>
            <a:ext cx="5623873" cy="6858000"/>
          </a:xfrm>
          <a:prstGeom prst="rect">
            <a:avLst/>
          </a:prstGeom>
        </p:spPr>
      </p:pic>
    </p:spTree>
    <p:extLst>
      <p:ext uri="{BB962C8B-B14F-4D97-AF65-F5344CB8AC3E}">
        <p14:creationId xmlns:p14="http://schemas.microsoft.com/office/powerpoint/2010/main" val="2766962122"/>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C67DB1F-A797-4AB5-A5AE-E32479EE06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7817" y="594762"/>
            <a:ext cx="11596159" cy="6024247"/>
          </a:xfrm>
          <a:prstGeom prst="rect">
            <a:avLst/>
          </a:prstGeom>
        </p:spPr>
      </p:pic>
    </p:spTree>
    <p:extLst>
      <p:ext uri="{BB962C8B-B14F-4D97-AF65-F5344CB8AC3E}">
        <p14:creationId xmlns:p14="http://schemas.microsoft.com/office/powerpoint/2010/main" val="255558471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7921156-C02D-456E-8225-CAA637DF55E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09601"/>
            <a:ext cx="12302836" cy="8150629"/>
          </a:xfrm>
          <a:prstGeom prst="rect">
            <a:avLst/>
          </a:prstGeom>
        </p:spPr>
      </p:pic>
    </p:spTree>
    <p:extLst>
      <p:ext uri="{BB962C8B-B14F-4D97-AF65-F5344CB8AC3E}">
        <p14:creationId xmlns:p14="http://schemas.microsoft.com/office/powerpoint/2010/main" val="381744106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83F580A-65AA-4C96-A626-BD6D42055E6B}"/>
              </a:ext>
            </a:extLst>
          </p:cNvPr>
          <p:cNvPicPr>
            <a:picLocks noChangeAspect="1"/>
          </p:cNvPicPr>
          <p:nvPr/>
        </p:nvPicPr>
        <p:blipFill rotWithShape="1">
          <a:blip r:embed="rId2">
            <a:extLst>
              <a:ext uri="{28A0092B-C50C-407E-A947-70E740481C1C}">
                <a14:useLocalDpi xmlns:a14="http://schemas.microsoft.com/office/drawing/2010/main" val="0"/>
              </a:ext>
            </a:extLst>
          </a:blip>
          <a:srcRect b="1316"/>
          <a:stretch/>
        </p:blipFill>
        <p:spPr>
          <a:xfrm>
            <a:off x="20" y="10"/>
            <a:ext cx="12191980" cy="6857990"/>
          </a:xfrm>
          <a:prstGeom prst="rect">
            <a:avLst/>
          </a:prstGeom>
        </p:spPr>
      </p:pic>
    </p:spTree>
    <p:extLst>
      <p:ext uri="{BB962C8B-B14F-4D97-AF65-F5344CB8AC3E}">
        <p14:creationId xmlns:p14="http://schemas.microsoft.com/office/powerpoint/2010/main" val="54416667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665</TotalTime>
  <Words>538</Words>
  <Application>Microsoft Office PowerPoint</Application>
  <PresentationFormat>Widescreen</PresentationFormat>
  <Paragraphs>80</Paragraphs>
  <Slides>24</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24</vt:i4>
      </vt:variant>
    </vt:vector>
  </HeadingPairs>
  <TitlesOfParts>
    <vt:vector size="31" baseType="lpstr">
      <vt:lpstr>Arial</vt:lpstr>
      <vt:lpstr>Arial Black</vt:lpstr>
      <vt:lpstr>Calibri</vt:lpstr>
      <vt:lpstr>Calibri Light</vt:lpstr>
      <vt:lpstr>Impact</vt:lpstr>
      <vt:lpstr>Times New Roman</vt:lpstr>
      <vt:lpstr>Office Theme</vt:lpstr>
      <vt:lpstr>Energy Freedom CRC Proposal</vt:lpstr>
      <vt:lpstr>PowerPoint Presentation</vt:lpstr>
      <vt:lpstr>15-20%</vt:lpstr>
      <vt:lpstr>20.61 Million</vt:lpstr>
      <vt:lpstr>76%</vt:lpstr>
      <vt:lpstr>PowerPoint Presentation</vt:lpstr>
      <vt:lpstr>PowerPoint Presentation</vt:lpstr>
      <vt:lpstr>PowerPoint Presentation</vt:lpstr>
      <vt:lpstr>PowerPoint Presentation</vt:lpstr>
      <vt:lpstr>PowerPoint Presentation</vt:lpstr>
      <vt:lpstr>PowerPoint Presentation</vt:lpstr>
      <vt:lpstr>Chairman Brandy Marquez</vt:lpstr>
      <vt:lpstr>Chairman Pat Wood</vt:lpstr>
      <vt:lpstr>Chairman Donna Nelson</vt:lpstr>
      <vt:lpstr>PowerPoint Presentation</vt:lpstr>
      <vt:lpstr> 12 Mo. Fixed Rate Retail Products</vt:lpstr>
      <vt:lpstr>”Competition in the Texas electricity market has been tremendously successful.”    </vt:lpstr>
      <vt:lpstr>“Prices are lower than they were in the regulated marketplace, almost 10 years ago. “   </vt:lpstr>
      <vt:lpstr>“Generation companies have invested billions of dollars in private capital.”   </vt:lpstr>
      <vt:lpstr>“But let’s look at the facts:  prices are lower today in the competitive areas of Texas than they were prior to competition.”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Rich Newsome</dc:creator>
  <cp:lastModifiedBy>Rich Newsome</cp:lastModifiedBy>
  <cp:revision>16</cp:revision>
  <dcterms:created xsi:type="dcterms:W3CDTF">2017-12-14T03:26:06Z</dcterms:created>
  <dcterms:modified xsi:type="dcterms:W3CDTF">2017-12-14T14:31:42Z</dcterms:modified>
</cp:coreProperties>
</file>