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9" r:id="rId4"/>
    <p:sldId id="261" r:id="rId5"/>
    <p:sldId id="271" r:id="rId6"/>
    <p:sldId id="262" r:id="rId7"/>
    <p:sldId id="263" r:id="rId8"/>
    <p:sldId id="264" r:id="rId9"/>
    <p:sldId id="265" r:id="rId10"/>
    <p:sldId id="273" r:id="rId11"/>
    <p:sldId id="268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64" d="100"/>
          <a:sy n="164" d="100"/>
        </p:scale>
        <p:origin x="-114" y="-4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1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0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3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6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5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1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02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0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1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8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9D733-9289-47DD-B11D-D70CE89D112B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8EF2D-C636-4BCA-A427-6E9A3F9A3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1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" y="-95250"/>
            <a:ext cx="73533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15"/>
          <a:stretch/>
        </p:blipFill>
        <p:spPr bwMode="auto">
          <a:xfrm>
            <a:off x="7280910" y="-95250"/>
            <a:ext cx="216789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150495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National Issues Poll </a:t>
            </a:r>
            <a:br>
              <a:rPr lang="en-US" dirty="0" smtClean="0"/>
            </a:br>
            <a:r>
              <a:rPr lang="en-US" dirty="0" smtClean="0"/>
              <a:t>of</a:t>
            </a:r>
            <a:br>
              <a:rPr lang="en-US" dirty="0" smtClean="0"/>
            </a:br>
            <a:r>
              <a:rPr lang="en-US" dirty="0" smtClean="0"/>
              <a:t>Co-op Member-Owners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181350"/>
            <a:ext cx="6400800" cy="1314450"/>
          </a:xfrm>
        </p:spPr>
        <p:txBody>
          <a:bodyPr/>
          <a:lstStyle/>
          <a:p>
            <a:r>
              <a:rPr lang="en-US" dirty="0" smtClean="0"/>
              <a:t>Keith Frederick</a:t>
            </a:r>
          </a:p>
          <a:p>
            <a:r>
              <a:rPr lang="en-US" dirty="0" smtClean="0"/>
              <a:t>Frederick Polls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5268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376" y="-95250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57200" y="57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Positive impressions of co-ops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28600" y="1200150"/>
            <a:ext cx="86868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0400" dirty="0" smtClean="0">
                <a:solidFill>
                  <a:schemeClr val="tx1"/>
                </a:solidFill>
              </a:rPr>
              <a:t>72% rate their co-op positive for charging reasonable rates.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0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0400" dirty="0" smtClean="0">
                <a:solidFill>
                  <a:schemeClr val="tx1"/>
                </a:solidFill>
              </a:rPr>
              <a:t>When rates go up, blame is given to: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0000" dirty="0" smtClean="0">
                <a:solidFill>
                  <a:schemeClr val="tx1"/>
                </a:solidFill>
              </a:rPr>
              <a:t>“Federal Gov’t. Regulations” (40%)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0000" dirty="0" smtClean="0">
                <a:solidFill>
                  <a:schemeClr val="tx1"/>
                </a:solidFill>
              </a:rPr>
              <a:t>“Fuel Costs” (26%),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0000" dirty="0" smtClean="0">
                <a:solidFill>
                  <a:schemeClr val="tx1"/>
                </a:solidFill>
              </a:rPr>
              <a:t>“Taxes” (13%)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0000" dirty="0" smtClean="0">
                <a:solidFill>
                  <a:schemeClr val="tx1"/>
                </a:solidFill>
              </a:rPr>
              <a:t>“Your Electric Utility Company” (13%).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323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376" y="-95250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57200" y="57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Grassroots Activity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28600" y="1276350"/>
            <a:ext cx="84582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71% are likely to voice their opinion to a government official on issues that affect their cost of </a:t>
            </a:r>
            <a:r>
              <a:rPr lang="en-US" dirty="0" smtClean="0">
                <a:solidFill>
                  <a:schemeClr val="tx1"/>
                </a:solidFill>
              </a:rPr>
              <a:t>electricity </a:t>
            </a:r>
            <a:r>
              <a:rPr lang="en-US" i="1" u="sng" dirty="0" smtClean="0">
                <a:solidFill>
                  <a:schemeClr val="tx1"/>
                </a:solidFill>
              </a:rPr>
              <a:t>as long as they are reminded of the co-op model and their member relationship.</a:t>
            </a:r>
            <a:endParaRPr lang="en-US" i="1" u="sng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66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439" y="-98844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57200" y="57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Overview of Poll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28600" y="1047750"/>
            <a:ext cx="861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Poll conducted between March </a:t>
            </a:r>
            <a:r>
              <a:rPr lang="en-US" dirty="0" smtClean="0">
                <a:solidFill>
                  <a:schemeClr val="tx1"/>
                </a:solidFill>
              </a:rPr>
              <a:t>12-18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Polled 750 electric co-op Member-Owners across the nation.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Focus on attitudes towards their co-op, climate change, and solar.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127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439" y="-98844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57200" y="57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Perceptions of Climate Change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28600" y="1047750"/>
            <a:ext cx="861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Overall, 55% think that Climate Change is a serious problem.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But, only one in four make the connection between CO</a:t>
            </a:r>
            <a:r>
              <a:rPr lang="en-US" baseline="-25000" dirty="0" smtClean="0">
                <a:solidFill>
                  <a:schemeClr val="tx1"/>
                </a:solidFill>
              </a:rPr>
              <a:t>2 </a:t>
            </a:r>
            <a:r>
              <a:rPr lang="en-US" dirty="0" smtClean="0">
                <a:solidFill>
                  <a:schemeClr val="tx1"/>
                </a:solidFill>
              </a:rPr>
              <a:t>and climate change/global warming.</a:t>
            </a:r>
            <a:endParaRPr lang="en-US" baseline="-250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55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439" y="-98844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67533" y="57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EPA Greenhouse Gas Rule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28600" y="1123950"/>
            <a:ext cx="8610600" cy="3200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47</a:t>
            </a:r>
            <a:r>
              <a:rPr lang="en-US" sz="2800" dirty="0">
                <a:solidFill>
                  <a:schemeClr val="tx1"/>
                </a:solidFill>
              </a:rPr>
              <a:t>% </a:t>
            </a:r>
            <a:r>
              <a:rPr lang="en-US" sz="2800" dirty="0" smtClean="0">
                <a:solidFill>
                  <a:schemeClr val="tx1"/>
                </a:solidFill>
              </a:rPr>
              <a:t>oppose the </a:t>
            </a:r>
            <a:r>
              <a:rPr lang="en-US" sz="2800" dirty="0">
                <a:solidFill>
                  <a:schemeClr val="tx1"/>
                </a:solidFill>
              </a:rPr>
              <a:t>rule and 43% </a:t>
            </a:r>
            <a:r>
              <a:rPr lang="en-US" sz="2800" dirty="0" smtClean="0">
                <a:solidFill>
                  <a:schemeClr val="tx1"/>
                </a:solidFill>
              </a:rPr>
              <a:t>favor.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Last </a:t>
            </a:r>
            <a:r>
              <a:rPr lang="en-US" sz="2800" dirty="0">
                <a:solidFill>
                  <a:schemeClr val="tx1"/>
                </a:solidFill>
              </a:rPr>
              <a:t>year this was </a:t>
            </a:r>
            <a:r>
              <a:rPr lang="en-US" sz="2800" dirty="0" smtClean="0">
                <a:solidFill>
                  <a:schemeClr val="tx1"/>
                </a:solidFill>
              </a:rPr>
              <a:t>51% oppose -39% favor.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When only hearing the Pro-EPA message, 47% </a:t>
            </a:r>
            <a:r>
              <a:rPr lang="en-US" sz="2800" u="sng" dirty="0" smtClean="0">
                <a:solidFill>
                  <a:schemeClr val="tx1"/>
                </a:solidFill>
              </a:rPr>
              <a:t>favor </a:t>
            </a:r>
            <a:r>
              <a:rPr lang="en-US" sz="2800" dirty="0" smtClean="0">
                <a:solidFill>
                  <a:schemeClr val="tx1"/>
                </a:solidFill>
              </a:rPr>
              <a:t>the rule and 42% oppose.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3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439" y="-98844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67533" y="57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EPA Greenhouse Gas Rule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28600" y="1123950"/>
            <a:ext cx="8610600" cy="3200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But when rule impacts are explained from our perspective, opposition increases to 54%.  Still, this is weaker opposition than seen in ‘14 poll.  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chemeClr val="tx1"/>
                </a:solidFill>
              </a:rPr>
              <a:t>Bottom Line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  <a:r>
              <a:rPr lang="en-US" sz="2800" dirty="0" smtClean="0">
                <a:solidFill>
                  <a:schemeClr val="tx1"/>
                </a:solidFill>
              </a:rPr>
              <a:t> Actively </a:t>
            </a:r>
            <a:r>
              <a:rPr lang="en-US" sz="2800" dirty="0">
                <a:solidFill>
                  <a:schemeClr val="tx1"/>
                </a:solidFill>
              </a:rPr>
              <a:t>explaining </a:t>
            </a:r>
            <a:r>
              <a:rPr lang="en-US" sz="2800" dirty="0" smtClean="0">
                <a:solidFill>
                  <a:schemeClr val="tx1"/>
                </a:solidFill>
              </a:rPr>
              <a:t>effects </a:t>
            </a:r>
            <a:r>
              <a:rPr lang="en-US" sz="2800" dirty="0">
                <a:solidFill>
                  <a:schemeClr val="tx1"/>
                </a:solidFill>
              </a:rPr>
              <a:t>of </a:t>
            </a:r>
            <a:r>
              <a:rPr lang="en-US" sz="2800" dirty="0" smtClean="0">
                <a:solidFill>
                  <a:schemeClr val="tx1"/>
                </a:solidFill>
              </a:rPr>
              <a:t>EPA’s </a:t>
            </a:r>
            <a:r>
              <a:rPr lang="en-US" sz="2800" dirty="0">
                <a:solidFill>
                  <a:schemeClr val="tx1"/>
                </a:solidFill>
              </a:rPr>
              <a:t>GHG rule to your members </a:t>
            </a:r>
            <a:r>
              <a:rPr lang="en-US" sz="2800" dirty="0" smtClean="0">
                <a:solidFill>
                  <a:schemeClr val="tx1"/>
                </a:solidFill>
              </a:rPr>
              <a:t>helps more of them understand </a:t>
            </a:r>
            <a:r>
              <a:rPr lang="en-US" sz="2800" dirty="0" smtClean="0">
                <a:solidFill>
                  <a:schemeClr val="tx1"/>
                </a:solidFill>
              </a:rPr>
              <a:t>why we are opposing it, and also why we believe there are better solutions out there.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09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439" y="-98844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67533" y="57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EPA Greenhouse Gas Rule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28600" y="1023010"/>
            <a:ext cx="8610600" cy="34459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tx1"/>
                </a:solidFill>
              </a:rPr>
              <a:t>Why do </a:t>
            </a:r>
            <a:r>
              <a:rPr lang="en-US" sz="4200" dirty="0" smtClean="0">
                <a:solidFill>
                  <a:schemeClr val="tx1"/>
                </a:solidFill>
              </a:rPr>
              <a:t>co-op members</a:t>
            </a:r>
            <a:r>
              <a:rPr lang="en-US" sz="4200" dirty="0" smtClean="0">
                <a:solidFill>
                  <a:schemeClr val="tx1"/>
                </a:solidFill>
              </a:rPr>
              <a:t> </a:t>
            </a:r>
            <a:r>
              <a:rPr lang="en-US" sz="4200" dirty="0">
                <a:solidFill>
                  <a:schemeClr val="tx1"/>
                </a:solidFill>
              </a:rPr>
              <a:t>oppose the rule?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1"/>
                </a:solidFill>
              </a:rPr>
              <a:t>It will raise their cost of </a:t>
            </a:r>
            <a:r>
              <a:rPr lang="en-US" sz="3400" dirty="0" smtClean="0">
                <a:solidFill>
                  <a:schemeClr val="tx1"/>
                </a:solidFill>
              </a:rPr>
              <a:t>electricity: </a:t>
            </a:r>
            <a:r>
              <a:rPr lang="en-US" sz="3400" dirty="0">
                <a:solidFill>
                  <a:schemeClr val="tx1"/>
                </a:solidFill>
              </a:rPr>
              <a:t>72%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1"/>
                </a:solidFill>
              </a:rPr>
              <a:t>The rule will cost the US jobs: 73</a:t>
            </a:r>
            <a:r>
              <a:rPr lang="en-US" sz="3400" dirty="0" smtClean="0">
                <a:solidFill>
                  <a:schemeClr val="tx1"/>
                </a:solidFill>
              </a:rPr>
              <a:t>%</a:t>
            </a:r>
            <a:endParaRPr lang="en-US" sz="3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383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773" y="-98844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67533" y="-952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Distributed Generation/Solar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28600" y="1047750"/>
            <a:ext cx="8610600" cy="32766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Our members prefer Community Solar Farms over Home Rooftop for increasing solar generation, 41% to 27%.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Only 2% </a:t>
            </a:r>
            <a:r>
              <a:rPr lang="en-US" sz="2800" dirty="0" smtClean="0">
                <a:solidFill>
                  <a:schemeClr val="tx1"/>
                </a:solidFill>
              </a:rPr>
              <a:t>have </a:t>
            </a:r>
            <a:r>
              <a:rPr lang="en-US" sz="2800" dirty="0">
                <a:solidFill>
                  <a:schemeClr val="tx1"/>
                </a:solidFill>
              </a:rPr>
              <a:t>solar panels installed on their homes.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But 32% of those without solar panels would consider installing </a:t>
            </a:r>
            <a:r>
              <a:rPr lang="en-US" sz="2800" dirty="0" smtClean="0">
                <a:solidFill>
                  <a:schemeClr val="tx1"/>
                </a:solidFill>
              </a:rPr>
              <a:t>them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About 25% say they’re interested in purchasing rooftop solar from their co-op.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93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212" y="-84923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67533" y="-952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Distributed Generation/Solar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52400" y="1023009"/>
            <a:ext cx="8915400" cy="2438399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indent="-169863" algn="l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chemeClr val="tx1"/>
                </a:solidFill>
              </a:rPr>
              <a:t>Best reason to install solar: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tx1"/>
                </a:solidFill>
              </a:rPr>
              <a:t>Save Money: 56%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tx1"/>
                </a:solidFill>
              </a:rPr>
              <a:t>Climate Change: 13%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tx1"/>
                </a:solidFill>
              </a:rPr>
              <a:t>Go Off Grid: 10%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169863" indent="-169863" algn="l">
              <a:buFont typeface="Arial" panose="020B0604020202020204" pitchFamily="34" charset="0"/>
              <a:buChar char="•"/>
            </a:pPr>
            <a:r>
              <a:rPr lang="en-US" sz="4500" dirty="0" smtClean="0">
                <a:solidFill>
                  <a:schemeClr val="tx1"/>
                </a:solidFill>
              </a:rPr>
              <a:t>Biggest </a:t>
            </a:r>
            <a:r>
              <a:rPr lang="en-US" sz="4500" dirty="0">
                <a:solidFill>
                  <a:schemeClr val="tx1"/>
                </a:solidFill>
              </a:rPr>
              <a:t>barrier to </a:t>
            </a:r>
            <a:r>
              <a:rPr lang="en-US" sz="4500" dirty="0" smtClean="0">
                <a:solidFill>
                  <a:schemeClr val="tx1"/>
                </a:solidFill>
              </a:rPr>
              <a:t>installing </a:t>
            </a:r>
            <a:r>
              <a:rPr lang="en-US" sz="4500" dirty="0">
                <a:solidFill>
                  <a:schemeClr val="tx1"/>
                </a:solidFill>
              </a:rPr>
              <a:t>Solar: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tx1"/>
                </a:solidFill>
              </a:rPr>
              <a:t>Cost: 61%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tx1"/>
                </a:solidFill>
              </a:rPr>
              <a:t>Maintenance: 5%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tx1"/>
                </a:solidFill>
              </a:rPr>
              <a:t>Not Available: 3%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300" dirty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02895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Solar seen by over half as a </a:t>
            </a:r>
          </a:p>
          <a:p>
            <a:pPr algn="ctr"/>
            <a:r>
              <a:rPr lang="en-US" sz="3200" dirty="0" smtClean="0"/>
              <a:t>good way to save on power costs.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7037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2945137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307"/>
          <a:stretch/>
        </p:blipFill>
        <p:spPr bwMode="auto">
          <a:xfrm>
            <a:off x="1371600" y="942994"/>
            <a:ext cx="7772400" cy="1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35100" y="1504950"/>
            <a:ext cx="7708900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534" y="1733558"/>
            <a:ext cx="5712466" cy="830997"/>
          </a:xfrm>
          <a:prstGeom prst="rect">
            <a:avLst/>
          </a:prstGeom>
          <a:solidFill>
            <a:srgbClr val="0070C0">
              <a:alpha val="64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80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</a:t>
            </a:r>
            <a:r>
              <a:rPr lang="en-US" sz="4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General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46" y="3181350"/>
            <a:ext cx="1493823" cy="4572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14" name="Rectangle 13"/>
          <p:cNvSpPr/>
          <p:nvPr/>
        </p:nvSpPr>
        <p:spPr>
          <a:xfrm>
            <a:off x="-8975" y="-95250"/>
            <a:ext cx="9305375" cy="44958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0" y="-95251"/>
            <a:ext cx="9296400" cy="1045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773" y="-98844"/>
            <a:ext cx="931354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2435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0877"/>
            <a:ext cx="2151794" cy="70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4469007"/>
            <a:ext cx="1829863" cy="56004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467533" y="-952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Distributed Generation/Solar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28600" y="1123950"/>
            <a:ext cx="861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 vast </a:t>
            </a:r>
            <a:r>
              <a:rPr lang="en-US" dirty="0">
                <a:solidFill>
                  <a:schemeClr val="tx1"/>
                </a:solidFill>
              </a:rPr>
              <a:t>majority, 71%, </a:t>
            </a:r>
            <a:r>
              <a:rPr lang="en-US" dirty="0" smtClean="0">
                <a:solidFill>
                  <a:schemeClr val="tx1"/>
                </a:solidFill>
              </a:rPr>
              <a:t>think best </a:t>
            </a:r>
            <a:r>
              <a:rPr lang="en-US" dirty="0">
                <a:solidFill>
                  <a:schemeClr val="tx1"/>
                </a:solidFill>
              </a:rPr>
              <a:t>and most cost-effective way to expand wind and solar power is to </a:t>
            </a:r>
            <a:r>
              <a:rPr lang="en-US" sz="3600" i="1" u="sng" dirty="0" smtClean="0">
                <a:solidFill>
                  <a:schemeClr val="tx1"/>
                </a:solidFill>
              </a:rPr>
              <a:t>let the marketplace and utilities lead the way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199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677</Words>
  <Application>Microsoft Macintosh PowerPoint</Application>
  <PresentationFormat>On-screen Show (16:9)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National Issues Poll  of Co-op Member-Owners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NRECA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Stuteville, George E.</dc:creator>
  <cp:lastModifiedBy>Bell, Stephen A.</cp:lastModifiedBy>
  <cp:revision>23</cp:revision>
  <dcterms:created xsi:type="dcterms:W3CDTF">2015-03-19T14:03:47Z</dcterms:created>
  <dcterms:modified xsi:type="dcterms:W3CDTF">2015-03-30T23:56:19Z</dcterms:modified>
</cp:coreProperties>
</file>