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14"/>
  </p:notesMasterIdLst>
  <p:sldIdLst>
    <p:sldId id="259" r:id="rId4"/>
    <p:sldId id="261" r:id="rId5"/>
    <p:sldId id="256" r:id="rId6"/>
    <p:sldId id="263" r:id="rId7"/>
    <p:sldId id="258" r:id="rId8"/>
    <p:sldId id="260" r:id="rId9"/>
    <p:sldId id="264" r:id="rId10"/>
    <p:sldId id="265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127" autoAdjust="0"/>
  </p:normalViewPr>
  <p:slideViewPr>
    <p:cSldViewPr snapToGrid="0">
      <p:cViewPr varScale="1">
        <p:scale>
          <a:sx n="38" d="100"/>
          <a:sy n="38" d="100"/>
        </p:scale>
        <p:origin x="53" y="5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299C9-B427-494C-94C2-3843E07B09D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1F058-0920-40A6-920E-FB182CFDD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F058-0920-40A6-920E-FB182CFDD0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2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2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Picture 1027" descr="NRECA_short_4-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5562600"/>
              <a:ext cx="27432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72540"/>
            <a:ext cx="10363200" cy="10526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59079"/>
            <a:ext cx="8534400" cy="77972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5599-0E4F-4438-8211-A589D113D5F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  <a:lvl2pPr>
              <a:spcBef>
                <a:spcPts val="600"/>
              </a:spcBef>
              <a:spcAft>
                <a:spcPts val="300"/>
              </a:spcAft>
              <a:defRPr/>
            </a:lvl2pPr>
            <a:lvl3pPr>
              <a:spcBef>
                <a:spcPts val="600"/>
              </a:spcBef>
              <a:spcAft>
                <a:spcPts val="300"/>
              </a:spcAft>
              <a:defRPr/>
            </a:lvl3pPr>
            <a:lvl4pPr>
              <a:spcBef>
                <a:spcPts val="600"/>
              </a:spcBef>
              <a:spcAft>
                <a:spcPts val="300"/>
              </a:spcAft>
              <a:defRPr/>
            </a:lvl4pPr>
            <a:lvl5pPr>
              <a:spcBef>
                <a:spcPts val="6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1FDB-4318-4DD4-A3EF-8E83B9DF9B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7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121941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34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NO Bottom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op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411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73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88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462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1600200"/>
            <a:ext cx="462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1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0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46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589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304800"/>
            <a:ext cx="2667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797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4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46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0574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20574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395269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buSzPct val="80000"/>
              <a:buFont typeface="Franklin Gothic Book" pitchFamily="34" charset="0"/>
              <a:buChar char="►"/>
              <a:defRPr sz="2800"/>
            </a:lvl1pPr>
            <a:lvl2pPr>
              <a:buClr>
                <a:schemeClr val="accent5"/>
              </a:buClr>
              <a:buSzPct val="80000"/>
              <a:buFont typeface="Wingdings" pitchFamily="2" charset="2"/>
              <a:buChar char="§"/>
              <a:defRPr sz="2800"/>
            </a:lvl2pPr>
            <a:lvl3pPr>
              <a:buClr>
                <a:schemeClr val="accent5"/>
              </a:buClr>
              <a:buSzPct val="80000"/>
              <a:buFont typeface="Wingdings" pitchFamily="2" charset="2"/>
              <a:buChar char="Ø"/>
              <a:defRPr sz="2800"/>
            </a:lvl3pPr>
            <a:lvl4pPr>
              <a:buClr>
                <a:schemeClr val="accent5"/>
              </a:buClr>
              <a:buSzPct val="80000"/>
              <a:buFont typeface="Courier New" pitchFamily="49" charset="0"/>
              <a:buChar char="o"/>
              <a:defRPr sz="2800"/>
            </a:lvl4pPr>
            <a:lvl5pPr>
              <a:buClr>
                <a:schemeClr val="accent5"/>
              </a:buClr>
              <a:buSzPct val="80000"/>
              <a:buFont typeface="Franklin Gothic Book" pitchFamily="34" charset="0"/>
              <a:buChar char="►"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81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91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14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07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61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13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16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85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38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20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7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6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1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7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4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2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A6DC-0517-478B-B51A-26DEEB9A164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BACA-9C7C-4389-B18A-A97943110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8" descr="Top Ba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"/>
            <a:ext cx="1219411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66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1609" y="1472604"/>
            <a:ext cx="10802679" cy="45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bg1"/>
                </a:solidFill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85D5F-3AE4-4D15-AAC5-56226A6E3DFD}" type="slidenum">
              <a:rPr lang="en-US" b="1" baseline="-250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baseline="-25000" dirty="0">
              <a:solidFill>
                <a:srgbClr val="FFFFFF"/>
              </a:solidFill>
            </a:endParaRPr>
          </a:p>
        </p:txBody>
      </p:sp>
      <p:pic>
        <p:nvPicPr>
          <p:cNvPr id="6" name="Picture 7" descr="Foot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182833"/>
            <a:ext cx="121941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oot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182833"/>
            <a:ext cx="121941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-BoldMT" pitchFamily="-6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•"/>
        <a:defRPr sz="2400">
          <a:solidFill>
            <a:schemeClr val="tx1"/>
          </a:solidFill>
          <a:latin typeface="Arial" pitchFamily="-6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–"/>
        <a:defRPr sz="2000">
          <a:solidFill>
            <a:schemeClr val="tx1"/>
          </a:solidFill>
          <a:latin typeface="Arial" pitchFamily="-60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•"/>
        <a:defRPr>
          <a:solidFill>
            <a:schemeClr val="tx1"/>
          </a:solidFill>
          <a:latin typeface="Arial" pitchFamily="-60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–"/>
        <a:defRPr sz="1600">
          <a:solidFill>
            <a:schemeClr val="tx1"/>
          </a:solidFill>
          <a:latin typeface="Arial" pitchFamily="-60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Arial" pitchFamily="-60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C299-ABD0-456B-917C-1F82EBE2F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1A84-35A8-4585-A100-228E5C6B2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8171"/>
            <a:ext cx="9144000" cy="288923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Election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7403"/>
            <a:ext cx="9144000" cy="17688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FECA Lobby Clinic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Jan 2015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Mike Bjorklund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Dir. of Legislative Affairs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3" y="834795"/>
            <a:ext cx="281815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17" y="201856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5104382"/>
            <a:ext cx="10515600" cy="1042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8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Midterm Elections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1077"/>
            <a:ext cx="10515600" cy="283588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million Floridians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Republican Wave or Democratic Low Tide?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Turnout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 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midterm election hit 50%, outperforming the 2006 and 2010 midterm turnouts of 47% and 49%,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Nationally, turnout was approximately 36%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145549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050" y="5681472"/>
            <a:ext cx="4497441" cy="427694"/>
          </a:xfrm>
        </p:spPr>
        <p:txBody>
          <a:bodyPr>
            <a:normAutofit/>
          </a:bodyPr>
          <a:lstStyle/>
          <a:p>
            <a:pPr algn="l"/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65" t="-5575" r="165" b="5223"/>
          <a:stretch/>
        </p:blipFill>
        <p:spPr>
          <a:xfrm>
            <a:off x="386860" y="195072"/>
            <a:ext cx="7086836" cy="5486400"/>
          </a:xfrm>
          <a:prstGeom prst="rect">
            <a:avLst/>
          </a:prstGeom>
        </p:spPr>
      </p:pic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8018586" y="2306415"/>
            <a:ext cx="33485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2000" b="1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senate </a:t>
            </a:r>
            <a:r>
              <a:rPr lang="en-US" sz="2000" b="1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make-up</a:t>
            </a:r>
            <a:r>
              <a:rPr lang="en-US" sz="2000" b="1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cap="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Republicans —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Independents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Caucus with the Democrats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86860" y="6109165"/>
            <a:ext cx="8194432" cy="6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596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Gill Sans MT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 smtClean="0"/>
              <a:t>Source: CNN Elections Center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21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574" y="2333525"/>
            <a:ext cx="3377199" cy="255563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20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</a:t>
            </a:r>
            <a:r>
              <a:rPr lang="en-US" sz="2000" b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 </a:t>
            </a:r>
            <a:r>
              <a:rPr lang="en-US" sz="20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make-up:</a:t>
            </a:r>
            <a:br>
              <a:rPr lang="en-US" sz="20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Republicans —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247*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Democrats — </a:t>
            </a:r>
            <a:r>
              <a:rPr lang="en-US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188</a:t>
            </a:r>
            <a:r>
              <a:rPr lang="en-US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(Largest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1928)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7520354" cy="5625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6315780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Source: CNN Elections Center</a:t>
            </a:r>
          </a:p>
        </p:txBody>
      </p:sp>
    </p:spTree>
    <p:extLst>
      <p:ext uri="{BB962C8B-B14F-4D97-AF65-F5344CB8AC3E}">
        <p14:creationId xmlns:p14="http://schemas.microsoft.com/office/powerpoint/2010/main" val="17896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00433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had two Congressional seats turnover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have co-op territory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 2-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Gwen Graham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CD-26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Curbelo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9" b="-383"/>
          <a:stretch/>
        </p:blipFill>
        <p:spPr>
          <a:xfrm>
            <a:off x="508428" y="235193"/>
            <a:ext cx="5158155" cy="515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/>
          <a:stretch/>
        </p:blipFill>
        <p:spPr>
          <a:xfrm>
            <a:off x="6461985" y="235194"/>
            <a:ext cx="5111262" cy="51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Florida’s Gubernatorial Election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38692" cy="467506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Rick Scott Vs. Charlie Crist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the most expensive gubernatorial election, and possibly the nastiest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Scott won by 64,145 votes (1.07%)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utilities/Climate change were election issues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Steyer and NextGen PAC spent more than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 in FL alone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Kept Climate Change out front as an issue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Duke as the epitome of the “big bad electric company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will continue to play out during the upcoming session.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Cabinet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incumbent Cabinet Members handily won their elections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Commissioner of Agriculture and Consumer Services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Commissioner Adam Putnam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CFO Jeff Atwater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Attorney General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 Pam Bondi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6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Legislature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215"/>
            <a:ext cx="10515600" cy="47467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Senate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open seats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incumbents won their races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Senate did not change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House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legislators got a free pass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incumbent Democrats lost their seats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new legislators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now has a super-majority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4813" lvl="1" indent="-3429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ain’t over yet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862013" lvl="2" indent="-34290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special elections in SD-6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HD-17, HD 24, &amp; HD-64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70" y="278857"/>
            <a:ext cx="2932430" cy="119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98" y="5312906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8" y="3422508"/>
            <a:ext cx="32004" cy="12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8" y="3422508"/>
            <a:ext cx="32004" cy="1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8" y="3422508"/>
            <a:ext cx="32004" cy="12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8" y="3422508"/>
            <a:ext cx="32004" cy="12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8" y="3422508"/>
            <a:ext cx="32004" cy="12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8" y="3422508"/>
            <a:ext cx="32004" cy="12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8" y="3422508"/>
            <a:ext cx="32004" cy="1298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in Florida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 strong showing this cycle. 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2014 election cycle, ACRE contributed to the Governor and Cabinet, participated in 132 Legislative races, and contributed to 18 Congressmen. 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exception of two Congressmen, three candidates for the Florida House, and one Senate candidate, all the candidates supported by ACRE won.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contribution limits have doubled.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RECA Template 201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ヒラギノ角ゴ Pro W3"/>
      </a:majorFont>
      <a:minorFont>
        <a:latin typeface="Lucida Grande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RECA Branded PowerPoint Template.pptx" id="{DA9B4E71-F643-410F-9513-871DEB6A86DF}" vid="{6425AF91-0929-4150-A683-313F30C8CC8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303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MS PGothic</vt:lpstr>
      <vt:lpstr>Arial</vt:lpstr>
      <vt:lpstr>Arial-BoldMT</vt:lpstr>
      <vt:lpstr>Calibri</vt:lpstr>
      <vt:lpstr>Calibri Light</vt:lpstr>
      <vt:lpstr>Courier New</vt:lpstr>
      <vt:lpstr>Franklin Gothic Book</vt:lpstr>
      <vt:lpstr>Gill Sans MT</vt:lpstr>
      <vt:lpstr>Lucida Grande</vt:lpstr>
      <vt:lpstr>Tahoma</vt:lpstr>
      <vt:lpstr>Times New Roman</vt:lpstr>
      <vt:lpstr>Wingdings</vt:lpstr>
      <vt:lpstr>ヒラギノ角ゴ Pro W3</vt:lpstr>
      <vt:lpstr>Office Theme</vt:lpstr>
      <vt:lpstr>1_NRECA Template 2012</vt:lpstr>
      <vt:lpstr>1_Office Theme</vt:lpstr>
      <vt:lpstr>Post Election Update</vt:lpstr>
      <vt:lpstr>2014 Midterm Elections</vt:lpstr>
      <vt:lpstr>PowerPoint Presentation</vt:lpstr>
      <vt:lpstr>New House make-up: Republicans — 247*  Democrats — 188  *(Largest Majority since 1928)   </vt:lpstr>
      <vt:lpstr>PowerPoint Presentation</vt:lpstr>
      <vt:lpstr>Florida’s Gubernatorial Election </vt:lpstr>
      <vt:lpstr>Florida Cabinet</vt:lpstr>
      <vt:lpstr>Florida Legislature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Bjorklund</dc:creator>
  <cp:lastModifiedBy>Mike Bjorklund</cp:lastModifiedBy>
  <cp:revision>48</cp:revision>
  <cp:lastPrinted>2014-11-19T22:33:53Z</cp:lastPrinted>
  <dcterms:created xsi:type="dcterms:W3CDTF">2014-11-17T16:12:01Z</dcterms:created>
  <dcterms:modified xsi:type="dcterms:W3CDTF">2015-01-13T15:44:33Z</dcterms:modified>
</cp:coreProperties>
</file>