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0"/>
  </p:notesMasterIdLst>
  <p:sldIdLst>
    <p:sldId id="263"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5209" autoAdjust="0"/>
  </p:normalViewPr>
  <p:slideViewPr>
    <p:cSldViewPr>
      <p:cViewPr>
        <p:scale>
          <a:sx n="106" d="100"/>
          <a:sy n="106" d="100"/>
        </p:scale>
        <p:origin x="-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807B2702-6C3A-478E-983B-483B230C15DF}" type="datetimeFigureOut">
              <a:rPr lang="en-US"/>
              <a:pPr>
                <a:defRPr/>
              </a:pPr>
              <a:t>1/14/2015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8A3027DB-64BD-487D-96CC-5C211BDC07DE}" type="slidenum">
              <a:rPr lang="en-US"/>
              <a:pPr>
                <a:defRPr/>
              </a:pPr>
              <a:t>‹#›</a:t>
            </a:fld>
            <a:endParaRPr lang="en-US"/>
          </a:p>
        </p:txBody>
      </p:sp>
    </p:spTree>
    <p:extLst>
      <p:ext uri="{BB962C8B-B14F-4D97-AF65-F5344CB8AC3E}">
        <p14:creationId xmlns:p14="http://schemas.microsoft.com/office/powerpoint/2010/main" val="289143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lvl1pPr defTabSz="930895">
              <a:defRPr>
                <a:solidFill>
                  <a:schemeClr val="tx1"/>
                </a:solidFill>
                <a:latin typeface="Arial" charset="0"/>
              </a:defRPr>
            </a:lvl1pPr>
            <a:lvl2pPr marL="758988" indent="-291919" defTabSz="930895">
              <a:defRPr>
                <a:solidFill>
                  <a:schemeClr val="tx1"/>
                </a:solidFill>
                <a:latin typeface="Arial" charset="0"/>
              </a:defRPr>
            </a:lvl2pPr>
            <a:lvl3pPr marL="1167673" indent="-233535" defTabSz="930895">
              <a:defRPr>
                <a:solidFill>
                  <a:schemeClr val="tx1"/>
                </a:solidFill>
                <a:latin typeface="Arial" charset="0"/>
              </a:defRPr>
            </a:lvl3pPr>
            <a:lvl4pPr marL="1634744" indent="-233535" defTabSz="930895">
              <a:defRPr>
                <a:solidFill>
                  <a:schemeClr val="tx1"/>
                </a:solidFill>
                <a:latin typeface="Arial" charset="0"/>
              </a:defRPr>
            </a:lvl4pPr>
            <a:lvl5pPr marL="2101814" indent="-233535" defTabSz="930895">
              <a:defRPr>
                <a:solidFill>
                  <a:schemeClr val="tx1"/>
                </a:solidFill>
                <a:latin typeface="Arial" charset="0"/>
              </a:defRPr>
            </a:lvl5pPr>
            <a:lvl6pPr marL="2568883" indent="-233535" defTabSz="930895" eaLnBrk="0" fontAlgn="base" hangingPunct="0">
              <a:spcBef>
                <a:spcPct val="0"/>
              </a:spcBef>
              <a:spcAft>
                <a:spcPct val="0"/>
              </a:spcAft>
              <a:defRPr>
                <a:solidFill>
                  <a:schemeClr val="tx1"/>
                </a:solidFill>
                <a:latin typeface="Arial" charset="0"/>
              </a:defRPr>
            </a:lvl6pPr>
            <a:lvl7pPr marL="3035953" indent="-233535" defTabSz="930895" eaLnBrk="0" fontAlgn="base" hangingPunct="0">
              <a:spcBef>
                <a:spcPct val="0"/>
              </a:spcBef>
              <a:spcAft>
                <a:spcPct val="0"/>
              </a:spcAft>
              <a:defRPr>
                <a:solidFill>
                  <a:schemeClr val="tx1"/>
                </a:solidFill>
                <a:latin typeface="Arial" charset="0"/>
              </a:defRPr>
            </a:lvl7pPr>
            <a:lvl8pPr marL="3503021" indent="-233535" defTabSz="930895" eaLnBrk="0" fontAlgn="base" hangingPunct="0">
              <a:spcBef>
                <a:spcPct val="0"/>
              </a:spcBef>
              <a:spcAft>
                <a:spcPct val="0"/>
              </a:spcAft>
              <a:defRPr>
                <a:solidFill>
                  <a:schemeClr val="tx1"/>
                </a:solidFill>
                <a:latin typeface="Arial" charset="0"/>
              </a:defRPr>
            </a:lvl8pPr>
            <a:lvl9pPr marL="3970091" indent="-233535" defTabSz="930895" eaLnBrk="0" fontAlgn="base" hangingPunct="0">
              <a:spcBef>
                <a:spcPct val="0"/>
              </a:spcBef>
              <a:spcAft>
                <a:spcPct val="0"/>
              </a:spcAft>
              <a:defRPr>
                <a:solidFill>
                  <a:schemeClr val="tx1"/>
                </a:solidFill>
                <a:latin typeface="Arial" charset="0"/>
              </a:defRPr>
            </a:lvl9pPr>
          </a:lstStyle>
          <a:p>
            <a:pPr>
              <a:defRPr/>
            </a:pPr>
            <a:fld id="{AE801E41-636B-48C3-BA41-78BBCA183C58}" type="slidenum">
              <a:rPr lang="en-US" smtClean="0">
                <a:solidFill>
                  <a:prstClr val="black"/>
                </a:solidFill>
              </a:rPr>
              <a:pPr>
                <a:defRPr/>
              </a:pPr>
              <a:t>2</a:t>
            </a:fld>
            <a:endParaRPr lang="en-US" dirty="0" smtClean="0">
              <a:solidFill>
                <a:prstClr val="black"/>
              </a:solidFill>
            </a:endParaRPr>
          </a:p>
        </p:txBody>
      </p:sp>
      <p:sp>
        <p:nvSpPr>
          <p:cNvPr id="103427" name="Rectangle 2"/>
          <p:cNvSpPr>
            <a:spLocks noGrp="1" noRot="1" noChangeAspect="1" noChangeArrowheads="1" noTextEdit="1"/>
          </p:cNvSpPr>
          <p:nvPr>
            <p:ph type="sldImg"/>
          </p:nvPr>
        </p:nvSpPr>
        <p:spPr>
          <a:xfrm>
            <a:off x="319088" y="306388"/>
            <a:ext cx="6465887" cy="4848225"/>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Florida</a:t>
            </a:r>
            <a:r>
              <a:rPr lang="en-US" baseline="0" dirty="0" smtClean="0"/>
              <a:t> we have the Carrion Beetle</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11</a:t>
            </a:fld>
            <a:endParaRPr lang="en-US"/>
          </a:p>
        </p:txBody>
      </p:sp>
    </p:spTree>
    <p:extLst>
      <p:ext uri="{BB962C8B-B14F-4D97-AF65-F5344CB8AC3E}">
        <p14:creationId xmlns:p14="http://schemas.microsoft.com/office/powerpoint/2010/main" val="36670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Fish</a:t>
            </a:r>
            <a:r>
              <a:rPr lang="en-US" baseline="0" dirty="0" smtClean="0"/>
              <a:t> and Wildlife looking for larvae.  Adult Carrion beetle  (</a:t>
            </a:r>
            <a:r>
              <a:rPr lang="en-US" baseline="0" dirty="0" err="1" smtClean="0"/>
              <a:t>Nicrophorus</a:t>
            </a:r>
            <a:r>
              <a:rPr lang="en-US" baseline="0" dirty="0" smtClean="0"/>
              <a:t> </a:t>
            </a:r>
            <a:r>
              <a:rPr lang="en-US" baseline="0" dirty="0" err="1" smtClean="0"/>
              <a:t>americanus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12</a:t>
            </a:fld>
            <a:endParaRPr lang="en-US"/>
          </a:p>
        </p:txBody>
      </p:sp>
    </p:spTree>
    <p:extLst>
      <p:ext uri="{BB962C8B-B14F-4D97-AF65-F5344CB8AC3E}">
        <p14:creationId xmlns:p14="http://schemas.microsoft.com/office/powerpoint/2010/main" val="384925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Seminole</a:t>
            </a:r>
            <a:r>
              <a:rPr lang="en-US" baseline="0" dirty="0" smtClean="0"/>
              <a:t> submitted extensive comments in December 2014.</a:t>
            </a:r>
          </a:p>
          <a:p>
            <a:endParaRPr lang="en-US" baseline="0" dirty="0" smtClean="0"/>
          </a:p>
          <a:p>
            <a:r>
              <a:rPr lang="en-US" sz="3500" u="sng" dirty="0"/>
              <a:t>Affected Sources</a:t>
            </a:r>
            <a:r>
              <a:rPr lang="en-US" sz="3500" dirty="0"/>
              <a:t>:		</a:t>
            </a:r>
          </a:p>
          <a:p>
            <a:pPr lvl="1"/>
            <a:r>
              <a:rPr lang="en-US" sz="3500" dirty="0"/>
              <a:t>Existing fossil fuel-fired boilers/IGCC</a:t>
            </a:r>
          </a:p>
          <a:p>
            <a:pPr lvl="1"/>
            <a:r>
              <a:rPr lang="en-US" sz="3500" dirty="0"/>
              <a:t>Existing natural gas-fired combustion turbines</a:t>
            </a:r>
          </a:p>
          <a:p>
            <a:r>
              <a:rPr lang="en-US" sz="3500" u="sng" dirty="0"/>
              <a:t>Standards</a:t>
            </a:r>
            <a:r>
              <a:rPr lang="en-US" sz="3500" dirty="0"/>
              <a:t>:</a:t>
            </a:r>
          </a:p>
          <a:p>
            <a:pPr lvl="1"/>
            <a:r>
              <a:rPr lang="en-US" sz="3500" dirty="0"/>
              <a:t>Does not impose limits on individual sources; Instead establishes state-specific “goals”</a:t>
            </a:r>
          </a:p>
          <a:p>
            <a:pPr lvl="1"/>
            <a:r>
              <a:rPr lang="en-US" sz="3500" dirty="0"/>
              <a:t>Goals based on four “building blocks”: 1) efficiency improvements; 2) re-dispatch to natural gas combined cycle; 3) increase renewable/nuclear; 4) demand-side management</a:t>
            </a:r>
          </a:p>
          <a:p>
            <a:pPr marL="349415" lvl="1" indent="-349415">
              <a:buFont typeface="Arial" panose="020B0604020202020204" pitchFamily="34" charset="0"/>
              <a:buChar char="•"/>
            </a:pPr>
            <a:r>
              <a:rPr lang="en-US" sz="3500" u="sng" dirty="0"/>
              <a:t>Standards</a:t>
            </a:r>
            <a:r>
              <a:rPr lang="en-US" sz="3500" dirty="0"/>
              <a:t> (continued):</a:t>
            </a:r>
          </a:p>
          <a:p>
            <a:pPr marL="757066" lvl="2" indent="-349415">
              <a:buFontTx/>
              <a:buChar char="-"/>
            </a:pPr>
            <a:r>
              <a:rPr lang="en-US" sz="3100" dirty="0"/>
              <a:t>Florida’s goal: 794 CO</a:t>
            </a:r>
            <a:r>
              <a:rPr lang="en-US" sz="3100" baseline="-25000" dirty="0"/>
              <a:t>2</a:t>
            </a:r>
            <a:r>
              <a:rPr lang="en-US" sz="3100" dirty="0"/>
              <a:t>/</a:t>
            </a:r>
            <a:r>
              <a:rPr lang="en-US" sz="3100" dirty="0" err="1"/>
              <a:t>MWh</a:t>
            </a:r>
            <a:r>
              <a:rPr lang="en-US" sz="3100" dirty="0"/>
              <a:t> 2020-2029; 740 CO</a:t>
            </a:r>
            <a:r>
              <a:rPr lang="en-US" sz="3100" baseline="-25000" dirty="0"/>
              <a:t>2</a:t>
            </a:r>
            <a:r>
              <a:rPr lang="en-US" sz="3100" dirty="0"/>
              <a:t>/</a:t>
            </a:r>
            <a:r>
              <a:rPr lang="en-US" sz="3100" dirty="0" err="1"/>
              <a:t>MWh</a:t>
            </a:r>
            <a:r>
              <a:rPr lang="en-US" sz="3100" dirty="0"/>
              <a:t> 2030 onward.</a:t>
            </a:r>
          </a:p>
          <a:p>
            <a:pPr marL="757066" lvl="2" indent="-349415">
              <a:buFontTx/>
              <a:buChar char="-"/>
            </a:pPr>
            <a:r>
              <a:rPr lang="en-US" sz="3100" dirty="0"/>
              <a:t>Goal requires 40% reduction from 2012 rates by 2030</a:t>
            </a:r>
          </a:p>
          <a:p>
            <a:pPr marL="0" lvl="2" indent="407651"/>
            <a:r>
              <a:rPr lang="en-US" sz="3500" u="sng" dirty="0"/>
              <a:t>State plans for achievement</a:t>
            </a:r>
            <a:r>
              <a:rPr lang="en-US" sz="3500" dirty="0"/>
              <a:t>:</a:t>
            </a:r>
          </a:p>
          <a:p>
            <a:pPr marL="757066" lvl="2" indent="-349415">
              <a:buFontTx/>
              <a:buChar char="-"/>
            </a:pPr>
            <a:r>
              <a:rPr lang="en-US" sz="3100" dirty="0"/>
              <a:t>Proposal provides guidelines for states to follow to develop plans to meet goals</a:t>
            </a:r>
          </a:p>
          <a:p>
            <a:pPr marL="757066" lvl="2" indent="-349415">
              <a:buFontTx/>
              <a:buChar char="-"/>
            </a:pPr>
            <a:r>
              <a:rPr lang="en-US" sz="3100" dirty="0"/>
              <a:t>Plans due June 2016, with potential extension</a:t>
            </a:r>
          </a:p>
          <a:p>
            <a:pPr marL="349415" lvl="2" indent="-349415">
              <a:buFont typeface="Arial" pitchFamily="34" charset="0"/>
              <a:buChar char="•"/>
            </a:pPr>
            <a:r>
              <a:rPr lang="en-US" sz="3700" u="sng" dirty="0"/>
              <a:t>State plans for achievements</a:t>
            </a:r>
            <a:r>
              <a:rPr lang="en-US" sz="3700" dirty="0"/>
              <a:t>:</a:t>
            </a:r>
          </a:p>
          <a:p>
            <a:pPr marL="349415" lvl="2" indent="-349415"/>
            <a:r>
              <a:rPr lang="en-US" sz="3700" dirty="0"/>
              <a:t>	- </a:t>
            </a:r>
            <a:r>
              <a:rPr lang="en-US" sz="3300" dirty="0"/>
              <a:t>EPA identifies variety of measures to meet goals:</a:t>
            </a:r>
          </a:p>
          <a:p>
            <a:pPr marL="349415" lvl="2" indent="-349415"/>
            <a:endParaRPr lang="en-US" sz="3300" dirty="0"/>
          </a:p>
          <a:p>
            <a:pPr marL="349415" lvl="2" indent="-349415"/>
            <a:r>
              <a:rPr lang="en-US" sz="2400" dirty="0"/>
              <a:t>Demand-side energy efficiency programs </a:t>
            </a:r>
          </a:p>
          <a:p>
            <a:pPr marL="349415" lvl="2" indent="-349415"/>
            <a:r>
              <a:rPr lang="en-US" sz="2400" dirty="0"/>
              <a:t>Renewable energy standards </a:t>
            </a:r>
          </a:p>
          <a:p>
            <a:pPr marL="349415" lvl="2" indent="-349415"/>
            <a:r>
              <a:rPr lang="en-US" sz="2400" dirty="0"/>
              <a:t>Improve plant efficiency </a:t>
            </a:r>
          </a:p>
          <a:p>
            <a:pPr marL="349415" lvl="2" indent="-349415"/>
            <a:r>
              <a:rPr lang="en-US" sz="2400" dirty="0"/>
              <a:t>Increased use of natural gas </a:t>
            </a:r>
          </a:p>
          <a:p>
            <a:r>
              <a:rPr lang="en-US" dirty="0" smtClean="0"/>
              <a:t>Energy conservation programs</a:t>
            </a:r>
          </a:p>
          <a:p>
            <a:pPr marL="349415" lvl="2" indent="-349415"/>
            <a:r>
              <a:rPr lang="en-US" sz="2400" dirty="0"/>
              <a:t>Transmission efficiency improvements </a:t>
            </a:r>
          </a:p>
          <a:p>
            <a:pPr marL="349415" lvl="2" indent="-349415"/>
            <a:r>
              <a:rPr lang="en-US" sz="2400" dirty="0"/>
              <a:t>Energy storage technology </a:t>
            </a:r>
          </a:p>
          <a:p>
            <a:pPr marL="349415" lvl="2" indent="-349415"/>
            <a:r>
              <a:rPr lang="en-US" sz="2400" dirty="0"/>
              <a:t>Retirements </a:t>
            </a:r>
          </a:p>
          <a:p>
            <a:pPr marL="349415" lvl="2" indent="-349415"/>
            <a:r>
              <a:rPr lang="en-US" sz="2400" dirty="0"/>
              <a:t>Expanding renewable or nuclear </a:t>
            </a:r>
          </a:p>
          <a:p>
            <a:pPr marL="349415" lvl="2" indent="-349415"/>
            <a:r>
              <a:rPr lang="en-US" sz="2400" dirty="0"/>
              <a:t>Market-based trading programs</a:t>
            </a:r>
          </a:p>
          <a:p>
            <a:endParaRPr lang="en-US" dirty="0" smtClean="0"/>
          </a:p>
          <a:p>
            <a:pPr marL="349415" lvl="2" indent="-349415"/>
            <a:endParaRPr lang="en-US" sz="3300" dirty="0"/>
          </a:p>
          <a:p>
            <a:pPr marL="757066" lvl="2" indent="-349415">
              <a:buFontTx/>
              <a:buChar char="-"/>
            </a:pPr>
            <a:endParaRPr lang="en-US" sz="3100" dirty="0"/>
          </a:p>
          <a:p>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13</a:t>
            </a:fld>
            <a:endParaRPr lang="en-US"/>
          </a:p>
        </p:txBody>
      </p:sp>
    </p:spTree>
    <p:extLst>
      <p:ext uri="{BB962C8B-B14F-4D97-AF65-F5344CB8AC3E}">
        <p14:creationId xmlns:p14="http://schemas.microsoft.com/office/powerpoint/2010/main" val="402349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E1927E-D363-4889-83D9-3535307372FE}" type="slidenum">
              <a:rPr lang="en-US" smtClean="0"/>
              <a:t>14</a:t>
            </a:fld>
            <a:endParaRPr lang="en-US"/>
          </a:p>
        </p:txBody>
      </p:sp>
    </p:spTree>
    <p:extLst>
      <p:ext uri="{BB962C8B-B14F-4D97-AF65-F5344CB8AC3E}">
        <p14:creationId xmlns:p14="http://schemas.microsoft.com/office/powerpoint/2010/main" val="382375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E1927E-D363-4889-83D9-3535307372FE}" type="slidenum">
              <a:rPr lang="en-US" smtClean="0"/>
              <a:t>15</a:t>
            </a:fld>
            <a:endParaRPr lang="en-US"/>
          </a:p>
        </p:txBody>
      </p:sp>
    </p:spTree>
    <p:extLst>
      <p:ext uri="{BB962C8B-B14F-4D97-AF65-F5344CB8AC3E}">
        <p14:creationId xmlns:p14="http://schemas.microsoft.com/office/powerpoint/2010/main" val="1603317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SECI</a:t>
            </a:r>
            <a:r>
              <a:rPr lang="en-US" baseline="0" dirty="0" smtClean="0"/>
              <a:t> and the Florida FCG commented on this rule on November 14, 2014.</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16</a:t>
            </a:fld>
            <a:endParaRPr lang="en-US"/>
          </a:p>
        </p:txBody>
      </p:sp>
    </p:spTree>
    <p:extLst>
      <p:ext uri="{BB962C8B-B14F-4D97-AF65-F5344CB8AC3E}">
        <p14:creationId xmlns:p14="http://schemas.microsoft.com/office/powerpoint/2010/main" val="124807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E1927E-D363-4889-83D9-3535307372FE}" type="slidenum">
              <a:rPr lang="en-US" smtClean="0"/>
              <a:t>17</a:t>
            </a:fld>
            <a:endParaRPr lang="en-US"/>
          </a:p>
        </p:txBody>
      </p:sp>
    </p:spTree>
    <p:extLst>
      <p:ext uri="{BB962C8B-B14F-4D97-AF65-F5344CB8AC3E}">
        <p14:creationId xmlns:p14="http://schemas.microsoft.com/office/powerpoint/2010/main" val="150710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Congress is not expected to act on an Energy Policy this year</a:t>
            </a:r>
          </a:p>
          <a:p>
            <a:endParaRPr lang="en-US" b="1" dirty="0"/>
          </a:p>
          <a:p>
            <a:r>
              <a:rPr lang="en-US" b="1" dirty="0"/>
              <a:t>     - Instead, the EPA and other agencies are stepping in with increased regulation of electric companies</a:t>
            </a:r>
          </a:p>
          <a:p>
            <a:endParaRPr lang="en-US" b="1" dirty="0"/>
          </a:p>
          <a:p>
            <a:r>
              <a:rPr lang="en-US" b="1" dirty="0"/>
              <a:t>     - The outcome could be “death by a 1000 cuts” in the absence of a comprehensive solution</a:t>
            </a:r>
          </a:p>
          <a:p>
            <a:endParaRPr lang="en-US" b="1" dirty="0"/>
          </a:p>
          <a:p>
            <a:r>
              <a:rPr lang="en-US" b="1" dirty="0"/>
              <a:t>With our economy still suffering, our community cannot afford steep electric bill increases due to regulation</a:t>
            </a:r>
          </a:p>
          <a:p>
            <a:endParaRPr lang="en-US" dirty="0" smtClean="0"/>
          </a:p>
        </p:txBody>
      </p:sp>
      <p:sp>
        <p:nvSpPr>
          <p:cNvPr id="4" name="Slide Number Placeholder 3"/>
          <p:cNvSpPr>
            <a:spLocks noGrp="1"/>
          </p:cNvSpPr>
          <p:nvPr>
            <p:ph type="sldNum" sz="quarter" idx="10"/>
          </p:nvPr>
        </p:nvSpPr>
        <p:spPr/>
        <p:txBody>
          <a:bodyPr/>
          <a:lstStyle/>
          <a:p>
            <a:fld id="{90E1927E-D363-4889-83D9-3535307372FE}" type="slidenum">
              <a:rPr lang="en-US" smtClean="0"/>
              <a:t>18</a:t>
            </a:fld>
            <a:endParaRPr lang="en-US"/>
          </a:p>
        </p:txBody>
      </p:sp>
    </p:spTree>
    <p:extLst>
      <p:ext uri="{BB962C8B-B14F-4D97-AF65-F5344CB8AC3E}">
        <p14:creationId xmlns:p14="http://schemas.microsoft.com/office/powerpoint/2010/main" val="80286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3</a:t>
            </a:fld>
            <a:endParaRPr lang="en-US"/>
          </a:p>
        </p:txBody>
      </p:sp>
    </p:spTree>
    <p:extLst>
      <p:ext uri="{BB962C8B-B14F-4D97-AF65-F5344CB8AC3E}">
        <p14:creationId xmlns:p14="http://schemas.microsoft.com/office/powerpoint/2010/main" val="80286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smtClean="0"/>
              <a:t>Approximately 984 extra allowances by my last calculation.</a:t>
            </a:r>
            <a:r>
              <a:rPr lang="en-US" baseline="0" dirty="0" smtClean="0"/>
              <a:t> Last offer I saw was $383/ton back in December.  </a:t>
            </a:r>
            <a:r>
              <a:rPr lang="en-US" dirty="0"/>
              <a:t>EPA is developing a new interstate transport rule, based on a lower standard for ozone, which could require further reductions from the entire state.  The current CSAPR rule was modeled using an ambient standard of 84 ppb.  The new standard  is 75 ppb.  This was from 2010.  EPA is proposing a new limit to go as low as 60 ppb in the latest ozone NAAQS.  The CASAC (Clean Air Science Advisory Committee) reviews the ambient standards every 5 years.</a:t>
            </a:r>
          </a:p>
          <a:p>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4</a:t>
            </a:fld>
            <a:endParaRPr lang="en-US"/>
          </a:p>
        </p:txBody>
      </p:sp>
    </p:spTree>
    <p:extLst>
      <p:ext uri="{BB962C8B-B14F-4D97-AF65-F5344CB8AC3E}">
        <p14:creationId xmlns:p14="http://schemas.microsoft.com/office/powerpoint/2010/main" val="330069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E1927E-D363-4889-83D9-3535307372FE}" type="slidenum">
              <a:rPr lang="en-US" smtClean="0"/>
              <a:t>5</a:t>
            </a:fld>
            <a:endParaRPr lang="en-US"/>
          </a:p>
        </p:txBody>
      </p:sp>
    </p:spTree>
    <p:extLst>
      <p:ext uri="{BB962C8B-B14F-4D97-AF65-F5344CB8AC3E}">
        <p14:creationId xmlns:p14="http://schemas.microsoft.com/office/powerpoint/2010/main" val="351324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6</a:t>
            </a:fld>
            <a:endParaRPr lang="en-US"/>
          </a:p>
        </p:txBody>
      </p:sp>
    </p:spTree>
    <p:extLst>
      <p:ext uri="{BB962C8B-B14F-4D97-AF65-F5344CB8AC3E}">
        <p14:creationId xmlns:p14="http://schemas.microsoft.com/office/powerpoint/2010/main" val="21422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Units must be in compliance with PM standard within 4 hours of sending electricity to the grid.  We are evaluating</a:t>
            </a:r>
            <a:r>
              <a:rPr lang="en-US" baseline="0" dirty="0" smtClean="0"/>
              <a:t> whether this is possible.  We will seek a waiver from this provision from the Florida DEP if we cannot.</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7</a:t>
            </a:fld>
            <a:endParaRPr lang="en-US"/>
          </a:p>
        </p:txBody>
      </p:sp>
    </p:spTree>
    <p:extLst>
      <p:ext uri="{BB962C8B-B14F-4D97-AF65-F5344CB8AC3E}">
        <p14:creationId xmlns:p14="http://schemas.microsoft.com/office/powerpoint/2010/main" val="279652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a:t>
            </a:r>
            <a:r>
              <a:rPr lang="en-US" baseline="0" dirty="0" smtClean="0"/>
              <a:t> has had an approved SIP for 40 years. SECI submitted comments in November 2014.</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8</a:t>
            </a:fld>
            <a:endParaRPr lang="en-US"/>
          </a:p>
        </p:txBody>
      </p:sp>
    </p:spTree>
    <p:extLst>
      <p:ext uri="{BB962C8B-B14F-4D97-AF65-F5344CB8AC3E}">
        <p14:creationId xmlns:p14="http://schemas.microsoft.com/office/powerpoint/2010/main" val="318523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9</a:t>
            </a:fld>
            <a:endParaRPr lang="en-US"/>
          </a:p>
        </p:txBody>
      </p:sp>
    </p:spTree>
    <p:extLst>
      <p:ext uri="{BB962C8B-B14F-4D97-AF65-F5344CB8AC3E}">
        <p14:creationId xmlns:p14="http://schemas.microsoft.com/office/powerpoint/2010/main" val="264164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these species</a:t>
            </a:r>
            <a:r>
              <a:rPr lang="en-US" baseline="0" dirty="0" smtClean="0"/>
              <a:t> are not in SECI areas.</a:t>
            </a:r>
            <a:endParaRPr lang="en-US" dirty="0"/>
          </a:p>
        </p:txBody>
      </p:sp>
      <p:sp>
        <p:nvSpPr>
          <p:cNvPr id="4" name="Slide Number Placeholder 3"/>
          <p:cNvSpPr>
            <a:spLocks noGrp="1"/>
          </p:cNvSpPr>
          <p:nvPr>
            <p:ph type="sldNum" sz="quarter" idx="10"/>
          </p:nvPr>
        </p:nvSpPr>
        <p:spPr/>
        <p:txBody>
          <a:bodyPr/>
          <a:lstStyle/>
          <a:p>
            <a:fld id="{90E1927E-D363-4889-83D9-3535307372FE}" type="slidenum">
              <a:rPr lang="en-US" smtClean="0"/>
              <a:t>10</a:t>
            </a:fld>
            <a:endParaRPr lang="en-US"/>
          </a:p>
        </p:txBody>
      </p:sp>
    </p:spTree>
    <p:extLst>
      <p:ext uri="{BB962C8B-B14F-4D97-AF65-F5344CB8AC3E}">
        <p14:creationId xmlns:p14="http://schemas.microsoft.com/office/powerpoint/2010/main" val="36670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3C70C36-0C55-462F-810F-6845FD949787}" type="datetime1">
              <a:rPr lang="en-US" smtClean="0"/>
              <a:t>1/14/2015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526C95-3ABB-41D4-8E7A-3D7F8C762ED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27399EF-3E4A-4863-A0D1-DF365CE49BEF}" type="datetime1">
              <a:rPr lang="en-US" smtClean="0"/>
              <a:t>1/14/2015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70F118-C593-4090-BF9C-435DE81E0521}" type="datetime1">
              <a:rPr lang="en-US" smtClean="0"/>
              <a:t>1/14/2015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8B74351-CAD9-40D1-A6C0-E48BF6E39DA5}" type="datetime1">
              <a:rPr lang="en-US" smtClean="0"/>
              <a:t>1/14/2015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CC3247-12FA-4612-8C69-E98C9DF34B7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8B214A0-3B57-4A26-BCC0-0EF53F4F387A}" type="datetime1">
              <a:rPr lang="en-US" smtClean="0"/>
              <a:t>1/14/2015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4497467-78CC-4882-8C00-56A4CC77230D}" type="datetime1">
              <a:rPr lang="en-US" smtClean="0"/>
              <a:t>1/14/2015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47EEF06-AB80-4909-8046-8C73E34FA122}" type="datetime1">
              <a:rPr lang="en-US" smtClean="0"/>
              <a:t>1/14/2015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F514EA9-E744-4587-8E8A-606403F70336}" type="datetime1">
              <a:rPr lang="en-US" smtClean="0"/>
              <a:t>1/14/2015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39879C-38E9-48C1-A577-8C4C57EA6953}" type="datetime1">
              <a:rPr lang="en-US" smtClean="0"/>
              <a:t>1/14/2015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C6EA993-E22C-49C1-84CE-6C31B531078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8D9F97E-3F2F-4E90-A9BF-764769B79862}" type="datetime1">
              <a:rPr lang="en-US" smtClean="0"/>
              <a:t>1/14/2015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34E7003-BD8A-4260-8EE0-7469F12AC718}" type="datetime1">
              <a:rPr lang="en-US" smtClean="0"/>
              <a:t>1/14/2015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DD3F28-8ECB-482A-B83A-E0C1B8F10D2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4DEFF">
                <a:alpha val="56000"/>
              </a:srgbClr>
            </a:gs>
            <a:gs pos="100000">
              <a:srgbClr val="96AB94"/>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B506608-F385-4D5F-9BAA-2A336FF345F6}" type="datetime1">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1DD3F28-8ECB-482A-B83A-E0C1B8F10D2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Resize01.tif"/>
          <p:cNvPicPr>
            <a:picLocks noChangeAspect="1"/>
          </p:cNvPicPr>
          <p:nvPr/>
        </p:nvPicPr>
        <p:blipFill>
          <a:blip r:embed="rId2" cstate="print"/>
          <a:srcRect b="4545"/>
          <a:stretch>
            <a:fillRect/>
          </a:stretch>
        </p:blipFill>
        <p:spPr bwMode="auto">
          <a:xfrm>
            <a:off x="4495800" y="3276600"/>
            <a:ext cx="3352800" cy="3200400"/>
          </a:xfrm>
          <a:prstGeom prst="rect">
            <a:avLst/>
          </a:prstGeom>
          <a:noFill/>
          <a:ln w="9525">
            <a:noFill/>
            <a:miter lim="800000"/>
            <a:headEnd/>
            <a:tailEnd/>
          </a:ln>
        </p:spPr>
      </p:pic>
      <p:pic>
        <p:nvPicPr>
          <p:cNvPr id="7170" name="Picture 2" descr="RS135_SGS_plant_N-044-scr.jpg"/>
          <p:cNvPicPr>
            <a:picLocks noChangeAspect="1"/>
          </p:cNvPicPr>
          <p:nvPr/>
        </p:nvPicPr>
        <p:blipFill>
          <a:blip r:embed="rId3" cstate="print"/>
          <a:srcRect r="1754"/>
          <a:stretch>
            <a:fillRect/>
          </a:stretch>
        </p:blipFill>
        <p:spPr bwMode="auto">
          <a:xfrm>
            <a:off x="4191000" y="406400"/>
            <a:ext cx="4267200" cy="2897188"/>
          </a:xfrm>
          <a:prstGeom prst="rect">
            <a:avLst/>
          </a:prstGeom>
          <a:noFill/>
          <a:ln w="9525">
            <a:noFill/>
            <a:miter lim="800000"/>
            <a:headEnd/>
            <a:tailEnd/>
          </a:ln>
        </p:spPr>
      </p:pic>
      <p:pic>
        <p:nvPicPr>
          <p:cNvPr id="7172" name="Picture 5" descr="seminolehq.bmp"/>
          <p:cNvPicPr>
            <a:picLocks noChangeAspect="1"/>
          </p:cNvPicPr>
          <p:nvPr/>
        </p:nvPicPr>
        <p:blipFill>
          <a:blip r:embed="rId4" cstate="print"/>
          <a:srcRect t="15681"/>
          <a:stretch>
            <a:fillRect/>
          </a:stretch>
        </p:blipFill>
        <p:spPr bwMode="auto">
          <a:xfrm>
            <a:off x="304800" y="1676400"/>
            <a:ext cx="4232275" cy="3687763"/>
          </a:xfrm>
          <a:prstGeom prst="rect">
            <a:avLst/>
          </a:prstGeom>
          <a:noFill/>
          <a:ln w="9525">
            <a:noFill/>
            <a:miter lim="800000"/>
            <a:headEnd/>
            <a:tailEnd/>
          </a:ln>
        </p:spPr>
      </p:pic>
      <p:sp>
        <p:nvSpPr>
          <p:cNvPr id="8" name="Rectangle 7"/>
          <p:cNvSpPr/>
          <p:nvPr/>
        </p:nvSpPr>
        <p:spPr>
          <a:xfrm>
            <a:off x="381000" y="4038600"/>
            <a:ext cx="4724400" cy="1815882"/>
          </a:xfrm>
          <a:prstGeom prst="rect">
            <a:avLst/>
          </a:prstGeom>
          <a:ln>
            <a:noFill/>
          </a:ln>
        </p:spPr>
        <p:txBody>
          <a:bodyPr>
            <a:spAutoFit/>
          </a:bodyPr>
          <a:lstStyle/>
          <a:p>
            <a:pPr>
              <a:defRPr/>
            </a:pPr>
            <a:r>
              <a:rPr lang="en-US" sz="1600" b="1" dirty="0" smtClean="0">
                <a:solidFill>
                  <a:schemeClr val="bg1"/>
                </a:solidFill>
                <a:latin typeface="Calibri"/>
                <a:cs typeface="+mn-cs"/>
              </a:rPr>
              <a:t>Seminole Electric Cooperative, Inc.</a:t>
            </a:r>
          </a:p>
          <a:p>
            <a:pPr>
              <a:defRPr/>
            </a:pPr>
            <a:endParaRPr lang="en-US" sz="1600" b="1" dirty="0">
              <a:solidFill>
                <a:schemeClr val="bg1"/>
              </a:solidFill>
              <a:latin typeface="Calibri"/>
              <a:cs typeface="+mn-cs"/>
            </a:endParaRPr>
          </a:p>
          <a:p>
            <a:pPr>
              <a:defRPr/>
            </a:pPr>
            <a:r>
              <a:rPr lang="en-US" sz="1600" b="1" dirty="0" smtClean="0">
                <a:solidFill>
                  <a:schemeClr val="bg1"/>
                </a:solidFill>
                <a:latin typeface="Calibri"/>
                <a:cs typeface="+mn-cs"/>
              </a:rPr>
              <a:t>Our </a:t>
            </a:r>
            <a:r>
              <a:rPr lang="en-US" sz="1600" b="1" dirty="0">
                <a:solidFill>
                  <a:schemeClr val="bg1"/>
                </a:solidFill>
                <a:latin typeface="Calibri"/>
                <a:cs typeface="+mn-cs"/>
              </a:rPr>
              <a:t>Mission: </a:t>
            </a:r>
            <a:r>
              <a:rPr lang="en-US" sz="1400" b="1" dirty="0">
                <a:solidFill>
                  <a:schemeClr val="bg1"/>
                </a:solidFill>
                <a:latin typeface="Calibri"/>
                <a:cs typeface="+mn-cs"/>
              </a:rPr>
              <a:t/>
            </a:r>
            <a:br>
              <a:rPr lang="en-US" sz="1400" b="1" dirty="0">
                <a:solidFill>
                  <a:schemeClr val="bg1"/>
                </a:solidFill>
                <a:latin typeface="Calibri"/>
                <a:cs typeface="+mn-cs"/>
              </a:rPr>
            </a:br>
            <a:r>
              <a:rPr lang="en-US" sz="1400" b="1" dirty="0">
                <a:solidFill>
                  <a:schemeClr val="bg1"/>
                </a:solidFill>
                <a:latin typeface="Calibri"/>
                <a:cs typeface="+mn-cs"/>
              </a:rPr>
              <a:t>To be the preferred provider of wholesale </a:t>
            </a:r>
          </a:p>
          <a:p>
            <a:pPr>
              <a:defRPr/>
            </a:pPr>
            <a:r>
              <a:rPr lang="en-US" sz="1400" b="1" dirty="0">
                <a:solidFill>
                  <a:schemeClr val="bg1"/>
                </a:solidFill>
                <a:latin typeface="Calibri"/>
                <a:cs typeface="+mn-cs"/>
              </a:rPr>
              <a:t>energy services for our Members.</a:t>
            </a:r>
            <a:r>
              <a:rPr lang="en-US" dirty="0">
                <a:solidFill>
                  <a:prstClr val="black"/>
                </a:solidFill>
                <a:latin typeface="Calibri"/>
                <a:cs typeface="+mn-cs"/>
              </a:rPr>
              <a:t/>
            </a:r>
            <a:br>
              <a:rPr lang="en-US" dirty="0">
                <a:solidFill>
                  <a:prstClr val="black"/>
                </a:solidFill>
                <a:latin typeface="Calibri"/>
                <a:cs typeface="+mn-cs"/>
              </a:rPr>
            </a:br>
            <a:r>
              <a:rPr lang="en-US" dirty="0">
                <a:solidFill>
                  <a:prstClr val="black"/>
                </a:solidFill>
                <a:latin typeface="Calibri"/>
                <a:cs typeface="+mn-cs"/>
              </a:rPr>
              <a:t/>
            </a:r>
            <a:br>
              <a:rPr lang="en-US" dirty="0">
                <a:solidFill>
                  <a:prstClr val="black"/>
                </a:solidFill>
                <a:latin typeface="Calibri"/>
                <a:cs typeface="+mn-cs"/>
              </a:rPr>
            </a:br>
            <a:endParaRPr lang="en-US" dirty="0">
              <a:solidFill>
                <a:prstClr val="black"/>
              </a:solidFill>
              <a:latin typeface="Calibri"/>
              <a:cs typeface="+mn-cs"/>
            </a:endParaRPr>
          </a:p>
        </p:txBody>
      </p:sp>
      <p:sp>
        <p:nvSpPr>
          <p:cNvPr id="2" name="TextBox 1"/>
          <p:cNvSpPr txBox="1"/>
          <p:nvPr/>
        </p:nvSpPr>
        <p:spPr>
          <a:xfrm>
            <a:off x="250146" y="533400"/>
            <a:ext cx="3792385" cy="707886"/>
          </a:xfrm>
          <a:prstGeom prst="rect">
            <a:avLst/>
          </a:prstGeom>
          <a:noFill/>
        </p:spPr>
        <p:txBody>
          <a:bodyPr wrap="none" rtlCol="0">
            <a:spAutoFit/>
          </a:bodyPr>
          <a:lstStyle/>
          <a:p>
            <a:pPr algn="ctr"/>
            <a:r>
              <a:rPr lang="en-US" sz="2000" b="1" dirty="0" smtClean="0"/>
              <a:t>Power Generation</a:t>
            </a:r>
          </a:p>
          <a:p>
            <a:pPr algn="ctr"/>
            <a:r>
              <a:rPr lang="en-US" sz="2000" b="1" dirty="0" smtClean="0"/>
              <a:t>Environmental Regulatory Update</a:t>
            </a:r>
            <a:endParaRPr lang="en-US" sz="2000" b="1" dirty="0"/>
          </a:p>
        </p:txBody>
      </p:sp>
      <p:sp>
        <p:nvSpPr>
          <p:cNvPr id="3" name="TextBox 2"/>
          <p:cNvSpPr txBox="1"/>
          <p:nvPr/>
        </p:nvSpPr>
        <p:spPr>
          <a:xfrm>
            <a:off x="304800" y="5639095"/>
            <a:ext cx="4114800" cy="646331"/>
          </a:xfrm>
          <a:prstGeom prst="rect">
            <a:avLst/>
          </a:prstGeom>
          <a:noFill/>
        </p:spPr>
        <p:txBody>
          <a:bodyPr wrap="square" rtlCol="0">
            <a:spAutoFit/>
          </a:bodyPr>
          <a:lstStyle/>
          <a:p>
            <a:r>
              <a:rPr lang="en-US" b="1" dirty="0" smtClean="0"/>
              <a:t>Jim Frauen</a:t>
            </a:r>
          </a:p>
          <a:p>
            <a:r>
              <a:rPr lang="en-US" b="1" dirty="0" smtClean="0"/>
              <a:t>V. P. Technical Services and Development</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Sand skink</a:t>
            </a:r>
          </a:p>
          <a:p>
            <a:r>
              <a:rPr lang="en-US" dirty="0"/>
              <a:t>B</a:t>
            </a:r>
            <a:r>
              <a:rPr lang="en-US" dirty="0" smtClean="0"/>
              <a:t>lue-tail </a:t>
            </a:r>
            <a:r>
              <a:rPr lang="en-US" dirty="0"/>
              <a:t>mole </a:t>
            </a:r>
            <a:r>
              <a:rPr lang="en-US" dirty="0" smtClean="0"/>
              <a:t>skink</a:t>
            </a:r>
          </a:p>
          <a:p>
            <a:r>
              <a:rPr lang="en-US" dirty="0" smtClean="0"/>
              <a:t>Caracara</a:t>
            </a:r>
          </a:p>
          <a:p>
            <a:r>
              <a:rPr lang="en-US" dirty="0"/>
              <a:t>W</a:t>
            </a:r>
            <a:r>
              <a:rPr lang="en-US" dirty="0" smtClean="0"/>
              <a:t>ood stork</a:t>
            </a:r>
          </a:p>
          <a:p>
            <a:r>
              <a:rPr lang="en-US" dirty="0" smtClean="0"/>
              <a:t>Florida </a:t>
            </a:r>
            <a:r>
              <a:rPr lang="en-US" dirty="0"/>
              <a:t>grasshopper </a:t>
            </a:r>
            <a:r>
              <a:rPr lang="en-US" dirty="0" smtClean="0"/>
              <a:t>sparrow</a:t>
            </a:r>
          </a:p>
          <a:p>
            <a:r>
              <a:rPr lang="en-US" dirty="0" smtClean="0"/>
              <a:t>Red-cockaded woodpecker</a:t>
            </a:r>
          </a:p>
          <a:p>
            <a:r>
              <a:rPr lang="en-US" dirty="0" smtClean="0"/>
              <a:t>Florida </a:t>
            </a:r>
            <a:r>
              <a:rPr lang="en-US" dirty="0"/>
              <a:t>bonneted bat</a:t>
            </a:r>
          </a:p>
          <a:p>
            <a:endParaRPr lang="en-US" dirty="0"/>
          </a:p>
        </p:txBody>
      </p:sp>
      <p:sp>
        <p:nvSpPr>
          <p:cNvPr id="3" name="Title 2"/>
          <p:cNvSpPr>
            <a:spLocks noGrp="1"/>
          </p:cNvSpPr>
          <p:nvPr>
            <p:ph type="title"/>
          </p:nvPr>
        </p:nvSpPr>
        <p:spPr/>
        <p:txBody>
          <a:bodyPr>
            <a:normAutofit/>
          </a:bodyPr>
          <a:lstStyle/>
          <a:p>
            <a:r>
              <a:rPr lang="en-US" u="sng" dirty="0" smtClean="0"/>
              <a:t>Key Species of Concern in Florida</a:t>
            </a:r>
            <a:endParaRPr lang="en-US" u="sng"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441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482" y="4038600"/>
            <a:ext cx="330255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614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Endangered Species</a:t>
            </a:r>
            <a:endParaRPr lang="en-US"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666875"/>
            <a:ext cx="52863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584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The Carrion Beetle</a:t>
            </a:r>
            <a:endParaRPr lang="en-US"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04" y="1524000"/>
            <a:ext cx="3973996" cy="35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0"/>
            <a:ext cx="4524375" cy="35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25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Autofit/>
          </a:bodyPr>
          <a:lstStyle/>
          <a:p>
            <a:r>
              <a:rPr lang="en-US" sz="2000" u="sng" dirty="0"/>
              <a:t>Purpose</a:t>
            </a:r>
            <a:r>
              <a:rPr lang="en-US" sz="2000" dirty="0"/>
              <a:t>:  M</a:t>
            </a:r>
            <a:r>
              <a:rPr lang="en-US" sz="2000" dirty="0" smtClean="0"/>
              <a:t>itigate global warming by limiting CO</a:t>
            </a:r>
            <a:r>
              <a:rPr lang="en-US" sz="2000" baseline="-25000" dirty="0" smtClean="0"/>
              <a:t>2</a:t>
            </a:r>
            <a:r>
              <a:rPr lang="en-US" sz="2000" dirty="0" smtClean="0"/>
              <a:t> emissions to 30% below 2005 levels from existing power plants.  Florida would need to reduce CO</a:t>
            </a:r>
            <a:r>
              <a:rPr lang="en-US" sz="2000" baseline="-25000" dirty="0" smtClean="0"/>
              <a:t>2</a:t>
            </a:r>
            <a:r>
              <a:rPr lang="en-US" sz="2000" dirty="0" smtClean="0"/>
              <a:t> emissions by 38%.</a:t>
            </a:r>
          </a:p>
          <a:p>
            <a:r>
              <a:rPr lang="en-US" sz="2000" u="sng" dirty="0" smtClean="0"/>
              <a:t>Compliance</a:t>
            </a:r>
            <a:r>
              <a:rPr lang="en-US" sz="2000" dirty="0" smtClean="0"/>
              <a:t>:</a:t>
            </a:r>
            <a:r>
              <a:rPr lang="en-US" sz="2000" dirty="0" smtClean="0">
                <a:solidFill>
                  <a:srgbClr val="FF0000"/>
                </a:solidFill>
              </a:rPr>
              <a:t>  </a:t>
            </a:r>
            <a:r>
              <a:rPr lang="en-US" sz="2000" dirty="0"/>
              <a:t>Final rule </a:t>
            </a:r>
            <a:r>
              <a:rPr lang="en-US" sz="2000" dirty="0" smtClean="0"/>
              <a:t>was expected </a:t>
            </a:r>
            <a:r>
              <a:rPr lang="en-US" sz="2000" dirty="0" smtClean="0">
                <a:solidFill>
                  <a:srgbClr val="FF0000"/>
                </a:solidFill>
              </a:rPr>
              <a:t>June 2015</a:t>
            </a:r>
            <a:r>
              <a:rPr lang="en-US" sz="2000" dirty="0"/>
              <a:t>.  </a:t>
            </a:r>
            <a:r>
              <a:rPr lang="en-US" sz="2000" dirty="0" smtClean="0"/>
              <a:t>EPA is delaying the CO</a:t>
            </a:r>
            <a:r>
              <a:rPr lang="en-US" sz="2000" baseline="-25000" dirty="0" smtClean="0"/>
              <a:t>2</a:t>
            </a:r>
            <a:r>
              <a:rPr lang="en-US" sz="2000" dirty="0" smtClean="0"/>
              <a:t> NSPS (new facilities rule), which delays the existing rule.  Without a new source standard you cannot have an existing standard.  EPA also announced model rule or Federal Implementation Plan (FIP) for states.</a:t>
            </a:r>
            <a:endParaRPr lang="en-US" sz="2000" dirty="0"/>
          </a:p>
          <a:p>
            <a:r>
              <a:rPr lang="en-US" sz="2000" u="sng" dirty="0"/>
              <a:t>Impact to </a:t>
            </a:r>
            <a:r>
              <a:rPr lang="en-US" sz="2000" u="sng" dirty="0" smtClean="0"/>
              <a:t>Seminole</a:t>
            </a:r>
            <a:r>
              <a:rPr lang="en-US" sz="2000" dirty="0" smtClean="0"/>
              <a:t>:</a:t>
            </a:r>
          </a:p>
          <a:p>
            <a:pPr lvl="1"/>
            <a:r>
              <a:rPr lang="en-US" sz="2000" dirty="0" smtClean="0"/>
              <a:t>Florida would be required to reduce emissions to an average emission rate of 794 </a:t>
            </a:r>
            <a:r>
              <a:rPr lang="en-US" sz="2000" dirty="0" err="1" smtClean="0"/>
              <a:t>lb</a:t>
            </a:r>
            <a:r>
              <a:rPr lang="en-US" sz="2000" dirty="0"/>
              <a:t> CO</a:t>
            </a:r>
            <a:r>
              <a:rPr lang="en-US" sz="2000" baseline="-25000" dirty="0"/>
              <a:t>2</a:t>
            </a:r>
            <a:r>
              <a:rPr lang="en-US" sz="2000" dirty="0" smtClean="0"/>
              <a:t>/</a:t>
            </a:r>
            <a:r>
              <a:rPr lang="en-US" sz="2000" dirty="0" err="1" smtClean="0"/>
              <a:t>MWh</a:t>
            </a:r>
            <a:r>
              <a:rPr lang="en-US" sz="2000" dirty="0" smtClean="0"/>
              <a:t> in 2020 and 740 </a:t>
            </a:r>
            <a:r>
              <a:rPr lang="en-US" sz="2000" dirty="0" err="1" smtClean="0"/>
              <a:t>lb</a:t>
            </a:r>
            <a:r>
              <a:rPr lang="en-US" sz="2000" dirty="0" smtClean="0"/>
              <a:t> CO</a:t>
            </a:r>
            <a:r>
              <a:rPr lang="en-US" sz="2000" baseline="-25000" dirty="0" smtClean="0"/>
              <a:t>2</a:t>
            </a:r>
            <a:r>
              <a:rPr lang="en-US" sz="2000" dirty="0" smtClean="0"/>
              <a:t>/</a:t>
            </a:r>
            <a:r>
              <a:rPr lang="en-US" sz="2000" dirty="0" err="1" smtClean="0"/>
              <a:t>MWh</a:t>
            </a:r>
            <a:r>
              <a:rPr lang="en-US" sz="2000" dirty="0" smtClean="0"/>
              <a:t> in 2030 .  These levels would be extremely difficult to meet in a cost effective manner.</a:t>
            </a:r>
          </a:p>
          <a:p>
            <a:pPr lvl="1"/>
            <a:r>
              <a:rPr lang="en-US" sz="2000" dirty="0" smtClean="0"/>
              <a:t>Seminole could be forced to close one or both coal-fired units at SGS.</a:t>
            </a:r>
          </a:p>
          <a:p>
            <a:pPr lvl="1"/>
            <a:r>
              <a:rPr lang="en-US" sz="2000" dirty="0" smtClean="0"/>
              <a:t>Legal, legislative, and FERC actions may provide some relief.</a:t>
            </a:r>
          </a:p>
          <a:p>
            <a:pPr lvl="1"/>
            <a:r>
              <a:rPr lang="en-US" sz="2000" dirty="0" smtClean="0"/>
              <a:t>Obama administration just announced actions to cut methane emissions in oil and gas industry.</a:t>
            </a:r>
            <a:endParaRPr lang="en-US" sz="2000" dirty="0"/>
          </a:p>
        </p:txBody>
      </p:sp>
      <p:sp>
        <p:nvSpPr>
          <p:cNvPr id="3" name="Title 2"/>
          <p:cNvSpPr>
            <a:spLocks noGrp="1"/>
          </p:cNvSpPr>
          <p:nvPr>
            <p:ph type="title"/>
          </p:nvPr>
        </p:nvSpPr>
        <p:spPr>
          <a:xfrm>
            <a:off x="467248" y="304800"/>
            <a:ext cx="8229600" cy="838200"/>
          </a:xfrm>
        </p:spPr>
        <p:txBody>
          <a:bodyPr>
            <a:normAutofit/>
          </a:bodyPr>
          <a:lstStyle/>
          <a:p>
            <a:r>
              <a:rPr lang="en-US" sz="3800" u="sng" dirty="0" smtClean="0"/>
              <a:t>Clean Power Plan (CPP)</a:t>
            </a:r>
            <a:endParaRPr lang="en-US" sz="3800" u="sng" dirty="0"/>
          </a:p>
        </p:txBody>
      </p:sp>
    </p:spTree>
    <p:extLst>
      <p:ext uri="{BB962C8B-B14F-4D97-AF65-F5344CB8AC3E}">
        <p14:creationId xmlns:p14="http://schemas.microsoft.com/office/powerpoint/2010/main" val="1560085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0"/>
            <a:ext cx="62674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92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4800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2309"/>
            <a:ext cx="610552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688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u="sng" dirty="0"/>
              <a:t>Purpose</a:t>
            </a:r>
            <a:r>
              <a:rPr lang="en-US" dirty="0"/>
              <a:t>:  </a:t>
            </a:r>
            <a:r>
              <a:rPr lang="en-US" dirty="0" smtClean="0"/>
              <a:t>EPA and COE proposed rule that would expand their jurisdiction by redefining “Waters of the United States”.</a:t>
            </a:r>
          </a:p>
          <a:p>
            <a:endParaRPr lang="en-US" dirty="0"/>
          </a:p>
          <a:p>
            <a:r>
              <a:rPr lang="en-US" u="sng" dirty="0" smtClean="0"/>
              <a:t>Compliance</a:t>
            </a:r>
            <a:r>
              <a:rPr lang="en-US" dirty="0" smtClean="0"/>
              <a:t>:</a:t>
            </a:r>
            <a:r>
              <a:rPr lang="en-US" dirty="0" smtClean="0">
                <a:solidFill>
                  <a:srgbClr val="FF0000"/>
                </a:solidFill>
              </a:rPr>
              <a:t> </a:t>
            </a:r>
            <a:r>
              <a:rPr lang="en-US" dirty="0" smtClean="0"/>
              <a:t>Final </a:t>
            </a:r>
            <a:r>
              <a:rPr lang="en-US" dirty="0"/>
              <a:t>rule </a:t>
            </a:r>
            <a:r>
              <a:rPr lang="en-US" dirty="0" smtClean="0"/>
              <a:t>by the end of </a:t>
            </a:r>
            <a:r>
              <a:rPr lang="en-US" dirty="0" smtClean="0">
                <a:solidFill>
                  <a:srgbClr val="FF0000"/>
                </a:solidFill>
              </a:rPr>
              <a:t>2015</a:t>
            </a:r>
            <a:r>
              <a:rPr lang="en-US" dirty="0" smtClean="0"/>
              <a:t> </a:t>
            </a:r>
            <a:endParaRPr lang="en-US" dirty="0"/>
          </a:p>
          <a:p>
            <a:pPr marL="0" indent="0">
              <a:buNone/>
            </a:pPr>
            <a:endParaRPr lang="en-US" dirty="0"/>
          </a:p>
          <a:p>
            <a:r>
              <a:rPr lang="en-US" u="sng" dirty="0"/>
              <a:t>Impact to Seminole</a:t>
            </a:r>
            <a:r>
              <a:rPr lang="en-US" dirty="0"/>
              <a:t>: </a:t>
            </a:r>
            <a:endParaRPr lang="en-US" dirty="0" smtClean="0"/>
          </a:p>
          <a:p>
            <a:pPr lvl="1"/>
            <a:r>
              <a:rPr lang="en-US" dirty="0"/>
              <a:t>The </a:t>
            </a:r>
            <a:r>
              <a:rPr lang="en-US" dirty="0" smtClean="0"/>
              <a:t>rule virtually claims all water conveyances as Waters of the United States and would </a:t>
            </a:r>
            <a:r>
              <a:rPr lang="en-US" dirty="0"/>
              <a:t>impose greater restrictions on </a:t>
            </a:r>
            <a:r>
              <a:rPr lang="en-US" dirty="0" smtClean="0"/>
              <a:t>lands used for </a:t>
            </a:r>
            <a:r>
              <a:rPr lang="en-US" dirty="0"/>
              <a:t>transmission line corridors and plants sites.</a:t>
            </a:r>
          </a:p>
          <a:p>
            <a:pPr lvl="1"/>
            <a:r>
              <a:rPr lang="en-US" dirty="0" smtClean="0"/>
              <a:t>Seminole </a:t>
            </a:r>
            <a:r>
              <a:rPr lang="en-US" dirty="0"/>
              <a:t>and Member </a:t>
            </a:r>
            <a:r>
              <a:rPr lang="en-US" dirty="0" smtClean="0"/>
              <a:t>cooperatives could see increase in permitting, construction costs, and timing of projects.</a:t>
            </a:r>
          </a:p>
          <a:p>
            <a:pPr lvl="1"/>
            <a:r>
              <a:rPr lang="en-US" dirty="0" err="1" smtClean="0"/>
              <a:t>Stormwater</a:t>
            </a:r>
            <a:r>
              <a:rPr lang="en-US" dirty="0" smtClean="0"/>
              <a:t> treatment facilities could be claimed and require permit revisions.</a:t>
            </a:r>
            <a:endParaRPr lang="en-US" dirty="0"/>
          </a:p>
          <a:p>
            <a:endParaRPr lang="en-US" dirty="0"/>
          </a:p>
        </p:txBody>
      </p:sp>
      <p:sp>
        <p:nvSpPr>
          <p:cNvPr id="3" name="Title 2"/>
          <p:cNvSpPr>
            <a:spLocks noGrp="1"/>
          </p:cNvSpPr>
          <p:nvPr>
            <p:ph type="title"/>
          </p:nvPr>
        </p:nvSpPr>
        <p:spPr/>
        <p:txBody>
          <a:bodyPr>
            <a:normAutofit fontScale="90000"/>
          </a:bodyPr>
          <a:lstStyle/>
          <a:p>
            <a:r>
              <a:rPr lang="en-US" u="sng" dirty="0" smtClean="0"/>
              <a:t>Waters of the United States (WOTUS)</a:t>
            </a:r>
            <a:endParaRPr lang="en-US" u="sng" dirty="0"/>
          </a:p>
        </p:txBody>
      </p:sp>
    </p:spTree>
    <p:extLst>
      <p:ext uri="{BB962C8B-B14F-4D97-AF65-F5344CB8AC3E}">
        <p14:creationId xmlns:p14="http://schemas.microsoft.com/office/powerpoint/2010/main" val="2227334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6400800" cy="5334000"/>
          </a:xfrm>
        </p:spPr>
        <p:txBody>
          <a:bodyPr>
            <a:normAutofit fontScale="47500" lnSpcReduction="20000"/>
          </a:bodyPr>
          <a:lstStyle/>
          <a:p>
            <a:r>
              <a:rPr lang="en-US" sz="3800" u="sng" dirty="0">
                <a:cs typeface="Arial" pitchFamily="34" charset="0"/>
              </a:rPr>
              <a:t>Purpose</a:t>
            </a:r>
            <a:r>
              <a:rPr lang="en-US" sz="3800" dirty="0">
                <a:cs typeface="Arial" pitchFamily="34" charset="0"/>
              </a:rPr>
              <a:t>: </a:t>
            </a:r>
            <a:r>
              <a:rPr lang="en-US" sz="3800" dirty="0" smtClean="0">
                <a:cs typeface="Arial" pitchFamily="34" charset="0"/>
              </a:rPr>
              <a:t>To develop minimum criteria for the disposal of CCRs</a:t>
            </a:r>
          </a:p>
          <a:p>
            <a:pPr marL="0" indent="0">
              <a:buNone/>
            </a:pPr>
            <a:endParaRPr lang="en-US" sz="3800" dirty="0">
              <a:cs typeface="Arial" pitchFamily="34" charset="0"/>
            </a:endParaRPr>
          </a:p>
          <a:p>
            <a:r>
              <a:rPr lang="en-US" sz="3800" u="sng" dirty="0" smtClean="0">
                <a:cs typeface="Arial" pitchFamily="34" charset="0"/>
              </a:rPr>
              <a:t>Compliance</a:t>
            </a:r>
            <a:r>
              <a:rPr lang="en-US" sz="3800" dirty="0" smtClean="0">
                <a:cs typeface="Arial" pitchFamily="34" charset="0"/>
              </a:rPr>
              <a:t>: Preliminary rule released December 19, 2014, compliance begins six months after final publication</a:t>
            </a:r>
            <a:endParaRPr lang="en-US" sz="3800" dirty="0">
              <a:cs typeface="Arial" pitchFamily="34" charset="0"/>
            </a:endParaRPr>
          </a:p>
          <a:p>
            <a:pPr marL="0" indent="0">
              <a:buNone/>
            </a:pPr>
            <a:endParaRPr lang="en-US" sz="3800" dirty="0">
              <a:cs typeface="Arial" pitchFamily="34" charset="0"/>
            </a:endParaRPr>
          </a:p>
          <a:p>
            <a:r>
              <a:rPr lang="en-US" sz="3800" u="sng" dirty="0" smtClean="0">
                <a:cs typeface="Arial" pitchFamily="34" charset="0"/>
              </a:rPr>
              <a:t>Impact </a:t>
            </a:r>
            <a:r>
              <a:rPr lang="en-US" sz="3800" u="sng" dirty="0">
                <a:cs typeface="Arial" pitchFamily="34" charset="0"/>
              </a:rPr>
              <a:t>to Seminole</a:t>
            </a:r>
            <a:r>
              <a:rPr lang="en-US" sz="3800" dirty="0" smtClean="0">
                <a:cs typeface="Arial" pitchFamily="34" charset="0"/>
              </a:rPr>
              <a:t>: </a:t>
            </a:r>
            <a:endParaRPr lang="en-US" sz="3800" dirty="0" smtClean="0">
              <a:latin typeface="+mj-lt"/>
            </a:endParaRPr>
          </a:p>
          <a:p>
            <a:pPr lvl="1"/>
            <a:r>
              <a:rPr lang="en-US" sz="3800" dirty="0" smtClean="0">
                <a:cs typeface="Arial" pitchFamily="34" charset="0"/>
              </a:rPr>
              <a:t>Identifies CCR as non-hazardous waste (Subtitle D)</a:t>
            </a:r>
          </a:p>
          <a:p>
            <a:pPr lvl="1"/>
            <a:r>
              <a:rPr lang="en-US" sz="3800" dirty="0" smtClean="0">
                <a:cs typeface="Arial" pitchFamily="34" charset="0"/>
              </a:rPr>
              <a:t>Establishes </a:t>
            </a:r>
            <a:r>
              <a:rPr lang="en-US" sz="3800" dirty="0">
                <a:cs typeface="Arial" pitchFamily="34" charset="0"/>
              </a:rPr>
              <a:t>new definition for beneficial </a:t>
            </a:r>
            <a:r>
              <a:rPr lang="en-US" sz="3800" dirty="0" smtClean="0">
                <a:cs typeface="Arial" pitchFamily="34" charset="0"/>
              </a:rPr>
              <a:t>use/disposal</a:t>
            </a:r>
          </a:p>
          <a:p>
            <a:pPr lvl="1"/>
            <a:r>
              <a:rPr lang="en-US" sz="3800" dirty="0" smtClean="0">
                <a:cs typeface="Arial" pitchFamily="34" charset="0"/>
              </a:rPr>
              <a:t>Sets </a:t>
            </a:r>
            <a:r>
              <a:rPr lang="en-US" sz="3800" dirty="0">
                <a:cs typeface="Arial" pitchFamily="34" charset="0"/>
              </a:rPr>
              <a:t>minimum criteria </a:t>
            </a:r>
            <a:r>
              <a:rPr lang="en-US" sz="3800" dirty="0" smtClean="0">
                <a:cs typeface="Arial" pitchFamily="34" charset="0"/>
              </a:rPr>
              <a:t>for existing </a:t>
            </a:r>
            <a:r>
              <a:rPr lang="en-US" sz="3800" dirty="0">
                <a:cs typeface="Arial" pitchFamily="34" charset="0"/>
              </a:rPr>
              <a:t>CCR landfills and Surface </a:t>
            </a:r>
            <a:r>
              <a:rPr lang="en-US" sz="3800" dirty="0" smtClean="0">
                <a:cs typeface="Arial" pitchFamily="34" charset="0"/>
              </a:rPr>
              <a:t>Impoundments and structural integrity assessments</a:t>
            </a:r>
          </a:p>
          <a:p>
            <a:pPr lvl="1"/>
            <a:r>
              <a:rPr lang="en-US" sz="3800" dirty="0" smtClean="0">
                <a:cs typeface="Arial" pitchFamily="34" charset="0"/>
              </a:rPr>
              <a:t>Establishes </a:t>
            </a:r>
            <a:r>
              <a:rPr lang="en-US" sz="3800" dirty="0">
                <a:cs typeface="Arial" pitchFamily="34" charset="0"/>
              </a:rPr>
              <a:t>design criteria for new </a:t>
            </a:r>
            <a:r>
              <a:rPr lang="en-US" sz="3800" dirty="0" smtClean="0">
                <a:cs typeface="Arial" pitchFamily="34" charset="0"/>
              </a:rPr>
              <a:t>landfills</a:t>
            </a:r>
          </a:p>
          <a:p>
            <a:pPr lvl="1"/>
            <a:r>
              <a:rPr lang="en-US" sz="3800" dirty="0" smtClean="0">
                <a:cs typeface="Arial" pitchFamily="34" charset="0"/>
              </a:rPr>
              <a:t>Establishes </a:t>
            </a:r>
            <a:r>
              <a:rPr lang="en-US" sz="3800" dirty="0">
                <a:cs typeface="Arial" pitchFamily="34" charset="0"/>
              </a:rPr>
              <a:t>Groundwater Monitoring </a:t>
            </a:r>
            <a:r>
              <a:rPr lang="en-US" sz="3800" dirty="0" smtClean="0">
                <a:cs typeface="Arial" pitchFamily="34" charset="0"/>
              </a:rPr>
              <a:t>requirements and minimum distances</a:t>
            </a:r>
          </a:p>
          <a:p>
            <a:pPr lvl="1"/>
            <a:r>
              <a:rPr lang="en-US" sz="3800" dirty="0" smtClean="0">
                <a:cs typeface="Arial" pitchFamily="34" charset="0"/>
              </a:rPr>
              <a:t>Establishes </a:t>
            </a:r>
            <a:r>
              <a:rPr lang="en-US" sz="3800" dirty="0">
                <a:cs typeface="Arial" pitchFamily="34" charset="0"/>
              </a:rPr>
              <a:t>Closure and Post Closure </a:t>
            </a:r>
            <a:r>
              <a:rPr lang="en-US" sz="3800" dirty="0" smtClean="0">
                <a:cs typeface="Arial" pitchFamily="34" charset="0"/>
              </a:rPr>
              <a:t>Requirements</a:t>
            </a:r>
          </a:p>
          <a:p>
            <a:pPr lvl="1"/>
            <a:r>
              <a:rPr lang="en-US" sz="3800" dirty="0" smtClean="0">
                <a:cs typeface="Arial" pitchFamily="34" charset="0"/>
              </a:rPr>
              <a:t>Establishes requirement for posting landfill operating data on a public access website</a:t>
            </a:r>
          </a:p>
          <a:p>
            <a:pPr lvl="1"/>
            <a:r>
              <a:rPr lang="en-US" sz="3800" dirty="0" smtClean="0">
                <a:cs typeface="Arial" pitchFamily="34" charset="0"/>
              </a:rPr>
              <a:t>Creates conflicts with </a:t>
            </a:r>
            <a:r>
              <a:rPr lang="en-US" sz="3800" dirty="0" err="1" smtClean="0">
                <a:cs typeface="Arial" pitchFamily="34" charset="0"/>
              </a:rPr>
              <a:t>Bevill</a:t>
            </a:r>
            <a:r>
              <a:rPr lang="en-US" sz="3800" dirty="0" smtClean="0">
                <a:cs typeface="Arial" pitchFamily="34" charset="0"/>
              </a:rPr>
              <a:t> amendment for certain waste streams</a:t>
            </a:r>
          </a:p>
          <a:p>
            <a:pPr lvl="1"/>
            <a:r>
              <a:rPr lang="en-US" sz="3800" dirty="0" smtClean="0">
                <a:cs typeface="Arial" pitchFamily="34" charset="0"/>
              </a:rPr>
              <a:t>Rule criteria is designed to be self-implementing and enforceable through citizen suits</a:t>
            </a:r>
            <a:endParaRPr lang="en-US" sz="3800" dirty="0">
              <a:cs typeface="Arial" pitchFamily="34" charset="0"/>
            </a:endParaRPr>
          </a:p>
          <a:p>
            <a:endParaRPr lang="en-US" dirty="0">
              <a:latin typeface="+mj-lt"/>
            </a:endParaRPr>
          </a:p>
          <a:p>
            <a:endParaRPr lang="en-US" dirty="0">
              <a:latin typeface="Arial" pitchFamily="34" charset="0"/>
              <a:cs typeface="Arial" pitchFamily="34" charset="0"/>
            </a:endParaRPr>
          </a:p>
          <a:p>
            <a:endParaRPr lang="en-US" dirty="0"/>
          </a:p>
        </p:txBody>
      </p:sp>
      <p:sp>
        <p:nvSpPr>
          <p:cNvPr id="3" name="Title 2"/>
          <p:cNvSpPr>
            <a:spLocks noGrp="1"/>
          </p:cNvSpPr>
          <p:nvPr>
            <p:ph type="title"/>
          </p:nvPr>
        </p:nvSpPr>
        <p:spPr>
          <a:xfrm>
            <a:off x="533400" y="152400"/>
            <a:ext cx="8229600" cy="1143000"/>
          </a:xfrm>
        </p:spPr>
        <p:txBody>
          <a:bodyPr/>
          <a:lstStyle/>
          <a:p>
            <a:r>
              <a:rPr lang="en-US" u="sng" dirty="0" smtClean="0"/>
              <a:t>Coal Combustion Residuals (CCR)</a:t>
            </a:r>
            <a:endParaRPr lang="en-US" u="sng" dirty="0"/>
          </a:p>
        </p:txBody>
      </p:sp>
      <p:pic>
        <p:nvPicPr>
          <p:cNvPr id="6" name="Picture 2"/>
          <p:cNvPicPr>
            <a:picLocks noChangeAspect="1" noChangeArrowheads="1"/>
          </p:cNvPicPr>
          <p:nvPr/>
        </p:nvPicPr>
        <p:blipFill>
          <a:blip r:embed="rId3" cstate="print"/>
          <a:srcRect/>
          <a:stretch>
            <a:fillRect/>
          </a:stretch>
        </p:blipFill>
        <p:spPr bwMode="auto">
          <a:xfrm>
            <a:off x="7010400" y="1143000"/>
            <a:ext cx="2019300" cy="4841225"/>
          </a:xfrm>
          <a:prstGeom prst="rect">
            <a:avLst/>
          </a:prstGeom>
          <a:noFill/>
          <a:ln w="9525">
            <a:noFill/>
            <a:miter lim="800000"/>
            <a:headEnd/>
            <a:tailEnd/>
          </a:ln>
        </p:spPr>
      </p:pic>
    </p:spTree>
    <p:extLst>
      <p:ext uri="{BB962C8B-B14F-4D97-AF65-F5344CB8AC3E}">
        <p14:creationId xmlns:p14="http://schemas.microsoft.com/office/powerpoint/2010/main" val="93009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smtClean="0">
                <a:latin typeface="Arial" pitchFamily="34" charset="0"/>
                <a:cs typeface="Arial" pitchFamily="34" charset="0"/>
              </a:rPr>
              <a:t>Stop the train…..or slow it down!</a:t>
            </a:r>
          </a:p>
          <a:p>
            <a:r>
              <a:rPr lang="en-US" sz="2400" dirty="0" smtClean="0">
                <a:latin typeface="Arial" pitchFamily="34" charset="0"/>
                <a:cs typeface="Arial" pitchFamily="34" charset="0"/>
              </a:rPr>
              <a:t>Derail EPA rulemaking</a:t>
            </a:r>
            <a:endParaRPr lang="en-US" sz="2400" dirty="0">
              <a:latin typeface="Arial" pitchFamily="34" charset="0"/>
              <a:cs typeface="Arial" pitchFamily="34" charset="0"/>
            </a:endParaRPr>
          </a:p>
          <a:p>
            <a:r>
              <a:rPr lang="en-US" sz="2400" dirty="0" smtClean="0">
                <a:latin typeface="Arial" pitchFamily="34" charset="0"/>
                <a:cs typeface="Arial" pitchFamily="34" charset="0"/>
              </a:rPr>
              <a:t>Switch EPA's efforts to take over </a:t>
            </a:r>
            <a:r>
              <a:rPr lang="en-US" sz="2400" dirty="0">
                <a:latin typeface="Arial" pitchFamily="34" charset="0"/>
                <a:cs typeface="Arial" pitchFamily="34" charset="0"/>
              </a:rPr>
              <a:t>the </a:t>
            </a:r>
            <a:r>
              <a:rPr lang="en-US" sz="2400" dirty="0" smtClean="0">
                <a:latin typeface="Arial" pitchFamily="34" charset="0"/>
                <a:cs typeface="Arial" pitchFamily="34" charset="0"/>
              </a:rPr>
              <a:t>role</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a:latin typeface="Arial" pitchFamily="34" charset="0"/>
                <a:cs typeface="Arial" pitchFamily="34" charset="0"/>
              </a:rPr>
              <a:t>of legislators</a:t>
            </a:r>
          </a:p>
          <a:p>
            <a:r>
              <a:rPr lang="en-US" sz="2400" dirty="0" smtClean="0">
                <a:latin typeface="Arial" pitchFamily="34" charset="0"/>
                <a:cs typeface="Arial" pitchFamily="34" charset="0"/>
              </a:rPr>
              <a:t>Signal adverse affects </a:t>
            </a:r>
            <a:r>
              <a:rPr lang="en-US" sz="2400" dirty="0">
                <a:latin typeface="Arial" pitchFamily="34" charset="0"/>
                <a:cs typeface="Arial" pitchFamily="34" charset="0"/>
              </a:rPr>
              <a:t>on electricity </a:t>
            </a:r>
            <a:r>
              <a:rPr lang="en-US" sz="2400" dirty="0" smtClean="0">
                <a:latin typeface="Arial" pitchFamily="34" charset="0"/>
                <a:cs typeface="Arial" pitchFamily="34" charset="0"/>
              </a:rPr>
              <a:t>rates</a:t>
            </a: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p:txBody>
      </p:sp>
      <p:sp>
        <p:nvSpPr>
          <p:cNvPr id="5" name="Title 4"/>
          <p:cNvSpPr>
            <a:spLocks noGrp="1"/>
          </p:cNvSpPr>
          <p:nvPr>
            <p:ph type="title"/>
          </p:nvPr>
        </p:nvSpPr>
        <p:spPr/>
        <p:txBody>
          <a:bodyPr/>
          <a:lstStyle/>
          <a:p>
            <a:r>
              <a:rPr lang="en-US" u="sng" dirty="0" smtClean="0"/>
              <a:t>How Can You Help?</a:t>
            </a:r>
            <a:endParaRPr lang="en-US" u="sng" dirty="0"/>
          </a:p>
        </p:txBody>
      </p:sp>
      <p:pic>
        <p:nvPicPr>
          <p:cNvPr id="7" name="Picture 2" descr="Click Here to see th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81200"/>
            <a:ext cx="2286000" cy="349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6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36"/>
          <p:cNvSpPr txBox="1">
            <a:spLocks noChangeArrowheads="1"/>
          </p:cNvSpPr>
          <p:nvPr/>
        </p:nvSpPr>
        <p:spPr bwMode="auto">
          <a:xfrm>
            <a:off x="0" y="381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dirty="0">
                <a:latin typeface="Arial" pitchFamily="34" charset="0"/>
                <a:ea typeface="ヒラギノ角ゴ Pro W3" pitchFamily="-28" charset="-128"/>
                <a:cs typeface="Arial" pitchFamily="34" charset="0"/>
              </a:rPr>
              <a:t>Environmental Regulatory Timeline for Coal </a:t>
            </a:r>
            <a:r>
              <a:rPr lang="en-US" altLang="en-US" sz="2400" b="1" dirty="0" smtClean="0">
                <a:latin typeface="Arial" pitchFamily="34" charset="0"/>
                <a:ea typeface="ヒラギノ角ゴ Pro W3" pitchFamily="-28" charset="-128"/>
                <a:cs typeface="Arial" pitchFamily="34" charset="0"/>
              </a:rPr>
              <a:t>Units</a:t>
            </a:r>
          </a:p>
          <a:p>
            <a:pPr algn="ctr" eaLnBrk="1" hangingPunct="1">
              <a:spcBef>
                <a:spcPct val="0"/>
              </a:spcBef>
              <a:buFontTx/>
              <a:buNone/>
            </a:pPr>
            <a:r>
              <a:rPr lang="en-US" altLang="en-US" sz="2400" b="1" dirty="0" smtClean="0">
                <a:latin typeface="Arial" pitchFamily="34" charset="0"/>
                <a:ea typeface="ヒラギノ角ゴ Pro W3" pitchFamily="-28" charset="-128"/>
              </a:rPr>
              <a:t>Continuation of the “Train Wreck”</a:t>
            </a:r>
            <a:endParaRPr lang="en-US" altLang="en-US" sz="2400" b="1" dirty="0">
              <a:latin typeface="Arial" pitchFamily="34" charset="0"/>
              <a:ea typeface="ヒラギノ角ゴ Pro W3" pitchFamily="-28" charset="-128"/>
              <a:cs typeface="Arial" pitchFamily="34" charset="0"/>
            </a:endParaRPr>
          </a:p>
        </p:txBody>
      </p:sp>
      <p:sp>
        <p:nvSpPr>
          <p:cNvPr id="139" name="Rectangle 4"/>
          <p:cNvSpPr>
            <a:spLocks noChangeArrowheads="1"/>
          </p:cNvSpPr>
          <p:nvPr/>
        </p:nvSpPr>
        <p:spPr bwMode="auto">
          <a:xfrm>
            <a:off x="633413" y="3251202"/>
            <a:ext cx="8001000" cy="294217"/>
          </a:xfrm>
          <a:prstGeom prst="rect">
            <a:avLst/>
          </a:prstGeom>
          <a:solidFill>
            <a:srgbClr val="000099"/>
          </a:solidFill>
          <a:ln w="9525">
            <a:solidFill>
              <a:sysClr val="windowText" lastClr="000000"/>
            </a:solidFill>
            <a:miter lim="800000"/>
            <a:headEnd/>
            <a:tailEnd/>
          </a:ln>
        </p:spPr>
        <p:txBody>
          <a:bodyPr wrap="none" anchor="ctr"/>
          <a:lstStyle/>
          <a:p>
            <a:pPr algn="ctr" fontAlgn="auto">
              <a:spcBef>
                <a:spcPts val="0"/>
              </a:spcBef>
              <a:spcAft>
                <a:spcPts val="0"/>
              </a:spcAft>
              <a:defRPr/>
            </a:pPr>
            <a:endParaRPr lang="en-US" sz="1200" b="1" kern="0" dirty="0">
              <a:solidFill>
                <a:sysClr val="windowText" lastClr="000000"/>
              </a:solidFill>
              <a:latin typeface="Arial Narrow" pitchFamily="34" charset="0"/>
              <a:ea typeface="ヒラギノ角ゴ Pro W3" pitchFamily="-28" charset="-128"/>
              <a:cs typeface="+mn-cs"/>
            </a:endParaRPr>
          </a:p>
        </p:txBody>
      </p:sp>
      <p:grpSp>
        <p:nvGrpSpPr>
          <p:cNvPr id="80900" name="Group 16"/>
          <p:cNvGrpSpPr>
            <a:grpSpLocks/>
          </p:cNvGrpSpPr>
          <p:nvPr/>
        </p:nvGrpSpPr>
        <p:grpSpPr bwMode="auto">
          <a:xfrm>
            <a:off x="1933575" y="4070352"/>
            <a:ext cx="2247900" cy="280678"/>
            <a:chOff x="3419" y="2991"/>
            <a:chExt cx="1619" cy="227"/>
          </a:xfrm>
        </p:grpSpPr>
        <p:sp>
          <p:nvSpPr>
            <p:cNvPr id="143" name="Text Box 17"/>
            <p:cNvSpPr txBox="1">
              <a:spLocks noChangeArrowheads="1"/>
            </p:cNvSpPr>
            <p:nvPr/>
          </p:nvSpPr>
          <p:spPr bwMode="auto">
            <a:xfrm>
              <a:off x="3419" y="2994"/>
              <a:ext cx="133" cy="224"/>
            </a:xfrm>
            <a:prstGeom prst="rect">
              <a:avLst/>
            </a:prstGeom>
            <a:noFill/>
            <a:ln w="9525">
              <a:noFill/>
              <a:miter lim="800000"/>
              <a:headEnd/>
              <a:tailEnd/>
            </a:ln>
          </p:spPr>
          <p:txBody>
            <a:bodyPr wrap="none">
              <a:spAutoFit/>
            </a:bodyPr>
            <a:lstStyle/>
            <a:p>
              <a:pPr algn="r" fontAlgn="auto">
                <a:spcBef>
                  <a:spcPts val="0"/>
                </a:spcBef>
                <a:spcAft>
                  <a:spcPts val="0"/>
                </a:spcAft>
                <a:defRPr/>
              </a:pPr>
              <a:endParaRPr lang="en-US" sz="1200" b="1" i="1" kern="0" dirty="0">
                <a:solidFill>
                  <a:srgbClr val="C0504D"/>
                </a:solidFill>
                <a:latin typeface="Arial Narrow" pitchFamily="34" charset="0"/>
                <a:ea typeface="ヒラギノ角ゴ Pro W3" pitchFamily="-28" charset="-128"/>
                <a:cs typeface="+mn-cs"/>
              </a:endParaRPr>
            </a:p>
          </p:txBody>
        </p:sp>
        <p:sp>
          <p:nvSpPr>
            <p:cNvPr id="144" name="Text Box 18"/>
            <p:cNvSpPr txBox="1">
              <a:spLocks noChangeArrowheads="1"/>
            </p:cNvSpPr>
            <p:nvPr/>
          </p:nvSpPr>
          <p:spPr bwMode="auto">
            <a:xfrm>
              <a:off x="4905" y="2991"/>
              <a:ext cx="133" cy="224"/>
            </a:xfrm>
            <a:prstGeom prst="rect">
              <a:avLst/>
            </a:prstGeom>
            <a:noFill/>
            <a:ln w="9525">
              <a:noFill/>
              <a:miter lim="800000"/>
              <a:headEnd/>
              <a:tailEnd/>
            </a:ln>
          </p:spPr>
          <p:txBody>
            <a:bodyPr wrap="none">
              <a:spAutoFit/>
            </a:bodyPr>
            <a:lstStyle/>
            <a:p>
              <a:pPr algn="r" fontAlgn="auto">
                <a:spcBef>
                  <a:spcPts val="0"/>
                </a:spcBef>
                <a:spcAft>
                  <a:spcPts val="0"/>
                </a:spcAft>
                <a:defRPr/>
              </a:pPr>
              <a:endParaRPr lang="en-US" sz="1200" b="1" i="1" kern="0" dirty="0">
                <a:solidFill>
                  <a:srgbClr val="C0504D"/>
                </a:solidFill>
                <a:latin typeface="Arial Narrow" pitchFamily="34" charset="0"/>
                <a:ea typeface="ヒラギノ角ゴ Pro W3" pitchFamily="-28" charset="-128"/>
                <a:cs typeface="+mn-cs"/>
              </a:endParaRPr>
            </a:p>
          </p:txBody>
        </p:sp>
      </p:grpSp>
      <p:sp>
        <p:nvSpPr>
          <p:cNvPr id="145" name="Text Box 19"/>
          <p:cNvSpPr txBox="1">
            <a:spLocks noChangeArrowheads="1"/>
          </p:cNvSpPr>
          <p:nvPr/>
        </p:nvSpPr>
        <p:spPr bwMode="auto">
          <a:xfrm>
            <a:off x="744538" y="5414435"/>
            <a:ext cx="1222375" cy="276999"/>
          </a:xfrm>
          <a:prstGeom prst="rect">
            <a:avLst/>
          </a:prstGeom>
          <a:noFill/>
          <a:ln w="28575">
            <a:solidFill>
              <a:schemeClr val="accent6">
                <a:lumMod val="50000"/>
              </a:schemeClr>
            </a:solidFill>
            <a:miter lim="800000"/>
            <a:headEnd/>
            <a:tailEnd/>
          </a:ln>
        </p:spPr>
        <p:txBody>
          <a:bodyPr>
            <a:spAutoFit/>
          </a:bodyPr>
          <a:lstStyle/>
          <a:p>
            <a:pPr algn="ctr" fontAlgn="auto">
              <a:spcBef>
                <a:spcPts val="0"/>
              </a:spcBef>
              <a:spcAft>
                <a:spcPts val="0"/>
              </a:spcAft>
              <a:defRPr/>
            </a:pPr>
            <a:r>
              <a:rPr lang="en-US" sz="1200" b="1" kern="0" dirty="0">
                <a:solidFill>
                  <a:srgbClr val="F79646">
                    <a:lumMod val="50000"/>
                  </a:srgbClr>
                </a:solidFill>
                <a:latin typeface="Arial Narrow" pitchFamily="34" charset="0"/>
                <a:ea typeface="ヒラギノ角ゴ Pro W3" pitchFamily="-28" charset="-128"/>
                <a:cs typeface="+mn-cs"/>
              </a:rPr>
              <a:t>Ozone</a:t>
            </a:r>
            <a:r>
              <a:rPr lang="en-US" sz="1200" b="1" kern="0" dirty="0">
                <a:solidFill>
                  <a:sysClr val="windowText" lastClr="000000"/>
                </a:solidFill>
                <a:latin typeface="Arial Narrow" pitchFamily="34" charset="0"/>
                <a:ea typeface="ヒラギノ角ゴ Pro W3" pitchFamily="-28" charset="-128"/>
                <a:cs typeface="+mn-cs"/>
              </a:rPr>
              <a:t> </a:t>
            </a:r>
            <a:r>
              <a:rPr lang="en-US" sz="1200" b="1" kern="0" dirty="0">
                <a:solidFill>
                  <a:srgbClr val="F79646">
                    <a:lumMod val="50000"/>
                  </a:srgbClr>
                </a:solidFill>
                <a:latin typeface="Arial Narrow" pitchFamily="34" charset="0"/>
                <a:ea typeface="ヒラギノ角ゴ Pro W3" pitchFamily="-28" charset="-128"/>
                <a:cs typeface="+mn-cs"/>
              </a:rPr>
              <a:t>NAAQS</a:t>
            </a:r>
          </a:p>
        </p:txBody>
      </p:sp>
      <p:sp>
        <p:nvSpPr>
          <p:cNvPr id="146" name="Text Box 20"/>
          <p:cNvSpPr txBox="1">
            <a:spLocks noChangeArrowheads="1"/>
          </p:cNvSpPr>
          <p:nvPr/>
        </p:nvSpPr>
        <p:spPr bwMode="auto">
          <a:xfrm>
            <a:off x="5455471" y="5403354"/>
            <a:ext cx="867545" cy="276999"/>
          </a:xfrm>
          <a:prstGeom prst="rect">
            <a:avLst/>
          </a:prstGeom>
          <a:noFill/>
          <a:ln w="28575">
            <a:solidFill>
              <a:schemeClr val="accent5">
                <a:lumMod val="60000"/>
                <a:lumOff val="40000"/>
              </a:schemeClr>
            </a:solidFill>
            <a:miter lim="800000"/>
            <a:headEnd/>
            <a:tailEnd/>
          </a:ln>
        </p:spPr>
        <p:txBody>
          <a:bodyPr wrap="none">
            <a:spAutoFit/>
          </a:bodyPr>
          <a:lstStyle/>
          <a:p>
            <a:pPr algn="r" fontAlgn="auto">
              <a:spcBef>
                <a:spcPts val="0"/>
              </a:spcBef>
              <a:spcAft>
                <a:spcPts val="0"/>
              </a:spcAft>
              <a:defRPr/>
            </a:pPr>
            <a:r>
              <a:rPr lang="en-US" sz="1200" b="1" kern="0" dirty="0">
                <a:solidFill>
                  <a:srgbClr val="4BACC6">
                    <a:lumMod val="60000"/>
                    <a:lumOff val="40000"/>
                  </a:srgbClr>
                </a:solidFill>
                <a:latin typeface="Arial Narrow" pitchFamily="34" charset="0"/>
                <a:ea typeface="ヒラギノ角ゴ Pro W3" pitchFamily="-28" charset="-128"/>
                <a:cs typeface="+mn-cs"/>
              </a:rPr>
              <a:t>PM NAAQS</a:t>
            </a:r>
          </a:p>
        </p:txBody>
      </p:sp>
      <p:grpSp>
        <p:nvGrpSpPr>
          <p:cNvPr id="80903" name="Group 44"/>
          <p:cNvGrpSpPr>
            <a:grpSpLocks/>
          </p:cNvGrpSpPr>
          <p:nvPr/>
        </p:nvGrpSpPr>
        <p:grpSpPr bwMode="auto">
          <a:xfrm>
            <a:off x="879479" y="3262473"/>
            <a:ext cx="328613" cy="245757"/>
            <a:chOff x="2037" y="2413"/>
            <a:chExt cx="237" cy="200"/>
          </a:xfrm>
        </p:grpSpPr>
        <p:sp>
          <p:nvSpPr>
            <p:cNvPr id="150" name="Oval 45"/>
            <p:cNvSpPr>
              <a:spLocks noChangeArrowheads="1"/>
            </p:cNvSpPr>
            <p:nvPr/>
          </p:nvSpPr>
          <p:spPr bwMode="auto">
            <a:xfrm>
              <a:off x="2092" y="2449"/>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51" name="Text Box 46"/>
            <p:cNvSpPr txBox="1">
              <a:spLocks noChangeArrowheads="1"/>
            </p:cNvSpPr>
            <p:nvPr/>
          </p:nvSpPr>
          <p:spPr bwMode="auto">
            <a:xfrm>
              <a:off x="2037" y="2413"/>
              <a:ext cx="237"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smtClean="0">
                  <a:solidFill>
                    <a:sysClr val="windowText" lastClr="000000"/>
                  </a:solidFill>
                  <a:latin typeface="Arial Narrow" pitchFamily="34" charset="0"/>
                  <a:ea typeface="ヒラギノ角ゴ Pro W3" pitchFamily="-28" charset="-128"/>
                </a:rPr>
                <a:t>11</a:t>
              </a:r>
              <a:endParaRPr lang="en-US" sz="1000" b="1" kern="0" dirty="0">
                <a:solidFill>
                  <a:sysClr val="windowText" lastClr="000000"/>
                </a:solidFill>
                <a:latin typeface="Arial Narrow" pitchFamily="34" charset="0"/>
                <a:ea typeface="ヒラギノ角ゴ Pro W3" pitchFamily="-28" charset="-128"/>
                <a:cs typeface="+mn-cs"/>
              </a:endParaRPr>
            </a:p>
          </p:txBody>
        </p:sp>
      </p:grpSp>
      <p:grpSp>
        <p:nvGrpSpPr>
          <p:cNvPr id="80904" name="Group 47"/>
          <p:cNvGrpSpPr>
            <a:grpSpLocks/>
          </p:cNvGrpSpPr>
          <p:nvPr/>
        </p:nvGrpSpPr>
        <p:grpSpPr bwMode="auto">
          <a:xfrm>
            <a:off x="1671638" y="3257948"/>
            <a:ext cx="328612" cy="245755"/>
            <a:chOff x="2511" y="2409"/>
            <a:chExt cx="237" cy="200"/>
          </a:xfrm>
        </p:grpSpPr>
        <p:sp>
          <p:nvSpPr>
            <p:cNvPr id="153" name="Oval 48"/>
            <p:cNvSpPr>
              <a:spLocks noChangeArrowheads="1"/>
            </p:cNvSpPr>
            <p:nvPr/>
          </p:nvSpPr>
          <p:spPr bwMode="auto">
            <a:xfrm>
              <a:off x="2572" y="2448"/>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54" name="Text Box 49"/>
            <p:cNvSpPr txBox="1">
              <a:spLocks noChangeArrowheads="1"/>
            </p:cNvSpPr>
            <p:nvPr/>
          </p:nvSpPr>
          <p:spPr bwMode="auto">
            <a:xfrm>
              <a:off x="2511" y="2409"/>
              <a:ext cx="237"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12</a:t>
              </a:r>
            </a:p>
          </p:txBody>
        </p:sp>
      </p:grpSp>
      <p:grpSp>
        <p:nvGrpSpPr>
          <p:cNvPr id="80905" name="Group 50"/>
          <p:cNvGrpSpPr>
            <a:grpSpLocks/>
          </p:cNvGrpSpPr>
          <p:nvPr/>
        </p:nvGrpSpPr>
        <p:grpSpPr bwMode="auto">
          <a:xfrm>
            <a:off x="2482850" y="3257959"/>
            <a:ext cx="325438" cy="245756"/>
            <a:chOff x="3005" y="2414"/>
            <a:chExt cx="235" cy="200"/>
          </a:xfrm>
        </p:grpSpPr>
        <p:sp>
          <p:nvSpPr>
            <p:cNvPr id="156" name="Oval 51"/>
            <p:cNvSpPr>
              <a:spLocks noChangeArrowheads="1"/>
            </p:cNvSpPr>
            <p:nvPr/>
          </p:nvSpPr>
          <p:spPr bwMode="auto">
            <a:xfrm>
              <a:off x="3060" y="2452"/>
              <a:ext cx="143" cy="145"/>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57" name="Text Box 52"/>
            <p:cNvSpPr txBox="1">
              <a:spLocks noChangeArrowheads="1"/>
            </p:cNvSpPr>
            <p:nvPr/>
          </p:nvSpPr>
          <p:spPr bwMode="auto">
            <a:xfrm>
              <a:off x="3005" y="2414"/>
              <a:ext cx="235"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13</a:t>
              </a:r>
            </a:p>
          </p:txBody>
        </p:sp>
      </p:grpSp>
      <p:grpSp>
        <p:nvGrpSpPr>
          <p:cNvPr id="80906" name="Group 204"/>
          <p:cNvGrpSpPr>
            <a:grpSpLocks/>
          </p:cNvGrpSpPr>
          <p:nvPr/>
        </p:nvGrpSpPr>
        <p:grpSpPr bwMode="auto">
          <a:xfrm>
            <a:off x="3330379" y="3260217"/>
            <a:ext cx="325633" cy="245757"/>
            <a:chOff x="2314" y="2410"/>
            <a:chExt cx="234" cy="200"/>
          </a:xfrm>
        </p:grpSpPr>
        <p:sp>
          <p:nvSpPr>
            <p:cNvPr id="159" name="Oval 27"/>
            <p:cNvSpPr>
              <a:spLocks noChangeArrowheads="1"/>
            </p:cNvSpPr>
            <p:nvPr/>
          </p:nvSpPr>
          <p:spPr bwMode="auto">
            <a:xfrm>
              <a:off x="2372" y="2447"/>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60" name="Text Box 53"/>
            <p:cNvSpPr txBox="1">
              <a:spLocks noChangeArrowheads="1"/>
            </p:cNvSpPr>
            <p:nvPr/>
          </p:nvSpPr>
          <p:spPr bwMode="auto">
            <a:xfrm>
              <a:off x="2314" y="2410"/>
              <a:ext cx="234"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14</a:t>
              </a:r>
            </a:p>
          </p:txBody>
        </p:sp>
      </p:grpSp>
      <p:grpSp>
        <p:nvGrpSpPr>
          <p:cNvPr id="80907" name="Group 203"/>
          <p:cNvGrpSpPr>
            <a:grpSpLocks/>
          </p:cNvGrpSpPr>
          <p:nvPr/>
        </p:nvGrpSpPr>
        <p:grpSpPr bwMode="auto">
          <a:xfrm>
            <a:off x="4143178" y="3249347"/>
            <a:ext cx="325633" cy="245755"/>
            <a:chOff x="2680" y="2401"/>
            <a:chExt cx="234" cy="200"/>
          </a:xfrm>
        </p:grpSpPr>
        <p:sp>
          <p:nvSpPr>
            <p:cNvPr id="162" name="Oval 29"/>
            <p:cNvSpPr>
              <a:spLocks noChangeArrowheads="1"/>
            </p:cNvSpPr>
            <p:nvPr/>
          </p:nvSpPr>
          <p:spPr bwMode="auto">
            <a:xfrm>
              <a:off x="2734" y="2447"/>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63" name="Text Box 54"/>
            <p:cNvSpPr txBox="1">
              <a:spLocks noChangeArrowheads="1"/>
            </p:cNvSpPr>
            <p:nvPr/>
          </p:nvSpPr>
          <p:spPr bwMode="auto">
            <a:xfrm>
              <a:off x="2680" y="2401"/>
              <a:ext cx="234"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15</a:t>
              </a:r>
            </a:p>
          </p:txBody>
        </p:sp>
      </p:grpSp>
      <p:grpSp>
        <p:nvGrpSpPr>
          <p:cNvPr id="80908" name="Group 202"/>
          <p:cNvGrpSpPr>
            <a:grpSpLocks/>
          </p:cNvGrpSpPr>
          <p:nvPr/>
        </p:nvGrpSpPr>
        <p:grpSpPr bwMode="auto">
          <a:xfrm>
            <a:off x="4926016" y="3257947"/>
            <a:ext cx="325437" cy="245755"/>
            <a:chOff x="2964" y="2403"/>
            <a:chExt cx="235" cy="200"/>
          </a:xfrm>
        </p:grpSpPr>
        <p:sp>
          <p:nvSpPr>
            <p:cNvPr id="165" name="Oval 28"/>
            <p:cNvSpPr>
              <a:spLocks noChangeArrowheads="1"/>
            </p:cNvSpPr>
            <p:nvPr/>
          </p:nvSpPr>
          <p:spPr bwMode="auto">
            <a:xfrm>
              <a:off x="3017" y="2447"/>
              <a:ext cx="147"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66" name="Text Box 55"/>
            <p:cNvSpPr txBox="1">
              <a:spLocks noChangeArrowheads="1"/>
            </p:cNvSpPr>
            <p:nvPr/>
          </p:nvSpPr>
          <p:spPr bwMode="auto">
            <a:xfrm>
              <a:off x="2964" y="2403"/>
              <a:ext cx="235"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16</a:t>
              </a:r>
            </a:p>
          </p:txBody>
        </p:sp>
      </p:grpSp>
      <p:grpSp>
        <p:nvGrpSpPr>
          <p:cNvPr id="80909" name="Group 201"/>
          <p:cNvGrpSpPr>
            <a:grpSpLocks/>
          </p:cNvGrpSpPr>
          <p:nvPr/>
        </p:nvGrpSpPr>
        <p:grpSpPr bwMode="auto">
          <a:xfrm>
            <a:off x="5746750" y="3270654"/>
            <a:ext cx="325438" cy="245755"/>
            <a:chOff x="3258" y="2414"/>
            <a:chExt cx="235" cy="200"/>
          </a:xfrm>
        </p:grpSpPr>
        <p:sp>
          <p:nvSpPr>
            <p:cNvPr id="168" name="Oval 32"/>
            <p:cNvSpPr>
              <a:spLocks noChangeArrowheads="1"/>
            </p:cNvSpPr>
            <p:nvPr/>
          </p:nvSpPr>
          <p:spPr bwMode="auto">
            <a:xfrm>
              <a:off x="3312" y="2448"/>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69" name="Text Box 56"/>
            <p:cNvSpPr txBox="1">
              <a:spLocks noChangeArrowheads="1"/>
            </p:cNvSpPr>
            <p:nvPr/>
          </p:nvSpPr>
          <p:spPr bwMode="auto">
            <a:xfrm>
              <a:off x="3258" y="2414"/>
              <a:ext cx="235"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smtClean="0">
                  <a:solidFill>
                    <a:sysClr val="windowText" lastClr="000000"/>
                  </a:solidFill>
                  <a:latin typeface="Arial Narrow" pitchFamily="34" charset="0"/>
                  <a:ea typeface="ヒラギノ角ゴ Pro W3" pitchFamily="-28" charset="-128"/>
                </a:rPr>
                <a:t>'</a:t>
              </a:r>
              <a:r>
                <a:rPr lang="en-US" sz="1000" b="1" kern="0" dirty="0" smtClean="0">
                  <a:solidFill>
                    <a:sysClr val="windowText" lastClr="000000"/>
                  </a:solidFill>
                  <a:latin typeface="Arial Narrow" pitchFamily="34" charset="0"/>
                  <a:ea typeface="ヒラギノ角ゴ Pro W3" pitchFamily="-28" charset="-128"/>
                  <a:cs typeface="+mn-cs"/>
                </a:rPr>
                <a:t>17</a:t>
              </a:r>
              <a:endParaRPr lang="en-US" sz="1000" b="1" kern="0" dirty="0">
                <a:solidFill>
                  <a:sysClr val="windowText" lastClr="000000"/>
                </a:solidFill>
                <a:latin typeface="Arial Narrow" pitchFamily="34" charset="0"/>
                <a:ea typeface="ヒラギノ角ゴ Pro W3" pitchFamily="-28" charset="-128"/>
                <a:cs typeface="+mn-cs"/>
              </a:endParaRPr>
            </a:p>
          </p:txBody>
        </p:sp>
      </p:grpSp>
      <p:grpSp>
        <p:nvGrpSpPr>
          <p:cNvPr id="80910" name="Group 200"/>
          <p:cNvGrpSpPr>
            <a:grpSpLocks/>
          </p:cNvGrpSpPr>
          <p:nvPr/>
        </p:nvGrpSpPr>
        <p:grpSpPr bwMode="auto">
          <a:xfrm>
            <a:off x="6549826" y="3281373"/>
            <a:ext cx="325633" cy="245756"/>
            <a:chOff x="3549" y="2419"/>
            <a:chExt cx="234" cy="200"/>
          </a:xfrm>
        </p:grpSpPr>
        <p:sp>
          <p:nvSpPr>
            <p:cNvPr id="171" name="Oval 31"/>
            <p:cNvSpPr>
              <a:spLocks noChangeArrowheads="1"/>
            </p:cNvSpPr>
            <p:nvPr/>
          </p:nvSpPr>
          <p:spPr bwMode="auto">
            <a:xfrm>
              <a:off x="3600" y="2448"/>
              <a:ext cx="144"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72" name="Text Box 57"/>
            <p:cNvSpPr txBox="1">
              <a:spLocks noChangeArrowheads="1"/>
            </p:cNvSpPr>
            <p:nvPr/>
          </p:nvSpPr>
          <p:spPr bwMode="auto">
            <a:xfrm>
              <a:off x="3549" y="2419"/>
              <a:ext cx="234"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18</a:t>
              </a:r>
            </a:p>
          </p:txBody>
        </p:sp>
      </p:grpSp>
      <p:grpSp>
        <p:nvGrpSpPr>
          <p:cNvPr id="80911" name="Group 198"/>
          <p:cNvGrpSpPr>
            <a:grpSpLocks/>
          </p:cNvGrpSpPr>
          <p:nvPr/>
        </p:nvGrpSpPr>
        <p:grpSpPr bwMode="auto">
          <a:xfrm>
            <a:off x="7360393" y="3275016"/>
            <a:ext cx="325438" cy="245755"/>
            <a:chOff x="3781" y="2411"/>
            <a:chExt cx="235" cy="200"/>
          </a:xfrm>
        </p:grpSpPr>
        <p:sp>
          <p:nvSpPr>
            <p:cNvPr id="174" name="Oval 30"/>
            <p:cNvSpPr>
              <a:spLocks noChangeArrowheads="1"/>
            </p:cNvSpPr>
            <p:nvPr/>
          </p:nvSpPr>
          <p:spPr bwMode="auto">
            <a:xfrm>
              <a:off x="3825" y="2447"/>
              <a:ext cx="143"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75" name="Text Box 58"/>
            <p:cNvSpPr txBox="1">
              <a:spLocks noChangeArrowheads="1"/>
            </p:cNvSpPr>
            <p:nvPr/>
          </p:nvSpPr>
          <p:spPr bwMode="auto">
            <a:xfrm>
              <a:off x="3781" y="2411"/>
              <a:ext cx="235"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a:t>
              </a:r>
              <a:r>
                <a:rPr lang="en-US" sz="1000" b="1" kern="0" dirty="0">
                  <a:solidFill>
                    <a:sysClr val="windowText" lastClr="000000"/>
                  </a:solidFill>
                  <a:latin typeface="Arial Narrow" pitchFamily="34" charset="0"/>
                  <a:ea typeface="ヒラギノ角ゴ Pro W3" pitchFamily="-28" charset="-128"/>
                  <a:cs typeface="+mn-cs"/>
                </a:rPr>
                <a:t>19</a:t>
              </a:r>
            </a:p>
          </p:txBody>
        </p:sp>
      </p:grpSp>
      <p:grpSp>
        <p:nvGrpSpPr>
          <p:cNvPr id="80912" name="Group 199"/>
          <p:cNvGrpSpPr>
            <a:grpSpLocks/>
          </p:cNvGrpSpPr>
          <p:nvPr/>
        </p:nvGrpSpPr>
        <p:grpSpPr bwMode="auto">
          <a:xfrm>
            <a:off x="8134586" y="3270516"/>
            <a:ext cx="328807" cy="245755"/>
            <a:chOff x="5257" y="2402"/>
            <a:chExt cx="236" cy="200"/>
          </a:xfrm>
        </p:grpSpPr>
        <p:sp>
          <p:nvSpPr>
            <p:cNvPr id="177" name="Oval 33"/>
            <p:cNvSpPr>
              <a:spLocks noChangeArrowheads="1"/>
            </p:cNvSpPr>
            <p:nvPr/>
          </p:nvSpPr>
          <p:spPr bwMode="auto">
            <a:xfrm>
              <a:off x="5304" y="2447"/>
              <a:ext cx="147" cy="143"/>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ct val="50000"/>
                </a:spcBef>
                <a:spcAft>
                  <a:spcPts val="0"/>
                </a:spcAft>
                <a:defRPr/>
              </a:pPr>
              <a:endParaRPr lang="en-US" sz="1600" b="1" kern="0" dirty="0">
                <a:solidFill>
                  <a:srgbClr val="009900"/>
                </a:solidFill>
                <a:latin typeface="Arial Narrow" pitchFamily="34" charset="0"/>
                <a:ea typeface="ヒラギノ角ゴ Pro W3" pitchFamily="-28" charset="-128"/>
                <a:cs typeface="+mn-cs"/>
              </a:endParaRPr>
            </a:p>
          </p:txBody>
        </p:sp>
        <p:sp>
          <p:nvSpPr>
            <p:cNvPr id="178" name="Text Box 59"/>
            <p:cNvSpPr txBox="1">
              <a:spLocks noChangeArrowheads="1"/>
            </p:cNvSpPr>
            <p:nvPr/>
          </p:nvSpPr>
          <p:spPr bwMode="auto">
            <a:xfrm>
              <a:off x="5257" y="2402"/>
              <a:ext cx="236" cy="200"/>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sz="1000" b="1" kern="0" dirty="0">
                  <a:solidFill>
                    <a:sysClr val="windowText" lastClr="000000"/>
                  </a:solidFill>
                  <a:latin typeface="Arial Narrow" pitchFamily="34" charset="0"/>
                  <a:ea typeface="ヒラギノ角ゴ Pro W3" pitchFamily="-28" charset="-128"/>
                </a:rPr>
                <a:t>‘20</a:t>
              </a:r>
              <a:endParaRPr lang="en-US" sz="1000" b="1" kern="0" dirty="0">
                <a:solidFill>
                  <a:sysClr val="windowText" lastClr="000000"/>
                </a:solidFill>
                <a:latin typeface="Arial Narrow" pitchFamily="34" charset="0"/>
                <a:ea typeface="ヒラギノ角ゴ Pro W3" pitchFamily="-28" charset="-128"/>
                <a:cs typeface="+mn-cs"/>
              </a:endParaRPr>
            </a:p>
          </p:txBody>
        </p:sp>
      </p:grpSp>
      <p:sp>
        <p:nvSpPr>
          <p:cNvPr id="80913" name="Text Box 71"/>
          <p:cNvSpPr txBox="1">
            <a:spLocks noChangeArrowheads="1"/>
          </p:cNvSpPr>
          <p:nvPr/>
        </p:nvSpPr>
        <p:spPr bwMode="auto">
          <a:xfrm>
            <a:off x="1482725" y="4370919"/>
            <a:ext cx="750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FF0000"/>
                </a:solidFill>
                <a:latin typeface="Arial Narrow" pitchFamily="34" charset="0"/>
                <a:ea typeface="ヒラギノ角ゴ Pro W3" pitchFamily="-28" charset="-128"/>
                <a:cs typeface="Arial" pitchFamily="34" charset="0"/>
              </a:rPr>
              <a:t>Final MATS Rule</a:t>
            </a:r>
          </a:p>
        </p:txBody>
      </p:sp>
      <p:sp>
        <p:nvSpPr>
          <p:cNvPr id="80914" name="Text Box 104"/>
          <p:cNvSpPr txBox="1">
            <a:spLocks noChangeArrowheads="1"/>
          </p:cNvSpPr>
          <p:nvPr/>
        </p:nvSpPr>
        <p:spPr bwMode="auto">
          <a:xfrm>
            <a:off x="533400" y="3725333"/>
            <a:ext cx="666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33CC33"/>
                </a:solidFill>
                <a:latin typeface="Arial Narrow" pitchFamily="34" charset="0"/>
                <a:ea typeface="ヒラギノ角ゴ Pro W3" pitchFamily="-28" charset="-128"/>
                <a:cs typeface="Arial" pitchFamily="34" charset="0"/>
              </a:rPr>
              <a:t>CSAPR Final</a:t>
            </a:r>
            <a:endParaRPr lang="en-US" altLang="en-US" sz="900" b="1" baseline="26000">
              <a:solidFill>
                <a:srgbClr val="33CC33"/>
              </a:solidFill>
              <a:latin typeface="Arial Narrow" pitchFamily="34" charset="0"/>
              <a:ea typeface="ヒラギノ角ゴ Pro W3" pitchFamily="-28" charset="-128"/>
              <a:cs typeface="Arial" pitchFamily="34" charset="0"/>
            </a:endParaRPr>
          </a:p>
        </p:txBody>
      </p:sp>
      <p:sp>
        <p:nvSpPr>
          <p:cNvPr id="80915" name="Freeform 111"/>
          <p:cNvSpPr>
            <a:spLocks/>
          </p:cNvSpPr>
          <p:nvPr/>
        </p:nvSpPr>
        <p:spPr bwMode="auto">
          <a:xfrm flipH="1" flipV="1">
            <a:off x="1724025" y="2504019"/>
            <a:ext cx="109538" cy="757767"/>
          </a:xfrm>
          <a:custGeom>
            <a:avLst/>
            <a:gdLst>
              <a:gd name="T0" fmla="*/ 2147483647 w 3"/>
              <a:gd name="T1" fmla="*/ 2147483647 h 209"/>
              <a:gd name="T2" fmla="*/ 0 w 3"/>
              <a:gd name="T3" fmla="*/ 0 h 209"/>
              <a:gd name="T4" fmla="*/ 0 60000 65536"/>
              <a:gd name="T5" fmla="*/ 0 60000 65536"/>
              <a:gd name="T6" fmla="*/ 0 w 3"/>
              <a:gd name="T7" fmla="*/ 0 h 209"/>
              <a:gd name="T8" fmla="*/ 3 w 3"/>
              <a:gd name="T9" fmla="*/ 209 h 209"/>
            </a:gdLst>
            <a:ahLst/>
            <a:cxnLst>
              <a:cxn ang="T4">
                <a:pos x="T0" y="T1"/>
              </a:cxn>
              <a:cxn ang="T5">
                <a:pos x="T2" y="T3"/>
              </a:cxn>
            </a:cxnLst>
            <a:rect l="T6" t="T7" r="T8" b="T9"/>
            <a:pathLst>
              <a:path w="3" h="209">
                <a:moveTo>
                  <a:pt x="3" y="209"/>
                </a:moveTo>
                <a:lnTo>
                  <a:pt x="0" y="0"/>
                </a:lnTo>
              </a:path>
            </a:pathLst>
          </a:custGeom>
          <a:noFill/>
          <a:ln w="9525">
            <a:solidFill>
              <a:schemeClr val="accent5">
                <a:lumMod val="60000"/>
                <a:lumOff val="40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solidFill>
                <a:srgbClr val="FFFFFF"/>
              </a:solidFill>
              <a:latin typeface="Arial" pitchFamily="34" charset="0"/>
              <a:ea typeface="ヒラギノ角ゴ Pro W3" pitchFamily="-28" charset="-128"/>
              <a:cs typeface="+mn-cs"/>
            </a:endParaRPr>
          </a:p>
        </p:txBody>
      </p:sp>
      <p:sp>
        <p:nvSpPr>
          <p:cNvPr id="191" name="Text Box 112"/>
          <p:cNvSpPr txBox="1">
            <a:spLocks noChangeArrowheads="1"/>
          </p:cNvSpPr>
          <p:nvPr/>
        </p:nvSpPr>
        <p:spPr bwMode="auto">
          <a:xfrm>
            <a:off x="1254125" y="2053167"/>
            <a:ext cx="8890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sz="900" b="1" kern="0" dirty="0">
                <a:solidFill>
                  <a:srgbClr val="4BACC6">
                    <a:lumMod val="60000"/>
                    <a:lumOff val="40000"/>
                  </a:srgbClr>
                </a:solidFill>
                <a:latin typeface="Arial Narrow" pitchFamily="34" charset="0"/>
                <a:ea typeface="ヒラギノ角ゴ Pro W3" pitchFamily="-28" charset="-128"/>
                <a:cs typeface="+mn-cs"/>
              </a:rPr>
              <a:t>Proposed PM NAAQS</a:t>
            </a:r>
          </a:p>
        </p:txBody>
      </p:sp>
      <p:sp>
        <p:nvSpPr>
          <p:cNvPr id="2081" name="Text Box 118"/>
          <p:cNvSpPr txBox="1">
            <a:spLocks noChangeArrowheads="1"/>
          </p:cNvSpPr>
          <p:nvPr/>
        </p:nvSpPr>
        <p:spPr bwMode="auto">
          <a:xfrm>
            <a:off x="4884738" y="1756835"/>
            <a:ext cx="933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900" b="1" dirty="0" smtClean="0">
                <a:solidFill>
                  <a:srgbClr val="F79646">
                    <a:lumMod val="50000"/>
                  </a:srgbClr>
                </a:solidFill>
                <a:latin typeface="Arial Narrow" pitchFamily="34" charset="0"/>
                <a:ea typeface="ヒラギノ角ゴ Pro W3" pitchFamily="-28" charset="-128"/>
                <a:cs typeface="+mn-cs"/>
              </a:rPr>
              <a:t>Next Ozone NAAQS Revision</a:t>
            </a:r>
          </a:p>
        </p:txBody>
      </p:sp>
      <p:sp>
        <p:nvSpPr>
          <p:cNvPr id="80918" name="Text Box 127"/>
          <p:cNvSpPr txBox="1">
            <a:spLocks noChangeArrowheads="1"/>
          </p:cNvSpPr>
          <p:nvPr/>
        </p:nvSpPr>
        <p:spPr bwMode="auto">
          <a:xfrm>
            <a:off x="766766" y="1477435"/>
            <a:ext cx="7334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Primary NAAQS </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80919" name="Text Box 128"/>
          <p:cNvSpPr txBox="1">
            <a:spLocks noChangeArrowheads="1"/>
          </p:cNvSpPr>
          <p:nvPr/>
        </p:nvSpPr>
        <p:spPr bwMode="auto">
          <a:xfrm>
            <a:off x="2733678" y="1820335"/>
            <a:ext cx="7588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Secondary NAAQS</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80920" name="Text Box 130"/>
          <p:cNvSpPr txBox="1">
            <a:spLocks noChangeArrowheads="1"/>
          </p:cNvSpPr>
          <p:nvPr/>
        </p:nvSpPr>
        <p:spPr bwMode="auto">
          <a:xfrm>
            <a:off x="2040047" y="5414435"/>
            <a:ext cx="930063" cy="276999"/>
          </a:xfrm>
          <a:prstGeom prst="rect">
            <a:avLst/>
          </a:prstGeom>
          <a:noFill/>
          <a:ln w="28575">
            <a:solidFill>
              <a:srgbClr val="CC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solidFill>
                  <a:srgbClr val="CCCC00"/>
                </a:solidFill>
                <a:latin typeface="Arial Narrow" pitchFamily="34" charset="0"/>
                <a:ea typeface="ヒラギノ角ゴ Pro W3" pitchFamily="-28" charset="-128"/>
                <a:cs typeface="Arial" pitchFamily="34" charset="0"/>
              </a:rPr>
              <a:t>SO2 NAAQS</a:t>
            </a:r>
          </a:p>
        </p:txBody>
      </p:sp>
      <p:sp>
        <p:nvSpPr>
          <p:cNvPr id="80921" name="Freeform 131"/>
          <p:cNvSpPr>
            <a:spLocks/>
          </p:cNvSpPr>
          <p:nvPr/>
        </p:nvSpPr>
        <p:spPr bwMode="auto">
          <a:xfrm>
            <a:off x="1090613" y="2154767"/>
            <a:ext cx="284162" cy="1092200"/>
          </a:xfrm>
          <a:custGeom>
            <a:avLst/>
            <a:gdLst>
              <a:gd name="T0" fmla="*/ 0 w 3"/>
              <a:gd name="T1" fmla="*/ 0 h 1087"/>
              <a:gd name="T2" fmla="*/ 2147483647 w 3"/>
              <a:gd name="T3" fmla="*/ 2147483647 h 1087"/>
              <a:gd name="T4" fmla="*/ 0 60000 65536"/>
              <a:gd name="T5" fmla="*/ 0 60000 65536"/>
              <a:gd name="T6" fmla="*/ 0 w 3"/>
              <a:gd name="T7" fmla="*/ 0 h 1087"/>
              <a:gd name="T8" fmla="*/ 3 w 3"/>
              <a:gd name="T9" fmla="*/ 1087 h 1087"/>
            </a:gdLst>
            <a:ahLst/>
            <a:cxnLst>
              <a:cxn ang="T4">
                <a:pos x="T0" y="T1"/>
              </a:cxn>
              <a:cxn ang="T5">
                <a:pos x="T2" y="T3"/>
              </a:cxn>
            </a:cxnLst>
            <a:rect l="T6" t="T7" r="T8" b="T9"/>
            <a:pathLst>
              <a:path w="3" h="1087">
                <a:moveTo>
                  <a:pt x="0" y="0"/>
                </a:moveTo>
                <a:lnTo>
                  <a:pt x="3" y="1087"/>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198" name="Text Box 132"/>
          <p:cNvSpPr txBox="1">
            <a:spLocks noChangeArrowheads="1"/>
          </p:cNvSpPr>
          <p:nvPr/>
        </p:nvSpPr>
        <p:spPr bwMode="auto">
          <a:xfrm>
            <a:off x="2889253" y="4512733"/>
            <a:ext cx="1133475"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sz="900" b="1" kern="0" dirty="0">
                <a:solidFill>
                  <a:srgbClr val="4BACC6">
                    <a:lumMod val="60000"/>
                    <a:lumOff val="40000"/>
                  </a:srgbClr>
                </a:solidFill>
                <a:latin typeface="Arial Narrow" pitchFamily="34" charset="0"/>
                <a:ea typeface="ヒラギノ角ゴ Pro W3" pitchFamily="-28" charset="-128"/>
                <a:cs typeface="+mn-cs"/>
              </a:rPr>
              <a:t>PM NAAQS Designations</a:t>
            </a:r>
          </a:p>
        </p:txBody>
      </p:sp>
      <p:sp>
        <p:nvSpPr>
          <p:cNvPr id="80923" name="Freeform 133"/>
          <p:cNvSpPr>
            <a:spLocks/>
          </p:cNvSpPr>
          <p:nvPr/>
        </p:nvSpPr>
        <p:spPr bwMode="auto">
          <a:xfrm flipH="1">
            <a:off x="3371850" y="3545417"/>
            <a:ext cx="363538" cy="929216"/>
          </a:xfrm>
          <a:custGeom>
            <a:avLst/>
            <a:gdLst>
              <a:gd name="T0" fmla="*/ 468074212 w 661365"/>
              <a:gd name="T1" fmla="*/ 2147483647 h 10000"/>
              <a:gd name="T2" fmla="*/ 0 w 661365"/>
              <a:gd name="T3" fmla="*/ 0 h 10000"/>
              <a:gd name="T4" fmla="*/ 0 60000 65536"/>
              <a:gd name="T5" fmla="*/ 0 60000 65536"/>
            </a:gdLst>
            <a:ahLst/>
            <a:cxnLst>
              <a:cxn ang="T4">
                <a:pos x="T0" y="T1"/>
              </a:cxn>
              <a:cxn ang="T5">
                <a:pos x="T2" y="T3"/>
              </a:cxn>
            </a:cxnLst>
            <a:rect l="0" t="0" r="r" b="b"/>
            <a:pathLst>
              <a:path w="661365" h="10000">
                <a:moveTo>
                  <a:pt x="228600" y="10000"/>
                </a:moveTo>
                <a:lnTo>
                  <a:pt x="0" y="0"/>
                </a:lnTo>
              </a:path>
            </a:pathLst>
          </a:custGeom>
          <a:noFill/>
          <a:ln w="9525">
            <a:solidFill>
              <a:schemeClr val="accent5">
                <a:lumMod val="60000"/>
                <a:lumOff val="40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solidFill>
                <a:srgbClr val="FFFFFF"/>
              </a:solidFill>
              <a:latin typeface="Arial" pitchFamily="34" charset="0"/>
              <a:ea typeface="ヒラギノ角ゴ Pro W3" pitchFamily="-28" charset="-128"/>
              <a:cs typeface="+mn-cs"/>
            </a:endParaRPr>
          </a:p>
        </p:txBody>
      </p:sp>
      <p:sp>
        <p:nvSpPr>
          <p:cNvPr id="80924" name="Freeform 134"/>
          <p:cNvSpPr>
            <a:spLocks/>
          </p:cNvSpPr>
          <p:nvPr/>
        </p:nvSpPr>
        <p:spPr bwMode="auto">
          <a:xfrm rot="-1176732">
            <a:off x="2932116" y="2504017"/>
            <a:ext cx="352425" cy="719667"/>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203" name="Text Box 147"/>
          <p:cNvSpPr txBox="1">
            <a:spLocks noChangeArrowheads="1"/>
          </p:cNvSpPr>
          <p:nvPr/>
        </p:nvSpPr>
        <p:spPr bwMode="auto">
          <a:xfrm>
            <a:off x="3097601" y="5414435"/>
            <a:ext cx="543739" cy="276999"/>
          </a:xfrm>
          <a:prstGeom prst="rect">
            <a:avLst/>
          </a:prstGeom>
          <a:noFill/>
          <a:ln w="28575">
            <a:solidFill>
              <a:srgbClr val="FF0000"/>
            </a:solidFill>
            <a:miter lim="800000"/>
            <a:headEnd/>
            <a:tailEnd/>
          </a:ln>
        </p:spPr>
        <p:txBody>
          <a:bodyPr wrap="none">
            <a:spAutoFit/>
          </a:bodyPr>
          <a:lstStyle/>
          <a:p>
            <a:pPr algn="ctr" fontAlgn="auto">
              <a:spcBef>
                <a:spcPts val="0"/>
              </a:spcBef>
              <a:spcAft>
                <a:spcPts val="0"/>
              </a:spcAft>
              <a:defRPr/>
            </a:pPr>
            <a:r>
              <a:rPr lang="en-US" sz="1200" b="1" kern="0" dirty="0">
                <a:solidFill>
                  <a:srgbClr val="FF0000"/>
                </a:solidFill>
                <a:latin typeface="Arial Narrow" pitchFamily="34" charset="0"/>
                <a:ea typeface="ヒラギノ角ゴ Pro W3" pitchFamily="-28" charset="-128"/>
                <a:cs typeface="+mn-cs"/>
              </a:rPr>
              <a:t>MATS</a:t>
            </a:r>
          </a:p>
        </p:txBody>
      </p:sp>
      <p:sp>
        <p:nvSpPr>
          <p:cNvPr id="80926" name="Freeform 154"/>
          <p:cNvSpPr>
            <a:spLocks/>
          </p:cNvSpPr>
          <p:nvPr/>
        </p:nvSpPr>
        <p:spPr bwMode="auto">
          <a:xfrm flipH="1">
            <a:off x="938216" y="3545417"/>
            <a:ext cx="255587" cy="177800"/>
          </a:xfrm>
          <a:custGeom>
            <a:avLst/>
            <a:gdLst>
              <a:gd name="T0" fmla="*/ 2147483647 w 95"/>
              <a:gd name="T1" fmla="*/ 2147483647 h 146"/>
              <a:gd name="T2" fmla="*/ 0 w 95"/>
              <a:gd name="T3" fmla="*/ 0 h 146"/>
              <a:gd name="T4" fmla="*/ 0 60000 65536"/>
              <a:gd name="T5" fmla="*/ 0 60000 65536"/>
              <a:gd name="T6" fmla="*/ 0 w 95"/>
              <a:gd name="T7" fmla="*/ 0 h 146"/>
              <a:gd name="T8" fmla="*/ 95 w 95"/>
              <a:gd name="T9" fmla="*/ 146 h 146"/>
            </a:gdLst>
            <a:ahLst/>
            <a:cxnLst>
              <a:cxn ang="T4">
                <a:pos x="T0" y="T1"/>
              </a:cxn>
              <a:cxn ang="T5">
                <a:pos x="T2" y="T3"/>
              </a:cxn>
            </a:cxnLst>
            <a:rect l="T6" t="T7" r="T8" b="T9"/>
            <a:pathLst>
              <a:path w="95" h="146">
                <a:moveTo>
                  <a:pt x="95" y="146"/>
                </a:moveTo>
                <a:lnTo>
                  <a:pt x="0" y="0"/>
                </a:lnTo>
              </a:path>
            </a:pathLst>
          </a:custGeom>
          <a:noFill/>
          <a:ln w="9525">
            <a:solidFill>
              <a:srgbClr val="33CC33"/>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2095" name="Text Box 160"/>
          <p:cNvSpPr txBox="1">
            <a:spLocks noChangeArrowheads="1"/>
          </p:cNvSpPr>
          <p:nvPr/>
        </p:nvSpPr>
        <p:spPr bwMode="auto">
          <a:xfrm>
            <a:off x="2117725" y="1670051"/>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900" b="1" dirty="0" smtClean="0">
                <a:solidFill>
                  <a:srgbClr val="F79646">
                    <a:lumMod val="50000"/>
                  </a:srgbClr>
                </a:solidFill>
                <a:latin typeface="Arial Narrow" pitchFamily="34" charset="0"/>
                <a:ea typeface="ヒラギノ角ゴ Pro W3" pitchFamily="-28" charset="-128"/>
                <a:cs typeface="+mn-cs"/>
              </a:rPr>
              <a:t>Proposed Ozone NAAQS</a:t>
            </a:r>
          </a:p>
        </p:txBody>
      </p:sp>
      <p:sp>
        <p:nvSpPr>
          <p:cNvPr id="80928" name="Freeform 161"/>
          <p:cNvSpPr>
            <a:spLocks/>
          </p:cNvSpPr>
          <p:nvPr/>
        </p:nvSpPr>
        <p:spPr bwMode="auto">
          <a:xfrm flipH="1">
            <a:off x="2205041" y="3566584"/>
            <a:ext cx="325437" cy="245533"/>
          </a:xfrm>
          <a:custGeom>
            <a:avLst/>
            <a:gdLst>
              <a:gd name="T0" fmla="*/ 2147483647 w 1"/>
              <a:gd name="T1" fmla="*/ 2147483647 h 132"/>
              <a:gd name="T2" fmla="*/ 0 w 1"/>
              <a:gd name="T3" fmla="*/ 0 h 132"/>
              <a:gd name="T4" fmla="*/ 0 60000 65536"/>
              <a:gd name="T5" fmla="*/ 0 60000 65536"/>
              <a:gd name="T6" fmla="*/ 0 w 1"/>
              <a:gd name="T7" fmla="*/ 0 h 132"/>
              <a:gd name="T8" fmla="*/ 1 w 1"/>
              <a:gd name="T9" fmla="*/ 132 h 132"/>
            </a:gdLst>
            <a:ahLst/>
            <a:cxnLst>
              <a:cxn ang="T4">
                <a:pos x="T0" y="T1"/>
              </a:cxn>
              <a:cxn ang="T5">
                <a:pos x="T2" y="T3"/>
              </a:cxn>
            </a:cxnLst>
            <a:rect l="T6" t="T7" r="T8" b="T9"/>
            <a:pathLst>
              <a:path w="1" h="132">
                <a:moveTo>
                  <a:pt x="1" y="132"/>
                </a:moveTo>
                <a:lnTo>
                  <a:pt x="0" y="0"/>
                </a:lnTo>
              </a:path>
            </a:pathLst>
          </a:custGeom>
          <a:noFill/>
          <a:ln w="9525">
            <a:solidFill>
              <a:srgbClr val="009999"/>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208" name="Text Box 162"/>
          <p:cNvSpPr txBox="1">
            <a:spLocks noChangeArrowheads="1"/>
          </p:cNvSpPr>
          <p:nvPr/>
        </p:nvSpPr>
        <p:spPr bwMode="auto">
          <a:xfrm>
            <a:off x="1711325" y="3780369"/>
            <a:ext cx="666750" cy="507831"/>
          </a:xfrm>
          <a:prstGeom prst="rect">
            <a:avLst/>
          </a:prstGeom>
          <a:noFill/>
          <a:ln w="9525">
            <a:noFill/>
            <a:miter lim="800000"/>
            <a:headEnd/>
            <a:tailEnd/>
          </a:ln>
        </p:spPr>
        <p:txBody>
          <a:bodyPr>
            <a:spAutoFit/>
          </a:bodyPr>
          <a:lstStyle/>
          <a:p>
            <a:pPr algn="r" fontAlgn="auto">
              <a:spcBef>
                <a:spcPts val="0"/>
              </a:spcBef>
              <a:spcAft>
                <a:spcPts val="0"/>
              </a:spcAft>
              <a:defRPr/>
            </a:pPr>
            <a:r>
              <a:rPr lang="en-US" sz="900" b="1" kern="0" dirty="0">
                <a:solidFill>
                  <a:srgbClr val="4BACC6">
                    <a:lumMod val="60000"/>
                    <a:lumOff val="40000"/>
                  </a:srgbClr>
                </a:solidFill>
                <a:latin typeface="Arial Narrow" pitchFamily="34" charset="0"/>
                <a:ea typeface="ヒラギノ角ゴ Pro W3" pitchFamily="-28" charset="-128"/>
                <a:cs typeface="+mn-cs"/>
              </a:rPr>
              <a:t>Final PM NAAQS</a:t>
            </a:r>
          </a:p>
          <a:p>
            <a:pPr algn="r" fontAlgn="auto">
              <a:spcBef>
                <a:spcPts val="0"/>
              </a:spcBef>
              <a:spcAft>
                <a:spcPts val="0"/>
              </a:spcAft>
              <a:defRPr/>
            </a:pPr>
            <a:endParaRPr lang="en-US" sz="900" b="1" kern="0" dirty="0">
              <a:solidFill>
                <a:srgbClr val="4BACC6">
                  <a:lumMod val="60000"/>
                  <a:lumOff val="40000"/>
                </a:srgbClr>
              </a:solidFill>
              <a:latin typeface="Arial Narrow" pitchFamily="34" charset="0"/>
              <a:ea typeface="ヒラギノ角ゴ Pro W3" pitchFamily="-28" charset="-128"/>
              <a:cs typeface="+mn-cs"/>
            </a:endParaRPr>
          </a:p>
        </p:txBody>
      </p:sp>
      <p:sp>
        <p:nvSpPr>
          <p:cNvPr id="80930" name="Freeform 176"/>
          <p:cNvSpPr>
            <a:spLocks/>
          </p:cNvSpPr>
          <p:nvPr/>
        </p:nvSpPr>
        <p:spPr bwMode="auto">
          <a:xfrm flipH="1">
            <a:off x="5199066" y="3541184"/>
            <a:ext cx="166687" cy="319616"/>
          </a:xfrm>
          <a:custGeom>
            <a:avLst/>
            <a:gdLst>
              <a:gd name="T0" fmla="*/ 2147483647 w 37543"/>
              <a:gd name="T1" fmla="*/ 2147483647 h 20873"/>
              <a:gd name="T2" fmla="*/ 0 w 37543"/>
              <a:gd name="T3" fmla="*/ 0 h 20873"/>
              <a:gd name="T4" fmla="*/ 0 60000 65536"/>
              <a:gd name="T5" fmla="*/ 0 60000 65536"/>
            </a:gdLst>
            <a:ahLst/>
            <a:cxnLst>
              <a:cxn ang="T4">
                <a:pos x="T0" y="T1"/>
              </a:cxn>
              <a:cxn ang="T5">
                <a:pos x="T2" y="T3"/>
              </a:cxn>
            </a:cxnLst>
            <a:rect l="0" t="0" r="r" b="b"/>
            <a:pathLst>
              <a:path w="37543" h="20873">
                <a:moveTo>
                  <a:pt x="37543" y="20873"/>
                </a:moveTo>
                <a:cubicBezTo>
                  <a:pt x="34210" y="17540"/>
                  <a:pt x="3333" y="3333"/>
                  <a:pt x="0" y="0"/>
                </a:cubicBezTo>
              </a:path>
            </a:pathLst>
          </a:custGeom>
          <a:noFill/>
          <a:ln w="9525">
            <a:solidFill>
              <a:srgbClr val="FF00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31" name="Text Box 177"/>
          <p:cNvSpPr txBox="1">
            <a:spLocks noChangeArrowheads="1"/>
          </p:cNvSpPr>
          <p:nvPr/>
        </p:nvSpPr>
        <p:spPr bwMode="auto">
          <a:xfrm>
            <a:off x="4683128" y="3888318"/>
            <a:ext cx="1077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FF0000"/>
                </a:solidFill>
                <a:latin typeface="Arial Narrow" pitchFamily="34" charset="0"/>
                <a:ea typeface="ヒラギノ角ゴ Pro W3" pitchFamily="-28" charset="-128"/>
                <a:cs typeface="Arial" pitchFamily="34" charset="0"/>
              </a:rPr>
              <a:t>MATS Rule Compliance</a:t>
            </a:r>
          </a:p>
        </p:txBody>
      </p:sp>
      <p:sp>
        <p:nvSpPr>
          <p:cNvPr id="80932" name="Text Box 183"/>
          <p:cNvSpPr txBox="1">
            <a:spLocks noChangeArrowheads="1"/>
          </p:cNvSpPr>
          <p:nvPr/>
        </p:nvSpPr>
        <p:spPr bwMode="auto">
          <a:xfrm>
            <a:off x="3747924" y="5403853"/>
            <a:ext cx="494045" cy="276999"/>
          </a:xfrm>
          <a:prstGeom prst="rect">
            <a:avLst/>
          </a:prstGeom>
          <a:noFill/>
          <a:ln w="28575">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1200" b="1">
                <a:solidFill>
                  <a:srgbClr val="33CC33"/>
                </a:solidFill>
                <a:latin typeface="Arial Narrow" pitchFamily="34" charset="0"/>
                <a:ea typeface="ヒラギノ角ゴ Pro W3" pitchFamily="-28" charset="-128"/>
                <a:cs typeface="Arial" pitchFamily="34" charset="0"/>
              </a:rPr>
              <a:t>CAIR</a:t>
            </a:r>
          </a:p>
        </p:txBody>
      </p:sp>
      <p:sp>
        <p:nvSpPr>
          <p:cNvPr id="2113" name="Freeform 205"/>
          <p:cNvSpPr>
            <a:spLocks/>
          </p:cNvSpPr>
          <p:nvPr/>
        </p:nvSpPr>
        <p:spPr bwMode="auto">
          <a:xfrm>
            <a:off x="1200153" y="3545417"/>
            <a:ext cx="92075" cy="812800"/>
          </a:xfrm>
          <a:custGeom>
            <a:avLst/>
            <a:gdLst>
              <a:gd name="T0" fmla="*/ 2147483647 w 6"/>
              <a:gd name="T1" fmla="*/ 0 h 1086"/>
              <a:gd name="T2" fmla="*/ 0 w 6"/>
              <a:gd name="T3" fmla="*/ 2147483647 h 1086"/>
              <a:gd name="T4" fmla="*/ 0 60000 65536"/>
              <a:gd name="T5" fmla="*/ 0 60000 65536"/>
              <a:gd name="T6" fmla="*/ 0 w 6"/>
              <a:gd name="T7" fmla="*/ 0 h 1086"/>
              <a:gd name="T8" fmla="*/ 6 w 6"/>
              <a:gd name="T9" fmla="*/ 1086 h 1086"/>
            </a:gdLst>
            <a:ahLst/>
            <a:cxnLst>
              <a:cxn ang="T4">
                <a:pos x="T0" y="T1"/>
              </a:cxn>
              <a:cxn ang="T5">
                <a:pos x="T2" y="T3"/>
              </a:cxn>
            </a:cxnLst>
            <a:rect l="T6" t="T7" r="T8" b="T9"/>
            <a:pathLst>
              <a:path w="6" h="1086">
                <a:moveTo>
                  <a:pt x="6" y="0"/>
                </a:moveTo>
                <a:lnTo>
                  <a:pt x="0" y="1086"/>
                </a:lnTo>
              </a:path>
            </a:pathLst>
          </a:custGeom>
          <a:noFill/>
          <a:ln w="9525">
            <a:solidFill>
              <a:schemeClr val="tx2">
                <a:lumMod val="60000"/>
                <a:lumOff val="4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dirty="0">
              <a:solidFill>
                <a:srgbClr val="FFFFFF"/>
              </a:solidFill>
              <a:latin typeface="Arial" pitchFamily="34" charset="0"/>
              <a:ea typeface="ヒラギノ角ゴ Pro W3" pitchFamily="-28" charset="-128"/>
              <a:cs typeface="+mn-cs"/>
            </a:endParaRPr>
          </a:p>
        </p:txBody>
      </p:sp>
      <p:sp>
        <p:nvSpPr>
          <p:cNvPr id="80934" name="Text Box 206"/>
          <p:cNvSpPr txBox="1">
            <a:spLocks noChangeArrowheads="1"/>
          </p:cNvSpPr>
          <p:nvPr/>
        </p:nvSpPr>
        <p:spPr bwMode="auto">
          <a:xfrm>
            <a:off x="1499609" y="392853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r" eaLnBrk="1" hangingPunct="1">
              <a:spcBef>
                <a:spcPct val="0"/>
              </a:spcBef>
              <a:buFontTx/>
              <a:buNone/>
            </a:pPr>
            <a:endParaRPr lang="en-US" altLang="en-US" sz="1800" b="1">
              <a:solidFill>
                <a:srgbClr val="FFFFFF"/>
              </a:solidFill>
              <a:latin typeface="Calibri" pitchFamily="34" charset="0"/>
              <a:ea typeface="ヒラギノ角ゴ Pro W3" pitchFamily="-28" charset="-128"/>
              <a:cs typeface="Arial" pitchFamily="34" charset="0"/>
            </a:endParaRPr>
          </a:p>
        </p:txBody>
      </p:sp>
      <p:sp>
        <p:nvSpPr>
          <p:cNvPr id="2115" name="Text Box 207"/>
          <p:cNvSpPr txBox="1">
            <a:spLocks noChangeArrowheads="1"/>
          </p:cNvSpPr>
          <p:nvPr/>
        </p:nvSpPr>
        <p:spPr bwMode="auto">
          <a:xfrm>
            <a:off x="657225" y="4305302"/>
            <a:ext cx="8651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Proposed 316(b)Water Intake Rules</a:t>
            </a:r>
          </a:p>
        </p:txBody>
      </p:sp>
      <p:sp>
        <p:nvSpPr>
          <p:cNvPr id="2116" name="Text Box 210"/>
          <p:cNvSpPr txBox="1">
            <a:spLocks noChangeArrowheads="1"/>
          </p:cNvSpPr>
          <p:nvPr/>
        </p:nvSpPr>
        <p:spPr bwMode="auto">
          <a:xfrm>
            <a:off x="4795838" y="4582462"/>
            <a:ext cx="819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Final New Discharge Standards</a:t>
            </a:r>
          </a:p>
        </p:txBody>
      </p:sp>
      <p:sp>
        <p:nvSpPr>
          <p:cNvPr id="231" name="Line 215"/>
          <p:cNvSpPr>
            <a:spLocks noChangeShapeType="1"/>
          </p:cNvSpPr>
          <p:nvPr/>
        </p:nvSpPr>
        <p:spPr bwMode="auto">
          <a:xfrm flipH="1">
            <a:off x="5921375" y="3551769"/>
            <a:ext cx="166688" cy="260351"/>
          </a:xfrm>
          <a:prstGeom prst="line">
            <a:avLst/>
          </a:prstGeom>
          <a:noFill/>
          <a:ln w="9525">
            <a:solidFill>
              <a:schemeClr val="tx2">
                <a:lumMod val="60000"/>
                <a:lumOff val="40000"/>
              </a:schemeClr>
            </a:solidFill>
            <a:round/>
            <a:headEnd/>
            <a:tailEnd type="oval" w="sm" len="sm"/>
          </a:ln>
        </p:spPr>
        <p:txBody>
          <a:bodyPr/>
          <a:lstStyle/>
          <a:p>
            <a:pPr algn="r" fontAlgn="auto">
              <a:spcBef>
                <a:spcPts val="0"/>
              </a:spcBef>
              <a:spcAft>
                <a:spcPts val="0"/>
              </a:spcAft>
              <a:defRPr/>
            </a:pPr>
            <a:endParaRPr lang="en-US" b="1" kern="0" dirty="0">
              <a:solidFill>
                <a:sysClr val="windowText" lastClr="000000"/>
              </a:solidFill>
              <a:latin typeface="Arial" pitchFamily="34" charset="0"/>
              <a:ea typeface="ヒラギノ角ゴ Pro W3" pitchFamily="-28" charset="-128"/>
              <a:cs typeface="+mn-cs"/>
            </a:endParaRPr>
          </a:p>
        </p:txBody>
      </p:sp>
      <p:sp>
        <p:nvSpPr>
          <p:cNvPr id="2121" name="Text Box 216"/>
          <p:cNvSpPr txBox="1">
            <a:spLocks noChangeArrowheads="1"/>
          </p:cNvSpPr>
          <p:nvPr/>
        </p:nvSpPr>
        <p:spPr bwMode="auto">
          <a:xfrm>
            <a:off x="5530853" y="3807886"/>
            <a:ext cx="836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Compliance with 316(b) Water Intake Rules</a:t>
            </a:r>
          </a:p>
        </p:txBody>
      </p:sp>
      <p:sp>
        <p:nvSpPr>
          <p:cNvPr id="2122" name="Freeform 217"/>
          <p:cNvSpPr>
            <a:spLocks/>
          </p:cNvSpPr>
          <p:nvPr/>
        </p:nvSpPr>
        <p:spPr bwMode="auto">
          <a:xfrm rot="194202" flipV="1">
            <a:off x="4795841" y="3551768"/>
            <a:ext cx="193675" cy="1049867"/>
          </a:xfrm>
          <a:custGeom>
            <a:avLst/>
            <a:gdLst>
              <a:gd name="T0" fmla="*/ 0 w 6"/>
              <a:gd name="T1" fmla="*/ 2147483647 h 969"/>
              <a:gd name="T2" fmla="*/ 2147483647 w 6"/>
              <a:gd name="T3" fmla="*/ 0 h 969"/>
              <a:gd name="T4" fmla="*/ 0 60000 65536"/>
              <a:gd name="T5" fmla="*/ 0 60000 65536"/>
              <a:gd name="T6" fmla="*/ 0 w 6"/>
              <a:gd name="T7" fmla="*/ 0 h 969"/>
              <a:gd name="T8" fmla="*/ 6 w 6"/>
              <a:gd name="T9" fmla="*/ 969 h 969"/>
              <a:gd name="connsiteX0" fmla="*/ 0 w 7908"/>
              <a:gd name="connsiteY0" fmla="*/ 8978 h 8978"/>
              <a:gd name="connsiteX1" fmla="*/ 7908 w 7908"/>
              <a:gd name="connsiteY1" fmla="*/ 0 h 8978"/>
            </a:gdLst>
            <a:ahLst/>
            <a:cxnLst>
              <a:cxn ang="0">
                <a:pos x="connsiteX0" y="connsiteY0"/>
              </a:cxn>
              <a:cxn ang="0">
                <a:pos x="connsiteX1" y="connsiteY1"/>
              </a:cxn>
            </a:cxnLst>
            <a:rect l="l" t="t" r="r" b="b"/>
            <a:pathLst>
              <a:path w="7908" h="8978">
                <a:moveTo>
                  <a:pt x="0" y="8978"/>
                </a:moveTo>
                <a:cubicBezTo>
                  <a:pt x="3333" y="5645"/>
                  <a:pt x="4575" y="3333"/>
                  <a:pt x="7908" y="0"/>
                </a:cubicBezTo>
              </a:path>
            </a:pathLst>
          </a:custGeom>
          <a:noFill/>
          <a:ln w="9525">
            <a:solidFill>
              <a:schemeClr val="tx2">
                <a:lumMod val="60000"/>
                <a:lumOff val="4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dirty="0">
              <a:solidFill>
                <a:srgbClr val="FFFFFF"/>
              </a:solidFill>
              <a:latin typeface="Arial" pitchFamily="34" charset="0"/>
              <a:ea typeface="ヒラギノ角ゴ Pro W3" pitchFamily="-28" charset="-128"/>
              <a:cs typeface="+mn-cs"/>
            </a:endParaRPr>
          </a:p>
        </p:txBody>
      </p:sp>
      <p:sp>
        <p:nvSpPr>
          <p:cNvPr id="2123" name="Freeform 218"/>
          <p:cNvSpPr>
            <a:spLocks/>
          </p:cNvSpPr>
          <p:nvPr/>
        </p:nvSpPr>
        <p:spPr bwMode="auto">
          <a:xfrm rot="19858184" flipH="1" flipV="1">
            <a:off x="2582863" y="3708402"/>
            <a:ext cx="603250" cy="283633"/>
          </a:xfrm>
          <a:custGeom>
            <a:avLst/>
            <a:gdLst>
              <a:gd name="T0" fmla="*/ 0 w 156"/>
              <a:gd name="T1" fmla="*/ 2147483647 h 213"/>
              <a:gd name="T2" fmla="*/ 2147483647 w 156"/>
              <a:gd name="T3" fmla="*/ 0 h 213"/>
              <a:gd name="T4" fmla="*/ 0 60000 65536"/>
              <a:gd name="T5" fmla="*/ 0 60000 65536"/>
              <a:gd name="T6" fmla="*/ 0 w 156"/>
              <a:gd name="T7" fmla="*/ 0 h 213"/>
              <a:gd name="T8" fmla="*/ 156 w 156"/>
              <a:gd name="T9" fmla="*/ 213 h 213"/>
            </a:gdLst>
            <a:ahLst/>
            <a:cxnLst>
              <a:cxn ang="T4">
                <a:pos x="T0" y="T1"/>
              </a:cxn>
              <a:cxn ang="T5">
                <a:pos x="T2" y="T3"/>
              </a:cxn>
            </a:cxnLst>
            <a:rect l="T6" t="T7" r="T8" b="T9"/>
            <a:pathLst>
              <a:path w="156" h="213">
                <a:moveTo>
                  <a:pt x="0" y="213"/>
                </a:moveTo>
                <a:lnTo>
                  <a:pt x="156" y="0"/>
                </a:lnTo>
              </a:path>
            </a:pathLst>
          </a:custGeom>
          <a:noFill/>
          <a:ln w="9525">
            <a:solidFill>
              <a:schemeClr val="tx2">
                <a:lumMod val="60000"/>
                <a:lumOff val="4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dirty="0">
              <a:solidFill>
                <a:srgbClr val="FFFFFF"/>
              </a:solidFill>
              <a:latin typeface="Arial" pitchFamily="34" charset="0"/>
              <a:ea typeface="ヒラギノ角ゴ Pro W3" pitchFamily="-28" charset="-128"/>
              <a:cs typeface="+mn-cs"/>
            </a:endParaRPr>
          </a:p>
        </p:txBody>
      </p:sp>
      <p:sp>
        <p:nvSpPr>
          <p:cNvPr id="2124" name="Text Box 219"/>
          <p:cNvSpPr txBox="1">
            <a:spLocks noChangeArrowheads="1"/>
          </p:cNvSpPr>
          <p:nvPr/>
        </p:nvSpPr>
        <p:spPr bwMode="auto">
          <a:xfrm>
            <a:off x="2228853" y="4080934"/>
            <a:ext cx="804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Proposed New Discharge Standards</a:t>
            </a:r>
          </a:p>
        </p:txBody>
      </p:sp>
      <p:sp>
        <p:nvSpPr>
          <p:cNvPr id="2125" name="Text Box 220"/>
          <p:cNvSpPr txBox="1">
            <a:spLocks noChangeArrowheads="1"/>
          </p:cNvSpPr>
          <p:nvPr/>
        </p:nvSpPr>
        <p:spPr bwMode="auto">
          <a:xfrm>
            <a:off x="6391275" y="5397502"/>
            <a:ext cx="800100" cy="276999"/>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1200" b="1" dirty="0" smtClean="0">
                <a:solidFill>
                  <a:schemeClr val="tx2">
                    <a:lumMod val="60000"/>
                    <a:lumOff val="40000"/>
                  </a:schemeClr>
                </a:solidFill>
                <a:latin typeface="Arial Narrow" pitchFamily="34" charset="0"/>
                <a:ea typeface="ヒラギノ角ゴ Pro W3" pitchFamily="-28" charset="-128"/>
                <a:cs typeface="+mn-cs"/>
              </a:rPr>
              <a:t>Water</a:t>
            </a:r>
          </a:p>
        </p:txBody>
      </p:sp>
      <p:sp>
        <p:nvSpPr>
          <p:cNvPr id="242" name="Line 226"/>
          <p:cNvSpPr>
            <a:spLocks noChangeShapeType="1"/>
          </p:cNvSpPr>
          <p:nvPr/>
        </p:nvSpPr>
        <p:spPr bwMode="auto">
          <a:xfrm rot="10800000" flipH="1" flipV="1">
            <a:off x="7312028" y="3528486"/>
            <a:ext cx="55563" cy="332316"/>
          </a:xfrm>
          <a:prstGeom prst="line">
            <a:avLst/>
          </a:prstGeom>
          <a:noFill/>
          <a:ln w="9525">
            <a:solidFill>
              <a:schemeClr val="tx2">
                <a:lumMod val="60000"/>
                <a:lumOff val="40000"/>
              </a:schemeClr>
            </a:solidFill>
            <a:round/>
            <a:headEnd/>
            <a:tailEnd type="oval" w="sm" len="sm"/>
          </a:ln>
        </p:spPr>
        <p:txBody>
          <a:bodyPr/>
          <a:lstStyle/>
          <a:p>
            <a:pPr algn="r" fontAlgn="auto">
              <a:spcBef>
                <a:spcPts val="0"/>
              </a:spcBef>
              <a:spcAft>
                <a:spcPts val="0"/>
              </a:spcAft>
              <a:defRPr/>
            </a:pPr>
            <a:endParaRPr lang="en-US" b="1" kern="0" dirty="0">
              <a:solidFill>
                <a:sysClr val="windowText" lastClr="000000"/>
              </a:solidFill>
              <a:latin typeface="Arial" pitchFamily="34" charset="0"/>
              <a:ea typeface="ヒラギノ角ゴ Pro W3" pitchFamily="-28" charset="-128"/>
              <a:cs typeface="+mn-cs"/>
            </a:endParaRPr>
          </a:p>
        </p:txBody>
      </p:sp>
      <p:sp>
        <p:nvSpPr>
          <p:cNvPr id="2132" name="Text Box 227"/>
          <p:cNvSpPr txBox="1">
            <a:spLocks noChangeArrowheads="1"/>
          </p:cNvSpPr>
          <p:nvPr/>
        </p:nvSpPr>
        <p:spPr bwMode="auto">
          <a:xfrm>
            <a:off x="6981828" y="3786717"/>
            <a:ext cx="87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Compliance with New Discharge Standards</a:t>
            </a:r>
          </a:p>
          <a:p>
            <a:pPr algn="r">
              <a:defRPr/>
            </a:pPr>
            <a:endParaRPr lang="en-US" sz="900" b="1" dirty="0" smtClean="0">
              <a:solidFill>
                <a:srgbClr val="FFFFFF">
                  <a:lumMod val="60000"/>
                  <a:lumOff val="40000"/>
                </a:srgbClr>
              </a:solidFill>
              <a:latin typeface="Arial Narrow" pitchFamily="34" charset="0"/>
              <a:ea typeface="ヒラギノ角ゴ Pro W3" pitchFamily="-28" charset="-128"/>
              <a:cs typeface="+mn-cs"/>
            </a:endParaRPr>
          </a:p>
        </p:txBody>
      </p:sp>
      <p:sp>
        <p:nvSpPr>
          <p:cNvPr id="2133" name="Text Box 229"/>
          <p:cNvSpPr txBox="1">
            <a:spLocks noChangeArrowheads="1"/>
          </p:cNvSpPr>
          <p:nvPr/>
        </p:nvSpPr>
        <p:spPr bwMode="auto">
          <a:xfrm>
            <a:off x="5073650" y="2580219"/>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900" b="1" dirty="0" smtClean="0">
                <a:solidFill>
                  <a:srgbClr val="F79646">
                    <a:lumMod val="75000"/>
                  </a:srgbClr>
                </a:solidFill>
                <a:latin typeface="Arial Narrow" pitchFamily="34" charset="0"/>
                <a:ea typeface="ヒラギノ角ゴ Pro W3" pitchFamily="-28" charset="-128"/>
                <a:cs typeface="+mn-cs"/>
              </a:rPr>
              <a:t>CCR Impoundment Compliance</a:t>
            </a:r>
          </a:p>
        </p:txBody>
      </p:sp>
      <p:sp>
        <p:nvSpPr>
          <p:cNvPr id="245" name="Text Box 230"/>
          <p:cNvSpPr txBox="1">
            <a:spLocks noChangeArrowheads="1"/>
          </p:cNvSpPr>
          <p:nvPr/>
        </p:nvSpPr>
        <p:spPr bwMode="auto">
          <a:xfrm>
            <a:off x="4418505" y="5405969"/>
            <a:ext cx="901208" cy="276999"/>
          </a:xfrm>
          <a:prstGeom prst="rect">
            <a:avLst/>
          </a:prstGeom>
          <a:noFill/>
          <a:ln w="28575">
            <a:solidFill>
              <a:schemeClr val="accent6">
                <a:lumMod val="75000"/>
              </a:schemeClr>
            </a:solidFill>
            <a:miter lim="800000"/>
            <a:headEnd/>
            <a:tailEnd/>
          </a:ln>
        </p:spPr>
        <p:txBody>
          <a:bodyPr wrap="none">
            <a:spAutoFit/>
          </a:bodyPr>
          <a:lstStyle/>
          <a:p>
            <a:pPr algn="r" fontAlgn="auto">
              <a:spcBef>
                <a:spcPts val="0"/>
              </a:spcBef>
              <a:spcAft>
                <a:spcPts val="0"/>
              </a:spcAft>
              <a:defRPr/>
            </a:pPr>
            <a:r>
              <a:rPr lang="en-US" sz="1200" b="1" kern="0" dirty="0">
                <a:solidFill>
                  <a:srgbClr val="F79646">
                    <a:lumMod val="75000"/>
                  </a:srgbClr>
                </a:solidFill>
                <a:latin typeface="Arial Narrow" pitchFamily="34" charset="0"/>
                <a:ea typeface="ヒラギノ角ゴ Pro W3" pitchFamily="-28" charset="-128"/>
                <a:cs typeface="+mn-cs"/>
              </a:rPr>
              <a:t>Solid</a:t>
            </a:r>
            <a:r>
              <a:rPr lang="en-US" sz="1200" b="1" kern="0" dirty="0">
                <a:solidFill>
                  <a:srgbClr val="A50021"/>
                </a:solidFill>
                <a:latin typeface="Arial Narrow" pitchFamily="34" charset="0"/>
                <a:ea typeface="ヒラギノ角ゴ Pro W3" pitchFamily="-28" charset="-128"/>
                <a:cs typeface="+mn-cs"/>
              </a:rPr>
              <a:t> </a:t>
            </a:r>
            <a:r>
              <a:rPr lang="en-US" sz="1200" b="1" kern="0" dirty="0">
                <a:solidFill>
                  <a:srgbClr val="F79646">
                    <a:lumMod val="75000"/>
                  </a:srgbClr>
                </a:solidFill>
                <a:latin typeface="Arial Narrow" pitchFamily="34" charset="0"/>
                <a:ea typeface="ヒラギノ角ゴ Pro W3" pitchFamily="-28" charset="-128"/>
                <a:cs typeface="+mn-cs"/>
              </a:rPr>
              <a:t>Waste</a:t>
            </a:r>
          </a:p>
        </p:txBody>
      </p:sp>
      <p:sp>
        <p:nvSpPr>
          <p:cNvPr id="2135" name="Freeform 231"/>
          <p:cNvSpPr>
            <a:spLocks/>
          </p:cNvSpPr>
          <p:nvPr/>
        </p:nvSpPr>
        <p:spPr bwMode="auto">
          <a:xfrm flipV="1">
            <a:off x="5403850" y="3026833"/>
            <a:ext cx="101600" cy="213784"/>
          </a:xfrm>
          <a:custGeom>
            <a:avLst/>
            <a:gdLst>
              <a:gd name="T0" fmla="*/ 2147483647 w 4"/>
              <a:gd name="T1" fmla="*/ 2147483647 h 580"/>
              <a:gd name="T2" fmla="*/ 0 w 4"/>
              <a:gd name="T3" fmla="*/ 0 h 580"/>
              <a:gd name="T4" fmla="*/ 0 60000 65536"/>
              <a:gd name="T5" fmla="*/ 0 60000 65536"/>
              <a:gd name="T6" fmla="*/ 0 w 4"/>
              <a:gd name="T7" fmla="*/ 0 h 580"/>
              <a:gd name="T8" fmla="*/ 4 w 4"/>
              <a:gd name="T9" fmla="*/ 580 h 580"/>
            </a:gdLst>
            <a:ahLst/>
            <a:cxnLst>
              <a:cxn ang="T4">
                <a:pos x="T0" y="T1"/>
              </a:cxn>
              <a:cxn ang="T5">
                <a:pos x="T2" y="T3"/>
              </a:cxn>
            </a:cxnLst>
            <a:rect l="T6" t="T7" r="T8" b="T9"/>
            <a:pathLst>
              <a:path w="4" h="580">
                <a:moveTo>
                  <a:pt x="4" y="580"/>
                </a:moveTo>
                <a:lnTo>
                  <a:pt x="0" y="0"/>
                </a:lnTo>
              </a:path>
            </a:pathLst>
          </a:custGeom>
          <a:noFill/>
          <a:ln w="9525">
            <a:solidFill>
              <a:schemeClr val="accent6">
                <a:lumMod val="75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b="1" dirty="0">
              <a:solidFill>
                <a:srgbClr val="FFFFFF"/>
              </a:solidFill>
              <a:latin typeface="Arial" pitchFamily="34" charset="0"/>
              <a:ea typeface="ヒラギノ角ゴ Pro W3" pitchFamily="-28" charset="-128"/>
              <a:cs typeface="+mn-cs"/>
            </a:endParaRPr>
          </a:p>
        </p:txBody>
      </p:sp>
      <p:sp>
        <p:nvSpPr>
          <p:cNvPr id="2138" name="Text Box 234"/>
          <p:cNvSpPr txBox="1">
            <a:spLocks noChangeArrowheads="1"/>
          </p:cNvSpPr>
          <p:nvPr/>
        </p:nvSpPr>
        <p:spPr bwMode="auto">
          <a:xfrm>
            <a:off x="3990975" y="1600202"/>
            <a:ext cx="890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900" b="1" dirty="0" smtClean="0">
                <a:solidFill>
                  <a:srgbClr val="F79646">
                    <a:lumMod val="75000"/>
                  </a:srgbClr>
                </a:solidFill>
                <a:latin typeface="Arial Narrow" pitchFamily="34" charset="0"/>
                <a:ea typeface="ヒラギノ角ゴ Pro W3" pitchFamily="-28" charset="-128"/>
                <a:cs typeface="+mn-cs"/>
              </a:rPr>
              <a:t>Final CCR Impoundment Provisions</a:t>
            </a:r>
          </a:p>
        </p:txBody>
      </p:sp>
      <p:sp>
        <p:nvSpPr>
          <p:cNvPr id="2139" name="Freeform 235"/>
          <p:cNvSpPr>
            <a:spLocks/>
          </p:cNvSpPr>
          <p:nvPr/>
        </p:nvSpPr>
        <p:spPr bwMode="auto">
          <a:xfrm flipH="1" flipV="1">
            <a:off x="4160838" y="2161119"/>
            <a:ext cx="42862" cy="1079500"/>
          </a:xfrm>
          <a:custGeom>
            <a:avLst/>
            <a:gdLst>
              <a:gd name="T0" fmla="*/ 2147483647 w 10000"/>
              <a:gd name="T1" fmla="*/ 2147483647 h 8571"/>
              <a:gd name="T2" fmla="*/ 0 w 10000"/>
              <a:gd name="T3" fmla="*/ 0 h 8571"/>
              <a:gd name="T4" fmla="*/ 0 60000 65536"/>
              <a:gd name="T5" fmla="*/ 0 60000 65536"/>
              <a:gd name="T6" fmla="*/ 0 w 10000"/>
              <a:gd name="T7" fmla="*/ 0 h 8571"/>
              <a:gd name="T8" fmla="*/ 10000 w 10000"/>
              <a:gd name="T9" fmla="*/ 8571 h 8571"/>
            </a:gdLst>
            <a:ahLst/>
            <a:cxnLst>
              <a:cxn ang="T4">
                <a:pos x="T0" y="T1"/>
              </a:cxn>
              <a:cxn ang="T5">
                <a:pos x="T2" y="T3"/>
              </a:cxn>
            </a:cxnLst>
            <a:rect l="T6" t="T7" r="T8" b="T9"/>
            <a:pathLst>
              <a:path w="10000" h="8571">
                <a:moveTo>
                  <a:pt x="10000" y="8571"/>
                </a:moveTo>
                <a:lnTo>
                  <a:pt x="0" y="0"/>
                </a:lnTo>
              </a:path>
            </a:pathLst>
          </a:custGeom>
          <a:noFill/>
          <a:ln w="9525">
            <a:solidFill>
              <a:schemeClr val="accent6">
                <a:lumMod val="75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b="1" dirty="0">
              <a:solidFill>
                <a:srgbClr val="FFFFFF"/>
              </a:solidFill>
              <a:latin typeface="Arial" pitchFamily="34" charset="0"/>
              <a:ea typeface="ヒラギノ角ゴ Pro W3" pitchFamily="-28" charset="-128"/>
              <a:cs typeface="+mn-cs"/>
            </a:endParaRPr>
          </a:p>
        </p:txBody>
      </p:sp>
      <p:sp>
        <p:nvSpPr>
          <p:cNvPr id="80950" name="Freeform 236"/>
          <p:cNvSpPr>
            <a:spLocks/>
          </p:cNvSpPr>
          <p:nvPr/>
        </p:nvSpPr>
        <p:spPr bwMode="auto">
          <a:xfrm rot="1493985" flipH="1">
            <a:off x="2330453" y="2542119"/>
            <a:ext cx="176213" cy="698500"/>
          </a:xfrm>
          <a:custGeom>
            <a:avLst/>
            <a:gdLst>
              <a:gd name="T0" fmla="*/ 2147483647 w 99"/>
              <a:gd name="T1" fmla="*/ 0 h 570"/>
              <a:gd name="T2" fmla="*/ 0 w 99"/>
              <a:gd name="T3" fmla="*/ 2147483647 h 570"/>
              <a:gd name="T4" fmla="*/ 0 60000 65536"/>
              <a:gd name="T5" fmla="*/ 0 60000 65536"/>
              <a:gd name="T6" fmla="*/ 0 w 99"/>
              <a:gd name="T7" fmla="*/ 0 h 570"/>
              <a:gd name="T8" fmla="*/ 99 w 99"/>
              <a:gd name="T9" fmla="*/ 570 h 570"/>
            </a:gdLst>
            <a:ahLst/>
            <a:cxnLst>
              <a:cxn ang="T4">
                <a:pos x="T0" y="T1"/>
              </a:cxn>
              <a:cxn ang="T5">
                <a:pos x="T2" y="T3"/>
              </a:cxn>
            </a:cxnLst>
            <a:rect l="T6" t="T7" r="T8" b="T9"/>
            <a:pathLst>
              <a:path w="99" h="570">
                <a:moveTo>
                  <a:pt x="99" y="0"/>
                </a:moveTo>
                <a:lnTo>
                  <a:pt x="0" y="570"/>
                </a:lnTo>
              </a:path>
            </a:pathLst>
          </a:custGeom>
          <a:noFill/>
          <a:ln w="9525">
            <a:solidFill>
              <a:srgbClr val="33CC33"/>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51" name="Text Box 237"/>
          <p:cNvSpPr txBox="1">
            <a:spLocks noChangeArrowheads="1"/>
          </p:cNvSpPr>
          <p:nvPr/>
        </p:nvSpPr>
        <p:spPr bwMode="auto">
          <a:xfrm>
            <a:off x="2043113" y="2089151"/>
            <a:ext cx="850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33CC33"/>
                </a:solidFill>
                <a:latin typeface="Arial Narrow" pitchFamily="34" charset="0"/>
                <a:ea typeface="ヒラギノ角ゴ Pro W3" pitchFamily="-28" charset="-128"/>
                <a:cs typeface="Arial" pitchFamily="34" charset="0"/>
              </a:rPr>
              <a:t>CSAPR Vacated</a:t>
            </a:r>
          </a:p>
        </p:txBody>
      </p:sp>
      <p:sp>
        <p:nvSpPr>
          <p:cNvPr id="264" name="Freeform 159"/>
          <p:cNvSpPr>
            <a:spLocks/>
          </p:cNvSpPr>
          <p:nvPr/>
        </p:nvSpPr>
        <p:spPr bwMode="auto">
          <a:xfrm rot="1221572" flipH="1">
            <a:off x="4502151" y="2194986"/>
            <a:ext cx="625475" cy="994833"/>
          </a:xfrm>
          <a:custGeom>
            <a:avLst/>
            <a:gdLst>
              <a:gd name="T0" fmla="*/ 0 w 1"/>
              <a:gd name="T1" fmla="*/ 0 h 477"/>
              <a:gd name="T2" fmla="*/ 0 w 1"/>
              <a:gd name="T3" fmla="*/ 2147483647 h 477"/>
              <a:gd name="T4" fmla="*/ 0 60000 65536"/>
              <a:gd name="T5" fmla="*/ 0 60000 65536"/>
              <a:gd name="T6" fmla="*/ 0 w 1"/>
              <a:gd name="T7" fmla="*/ 0 h 477"/>
              <a:gd name="T8" fmla="*/ 1 w 1"/>
              <a:gd name="T9" fmla="*/ 477 h 477"/>
            </a:gdLst>
            <a:ahLst/>
            <a:cxnLst>
              <a:cxn ang="T4">
                <a:pos x="T0" y="T1"/>
              </a:cxn>
              <a:cxn ang="T5">
                <a:pos x="T2" y="T3"/>
              </a:cxn>
            </a:cxnLst>
            <a:rect l="T6" t="T7" r="T8" b="T9"/>
            <a:pathLst>
              <a:path w="1" h="477">
                <a:moveTo>
                  <a:pt x="0" y="0"/>
                </a:moveTo>
                <a:lnTo>
                  <a:pt x="0" y="477"/>
                </a:lnTo>
              </a:path>
            </a:pathLst>
          </a:custGeom>
          <a:noFill/>
          <a:ln w="9525">
            <a:solidFill>
              <a:schemeClr val="accent6">
                <a:lumMod val="50000"/>
              </a:schemeClr>
            </a:solidFill>
            <a:round/>
            <a:headEnd type="oval" w="sm" len="sm"/>
            <a:tailEnd/>
          </a:ln>
        </p:spPr>
        <p:txBody>
          <a:bodyPr wrap="none" anchor="ctr"/>
          <a:lstStyle/>
          <a:p>
            <a:pPr algn="r" fontAlgn="auto">
              <a:spcBef>
                <a:spcPts val="0"/>
              </a:spcBef>
              <a:spcAft>
                <a:spcPts val="0"/>
              </a:spcAft>
              <a:defRPr/>
            </a:pPr>
            <a:endParaRPr lang="en-US" b="1" kern="0" dirty="0">
              <a:solidFill>
                <a:sysClr val="windowText" lastClr="000000"/>
              </a:solidFill>
              <a:ea typeface="ヒラギノ角ゴ Pro W3" pitchFamily="-28" charset="-128"/>
              <a:cs typeface="+mn-cs"/>
            </a:endParaRPr>
          </a:p>
        </p:txBody>
      </p:sp>
      <p:sp>
        <p:nvSpPr>
          <p:cNvPr id="80953" name="Freeform 152"/>
          <p:cNvSpPr>
            <a:spLocks/>
          </p:cNvSpPr>
          <p:nvPr/>
        </p:nvSpPr>
        <p:spPr bwMode="auto">
          <a:xfrm>
            <a:off x="1697041" y="3545417"/>
            <a:ext cx="52387" cy="827616"/>
          </a:xfrm>
          <a:custGeom>
            <a:avLst/>
            <a:gdLst>
              <a:gd name="T0" fmla="*/ 0 w 10000"/>
              <a:gd name="T1" fmla="*/ 2147483647 h 12329"/>
              <a:gd name="T2" fmla="*/ 0 w 10000"/>
              <a:gd name="T3" fmla="*/ 0 h 12329"/>
              <a:gd name="T4" fmla="*/ 0 60000 65536"/>
              <a:gd name="T5" fmla="*/ 0 60000 65536"/>
              <a:gd name="T6" fmla="*/ 0 w 10000"/>
              <a:gd name="T7" fmla="*/ 0 h 12329"/>
              <a:gd name="T8" fmla="*/ 10000 w 10000"/>
              <a:gd name="T9" fmla="*/ 12329 h 12329"/>
            </a:gdLst>
            <a:ahLst/>
            <a:cxnLst>
              <a:cxn ang="T4">
                <a:pos x="T0" y="T1"/>
              </a:cxn>
              <a:cxn ang="T5">
                <a:pos x="T2" y="T3"/>
              </a:cxn>
            </a:cxnLst>
            <a:rect l="T6" t="T7" r="T8" b="T9"/>
            <a:pathLst>
              <a:path w="10000" h="12329">
                <a:moveTo>
                  <a:pt x="0" y="12329"/>
                </a:moveTo>
                <a:lnTo>
                  <a:pt x="10000" y="0"/>
                </a:lnTo>
              </a:path>
            </a:pathLst>
          </a:custGeom>
          <a:noFill/>
          <a:ln w="9525">
            <a:solidFill>
              <a:srgbClr val="FF00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266" name="Freeform 159"/>
          <p:cNvSpPr>
            <a:spLocks/>
          </p:cNvSpPr>
          <p:nvPr/>
        </p:nvSpPr>
        <p:spPr bwMode="auto">
          <a:xfrm rot="21213735" flipH="1" flipV="1">
            <a:off x="2714625" y="2114553"/>
            <a:ext cx="90488" cy="1147233"/>
          </a:xfrm>
          <a:custGeom>
            <a:avLst/>
            <a:gdLst>
              <a:gd name="T0" fmla="*/ 2147483647 h 178898"/>
              <a:gd name="T1" fmla="*/ 0 h 178898"/>
              <a:gd name="T2" fmla="*/ 0 60000 65536"/>
              <a:gd name="T3" fmla="*/ 0 60000 65536"/>
              <a:gd name="T4" fmla="*/ 0 h 178898"/>
              <a:gd name="T5" fmla="*/ 178898 h 178898"/>
              <a:gd name="connsiteX0" fmla="*/ 15766 w 0"/>
              <a:gd name="connsiteY0" fmla="*/ 11416 h 11416"/>
              <a:gd name="connsiteX1" fmla="*/ 0 w 0"/>
              <a:gd name="connsiteY1" fmla="*/ 0 h 11416"/>
            </a:gdLst>
            <a:ahLst/>
            <a:cxnLst>
              <a:cxn ang="0">
                <a:pos x="connsiteX0" y="connsiteY0"/>
              </a:cxn>
              <a:cxn ang="0">
                <a:pos x="connsiteX1" y="connsiteY1"/>
              </a:cxn>
            </a:cxnLst>
            <a:rect l="l" t="t" r="r" b="b"/>
            <a:pathLst>
              <a:path h="11416">
                <a:moveTo>
                  <a:pt x="15766" y="11416"/>
                </a:moveTo>
                <a:cubicBezTo>
                  <a:pt x="15766" y="8083"/>
                  <a:pt x="0" y="3333"/>
                  <a:pt x="0" y="0"/>
                </a:cubicBezTo>
              </a:path>
            </a:pathLst>
          </a:custGeom>
          <a:noFill/>
          <a:ln w="9525">
            <a:solidFill>
              <a:schemeClr val="accent6">
                <a:lumMod val="50000"/>
              </a:schemeClr>
            </a:solidFill>
            <a:round/>
            <a:headEnd type="oval" w="sm" len="sm"/>
            <a:tailEnd/>
          </a:ln>
        </p:spPr>
        <p:txBody>
          <a:bodyPr wrap="none" anchor="ctr"/>
          <a:lstStyle/>
          <a:p>
            <a:pPr algn="r" fontAlgn="auto">
              <a:spcBef>
                <a:spcPts val="0"/>
              </a:spcBef>
              <a:spcAft>
                <a:spcPts val="0"/>
              </a:spcAft>
              <a:defRPr/>
            </a:pPr>
            <a:endParaRPr lang="en-US" b="1" kern="0" dirty="0">
              <a:solidFill>
                <a:sysClr val="windowText" lastClr="000000"/>
              </a:solidFill>
              <a:ea typeface="ヒラギノ角ゴ Pro W3" pitchFamily="-28" charset="-128"/>
              <a:cs typeface="+mn-cs"/>
            </a:endParaRPr>
          </a:p>
        </p:txBody>
      </p:sp>
      <p:sp>
        <p:nvSpPr>
          <p:cNvPr id="116" name="Freeform 159"/>
          <p:cNvSpPr>
            <a:spLocks/>
          </p:cNvSpPr>
          <p:nvPr/>
        </p:nvSpPr>
        <p:spPr bwMode="auto">
          <a:xfrm rot="449115" flipH="1" flipV="1">
            <a:off x="3395666" y="2889253"/>
            <a:ext cx="339725" cy="351367"/>
          </a:xfrm>
          <a:custGeom>
            <a:avLst/>
            <a:gdLst>
              <a:gd name="T0" fmla="*/ 2147483647 h 178898"/>
              <a:gd name="T1" fmla="*/ 0 h 178898"/>
              <a:gd name="T2" fmla="*/ 0 60000 65536"/>
              <a:gd name="T3" fmla="*/ 0 60000 65536"/>
              <a:gd name="T4" fmla="*/ 0 h 178898"/>
              <a:gd name="T5" fmla="*/ 178898 h 178898"/>
              <a:gd name="connsiteX0" fmla="*/ 15766 w 0"/>
              <a:gd name="connsiteY0" fmla="*/ 11416 h 11416"/>
              <a:gd name="connsiteX1" fmla="*/ 0 w 0"/>
              <a:gd name="connsiteY1" fmla="*/ 0 h 11416"/>
            </a:gdLst>
            <a:ahLst/>
            <a:cxnLst>
              <a:cxn ang="0">
                <a:pos x="connsiteX0" y="connsiteY0"/>
              </a:cxn>
              <a:cxn ang="0">
                <a:pos x="connsiteX1" y="connsiteY1"/>
              </a:cxn>
            </a:cxnLst>
            <a:rect l="l" t="t" r="r" b="b"/>
            <a:pathLst>
              <a:path h="11416">
                <a:moveTo>
                  <a:pt x="15766" y="11416"/>
                </a:moveTo>
                <a:cubicBezTo>
                  <a:pt x="15766" y="8083"/>
                  <a:pt x="0" y="3333"/>
                  <a:pt x="0" y="0"/>
                </a:cubicBezTo>
              </a:path>
            </a:pathLst>
          </a:custGeom>
          <a:noFill/>
          <a:ln w="9525">
            <a:solidFill>
              <a:schemeClr val="accent6">
                <a:lumMod val="50000"/>
              </a:schemeClr>
            </a:solidFill>
            <a:round/>
            <a:headEnd type="oval" w="sm" len="sm"/>
            <a:tailEnd/>
          </a:ln>
        </p:spPr>
        <p:txBody>
          <a:bodyPr wrap="none" anchor="ctr"/>
          <a:lstStyle/>
          <a:p>
            <a:pPr algn="r" fontAlgn="auto">
              <a:spcBef>
                <a:spcPts val="0"/>
              </a:spcBef>
              <a:spcAft>
                <a:spcPts val="0"/>
              </a:spcAft>
              <a:defRPr/>
            </a:pPr>
            <a:endParaRPr lang="en-US" b="1" kern="0" dirty="0">
              <a:solidFill>
                <a:sysClr val="windowText" lastClr="000000"/>
              </a:solidFill>
              <a:ea typeface="ヒラギノ角ゴ Pro W3" pitchFamily="-28" charset="-128"/>
              <a:cs typeface="+mn-cs"/>
            </a:endParaRPr>
          </a:p>
        </p:txBody>
      </p:sp>
      <p:sp>
        <p:nvSpPr>
          <p:cNvPr id="117" name="Text Box 160"/>
          <p:cNvSpPr txBox="1">
            <a:spLocks noChangeArrowheads="1"/>
          </p:cNvSpPr>
          <p:nvPr/>
        </p:nvSpPr>
        <p:spPr bwMode="auto">
          <a:xfrm>
            <a:off x="3373441" y="2484967"/>
            <a:ext cx="1025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900" b="1" dirty="0" smtClean="0">
                <a:solidFill>
                  <a:srgbClr val="F79646">
                    <a:lumMod val="50000"/>
                  </a:srgbClr>
                </a:solidFill>
                <a:latin typeface="Arial Narrow" pitchFamily="34" charset="0"/>
                <a:ea typeface="ヒラギノ角ゴ Pro W3" pitchFamily="-28" charset="-128"/>
                <a:cs typeface="+mn-cs"/>
              </a:rPr>
              <a:t>Final Ozone NAAQS</a:t>
            </a:r>
          </a:p>
        </p:txBody>
      </p:sp>
      <p:sp>
        <p:nvSpPr>
          <p:cNvPr id="80957" name="Freeform 161"/>
          <p:cNvSpPr>
            <a:spLocks/>
          </p:cNvSpPr>
          <p:nvPr/>
        </p:nvSpPr>
        <p:spPr bwMode="auto">
          <a:xfrm flipH="1">
            <a:off x="4325938" y="3551769"/>
            <a:ext cx="144462" cy="309033"/>
          </a:xfrm>
          <a:custGeom>
            <a:avLst/>
            <a:gdLst>
              <a:gd name="T0" fmla="*/ 2147483647 w 1"/>
              <a:gd name="T1" fmla="*/ 2147483647 h 132"/>
              <a:gd name="T2" fmla="*/ 0 w 1"/>
              <a:gd name="T3" fmla="*/ 0 h 132"/>
              <a:gd name="T4" fmla="*/ 0 60000 65536"/>
              <a:gd name="T5" fmla="*/ 0 60000 65536"/>
              <a:gd name="T6" fmla="*/ 0 w 1"/>
              <a:gd name="T7" fmla="*/ 0 h 132"/>
              <a:gd name="T8" fmla="*/ 1 w 1"/>
              <a:gd name="T9" fmla="*/ 132 h 132"/>
            </a:gdLst>
            <a:ahLst/>
            <a:cxnLst>
              <a:cxn ang="T4">
                <a:pos x="T0" y="T1"/>
              </a:cxn>
              <a:cxn ang="T5">
                <a:pos x="T2" y="T3"/>
              </a:cxn>
            </a:cxnLst>
            <a:rect l="T6" t="T7" r="T8" b="T9"/>
            <a:pathLst>
              <a:path w="1" h="132">
                <a:moveTo>
                  <a:pt x="1" y="132"/>
                </a:moveTo>
                <a:lnTo>
                  <a:pt x="0" y="0"/>
                </a:lnTo>
              </a:path>
            </a:pathLst>
          </a:custGeom>
          <a:noFill/>
          <a:ln w="9525">
            <a:solidFill>
              <a:schemeClr val="accent5">
                <a:lumMod val="60000"/>
                <a:lumOff val="40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solidFill>
                <a:srgbClr val="FFFFFF"/>
              </a:solidFill>
              <a:latin typeface="Arial" pitchFamily="34" charset="0"/>
              <a:ea typeface="ヒラギノ角ゴ Pro W3" pitchFamily="-28" charset="-128"/>
              <a:cs typeface="+mn-cs"/>
            </a:endParaRPr>
          </a:p>
        </p:txBody>
      </p:sp>
      <p:sp>
        <p:nvSpPr>
          <p:cNvPr id="119" name="Text Box 162"/>
          <p:cNvSpPr txBox="1">
            <a:spLocks noChangeArrowheads="1"/>
          </p:cNvSpPr>
          <p:nvPr/>
        </p:nvSpPr>
        <p:spPr bwMode="auto">
          <a:xfrm>
            <a:off x="3863978" y="3831169"/>
            <a:ext cx="849313" cy="507831"/>
          </a:xfrm>
          <a:prstGeom prst="rect">
            <a:avLst/>
          </a:prstGeom>
          <a:noFill/>
          <a:ln w="9525">
            <a:noFill/>
            <a:miter lim="800000"/>
            <a:headEnd/>
            <a:tailEnd/>
          </a:ln>
        </p:spPr>
        <p:txBody>
          <a:bodyPr>
            <a:spAutoFit/>
          </a:bodyPr>
          <a:lstStyle/>
          <a:p>
            <a:pPr algn="ctr" fontAlgn="auto">
              <a:spcBef>
                <a:spcPts val="0"/>
              </a:spcBef>
              <a:spcAft>
                <a:spcPts val="0"/>
              </a:spcAft>
              <a:defRPr/>
            </a:pPr>
            <a:r>
              <a:rPr lang="en-US" sz="900" b="1" kern="0" dirty="0">
                <a:solidFill>
                  <a:srgbClr val="4BACC6">
                    <a:lumMod val="60000"/>
                    <a:lumOff val="40000"/>
                  </a:srgbClr>
                </a:solidFill>
                <a:latin typeface="Arial Narrow" pitchFamily="34" charset="0"/>
                <a:ea typeface="ヒラギノ角ゴ Pro W3" pitchFamily="-28" charset="-128"/>
                <a:cs typeface="+mn-cs"/>
              </a:rPr>
              <a:t>PM NAAQS SIPs</a:t>
            </a:r>
          </a:p>
          <a:p>
            <a:pPr algn="r" fontAlgn="auto">
              <a:spcBef>
                <a:spcPts val="0"/>
              </a:spcBef>
              <a:spcAft>
                <a:spcPts val="0"/>
              </a:spcAft>
              <a:defRPr/>
            </a:pPr>
            <a:endParaRPr lang="en-US" sz="900" b="1" kern="0" dirty="0">
              <a:solidFill>
                <a:srgbClr val="4BACC6">
                  <a:lumMod val="60000"/>
                  <a:lumOff val="40000"/>
                </a:srgbClr>
              </a:solidFill>
              <a:latin typeface="Arial Narrow" pitchFamily="34" charset="0"/>
              <a:ea typeface="ヒラギノ角ゴ Pro W3" pitchFamily="-28" charset="-128"/>
              <a:cs typeface="+mn-cs"/>
            </a:endParaRPr>
          </a:p>
        </p:txBody>
      </p:sp>
      <p:sp>
        <p:nvSpPr>
          <p:cNvPr id="120" name="Text Box 210"/>
          <p:cNvSpPr txBox="1">
            <a:spLocks noChangeArrowheads="1"/>
          </p:cNvSpPr>
          <p:nvPr/>
        </p:nvSpPr>
        <p:spPr bwMode="auto">
          <a:xfrm>
            <a:off x="2916238" y="3905253"/>
            <a:ext cx="819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900" b="1" dirty="0" smtClean="0">
                <a:solidFill>
                  <a:schemeClr val="tx2">
                    <a:lumMod val="60000"/>
                    <a:lumOff val="40000"/>
                  </a:schemeClr>
                </a:solidFill>
                <a:latin typeface="Arial Narrow" pitchFamily="34" charset="0"/>
                <a:ea typeface="ヒラギノ角ゴ Pro W3" pitchFamily="-28" charset="-128"/>
                <a:cs typeface="+mn-cs"/>
              </a:rPr>
              <a:t>Final 316(b) Water Intake Rules</a:t>
            </a:r>
          </a:p>
        </p:txBody>
      </p:sp>
      <p:sp>
        <p:nvSpPr>
          <p:cNvPr id="121" name="Freeform 205"/>
          <p:cNvSpPr>
            <a:spLocks/>
          </p:cNvSpPr>
          <p:nvPr/>
        </p:nvSpPr>
        <p:spPr bwMode="auto">
          <a:xfrm>
            <a:off x="3370266" y="3545420"/>
            <a:ext cx="288925" cy="359833"/>
          </a:xfrm>
          <a:custGeom>
            <a:avLst/>
            <a:gdLst>
              <a:gd name="T0" fmla="*/ 2147483647 w 6"/>
              <a:gd name="T1" fmla="*/ 0 h 1086"/>
              <a:gd name="T2" fmla="*/ 0 w 6"/>
              <a:gd name="T3" fmla="*/ 2147483647 h 1086"/>
              <a:gd name="T4" fmla="*/ 0 60000 65536"/>
              <a:gd name="T5" fmla="*/ 0 60000 65536"/>
              <a:gd name="T6" fmla="*/ 0 w 6"/>
              <a:gd name="T7" fmla="*/ 0 h 1086"/>
              <a:gd name="T8" fmla="*/ 6 w 6"/>
              <a:gd name="T9" fmla="*/ 1086 h 1086"/>
            </a:gdLst>
            <a:ahLst/>
            <a:cxnLst>
              <a:cxn ang="T4">
                <a:pos x="T0" y="T1"/>
              </a:cxn>
              <a:cxn ang="T5">
                <a:pos x="T2" y="T3"/>
              </a:cxn>
            </a:cxnLst>
            <a:rect l="T6" t="T7" r="T8" b="T9"/>
            <a:pathLst>
              <a:path w="6" h="1086">
                <a:moveTo>
                  <a:pt x="6" y="0"/>
                </a:moveTo>
                <a:lnTo>
                  <a:pt x="0" y="1086"/>
                </a:lnTo>
              </a:path>
            </a:pathLst>
          </a:custGeom>
          <a:noFill/>
          <a:ln w="9525">
            <a:solidFill>
              <a:schemeClr val="tx2">
                <a:lumMod val="60000"/>
                <a:lumOff val="4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dirty="0">
              <a:solidFill>
                <a:srgbClr val="FFFFFF"/>
              </a:solidFill>
              <a:latin typeface="Arial" pitchFamily="34" charset="0"/>
              <a:ea typeface="ヒラギノ角ゴ Pro W3" pitchFamily="-28" charset="-128"/>
              <a:cs typeface="+mn-cs"/>
            </a:endParaRPr>
          </a:p>
        </p:txBody>
      </p:sp>
      <p:sp>
        <p:nvSpPr>
          <p:cNvPr id="80961" name="Text Box 128"/>
          <p:cNvSpPr txBox="1">
            <a:spLocks noChangeArrowheads="1"/>
          </p:cNvSpPr>
          <p:nvPr/>
        </p:nvSpPr>
        <p:spPr bwMode="auto">
          <a:xfrm>
            <a:off x="3316288" y="1621369"/>
            <a:ext cx="8318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NAAQS Infrastructure SIP</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80962" name="Freeform 134"/>
          <p:cNvSpPr>
            <a:spLocks/>
          </p:cNvSpPr>
          <p:nvPr/>
        </p:nvSpPr>
        <p:spPr bwMode="auto">
          <a:xfrm rot="-1176732">
            <a:off x="3067053" y="2393953"/>
            <a:ext cx="777875" cy="690033"/>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63" name="Text Box 128"/>
          <p:cNvSpPr txBox="1">
            <a:spLocks noChangeArrowheads="1"/>
          </p:cNvSpPr>
          <p:nvPr/>
        </p:nvSpPr>
        <p:spPr bwMode="auto">
          <a:xfrm>
            <a:off x="6553200" y="4404786"/>
            <a:ext cx="9461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NAAQS Infrastructure SIP Attainment</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80964" name="Freeform 134"/>
          <p:cNvSpPr>
            <a:spLocks/>
          </p:cNvSpPr>
          <p:nvPr/>
        </p:nvSpPr>
        <p:spPr bwMode="auto">
          <a:xfrm rot="1176732" flipV="1">
            <a:off x="6223000" y="3617386"/>
            <a:ext cx="635000" cy="713316"/>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67" name="Freeform 205"/>
          <p:cNvSpPr>
            <a:spLocks/>
          </p:cNvSpPr>
          <p:nvPr/>
        </p:nvSpPr>
        <p:spPr bwMode="auto">
          <a:xfrm flipH="1">
            <a:off x="3940178" y="3545420"/>
            <a:ext cx="41275" cy="1248833"/>
          </a:xfrm>
          <a:custGeom>
            <a:avLst/>
            <a:gdLst>
              <a:gd name="T0" fmla="*/ 2147483647 w 6"/>
              <a:gd name="T1" fmla="*/ 0 h 1086"/>
              <a:gd name="T2" fmla="*/ 0 w 6"/>
              <a:gd name="T3" fmla="*/ 2147483647 h 1086"/>
              <a:gd name="T4" fmla="*/ 0 60000 65536"/>
              <a:gd name="T5" fmla="*/ 0 60000 65536"/>
              <a:gd name="T6" fmla="*/ 0 w 6"/>
              <a:gd name="T7" fmla="*/ 0 h 1086"/>
              <a:gd name="T8" fmla="*/ 6 w 6"/>
              <a:gd name="T9" fmla="*/ 1086 h 1086"/>
            </a:gdLst>
            <a:ahLst/>
            <a:cxnLst>
              <a:cxn ang="T4">
                <a:pos x="T0" y="T1"/>
              </a:cxn>
              <a:cxn ang="T5">
                <a:pos x="T2" y="T3"/>
              </a:cxn>
            </a:cxnLst>
            <a:rect l="T6" t="T7" r="T8" b="T9"/>
            <a:pathLst>
              <a:path w="6" h="1086">
                <a:moveTo>
                  <a:pt x="6" y="0"/>
                </a:moveTo>
                <a:lnTo>
                  <a:pt x="0" y="1086"/>
                </a:lnTo>
              </a:path>
            </a:pathLst>
          </a:custGeom>
          <a:noFill/>
          <a:ln w="9525">
            <a:solidFill>
              <a:schemeClr val="accent4">
                <a:lumMod val="40000"/>
                <a:lumOff val="6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a:solidFill>
                <a:srgbClr val="FFFFFF"/>
              </a:solidFill>
              <a:latin typeface="Arial" pitchFamily="34" charset="0"/>
              <a:ea typeface="ヒラギノ角ゴ Pro W3" pitchFamily="-28" charset="-128"/>
              <a:cs typeface="+mn-cs"/>
            </a:endParaRPr>
          </a:p>
        </p:txBody>
      </p:sp>
      <p:sp>
        <p:nvSpPr>
          <p:cNvPr id="80968" name="Text Box 207"/>
          <p:cNvSpPr txBox="1">
            <a:spLocks noChangeArrowheads="1"/>
          </p:cNvSpPr>
          <p:nvPr/>
        </p:nvSpPr>
        <p:spPr bwMode="auto">
          <a:xfrm>
            <a:off x="3489124" y="4830611"/>
            <a:ext cx="1012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imes New Roman" pitchFamily="18" charset="0"/>
              </a:defRPr>
            </a:lvl1pPr>
            <a:lvl2pPr marL="742950" indent="-285750">
              <a:spcBef>
                <a:spcPct val="20000"/>
              </a:spcBef>
              <a:buFont typeface="Arial" pitchFamily="34" charset="0"/>
              <a:buChar char="–"/>
              <a:defRPr sz="2800">
                <a:solidFill>
                  <a:schemeClr val="tx1"/>
                </a:solidFill>
                <a:latin typeface="Times New Roman" pitchFamily="18" charset="0"/>
              </a:defRPr>
            </a:lvl2pPr>
            <a:lvl3pPr marL="1143000" indent="-228600">
              <a:spcBef>
                <a:spcPct val="20000"/>
              </a:spcBef>
              <a:buFont typeface="Arial" pitchFamily="34" charset="0"/>
              <a:buChar char="•"/>
              <a:defRPr sz="2400">
                <a:solidFill>
                  <a:schemeClr val="tx1"/>
                </a:solidFill>
                <a:latin typeface="Times New Roman" pitchFamily="18" charset="0"/>
              </a:defRPr>
            </a:lvl3pPr>
            <a:lvl4pPr marL="1600200" indent="-228600">
              <a:spcBef>
                <a:spcPct val="20000"/>
              </a:spcBef>
              <a:buFont typeface="Arial" pitchFamily="34" charset="0"/>
              <a:buChar char="–"/>
              <a:defRPr sz="2000">
                <a:solidFill>
                  <a:schemeClr val="tx1"/>
                </a:solidFill>
                <a:latin typeface="Times New Roman" pitchFamily="18" charset="0"/>
              </a:defRPr>
            </a:lvl4pPr>
            <a:lvl5pPr marL="2057400" indent="-228600">
              <a:spcBef>
                <a:spcPct val="20000"/>
              </a:spcBef>
              <a:buFont typeface="Arial" pitchFamily="34" charset="0"/>
              <a:buChar char="»"/>
              <a:defRPr sz="2000">
                <a:solidFill>
                  <a:schemeClr val="tx1"/>
                </a:solidFill>
                <a:latin typeface="Times New Roman" pitchFamily="18" charset="0"/>
              </a:defRPr>
            </a:lvl5pPr>
            <a:lvl6pPr marL="2514600" indent="-228600" fontAlgn="base">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fontAlgn="base">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fontAlgn="base">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fontAlgn="base">
              <a:spcBef>
                <a:spcPct val="20000"/>
              </a:spcBef>
              <a:spcAft>
                <a:spcPct val="0"/>
              </a:spcAft>
              <a:buFont typeface="Arial" pitchFamily="34" charset="0"/>
              <a:buChar char="»"/>
              <a:defRPr sz="2000">
                <a:solidFill>
                  <a:schemeClr val="tx1"/>
                </a:solidFill>
                <a:latin typeface="Times New Roman" pitchFamily="18" charset="0"/>
              </a:defRPr>
            </a:lvl9pPr>
          </a:lstStyle>
          <a:p>
            <a:pPr algn="r">
              <a:spcBef>
                <a:spcPct val="0"/>
              </a:spcBef>
              <a:buFontTx/>
              <a:buNone/>
              <a:defRPr/>
            </a:pPr>
            <a:r>
              <a:rPr lang="en-US" altLang="en-US" sz="900" dirty="0" smtClean="0">
                <a:ln>
                  <a:solidFill>
                    <a:srgbClr val="8064A2">
                      <a:lumMod val="40000"/>
                      <a:lumOff val="60000"/>
                    </a:srgbClr>
                  </a:solidFill>
                </a:ln>
                <a:solidFill>
                  <a:srgbClr val="CCCCFF"/>
                </a:solidFill>
                <a:latin typeface="Arial Narrow" panose="020B0606020202030204" pitchFamily="34" charset="0"/>
                <a:ea typeface="ヒラギノ角ゴ Pro W3" pitchFamily="-28" charset="-128"/>
                <a:cs typeface="Arial" pitchFamily="34" charset="0"/>
              </a:rPr>
              <a:t>GHG Proposal Existing Plants</a:t>
            </a:r>
          </a:p>
        </p:txBody>
      </p:sp>
      <p:sp>
        <p:nvSpPr>
          <p:cNvPr id="80969" name="Text Box 220"/>
          <p:cNvSpPr txBox="1">
            <a:spLocks noChangeArrowheads="1"/>
          </p:cNvSpPr>
          <p:nvPr/>
        </p:nvSpPr>
        <p:spPr bwMode="auto">
          <a:xfrm>
            <a:off x="7233786" y="5401447"/>
            <a:ext cx="1309797" cy="276999"/>
          </a:xfrm>
          <a:prstGeom prst="rect">
            <a:avLst/>
          </a:prstGeom>
          <a:noFill/>
          <a:ln w="28575">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Times New Roman" pitchFamily="18" charset="0"/>
              </a:defRPr>
            </a:lvl1pPr>
            <a:lvl2pPr marL="742950" indent="-285750">
              <a:spcBef>
                <a:spcPct val="20000"/>
              </a:spcBef>
              <a:buFont typeface="Arial" pitchFamily="34" charset="0"/>
              <a:buChar char="–"/>
              <a:defRPr sz="2800">
                <a:solidFill>
                  <a:schemeClr val="tx1"/>
                </a:solidFill>
                <a:latin typeface="Times New Roman" pitchFamily="18" charset="0"/>
              </a:defRPr>
            </a:lvl2pPr>
            <a:lvl3pPr marL="1143000" indent="-228600">
              <a:spcBef>
                <a:spcPct val="20000"/>
              </a:spcBef>
              <a:buFont typeface="Arial" pitchFamily="34" charset="0"/>
              <a:buChar char="•"/>
              <a:defRPr sz="2400">
                <a:solidFill>
                  <a:schemeClr val="tx1"/>
                </a:solidFill>
                <a:latin typeface="Times New Roman" pitchFamily="18" charset="0"/>
              </a:defRPr>
            </a:lvl3pPr>
            <a:lvl4pPr marL="1600200" indent="-228600">
              <a:spcBef>
                <a:spcPct val="20000"/>
              </a:spcBef>
              <a:buFont typeface="Arial" pitchFamily="34" charset="0"/>
              <a:buChar char="–"/>
              <a:defRPr sz="2000">
                <a:solidFill>
                  <a:schemeClr val="tx1"/>
                </a:solidFill>
                <a:latin typeface="Times New Roman" pitchFamily="18" charset="0"/>
              </a:defRPr>
            </a:lvl4pPr>
            <a:lvl5pPr marL="2057400" indent="-228600">
              <a:spcBef>
                <a:spcPct val="20000"/>
              </a:spcBef>
              <a:buFont typeface="Arial" pitchFamily="34" charset="0"/>
              <a:buChar char="»"/>
              <a:defRPr sz="2000">
                <a:solidFill>
                  <a:schemeClr val="tx1"/>
                </a:solidFill>
                <a:latin typeface="Times New Roman" pitchFamily="18" charset="0"/>
              </a:defRPr>
            </a:lvl5pPr>
            <a:lvl6pPr marL="2514600" indent="-228600" fontAlgn="base">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fontAlgn="base">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fontAlgn="base">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fontAlgn="base">
              <a:spcBef>
                <a:spcPct val="20000"/>
              </a:spcBef>
              <a:spcAft>
                <a:spcPct val="0"/>
              </a:spcAft>
              <a:buFont typeface="Arial" pitchFamily="34" charset="0"/>
              <a:buChar char="»"/>
              <a:defRPr sz="2000">
                <a:solidFill>
                  <a:schemeClr val="tx1"/>
                </a:solidFill>
                <a:latin typeface="Times New Roman" pitchFamily="18" charset="0"/>
              </a:defRPr>
            </a:lvl9pPr>
          </a:lstStyle>
          <a:p>
            <a:pPr algn="ctr">
              <a:spcBef>
                <a:spcPct val="50000"/>
              </a:spcBef>
              <a:buFontTx/>
              <a:buNone/>
              <a:defRPr/>
            </a:pPr>
            <a:r>
              <a:rPr lang="en-US" altLang="en-US" sz="1200" b="1" dirty="0" smtClean="0">
                <a:ln>
                  <a:solidFill>
                    <a:srgbClr val="8064A2">
                      <a:lumMod val="40000"/>
                      <a:lumOff val="60000"/>
                    </a:srgbClr>
                  </a:solidFill>
                </a:ln>
                <a:solidFill>
                  <a:srgbClr val="CCCCFF"/>
                </a:solidFill>
                <a:latin typeface="Arial Narrow" pitchFamily="34" charset="0"/>
                <a:ea typeface="ヒラギノ角ゴ Pro W3" pitchFamily="-28" charset="-128"/>
                <a:cs typeface="Arial" pitchFamily="34" charset="0"/>
              </a:rPr>
              <a:t>GHG Regulation</a:t>
            </a:r>
          </a:p>
        </p:txBody>
      </p:sp>
      <p:sp>
        <p:nvSpPr>
          <p:cNvPr id="2" name="Freeform 111"/>
          <p:cNvSpPr>
            <a:spLocks/>
          </p:cNvSpPr>
          <p:nvPr/>
        </p:nvSpPr>
        <p:spPr bwMode="auto">
          <a:xfrm flipH="1" flipV="1">
            <a:off x="7861303" y="3026836"/>
            <a:ext cx="385763" cy="218017"/>
          </a:xfrm>
          <a:custGeom>
            <a:avLst/>
            <a:gdLst>
              <a:gd name="T0" fmla="*/ 2147483647 w 3"/>
              <a:gd name="T1" fmla="*/ 2147483647 h 209"/>
              <a:gd name="T2" fmla="*/ 0 w 3"/>
              <a:gd name="T3" fmla="*/ 0 h 209"/>
              <a:gd name="T4" fmla="*/ 0 60000 65536"/>
              <a:gd name="T5" fmla="*/ 0 60000 65536"/>
              <a:gd name="T6" fmla="*/ 0 w 3"/>
              <a:gd name="T7" fmla="*/ 0 h 209"/>
              <a:gd name="T8" fmla="*/ 3 w 3"/>
              <a:gd name="T9" fmla="*/ 209 h 209"/>
            </a:gdLst>
            <a:ahLst/>
            <a:cxnLst>
              <a:cxn ang="T4">
                <a:pos x="T0" y="T1"/>
              </a:cxn>
              <a:cxn ang="T5">
                <a:pos x="T2" y="T3"/>
              </a:cxn>
            </a:cxnLst>
            <a:rect l="T6" t="T7" r="T8" b="T9"/>
            <a:pathLst>
              <a:path w="3" h="209">
                <a:moveTo>
                  <a:pt x="3" y="209"/>
                </a:moveTo>
                <a:lnTo>
                  <a:pt x="0" y="0"/>
                </a:lnTo>
              </a:path>
            </a:pathLst>
          </a:custGeom>
          <a:noFill/>
          <a:ln w="9525">
            <a:solidFill>
              <a:schemeClr val="accent5">
                <a:lumMod val="60000"/>
                <a:lumOff val="40000"/>
              </a:schemeClr>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solidFill>
                <a:srgbClr val="FFFFFF"/>
              </a:solidFill>
              <a:latin typeface="Arial" pitchFamily="34" charset="0"/>
              <a:ea typeface="ヒラギノ角ゴ Pro W3" pitchFamily="-28" charset="-128"/>
              <a:cs typeface="+mn-cs"/>
            </a:endParaRPr>
          </a:p>
        </p:txBody>
      </p:sp>
      <p:sp>
        <p:nvSpPr>
          <p:cNvPr id="130" name="Text Box 112"/>
          <p:cNvSpPr txBox="1">
            <a:spLocks noChangeArrowheads="1"/>
          </p:cNvSpPr>
          <p:nvPr/>
        </p:nvSpPr>
        <p:spPr bwMode="auto">
          <a:xfrm>
            <a:off x="7400928" y="2590800"/>
            <a:ext cx="696913"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sz="900" b="1" kern="0" dirty="0">
                <a:solidFill>
                  <a:srgbClr val="4BACC6">
                    <a:lumMod val="60000"/>
                    <a:lumOff val="40000"/>
                  </a:srgbClr>
                </a:solidFill>
                <a:latin typeface="Arial Narrow" pitchFamily="34" charset="0"/>
                <a:ea typeface="ヒラギノ角ゴ Pro W3" pitchFamily="-28" charset="-128"/>
                <a:cs typeface="+mn-cs"/>
              </a:rPr>
              <a:t>PM NAAQS Attainment</a:t>
            </a:r>
          </a:p>
        </p:txBody>
      </p:sp>
      <p:sp>
        <p:nvSpPr>
          <p:cNvPr id="80972" name="TextBox 1"/>
          <p:cNvSpPr txBox="1">
            <a:spLocks noChangeArrowheads="1"/>
          </p:cNvSpPr>
          <p:nvPr/>
        </p:nvSpPr>
        <p:spPr bwMode="auto">
          <a:xfrm>
            <a:off x="26988" y="5645153"/>
            <a:ext cx="7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eaLnBrk="1" hangingPunct="1">
              <a:spcBef>
                <a:spcPct val="0"/>
              </a:spcBef>
              <a:buFontTx/>
              <a:buNone/>
            </a:pPr>
            <a:r>
              <a:rPr lang="en-US" altLang="en-US" sz="700" b="1">
                <a:solidFill>
                  <a:srgbClr val="FFFFFF"/>
                </a:solidFill>
                <a:latin typeface="Arial" pitchFamily="34" charset="0"/>
                <a:ea typeface="ヒラギノ角ゴ Pro W3" pitchFamily="-28" charset="-128"/>
                <a:cs typeface="Arial" pitchFamily="34" charset="0"/>
              </a:rPr>
              <a:t>Rev. 9/3/14</a:t>
            </a:r>
          </a:p>
        </p:txBody>
      </p:sp>
      <p:sp>
        <p:nvSpPr>
          <p:cNvPr id="80973" name="Freeform 236"/>
          <p:cNvSpPr>
            <a:spLocks/>
          </p:cNvSpPr>
          <p:nvPr/>
        </p:nvSpPr>
        <p:spPr bwMode="auto">
          <a:xfrm rot="1493985" flipH="1">
            <a:off x="4359275" y="2586568"/>
            <a:ext cx="223838" cy="651933"/>
          </a:xfrm>
          <a:custGeom>
            <a:avLst/>
            <a:gdLst>
              <a:gd name="T0" fmla="*/ 2147483647 w 99"/>
              <a:gd name="T1" fmla="*/ 0 h 570"/>
              <a:gd name="T2" fmla="*/ 0 w 99"/>
              <a:gd name="T3" fmla="*/ 2147483647 h 570"/>
              <a:gd name="T4" fmla="*/ 0 60000 65536"/>
              <a:gd name="T5" fmla="*/ 0 60000 65536"/>
              <a:gd name="T6" fmla="*/ 0 w 99"/>
              <a:gd name="T7" fmla="*/ 0 h 570"/>
              <a:gd name="T8" fmla="*/ 99 w 99"/>
              <a:gd name="T9" fmla="*/ 570 h 570"/>
            </a:gdLst>
            <a:ahLst/>
            <a:cxnLst>
              <a:cxn ang="T4">
                <a:pos x="T0" y="T1"/>
              </a:cxn>
              <a:cxn ang="T5">
                <a:pos x="T2" y="T3"/>
              </a:cxn>
            </a:cxnLst>
            <a:rect l="T6" t="T7" r="T8" b="T9"/>
            <a:pathLst>
              <a:path w="99" h="570">
                <a:moveTo>
                  <a:pt x="99" y="0"/>
                </a:moveTo>
                <a:lnTo>
                  <a:pt x="0" y="570"/>
                </a:lnTo>
              </a:path>
            </a:pathLst>
          </a:custGeom>
          <a:noFill/>
          <a:ln w="9525">
            <a:solidFill>
              <a:srgbClr val="33CC33"/>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74" name="Text Box 237"/>
          <p:cNvSpPr txBox="1">
            <a:spLocks noChangeArrowheads="1"/>
          </p:cNvSpPr>
          <p:nvPr/>
        </p:nvSpPr>
        <p:spPr bwMode="auto">
          <a:xfrm>
            <a:off x="4311650" y="2110317"/>
            <a:ext cx="850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33CC33"/>
                </a:solidFill>
                <a:latin typeface="Arial Narrow" pitchFamily="34" charset="0"/>
                <a:ea typeface="ヒラギノ角ゴ Pro W3" pitchFamily="-28" charset="-128"/>
                <a:cs typeface="Arial" pitchFamily="34" charset="0"/>
              </a:rPr>
              <a:t>CSAPR Replacement?</a:t>
            </a:r>
          </a:p>
        </p:txBody>
      </p:sp>
      <p:sp>
        <p:nvSpPr>
          <p:cNvPr id="80977" name="Text Box 207"/>
          <p:cNvSpPr txBox="1">
            <a:spLocks noChangeArrowheads="1"/>
          </p:cNvSpPr>
          <p:nvPr/>
        </p:nvSpPr>
        <p:spPr bwMode="auto">
          <a:xfrm>
            <a:off x="3900259" y="4307347"/>
            <a:ext cx="1012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imes New Roman" pitchFamily="18" charset="0"/>
              </a:defRPr>
            </a:lvl1pPr>
            <a:lvl2pPr marL="742950" indent="-285750">
              <a:spcBef>
                <a:spcPct val="20000"/>
              </a:spcBef>
              <a:buFont typeface="Arial" pitchFamily="34" charset="0"/>
              <a:buChar char="–"/>
              <a:defRPr sz="2800">
                <a:solidFill>
                  <a:schemeClr val="tx1"/>
                </a:solidFill>
                <a:latin typeface="Times New Roman" pitchFamily="18" charset="0"/>
              </a:defRPr>
            </a:lvl2pPr>
            <a:lvl3pPr marL="1143000" indent="-228600">
              <a:spcBef>
                <a:spcPct val="20000"/>
              </a:spcBef>
              <a:buFont typeface="Arial" pitchFamily="34" charset="0"/>
              <a:buChar char="•"/>
              <a:defRPr sz="2400">
                <a:solidFill>
                  <a:schemeClr val="tx1"/>
                </a:solidFill>
                <a:latin typeface="Times New Roman" pitchFamily="18" charset="0"/>
              </a:defRPr>
            </a:lvl3pPr>
            <a:lvl4pPr marL="1600200" indent="-228600">
              <a:spcBef>
                <a:spcPct val="20000"/>
              </a:spcBef>
              <a:buFont typeface="Arial" pitchFamily="34" charset="0"/>
              <a:buChar char="–"/>
              <a:defRPr sz="2000">
                <a:solidFill>
                  <a:schemeClr val="tx1"/>
                </a:solidFill>
                <a:latin typeface="Times New Roman" pitchFamily="18" charset="0"/>
              </a:defRPr>
            </a:lvl4pPr>
            <a:lvl5pPr marL="2057400" indent="-228600">
              <a:spcBef>
                <a:spcPct val="20000"/>
              </a:spcBef>
              <a:buFont typeface="Arial" pitchFamily="34" charset="0"/>
              <a:buChar char="»"/>
              <a:defRPr sz="2000">
                <a:solidFill>
                  <a:schemeClr val="tx1"/>
                </a:solidFill>
                <a:latin typeface="Times New Roman" pitchFamily="18" charset="0"/>
              </a:defRPr>
            </a:lvl5pPr>
            <a:lvl6pPr marL="2514600" indent="-228600" fontAlgn="base">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fontAlgn="base">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fontAlgn="base">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fontAlgn="base">
              <a:spcBef>
                <a:spcPct val="20000"/>
              </a:spcBef>
              <a:spcAft>
                <a:spcPct val="0"/>
              </a:spcAft>
              <a:buFont typeface="Arial" pitchFamily="34" charset="0"/>
              <a:buChar char="»"/>
              <a:defRPr sz="2000">
                <a:solidFill>
                  <a:schemeClr val="tx1"/>
                </a:solidFill>
                <a:latin typeface="Times New Roman" pitchFamily="18" charset="0"/>
              </a:defRPr>
            </a:lvl9pPr>
          </a:lstStyle>
          <a:p>
            <a:pPr algn="r">
              <a:spcBef>
                <a:spcPct val="0"/>
              </a:spcBef>
              <a:buFontTx/>
              <a:buNone/>
              <a:defRPr/>
            </a:pPr>
            <a:r>
              <a:rPr lang="en-US" altLang="en-US" sz="900" dirty="0" smtClean="0">
                <a:ln>
                  <a:solidFill>
                    <a:srgbClr val="8064A2">
                      <a:lumMod val="40000"/>
                      <a:lumOff val="60000"/>
                    </a:srgbClr>
                  </a:solidFill>
                </a:ln>
                <a:solidFill>
                  <a:srgbClr val="CCCCFF"/>
                </a:solidFill>
                <a:latin typeface="Arial Narrow" panose="020B0606020202030204" pitchFamily="34" charset="0"/>
                <a:ea typeface="ヒラギノ角ゴ Pro W3" pitchFamily="-28" charset="-128"/>
                <a:cs typeface="Arial" pitchFamily="34" charset="0"/>
              </a:rPr>
              <a:t>GHG Final Existing Plants</a:t>
            </a:r>
          </a:p>
        </p:txBody>
      </p:sp>
      <p:sp>
        <p:nvSpPr>
          <p:cNvPr id="80978" name="Freeform 205"/>
          <p:cNvSpPr>
            <a:spLocks/>
          </p:cNvSpPr>
          <p:nvPr/>
        </p:nvSpPr>
        <p:spPr bwMode="auto">
          <a:xfrm>
            <a:off x="4637091" y="3549653"/>
            <a:ext cx="90487" cy="732367"/>
          </a:xfrm>
          <a:custGeom>
            <a:avLst/>
            <a:gdLst>
              <a:gd name="T0" fmla="*/ 2147483647 w 6"/>
              <a:gd name="T1" fmla="*/ 0 h 1086"/>
              <a:gd name="T2" fmla="*/ 0 w 6"/>
              <a:gd name="T3" fmla="*/ 2147483647 h 1086"/>
              <a:gd name="T4" fmla="*/ 0 60000 65536"/>
              <a:gd name="T5" fmla="*/ 0 60000 65536"/>
              <a:gd name="T6" fmla="*/ 0 w 6"/>
              <a:gd name="T7" fmla="*/ 0 h 1086"/>
              <a:gd name="T8" fmla="*/ 6 w 6"/>
              <a:gd name="T9" fmla="*/ 1086 h 1086"/>
            </a:gdLst>
            <a:ahLst/>
            <a:cxnLst>
              <a:cxn ang="T4">
                <a:pos x="T0" y="T1"/>
              </a:cxn>
              <a:cxn ang="T5">
                <a:pos x="T2" y="T3"/>
              </a:cxn>
            </a:cxnLst>
            <a:rect l="T6" t="T7" r="T8" b="T9"/>
            <a:pathLst>
              <a:path w="6" h="1086">
                <a:moveTo>
                  <a:pt x="6" y="0"/>
                </a:moveTo>
                <a:lnTo>
                  <a:pt x="0" y="1086"/>
                </a:lnTo>
              </a:path>
            </a:pathLst>
          </a:custGeom>
          <a:noFill/>
          <a:ln w="9525">
            <a:solidFill>
              <a:schemeClr val="accent4">
                <a:lumMod val="40000"/>
                <a:lumOff val="6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a:ln>
                <a:solidFill>
                  <a:srgbClr val="6600CC"/>
                </a:solidFill>
              </a:ln>
              <a:solidFill>
                <a:srgbClr val="FFFFFF"/>
              </a:solidFill>
              <a:latin typeface="Arial" pitchFamily="34" charset="0"/>
              <a:ea typeface="ヒラギノ角ゴ Pro W3" pitchFamily="-28" charset="-128"/>
              <a:cs typeface="+mn-cs"/>
            </a:endParaRPr>
          </a:p>
        </p:txBody>
      </p:sp>
      <p:sp>
        <p:nvSpPr>
          <p:cNvPr id="80979" name="Text Box 207"/>
          <p:cNvSpPr txBox="1">
            <a:spLocks noChangeArrowheads="1"/>
          </p:cNvSpPr>
          <p:nvPr/>
        </p:nvSpPr>
        <p:spPr bwMode="auto">
          <a:xfrm>
            <a:off x="7521303" y="3754550"/>
            <a:ext cx="1223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imes New Roman" pitchFamily="18" charset="0"/>
              </a:defRPr>
            </a:lvl1pPr>
            <a:lvl2pPr marL="742950" indent="-285750">
              <a:spcBef>
                <a:spcPct val="20000"/>
              </a:spcBef>
              <a:buFont typeface="Arial" pitchFamily="34" charset="0"/>
              <a:buChar char="–"/>
              <a:defRPr sz="2800">
                <a:solidFill>
                  <a:schemeClr val="tx1"/>
                </a:solidFill>
                <a:latin typeface="Times New Roman" pitchFamily="18" charset="0"/>
              </a:defRPr>
            </a:lvl2pPr>
            <a:lvl3pPr marL="1143000" indent="-228600">
              <a:spcBef>
                <a:spcPct val="20000"/>
              </a:spcBef>
              <a:buFont typeface="Arial" pitchFamily="34" charset="0"/>
              <a:buChar char="•"/>
              <a:defRPr sz="2400">
                <a:solidFill>
                  <a:schemeClr val="tx1"/>
                </a:solidFill>
                <a:latin typeface="Times New Roman" pitchFamily="18" charset="0"/>
              </a:defRPr>
            </a:lvl3pPr>
            <a:lvl4pPr marL="1600200" indent="-228600">
              <a:spcBef>
                <a:spcPct val="20000"/>
              </a:spcBef>
              <a:buFont typeface="Arial" pitchFamily="34" charset="0"/>
              <a:buChar char="–"/>
              <a:defRPr sz="2000">
                <a:solidFill>
                  <a:schemeClr val="tx1"/>
                </a:solidFill>
                <a:latin typeface="Times New Roman" pitchFamily="18" charset="0"/>
              </a:defRPr>
            </a:lvl4pPr>
            <a:lvl5pPr marL="2057400" indent="-228600">
              <a:spcBef>
                <a:spcPct val="20000"/>
              </a:spcBef>
              <a:buFont typeface="Arial" pitchFamily="34" charset="0"/>
              <a:buChar char="»"/>
              <a:defRPr sz="2000">
                <a:solidFill>
                  <a:schemeClr val="tx1"/>
                </a:solidFill>
                <a:latin typeface="Times New Roman" pitchFamily="18" charset="0"/>
              </a:defRPr>
            </a:lvl5pPr>
            <a:lvl6pPr marL="2514600" indent="-228600" fontAlgn="base">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fontAlgn="base">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fontAlgn="base">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fontAlgn="base">
              <a:spcBef>
                <a:spcPct val="20000"/>
              </a:spcBef>
              <a:spcAft>
                <a:spcPct val="0"/>
              </a:spcAft>
              <a:buFont typeface="Arial" pitchFamily="34" charset="0"/>
              <a:buChar char="»"/>
              <a:defRPr sz="2000">
                <a:solidFill>
                  <a:schemeClr val="tx1"/>
                </a:solidFill>
                <a:latin typeface="Times New Roman" pitchFamily="18" charset="0"/>
              </a:defRPr>
            </a:lvl9pPr>
          </a:lstStyle>
          <a:p>
            <a:pPr algn="r">
              <a:spcBef>
                <a:spcPct val="0"/>
              </a:spcBef>
              <a:buFontTx/>
              <a:buNone/>
              <a:defRPr/>
            </a:pPr>
            <a:r>
              <a:rPr lang="en-US" altLang="en-US" sz="900" dirty="0" smtClean="0">
                <a:ln>
                  <a:solidFill>
                    <a:srgbClr val="8064A2">
                      <a:lumMod val="40000"/>
                      <a:lumOff val="60000"/>
                    </a:srgbClr>
                  </a:solidFill>
                </a:ln>
                <a:solidFill>
                  <a:srgbClr val="CCCCFF"/>
                </a:solidFill>
                <a:latin typeface="Arial Narrow" panose="020B0606020202030204" pitchFamily="34" charset="0"/>
                <a:ea typeface="ヒラギノ角ゴ Pro W3" pitchFamily="-28" charset="-128"/>
                <a:cs typeface="Arial" pitchFamily="34" charset="0"/>
              </a:rPr>
              <a:t>GHG Compliance Begins</a:t>
            </a:r>
          </a:p>
        </p:txBody>
      </p:sp>
      <p:sp>
        <p:nvSpPr>
          <p:cNvPr id="80980" name="Freeform 205"/>
          <p:cNvSpPr>
            <a:spLocks/>
          </p:cNvSpPr>
          <p:nvPr/>
        </p:nvSpPr>
        <p:spPr bwMode="auto">
          <a:xfrm>
            <a:off x="8291516" y="3541186"/>
            <a:ext cx="58737" cy="239183"/>
          </a:xfrm>
          <a:custGeom>
            <a:avLst/>
            <a:gdLst>
              <a:gd name="T0" fmla="*/ 2147483647 w 6"/>
              <a:gd name="T1" fmla="*/ 0 h 1086"/>
              <a:gd name="T2" fmla="*/ 0 w 6"/>
              <a:gd name="T3" fmla="*/ 2147483647 h 1086"/>
              <a:gd name="T4" fmla="*/ 0 60000 65536"/>
              <a:gd name="T5" fmla="*/ 0 60000 65536"/>
              <a:gd name="T6" fmla="*/ 0 w 6"/>
              <a:gd name="T7" fmla="*/ 0 h 1086"/>
              <a:gd name="T8" fmla="*/ 6 w 6"/>
              <a:gd name="T9" fmla="*/ 1086 h 1086"/>
            </a:gdLst>
            <a:ahLst/>
            <a:cxnLst>
              <a:cxn ang="T4">
                <a:pos x="T0" y="T1"/>
              </a:cxn>
              <a:cxn ang="T5">
                <a:pos x="T2" y="T3"/>
              </a:cxn>
            </a:cxnLst>
            <a:rect l="T6" t="T7" r="T8" b="T9"/>
            <a:pathLst>
              <a:path w="6" h="1086">
                <a:moveTo>
                  <a:pt x="6" y="0"/>
                </a:moveTo>
                <a:lnTo>
                  <a:pt x="0" y="1086"/>
                </a:lnTo>
              </a:path>
            </a:pathLst>
          </a:custGeom>
          <a:noFill/>
          <a:ln w="9525">
            <a:solidFill>
              <a:schemeClr val="accent4">
                <a:lumMod val="40000"/>
                <a:lumOff val="60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defRPr/>
            </a:pPr>
            <a:endParaRPr lang="en-US" b="1">
              <a:ln>
                <a:solidFill>
                  <a:srgbClr val="6600CC"/>
                </a:solidFill>
              </a:ln>
              <a:solidFill>
                <a:srgbClr val="FFFFFF"/>
              </a:solidFill>
              <a:latin typeface="Arial" pitchFamily="34" charset="0"/>
              <a:ea typeface="ヒラギノ角ゴ Pro W3" pitchFamily="-28" charset="-128"/>
              <a:cs typeface="+mn-cs"/>
            </a:endParaRPr>
          </a:p>
        </p:txBody>
      </p:sp>
      <p:sp>
        <p:nvSpPr>
          <p:cNvPr id="3" name="Text Box 128"/>
          <p:cNvSpPr txBox="1">
            <a:spLocks noChangeArrowheads="1"/>
          </p:cNvSpPr>
          <p:nvPr/>
        </p:nvSpPr>
        <p:spPr bwMode="auto">
          <a:xfrm>
            <a:off x="6480175" y="2406653"/>
            <a:ext cx="8318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NAAQS 1-hr Modeling Designations</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4" name="Freeform 134"/>
          <p:cNvSpPr>
            <a:spLocks/>
          </p:cNvSpPr>
          <p:nvPr/>
        </p:nvSpPr>
        <p:spPr bwMode="auto">
          <a:xfrm rot="-1176732">
            <a:off x="6270625" y="2918886"/>
            <a:ext cx="344488" cy="281516"/>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81" name="Text Box 128"/>
          <p:cNvSpPr txBox="1">
            <a:spLocks noChangeArrowheads="1"/>
          </p:cNvSpPr>
          <p:nvPr/>
        </p:nvSpPr>
        <p:spPr bwMode="auto">
          <a:xfrm>
            <a:off x="7781925" y="1938869"/>
            <a:ext cx="10175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NAAQS 1-hr Monitoring Designations</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80982" name="Freeform 134"/>
          <p:cNvSpPr>
            <a:spLocks/>
          </p:cNvSpPr>
          <p:nvPr/>
        </p:nvSpPr>
        <p:spPr bwMode="auto">
          <a:xfrm rot="-1176732">
            <a:off x="8302625" y="2595036"/>
            <a:ext cx="146050" cy="649817"/>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83" name="Freeform 134"/>
          <p:cNvSpPr>
            <a:spLocks/>
          </p:cNvSpPr>
          <p:nvPr/>
        </p:nvSpPr>
        <p:spPr bwMode="auto">
          <a:xfrm rot="-1176732">
            <a:off x="5943600" y="2573869"/>
            <a:ext cx="393700" cy="641351"/>
          </a:xfrm>
          <a:custGeom>
            <a:avLst/>
            <a:gdLst>
              <a:gd name="T0" fmla="*/ 2147483647 w 38"/>
              <a:gd name="T1" fmla="*/ 0 h 406"/>
              <a:gd name="T2" fmla="*/ 0 w 38"/>
              <a:gd name="T3" fmla="*/ 2147483647 h 406"/>
              <a:gd name="T4" fmla="*/ 0 w 38"/>
              <a:gd name="T5" fmla="*/ 2147483647 h 406"/>
              <a:gd name="T6" fmla="*/ 0 60000 65536"/>
              <a:gd name="T7" fmla="*/ 0 60000 65536"/>
              <a:gd name="T8" fmla="*/ 0 60000 65536"/>
              <a:gd name="T9" fmla="*/ 0 w 38"/>
              <a:gd name="T10" fmla="*/ 0 h 406"/>
              <a:gd name="T11" fmla="*/ 38 w 38"/>
              <a:gd name="T12" fmla="*/ 406 h 406"/>
            </a:gdLst>
            <a:ahLst/>
            <a:cxnLst>
              <a:cxn ang="T6">
                <a:pos x="T0" y="T1"/>
              </a:cxn>
              <a:cxn ang="T7">
                <a:pos x="T2" y="T3"/>
              </a:cxn>
              <a:cxn ang="T8">
                <a:pos x="T4" y="T5"/>
              </a:cxn>
            </a:cxnLst>
            <a:rect l="T9" t="T10" r="T11" b="T12"/>
            <a:pathLst>
              <a:path w="38" h="406">
                <a:moveTo>
                  <a:pt x="38" y="0"/>
                </a:moveTo>
                <a:lnTo>
                  <a:pt x="0" y="406"/>
                </a:lnTo>
                <a:lnTo>
                  <a:pt x="0" y="400"/>
                </a:lnTo>
              </a:path>
            </a:pathLst>
          </a:custGeom>
          <a:noFill/>
          <a:ln w="9525">
            <a:solidFill>
              <a:srgbClr val="CCCC00"/>
            </a:solidFill>
            <a:round/>
            <a:headEnd type="oval"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a typeface="ヒラギノ角ゴ Pro W3" pitchFamily="-28" charset="-128"/>
              <a:cs typeface="+mn-cs"/>
            </a:endParaRPr>
          </a:p>
        </p:txBody>
      </p:sp>
      <p:sp>
        <p:nvSpPr>
          <p:cNvPr id="80984" name="Text Box 128"/>
          <p:cNvSpPr txBox="1">
            <a:spLocks noChangeArrowheads="1"/>
          </p:cNvSpPr>
          <p:nvPr/>
        </p:nvSpPr>
        <p:spPr bwMode="auto">
          <a:xfrm>
            <a:off x="5695950" y="1875369"/>
            <a:ext cx="8318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Times New Roman" pitchFamily="18" charset="0"/>
              </a:defRPr>
            </a:lvl1pPr>
            <a:lvl2pPr marL="742950" indent="-285750" eaLnBrk="0" hangingPunct="0">
              <a:spcBef>
                <a:spcPct val="20000"/>
              </a:spcBef>
              <a:buFont typeface="Arial" pitchFamily="34" charset="0"/>
              <a:buChar char="–"/>
              <a:defRPr sz="2800">
                <a:solidFill>
                  <a:schemeClr val="tx1"/>
                </a:solidFill>
                <a:latin typeface="Times New Roman" pitchFamily="18" charset="0"/>
              </a:defRPr>
            </a:lvl2pPr>
            <a:lvl3pPr marL="1143000" indent="-228600" eaLnBrk="0" hangingPunct="0">
              <a:spcBef>
                <a:spcPct val="20000"/>
              </a:spcBef>
              <a:buFont typeface="Arial" pitchFamily="34" charset="0"/>
              <a:buChar char="•"/>
              <a:defRPr sz="2400">
                <a:solidFill>
                  <a:schemeClr val="tx1"/>
                </a:solidFill>
                <a:latin typeface="Times New Roman" pitchFamily="18" charset="0"/>
              </a:defRPr>
            </a:lvl3pPr>
            <a:lvl4pPr marL="1600200" indent="-228600" eaLnBrk="0" hangingPunct="0">
              <a:spcBef>
                <a:spcPct val="20000"/>
              </a:spcBef>
              <a:buFont typeface="Arial" pitchFamily="34" charset="0"/>
              <a:buChar char="–"/>
              <a:defRPr sz="2000">
                <a:solidFill>
                  <a:schemeClr val="tx1"/>
                </a:solidFill>
                <a:latin typeface="Times New Roman" pitchFamily="18" charset="0"/>
              </a:defRPr>
            </a:lvl4pPr>
            <a:lvl5pPr marL="2057400" indent="-228600" eaLnBrk="0" hangingPunct="0">
              <a:spcBef>
                <a:spcPct val="20000"/>
              </a:spcBef>
              <a:buFont typeface="Arial" pitchFamily="34"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defRPr>
            </a:lvl9pPr>
          </a:lstStyle>
          <a:p>
            <a:pPr algn="ctr" eaLnBrk="1" hangingPunct="1">
              <a:spcBef>
                <a:spcPct val="0"/>
              </a:spcBef>
              <a:buFontTx/>
              <a:buNone/>
            </a:pPr>
            <a:r>
              <a:rPr lang="en-US" altLang="en-US" sz="900" b="1">
                <a:solidFill>
                  <a:srgbClr val="CCCC00"/>
                </a:solidFill>
                <a:latin typeface="Arial Narrow" pitchFamily="34" charset="0"/>
                <a:ea typeface="ヒラギノ角ゴ Pro W3" pitchFamily="-28" charset="-128"/>
                <a:cs typeface="Arial" pitchFamily="34" charset="0"/>
              </a:rPr>
              <a:t>SO2 NAAQS Monitors Operational</a:t>
            </a:r>
            <a:endParaRPr lang="en-US" altLang="en-US" sz="900" b="1" baseline="30000">
              <a:solidFill>
                <a:srgbClr val="CCCC00"/>
              </a:solidFill>
              <a:latin typeface="Arial Narrow" pitchFamily="34" charset="0"/>
              <a:ea typeface="ヒラギノ角ゴ Pro W3" pitchFamily="-28" charset="-128"/>
              <a:cs typeface="Arial" pitchFamily="34" charset="0"/>
            </a:endParaRPr>
          </a:p>
        </p:txBody>
      </p:sp>
      <p:sp>
        <p:nvSpPr>
          <p:cNvPr id="114" name="Text Box 210"/>
          <p:cNvSpPr txBox="1">
            <a:spLocks noChangeArrowheads="1"/>
          </p:cNvSpPr>
          <p:nvPr/>
        </p:nvSpPr>
        <p:spPr bwMode="auto">
          <a:xfrm>
            <a:off x="4449765" y="2565400"/>
            <a:ext cx="663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800" b="1" dirty="0" smtClean="0">
                <a:solidFill>
                  <a:schemeClr val="tx2">
                    <a:lumMod val="60000"/>
                    <a:lumOff val="40000"/>
                  </a:schemeClr>
                </a:solidFill>
                <a:latin typeface="Arial Narrow" pitchFamily="34" charset="0"/>
                <a:ea typeface="ヒラギノ角ゴ Pro W3" pitchFamily="-28" charset="-128"/>
                <a:cs typeface="+mn-cs"/>
              </a:rPr>
              <a:t>Waters of the US Rule</a:t>
            </a:r>
          </a:p>
        </p:txBody>
      </p:sp>
      <p:sp>
        <p:nvSpPr>
          <p:cNvPr id="115" name="Line 226"/>
          <p:cNvSpPr>
            <a:spLocks noChangeShapeType="1"/>
          </p:cNvSpPr>
          <p:nvPr/>
        </p:nvSpPr>
        <p:spPr bwMode="auto">
          <a:xfrm flipV="1">
            <a:off x="4651375" y="3005669"/>
            <a:ext cx="93663" cy="234951"/>
          </a:xfrm>
          <a:prstGeom prst="line">
            <a:avLst/>
          </a:prstGeom>
          <a:noFill/>
          <a:ln w="9525">
            <a:solidFill>
              <a:schemeClr val="tx2">
                <a:lumMod val="60000"/>
                <a:lumOff val="40000"/>
              </a:schemeClr>
            </a:solidFill>
            <a:round/>
            <a:headEnd/>
            <a:tailEnd type="oval" w="sm" len="sm"/>
          </a:ln>
        </p:spPr>
        <p:txBody>
          <a:bodyPr/>
          <a:lstStyle/>
          <a:p>
            <a:pPr algn="r" fontAlgn="auto">
              <a:spcBef>
                <a:spcPts val="0"/>
              </a:spcBef>
              <a:spcAft>
                <a:spcPts val="0"/>
              </a:spcAft>
              <a:defRPr/>
            </a:pPr>
            <a:endParaRPr lang="en-US" b="1" kern="0" dirty="0">
              <a:solidFill>
                <a:sysClr val="windowText" lastClr="000000"/>
              </a:solidFill>
              <a:latin typeface="Arial" pitchFamily="34" charset="0"/>
              <a:ea typeface="ヒラギノ角ゴ Pro W3" pitchFamily="-28" charset="-128"/>
              <a:cs typeface="+mn-cs"/>
            </a:endParaRPr>
          </a:p>
        </p:txBody>
      </p:sp>
    </p:spTree>
    <p:extLst>
      <p:ext uri="{BB962C8B-B14F-4D97-AF65-F5344CB8AC3E}">
        <p14:creationId xmlns:p14="http://schemas.microsoft.com/office/powerpoint/2010/main" val="105061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Cross State Air Pollution Rule (CSAPR)</a:t>
            </a:r>
          </a:p>
          <a:p>
            <a:r>
              <a:rPr lang="en-US" dirty="0" smtClean="0"/>
              <a:t>Ozone Ambient Air Quality Standard</a:t>
            </a:r>
          </a:p>
          <a:p>
            <a:r>
              <a:rPr lang="en-US" dirty="0" smtClean="0"/>
              <a:t>Mercury and Air Toxics Standards (MATS)</a:t>
            </a:r>
          </a:p>
          <a:p>
            <a:r>
              <a:rPr lang="en-US" dirty="0" smtClean="0"/>
              <a:t>Startup, Shutdown, and Malfunction (SSM)</a:t>
            </a:r>
          </a:p>
          <a:p>
            <a:r>
              <a:rPr lang="en-US" dirty="0" smtClean="0"/>
              <a:t>Endangered Species</a:t>
            </a:r>
          </a:p>
          <a:p>
            <a:r>
              <a:rPr lang="en-US" dirty="0" smtClean="0"/>
              <a:t>Clean Power Plan (CPP)</a:t>
            </a:r>
          </a:p>
          <a:p>
            <a:r>
              <a:rPr lang="en-US" dirty="0" smtClean="0"/>
              <a:t>Waters of the United States (WOTUS)</a:t>
            </a:r>
          </a:p>
          <a:p>
            <a:r>
              <a:rPr lang="en-US" dirty="0" smtClean="0"/>
              <a:t>Coal Combustion Residuals (CCR)</a:t>
            </a:r>
          </a:p>
          <a:p>
            <a:endParaRPr lang="en-US" dirty="0"/>
          </a:p>
        </p:txBody>
      </p:sp>
      <p:sp>
        <p:nvSpPr>
          <p:cNvPr id="5" name="Title 4"/>
          <p:cNvSpPr>
            <a:spLocks noGrp="1"/>
          </p:cNvSpPr>
          <p:nvPr>
            <p:ph type="title"/>
          </p:nvPr>
        </p:nvSpPr>
        <p:spPr/>
        <p:txBody>
          <a:bodyPr/>
          <a:lstStyle/>
          <a:p>
            <a:r>
              <a:rPr lang="en-US" u="sng" dirty="0" smtClean="0"/>
              <a:t>Environmental Issues</a:t>
            </a:r>
            <a:endParaRPr lang="en-US" u="sng" dirty="0"/>
          </a:p>
        </p:txBody>
      </p:sp>
    </p:spTree>
    <p:extLst>
      <p:ext uri="{BB962C8B-B14F-4D97-AF65-F5344CB8AC3E}">
        <p14:creationId xmlns:p14="http://schemas.microsoft.com/office/powerpoint/2010/main" val="1033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86800" cy="4800600"/>
          </a:xfrm>
        </p:spPr>
        <p:txBody>
          <a:bodyPr>
            <a:normAutofit/>
          </a:bodyPr>
          <a:lstStyle/>
          <a:p>
            <a:r>
              <a:rPr lang="en-US" sz="2800" u="sng" dirty="0" smtClean="0"/>
              <a:t>Purpose</a:t>
            </a:r>
            <a:r>
              <a:rPr lang="en-US" sz="2800" dirty="0" smtClean="0"/>
              <a:t>:  </a:t>
            </a:r>
            <a:r>
              <a:rPr lang="en-US" sz="2400" dirty="0" smtClean="0"/>
              <a:t>Emission allowance trading program intended to reduce interstate transport of particulates (PM2.5). NOx during ozone season applies in Florida. EPA is developing a new version expected to reduce ozone levels further.</a:t>
            </a:r>
          </a:p>
          <a:p>
            <a:r>
              <a:rPr lang="en-US" sz="2800" u="sng" dirty="0" smtClean="0"/>
              <a:t>Compliance</a:t>
            </a:r>
            <a:r>
              <a:rPr lang="en-US" sz="2800" dirty="0" smtClean="0"/>
              <a:t>: </a:t>
            </a:r>
            <a:r>
              <a:rPr lang="en-US" sz="2400" dirty="0" smtClean="0"/>
              <a:t>Phase I </a:t>
            </a:r>
            <a:r>
              <a:rPr lang="en-US" sz="2400" dirty="0">
                <a:solidFill>
                  <a:srgbClr val="FF0000"/>
                </a:solidFill>
              </a:rPr>
              <a:t>January 1, </a:t>
            </a:r>
            <a:r>
              <a:rPr lang="en-US" sz="2400" dirty="0" smtClean="0">
                <a:solidFill>
                  <a:srgbClr val="FF0000"/>
                </a:solidFill>
              </a:rPr>
              <a:t>2015, </a:t>
            </a:r>
            <a:r>
              <a:rPr lang="en-US" sz="2400" dirty="0" smtClean="0"/>
              <a:t>Phase II </a:t>
            </a:r>
            <a:r>
              <a:rPr lang="en-US" sz="2400" dirty="0" smtClean="0">
                <a:solidFill>
                  <a:srgbClr val="FF0000"/>
                </a:solidFill>
              </a:rPr>
              <a:t>January 1, 2017</a:t>
            </a:r>
          </a:p>
          <a:p>
            <a:r>
              <a:rPr lang="en-US" sz="2800" u="sng" dirty="0"/>
              <a:t>Impact to </a:t>
            </a:r>
            <a:r>
              <a:rPr lang="en-US" sz="2800" u="sng" dirty="0" smtClean="0"/>
              <a:t>Seminole</a:t>
            </a:r>
            <a:r>
              <a:rPr lang="en-US" sz="2800" dirty="0" smtClean="0"/>
              <a:t>:</a:t>
            </a:r>
          </a:p>
          <a:p>
            <a:pPr lvl="1"/>
            <a:r>
              <a:rPr lang="en-US" sz="2400" dirty="0" smtClean="0"/>
              <a:t>Florida </a:t>
            </a:r>
            <a:r>
              <a:rPr lang="en-US" sz="2400" dirty="0"/>
              <a:t>no longer in annual SO</a:t>
            </a:r>
            <a:r>
              <a:rPr lang="en-US" sz="2400" baseline="-25000" dirty="0"/>
              <a:t>2</a:t>
            </a:r>
            <a:r>
              <a:rPr lang="en-US" sz="2400" dirty="0"/>
              <a:t> </a:t>
            </a:r>
            <a:r>
              <a:rPr lang="en-US" sz="2400" dirty="0" smtClean="0"/>
              <a:t>or </a:t>
            </a:r>
            <a:r>
              <a:rPr lang="en-US" sz="2400" dirty="0"/>
              <a:t>NOx </a:t>
            </a:r>
            <a:r>
              <a:rPr lang="en-US" sz="2400" dirty="0" smtClean="0"/>
              <a:t>allowance programs; </a:t>
            </a:r>
            <a:r>
              <a:rPr lang="en-US" sz="2400" dirty="0"/>
              <a:t>still in NOx ozone-season </a:t>
            </a:r>
            <a:r>
              <a:rPr lang="en-US" sz="2400" dirty="0" smtClean="0"/>
              <a:t>program (May 1 thru September 30).</a:t>
            </a:r>
            <a:endParaRPr lang="en-US" sz="2400" dirty="0"/>
          </a:p>
          <a:p>
            <a:pPr lvl="1"/>
            <a:r>
              <a:rPr lang="en-US" sz="2400" dirty="0" smtClean="0"/>
              <a:t>Seminole is one of a few Florida utilities with excess ozone season allowances (@ 84 ppb standard).</a:t>
            </a:r>
          </a:p>
          <a:p>
            <a:pPr lvl="1"/>
            <a:r>
              <a:rPr lang="en-US" sz="2400" dirty="0" smtClean="0"/>
              <a:t>Only in CSAPR due to two monitors in TX, which now comply.</a:t>
            </a:r>
          </a:p>
          <a:p>
            <a:pPr lvl="1"/>
            <a:endParaRPr lang="en-US" sz="2400" dirty="0"/>
          </a:p>
          <a:p>
            <a:pPr lvl="1"/>
            <a:endParaRPr lang="en-US" sz="2400" dirty="0" smtClean="0"/>
          </a:p>
          <a:p>
            <a:endParaRPr lang="en-US" dirty="0"/>
          </a:p>
        </p:txBody>
      </p:sp>
      <p:sp>
        <p:nvSpPr>
          <p:cNvPr id="3" name="Title 2"/>
          <p:cNvSpPr>
            <a:spLocks noGrp="1"/>
          </p:cNvSpPr>
          <p:nvPr>
            <p:ph type="title"/>
          </p:nvPr>
        </p:nvSpPr>
        <p:spPr/>
        <p:txBody>
          <a:bodyPr>
            <a:normAutofit fontScale="90000"/>
          </a:bodyPr>
          <a:lstStyle/>
          <a:p>
            <a:r>
              <a:rPr lang="en-US" u="sng" dirty="0" smtClean="0"/>
              <a:t>Cross-State Air Pollution Rule (CSAPR)</a:t>
            </a:r>
            <a:endParaRPr lang="en-US" u="sng" dirty="0"/>
          </a:p>
        </p:txBody>
      </p:sp>
    </p:spTree>
    <p:extLst>
      <p:ext uri="{BB962C8B-B14F-4D97-AF65-F5344CB8AC3E}">
        <p14:creationId xmlns:p14="http://schemas.microsoft.com/office/powerpoint/2010/main" val="321326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800600"/>
          </a:xfrm>
        </p:spPr>
        <p:txBody>
          <a:bodyPr>
            <a:noAutofit/>
          </a:bodyPr>
          <a:lstStyle/>
          <a:p>
            <a:r>
              <a:rPr lang="en-US" sz="2200" u="sng" dirty="0"/>
              <a:t>Purpose</a:t>
            </a:r>
            <a:r>
              <a:rPr lang="en-US" sz="2200" dirty="0"/>
              <a:t>:  </a:t>
            </a:r>
            <a:r>
              <a:rPr lang="en-US" sz="2200" dirty="0" smtClean="0"/>
              <a:t>Lower ambient air quality standard of ground level ozone to protect public health by lowering NOx emissions.  Current standard is 75 parts per billion (ppb).  Final rule could be as low as 70 - 60 ppb.</a:t>
            </a:r>
          </a:p>
          <a:p>
            <a:r>
              <a:rPr lang="en-US" sz="2200" u="sng" dirty="0" smtClean="0"/>
              <a:t>Compliance</a:t>
            </a:r>
            <a:r>
              <a:rPr lang="en-US" sz="2200" dirty="0" smtClean="0"/>
              <a:t>:  Proposed December 17, 2014.  Comments due by March 17, 2015.  EPA will finalize </a:t>
            </a:r>
            <a:r>
              <a:rPr lang="en-US" sz="2200" dirty="0" smtClean="0">
                <a:solidFill>
                  <a:srgbClr val="FF0000"/>
                </a:solidFill>
              </a:rPr>
              <a:t>October 2015</a:t>
            </a:r>
            <a:r>
              <a:rPr lang="en-US" sz="2200" dirty="0" smtClean="0"/>
              <a:t>.</a:t>
            </a:r>
            <a:endParaRPr lang="en-US" sz="2200" dirty="0"/>
          </a:p>
          <a:p>
            <a:r>
              <a:rPr lang="en-US" sz="2200" u="sng" dirty="0"/>
              <a:t>Impact to </a:t>
            </a:r>
            <a:r>
              <a:rPr lang="en-US" sz="2200" u="sng" dirty="0" smtClean="0"/>
              <a:t>Seminole</a:t>
            </a:r>
            <a:r>
              <a:rPr lang="en-US" sz="2200" dirty="0" smtClean="0"/>
              <a:t>:</a:t>
            </a:r>
          </a:p>
          <a:p>
            <a:pPr lvl="1"/>
            <a:r>
              <a:rPr lang="en-US" sz="2200" dirty="0" smtClean="0"/>
              <a:t>Existing units may need to reduce emissions</a:t>
            </a:r>
          </a:p>
          <a:p>
            <a:pPr lvl="1"/>
            <a:r>
              <a:rPr lang="en-US" sz="2200" dirty="0" smtClean="0"/>
              <a:t>New units in Florida would be required to have best available control technology (selective catalytic reduction).</a:t>
            </a:r>
          </a:p>
          <a:p>
            <a:pPr lvl="1"/>
            <a:r>
              <a:rPr lang="en-US" sz="2200" dirty="0"/>
              <a:t>New Standard could place significant number of counties in Florida in non-attainment status</a:t>
            </a:r>
            <a:r>
              <a:rPr lang="en-US" sz="2200" dirty="0" smtClean="0"/>
              <a:t>.</a:t>
            </a:r>
          </a:p>
          <a:p>
            <a:pPr lvl="1"/>
            <a:r>
              <a:rPr lang="en-US" sz="2200" dirty="0" smtClean="0"/>
              <a:t>Clean Air Science Advisory Committee (CASAC) sets ozone criteria.  This committee and their processes are of concern.</a:t>
            </a:r>
          </a:p>
          <a:p>
            <a:pPr marL="457200" lvl="1" indent="0">
              <a:buNone/>
            </a:pPr>
            <a:endParaRPr lang="en-US" sz="2000" dirty="0"/>
          </a:p>
          <a:p>
            <a:endParaRPr lang="en-US" sz="2600" dirty="0" smtClean="0"/>
          </a:p>
        </p:txBody>
      </p:sp>
      <p:sp>
        <p:nvSpPr>
          <p:cNvPr id="3" name="Title 2"/>
          <p:cNvSpPr>
            <a:spLocks noGrp="1"/>
          </p:cNvSpPr>
          <p:nvPr>
            <p:ph type="title"/>
          </p:nvPr>
        </p:nvSpPr>
        <p:spPr>
          <a:xfrm>
            <a:off x="457200" y="4482"/>
            <a:ext cx="8229600" cy="1143000"/>
          </a:xfrm>
        </p:spPr>
        <p:txBody>
          <a:bodyPr>
            <a:normAutofit fontScale="90000"/>
          </a:bodyPr>
          <a:lstStyle/>
          <a:p>
            <a:r>
              <a:rPr lang="en-US" u="sng" dirty="0" smtClean="0"/>
              <a:t>Ozone Ambient Air Quality Standard</a:t>
            </a:r>
            <a:endParaRPr lang="en-US" dirty="0"/>
          </a:p>
        </p:txBody>
      </p:sp>
    </p:spTree>
    <p:extLst>
      <p:ext uri="{BB962C8B-B14F-4D97-AF65-F5344CB8AC3E}">
        <p14:creationId xmlns:p14="http://schemas.microsoft.com/office/powerpoint/2010/main" val="90059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394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u="sng" dirty="0"/>
              <a:t>Purpose</a:t>
            </a:r>
            <a:r>
              <a:rPr lang="en-US" sz="2600" dirty="0"/>
              <a:t>:</a:t>
            </a:r>
            <a:r>
              <a:rPr lang="en-US" sz="2800" dirty="0"/>
              <a:t>  </a:t>
            </a:r>
            <a:r>
              <a:rPr lang="en-US" sz="2400" dirty="0"/>
              <a:t>L</a:t>
            </a:r>
            <a:r>
              <a:rPr lang="en-US" sz="2400" dirty="0" smtClean="0"/>
              <a:t>imits mercury, particulate matter, acid gases, and metals emissions from coal and oil fired power plants.</a:t>
            </a:r>
            <a:endParaRPr lang="en-US" sz="2400" dirty="0"/>
          </a:p>
          <a:p>
            <a:r>
              <a:rPr lang="en-US" sz="2600" u="sng" dirty="0" smtClean="0"/>
              <a:t>Compliance</a:t>
            </a:r>
            <a:r>
              <a:rPr lang="en-US" sz="2600" dirty="0" smtClean="0"/>
              <a:t>:  </a:t>
            </a:r>
            <a:r>
              <a:rPr lang="en-US" sz="2400" dirty="0" smtClean="0">
                <a:solidFill>
                  <a:srgbClr val="FF0000"/>
                </a:solidFill>
              </a:rPr>
              <a:t>April 16, 2015</a:t>
            </a:r>
            <a:r>
              <a:rPr lang="en-US" sz="2400" dirty="0" smtClean="0"/>
              <a:t>  </a:t>
            </a:r>
          </a:p>
          <a:p>
            <a:r>
              <a:rPr lang="en-US" sz="2600" u="sng" dirty="0" smtClean="0"/>
              <a:t>Impact </a:t>
            </a:r>
            <a:r>
              <a:rPr lang="en-US" sz="2600" u="sng" dirty="0"/>
              <a:t>to Seminole</a:t>
            </a:r>
            <a:r>
              <a:rPr lang="en-US" sz="2600" dirty="0"/>
              <a:t>: </a:t>
            </a:r>
            <a:endParaRPr lang="en-US" sz="2600" dirty="0" smtClean="0"/>
          </a:p>
          <a:p>
            <a:pPr lvl="1"/>
            <a:r>
              <a:rPr lang="en-US" sz="2400" dirty="0" smtClean="0"/>
              <a:t>SGS meets all current operational limitations in rule.</a:t>
            </a:r>
          </a:p>
          <a:p>
            <a:pPr lvl="1"/>
            <a:r>
              <a:rPr lang="en-US" sz="2400" dirty="0"/>
              <a:t>S</a:t>
            </a:r>
            <a:r>
              <a:rPr lang="en-US" sz="2400" dirty="0" smtClean="0"/>
              <a:t>ubmitted a one year compliance extension request on December 17, 2014, related to EPA’s new startup and shutdown provisions</a:t>
            </a:r>
            <a:r>
              <a:rPr lang="en-US" sz="2400" dirty="0"/>
              <a:t> </a:t>
            </a:r>
            <a:r>
              <a:rPr lang="en-US" sz="2400" dirty="0" smtClean="0"/>
              <a:t>requiring compliance within 4 hours.</a:t>
            </a:r>
            <a:endParaRPr lang="en-US" dirty="0"/>
          </a:p>
        </p:txBody>
      </p:sp>
      <p:sp>
        <p:nvSpPr>
          <p:cNvPr id="3" name="Title 2"/>
          <p:cNvSpPr>
            <a:spLocks noGrp="1"/>
          </p:cNvSpPr>
          <p:nvPr>
            <p:ph type="title"/>
          </p:nvPr>
        </p:nvSpPr>
        <p:spPr>
          <a:xfrm>
            <a:off x="467248" y="381000"/>
            <a:ext cx="8448152" cy="960438"/>
          </a:xfrm>
        </p:spPr>
        <p:txBody>
          <a:bodyPr>
            <a:normAutofit fontScale="90000"/>
          </a:bodyPr>
          <a:lstStyle/>
          <a:p>
            <a:r>
              <a:rPr lang="en-US" u="sng" dirty="0" smtClean="0"/>
              <a:t>Mercury and Air Toxic Standards (MATS)</a:t>
            </a:r>
            <a:endParaRPr lang="en-US" u="sng" dirty="0"/>
          </a:p>
        </p:txBody>
      </p:sp>
    </p:spTree>
    <p:extLst>
      <p:ext uri="{BB962C8B-B14F-4D97-AF65-F5344CB8AC3E}">
        <p14:creationId xmlns:p14="http://schemas.microsoft.com/office/powerpoint/2010/main" val="112949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700" u="sng" dirty="0"/>
              <a:t>Purpose</a:t>
            </a:r>
            <a:r>
              <a:rPr lang="en-US" sz="3400" dirty="0"/>
              <a:t>:  </a:t>
            </a:r>
            <a:r>
              <a:rPr lang="en-US" sz="3400" dirty="0" smtClean="0"/>
              <a:t>A “sue and settle” case between Sierra Club and EPA.  EPA invalidated the State Implementations Plans (SIPs) of 36 states (including Florida) that allowed excess emissions during SSM.</a:t>
            </a:r>
          </a:p>
          <a:p>
            <a:endParaRPr lang="en-US" dirty="0"/>
          </a:p>
          <a:p>
            <a:r>
              <a:rPr lang="en-US" sz="3700" u="sng" dirty="0" smtClean="0"/>
              <a:t>Compliance</a:t>
            </a:r>
            <a:r>
              <a:rPr lang="en-US" sz="3700" dirty="0" smtClean="0"/>
              <a:t>:</a:t>
            </a:r>
            <a:r>
              <a:rPr lang="en-US" sz="3700" dirty="0" smtClean="0">
                <a:solidFill>
                  <a:srgbClr val="FF0000"/>
                </a:solidFill>
              </a:rPr>
              <a:t>  </a:t>
            </a:r>
            <a:r>
              <a:rPr lang="en-US" sz="3400" dirty="0" smtClean="0"/>
              <a:t>Final rule expected </a:t>
            </a:r>
            <a:r>
              <a:rPr lang="en-US" sz="3400" dirty="0" smtClean="0">
                <a:solidFill>
                  <a:srgbClr val="FF0000"/>
                </a:solidFill>
              </a:rPr>
              <a:t>May 2015</a:t>
            </a:r>
            <a:endParaRPr lang="en-US" sz="3400" dirty="0" smtClean="0"/>
          </a:p>
          <a:p>
            <a:pPr marL="0" indent="0">
              <a:buNone/>
            </a:pPr>
            <a:endParaRPr lang="en-US" dirty="0"/>
          </a:p>
          <a:p>
            <a:r>
              <a:rPr lang="en-US" sz="3700" u="sng" dirty="0" smtClean="0"/>
              <a:t>Impact </a:t>
            </a:r>
            <a:r>
              <a:rPr lang="en-US" sz="3700" u="sng" dirty="0"/>
              <a:t>to </a:t>
            </a:r>
            <a:r>
              <a:rPr lang="en-US" sz="3700" u="sng" dirty="0" smtClean="0"/>
              <a:t>Seminole</a:t>
            </a:r>
            <a:r>
              <a:rPr lang="en-US" sz="3700" dirty="0" smtClean="0"/>
              <a:t>:</a:t>
            </a:r>
          </a:p>
          <a:p>
            <a:pPr lvl="1"/>
            <a:r>
              <a:rPr lang="en-US" sz="3400" dirty="0" smtClean="0"/>
              <a:t>Exemptions for SSM will no longer be allowed. Limits must be established.</a:t>
            </a:r>
          </a:p>
          <a:p>
            <a:pPr lvl="1"/>
            <a:r>
              <a:rPr lang="en-US" sz="3400" dirty="0" smtClean="0"/>
              <a:t>All Florida utilities could be subject to citizen lawsuits and/or civil penalties unless applicable standards or limits are set and complied with for SSM.</a:t>
            </a:r>
          </a:p>
          <a:p>
            <a:pPr lvl="1"/>
            <a:endParaRPr lang="en-US" dirty="0"/>
          </a:p>
          <a:p>
            <a:endParaRPr lang="en-US" dirty="0"/>
          </a:p>
        </p:txBody>
      </p:sp>
      <p:sp>
        <p:nvSpPr>
          <p:cNvPr id="3" name="Title 2"/>
          <p:cNvSpPr>
            <a:spLocks noGrp="1"/>
          </p:cNvSpPr>
          <p:nvPr>
            <p:ph type="title"/>
          </p:nvPr>
        </p:nvSpPr>
        <p:spPr>
          <a:xfrm>
            <a:off x="0" y="381000"/>
            <a:ext cx="9144000" cy="960438"/>
          </a:xfrm>
        </p:spPr>
        <p:txBody>
          <a:bodyPr>
            <a:normAutofit fontScale="90000"/>
          </a:bodyPr>
          <a:lstStyle/>
          <a:p>
            <a:r>
              <a:rPr lang="en-US" u="sng" dirty="0" smtClean="0"/>
              <a:t>Startup, Shutdown, and Malfunction (SSM)</a:t>
            </a:r>
            <a:endParaRPr lang="en-US" u="sng" dirty="0"/>
          </a:p>
        </p:txBody>
      </p:sp>
    </p:spTree>
    <p:extLst>
      <p:ext uri="{BB962C8B-B14F-4D97-AF65-F5344CB8AC3E}">
        <p14:creationId xmlns:p14="http://schemas.microsoft.com/office/powerpoint/2010/main" val="230711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Autofit/>
          </a:bodyPr>
          <a:lstStyle/>
          <a:p>
            <a:r>
              <a:rPr lang="en-US" sz="1800" u="sng" dirty="0"/>
              <a:t>Purpose</a:t>
            </a:r>
            <a:r>
              <a:rPr lang="en-US" sz="1800" dirty="0"/>
              <a:t>:  </a:t>
            </a:r>
            <a:r>
              <a:rPr lang="en-US" sz="1800" dirty="0" smtClean="0"/>
              <a:t>In May 2014, the US Fish and Wildlife and National Marine Fisheries Service proposed new rules to protect endangered plant and animal species and critical habitat for those species.</a:t>
            </a:r>
          </a:p>
          <a:p>
            <a:endParaRPr lang="en-US" sz="1800" dirty="0"/>
          </a:p>
          <a:p>
            <a:r>
              <a:rPr lang="en-US" sz="1800" u="sng" dirty="0" smtClean="0"/>
              <a:t>Compliance</a:t>
            </a:r>
            <a:r>
              <a:rPr lang="en-US" sz="1800" dirty="0" smtClean="0"/>
              <a:t>: </a:t>
            </a:r>
            <a:r>
              <a:rPr lang="en-US" sz="1800" dirty="0" smtClean="0">
                <a:solidFill>
                  <a:srgbClr val="FF0000"/>
                </a:solidFill>
              </a:rPr>
              <a:t> </a:t>
            </a:r>
            <a:r>
              <a:rPr lang="en-US" sz="1800" dirty="0"/>
              <a:t>Final </a:t>
            </a:r>
            <a:r>
              <a:rPr lang="en-US" sz="1800" dirty="0" smtClean="0"/>
              <a:t>rules </a:t>
            </a:r>
            <a:r>
              <a:rPr lang="en-US" sz="1800" dirty="0"/>
              <a:t>expected </a:t>
            </a:r>
            <a:r>
              <a:rPr lang="en-US" sz="1800" dirty="0" smtClean="0"/>
              <a:t>at the end of </a:t>
            </a:r>
            <a:r>
              <a:rPr lang="en-US" sz="1800" dirty="0" smtClean="0">
                <a:solidFill>
                  <a:srgbClr val="FF0000"/>
                </a:solidFill>
              </a:rPr>
              <a:t>2015</a:t>
            </a:r>
            <a:endParaRPr lang="en-US" sz="1800" dirty="0" smtClean="0"/>
          </a:p>
          <a:p>
            <a:endParaRPr lang="en-US" sz="1800" dirty="0"/>
          </a:p>
          <a:p>
            <a:r>
              <a:rPr lang="en-US" sz="1800" u="sng" dirty="0"/>
              <a:t>Impact to </a:t>
            </a:r>
            <a:r>
              <a:rPr lang="en-US" sz="1800" u="sng" dirty="0" smtClean="0"/>
              <a:t>Seminole</a:t>
            </a:r>
            <a:r>
              <a:rPr lang="en-US" sz="1800" dirty="0" smtClean="0"/>
              <a:t>:</a:t>
            </a:r>
          </a:p>
          <a:p>
            <a:pPr lvl="1"/>
            <a:r>
              <a:rPr lang="en-US" sz="1800" dirty="0" smtClean="0"/>
              <a:t>Rules give broad discretion to agencies to determine critical habitat.  Critical habitat would need special management and protection plans.</a:t>
            </a:r>
          </a:p>
          <a:p>
            <a:pPr lvl="1"/>
            <a:r>
              <a:rPr lang="en-US" sz="1800" dirty="0" smtClean="0"/>
              <a:t>Currently 133 animal and 59 plant Threatened/Endangered species in Florida. National review of up to 1,200 plant and 700 animal species.</a:t>
            </a:r>
          </a:p>
          <a:p>
            <a:pPr lvl="1"/>
            <a:r>
              <a:rPr lang="en-US" sz="1800" dirty="0" smtClean="0"/>
              <a:t>Seminole and Member cooperative land use could be impacted.  Increased surveys and biological assessments would be required for current and future development.</a:t>
            </a:r>
          </a:p>
          <a:p>
            <a:pPr lvl="1"/>
            <a:r>
              <a:rPr lang="en-US" sz="1800" dirty="0" smtClean="0"/>
              <a:t>Additional costs and time delays expected under the new rules for plant, transmission, and distribution line construction  and maintenance.</a:t>
            </a:r>
            <a:endParaRPr lang="en-US" sz="1800" dirty="0"/>
          </a:p>
        </p:txBody>
      </p:sp>
      <p:sp>
        <p:nvSpPr>
          <p:cNvPr id="3" name="Title 2"/>
          <p:cNvSpPr>
            <a:spLocks noGrp="1"/>
          </p:cNvSpPr>
          <p:nvPr>
            <p:ph type="title"/>
          </p:nvPr>
        </p:nvSpPr>
        <p:spPr>
          <a:xfrm>
            <a:off x="457200" y="0"/>
            <a:ext cx="8229600" cy="1143000"/>
          </a:xfrm>
        </p:spPr>
        <p:txBody>
          <a:bodyPr/>
          <a:lstStyle/>
          <a:p>
            <a:r>
              <a:rPr lang="en-US" u="sng" dirty="0" smtClean="0"/>
              <a:t>Endangered Species</a:t>
            </a:r>
            <a:endParaRPr lang="en-US" u="sng" dirty="0"/>
          </a:p>
        </p:txBody>
      </p:sp>
    </p:spTree>
    <p:extLst>
      <p:ext uri="{BB962C8B-B14F-4D97-AF65-F5344CB8AC3E}">
        <p14:creationId xmlns:p14="http://schemas.microsoft.com/office/powerpoint/2010/main" val="370208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1565</Words>
  <Application>Microsoft Office PowerPoint</Application>
  <PresentationFormat>On-screen Show (4:3)</PresentationFormat>
  <Paragraphs>219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Environmental Issues</vt:lpstr>
      <vt:lpstr>Cross-State Air Pollution Rule (CSAPR)</vt:lpstr>
      <vt:lpstr>Ozone Ambient Air Quality Standard</vt:lpstr>
      <vt:lpstr>PowerPoint Presentation</vt:lpstr>
      <vt:lpstr>Mercury and Air Toxic Standards (MATS)</vt:lpstr>
      <vt:lpstr>Startup, Shutdown, and Malfunction (SSM)</vt:lpstr>
      <vt:lpstr>Endangered Species</vt:lpstr>
      <vt:lpstr>Key Species of Concern in Florida</vt:lpstr>
      <vt:lpstr>Endangered Species</vt:lpstr>
      <vt:lpstr>The Carrion Beetle</vt:lpstr>
      <vt:lpstr>Clean Power Plan (CPP)</vt:lpstr>
      <vt:lpstr>PowerPoint Presentation</vt:lpstr>
      <vt:lpstr>PowerPoint Presentation</vt:lpstr>
      <vt:lpstr>Waters of the United States (WOTUS)</vt:lpstr>
      <vt:lpstr>Coal Combustion Residuals (CCR)</vt:lpstr>
      <vt:lpstr>How Can You Help?</vt:lpstr>
    </vt:vector>
  </TitlesOfParts>
  <Company>Seminole Electric Cooperative,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rcpussb</dc:creator>
  <cp:lastModifiedBy>engujrf</cp:lastModifiedBy>
  <cp:revision>191</cp:revision>
  <cp:lastPrinted>2015-01-14T19:32:36Z</cp:lastPrinted>
  <dcterms:created xsi:type="dcterms:W3CDTF">2012-09-12T13:47:33Z</dcterms:created>
  <dcterms:modified xsi:type="dcterms:W3CDTF">2015-01-14T19:53:47Z</dcterms:modified>
</cp:coreProperties>
</file>