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2" r:id="rId4"/>
    <p:sldId id="283" r:id="rId5"/>
    <p:sldId id="284" r:id="rId6"/>
    <p:sldId id="286" r:id="rId7"/>
    <p:sldId id="287" r:id="rId8"/>
    <p:sldId id="288" r:id="rId9"/>
    <p:sldId id="290" r:id="rId10"/>
    <p:sldId id="289" r:id="rId11"/>
    <p:sldId id="294" r:id="rId12"/>
    <p:sldId id="291" r:id="rId13"/>
    <p:sldId id="293" r:id="rId14"/>
    <p:sldId id="292" r:id="rId15"/>
    <p:sldId id="281" r:id="rId16"/>
    <p:sldId id="257" r:id="rId17"/>
    <p:sldId id="285" r:id="rId18"/>
    <p:sldId id="296" r:id="rId19"/>
    <p:sldId id="267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9181" autoAdjust="0"/>
  </p:normalViewPr>
  <p:slideViewPr>
    <p:cSldViewPr snapToGrid="0">
      <p:cViewPr varScale="1">
        <p:scale>
          <a:sx n="68" d="100"/>
          <a:sy n="68" d="100"/>
        </p:scale>
        <p:origin x="365" y="53"/>
      </p:cViewPr>
      <p:guideLst/>
    </p:cSldViewPr>
  </p:slideViewPr>
  <p:outlineViewPr>
    <p:cViewPr>
      <p:scale>
        <a:sx n="33" d="100"/>
        <a:sy n="33" d="100"/>
      </p:scale>
      <p:origin x="0" y="-150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3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8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4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9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2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9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1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4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8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7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-18517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Ransomware Attack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949CB-100C-4657-91C1-ED7754A85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47" y="5271026"/>
            <a:ext cx="2816358" cy="1292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99461-0520-40B9-81FC-743D153CB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117" y="5110082"/>
            <a:ext cx="3184035" cy="15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C349-7450-4F6E-BF08-E99899FB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853" y="130838"/>
            <a:ext cx="9905998" cy="1478570"/>
          </a:xfrm>
        </p:spPr>
        <p:txBody>
          <a:bodyPr/>
          <a:lstStyle/>
          <a:p>
            <a:r>
              <a:rPr lang="en-US" dirty="0"/>
              <a:t>How can we detect and 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73AC-34AA-4C61-92C5-7395B219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23320"/>
            <a:ext cx="10523366" cy="5360360"/>
          </a:xfrm>
        </p:spPr>
        <p:txBody>
          <a:bodyPr>
            <a:normAutofit/>
          </a:bodyPr>
          <a:lstStyle/>
          <a:p>
            <a:r>
              <a:rPr lang="en-US" dirty="0"/>
              <a:t>NTS Internal SOC (Security Operations Center) Examples</a:t>
            </a:r>
          </a:p>
          <a:p>
            <a:pPr lvl="1"/>
            <a:r>
              <a:rPr lang="en-US" dirty="0"/>
              <a:t>Original Challenges we wanted to solve for ourselves</a:t>
            </a:r>
          </a:p>
          <a:p>
            <a:pPr marL="1085850" lvl="2" indent="-171450"/>
            <a:r>
              <a:rPr lang="en-US" sz="2000" dirty="0"/>
              <a:t>Better Visibility across all Systems</a:t>
            </a:r>
          </a:p>
          <a:p>
            <a:pPr marL="1085850" lvl="2" indent="-171450"/>
            <a:r>
              <a:rPr lang="en-US" sz="2000" dirty="0"/>
              <a:t>Fast Search across all Logs</a:t>
            </a:r>
          </a:p>
          <a:p>
            <a:pPr marL="1085850" lvl="2" indent="-171450"/>
            <a:r>
              <a:rPr lang="en-US" sz="2000" dirty="0"/>
              <a:t>Correlation of Logs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n-US" sz="2000" dirty="0"/>
              <a:t>Too many alerts</a:t>
            </a:r>
          </a:p>
          <a:p>
            <a:pPr marL="1543050" lvl="3" indent="-171450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en-US" sz="2000" dirty="0"/>
              <a:t>Better Quality Alerts (Quality = “Actionable” and “Enriched”)</a:t>
            </a:r>
          </a:p>
          <a:p>
            <a:pPr marL="1543050" lvl="3" indent="-171450"/>
            <a:r>
              <a:rPr lang="en-US" sz="2000" dirty="0"/>
              <a:t>Reduced Number of alerts</a:t>
            </a:r>
          </a:p>
          <a:p>
            <a:pPr marL="1085850" lvl="2" indent="-171450"/>
            <a:r>
              <a:rPr lang="en-US" sz="2200" dirty="0"/>
              <a:t>Automated Response to specific events</a:t>
            </a:r>
          </a:p>
          <a:p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2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3474-AF32-4BE6-A8F6-312812A0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4001"/>
            <a:ext cx="9905998" cy="1478570"/>
          </a:xfrm>
        </p:spPr>
        <p:txBody>
          <a:bodyPr/>
          <a:lstStyle/>
          <a:p>
            <a:r>
              <a:rPr lang="en-US" dirty="0"/>
              <a:t>How can we detect and prevent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CC46-962A-4C96-8917-C6DF5D69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9865"/>
            <a:ext cx="9905999" cy="5034134"/>
          </a:xfrm>
        </p:spPr>
        <p:txBody>
          <a:bodyPr>
            <a:normAutofit/>
          </a:bodyPr>
          <a:lstStyle/>
          <a:p>
            <a:r>
              <a:rPr lang="en-US" dirty="0"/>
              <a:t>NTS Internal SOC (Security Operations Center) Approach</a:t>
            </a:r>
          </a:p>
          <a:p>
            <a:pPr lvl="1"/>
            <a:r>
              <a:rPr lang="en-US" dirty="0"/>
              <a:t>Researched Existing Systems</a:t>
            </a:r>
          </a:p>
          <a:p>
            <a:pPr lvl="1"/>
            <a:r>
              <a:rPr lang="en-US" dirty="0"/>
              <a:t>Decided to build our own and focus primarily on specific proven infrastructure</a:t>
            </a:r>
          </a:p>
          <a:p>
            <a:pPr lvl="2"/>
            <a:r>
              <a:rPr lang="en-US" dirty="0"/>
              <a:t>Palo Alto Next Generation Firewalls and Cortex XDR Pro Endpoint Protection</a:t>
            </a:r>
          </a:p>
          <a:p>
            <a:pPr lvl="1"/>
            <a:r>
              <a:rPr lang="en-US" dirty="0"/>
              <a:t>Components</a:t>
            </a:r>
          </a:p>
          <a:p>
            <a:pPr lvl="2"/>
            <a:r>
              <a:rPr lang="en-US" dirty="0"/>
              <a:t>Centralized logging with easy search and correlation</a:t>
            </a:r>
          </a:p>
          <a:p>
            <a:pPr lvl="2"/>
            <a:r>
              <a:rPr lang="en-US" dirty="0"/>
              <a:t>Actionable Alerts and Dashboards for Quick Review and Reporting</a:t>
            </a:r>
          </a:p>
          <a:p>
            <a:pPr lvl="2"/>
            <a:r>
              <a:rPr lang="en-US" dirty="0"/>
              <a:t>SIEM (Security Information and Event Management)</a:t>
            </a:r>
          </a:p>
          <a:p>
            <a:pPr lvl="2"/>
            <a:r>
              <a:rPr lang="en-US" dirty="0"/>
              <a:t>Machine Learning</a:t>
            </a:r>
          </a:p>
          <a:p>
            <a:pPr lvl="3"/>
            <a:r>
              <a:rPr lang="en-US" dirty="0"/>
              <a:t>Data Scientists</a:t>
            </a:r>
          </a:p>
          <a:p>
            <a:pPr lvl="2"/>
            <a:r>
              <a:rPr lang="en-US" dirty="0"/>
              <a:t>XSOAR – Enrichment and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7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77D9-4F50-4087-A253-13340B88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969" y="75500"/>
            <a:ext cx="9905998" cy="1233183"/>
          </a:xfrm>
        </p:spPr>
        <p:txBody>
          <a:bodyPr/>
          <a:lstStyle/>
          <a:p>
            <a:r>
              <a:rPr lang="en-US" dirty="0"/>
              <a:t>Opportunities for detection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2519-0A37-4540-B5C6-BAB5126B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41571"/>
            <a:ext cx="9905999" cy="5444455"/>
          </a:xfrm>
        </p:spPr>
        <p:txBody>
          <a:bodyPr>
            <a:normAutofit/>
          </a:bodyPr>
          <a:lstStyle/>
          <a:p>
            <a:r>
              <a:rPr lang="en-US" dirty="0"/>
              <a:t>Key behaviors detected from machine images and logs</a:t>
            </a:r>
          </a:p>
          <a:p>
            <a:pPr lvl="1"/>
            <a:r>
              <a:rPr lang="en-US" dirty="0"/>
              <a:t>Download of malicious tools</a:t>
            </a:r>
          </a:p>
          <a:p>
            <a:pPr lvl="2"/>
            <a:r>
              <a:rPr lang="en-US" dirty="0"/>
              <a:t>Advanced Endpoint Protection (EDR)</a:t>
            </a:r>
          </a:p>
          <a:p>
            <a:pPr lvl="2"/>
            <a:r>
              <a:rPr lang="en-US" dirty="0"/>
              <a:t>Signature Based Discovery with Threat Intelligence Feeds and SSL Decryption</a:t>
            </a:r>
          </a:p>
          <a:p>
            <a:pPr lvl="1"/>
            <a:r>
              <a:rPr lang="en-US" dirty="0"/>
              <a:t>Unusual Account Logins/Failures/Activity</a:t>
            </a:r>
          </a:p>
          <a:p>
            <a:pPr lvl="2"/>
            <a:r>
              <a:rPr lang="en-US" dirty="0"/>
              <a:t>AD change detection was in place.  Exchange server was down. No alerts went out.</a:t>
            </a:r>
          </a:p>
          <a:p>
            <a:pPr lvl="2"/>
            <a:r>
              <a:rPr lang="en-US" dirty="0"/>
              <a:t>Machine Learning</a:t>
            </a:r>
          </a:p>
          <a:p>
            <a:pPr lvl="1"/>
            <a:r>
              <a:rPr lang="en-US" dirty="0"/>
              <a:t>Lateral Movement between workstations and servers</a:t>
            </a:r>
          </a:p>
          <a:p>
            <a:pPr lvl="2"/>
            <a:r>
              <a:rPr lang="en-US" dirty="0"/>
              <a:t>Advanced Endpoint Protection (EDR)</a:t>
            </a:r>
          </a:p>
          <a:p>
            <a:pPr lvl="2"/>
            <a:r>
              <a:rPr lang="en-US" dirty="0"/>
              <a:t>Machine Learning</a:t>
            </a:r>
          </a:p>
          <a:p>
            <a:pPr lvl="1"/>
            <a:r>
              <a:rPr lang="en-US" dirty="0"/>
              <a:t>Suspicious usage of standard tools (LOTL)</a:t>
            </a:r>
          </a:p>
          <a:p>
            <a:pPr lvl="2"/>
            <a:r>
              <a:rPr lang="en-US" dirty="0"/>
              <a:t>Machine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BAFC-EFA3-4CF5-A32C-F53840B6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435" y="210145"/>
            <a:ext cx="9905998" cy="1478570"/>
          </a:xfrm>
        </p:spPr>
        <p:txBody>
          <a:bodyPr/>
          <a:lstStyle/>
          <a:p>
            <a:r>
              <a:rPr lang="en-US" dirty="0"/>
              <a:t>Opportunities for detection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2425-54D8-4E79-A829-66B8EEE3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00326"/>
            <a:ext cx="9905999" cy="473915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Outbound Connections to non-business related domains and services</a:t>
            </a:r>
          </a:p>
          <a:p>
            <a:pPr lvl="2"/>
            <a:r>
              <a:rPr lang="en-US" dirty="0"/>
              <a:t>Machine Learning</a:t>
            </a:r>
          </a:p>
          <a:p>
            <a:pPr lvl="2"/>
            <a:r>
              <a:rPr lang="en-US" dirty="0"/>
              <a:t>Threat Intelligence Feeds updated multiple times daily</a:t>
            </a:r>
          </a:p>
          <a:p>
            <a:pPr lvl="1"/>
            <a:r>
              <a:rPr lang="en-US" dirty="0"/>
              <a:t>Encryption of Files</a:t>
            </a:r>
          </a:p>
          <a:p>
            <a:pPr lvl="2"/>
            <a:r>
              <a:rPr lang="en-US" dirty="0"/>
              <a:t>Advanced Endpoint Protection (EDR)</a:t>
            </a:r>
          </a:p>
          <a:p>
            <a:pPr lvl="1"/>
            <a:r>
              <a:rPr lang="en-US" dirty="0"/>
              <a:t>Newly registered domains requested or visited</a:t>
            </a:r>
          </a:p>
          <a:p>
            <a:pPr lvl="2"/>
            <a:r>
              <a:rPr lang="en-US" dirty="0"/>
              <a:t>Threat Intelligence Feeds updated multiple times a day</a:t>
            </a:r>
          </a:p>
          <a:p>
            <a:pPr lvl="2"/>
            <a:r>
              <a:rPr lang="en-US" dirty="0"/>
              <a:t>URL filtering</a:t>
            </a:r>
          </a:p>
          <a:p>
            <a:pPr lvl="1"/>
            <a:r>
              <a:rPr lang="en-US" dirty="0"/>
              <a:t>Non standard ports used in requests</a:t>
            </a:r>
          </a:p>
          <a:p>
            <a:pPr lvl="2"/>
            <a:r>
              <a:rPr lang="en-US" dirty="0"/>
              <a:t>Tighter Egress Filtering Policies</a:t>
            </a:r>
          </a:p>
          <a:p>
            <a:pPr lvl="2"/>
            <a:r>
              <a:rPr lang="en-US" dirty="0"/>
              <a:t>Machine Learning</a:t>
            </a:r>
          </a:p>
          <a:p>
            <a:pPr lvl="1"/>
            <a:r>
              <a:rPr lang="en-US" dirty="0"/>
              <a:t>Scan of the Network to Identify Hosts/Targets</a:t>
            </a:r>
          </a:p>
          <a:p>
            <a:pPr lvl="2"/>
            <a:r>
              <a:rPr lang="en-US" dirty="0"/>
              <a:t>Advanced Endpoint Protection (EDR)</a:t>
            </a:r>
          </a:p>
          <a:p>
            <a:pPr lvl="2"/>
            <a:r>
              <a:rPr lang="en-US" dirty="0"/>
              <a:t>Firewalls if the traffic is between zones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AA97-4618-4704-8503-A813E653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14368"/>
            <a:ext cx="9905998" cy="1478570"/>
          </a:xfrm>
        </p:spPr>
        <p:txBody>
          <a:bodyPr/>
          <a:lstStyle/>
          <a:p>
            <a:r>
              <a:rPr lang="en-US" dirty="0"/>
              <a:t>Detection is good. response is critical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225C-782D-417B-B8D2-14B6C73E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94460"/>
            <a:ext cx="9905999" cy="48450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Stopping the Attack</a:t>
            </a:r>
          </a:p>
          <a:p>
            <a:pPr lvl="1"/>
            <a:r>
              <a:rPr lang="en-US" dirty="0"/>
              <a:t>Before data is exfiltrated and all files are encrypted, damaged, or deleted</a:t>
            </a:r>
          </a:p>
          <a:p>
            <a:pPr lvl="1"/>
            <a:r>
              <a:rPr lang="en-US" dirty="0"/>
              <a:t>Attackers often gain access weeks before they launch the encryption phase</a:t>
            </a:r>
          </a:p>
          <a:p>
            <a:pPr lvl="2"/>
            <a:r>
              <a:rPr lang="en-US" dirty="0"/>
              <a:t>Attackers want Ransomware Software and Tools in place long enough to be included in backups</a:t>
            </a:r>
          </a:p>
          <a:p>
            <a:pPr lvl="2"/>
            <a:r>
              <a:rPr lang="en-US" dirty="0"/>
              <a:t>If Attackers are on the network long enough, there may be no usable backups that do not contain the Ransomware</a:t>
            </a:r>
          </a:p>
          <a:p>
            <a:pPr lvl="2"/>
            <a:r>
              <a:rPr lang="en-US" dirty="0"/>
              <a:t>After backups have been restored, the malware and covert channels activate again</a:t>
            </a:r>
          </a:p>
          <a:p>
            <a:r>
              <a:rPr lang="en-US" dirty="0"/>
              <a:t>Detect behaviors on the network and alert</a:t>
            </a:r>
          </a:p>
          <a:p>
            <a:r>
              <a:rPr lang="en-US" dirty="0"/>
              <a:t>If the behavior is serious enough, need to take immediate action until IT can properly follow up</a:t>
            </a:r>
          </a:p>
          <a:p>
            <a:pPr lvl="1"/>
            <a:r>
              <a:rPr lang="en-US" dirty="0"/>
              <a:t>Isolate a machine</a:t>
            </a:r>
          </a:p>
          <a:p>
            <a:pPr lvl="1"/>
            <a:r>
              <a:rPr lang="en-US" dirty="0"/>
              <a:t>Shut down all traffic that is not mission critical.  </a:t>
            </a:r>
          </a:p>
          <a:p>
            <a:pPr lvl="1"/>
            <a:r>
              <a:rPr lang="en-US" dirty="0"/>
              <a:t>Disable accounts.  Log accounts out</a:t>
            </a:r>
          </a:p>
        </p:txBody>
      </p:sp>
    </p:spTree>
    <p:extLst>
      <p:ext uri="{BB962C8B-B14F-4D97-AF65-F5344CB8AC3E}">
        <p14:creationId xmlns:p14="http://schemas.microsoft.com/office/powerpoint/2010/main" val="342615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3989-D840-484C-BBC3-126C867B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29" y="346631"/>
            <a:ext cx="9905998" cy="685800"/>
          </a:xfrm>
        </p:spPr>
        <p:txBody>
          <a:bodyPr/>
          <a:lstStyle/>
          <a:p>
            <a:r>
              <a:rPr lang="en-US" dirty="0"/>
              <a:t>Recovery Plan and challenges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E89F7-C8D9-4D94-AB12-52F44BAE06C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24254" y="1324298"/>
            <a:ext cx="9905997" cy="503211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Forensic Analysis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Server snapshots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PC hard drives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Limited amount of server hardware for restores while performing forensic investigation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Backup restoration was time consuming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Attackers encrypted the backup server.  Had to locate and install backup software before we could even confirm we had a good backup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Rebuilding workstations without typical imaging server and tools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Shout out to Suwannee and Clay Electric !!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Rebuilding firewall rules for minimal access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Difficult without written documentation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Internet access was intentionally shut down for six weeks other than accounting transactions and other critical business functions</a:t>
            </a:r>
          </a:p>
        </p:txBody>
      </p:sp>
    </p:spTree>
    <p:extLst>
      <p:ext uri="{BB962C8B-B14F-4D97-AF65-F5344CB8AC3E}">
        <p14:creationId xmlns:p14="http://schemas.microsoft.com/office/powerpoint/2010/main" val="42731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installing hard drives in all of our computers.">
            <a:extLst>
              <a:ext uri="{FF2B5EF4-FFF2-40B4-BE49-F238E27FC236}">
                <a16:creationId xmlns:a16="http://schemas.microsoft.com/office/drawing/2014/main" id="{FD4747A2-7098-446E-8CC3-80F227D5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98111" y="-2953378"/>
            <a:ext cx="6979297" cy="126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E89F7-C8D9-4D94-AB12-52F44BAE06C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820921" y="924559"/>
            <a:ext cx="8694680" cy="5586809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How do we PREVENT this from happening again?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What hardware and software do we need?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What changes in technology can be made?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Current Generation Endpoint Protection with Behavioral Based Prevention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True Next Generation Firewalls with Threat Intelligence Feeds updated multiple times daily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Network Segmentation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System to provide High Visibility, Actionable Alerts, and  Automated Response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0433AD-5AA8-4705-A122-0D9596A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29" y="346631"/>
            <a:ext cx="9905998" cy="685800"/>
          </a:xfrm>
        </p:spPr>
        <p:txBody>
          <a:bodyPr/>
          <a:lstStyle/>
          <a:p>
            <a:r>
              <a:rPr lang="en-US" dirty="0"/>
              <a:t>Moving forward: prevention</a:t>
            </a:r>
          </a:p>
        </p:txBody>
      </p:sp>
    </p:spTree>
    <p:extLst>
      <p:ext uri="{BB962C8B-B14F-4D97-AF65-F5344CB8AC3E}">
        <p14:creationId xmlns:p14="http://schemas.microsoft.com/office/powerpoint/2010/main" val="40275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7FB3-F2BD-4691-B95D-F5C50CB3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forward: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46C3-2A8B-47A9-B83D-E0F40DE4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6498"/>
            <a:ext cx="9905999" cy="458686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How do we RECOVER faster?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Prevention is best, but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MUST have a way to recover quickly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Backups are the Last Line of Defense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Prevent backups from being deleted or tampered with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Isolate backup server and data.  Highly restricted access with multi-factor authentication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Barracuda Backups with local storage and Network Segmentation</a:t>
            </a:r>
          </a:p>
          <a:p>
            <a:pPr marL="1200150" lvl="2" indent="-28575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Veeam with local storage, Immutable backups and Network Segmentation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Virtualization with Isolated Hypervisor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Fast Storage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Replication with multiple replica snapshots to revert to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Detailed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2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661" y="2776536"/>
            <a:ext cx="6858000" cy="136789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QUESTIONS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949CB-100C-4657-91C1-ED7754A85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47" y="5271026"/>
            <a:ext cx="2816358" cy="12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3989-D840-484C-BBC3-126C867B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29" y="346631"/>
            <a:ext cx="9905998" cy="685800"/>
          </a:xfrm>
        </p:spPr>
        <p:txBody>
          <a:bodyPr/>
          <a:lstStyle/>
          <a:p>
            <a:r>
              <a:rPr lang="en-US" dirty="0"/>
              <a:t>Attack 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0F73D-9459-4B5E-A0B2-C3F7832B8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1203881"/>
            <a:ext cx="3196899" cy="685800"/>
          </a:xfrm>
        </p:spPr>
        <p:txBody>
          <a:bodyPr/>
          <a:lstStyle/>
          <a:p>
            <a:r>
              <a:rPr lang="en-US" b="1" dirty="0"/>
              <a:t>October 30</a:t>
            </a:r>
            <a:r>
              <a:rPr lang="en-US" b="1" baseline="30000" dirty="0"/>
              <a:t>th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E89F7-C8D9-4D94-AB12-52F44BAE06C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36278" y="2154809"/>
            <a:ext cx="3208735" cy="299424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Attackers dropped the Cobalt Strike toolset on one of our servers on Oct 30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.  We are not certain how they did this as we did not have logs retained back that far.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43AD7-416A-473F-A52C-0D414F228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2219" y="1535946"/>
            <a:ext cx="3184385" cy="685800"/>
          </a:xfrm>
        </p:spPr>
        <p:txBody>
          <a:bodyPr/>
          <a:lstStyle/>
          <a:p>
            <a:r>
              <a:rPr lang="en-US" b="1" dirty="0"/>
              <a:t>Preparation Phase</a:t>
            </a:r>
            <a:r>
              <a:rPr lang="en-US" dirty="0"/>
              <a:t>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9AFCBA-F5F0-45A7-9923-1B43B457E63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08920" y="2154809"/>
            <a:ext cx="3195830" cy="376443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Attackers used PowerShell to execute and connect to Command-and-Control servers.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They used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psexec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 for lateral movements across the network.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They used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ipscanner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 to map network.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They gained access to four domain accounts; one was the domain administrator.</a:t>
            </a:r>
          </a:p>
          <a:p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4B0B82-5996-42BD-B279-6EC107496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6603" y="1185584"/>
            <a:ext cx="3789535" cy="685800"/>
          </a:xfrm>
        </p:spPr>
        <p:txBody>
          <a:bodyPr/>
          <a:lstStyle/>
          <a:p>
            <a:r>
              <a:rPr lang="en-US" b="1" dirty="0"/>
              <a:t>November 13</a:t>
            </a:r>
            <a:r>
              <a:rPr lang="en-US" b="1" baseline="30000" dirty="0"/>
              <a:t>th</a:t>
            </a:r>
            <a:r>
              <a:rPr lang="en-US" b="1" dirty="0"/>
              <a:t>  Attack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9DF062-3969-44B4-AB22-8E8EBB8204E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404750" y="2161861"/>
            <a:ext cx="3654497" cy="417182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Disabled Exchange server so alerts would not go out.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They used copy.bat to copy their encryption executable kek.exe across the network.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They changed the password for the domain administrator.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They began running kek.exe on all of our servers and workstations on November 13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around 4 AM.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We discovered the breach around 10 AM and shut the network down.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All server files were already encrypted except for our backups which were stored on a Linux server.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74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  <p:bldP spid="5" grpId="0" build="p"/>
      <p:bldP spid="8" grpId="0" uiExpand="1" build="p"/>
      <p:bldP spid="6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61A2-21A5-4475-9568-30CB5815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display, electronics&#10;&#10;Description automatically generated">
            <a:extLst>
              <a:ext uri="{FF2B5EF4-FFF2-40B4-BE49-F238E27FC236}">
                <a16:creationId xmlns:a16="http://schemas.microsoft.com/office/drawing/2014/main" id="{D5F83EB9-2127-4160-963B-DBD8E654C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092473" cy="9069356"/>
          </a:xfrm>
        </p:spPr>
      </p:pic>
    </p:spTree>
    <p:extLst>
      <p:ext uri="{BB962C8B-B14F-4D97-AF65-F5344CB8AC3E}">
        <p14:creationId xmlns:p14="http://schemas.microsoft.com/office/powerpoint/2010/main" val="183078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FE854A5D-C8DE-4E09-9506-E617514FE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792421" y="841700"/>
            <a:ext cx="6733596" cy="5050195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E2BC459-B85A-40C6-8B7A-73D7FEE7E0E1}"/>
              </a:ext>
            </a:extLst>
          </p:cNvPr>
          <p:cNvSpPr/>
          <p:nvPr/>
        </p:nvSpPr>
        <p:spPr>
          <a:xfrm>
            <a:off x="4890782" y="4048973"/>
            <a:ext cx="1459456" cy="43074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2351-A598-4733-9141-4DCDA99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3678E9-50B5-415F-945C-EE042FEC0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446" y="-251927"/>
            <a:ext cx="12910129" cy="7109927"/>
          </a:xfrm>
        </p:spPr>
      </p:pic>
    </p:spTree>
    <p:extLst>
      <p:ext uri="{BB962C8B-B14F-4D97-AF65-F5344CB8AC3E}">
        <p14:creationId xmlns:p14="http://schemas.microsoft.com/office/powerpoint/2010/main" val="41987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3029-CE81-4F04-BB6B-4533E910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2784"/>
            <a:ext cx="9905998" cy="1478570"/>
          </a:xfrm>
        </p:spPr>
        <p:txBody>
          <a:bodyPr/>
          <a:lstStyle/>
          <a:p>
            <a:r>
              <a:rPr lang="en-US" dirty="0"/>
              <a:t>State of the network pre-attack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91B79-824A-4449-AC96-66B19D524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11354"/>
            <a:ext cx="9905999" cy="47397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Practices/Technologies in place</a:t>
            </a:r>
          </a:p>
          <a:p>
            <a:pPr lvl="1"/>
            <a:r>
              <a:rPr lang="en-US" dirty="0"/>
              <a:t>Multi-Factor Authentication on VPNs, Servers, workstations</a:t>
            </a:r>
          </a:p>
          <a:p>
            <a:pPr lvl="1"/>
            <a:r>
              <a:rPr lang="en-US" dirty="0"/>
              <a:t>Traditional Endpoint Protection</a:t>
            </a:r>
          </a:p>
          <a:p>
            <a:pPr lvl="1"/>
            <a:r>
              <a:rPr lang="en-US" dirty="0"/>
              <a:t>Access Control Lists on many ports</a:t>
            </a:r>
          </a:p>
          <a:p>
            <a:pPr lvl="1"/>
            <a:r>
              <a:rPr lang="en-US" dirty="0"/>
              <a:t>Some segmentation of subnets or networks</a:t>
            </a:r>
          </a:p>
          <a:p>
            <a:pPr lvl="1"/>
            <a:r>
              <a:rPr lang="en-US" dirty="0"/>
              <a:t>Active Directory Change Auditing</a:t>
            </a:r>
          </a:p>
          <a:p>
            <a:pPr lvl="1"/>
            <a:r>
              <a:rPr lang="en-US" dirty="0"/>
              <a:t>Password length requirements</a:t>
            </a:r>
          </a:p>
          <a:p>
            <a:pPr lvl="1"/>
            <a:r>
              <a:rPr lang="en-US" dirty="0"/>
              <a:t>Active Directory Policies to prevent Local and Remote Server Logins by User</a:t>
            </a:r>
          </a:p>
          <a:p>
            <a:pPr lvl="1"/>
            <a:r>
              <a:rPr lang="en-US" dirty="0"/>
              <a:t>Honeypots – unassigned IPs used to detect and block scanners/bots</a:t>
            </a:r>
          </a:p>
          <a:p>
            <a:pPr lvl="1"/>
            <a:r>
              <a:rPr lang="en-US" dirty="0"/>
              <a:t>Email Protections</a:t>
            </a:r>
          </a:p>
          <a:p>
            <a:pPr lvl="2"/>
            <a:r>
              <a:rPr lang="en-US" dirty="0"/>
              <a:t>Barracuda Advanced Threat scanning on attachments</a:t>
            </a:r>
          </a:p>
          <a:p>
            <a:pPr lvl="2"/>
            <a:r>
              <a:rPr lang="en-US" dirty="0"/>
              <a:t>Macros disabled on attachments and outlook clients</a:t>
            </a:r>
          </a:p>
          <a:p>
            <a:pPr lvl="2"/>
            <a:r>
              <a:rPr lang="en-US" dirty="0"/>
              <a:t>Sandboxing certain attachments before delivery</a:t>
            </a:r>
          </a:p>
          <a:p>
            <a:pPr lvl="1"/>
            <a:r>
              <a:rPr lang="en-US" dirty="0"/>
              <a:t>Knowbe4 Phishing campaigns and User Training</a:t>
            </a:r>
          </a:p>
          <a:p>
            <a:pPr lvl="1"/>
            <a:r>
              <a:rPr lang="en-US" dirty="0"/>
              <a:t>Plan in place to improve overall security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BB50-84E2-478B-B7D2-77EEC5F0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network PRE-</a:t>
            </a:r>
            <a:r>
              <a:rPr lang="en-US" dirty="0" err="1"/>
              <a:t>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F5CCC-A058-43E0-B75F-44AC4E79E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Technologies/Practices that were lacking</a:t>
            </a:r>
          </a:p>
          <a:p>
            <a:pPr lvl="1"/>
            <a:r>
              <a:rPr lang="en-US" dirty="0"/>
              <a:t>Centralized logging with retention</a:t>
            </a:r>
          </a:p>
          <a:p>
            <a:pPr lvl="1"/>
            <a:r>
              <a:rPr lang="en-US" dirty="0"/>
              <a:t>Threat Intelligence Feeds with Dynamic Updates</a:t>
            </a:r>
          </a:p>
          <a:p>
            <a:pPr lvl="1"/>
            <a:r>
              <a:rPr lang="en-US" dirty="0"/>
              <a:t>Tight egress traffic policies</a:t>
            </a:r>
          </a:p>
          <a:p>
            <a:pPr lvl="1"/>
            <a:r>
              <a:rPr lang="en-US" dirty="0"/>
              <a:t>Network Segmentation with Firewalling between Zones</a:t>
            </a:r>
          </a:p>
          <a:p>
            <a:pPr lvl="1"/>
            <a:r>
              <a:rPr lang="en-US" dirty="0"/>
              <a:t>Current hardware and Software on Routers/Switches</a:t>
            </a:r>
          </a:p>
          <a:p>
            <a:pPr lvl="1"/>
            <a:r>
              <a:rPr lang="en-US" dirty="0"/>
              <a:t>Overall visibility into network activity</a:t>
            </a:r>
          </a:p>
        </p:txBody>
      </p:sp>
    </p:spTree>
    <p:extLst>
      <p:ext uri="{BB962C8B-B14F-4D97-AF65-F5344CB8AC3E}">
        <p14:creationId xmlns:p14="http://schemas.microsoft.com/office/powerpoint/2010/main" val="136935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CBE8-2839-4E66-8EE5-A501D7E2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8FB4-8198-4A39-A752-FF2CF5AC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occurred before we could implement our Technology Improvement Plan</a:t>
            </a:r>
          </a:p>
          <a:p>
            <a:r>
              <a:rPr lang="en-US" dirty="0"/>
              <a:t>Game Changers</a:t>
            </a:r>
          </a:p>
          <a:p>
            <a:pPr lvl="1"/>
            <a:r>
              <a:rPr lang="en-US" dirty="0"/>
              <a:t>Dispatcher on duty noticed strange behavior and reported it</a:t>
            </a:r>
          </a:p>
          <a:p>
            <a:pPr lvl="1"/>
            <a:r>
              <a:rPr lang="en-US" dirty="0"/>
              <a:t>IT responded quickly.  Discovered the encryption phase of the attack while underway</a:t>
            </a:r>
          </a:p>
          <a:p>
            <a:pPr lvl="1"/>
            <a:r>
              <a:rPr lang="en-US" dirty="0"/>
              <a:t>Attackers had not </a:t>
            </a:r>
            <a:r>
              <a:rPr lang="en-US" u="sng" dirty="0"/>
              <a:t>yet</a:t>
            </a:r>
            <a:r>
              <a:rPr lang="en-US" dirty="0"/>
              <a:t> reached the actual backup data</a:t>
            </a:r>
          </a:p>
          <a:p>
            <a:pPr lvl="1"/>
            <a:r>
              <a:rPr lang="en-US" dirty="0"/>
              <a:t>Awesome fellow coop had spare equipment and was willing to loan.</a:t>
            </a:r>
          </a:p>
          <a:p>
            <a:pPr lvl="1"/>
            <a:r>
              <a:rPr lang="en-US" dirty="0"/>
              <a:t>Thanks Clay Electric!!</a:t>
            </a:r>
          </a:p>
        </p:txBody>
      </p:sp>
    </p:spTree>
    <p:extLst>
      <p:ext uri="{BB962C8B-B14F-4D97-AF65-F5344CB8AC3E}">
        <p14:creationId xmlns:p14="http://schemas.microsoft.com/office/powerpoint/2010/main" val="5731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CB1E-D07F-4827-B92F-A400203C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incident and forensic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6EBC5-415C-449D-8236-1B172818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605715"/>
          </a:xfrm>
        </p:spPr>
        <p:txBody>
          <a:bodyPr/>
          <a:lstStyle/>
          <a:p>
            <a:r>
              <a:rPr lang="en-US" dirty="0"/>
              <a:t>Key behaviors detected from machine images and logs</a:t>
            </a:r>
          </a:p>
          <a:p>
            <a:pPr lvl="1"/>
            <a:r>
              <a:rPr lang="en-US" dirty="0"/>
              <a:t>Download of malicious tools</a:t>
            </a:r>
          </a:p>
          <a:p>
            <a:pPr lvl="1"/>
            <a:r>
              <a:rPr lang="en-US" dirty="0"/>
              <a:t>Unusual Account Logins/Failures/Activity</a:t>
            </a:r>
          </a:p>
          <a:p>
            <a:pPr lvl="1"/>
            <a:r>
              <a:rPr lang="en-US" dirty="0"/>
              <a:t>Lateral Movement between workstations and servers</a:t>
            </a:r>
          </a:p>
          <a:p>
            <a:pPr lvl="1"/>
            <a:r>
              <a:rPr lang="en-US" dirty="0"/>
              <a:t>Suspicious usage of standard tools (LOTL)</a:t>
            </a:r>
          </a:p>
          <a:p>
            <a:pPr lvl="1"/>
            <a:r>
              <a:rPr lang="en-US" dirty="0"/>
              <a:t>Outbound Connections to non-business related domains and services</a:t>
            </a:r>
          </a:p>
          <a:p>
            <a:pPr lvl="1"/>
            <a:r>
              <a:rPr lang="en-US" dirty="0"/>
              <a:t>Encryption of Files</a:t>
            </a:r>
          </a:p>
          <a:p>
            <a:pPr lvl="1"/>
            <a:r>
              <a:rPr lang="en-US" dirty="0"/>
              <a:t>Newly registered domains requested or visited</a:t>
            </a:r>
          </a:p>
          <a:p>
            <a:pPr lvl="1"/>
            <a:r>
              <a:rPr lang="en-US" dirty="0"/>
              <a:t>Non standard ports used in requests</a:t>
            </a:r>
          </a:p>
        </p:txBody>
      </p:sp>
    </p:spTree>
    <p:extLst>
      <p:ext uri="{BB962C8B-B14F-4D97-AF65-F5344CB8AC3E}">
        <p14:creationId xmlns:p14="http://schemas.microsoft.com/office/powerpoint/2010/main" val="1137209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 design</Template>
  <TotalTime>0</TotalTime>
  <Words>1122</Words>
  <Application>Microsoft Office PowerPoint</Application>
  <PresentationFormat>Widescreen</PresentationFormat>
  <Paragraphs>166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Circuit</vt:lpstr>
      <vt:lpstr>Ransomware Attack</vt:lpstr>
      <vt:lpstr>Attack Timeline</vt:lpstr>
      <vt:lpstr>PowerPoint Presentation</vt:lpstr>
      <vt:lpstr>PowerPoint Presentation</vt:lpstr>
      <vt:lpstr>PowerPoint Presentation</vt:lpstr>
      <vt:lpstr>State of the network pre-attack</vt:lpstr>
      <vt:lpstr>State of the network PRE-ATTACk</vt:lpstr>
      <vt:lpstr>Ransomware attack</vt:lpstr>
      <vt:lpstr>Review of incident and forensic findings</vt:lpstr>
      <vt:lpstr>How can we detect and prevent</vt:lpstr>
      <vt:lpstr>How can we detect and prevent</vt:lpstr>
      <vt:lpstr>Opportunities for detection </vt:lpstr>
      <vt:lpstr>Opportunities for detection (continued)</vt:lpstr>
      <vt:lpstr>Detection is good. response is critical</vt:lpstr>
      <vt:lpstr>Recovery Plan and challenges</vt:lpstr>
      <vt:lpstr>PowerPoint Presentation</vt:lpstr>
      <vt:lpstr>Moving forward: prevention</vt:lpstr>
      <vt:lpstr>Moving forward: RECOVERY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2022-02-07T16:41:42Z</dcterms:created>
  <dcterms:modified xsi:type="dcterms:W3CDTF">2022-02-07T19:40:23Z</dcterms:modified>
</cp:coreProperties>
</file>