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4"/>
    <p:sldMasterId id="2147483675" r:id="rId5"/>
    <p:sldMasterId id="2147483688" r:id="rId6"/>
    <p:sldMasterId id="2147483727" r:id="rId7"/>
    <p:sldMasterId id="2147483739" r:id="rId8"/>
    <p:sldMasterId id="2147483752" r:id="rId9"/>
    <p:sldMasterId id="2147483765" r:id="rId10"/>
    <p:sldMasterId id="2147483778" r:id="rId11"/>
    <p:sldMasterId id="2147483791" r:id="rId12"/>
    <p:sldMasterId id="2147483804" r:id="rId13"/>
  </p:sldMasterIdLst>
  <p:notesMasterIdLst>
    <p:notesMasterId r:id="rId42"/>
  </p:notesMasterIdLst>
  <p:sldIdLst>
    <p:sldId id="316" r:id="rId14"/>
    <p:sldId id="317" r:id="rId15"/>
    <p:sldId id="318" r:id="rId16"/>
    <p:sldId id="319" r:id="rId17"/>
    <p:sldId id="320" r:id="rId18"/>
    <p:sldId id="321" r:id="rId19"/>
    <p:sldId id="322" r:id="rId20"/>
    <p:sldId id="324" r:id="rId21"/>
    <p:sldId id="325" r:id="rId22"/>
    <p:sldId id="333" r:id="rId23"/>
    <p:sldId id="361" r:id="rId24"/>
    <p:sldId id="335" r:id="rId25"/>
    <p:sldId id="337" r:id="rId26"/>
    <p:sldId id="340" r:id="rId27"/>
    <p:sldId id="341" r:id="rId28"/>
    <p:sldId id="342" r:id="rId29"/>
    <p:sldId id="344" r:id="rId30"/>
    <p:sldId id="345" r:id="rId31"/>
    <p:sldId id="347" r:id="rId32"/>
    <p:sldId id="348" r:id="rId33"/>
    <p:sldId id="349" r:id="rId34"/>
    <p:sldId id="350" r:id="rId35"/>
    <p:sldId id="351" r:id="rId36"/>
    <p:sldId id="353" r:id="rId37"/>
    <p:sldId id="355" r:id="rId38"/>
    <p:sldId id="356" r:id="rId39"/>
    <p:sldId id="357" r:id="rId40"/>
    <p:sldId id="35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1081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0" autoAdjust="0"/>
    <p:restoredTop sz="71598" autoAdjust="0"/>
  </p:normalViewPr>
  <p:slideViewPr>
    <p:cSldViewPr snapToGrid="0" snapToObjects="1">
      <p:cViewPr varScale="1">
        <p:scale>
          <a:sx n="77" d="100"/>
          <a:sy n="77" d="100"/>
        </p:scale>
        <p:origin x="-1164" y="-96"/>
      </p:cViewPr>
      <p:guideLst>
        <p:guide orient="horz" pos="2160"/>
        <p:guide pos="2880"/>
      </p:guideLst>
    </p:cSldViewPr>
  </p:slideViewPr>
  <p:notesTextViewPr>
    <p:cViewPr>
      <p:scale>
        <a:sx n="1" d="1"/>
        <a:sy n="1" d="1"/>
      </p:scale>
      <p:origin x="0" y="0"/>
    </p:cViewPr>
  </p:notesTextViewPr>
  <p:sorterViewPr>
    <p:cViewPr>
      <p:scale>
        <a:sx n="100" d="100"/>
        <a:sy n="100" d="100"/>
      </p:scale>
      <p:origin x="0" y="38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345679012345678E-2"/>
          <c:y val="3.3672391930733854E-2"/>
          <c:w val="0.96604938271604934"/>
          <c:h val="0.84354909662319377"/>
        </c:manualLayout>
      </c:layout>
      <c:barChart>
        <c:barDir val="col"/>
        <c:grouping val="clustered"/>
        <c:varyColors val="0"/>
        <c:ser>
          <c:idx val="0"/>
          <c:order val="0"/>
          <c:tx>
            <c:strRef>
              <c:f>Sheet1!$B$1</c:f>
              <c:strCache>
                <c:ptCount val="1"/>
                <c:pt idx="0">
                  <c:v>0.5%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Sheet1!$B$2</c:f>
              <c:numCache>
                <c:formatCode>"$"#,##0</c:formatCode>
                <c:ptCount val="1"/>
                <c:pt idx="0">
                  <c:v>1165182</c:v>
                </c:pt>
              </c:numCache>
            </c:numRef>
          </c:val>
        </c:ser>
        <c:ser>
          <c:idx val="1"/>
          <c:order val="1"/>
          <c:tx>
            <c:strRef>
              <c:f>Sheet1!$C$1</c:f>
              <c:strCache>
                <c:ptCount val="1"/>
                <c:pt idx="0">
                  <c:v>1.0%</c:v>
                </c:pt>
              </c:strCache>
            </c:strRef>
          </c:tx>
          <c:invertIfNegative val="0"/>
          <c:dLbls>
            <c:dLbl>
              <c:idx val="0"/>
              <c:layout>
                <c:manualLayout>
                  <c:x val="3.0864197530864196E-3"/>
                  <c:y val="-1.683619596536692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inear"/>
            <c:dispRSqr val="0"/>
            <c:dispEq val="0"/>
          </c:trendline>
          <c:cat>
            <c:numRef>
              <c:f>Sheet1!$A$2</c:f>
              <c:numCache>
                <c:formatCode>General</c:formatCode>
                <c:ptCount val="1"/>
              </c:numCache>
            </c:numRef>
          </c:cat>
          <c:val>
            <c:numRef>
              <c:f>Sheet1!$C$2</c:f>
              <c:numCache>
                <c:formatCode>"$"#,##0</c:formatCode>
                <c:ptCount val="1"/>
                <c:pt idx="0">
                  <c:v>1051639</c:v>
                </c:pt>
              </c:numCache>
            </c:numRef>
          </c:val>
        </c:ser>
        <c:ser>
          <c:idx val="2"/>
          <c:order val="2"/>
          <c:tx>
            <c:strRef>
              <c:f>Sheet1!$D$1</c:f>
              <c:strCache>
                <c:ptCount val="1"/>
                <c:pt idx="0">
                  <c:v>1.5%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Sheet1!$D$2</c:f>
              <c:numCache>
                <c:formatCode>"$"#,##0</c:formatCode>
                <c:ptCount val="1"/>
                <c:pt idx="0">
                  <c:v>950648</c:v>
                </c:pt>
              </c:numCache>
            </c:numRef>
          </c:val>
        </c:ser>
        <c:ser>
          <c:idx val="3"/>
          <c:order val="3"/>
          <c:tx>
            <c:strRef>
              <c:f>Sheet1!$E$1</c:f>
              <c:strCache>
                <c:ptCount val="1"/>
                <c:pt idx="0">
                  <c:v>2.0%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Sheet1!$E$2</c:f>
              <c:numCache>
                <c:formatCode>"$"#,##0</c:formatCode>
                <c:ptCount val="1"/>
                <c:pt idx="0">
                  <c:v>860760</c:v>
                </c:pt>
              </c:numCache>
            </c:numRef>
          </c:val>
        </c:ser>
        <c:ser>
          <c:idx val="4"/>
          <c:order val="4"/>
          <c:tx>
            <c:strRef>
              <c:f>Sheet1!$F$1</c:f>
              <c:strCache>
                <c:ptCount val="1"/>
                <c:pt idx="0">
                  <c:v>Column1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Sheet1!$F$2</c:f>
              <c:numCache>
                <c:formatCode>"$"#,##0</c:formatCode>
                <c:ptCount val="1"/>
              </c:numCache>
            </c:numRef>
          </c:val>
        </c:ser>
        <c:dLbls>
          <c:showLegendKey val="0"/>
          <c:showVal val="0"/>
          <c:showCatName val="0"/>
          <c:showSerName val="0"/>
          <c:showPercent val="0"/>
          <c:showBubbleSize val="0"/>
        </c:dLbls>
        <c:gapWidth val="150"/>
        <c:axId val="114135808"/>
        <c:axId val="114137344"/>
      </c:barChart>
      <c:catAx>
        <c:axId val="114135808"/>
        <c:scaling>
          <c:orientation val="minMax"/>
        </c:scaling>
        <c:delete val="1"/>
        <c:axPos val="b"/>
        <c:numFmt formatCode="General" sourceLinked="1"/>
        <c:majorTickMark val="out"/>
        <c:minorTickMark val="none"/>
        <c:tickLblPos val="nextTo"/>
        <c:crossAx val="114137344"/>
        <c:crosses val="autoZero"/>
        <c:auto val="1"/>
        <c:lblAlgn val="ctr"/>
        <c:lblOffset val="100"/>
        <c:noMultiLvlLbl val="0"/>
      </c:catAx>
      <c:valAx>
        <c:axId val="114137344"/>
        <c:scaling>
          <c:orientation val="minMax"/>
        </c:scaling>
        <c:delete val="1"/>
        <c:axPos val="l"/>
        <c:numFmt formatCode="&quot;$&quot;#,##0" sourceLinked="1"/>
        <c:majorTickMark val="out"/>
        <c:minorTickMark val="none"/>
        <c:tickLblPos val="nextTo"/>
        <c:crossAx val="114135808"/>
        <c:crosses val="autoZero"/>
        <c:crossBetween val="between"/>
      </c:valAx>
    </c:plotArea>
    <c:legend>
      <c:legendPos val="b"/>
      <c:legendEntry>
        <c:idx val="4"/>
        <c:delete val="1"/>
      </c:legendEntry>
      <c:legendEntry>
        <c:idx val="5"/>
        <c:delete val="1"/>
      </c:legendEntry>
      <c:layout>
        <c:manualLayout>
          <c:xMode val="edge"/>
          <c:yMode val="edge"/>
          <c:x val="0.10139168367842907"/>
          <c:y val="0.890535561161238"/>
          <c:w val="0.68379726839700594"/>
          <c:h val="7.7881988871760552E-2"/>
        </c:manualLayout>
      </c:layout>
      <c:overlay val="0"/>
    </c:legend>
    <c:plotVisOnly val="1"/>
    <c:dispBlanksAs val="gap"/>
    <c:showDLblsOverMax val="0"/>
  </c:chart>
  <c:txPr>
    <a:bodyPr/>
    <a:lstStyle/>
    <a:p>
      <a:pPr>
        <a:defRPr sz="1800"/>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0.26852</cdr:x>
      <cdr:y>0.47141</cdr:y>
    </cdr:from>
    <cdr:to>
      <cdr:x>0.39815</cdr:x>
      <cdr:y>0.55559</cdr:y>
    </cdr:to>
    <cdr:sp macro="" textlink="">
      <cdr:nvSpPr>
        <cdr:cNvPr id="2" name="TextBox 1"/>
        <cdr:cNvSpPr txBox="1"/>
      </cdr:nvSpPr>
      <cdr:spPr>
        <a:xfrm xmlns:a="http://schemas.openxmlformats.org/drawingml/2006/main">
          <a:off x="2209800" y="2133600"/>
          <a:ext cx="10668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0.39352</cdr:x>
      <cdr:y>0.47141</cdr:y>
    </cdr:from>
    <cdr:to>
      <cdr:x>0.5</cdr:x>
      <cdr:y>0.57243</cdr:y>
    </cdr:to>
    <cdr:sp macro="" textlink="">
      <cdr:nvSpPr>
        <cdr:cNvPr id="4" name="TextBox 3"/>
        <cdr:cNvSpPr txBox="1"/>
      </cdr:nvSpPr>
      <cdr:spPr>
        <a:xfrm xmlns:a="http://schemas.openxmlformats.org/drawingml/2006/main">
          <a:off x="3238500" y="2133600"/>
          <a:ext cx="8763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0.27139</cdr:x>
      <cdr:y>0.35487</cdr:y>
    </cdr:from>
    <cdr:to>
      <cdr:x>0.4902</cdr:x>
      <cdr:y>0.48751</cdr:y>
    </cdr:to>
    <cdr:sp macro="" textlink="">
      <cdr:nvSpPr>
        <cdr:cNvPr id="5" name="TextBox 4"/>
        <cdr:cNvSpPr txBox="1"/>
      </cdr:nvSpPr>
      <cdr:spPr>
        <a:xfrm xmlns:a="http://schemas.openxmlformats.org/drawingml/2006/main">
          <a:off x="2109352" y="1499155"/>
          <a:ext cx="1700648" cy="5603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chemeClr val="bg1"/>
              </a:solidFill>
            </a:rPr>
            <a:t>$</a:t>
          </a:r>
          <a:r>
            <a:rPr lang="en-US" sz="1800" b="1" dirty="0" smtClean="0">
              <a:solidFill>
                <a:schemeClr val="bg1"/>
              </a:solidFill>
            </a:rPr>
            <a:t>42K/Year</a:t>
          </a:r>
          <a:endParaRPr lang="en-US" sz="1800" b="1" dirty="0">
            <a:solidFill>
              <a:schemeClr val="bg1"/>
            </a:solidFill>
          </a:endParaRPr>
        </a:p>
      </cdr:txBody>
    </cdr:sp>
  </cdr:relSizeAnchor>
  <cdr:relSizeAnchor xmlns:cdr="http://schemas.openxmlformats.org/drawingml/2006/chartDrawing">
    <cdr:from>
      <cdr:x>0.4148</cdr:x>
      <cdr:y>0.45887</cdr:y>
    </cdr:from>
    <cdr:to>
      <cdr:x>0.5771</cdr:x>
      <cdr:y>0.54305</cdr:y>
    </cdr:to>
    <cdr:sp macro="" textlink="">
      <cdr:nvSpPr>
        <cdr:cNvPr id="6" name="TextBox 5"/>
        <cdr:cNvSpPr txBox="1"/>
      </cdr:nvSpPr>
      <cdr:spPr>
        <a:xfrm xmlns:a="http://schemas.openxmlformats.org/drawingml/2006/main">
          <a:off x="3223967" y="1938520"/>
          <a:ext cx="1261502" cy="3556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solidFill>
                <a:schemeClr val="bg1"/>
              </a:solidFill>
            </a:rPr>
            <a:t>$</a:t>
          </a:r>
          <a:r>
            <a:rPr lang="en-US" sz="1800" b="1" dirty="0" smtClean="0">
              <a:solidFill>
                <a:schemeClr val="bg1"/>
              </a:solidFill>
            </a:rPr>
            <a:t>38K/Year</a:t>
          </a:r>
          <a:endParaRPr lang="en-US" sz="1800" b="1" dirty="0">
            <a:solidFill>
              <a:schemeClr val="bg1"/>
            </a:solidFill>
          </a:endParaRPr>
        </a:p>
      </cdr:txBody>
    </cdr:sp>
  </cdr:relSizeAnchor>
  <cdr:relSizeAnchor xmlns:cdr="http://schemas.openxmlformats.org/drawingml/2006/chartDrawing">
    <cdr:from>
      <cdr:x>0.57407</cdr:x>
      <cdr:y>0.53802</cdr:y>
    </cdr:from>
    <cdr:to>
      <cdr:x>0.73148</cdr:x>
      <cdr:y>0.63904</cdr:y>
    </cdr:to>
    <cdr:sp macro="" textlink="">
      <cdr:nvSpPr>
        <cdr:cNvPr id="7" name="TextBox 6"/>
        <cdr:cNvSpPr txBox="1"/>
      </cdr:nvSpPr>
      <cdr:spPr>
        <a:xfrm xmlns:a="http://schemas.openxmlformats.org/drawingml/2006/main">
          <a:off x="4724400" y="2435043"/>
          <a:ext cx="1295421" cy="4572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solidFill>
                <a:schemeClr val="bg1"/>
              </a:solidFill>
            </a:rPr>
            <a:t>$</a:t>
          </a:r>
          <a:r>
            <a:rPr lang="en-US" sz="1800" b="1" dirty="0">
              <a:solidFill>
                <a:schemeClr val="bg1"/>
              </a:solidFill>
            </a:rPr>
            <a:t>3</a:t>
          </a:r>
          <a:r>
            <a:rPr lang="en-US" sz="1800" b="1" dirty="0" smtClean="0">
              <a:solidFill>
                <a:schemeClr val="bg1"/>
              </a:solidFill>
            </a:rPr>
            <a:t>4K/Year</a:t>
          </a:r>
          <a:endParaRPr lang="en-US" sz="1800" b="1" dirty="0">
            <a:solidFill>
              <a:schemeClr val="bg1"/>
            </a:solidFill>
          </a:endParaRPr>
        </a:p>
      </cdr:txBody>
    </cdr:sp>
  </cdr:relSizeAnchor>
  <cdr:relSizeAnchor xmlns:cdr="http://schemas.openxmlformats.org/drawingml/2006/chartDrawing">
    <cdr:from>
      <cdr:x>0.72222</cdr:x>
      <cdr:y>0.62294</cdr:y>
    </cdr:from>
    <cdr:to>
      <cdr:x>0.87037</cdr:x>
      <cdr:y>0.70451</cdr:y>
    </cdr:to>
    <cdr:sp macro="" textlink="">
      <cdr:nvSpPr>
        <cdr:cNvPr id="8" name="TextBox 7"/>
        <cdr:cNvSpPr txBox="1"/>
      </cdr:nvSpPr>
      <cdr:spPr>
        <a:xfrm xmlns:a="http://schemas.openxmlformats.org/drawingml/2006/main">
          <a:off x="5943600" y="2819400"/>
          <a:ext cx="1219200" cy="3691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chemeClr val="bg1"/>
              </a:solidFill>
            </a:rPr>
            <a:t>$</a:t>
          </a:r>
          <a:r>
            <a:rPr lang="en-US" sz="1800" b="1" dirty="0" smtClean="0">
              <a:solidFill>
                <a:schemeClr val="bg1"/>
              </a:solidFill>
            </a:rPr>
            <a:t>28K/Year</a:t>
          </a:r>
        </a:p>
        <a:p xmlns:a="http://schemas.openxmlformats.org/drawingml/2006/main">
          <a:endParaRPr lang="en-US" sz="1800" dirty="0"/>
        </a:p>
      </cdr:txBody>
    </cdr:sp>
  </cdr:relSizeAnchor>
  <cdr:relSizeAnchor xmlns:cdr="http://schemas.openxmlformats.org/drawingml/2006/chartDrawing">
    <cdr:from>
      <cdr:x>0.13725</cdr:x>
      <cdr:y>0.29654</cdr:y>
    </cdr:from>
    <cdr:to>
      <cdr:x>0.28431</cdr:x>
      <cdr:y>0.38672</cdr:y>
    </cdr:to>
    <cdr:sp macro="" textlink="">
      <cdr:nvSpPr>
        <cdr:cNvPr id="3" name="TextBox 2"/>
        <cdr:cNvSpPr txBox="1"/>
      </cdr:nvSpPr>
      <cdr:spPr>
        <a:xfrm xmlns:a="http://schemas.openxmlformats.org/drawingml/2006/main">
          <a:off x="1066800" y="1252720"/>
          <a:ext cx="1143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0.12745</cdr:x>
      <cdr:y>0.2785</cdr:y>
    </cdr:from>
    <cdr:to>
      <cdr:x>0.30392</cdr:x>
      <cdr:y>0.35065</cdr:y>
    </cdr:to>
    <cdr:sp macro="" textlink="">
      <cdr:nvSpPr>
        <cdr:cNvPr id="9" name="TextBox 8"/>
        <cdr:cNvSpPr txBox="1"/>
      </cdr:nvSpPr>
      <cdr:spPr>
        <a:xfrm xmlns:a="http://schemas.openxmlformats.org/drawingml/2006/main">
          <a:off x="990600" y="1176520"/>
          <a:ext cx="1371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solidFill>
                <a:schemeClr val="bg1"/>
              </a:solidFill>
            </a:rPr>
            <a:t>$47K/Year</a:t>
          </a:r>
          <a:endParaRPr lang="en-US" sz="1800" b="1"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DC2563-DB8D-4C16-B9A4-BDAE387C5FD3}" type="datetimeFigureOut">
              <a:rPr lang="en-US" smtClean="0"/>
              <a:t>9/12/2016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AB1CA9-B6E3-4CAF-97B8-517EF9E90C6F}" type="slidenum">
              <a:rPr lang="en-US" smtClean="0"/>
              <a:t>‹#›</a:t>
            </a:fld>
            <a:endParaRPr lang="en-US"/>
          </a:p>
        </p:txBody>
      </p:sp>
    </p:spTree>
    <p:extLst>
      <p:ext uri="{BB962C8B-B14F-4D97-AF65-F5344CB8AC3E}">
        <p14:creationId xmlns:p14="http://schemas.microsoft.com/office/powerpoint/2010/main" val="229959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A1AD41-5D1D-4621-8C3F-B1B4FB9A560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592951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eaLnBrk="1" hangingPunct="1">
              <a:spcBef>
                <a:spcPts val="0"/>
              </a:spcBef>
              <a:buClrTx/>
              <a:buFont typeface="Arial" panose="020B0604020202020204" pitchFamily="34" charset="0"/>
              <a:buChar char="•"/>
              <a:defRPr/>
            </a:pPr>
            <a:r>
              <a:rPr lang="en-US" sz="1200" dirty="0" smtClean="0"/>
              <a:t>In the future, NRECA will offer co-ops the choice to </a:t>
            </a:r>
            <a:r>
              <a:rPr lang="en-US" sz="1200" u="sng" dirty="0" smtClean="0"/>
              <a:t>remove</a:t>
            </a:r>
            <a:r>
              <a:rPr lang="en-US" sz="1200" dirty="0" smtClean="0"/>
              <a:t> the lump-sum and/or quasi-retirement distribution options from the RS Plan.  </a:t>
            </a:r>
          </a:p>
          <a:p>
            <a:pPr marL="171450" indent="-171450" eaLnBrk="1" hangingPunct="1">
              <a:spcBef>
                <a:spcPts val="0"/>
              </a:spcBef>
              <a:buClrTx/>
              <a:buFont typeface="Arial" panose="020B0604020202020204" pitchFamily="34" charset="0"/>
              <a:buChar char="•"/>
              <a:defRPr/>
            </a:pPr>
            <a:r>
              <a:rPr lang="en-US" dirty="0" smtClean="0"/>
              <a:t>These new plan options will be available after NRECA completes its large-scale computer system conversion.</a:t>
            </a:r>
          </a:p>
          <a:p>
            <a:pPr marL="171450" indent="-171450">
              <a:spcBef>
                <a:spcPts val="0"/>
              </a:spcBef>
              <a:buClrTx/>
              <a:buFont typeface="Arial" panose="020B0604020202020204" pitchFamily="34" charset="0"/>
              <a:buChar char="•"/>
              <a:defRPr/>
            </a:pPr>
            <a:r>
              <a:rPr lang="en-US" dirty="0" smtClean="0"/>
              <a:t>Each co-op will have the option of removing the lump-sum or quasi-retirement features — but </a:t>
            </a:r>
            <a:r>
              <a:rPr lang="en-US" b="1" dirty="0" smtClean="0"/>
              <a:t>only</a:t>
            </a:r>
            <a:r>
              <a:rPr lang="en-US" dirty="0" smtClean="0"/>
              <a:t> for future earned benefits — or doing nothing (i.e., keeping both distributions as is). </a:t>
            </a:r>
          </a:p>
          <a:p>
            <a:pPr marL="171450" indent="-171450">
              <a:spcBef>
                <a:spcPts val="0"/>
              </a:spcBef>
              <a:buClrTx/>
              <a:buFont typeface="Arial" panose="020B0604020202020204" pitchFamily="34" charset="0"/>
              <a:buChar char="•"/>
              <a:defRPr/>
            </a:pPr>
            <a:r>
              <a:rPr lang="en-US" sz="1200" dirty="0" smtClean="0"/>
              <a:t>Due to federal rules, the lump-sum and quasi-retirement options </a:t>
            </a:r>
            <a:r>
              <a:rPr lang="en-US" sz="1200" u="sng" dirty="0" smtClean="0"/>
              <a:t>cannot</a:t>
            </a:r>
            <a:r>
              <a:rPr lang="en-US" sz="1200" dirty="0" smtClean="0"/>
              <a:t> be rescinded retroactively for benefits earned prior to the effective date of the change. </a:t>
            </a:r>
          </a:p>
          <a:p>
            <a:pPr marL="171450" indent="-171450">
              <a:spcBef>
                <a:spcPts val="0"/>
              </a:spcBef>
              <a:buFont typeface="Arial" panose="020B0604020202020204" pitchFamily="34" charset="0"/>
              <a:buChar char="•"/>
              <a:defRPr/>
            </a:pPr>
            <a:r>
              <a:rPr lang="en-US" sz="1200" dirty="0" smtClean="0"/>
              <a:t>Current employees still would receive RS lump-sum and/or quasi-retirement benefits on amounts accrued before the effective date of any change to the RS Plan (if elected).</a:t>
            </a:r>
          </a:p>
          <a:p>
            <a:endParaRPr lang="en-US" dirty="0"/>
          </a:p>
        </p:txBody>
      </p:sp>
      <p:sp>
        <p:nvSpPr>
          <p:cNvPr id="4" name="Slide Number Placeholder 3"/>
          <p:cNvSpPr>
            <a:spLocks noGrp="1"/>
          </p:cNvSpPr>
          <p:nvPr>
            <p:ph type="sldNum" sz="quarter" idx="10"/>
          </p:nvPr>
        </p:nvSpPr>
        <p:spPr/>
        <p:txBody>
          <a:bodyPr/>
          <a:lstStyle/>
          <a:p>
            <a:fld id="{E9AB1CA9-B6E3-4CAF-97B8-517EF9E90C6F}" type="slidenum">
              <a:rPr lang="en-US" smtClean="0"/>
              <a:t>12</a:t>
            </a:fld>
            <a:endParaRPr lang="en-US"/>
          </a:p>
        </p:txBody>
      </p:sp>
    </p:spTree>
    <p:extLst>
      <p:ext uri="{BB962C8B-B14F-4D97-AF65-F5344CB8AC3E}">
        <p14:creationId xmlns:p14="http://schemas.microsoft.com/office/powerpoint/2010/main" val="345333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Bring the financial discussion back up to specifics relative to recent changes in types of retirement distributions selected by participants and the fairly constant high level of tire kicking (researching potential plan changes) versus actually implementing individual co-op RS Plan changes on an annual basis</a:t>
            </a:r>
          </a:p>
          <a:p>
            <a:endParaRPr lang="en-US" dirty="0" smtClean="0"/>
          </a:p>
          <a:p>
            <a:r>
              <a:rPr lang="en-US" dirty="0" smtClean="0"/>
              <a:t>Additional Stats: </a:t>
            </a:r>
          </a:p>
          <a:p>
            <a:r>
              <a:rPr lang="en-US" b="1" dirty="0" smtClean="0"/>
              <a:t>Over the past 5 years:</a:t>
            </a:r>
          </a:p>
          <a:p>
            <a:pPr marL="171450" indent="-171450">
              <a:buFont typeface="Arial" panose="020B0604020202020204" pitchFamily="34" charset="0"/>
              <a:buChar char="•"/>
            </a:pPr>
            <a:r>
              <a:rPr lang="en-US" dirty="0" smtClean="0"/>
              <a:t>6 froze their benefit formula (3 full group; 3 partial/subgroup)</a:t>
            </a:r>
          </a:p>
          <a:p>
            <a:pPr marL="171450" indent="-171450">
              <a:buFont typeface="Arial" panose="020B0604020202020204" pitchFamily="34" charset="0"/>
              <a:buChar char="•"/>
            </a:pPr>
            <a:r>
              <a:rPr lang="en-US" dirty="0" smtClean="0"/>
              <a:t>6 withdrew from the RS Plan (3 as of 1/1/2012; 3 as of 1/1/2015)</a:t>
            </a:r>
          </a:p>
          <a:p>
            <a:pPr marL="171450" indent="-171450">
              <a:buFont typeface="Arial" panose="020B0604020202020204" pitchFamily="34" charset="0"/>
              <a:buChar char="•"/>
            </a:pPr>
            <a:r>
              <a:rPr lang="en-US" dirty="0" smtClean="0"/>
              <a:t>11 added the RS Plan (6 transferred in over $25 million)</a:t>
            </a:r>
          </a:p>
          <a:p>
            <a:endParaRPr lang="en-US" dirty="0"/>
          </a:p>
        </p:txBody>
      </p:sp>
      <p:sp>
        <p:nvSpPr>
          <p:cNvPr id="4" name="Slide Number Placeholder 3"/>
          <p:cNvSpPr>
            <a:spLocks noGrp="1"/>
          </p:cNvSpPr>
          <p:nvPr>
            <p:ph type="sldNum" sz="quarter" idx="10"/>
          </p:nvPr>
        </p:nvSpPr>
        <p:spPr/>
        <p:txBody>
          <a:bodyPr/>
          <a:lstStyle/>
          <a:p>
            <a:fld id="{3FA1AD41-5D1D-4621-8C3F-B1B4FB9A560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945757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Slides 22 – 25</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what would an accounting conference presentation be without taking time to talk about “Funded Ratio”, “Annual Actuarial Valuation”, “Investment Returns”, “Inversion Relationship of Interest Rates and Lump Sums” and high level billing rate considerations.  </a:t>
            </a:r>
          </a:p>
          <a:p>
            <a:endParaRPr lang="en-US" dirty="0"/>
          </a:p>
        </p:txBody>
      </p:sp>
      <p:sp>
        <p:nvSpPr>
          <p:cNvPr id="4" name="Slide Number Placeholder 3"/>
          <p:cNvSpPr>
            <a:spLocks noGrp="1"/>
          </p:cNvSpPr>
          <p:nvPr>
            <p:ph type="sldNum" sz="quarter" idx="10"/>
          </p:nvPr>
        </p:nvSpPr>
        <p:spPr/>
        <p:txBody>
          <a:bodyPr/>
          <a:lstStyle/>
          <a:p>
            <a:pPr>
              <a:defRPr/>
            </a:pPr>
            <a:fld id="{A334C014-EEB0-417F-A351-80F87E4CA08B}"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428082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AAV </a:t>
            </a:r>
            <a:r>
              <a:rPr lang="en-US" dirty="0" smtClean="0"/>
              <a:t>very important for dampening volatility</a:t>
            </a:r>
          </a:p>
          <a:p>
            <a:r>
              <a:rPr lang="en-US" dirty="0" smtClean="0"/>
              <a:t>Low retiree ratio also very important for reducing volatility</a:t>
            </a:r>
          </a:p>
        </p:txBody>
      </p:sp>
      <p:sp>
        <p:nvSpPr>
          <p:cNvPr id="4" name="Slide Number Placeholder 3"/>
          <p:cNvSpPr>
            <a:spLocks noGrp="1"/>
          </p:cNvSpPr>
          <p:nvPr>
            <p:ph type="sldNum" sz="quarter" idx="10"/>
          </p:nvPr>
        </p:nvSpPr>
        <p:spPr/>
        <p:txBody>
          <a:bodyPr/>
          <a:lstStyle/>
          <a:p>
            <a:pPr>
              <a:defRPr/>
            </a:pPr>
            <a:fld id="{A334C014-EEB0-417F-A351-80F87E4CA08B}"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42808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dirty="0" smtClean="0"/>
              <a:t>Two main factors are uncontrollable and recently have resulted in driving contributions to current levels:</a:t>
            </a:r>
          </a:p>
          <a:p>
            <a:pPr marL="0" indent="0">
              <a:spcBef>
                <a:spcPts val="1800"/>
              </a:spcBef>
              <a:buFont typeface="Arial" panose="020B0604020202020204" pitchFamily="34" charset="0"/>
              <a:buNone/>
            </a:pPr>
            <a:endParaRPr lang="en-US" b="1" dirty="0" smtClean="0"/>
          </a:p>
          <a:p>
            <a:pPr marL="171450" indent="-171450">
              <a:spcBef>
                <a:spcPts val="1800"/>
              </a:spcBef>
              <a:buFont typeface="Arial" panose="020B0604020202020204" pitchFamily="34" charset="0"/>
              <a:buChar char="•"/>
            </a:pPr>
            <a:r>
              <a:rPr lang="en-US" b="1" dirty="0" smtClean="0"/>
              <a:t>RS Plan Investment return – </a:t>
            </a:r>
            <a:r>
              <a:rPr lang="en-US" dirty="0" smtClean="0"/>
              <a:t>lower funded levels over the last several years primarily result of:</a:t>
            </a:r>
          </a:p>
          <a:p>
            <a:pPr lvl="1"/>
            <a:r>
              <a:rPr lang="en-US" dirty="0" smtClean="0"/>
              <a:t>large investment losses in 2008</a:t>
            </a:r>
          </a:p>
          <a:p>
            <a:pPr lvl="1"/>
            <a:r>
              <a:rPr lang="en-US" dirty="0" smtClean="0"/>
              <a:t>September 2001 related disruptions</a:t>
            </a:r>
          </a:p>
          <a:p>
            <a:pPr lvl="1"/>
            <a:r>
              <a:rPr lang="en-US" dirty="0" smtClean="0"/>
              <a:t>bursting of the tech stock bubble</a:t>
            </a:r>
          </a:p>
          <a:p>
            <a:pPr marL="457200" lvl="1" indent="0">
              <a:spcAft>
                <a:spcPts val="600"/>
              </a:spcAft>
              <a:buNone/>
            </a:pPr>
            <a:r>
              <a:rPr lang="en-US" dirty="0" smtClean="0"/>
              <a:t>Before 2001 and after 2008 average returns were more in line with assumed rate of return.</a:t>
            </a:r>
          </a:p>
          <a:p>
            <a:endParaRPr lang="en-US" dirty="0" smtClean="0"/>
          </a:p>
          <a:p>
            <a:pPr marL="342900" indent="-342900">
              <a:spcBef>
                <a:spcPts val="1800"/>
              </a:spcBef>
              <a:buFont typeface="Arial" panose="020B0604020202020204" pitchFamily="34" charset="0"/>
              <a:buChar char="•"/>
            </a:pPr>
            <a:r>
              <a:rPr lang="en-US" sz="2000" b="1" dirty="0" smtClean="0"/>
              <a:t>Interest rates </a:t>
            </a:r>
            <a:r>
              <a:rPr lang="en-US" sz="2000" dirty="0" smtClean="0"/>
              <a:t>– due to Federal Reserve actions and the slow recovery from the Great Recession, rates declined, increasing pension liabilities</a:t>
            </a:r>
          </a:p>
          <a:p>
            <a:pPr lvl="1">
              <a:buFontTx/>
              <a:buChar char="–"/>
            </a:pPr>
            <a:r>
              <a:rPr lang="en-US" dirty="0" smtClean="0"/>
              <a:t>much less a concern due to CSEC legislation</a:t>
            </a:r>
          </a:p>
          <a:p>
            <a:endParaRPr lang="en-US" dirty="0" smtClean="0"/>
          </a:p>
          <a:p>
            <a:r>
              <a:rPr lang="en-US" dirty="0" smtClean="0"/>
              <a:t>These factors are uncontrollable and recently have resulted in driving contributions to current levels.</a:t>
            </a:r>
          </a:p>
          <a:p>
            <a:pPr marL="0" indent="0">
              <a:buNone/>
            </a:pPr>
            <a:r>
              <a:rPr lang="en-US" sz="2000" dirty="0" smtClean="0"/>
              <a:t>During “moratorium” years, these were positive factors for the RS Plan… while</a:t>
            </a:r>
            <a:r>
              <a:rPr lang="en-US" sz="2000" baseline="0" dirty="0" smtClean="0"/>
              <a:t> we had </a:t>
            </a:r>
            <a:r>
              <a:rPr lang="en-US" dirty="0" smtClean="0"/>
              <a:t>less investment volatility PLUS higher interest rates.  </a:t>
            </a:r>
            <a:r>
              <a:rPr lang="en-US" sz="2000" dirty="0" smtClean="0"/>
              <a:t>With improved economic conditions, RS billing rates can show a decrease.  </a:t>
            </a:r>
          </a:p>
          <a:p>
            <a:pPr marL="0" indent="0">
              <a:buNone/>
            </a:pPr>
            <a:endParaRPr lang="en-US" sz="2000" dirty="0" smtClean="0"/>
          </a:p>
          <a:p>
            <a:pPr marL="0" indent="0">
              <a:buNone/>
            </a:pPr>
            <a:r>
              <a:rPr lang="en-US" sz="2000" dirty="0" smtClean="0"/>
              <a:t>W</a:t>
            </a:r>
            <a:r>
              <a:rPr lang="en-US" dirty="0" smtClean="0"/>
              <a:t>e are not in a permanent economic condition – we might have gotten to a low point recently, but look back to see how different things could be.</a:t>
            </a:r>
          </a:p>
          <a:p>
            <a:endParaRPr lang="en-US" dirty="0" smtClean="0"/>
          </a:p>
          <a:p>
            <a:r>
              <a:rPr lang="en-US" dirty="0" smtClean="0"/>
              <a:t>Lets look at historical data to show where these factors have been and where they could be heading.</a:t>
            </a:r>
            <a:endParaRPr lang="en-US" dirty="0"/>
          </a:p>
        </p:txBody>
      </p:sp>
      <p:sp>
        <p:nvSpPr>
          <p:cNvPr id="4" name="Slide Number Placeholder 3"/>
          <p:cNvSpPr>
            <a:spLocks noGrp="1"/>
          </p:cNvSpPr>
          <p:nvPr>
            <p:ph type="sldNum" sz="quarter" idx="10"/>
          </p:nvPr>
        </p:nvSpPr>
        <p:spPr/>
        <p:txBody>
          <a:bodyPr/>
          <a:lstStyle/>
          <a:p>
            <a:pPr>
              <a:defRPr/>
            </a:pPr>
            <a:fld id="{A334C014-EEB0-417F-A351-80F87E4CA08B}"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1266630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pPr>
              <a:spcBef>
                <a:spcPts val="1800"/>
              </a:spcBef>
            </a:pPr>
            <a:r>
              <a:rPr lang="en-US" b="1" dirty="0" smtClean="0"/>
              <a:t>Funding of RS Plan is based on assumed 7.75% interest rate</a:t>
            </a:r>
          </a:p>
          <a:p>
            <a:pPr marL="628650" lvl="1" indent="-171450">
              <a:buFont typeface="Arial" panose="020B0604020202020204" pitchFamily="34" charset="0"/>
              <a:buChar char="•"/>
            </a:pPr>
            <a:r>
              <a:rPr lang="en-US" dirty="0" smtClean="0"/>
              <a:t>Used to determine plan liabilities</a:t>
            </a:r>
          </a:p>
          <a:p>
            <a:pPr marL="628650" lvl="1" indent="-171450">
              <a:buFont typeface="Arial" panose="020B0604020202020204" pitchFamily="34" charset="0"/>
              <a:buChar char="•"/>
            </a:pPr>
            <a:r>
              <a:rPr lang="en-US" dirty="0" smtClean="0"/>
              <a:t>Current interest rates do not directly impact funding</a:t>
            </a:r>
          </a:p>
          <a:p>
            <a:pPr marL="0" indent="0">
              <a:buFontTx/>
              <a:buNone/>
            </a:pPr>
            <a:endParaRPr lang="en-US" dirty="0" smtClean="0"/>
          </a:p>
          <a:p>
            <a:pPr>
              <a:spcBef>
                <a:spcPts val="1800"/>
              </a:spcBef>
            </a:pPr>
            <a:r>
              <a:rPr lang="en-US" b="1" dirty="0" smtClean="0"/>
              <a:t>Lump sum payments are directly impacted by current interest rates</a:t>
            </a:r>
          </a:p>
          <a:p>
            <a:pPr marL="628650" lvl="1" indent="-171450">
              <a:buFont typeface="Arial" panose="020B0604020202020204" pitchFamily="34" charset="0"/>
              <a:buChar char="•"/>
            </a:pPr>
            <a:r>
              <a:rPr lang="en-US" dirty="0" smtClean="0"/>
              <a:t>1% increase in interest rates reduces lump sum by about 10-12% (for person age 62)</a:t>
            </a:r>
          </a:p>
          <a:p>
            <a:pPr marL="628650" lvl="1" indent="-171450">
              <a:buFont typeface="Arial" panose="020B0604020202020204" pitchFamily="34" charset="0"/>
              <a:buChar char="•"/>
            </a:pPr>
            <a:r>
              <a:rPr lang="en-US" dirty="0" smtClean="0"/>
              <a:t>Increasing interest rates result in lower annual lump sum payouts to retirees</a:t>
            </a:r>
          </a:p>
          <a:p>
            <a:pPr marL="0" indent="0">
              <a:buFontTx/>
              <a:buNone/>
            </a:pPr>
            <a:endParaRPr lang="en-US" dirty="0" smtClean="0"/>
          </a:p>
          <a:p>
            <a:pPr>
              <a:spcBef>
                <a:spcPts val="1800"/>
              </a:spcBef>
            </a:pPr>
            <a:r>
              <a:rPr lang="en-US" b="1" dirty="0" smtClean="0"/>
              <a:t>Increasing interest rates also impact the value of investments</a:t>
            </a:r>
          </a:p>
          <a:p>
            <a:pPr marL="628650" lvl="1" indent="-171450">
              <a:buFont typeface="Arial" panose="020B0604020202020204" pitchFamily="34" charset="0"/>
              <a:buChar char="•"/>
            </a:pPr>
            <a:r>
              <a:rPr lang="en-US" dirty="0" smtClean="0"/>
              <a:t>Decreases value of fixed income investments</a:t>
            </a:r>
          </a:p>
          <a:p>
            <a:pPr marL="628650" lvl="1" indent="-171450">
              <a:buFont typeface="Arial" panose="020B0604020202020204" pitchFamily="34" charset="0"/>
              <a:buChar char="•"/>
            </a:pPr>
            <a:r>
              <a:rPr lang="en-US" dirty="0" smtClean="0"/>
              <a:t>Also can impact equity valuations</a:t>
            </a:r>
            <a:endParaRPr lang="en-US" dirty="0" smtClean="0">
              <a:cs typeface="+mn-cs"/>
            </a:endParaRPr>
          </a:p>
          <a:p>
            <a:pPr marL="0" indent="0">
              <a:buFontTx/>
              <a:buNone/>
            </a:pPr>
            <a:endParaRPr lang="en-US" dirty="0" smtClean="0"/>
          </a:p>
        </p:txBody>
      </p:sp>
      <p:sp>
        <p:nvSpPr>
          <p:cNvPr id="4" name="Slide Number Placeholder 3"/>
          <p:cNvSpPr>
            <a:spLocks noGrp="1"/>
          </p:cNvSpPr>
          <p:nvPr>
            <p:ph type="sldNum" sz="quarter" idx="10"/>
          </p:nvPr>
        </p:nvSpPr>
        <p:spPr/>
        <p:txBody>
          <a:bodyPr/>
          <a:lstStyle/>
          <a:p>
            <a:pPr>
              <a:defRPr/>
            </a:pPr>
            <a:fld id="{A334C014-EEB0-417F-A351-80F87E4CA08B}" type="slidenum">
              <a:rPr lang="en-US" smtClean="0">
                <a:solidFill>
                  <a:prstClr val="black"/>
                </a:solidFill>
              </a:rPr>
              <a:pPr>
                <a:defRPr/>
              </a:pPr>
              <a:t>17</a:t>
            </a:fld>
            <a:endParaRPr lang="en-US" dirty="0">
              <a:solidFill>
                <a:prstClr val="black"/>
              </a:solidFill>
            </a:endParaRPr>
          </a:p>
        </p:txBody>
      </p:sp>
      <p:sp>
        <p:nvSpPr>
          <p:cNvPr id="5" name="Rectangle 4"/>
          <p:cNvSpPr/>
          <p:nvPr/>
        </p:nvSpPr>
        <p:spPr>
          <a:xfrm>
            <a:off x="596348" y="4421119"/>
            <a:ext cx="4994413" cy="275605"/>
          </a:xfrm>
          <a:prstGeom prst="rect">
            <a:avLst/>
          </a:prstGeom>
        </p:spPr>
        <p:txBody>
          <a:bodyPr wrap="square" lIns="90059" tIns="45030" rIns="90059" bIns="45030">
            <a:spAutoFit/>
          </a:bodyPr>
          <a:lstStyle/>
          <a:p>
            <a:pPr fontAlgn="base">
              <a:spcBef>
                <a:spcPct val="0"/>
              </a:spcBef>
              <a:spcAft>
                <a:spcPct val="0"/>
              </a:spcAft>
            </a:pPr>
            <a:r>
              <a:rPr lang="en-US" sz="1200" dirty="0">
                <a:solidFill>
                  <a:prstClr val="black"/>
                </a:solidFill>
                <a:latin typeface="Lucida Grande" pitchFamily="-60" charset="0"/>
                <a:ea typeface="ヒラギノ角ゴ Pro W3" pitchFamily="-60" charset="-128"/>
              </a:rPr>
              <a:t>EXIT – lets look at how asset returns and interest rates impact billing rates</a:t>
            </a:r>
          </a:p>
        </p:txBody>
      </p:sp>
    </p:spTree>
    <p:extLst>
      <p:ext uri="{BB962C8B-B14F-4D97-AF65-F5344CB8AC3E}">
        <p14:creationId xmlns:p14="http://schemas.microsoft.com/office/powerpoint/2010/main" val="1266630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38824D07-8991-4E04-8B88-2FE785C95537}" type="slidenum">
              <a:rPr lang="en-US" smtClean="0">
                <a:solidFill>
                  <a:prstClr val="black"/>
                </a:solidFill>
              </a:rPr>
              <a:pPr/>
              <a:t>18</a:t>
            </a:fld>
            <a:endParaRPr lang="en-US" dirty="0" smtClean="0">
              <a:solidFill>
                <a:prstClr val="black"/>
              </a:solidFill>
            </a:endParaRPr>
          </a:p>
        </p:txBody>
      </p:sp>
      <p:sp>
        <p:nvSpPr>
          <p:cNvPr id="27651" name="Rectangle 2"/>
          <p:cNvSpPr>
            <a:spLocks noGrp="1" noRot="1" noChangeAspect="1" noChangeArrowheads="1" noTextEdit="1"/>
          </p:cNvSpPr>
          <p:nvPr>
            <p:ph type="sldImg"/>
          </p:nvPr>
        </p:nvSpPr>
        <p:spPr>
          <a:xfrm>
            <a:off x="1141413" y="685800"/>
            <a:ext cx="4575175" cy="3430588"/>
          </a:xfrm>
          <a:ln/>
        </p:spPr>
      </p:sp>
      <p:sp>
        <p:nvSpPr>
          <p:cNvPr id="27652" name="Rectangle 3"/>
          <p:cNvSpPr>
            <a:spLocks noGrp="1" noChangeArrowheads="1"/>
          </p:cNvSpPr>
          <p:nvPr>
            <p:ph type="body" idx="1"/>
          </p:nvPr>
        </p:nvSpPr>
        <p:spPr>
          <a:xfrm>
            <a:off x="686422" y="4342466"/>
            <a:ext cx="5485158" cy="4116049"/>
          </a:xfrm>
          <a:noFill/>
          <a:ln/>
        </p:spPr>
        <p:txBody>
          <a:bodyPr/>
          <a:lstStyle/>
          <a:p>
            <a:pPr eaLnBrk="1" hangingPunct="1"/>
            <a:r>
              <a:rPr lang="en-US" dirty="0" smtClean="0"/>
              <a:t>Important Note</a:t>
            </a:r>
            <a:r>
              <a:rPr lang="en-US" baseline="0" dirty="0" smtClean="0"/>
              <a:t> on Slide:</a:t>
            </a:r>
          </a:p>
          <a:p>
            <a:pPr eaLnBrk="1" hangingPunct="1"/>
            <a:endParaRPr lang="en-US" baseline="0" dirty="0" smtClean="0"/>
          </a:p>
          <a:p>
            <a:pPr eaLnBrk="1" hangingPunct="1"/>
            <a:r>
              <a:rPr lang="en-US" b="1" baseline="0" dirty="0" smtClean="0"/>
              <a:t>The actuarial return of 7.75% was changed in 2014.  It was previously 8%. </a:t>
            </a:r>
            <a:endParaRPr lang="en-US" b="1" dirty="0" smtClean="0"/>
          </a:p>
        </p:txBody>
      </p:sp>
    </p:spTree>
    <p:extLst>
      <p:ext uri="{BB962C8B-B14F-4D97-AF65-F5344CB8AC3E}">
        <p14:creationId xmlns:p14="http://schemas.microsoft.com/office/powerpoint/2010/main" val="104638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spcBef>
                <a:spcPts val="600"/>
              </a:spcBef>
            </a:pPr>
            <a:r>
              <a:rPr lang="en-US" b="1" dirty="0" smtClean="0"/>
              <a:t>Funding rules used by plan to determine contributions promote stability</a:t>
            </a:r>
          </a:p>
          <a:p>
            <a:pPr marL="834390" lvl="1" indent="-285750">
              <a:buFont typeface="Arial" panose="020B0604020202020204" pitchFamily="34" charset="0"/>
              <a:buChar char="•"/>
            </a:pPr>
            <a:r>
              <a:rPr lang="en-US" sz="1800" dirty="0" smtClean="0"/>
              <a:t>Methods used smooth any adverse experience over a long period</a:t>
            </a:r>
          </a:p>
          <a:p>
            <a:pPr marL="834390" lvl="1" indent="-285750">
              <a:buFont typeface="Arial" panose="020B0604020202020204" pitchFamily="34" charset="0"/>
              <a:buChar char="•"/>
            </a:pPr>
            <a:r>
              <a:rPr lang="en-US" sz="1800" dirty="0" smtClean="0"/>
              <a:t>CSEC made the methods used by RS Plan permanent, and removed DRC rules</a:t>
            </a:r>
          </a:p>
          <a:p>
            <a:pPr marL="834390" lvl="1" indent="-285750">
              <a:buFont typeface="Arial" panose="020B0604020202020204" pitchFamily="34" charset="0"/>
              <a:buChar char="•"/>
            </a:pPr>
            <a:r>
              <a:rPr lang="en-US" sz="1800" dirty="0" smtClean="0"/>
              <a:t>PPA maximum funding rules allow much higher funding levels than in the past</a:t>
            </a:r>
          </a:p>
          <a:p>
            <a:pPr marL="168861" indent="-168861">
              <a:buFontTx/>
              <a:buChar char="-"/>
            </a:pPr>
            <a:endParaRPr lang="en-US" dirty="0" smtClean="0"/>
          </a:p>
          <a:p>
            <a:pPr>
              <a:spcAft>
                <a:spcPts val="0"/>
              </a:spcAft>
            </a:pPr>
            <a:r>
              <a:rPr lang="en-US" b="1" dirty="0" smtClean="0"/>
              <a:t>Low proportion of inactive participants lessens volatility of contributions </a:t>
            </a:r>
          </a:p>
          <a:p>
            <a:pPr>
              <a:spcAft>
                <a:spcPts val="0"/>
              </a:spcAft>
            </a:pPr>
            <a:endParaRPr lang="en-US" dirty="0" smtClean="0"/>
          </a:p>
          <a:p>
            <a:pPr>
              <a:spcAft>
                <a:spcPts val="0"/>
              </a:spcAft>
            </a:pPr>
            <a:r>
              <a:rPr lang="en-US" b="1" dirty="0" smtClean="0"/>
              <a:t>Probability of large asset losses is very low </a:t>
            </a:r>
          </a:p>
          <a:p>
            <a:pPr marL="742950" lvl="1" indent="-285750">
              <a:buFont typeface="Arial" panose="020B0604020202020204" pitchFamily="34" charset="0"/>
              <a:buChar char="•"/>
            </a:pPr>
            <a:r>
              <a:rPr lang="en-US" sz="1800" dirty="0" smtClean="0"/>
              <a:t>In each of the next 10 years, the probability of a large contribution increase like the one experienced in 2010 (35% increase) is very low (under 1% chance in any particular year) </a:t>
            </a:r>
          </a:p>
          <a:p>
            <a:pPr marL="0" indent="0">
              <a:buFontTx/>
              <a:buNone/>
            </a:pPr>
            <a:endParaRPr lang="en-US" dirty="0" smtClean="0"/>
          </a:p>
          <a:p>
            <a:pPr>
              <a:spcAft>
                <a:spcPts val="0"/>
              </a:spcAft>
            </a:pPr>
            <a:r>
              <a:rPr lang="en-US" b="1" dirty="0" smtClean="0"/>
              <a:t>Assets have always recovered to prior levels</a:t>
            </a:r>
          </a:p>
          <a:p>
            <a:pPr>
              <a:spcBef>
                <a:spcPts val="0"/>
              </a:spcBef>
              <a:spcAft>
                <a:spcPts val="0"/>
              </a:spcAft>
            </a:pPr>
            <a:endParaRPr lang="en-US" dirty="0" smtClean="0"/>
          </a:p>
          <a:p>
            <a:pPr>
              <a:spcBef>
                <a:spcPts val="0"/>
              </a:spcBef>
              <a:spcAft>
                <a:spcPts val="0"/>
              </a:spcAft>
            </a:pPr>
            <a:r>
              <a:rPr lang="en-US" b="1" dirty="0" smtClean="0"/>
              <a:t>Co-ops have the ability to modify plan benefits permanently or temporarily to reduce cost pressures  -  </a:t>
            </a:r>
            <a:r>
              <a:rPr lang="en-US" sz="1800" dirty="0" smtClean="0"/>
              <a:t>Co-ops can amend their plan with an effective date 3 months from now</a:t>
            </a:r>
          </a:p>
          <a:p>
            <a:pPr marL="0" indent="0">
              <a:buFontTx/>
              <a:buNone/>
            </a:pPr>
            <a:endParaRPr lang="en-US" dirty="0" smtClean="0"/>
          </a:p>
          <a:p>
            <a:pPr marL="0" indent="0">
              <a:buFontTx/>
              <a:buNone/>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smtClean="0"/>
              <a:t>DRC= Deficit Reduction Contribution; PPA = Pension Protection Act </a:t>
            </a:r>
          </a:p>
          <a:p>
            <a:pPr marL="0" indent="0">
              <a:buFontTx/>
              <a:buNone/>
            </a:pPr>
            <a:endParaRPr lang="en-US" dirty="0"/>
          </a:p>
        </p:txBody>
      </p:sp>
      <p:sp>
        <p:nvSpPr>
          <p:cNvPr id="4" name="Slide Number Placeholder 3"/>
          <p:cNvSpPr>
            <a:spLocks noGrp="1"/>
          </p:cNvSpPr>
          <p:nvPr>
            <p:ph type="sldNum" sz="quarter" idx="10"/>
          </p:nvPr>
        </p:nvSpPr>
        <p:spPr/>
        <p:txBody>
          <a:bodyPr/>
          <a:lstStyle/>
          <a:p>
            <a:pPr>
              <a:defRPr/>
            </a:pPr>
            <a:fld id="{A334C014-EEB0-417F-A351-80F87E4CA08B}"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1266630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spcBef>
                <a:spcPts val="1800"/>
              </a:spcBef>
            </a:pPr>
            <a:r>
              <a:rPr lang="en-US" b="1" dirty="0" smtClean="0"/>
              <a:t>Asset returns exceeding the expected 7.75% long term assumption is a key determinant of lower future billing rates:</a:t>
            </a:r>
          </a:p>
          <a:p>
            <a:pPr marL="628650" lvl="1" indent="-171450">
              <a:buFont typeface="Arial" panose="020B0604020202020204" pitchFamily="34" charset="0"/>
              <a:buChar char="•"/>
            </a:pPr>
            <a:r>
              <a:rPr lang="en-US" dirty="0" smtClean="0"/>
              <a:t>(2.08%) RS Plan Trust asset return in 2015</a:t>
            </a:r>
          </a:p>
          <a:p>
            <a:pPr>
              <a:spcBef>
                <a:spcPts val="1800"/>
              </a:spcBef>
            </a:pPr>
            <a:endParaRPr lang="en-US" dirty="0" smtClean="0"/>
          </a:p>
          <a:p>
            <a:pPr>
              <a:spcBef>
                <a:spcPts val="1800"/>
              </a:spcBef>
            </a:pPr>
            <a:r>
              <a:rPr lang="en-US" b="1" dirty="0" smtClean="0"/>
              <a:t>Increased interest rates should result in cost savings from lower lump sum payouts</a:t>
            </a:r>
          </a:p>
          <a:p>
            <a:pPr>
              <a:spcBef>
                <a:spcPts val="1800"/>
              </a:spcBef>
            </a:pPr>
            <a:endParaRPr lang="en-US" dirty="0" smtClean="0"/>
          </a:p>
          <a:p>
            <a:pPr>
              <a:spcBef>
                <a:spcPts val="1800"/>
              </a:spcBef>
            </a:pPr>
            <a:r>
              <a:rPr lang="en-US" b="1" dirty="0" smtClean="0"/>
              <a:t>A change in the IRS required mortality assumption for lump sum determination would increase costs: </a:t>
            </a:r>
          </a:p>
          <a:p>
            <a:pPr marL="628650" lvl="1" indent="-171450">
              <a:buFont typeface="Arial" panose="020B0604020202020204" pitchFamily="34" charset="0"/>
              <a:buChar char="•"/>
            </a:pPr>
            <a:r>
              <a:rPr lang="en-US" dirty="0" smtClean="0"/>
              <a:t>Society of Actuaries released new mortality tables</a:t>
            </a:r>
          </a:p>
          <a:p>
            <a:pPr marL="628650" lvl="1" indent="-171450">
              <a:buFont typeface="Arial" panose="020B0604020202020204" pitchFamily="34" charset="0"/>
              <a:buChar char="•"/>
            </a:pPr>
            <a:r>
              <a:rPr lang="en-US" dirty="0" smtClean="0"/>
              <a:t>Retirees expected to live longer in the future, which increases liabilities</a:t>
            </a:r>
          </a:p>
          <a:p>
            <a:pPr>
              <a:spcBef>
                <a:spcPts val="1800"/>
              </a:spcBef>
            </a:pPr>
            <a:endParaRPr lang="en-US" b="1" dirty="0" smtClean="0"/>
          </a:p>
          <a:p>
            <a:pPr>
              <a:spcBef>
                <a:spcPts val="1800"/>
              </a:spcBef>
            </a:pPr>
            <a:r>
              <a:rPr lang="en-US" b="1" dirty="0" smtClean="0"/>
              <a:t>PBGC recently increased insurance premiums for DB plans</a:t>
            </a:r>
          </a:p>
          <a:p>
            <a:pPr marL="742950" lvl="1" indent="-285750">
              <a:buFont typeface="Arial" panose="020B0604020202020204" pitchFamily="34" charset="0"/>
              <a:buChar char="•"/>
            </a:pPr>
            <a:r>
              <a:rPr lang="en-US" sz="1800" dirty="0" smtClean="0"/>
              <a:t>NRECA working with congress to enact relief for multiple-employer plans like the RS Plan</a:t>
            </a:r>
          </a:p>
          <a:p>
            <a:pPr marL="742950" lvl="1" indent="-285750">
              <a:buFont typeface="Arial" panose="020B0604020202020204" pitchFamily="34" charset="0"/>
              <a:buChar char="•"/>
            </a:pPr>
            <a:r>
              <a:rPr lang="en-US" sz="1800" dirty="0" smtClean="0"/>
              <a:t>Small part of overall annual contribution, but still a significant premium</a:t>
            </a:r>
          </a:p>
          <a:p>
            <a:pPr marL="168861" indent="-168861">
              <a:buFontTx/>
              <a:buChar char="-"/>
            </a:pPr>
            <a:endParaRPr lang="en-US" dirty="0"/>
          </a:p>
        </p:txBody>
      </p:sp>
      <p:sp>
        <p:nvSpPr>
          <p:cNvPr id="4" name="Slide Number Placeholder 3"/>
          <p:cNvSpPr>
            <a:spLocks noGrp="1"/>
          </p:cNvSpPr>
          <p:nvPr>
            <p:ph type="sldNum" sz="quarter" idx="10"/>
          </p:nvPr>
        </p:nvSpPr>
        <p:spPr/>
        <p:txBody>
          <a:bodyPr/>
          <a:lstStyle/>
          <a:p>
            <a:pPr>
              <a:defRPr/>
            </a:pPr>
            <a:fld id="{A334C014-EEB0-417F-A351-80F87E4CA08B}"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1266630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Slides 32 – 33</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still more numbers to cover within this accounting conference.  Review of 401(k) fees and the significant benefits to plan participants, including retirees.  (Again, this plan is made available </a:t>
            </a:r>
            <a:r>
              <a:rPr lang="en-US" sz="1200" b="1" kern="1200" dirty="0" smtClean="0">
                <a:solidFill>
                  <a:schemeClr val="tx1"/>
                </a:solidFill>
                <a:effectLst/>
                <a:latin typeface="+mn-lt"/>
                <a:ea typeface="+mn-ea"/>
                <a:cs typeface="+mn-cs"/>
              </a:rPr>
              <a:t>at cost</a:t>
            </a:r>
            <a:r>
              <a:rPr lang="en-US" sz="1200" kern="1200" dirty="0" smtClean="0">
                <a:solidFill>
                  <a:schemeClr val="tx1"/>
                </a:solidFill>
                <a:effectLst/>
                <a:latin typeface="+mn-lt"/>
                <a:ea typeface="+mn-ea"/>
                <a:cs typeface="+mn-cs"/>
              </a:rPr>
              <a:t>.  In this case, total fees charged are less than one-half of the fees charged by other plan administrators.)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questions arise about “employer fees”, our vetted response is: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NRECA bills participating cooperatives directly for a portion of the 401(k) Pension Plan’s administrative expenses (including but not limited to recordkeeping, legal, compliance, communications, and education, etc.) based on assets under management for active employees.  The expense of the 401(k) Plan is viewed as a shared responsibility between the employer and participants.  The direct employer billing helps keep expenses paid by participants through the fund expense ratios comparably low.</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Employer fees have been in effect since 2011.  They were split out at that time with a concurrent reduction in the fees paid by participants in net returns earned by their individual 401(k) plan selections.</a:t>
            </a:r>
          </a:p>
          <a:p>
            <a:endParaRPr lang="en-US" dirty="0"/>
          </a:p>
        </p:txBody>
      </p:sp>
      <p:sp>
        <p:nvSpPr>
          <p:cNvPr id="4" name="Slide Number Placeholder 3"/>
          <p:cNvSpPr>
            <a:spLocks noGrp="1"/>
          </p:cNvSpPr>
          <p:nvPr>
            <p:ph type="sldNum" sz="quarter" idx="10"/>
          </p:nvPr>
        </p:nvSpPr>
        <p:spPr/>
        <p:txBody>
          <a:bodyPr/>
          <a:lstStyle/>
          <a:p>
            <a:fld id="{3FA1AD41-5D1D-4621-8C3F-B1B4FB9A5609}"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902778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Slides 3 - 7</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NRECA is in the employee benefits business because our members have directed us to do so from the early days of seeking coverages when insurance carriers didn’t readily recognize the “co-op business model” through today where we continue to offer these programs </a:t>
            </a:r>
            <a:r>
              <a:rPr lang="en-US" sz="1200" b="1" kern="1200" dirty="0" smtClean="0">
                <a:solidFill>
                  <a:schemeClr val="tx1"/>
                </a:solidFill>
                <a:effectLst/>
                <a:latin typeface="+mn-lt"/>
                <a:ea typeface="+mn-ea"/>
                <a:cs typeface="+mn-cs"/>
              </a:rPr>
              <a:t>at cost</a:t>
            </a:r>
            <a:r>
              <a:rPr lang="en-US" sz="1200" kern="1200" dirty="0" smtClean="0">
                <a:solidFill>
                  <a:schemeClr val="tx1"/>
                </a:solidFill>
                <a:effectLst/>
                <a:latin typeface="+mn-lt"/>
                <a:ea typeface="+mn-ea"/>
                <a:cs typeface="+mn-cs"/>
              </a:rPr>
              <a:t> with no profit margin and no commissions.  This is standard operating procedure across our three major trusts.  NRECA is member driven with defined member resolution process directing the association on where to focus time and resources. </a:t>
            </a:r>
          </a:p>
          <a:p>
            <a:endParaRPr lang="en-US" dirty="0" smtClean="0"/>
          </a:p>
        </p:txBody>
      </p:sp>
      <p:sp>
        <p:nvSpPr>
          <p:cNvPr id="4" name="Slide Number Placeholder 3"/>
          <p:cNvSpPr>
            <a:spLocks noGrp="1"/>
          </p:cNvSpPr>
          <p:nvPr>
            <p:ph type="sldNum" sz="quarter" idx="10"/>
          </p:nvPr>
        </p:nvSpPr>
        <p:spPr/>
        <p:txBody>
          <a:bodyPr/>
          <a:lstStyle/>
          <a:p>
            <a:pPr>
              <a:defRPr/>
            </a:pPr>
            <a:fld id="{ADFCB6F0-93FD-4BAE-A6A9-629BA3E475A1}" type="slidenum">
              <a:rPr lang="en-US" smtClean="0">
                <a:solidFill>
                  <a:prstClr val="black"/>
                </a:solidFill>
              </a:rPr>
              <a:pPr>
                <a:defRPr/>
              </a:pPr>
              <a:t>3</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2670899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143000" y="685800"/>
            <a:ext cx="4572000" cy="3429000"/>
          </a:xfrm>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5743"/>
            <a:r>
              <a:rPr lang="en-US" sz="1200" kern="1200" dirty="0" smtClean="0">
                <a:solidFill>
                  <a:schemeClr val="tx1"/>
                </a:solidFill>
                <a:effectLst/>
                <a:latin typeface="+mn-lt"/>
                <a:ea typeface="+mn-ea"/>
                <a:cs typeface="+mn-cs"/>
              </a:rPr>
              <a:t>Our financial planners in Personal Investment and Retirement Consulting (PIRC) are available</a:t>
            </a:r>
            <a:r>
              <a:rPr lang="en-US" sz="1200" kern="1200" baseline="0" dirty="0" smtClean="0">
                <a:solidFill>
                  <a:schemeClr val="tx1"/>
                </a:solidFill>
                <a:effectLst/>
                <a:latin typeface="+mn-lt"/>
                <a:ea typeface="+mn-ea"/>
                <a:cs typeface="+mn-cs"/>
              </a:rPr>
              <a:t> for all</a:t>
            </a:r>
            <a:r>
              <a:rPr lang="en-US" sz="1200" kern="1200" dirty="0" smtClean="0">
                <a:solidFill>
                  <a:schemeClr val="tx1"/>
                </a:solidFill>
                <a:effectLst/>
                <a:latin typeface="+mn-lt"/>
                <a:ea typeface="+mn-ea"/>
                <a:cs typeface="+mn-cs"/>
              </a:rPr>
              <a:t> retirement plan participants at no additional cost to the co-op or to active employees and retirees in either or both retirement plans. </a:t>
            </a:r>
            <a:endParaRPr lang="en-US" altLang="en-US" dirty="0" smtClean="0">
              <a:latin typeface="Arial" pitchFamily="34" charset="0"/>
            </a:endParaRPr>
          </a:p>
          <a:p>
            <a:pPr defTabSz="895743"/>
            <a:endParaRPr lang="en-US" altLang="en-US" dirty="0" smtClean="0">
              <a:latin typeface="Arial" pitchFamily="34" charset="0"/>
            </a:endParaRPr>
          </a:p>
          <a:p>
            <a:pPr defTabSz="895743"/>
            <a:r>
              <a:rPr lang="en-US" altLang="en-US" dirty="0" smtClean="0">
                <a:latin typeface="Arial" pitchFamily="34" charset="0"/>
              </a:rPr>
              <a:t>PIRC provides financial education and guidance through: </a:t>
            </a:r>
          </a:p>
          <a:p>
            <a:pPr marL="171450" indent="-171450" defTabSz="895743">
              <a:buFont typeface="Arial" panose="020B0604020202020204" pitchFamily="34" charset="0"/>
              <a:buChar char="•"/>
            </a:pPr>
            <a:r>
              <a:rPr lang="en-US" altLang="en-US" dirty="0" smtClean="0">
                <a:latin typeface="Arial" pitchFamily="34" charset="0"/>
              </a:rPr>
              <a:t>group seminars</a:t>
            </a:r>
          </a:p>
          <a:p>
            <a:pPr marL="171450" indent="-171450" defTabSz="895743">
              <a:buFont typeface="Arial" panose="020B0604020202020204" pitchFamily="34" charset="0"/>
              <a:buChar char="•"/>
            </a:pPr>
            <a:r>
              <a:rPr lang="en-US" altLang="en-US" dirty="0" smtClean="0">
                <a:latin typeface="Arial" pitchFamily="34" charset="0"/>
              </a:rPr>
              <a:t>one-on-one consulting</a:t>
            </a:r>
          </a:p>
          <a:p>
            <a:pPr marL="171450" indent="-171450" defTabSz="895743">
              <a:buFont typeface="Arial" panose="020B0604020202020204" pitchFamily="34" charset="0"/>
              <a:buChar char="•"/>
            </a:pPr>
            <a:r>
              <a:rPr lang="en-US" altLang="en-US" dirty="0" smtClean="0">
                <a:latin typeface="Arial" pitchFamily="34" charset="0"/>
              </a:rPr>
              <a:t>written financial</a:t>
            </a:r>
            <a:r>
              <a:rPr lang="en-US" altLang="en-US" baseline="0" dirty="0" smtClean="0">
                <a:latin typeface="Arial" pitchFamily="34" charset="0"/>
              </a:rPr>
              <a:t> plans</a:t>
            </a:r>
          </a:p>
          <a:p>
            <a:pPr marL="171450" indent="-171450" defTabSz="895743">
              <a:buFont typeface="Arial" panose="020B0604020202020204" pitchFamily="34" charset="0"/>
              <a:buChar char="•"/>
            </a:pPr>
            <a:endParaRPr lang="en-US" altLang="en-US" baseline="0" dirty="0" smtClean="0">
              <a:latin typeface="Arial" pitchFamily="34" charset="0"/>
            </a:endParaRPr>
          </a:p>
          <a:p>
            <a:pPr marL="171450" indent="-171450" defTabSz="895743">
              <a:buFont typeface="Arial" panose="020B0604020202020204" pitchFamily="34" charset="0"/>
              <a:buChar char="•"/>
            </a:pPr>
            <a:r>
              <a:rPr lang="en-US" altLang="en-US" baseline="0" dirty="0" smtClean="0">
                <a:latin typeface="Arial" pitchFamily="34" charset="0"/>
              </a:rPr>
              <a:t>Last year alone PIRC held 667 onsite co-op financial seminars and one-on-one sessions and produced </a:t>
            </a:r>
            <a:r>
              <a:rPr lang="en-US" sz="1200" dirty="0" smtClean="0"/>
              <a:t>a total of </a:t>
            </a:r>
            <a:r>
              <a:rPr lang="en-US" sz="1200" b="0" dirty="0" smtClean="0"/>
              <a:t>562 plans written asset allocation </a:t>
            </a:r>
            <a:r>
              <a:rPr lang="en-US" sz="1200" dirty="0" smtClean="0"/>
              <a:t>and retirement plans.</a:t>
            </a:r>
            <a:endParaRPr lang="en-US" altLang="en-US" baseline="0" dirty="0" smtClean="0">
              <a:latin typeface="Arial" pitchFamily="34" charset="0"/>
            </a:endParaRPr>
          </a:p>
          <a:p>
            <a:pPr marL="171450" indent="-171450" defTabSz="895743">
              <a:buFont typeface="Arial" panose="020B0604020202020204" pitchFamily="34" charset="0"/>
              <a:buChar char="•"/>
            </a:pPr>
            <a:endParaRPr lang="en-US" altLang="en-US" baseline="0" dirty="0" smtClean="0">
              <a:latin typeface="Arial" pitchFamily="34" charset="0"/>
            </a:endParaRPr>
          </a:p>
          <a:p>
            <a:pPr marL="171450" indent="-171450" defTabSz="895743">
              <a:buFont typeface="Arial" panose="020B0604020202020204" pitchFamily="34" charset="0"/>
              <a:buChar char="•"/>
            </a:pPr>
            <a:endParaRPr lang="en-US" altLang="en-US" baseline="0" dirty="0" smtClean="0">
              <a:latin typeface="Arial" pitchFamily="34" charset="0"/>
            </a:endParaRPr>
          </a:p>
          <a:p>
            <a:pPr marL="0" indent="0" defTabSz="895743">
              <a:buFont typeface="Arial" panose="020B0604020202020204" pitchFamily="34" charset="0"/>
              <a:buNone/>
            </a:pPr>
            <a:endParaRPr lang="en-US" altLang="en-US" dirty="0" smtClean="0">
              <a:latin typeface="Arial" pitchFamily="34" charset="0"/>
            </a:endParaRPr>
          </a:p>
          <a:p>
            <a:pPr marL="171450" indent="-171450" defTabSz="895743">
              <a:buFont typeface="Arial" panose="020B0604020202020204" pitchFamily="34" charset="0"/>
              <a:buChar char="•"/>
            </a:pPr>
            <a:endParaRPr lang="en-US" altLang="en-US" dirty="0" smtClean="0">
              <a:latin typeface="Arial" pitchFamily="34" charset="0"/>
            </a:endParaRPr>
          </a:p>
          <a:p>
            <a:pPr marL="0" indent="0" defTabSz="895743">
              <a:buFont typeface="Arial" panose="020B0604020202020204" pitchFamily="34" charset="0"/>
              <a:buNone/>
            </a:pPr>
            <a:endParaRPr lang="en-US" altLang="en-US" dirty="0" smtClean="0">
              <a:latin typeface="Arial"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9057" indent="-280406">
              <a:defRPr>
                <a:solidFill>
                  <a:schemeClr val="tx1"/>
                </a:solidFill>
                <a:latin typeface="Arial" pitchFamily="34" charset="0"/>
              </a:defRPr>
            </a:lvl2pPr>
            <a:lvl3pPr marL="1121626" indent="-224325">
              <a:defRPr>
                <a:solidFill>
                  <a:schemeClr val="tx1"/>
                </a:solidFill>
                <a:latin typeface="Arial" pitchFamily="34" charset="0"/>
              </a:defRPr>
            </a:lvl3pPr>
            <a:lvl4pPr marL="1570276" indent="-224325">
              <a:defRPr>
                <a:solidFill>
                  <a:schemeClr val="tx1"/>
                </a:solidFill>
                <a:latin typeface="Arial" pitchFamily="34" charset="0"/>
              </a:defRPr>
            </a:lvl4pPr>
            <a:lvl5pPr marL="2018927" indent="-224325">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fld id="{5DB83422-A058-4EAD-803D-AE8C369ADD5E}" type="slidenum">
              <a:rPr lang="en-US" altLang="en-US" smtClean="0">
                <a:solidFill>
                  <a:srgbClr val="000000"/>
                </a:solidFill>
              </a:rPr>
              <a:pPr/>
              <a:t>24</a:t>
            </a:fld>
            <a:endParaRPr lang="en-US" altLang="en-US"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A1AD41-5D1D-4621-8C3F-B1B4FB9A5609}"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51872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r>
              <a:rPr lang="en-US" b="1" dirty="0" smtClean="0">
                <a:latin typeface="Arial" panose="020B0604020202020204" pitchFamily="34" charset="0"/>
                <a:cs typeface="Arial" panose="020B0604020202020204" pitchFamily="34" charset="0"/>
              </a:rPr>
              <a:t>Automatic Rebalancing Feature:</a:t>
            </a:r>
          </a:p>
          <a:p>
            <a:pPr lvl="0"/>
            <a:endParaRPr lang="en-US" dirty="0" smtClean="0">
              <a:latin typeface="Arial" panose="020B0604020202020204" pitchFamily="34" charset="0"/>
              <a:cs typeface="Arial" panose="020B0604020202020204" pitchFamily="34" charset="0"/>
            </a:endParaRPr>
          </a:p>
          <a:p>
            <a:pPr lvl="0"/>
            <a:r>
              <a:rPr lang="en-US" i="1" dirty="0" smtClean="0">
                <a:latin typeface="Arial" panose="020B0604020202020204" pitchFamily="34" charset="0"/>
                <a:cs typeface="Arial" panose="020B0604020202020204" pitchFamily="34" charset="0"/>
              </a:rPr>
              <a:t>Enables participants to maintain their desired asset allocations of cash, bonds, and equities over time </a:t>
            </a:r>
          </a:p>
          <a:p>
            <a:pPr lvl="0"/>
            <a:endParaRPr lang="en-US" dirty="0" smtClean="0">
              <a:latin typeface="Arial" panose="020B0604020202020204" pitchFamily="34" charset="0"/>
              <a:cs typeface="Arial" panose="020B0604020202020204" pitchFamily="34" charset="0"/>
            </a:endParaRPr>
          </a:p>
          <a:p>
            <a:pPr lvl="0"/>
            <a:endParaRPr lang="en-US"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Ability to implement auto-rebalancing feature available from</a:t>
            </a:r>
          </a:p>
          <a:p>
            <a:pPr marL="1345951" lvl="2" indent="-448650">
              <a:buFont typeface="Arial" panose="020B0604020202020204" pitchFamily="34" charset="0"/>
              <a:buChar char="•"/>
            </a:pPr>
            <a:r>
              <a:rPr lang="en-US" dirty="0" smtClean="0">
                <a:latin typeface="Arial" panose="020B0604020202020204" pitchFamily="34" charset="0"/>
                <a:cs typeface="Arial" panose="020B0604020202020204" pitchFamily="34" charset="0"/>
              </a:rPr>
              <a:t>Auto-Rebalance home page</a:t>
            </a:r>
          </a:p>
          <a:p>
            <a:pPr marL="1345951" lvl="2" indent="-448650">
              <a:buFont typeface="Arial" panose="020B0604020202020204" pitchFamily="34" charset="0"/>
              <a:buChar char="•"/>
            </a:pPr>
            <a:r>
              <a:rPr lang="en-US" dirty="0" smtClean="0">
                <a:latin typeface="Arial" panose="020B0604020202020204" pitchFamily="34" charset="0"/>
                <a:cs typeface="Arial" panose="020B0604020202020204" pitchFamily="34" charset="0"/>
              </a:rPr>
              <a:t>Rebalance Entire Account screens</a:t>
            </a:r>
          </a:p>
          <a:p>
            <a:pPr marL="1345951" lvl="2" indent="-448650">
              <a:buFont typeface="Arial" panose="020B0604020202020204" pitchFamily="34" charset="0"/>
              <a:buChar char="•"/>
            </a:pPr>
            <a:r>
              <a:rPr lang="en-US" dirty="0" smtClean="0">
                <a:latin typeface="Arial" panose="020B0604020202020204" pitchFamily="34" charset="0"/>
                <a:cs typeface="Arial" panose="020B0604020202020204" pitchFamily="34" charset="0"/>
              </a:rPr>
              <a:t>Change Future Contribution Allocations screens</a:t>
            </a:r>
          </a:p>
          <a:p>
            <a:pPr lvl="2"/>
            <a:endParaRPr lang="en-US"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ADFCB6F0-93FD-4BAE-A6A9-629BA3E475A1}"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9199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final heads up relating to a 2017 change – enhanced “job code” information and request to update job codes through new, enhanced 11/15 salary collection screens for distribution cooperatives…more to come in the near future.</a:t>
            </a:r>
            <a:endParaRPr lang="en-US" dirty="0"/>
          </a:p>
        </p:txBody>
      </p:sp>
      <p:sp>
        <p:nvSpPr>
          <p:cNvPr id="4" name="Slide Number Placeholder 3"/>
          <p:cNvSpPr>
            <a:spLocks noGrp="1"/>
          </p:cNvSpPr>
          <p:nvPr>
            <p:ph type="sldNum" sz="quarter" idx="10"/>
          </p:nvPr>
        </p:nvSpPr>
        <p:spPr/>
        <p:txBody>
          <a:bodyPr/>
          <a:lstStyle/>
          <a:p>
            <a:pPr>
              <a:defRPr/>
            </a:pPr>
            <a:fld id="{5846268B-1ACA-47D0-B7C6-BFADB166C06E}"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921142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FA1AD41-5D1D-4621-8C3F-B1B4FB9A5609}"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127334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A1AD41-5D1D-4621-8C3F-B1B4FB9A560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254258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NRECA’s partnership with </a:t>
            </a:r>
            <a:r>
              <a:rPr lang="en-US" dirty="0" err="1" smtClean="0"/>
              <a:t>UnitedHealthcare</a:t>
            </a:r>
            <a:r>
              <a:rPr lang="en-US" baseline="0" dirty="0" smtClean="0"/>
              <a:t> continues to provide deeper discounts for co-ops, more in-network utilization and increased savings for the NRECA Medical Plan.</a:t>
            </a:r>
            <a:endParaRPr lang="en-US" dirty="0"/>
          </a:p>
        </p:txBody>
      </p:sp>
      <p:sp>
        <p:nvSpPr>
          <p:cNvPr id="4" name="Slide Number Placeholder 3"/>
          <p:cNvSpPr>
            <a:spLocks noGrp="1"/>
          </p:cNvSpPr>
          <p:nvPr>
            <p:ph type="sldNum" sz="quarter" idx="10"/>
          </p:nvPr>
        </p:nvSpPr>
        <p:spPr/>
        <p:txBody>
          <a:bodyPr/>
          <a:lstStyle/>
          <a:p>
            <a:fld id="{3FA1AD41-5D1D-4621-8C3F-B1B4FB9A560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08066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FCB6F0-93FD-4BAE-A6A9-629BA3E475A1}" type="slidenum">
              <a:rPr lang="en-US" smtClean="0">
                <a:solidFill>
                  <a:prstClr val="black"/>
                </a:solidFill>
              </a:rPr>
              <a:pPr>
                <a:defRPr/>
              </a:pPr>
              <a:t>7</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330399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a:t>
            </a:r>
            <a:r>
              <a:rPr lang="en-US" sz="1200" kern="1200" baseline="0" dirty="0" smtClean="0">
                <a:solidFill>
                  <a:schemeClr val="tx1"/>
                </a:solidFill>
                <a:effectLst/>
                <a:latin typeface="+mn-lt"/>
                <a:ea typeface="+mn-ea"/>
                <a:cs typeface="+mn-cs"/>
              </a:rPr>
              <a:t> are some e</a:t>
            </a:r>
            <a:r>
              <a:rPr lang="en-US" sz="1200" kern="1200" dirty="0" smtClean="0">
                <a:solidFill>
                  <a:schemeClr val="tx1"/>
                </a:solidFill>
                <a:effectLst/>
                <a:latin typeface="+mn-lt"/>
                <a:ea typeface="+mn-ea"/>
                <a:cs typeface="+mn-cs"/>
              </a:rPr>
              <a:t>xamples of NRECA’s recent significant legislative successes.  NRECA has a dedicated, full-time employee benefits lobbyist who is constantly working behind the scenes to be ready to move quickly when small windows of opportunity appear to enact legislation.  In today’s highly partisan environment, those opportunities have become exceedingly rare.</a:t>
            </a:r>
          </a:p>
          <a:p>
            <a:endParaRPr lang="en-US" dirty="0"/>
          </a:p>
        </p:txBody>
      </p:sp>
      <p:sp>
        <p:nvSpPr>
          <p:cNvPr id="4" name="Slide Number Placeholder 3"/>
          <p:cNvSpPr>
            <a:spLocks noGrp="1"/>
          </p:cNvSpPr>
          <p:nvPr>
            <p:ph type="sldNum" sz="quarter" idx="10"/>
          </p:nvPr>
        </p:nvSpPr>
        <p:spPr/>
        <p:txBody>
          <a:bodyPr/>
          <a:lstStyle/>
          <a:p>
            <a:fld id="{3FA1AD41-5D1D-4621-8C3F-B1B4FB9A5609}"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793433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Full repeal in 2015 would have cost </a:t>
            </a:r>
            <a:r>
              <a:rPr lang="en-US" sz="1200" b="1" dirty="0" smtClean="0">
                <a:latin typeface="Arial" panose="020B0604020202020204" pitchFamily="34" charset="0"/>
                <a:cs typeface="Arial" panose="020B0604020202020204" pitchFamily="34" charset="0"/>
              </a:rPr>
              <a:t>$91 Billion </a:t>
            </a:r>
            <a:r>
              <a:rPr lang="en-US" sz="1200" dirty="0" smtClean="0">
                <a:latin typeface="Arial" panose="020B0604020202020204" pitchFamily="34" charset="0"/>
                <a:cs typeface="Arial" panose="020B0604020202020204" pitchFamily="34" charset="0"/>
              </a:rPr>
              <a:t>(over 10 years).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Two-year delay “only” cost $16 Billion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FA1AD41-5D1D-4621-8C3F-B1B4FB9A560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374610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CEEF4F-FCBC-4D1D-8AF1-162B976898B5}" type="slidenum">
              <a:rPr lang="en-US">
                <a:solidFill>
                  <a:prstClr val="black"/>
                </a:solidFill>
              </a:rPr>
              <a:pPr>
                <a:defRPr/>
              </a:pPr>
              <a:t>11</a:t>
            </a:fld>
            <a:endParaRPr lang="en-US" dirty="0">
              <a:solidFill>
                <a:prstClr val="black"/>
              </a:solidFill>
            </a:endParaRPr>
          </a:p>
        </p:txBody>
      </p:sp>
      <p:sp>
        <p:nvSpPr>
          <p:cNvPr id="14339"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14340" name="Rectangle 3"/>
          <p:cNvSpPr>
            <a:spLocks noGrp="1" noChangeArrowheads="1"/>
          </p:cNvSpPr>
          <p:nvPr>
            <p:ph type="body" idx="1"/>
          </p:nvPr>
        </p:nvSpPr>
        <p:spPr>
          <a:solidFill>
            <a:srgbClr val="FFFFFF"/>
          </a:solidFill>
          <a:ln>
            <a:solidFill>
              <a:srgbClr val="000000"/>
            </a:solidFill>
          </a:ln>
        </p:spPr>
        <p:txBody>
          <a:bodyPr lIns="89709" tIns="44854" rIns="89709" bIns="44854"/>
          <a:lstStyle/>
          <a:p>
            <a:r>
              <a:rPr lang="en-US" altLang="en-US" sz="1400" dirty="0" smtClean="0"/>
              <a:t>PLEASE</a:t>
            </a:r>
            <a:r>
              <a:rPr lang="en-US" altLang="en-US" sz="1400" baseline="0" dirty="0" smtClean="0"/>
              <a:t> ONLY SHOW THIS NEW RULE TO CO-OPS WITH 30 YEAR PLANS.</a:t>
            </a:r>
          </a:p>
          <a:p>
            <a:endParaRPr lang="en-US" altLang="en-US" sz="1400" dirty="0" smtClean="0"/>
          </a:p>
          <a:p>
            <a:r>
              <a:rPr lang="en-US" sz="1400" kern="1200" dirty="0" smtClean="0">
                <a:solidFill>
                  <a:schemeClr val="tx1"/>
                </a:solidFill>
                <a:effectLst/>
                <a:latin typeface="+mn-lt"/>
                <a:ea typeface="+mn-ea"/>
                <a:cs typeface="+mn-cs"/>
              </a:rPr>
              <a:t>Things you need to know about Retirement Security Plan modifications and options rolling out starting January 1, 2017 and continuing throughout 2017.  There is also a webinar recording available </a:t>
            </a:r>
            <a:r>
              <a:rPr lang="en-US" sz="1200" kern="1200" dirty="0" smtClean="0">
                <a:solidFill>
                  <a:schemeClr val="tx1"/>
                </a:solidFill>
                <a:effectLst/>
                <a:latin typeface="Lucida Grande" charset="0"/>
                <a:ea typeface="ヒラギノ角ゴ Pro W3" charset="-128"/>
                <a:cs typeface="ヒラギノ角ゴ Pro W3" charset="-128"/>
              </a:rPr>
              <a:t>if they have additional</a:t>
            </a:r>
            <a:r>
              <a:rPr lang="en-US" sz="1200" kern="1200" baseline="0" dirty="0" smtClean="0">
                <a:solidFill>
                  <a:schemeClr val="tx1"/>
                </a:solidFill>
                <a:effectLst/>
                <a:latin typeface="Lucida Grande" charset="0"/>
                <a:ea typeface="ヒラギノ角ゴ Pro W3" charset="-128"/>
                <a:cs typeface="ヒラギノ角ゴ Pro W3" charset="-128"/>
              </a:rPr>
              <a:t> </a:t>
            </a:r>
            <a:r>
              <a:rPr lang="en-US" sz="1200" kern="1200" dirty="0" smtClean="0">
                <a:solidFill>
                  <a:schemeClr val="tx1"/>
                </a:solidFill>
                <a:effectLst/>
                <a:latin typeface="Lucida Grande" charset="0"/>
                <a:ea typeface="ヒラギノ角ゴ Pro W3" charset="-128"/>
                <a:cs typeface="ヒラギノ角ゴ Pro W3" charset="-128"/>
              </a:rPr>
              <a:t>questions.</a:t>
            </a:r>
            <a:endParaRPr lang="en-US" sz="1400" kern="1200" dirty="0" smtClean="0">
              <a:solidFill>
                <a:schemeClr val="tx1"/>
              </a:solidFill>
              <a:effectLst/>
              <a:latin typeface="+mn-lt"/>
              <a:ea typeface="+mn-ea"/>
              <a:cs typeface="+mn-cs"/>
            </a:endParaRPr>
          </a:p>
          <a:p>
            <a:endParaRPr lang="en-US" sz="1400" kern="1200" dirty="0" smtClean="0">
              <a:solidFill>
                <a:schemeClr val="tx1"/>
              </a:solidFill>
              <a:effectLst/>
              <a:latin typeface="+mn-lt"/>
              <a:ea typeface="+mn-ea"/>
              <a:cs typeface="+mn-cs"/>
            </a:endParaRPr>
          </a:p>
          <a:p>
            <a:r>
              <a:rPr lang="en-US" altLang="en-US" sz="1400" dirty="0" smtClean="0"/>
              <a:t>Most </a:t>
            </a:r>
            <a:r>
              <a:rPr lang="en-US" altLang="en-US" sz="1400" dirty="0"/>
              <a:t>co-op retirees are covered by 2 pension </a:t>
            </a:r>
            <a:r>
              <a:rPr lang="en-US" altLang="en-US" sz="1400" dirty="0" smtClean="0"/>
              <a:t>plans.</a:t>
            </a:r>
            <a:r>
              <a:rPr lang="en-US" altLang="en-US" sz="1400" baseline="0" dirty="0" smtClean="0"/>
              <a:t>  </a:t>
            </a:r>
            <a:r>
              <a:rPr lang="en-US" altLang="en-US" sz="1400" dirty="0" smtClean="0"/>
              <a:t>For </a:t>
            </a:r>
            <a:r>
              <a:rPr lang="en-US" altLang="en-US" sz="1400" dirty="0"/>
              <a:t>those that are covered by both, explain how powerful the combination is:  security of </a:t>
            </a:r>
            <a:r>
              <a:rPr lang="en-US" altLang="en-US" sz="1400" dirty="0" err="1"/>
              <a:t>db</a:t>
            </a:r>
            <a:r>
              <a:rPr lang="en-US" altLang="en-US" sz="1400" dirty="0"/>
              <a:t> and growth opportunities of </a:t>
            </a:r>
            <a:r>
              <a:rPr lang="en-US" altLang="en-US" sz="1400" dirty="0" smtClean="0"/>
              <a:t>dc</a:t>
            </a:r>
            <a:r>
              <a:rPr lang="en-US" altLang="en-US" sz="1400" baseline="0" dirty="0" smtClean="0"/>
              <a:t> even if the new hire can’t QUASI after 30 years of service.</a:t>
            </a:r>
            <a:endParaRPr lang="en-US" altLang="en-US" sz="1400" dirty="0"/>
          </a:p>
        </p:txBody>
      </p:sp>
    </p:spTree>
    <p:extLst>
      <p:ext uri="{BB962C8B-B14F-4D97-AF65-F5344CB8AC3E}">
        <p14:creationId xmlns:p14="http://schemas.microsoft.com/office/powerpoint/2010/main" val="456669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8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43BCA71-ABDF-46F6-8C77-0E320B1B4D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7996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4B2407F-67DD-4DEF-A1B5-80A6986274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409437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2D6EC79-F0C7-4915-93EE-235E59B533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402049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4B7686-FA8B-4EAC-BE38-4938AE3A6F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04127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70FCB91-29B0-40D4-BFB8-AF0ABE6AD4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94825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07333CF-9301-4169-9370-79DFB3B897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504952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4B2407F-67DD-4DEF-A1B5-80A6986274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527062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04801"/>
            <a:ext cx="2000251"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304801"/>
            <a:ext cx="5848351"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3CE63B8-D4EB-485F-A056-50B6998779B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980806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620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0" y="2209800"/>
            <a:ext cx="6934200" cy="3886200"/>
          </a:xfr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400"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400" dirty="0">
              <a:solidFill>
                <a:srgbClr val="000000"/>
              </a:solidFill>
            </a:endParaRPr>
          </a:p>
        </p:txBody>
      </p:sp>
    </p:spTree>
    <p:extLst>
      <p:ext uri="{BB962C8B-B14F-4D97-AF65-F5344CB8AC3E}">
        <p14:creationId xmlns:p14="http://schemas.microsoft.com/office/powerpoint/2010/main" val="36067627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43BCA71-ABDF-46F6-8C77-0E320B1B4D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1000565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DD90662-0A94-49DB-A44E-CB687B9E98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984011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3FB7ED-88E0-49CA-BF10-38760A9AE1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4231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04801"/>
            <a:ext cx="2000251"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304801"/>
            <a:ext cx="5848351"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3CE63B8-D4EB-485F-A056-50B6998779B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974189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1" y="16002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1" y="16002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D9334F7-FF5C-4E6D-9F2B-BD2E352F01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082749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002AB9A-B852-4D78-B63B-C668710F443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731446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2D6EC79-F0C7-4915-93EE-235E59B533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798057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4B7686-FA8B-4EAC-BE38-4938AE3A6F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090739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70FCB91-29B0-40D4-BFB8-AF0ABE6AD4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74969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07333CF-9301-4169-9370-79DFB3B897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246348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4B2407F-67DD-4DEF-A1B5-80A6986274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4995244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04801"/>
            <a:ext cx="2000251"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304801"/>
            <a:ext cx="5848351"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3CE63B8-D4EB-485F-A056-50B6998779B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640275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620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0" y="2209800"/>
            <a:ext cx="6934200" cy="3886200"/>
          </a:xfr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400"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400" dirty="0">
              <a:solidFill>
                <a:srgbClr val="000000"/>
              </a:solidFill>
            </a:endParaRPr>
          </a:p>
        </p:txBody>
      </p:sp>
    </p:spTree>
    <p:extLst>
      <p:ext uri="{BB962C8B-B14F-4D97-AF65-F5344CB8AC3E}">
        <p14:creationId xmlns:p14="http://schemas.microsoft.com/office/powerpoint/2010/main" val="2913098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620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0" y="2209800"/>
            <a:ext cx="6934200" cy="3886200"/>
          </a:xfr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400"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400" dirty="0">
              <a:solidFill>
                <a:srgbClr val="000000"/>
              </a:solidFill>
            </a:endParaRPr>
          </a:p>
        </p:txBody>
      </p:sp>
    </p:spTree>
    <p:extLst>
      <p:ext uri="{BB962C8B-B14F-4D97-AF65-F5344CB8AC3E}">
        <p14:creationId xmlns:p14="http://schemas.microsoft.com/office/powerpoint/2010/main" val="2521547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7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43BCA71-ABDF-46F6-8C77-0E320B1B4D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28545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DD90662-0A94-49DB-A44E-CB687B9E98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7446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5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3FB7ED-88E0-49CA-BF10-38760A9AE1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8731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1" y="16002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1" y="16002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D9334F7-FF5C-4E6D-9F2B-BD2E352F01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02735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0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0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002AB9A-B852-4D78-B63B-C668710F443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01857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2D6EC79-F0C7-4915-93EE-235E59B533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09915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4B7686-FA8B-4EAC-BE38-4938AE3A6F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7876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DD90662-0A94-49DB-A44E-CB687B9E98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2111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70FCB91-29B0-40D4-BFB8-AF0ABE6AD4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31443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07333CF-9301-4169-9370-79DFB3B897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21478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4B2407F-67DD-4DEF-A1B5-80A6986274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01380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04801"/>
            <a:ext cx="2000251"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304801"/>
            <a:ext cx="5848351"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3CE63B8-D4EB-485F-A056-50B6998779B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11099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620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0" y="2209800"/>
            <a:ext cx="6934200" cy="3886200"/>
          </a:xfr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400"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400" dirty="0">
              <a:solidFill>
                <a:srgbClr val="000000"/>
              </a:solidFill>
            </a:endParaRPr>
          </a:p>
        </p:txBody>
      </p:sp>
    </p:spTree>
    <p:extLst>
      <p:ext uri="{BB962C8B-B14F-4D97-AF65-F5344CB8AC3E}">
        <p14:creationId xmlns:p14="http://schemas.microsoft.com/office/powerpoint/2010/main" val="3621216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7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43BCA71-ABDF-46F6-8C77-0E320B1B4D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70643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DD90662-0A94-49DB-A44E-CB687B9E98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70552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47"/>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3FB7ED-88E0-49CA-BF10-38760A9AE1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431211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1" y="16002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1" y="16002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D9334F7-FF5C-4E6D-9F2B-BD2E352F01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7434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9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002AB9A-B852-4D78-B63B-C668710F443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71717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5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3FB7ED-88E0-49CA-BF10-38760A9AE1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75200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2D6EC79-F0C7-4915-93EE-235E59B533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449515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4B7686-FA8B-4EAC-BE38-4938AE3A6F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0633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70FCB91-29B0-40D4-BFB8-AF0ABE6AD4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73672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07333CF-9301-4169-9370-79DFB3B897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49282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4B2407F-67DD-4DEF-A1B5-80A6986274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939110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04801"/>
            <a:ext cx="2000251"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304801"/>
            <a:ext cx="5848351"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3CE63B8-D4EB-485F-A056-50B6998779B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92162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620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0" y="2209800"/>
            <a:ext cx="6934200" cy="3886200"/>
          </a:xfr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400"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400" dirty="0">
              <a:solidFill>
                <a:srgbClr val="000000"/>
              </a:solidFill>
            </a:endParaRPr>
          </a:p>
        </p:txBody>
      </p:sp>
    </p:spTree>
    <p:extLst>
      <p:ext uri="{BB962C8B-B14F-4D97-AF65-F5344CB8AC3E}">
        <p14:creationId xmlns:p14="http://schemas.microsoft.com/office/powerpoint/2010/main" val="25589611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4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43BCA71-ABDF-46F6-8C77-0E320B1B4D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202613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DD90662-0A94-49DB-A44E-CB687B9E98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62576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7"/>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3FB7ED-88E0-49CA-BF10-38760A9AE1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6806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1" y="16002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1" y="16002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D9334F7-FF5C-4E6D-9F2B-BD2E352F01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262751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1" y="16002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1" y="16002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D9334F7-FF5C-4E6D-9F2B-BD2E352F01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92537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8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8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002AB9A-B852-4D78-B63B-C668710F443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073931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2D6EC79-F0C7-4915-93EE-235E59B533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793563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4B7686-FA8B-4EAC-BE38-4938AE3A6F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58210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70FCB91-29B0-40D4-BFB8-AF0ABE6AD4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95470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07333CF-9301-4169-9370-79DFB3B897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747269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4B2407F-67DD-4DEF-A1B5-80A6986274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045764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04801"/>
            <a:ext cx="2000251"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304801"/>
            <a:ext cx="5848351"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3CE63B8-D4EB-485F-A056-50B6998779B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700678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43BCA71-ABDF-46F6-8C77-0E320B1B4D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169183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DD90662-0A94-49DB-A44E-CB687B9E98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68098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0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0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002AB9A-B852-4D78-B63B-C668710F443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477337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3FB7ED-88E0-49CA-BF10-38760A9AE1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08392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1" y="16002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1" y="16002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D9334F7-FF5C-4E6D-9F2B-BD2E352F01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278439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7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002AB9A-B852-4D78-B63B-C668710F443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786984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2D6EC79-F0C7-4915-93EE-235E59B533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763424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4B7686-FA8B-4EAC-BE38-4938AE3A6F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711857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70FCB91-29B0-40D4-BFB8-AF0ABE6AD4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14658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07333CF-9301-4169-9370-79DFB3B897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75173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4B2407F-67DD-4DEF-A1B5-80A6986274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675158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04801"/>
            <a:ext cx="2000251"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304801"/>
            <a:ext cx="5848351"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3CE63B8-D4EB-485F-A056-50B6998779B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760873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43BCA71-ABDF-46F6-8C77-0E320B1B4D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37701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2D6EC79-F0C7-4915-93EE-235E59B533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112033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DD90662-0A94-49DB-A44E-CB687B9E98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626907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87"/>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3FB7ED-88E0-49CA-BF10-38760A9AE1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290507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1" y="16002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1" y="16002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D9334F7-FF5C-4E6D-9F2B-BD2E352F01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733168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002AB9A-B852-4D78-B63B-C668710F443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60450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2D6EC79-F0C7-4915-93EE-235E59B533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7975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4B7686-FA8B-4EAC-BE38-4938AE3A6F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273513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70FCB91-29B0-40D4-BFB8-AF0ABE6AD4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068655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07333CF-9301-4169-9370-79DFB3B897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41825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4B2407F-67DD-4DEF-A1B5-80A6986274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669601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04801"/>
            <a:ext cx="2000251"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304801"/>
            <a:ext cx="5848351"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3CE63B8-D4EB-485F-A056-50B6998779B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94993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4B7686-FA8B-4EAC-BE38-4938AE3A6F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4927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620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0" y="2209800"/>
            <a:ext cx="6934200" cy="3886200"/>
          </a:xfr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400"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400" dirty="0">
              <a:solidFill>
                <a:srgbClr val="000000"/>
              </a:solidFill>
            </a:endParaRPr>
          </a:p>
        </p:txBody>
      </p:sp>
    </p:spTree>
    <p:extLst>
      <p:ext uri="{BB962C8B-B14F-4D97-AF65-F5344CB8AC3E}">
        <p14:creationId xmlns:p14="http://schemas.microsoft.com/office/powerpoint/2010/main" val="23792195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43BCA71-ABDF-46F6-8C77-0E320B1B4D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56970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DD90662-0A94-49DB-A44E-CB687B9E98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591210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7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3FB7ED-88E0-49CA-BF10-38760A9AE1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639634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1" y="16002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1" y="16002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D9334F7-FF5C-4E6D-9F2B-BD2E352F01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190051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002AB9A-B852-4D78-B63B-C668710F443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183981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2D6EC79-F0C7-4915-93EE-235E59B533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595651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4B7686-FA8B-4EAC-BE38-4938AE3A6F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830462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70FCB91-29B0-40D4-BFB8-AF0ABE6AD4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486841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07333CF-9301-4169-9370-79DFB3B897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57582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7"/>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70FCB91-29B0-40D4-BFB8-AF0ABE6AD4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471612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4B2407F-67DD-4DEF-A1B5-80A6986274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5449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04801"/>
            <a:ext cx="2000251"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304801"/>
            <a:ext cx="5848351"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3CE63B8-D4EB-485F-A056-50B6998779B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3218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620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0" y="2209800"/>
            <a:ext cx="6934200" cy="3886200"/>
          </a:xfr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400"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400" dirty="0">
              <a:solidFill>
                <a:srgbClr val="000000"/>
              </a:solidFill>
            </a:endParaRPr>
          </a:p>
        </p:txBody>
      </p:sp>
    </p:spTree>
    <p:extLst>
      <p:ext uri="{BB962C8B-B14F-4D97-AF65-F5344CB8AC3E}">
        <p14:creationId xmlns:p14="http://schemas.microsoft.com/office/powerpoint/2010/main" val="27150872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43BCA71-ABDF-46F6-8C77-0E320B1B4D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113533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DD90662-0A94-49DB-A44E-CB687B9E98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915443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3FB7ED-88E0-49CA-BF10-38760A9AE1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178882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1" y="16002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1" y="16002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D9334F7-FF5C-4E6D-9F2B-BD2E352F01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6590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002AB9A-B852-4D78-B63B-C668710F443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610266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2D6EC79-F0C7-4915-93EE-235E59B533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93699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4B7686-FA8B-4EAC-BE38-4938AE3A6F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09746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07333CF-9301-4169-9370-79DFB3B897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42925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70FCB91-29B0-40D4-BFB8-AF0ABE6AD4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234714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07333CF-9301-4169-9370-79DFB3B897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999203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4B2407F-67DD-4DEF-A1B5-80A6986274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012927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04801"/>
            <a:ext cx="2000251"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304801"/>
            <a:ext cx="5848351"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3CE63B8-D4EB-485F-A056-50B6998779B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0807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620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0" y="2209800"/>
            <a:ext cx="6934200" cy="3886200"/>
          </a:xfr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400"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400" dirty="0">
              <a:solidFill>
                <a:srgbClr val="000000"/>
              </a:solidFill>
            </a:endParaRPr>
          </a:p>
        </p:txBody>
      </p:sp>
    </p:spTree>
    <p:extLst>
      <p:ext uri="{BB962C8B-B14F-4D97-AF65-F5344CB8AC3E}">
        <p14:creationId xmlns:p14="http://schemas.microsoft.com/office/powerpoint/2010/main" val="21848113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43BCA71-ABDF-46F6-8C77-0E320B1B4D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343824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DD90662-0A94-49DB-A44E-CB687B9E98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406184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7"/>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3FB7ED-88E0-49CA-BF10-38760A9AE1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839898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1" y="16002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1" y="16002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D9334F7-FF5C-4E6D-9F2B-BD2E352F01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874863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002AB9A-B852-4D78-B63B-C668710F443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5135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heme" Target="../theme/theme10.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9.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Top Bar"/>
          <p:cNvPicPr>
            <a:picLocks noChangeAspect="1" noChangeArrowheads="1"/>
          </p:cNvPicPr>
          <p:nvPr/>
        </p:nvPicPr>
        <p:blipFill>
          <a:blip r:embed="rId14"/>
          <a:srcRect/>
          <a:stretch>
            <a:fillRect/>
          </a:stretch>
        </p:blipFill>
        <p:spPr bwMode="auto">
          <a:xfrm>
            <a:off x="1" y="26"/>
            <a:ext cx="9145588" cy="11334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304801"/>
            <a:ext cx="8001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1371600" y="1600200"/>
            <a:ext cx="7086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nvPr>
        </p:nvSpPr>
        <p:spPr bwMode="auto">
          <a:xfrm>
            <a:off x="228600" y="64008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000">
                <a:solidFill>
                  <a:schemeClr val="bg1"/>
                </a:solidFill>
                <a:latin typeface="Lucida Grande" charset="0"/>
                <a:ea typeface="ヒラギノ角ゴ Pro W3" charset="-128"/>
                <a:cs typeface="ヒラギノ角ゴ Pro W3" charset="-128"/>
              </a:defRPr>
            </a:lvl1pPr>
          </a:lstStyle>
          <a:p>
            <a:pPr fontAlgn="base">
              <a:spcBef>
                <a:spcPct val="0"/>
              </a:spcBef>
              <a:spcAft>
                <a:spcPct val="0"/>
              </a:spcAft>
              <a:defRPr/>
            </a:pPr>
            <a:fld id="{9524F53D-30E7-4251-A384-A49F69DAA8F6}"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69660126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l" rtl="0" eaLnBrk="1" fontAlgn="base" hangingPunct="1">
        <a:spcBef>
          <a:spcPct val="0"/>
        </a:spcBef>
        <a:spcAft>
          <a:spcPct val="0"/>
        </a:spcAft>
        <a:defRPr sz="2800">
          <a:solidFill>
            <a:schemeClr val="bg1"/>
          </a:solidFill>
          <a:latin typeface="Arial-BoldMT" pitchFamily="-60" charset="0"/>
          <a:ea typeface="+mj-ea"/>
          <a:cs typeface="+mj-cs"/>
        </a:defRPr>
      </a:lvl1pPr>
      <a:lvl2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2pPr>
      <a:lvl3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3pPr>
      <a:lvl4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4pPr>
      <a:lvl5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5pPr>
      <a:lvl6pPr marL="4572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6pPr>
      <a:lvl7pPr marL="9144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7pPr>
      <a:lvl8pPr marL="13716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8pPr>
      <a:lvl9pPr marL="18288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lr>
          <a:srgbClr val="1F673A"/>
        </a:buClr>
        <a:buChar char="•"/>
        <a:defRPr sz="2400">
          <a:solidFill>
            <a:schemeClr val="tx1"/>
          </a:solidFill>
          <a:latin typeface="Arial" pitchFamily="-60" charset="0"/>
          <a:ea typeface="+mn-ea"/>
          <a:cs typeface="+mn-cs"/>
        </a:defRPr>
      </a:lvl1pPr>
      <a:lvl2pPr marL="742950" indent="-285750" algn="l" rtl="0" eaLnBrk="1" fontAlgn="base" hangingPunct="1">
        <a:spcBef>
          <a:spcPct val="20000"/>
        </a:spcBef>
        <a:spcAft>
          <a:spcPct val="0"/>
        </a:spcAft>
        <a:buClr>
          <a:srgbClr val="1F673A"/>
        </a:buClr>
        <a:buChar char="–"/>
        <a:defRPr sz="2000">
          <a:solidFill>
            <a:schemeClr val="tx1"/>
          </a:solidFill>
          <a:latin typeface="Arial" pitchFamily="-60" charset="0"/>
          <a:ea typeface="+mn-ea"/>
        </a:defRPr>
      </a:lvl2pPr>
      <a:lvl3pPr marL="1143000" indent="-228600" algn="l" rtl="0" eaLnBrk="1" fontAlgn="base" hangingPunct="1">
        <a:spcBef>
          <a:spcPct val="20000"/>
        </a:spcBef>
        <a:spcAft>
          <a:spcPct val="0"/>
        </a:spcAft>
        <a:buClr>
          <a:srgbClr val="1F673A"/>
        </a:buClr>
        <a:buChar char="•"/>
        <a:defRPr>
          <a:solidFill>
            <a:schemeClr val="tx1"/>
          </a:solidFill>
          <a:latin typeface="Arial" pitchFamily="-60" charset="0"/>
          <a:ea typeface="+mn-ea"/>
        </a:defRPr>
      </a:lvl3pPr>
      <a:lvl4pPr marL="1600200" indent="-228600" algn="l" rtl="0" eaLnBrk="1" fontAlgn="base" hangingPunct="1">
        <a:spcBef>
          <a:spcPct val="20000"/>
        </a:spcBef>
        <a:spcAft>
          <a:spcPct val="0"/>
        </a:spcAft>
        <a:buClr>
          <a:srgbClr val="1F673A"/>
        </a:buClr>
        <a:buChar char="–"/>
        <a:defRPr sz="1600">
          <a:solidFill>
            <a:schemeClr val="tx1"/>
          </a:solidFill>
          <a:latin typeface="Arial" pitchFamily="-60" charset="0"/>
          <a:ea typeface="+mn-ea"/>
        </a:defRPr>
      </a:lvl4pPr>
      <a:lvl5pPr marL="2057400" indent="-228600" algn="l" rtl="0" eaLnBrk="1" fontAlgn="base" hangingPunct="1">
        <a:spcBef>
          <a:spcPct val="20000"/>
        </a:spcBef>
        <a:spcAft>
          <a:spcPct val="0"/>
        </a:spcAft>
        <a:buClr>
          <a:srgbClr val="1F673A"/>
        </a:buClr>
        <a:buChar char="»"/>
        <a:defRPr sz="1600">
          <a:solidFill>
            <a:schemeClr val="tx1"/>
          </a:solidFill>
          <a:latin typeface="Arial" pitchFamily="-60" charset="0"/>
          <a:ea typeface="+mn-ea"/>
        </a:defRPr>
      </a:lvl5pPr>
      <a:lvl6pPr marL="2514600" indent="-228600" algn="l" rtl="0" eaLnBrk="1" fontAlgn="base" hangingPunct="1">
        <a:spcBef>
          <a:spcPct val="20000"/>
        </a:spcBef>
        <a:spcAft>
          <a:spcPct val="0"/>
        </a:spcAft>
        <a:buClr>
          <a:srgbClr val="1F673A"/>
        </a:buClr>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1F673A"/>
        </a:buClr>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1F673A"/>
        </a:buClr>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1F673A"/>
        </a:buClr>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Top Bar"/>
          <p:cNvPicPr>
            <a:picLocks noChangeAspect="1" noChangeArrowheads="1"/>
          </p:cNvPicPr>
          <p:nvPr/>
        </p:nvPicPr>
        <p:blipFill>
          <a:blip r:embed="rId14"/>
          <a:srcRect/>
          <a:stretch>
            <a:fillRect/>
          </a:stretch>
        </p:blipFill>
        <p:spPr bwMode="auto">
          <a:xfrm>
            <a:off x="1" y="1"/>
            <a:ext cx="9145588" cy="11334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304801"/>
            <a:ext cx="8001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1371600" y="1600200"/>
            <a:ext cx="7086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nvPr>
        </p:nvSpPr>
        <p:spPr bwMode="auto">
          <a:xfrm>
            <a:off x="228600" y="64008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000">
                <a:solidFill>
                  <a:schemeClr val="bg1"/>
                </a:solidFill>
                <a:latin typeface="Lucida Grande" charset="0"/>
                <a:ea typeface="ヒラギノ角ゴ Pro W3" charset="-128"/>
                <a:cs typeface="ヒラギノ角ゴ Pro W3" charset="-128"/>
              </a:defRPr>
            </a:lvl1pPr>
          </a:lstStyle>
          <a:p>
            <a:pPr fontAlgn="base">
              <a:spcBef>
                <a:spcPct val="0"/>
              </a:spcBef>
              <a:spcAft>
                <a:spcPct val="0"/>
              </a:spcAft>
              <a:defRPr/>
            </a:pPr>
            <a:fld id="{9524F53D-30E7-4251-A384-A49F69DAA8F6}"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53647216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hf hdr="0" ftr="0" dt="0"/>
  <p:txStyles>
    <p:titleStyle>
      <a:lvl1pPr algn="l" rtl="0" eaLnBrk="1" fontAlgn="base" hangingPunct="1">
        <a:spcBef>
          <a:spcPct val="0"/>
        </a:spcBef>
        <a:spcAft>
          <a:spcPct val="0"/>
        </a:spcAft>
        <a:defRPr sz="2800">
          <a:solidFill>
            <a:schemeClr val="bg1"/>
          </a:solidFill>
          <a:latin typeface="Arial-BoldMT" pitchFamily="-60" charset="0"/>
          <a:ea typeface="+mj-ea"/>
          <a:cs typeface="+mj-cs"/>
        </a:defRPr>
      </a:lvl1pPr>
      <a:lvl2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2pPr>
      <a:lvl3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3pPr>
      <a:lvl4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4pPr>
      <a:lvl5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5pPr>
      <a:lvl6pPr marL="4572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6pPr>
      <a:lvl7pPr marL="9144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7pPr>
      <a:lvl8pPr marL="13716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8pPr>
      <a:lvl9pPr marL="18288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lr>
          <a:srgbClr val="1F673A"/>
        </a:buClr>
        <a:buChar char="•"/>
        <a:defRPr sz="2400">
          <a:solidFill>
            <a:schemeClr val="tx1"/>
          </a:solidFill>
          <a:latin typeface="Arial" pitchFamily="-60" charset="0"/>
          <a:ea typeface="+mn-ea"/>
          <a:cs typeface="+mn-cs"/>
        </a:defRPr>
      </a:lvl1pPr>
      <a:lvl2pPr marL="742950" indent="-285750" algn="l" rtl="0" eaLnBrk="1" fontAlgn="base" hangingPunct="1">
        <a:spcBef>
          <a:spcPct val="20000"/>
        </a:spcBef>
        <a:spcAft>
          <a:spcPct val="0"/>
        </a:spcAft>
        <a:buClr>
          <a:srgbClr val="1F673A"/>
        </a:buClr>
        <a:buChar char="–"/>
        <a:defRPr sz="2000">
          <a:solidFill>
            <a:schemeClr val="tx1"/>
          </a:solidFill>
          <a:latin typeface="Arial" pitchFamily="-60" charset="0"/>
          <a:ea typeface="+mn-ea"/>
        </a:defRPr>
      </a:lvl2pPr>
      <a:lvl3pPr marL="1143000" indent="-228600" algn="l" rtl="0" eaLnBrk="1" fontAlgn="base" hangingPunct="1">
        <a:spcBef>
          <a:spcPct val="20000"/>
        </a:spcBef>
        <a:spcAft>
          <a:spcPct val="0"/>
        </a:spcAft>
        <a:buClr>
          <a:srgbClr val="1F673A"/>
        </a:buClr>
        <a:buChar char="•"/>
        <a:defRPr>
          <a:solidFill>
            <a:schemeClr val="tx1"/>
          </a:solidFill>
          <a:latin typeface="Arial" pitchFamily="-60" charset="0"/>
          <a:ea typeface="+mn-ea"/>
        </a:defRPr>
      </a:lvl3pPr>
      <a:lvl4pPr marL="1600200" indent="-228600" algn="l" rtl="0" eaLnBrk="1" fontAlgn="base" hangingPunct="1">
        <a:spcBef>
          <a:spcPct val="20000"/>
        </a:spcBef>
        <a:spcAft>
          <a:spcPct val="0"/>
        </a:spcAft>
        <a:buClr>
          <a:srgbClr val="1F673A"/>
        </a:buClr>
        <a:buChar char="–"/>
        <a:defRPr sz="1600">
          <a:solidFill>
            <a:schemeClr val="tx1"/>
          </a:solidFill>
          <a:latin typeface="Arial" pitchFamily="-60" charset="0"/>
          <a:ea typeface="+mn-ea"/>
        </a:defRPr>
      </a:lvl4pPr>
      <a:lvl5pPr marL="2057400" indent="-228600" algn="l" rtl="0" eaLnBrk="1" fontAlgn="base" hangingPunct="1">
        <a:spcBef>
          <a:spcPct val="20000"/>
        </a:spcBef>
        <a:spcAft>
          <a:spcPct val="0"/>
        </a:spcAft>
        <a:buClr>
          <a:srgbClr val="1F673A"/>
        </a:buClr>
        <a:buChar char="»"/>
        <a:defRPr sz="1600">
          <a:solidFill>
            <a:schemeClr val="tx1"/>
          </a:solidFill>
          <a:latin typeface="Arial" pitchFamily="-60" charset="0"/>
          <a:ea typeface="+mn-ea"/>
        </a:defRPr>
      </a:lvl5pPr>
      <a:lvl6pPr marL="2514600" indent="-228600" algn="l" rtl="0" eaLnBrk="1" fontAlgn="base" hangingPunct="1">
        <a:spcBef>
          <a:spcPct val="20000"/>
        </a:spcBef>
        <a:spcAft>
          <a:spcPct val="0"/>
        </a:spcAft>
        <a:buClr>
          <a:srgbClr val="1F673A"/>
        </a:buClr>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1F673A"/>
        </a:buClr>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1F673A"/>
        </a:buClr>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1F673A"/>
        </a:buClr>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Top Bar"/>
          <p:cNvPicPr>
            <a:picLocks noChangeAspect="1" noChangeArrowheads="1"/>
          </p:cNvPicPr>
          <p:nvPr/>
        </p:nvPicPr>
        <p:blipFill>
          <a:blip r:embed="rId14"/>
          <a:srcRect/>
          <a:stretch>
            <a:fillRect/>
          </a:stretch>
        </p:blipFill>
        <p:spPr bwMode="auto">
          <a:xfrm>
            <a:off x="1" y="19"/>
            <a:ext cx="9145588" cy="11334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304801"/>
            <a:ext cx="8001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1371600" y="1600200"/>
            <a:ext cx="7086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nvPr>
        </p:nvSpPr>
        <p:spPr bwMode="auto">
          <a:xfrm>
            <a:off x="228600" y="64008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000">
                <a:solidFill>
                  <a:schemeClr val="bg1"/>
                </a:solidFill>
                <a:latin typeface="Lucida Grande" charset="0"/>
                <a:ea typeface="ヒラギノ角ゴ Pro W3" charset="-128"/>
                <a:cs typeface="ヒラギノ角ゴ Pro W3" charset="-128"/>
              </a:defRPr>
            </a:lvl1pPr>
          </a:lstStyle>
          <a:p>
            <a:pPr fontAlgn="base">
              <a:spcBef>
                <a:spcPct val="0"/>
              </a:spcBef>
              <a:spcAft>
                <a:spcPct val="0"/>
              </a:spcAft>
              <a:defRPr/>
            </a:pPr>
            <a:fld id="{9524F53D-30E7-4251-A384-A49F69DAA8F6}"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76623804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l" rtl="0" eaLnBrk="1" fontAlgn="base" hangingPunct="1">
        <a:spcBef>
          <a:spcPct val="0"/>
        </a:spcBef>
        <a:spcAft>
          <a:spcPct val="0"/>
        </a:spcAft>
        <a:defRPr sz="2800">
          <a:solidFill>
            <a:schemeClr val="bg1"/>
          </a:solidFill>
          <a:latin typeface="Arial-BoldMT" pitchFamily="-60" charset="0"/>
          <a:ea typeface="+mj-ea"/>
          <a:cs typeface="+mj-cs"/>
        </a:defRPr>
      </a:lvl1pPr>
      <a:lvl2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2pPr>
      <a:lvl3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3pPr>
      <a:lvl4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4pPr>
      <a:lvl5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5pPr>
      <a:lvl6pPr marL="4572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6pPr>
      <a:lvl7pPr marL="9144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7pPr>
      <a:lvl8pPr marL="13716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8pPr>
      <a:lvl9pPr marL="18288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lr>
          <a:srgbClr val="1F673A"/>
        </a:buClr>
        <a:buChar char="•"/>
        <a:defRPr sz="2400">
          <a:solidFill>
            <a:schemeClr val="tx1"/>
          </a:solidFill>
          <a:latin typeface="Arial" pitchFamily="-60" charset="0"/>
          <a:ea typeface="+mn-ea"/>
          <a:cs typeface="+mn-cs"/>
        </a:defRPr>
      </a:lvl1pPr>
      <a:lvl2pPr marL="742950" indent="-285750" algn="l" rtl="0" eaLnBrk="1" fontAlgn="base" hangingPunct="1">
        <a:spcBef>
          <a:spcPct val="20000"/>
        </a:spcBef>
        <a:spcAft>
          <a:spcPct val="0"/>
        </a:spcAft>
        <a:buClr>
          <a:srgbClr val="1F673A"/>
        </a:buClr>
        <a:buChar char="–"/>
        <a:defRPr sz="2000">
          <a:solidFill>
            <a:schemeClr val="tx1"/>
          </a:solidFill>
          <a:latin typeface="Arial" pitchFamily="-60" charset="0"/>
          <a:ea typeface="+mn-ea"/>
        </a:defRPr>
      </a:lvl2pPr>
      <a:lvl3pPr marL="1143000" indent="-228600" algn="l" rtl="0" eaLnBrk="1" fontAlgn="base" hangingPunct="1">
        <a:spcBef>
          <a:spcPct val="20000"/>
        </a:spcBef>
        <a:spcAft>
          <a:spcPct val="0"/>
        </a:spcAft>
        <a:buClr>
          <a:srgbClr val="1F673A"/>
        </a:buClr>
        <a:buChar char="•"/>
        <a:defRPr>
          <a:solidFill>
            <a:schemeClr val="tx1"/>
          </a:solidFill>
          <a:latin typeface="Arial" pitchFamily="-60" charset="0"/>
          <a:ea typeface="+mn-ea"/>
        </a:defRPr>
      </a:lvl3pPr>
      <a:lvl4pPr marL="1600200" indent="-228600" algn="l" rtl="0" eaLnBrk="1" fontAlgn="base" hangingPunct="1">
        <a:spcBef>
          <a:spcPct val="20000"/>
        </a:spcBef>
        <a:spcAft>
          <a:spcPct val="0"/>
        </a:spcAft>
        <a:buClr>
          <a:srgbClr val="1F673A"/>
        </a:buClr>
        <a:buChar char="–"/>
        <a:defRPr sz="1600">
          <a:solidFill>
            <a:schemeClr val="tx1"/>
          </a:solidFill>
          <a:latin typeface="Arial" pitchFamily="-60" charset="0"/>
          <a:ea typeface="+mn-ea"/>
        </a:defRPr>
      </a:lvl4pPr>
      <a:lvl5pPr marL="2057400" indent="-228600" algn="l" rtl="0" eaLnBrk="1" fontAlgn="base" hangingPunct="1">
        <a:spcBef>
          <a:spcPct val="20000"/>
        </a:spcBef>
        <a:spcAft>
          <a:spcPct val="0"/>
        </a:spcAft>
        <a:buClr>
          <a:srgbClr val="1F673A"/>
        </a:buClr>
        <a:buChar char="»"/>
        <a:defRPr sz="1600">
          <a:solidFill>
            <a:schemeClr val="tx1"/>
          </a:solidFill>
          <a:latin typeface="Arial" pitchFamily="-60" charset="0"/>
          <a:ea typeface="+mn-ea"/>
        </a:defRPr>
      </a:lvl5pPr>
      <a:lvl6pPr marL="2514600" indent="-228600" algn="l" rtl="0" eaLnBrk="1" fontAlgn="base" hangingPunct="1">
        <a:spcBef>
          <a:spcPct val="20000"/>
        </a:spcBef>
        <a:spcAft>
          <a:spcPct val="0"/>
        </a:spcAft>
        <a:buClr>
          <a:srgbClr val="1F673A"/>
        </a:buClr>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1F673A"/>
        </a:buClr>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1F673A"/>
        </a:buClr>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1F673A"/>
        </a:buClr>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Top Bar"/>
          <p:cNvPicPr>
            <a:picLocks noChangeAspect="1" noChangeArrowheads="1"/>
          </p:cNvPicPr>
          <p:nvPr/>
        </p:nvPicPr>
        <p:blipFill>
          <a:blip r:embed="rId14"/>
          <a:srcRect/>
          <a:stretch>
            <a:fillRect/>
          </a:stretch>
        </p:blipFill>
        <p:spPr bwMode="auto">
          <a:xfrm>
            <a:off x="1" y="19"/>
            <a:ext cx="9145588" cy="11334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304801"/>
            <a:ext cx="8001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1371600" y="1600200"/>
            <a:ext cx="7086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nvPr>
        </p:nvSpPr>
        <p:spPr bwMode="auto">
          <a:xfrm>
            <a:off x="228600" y="64008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000">
                <a:solidFill>
                  <a:schemeClr val="bg1"/>
                </a:solidFill>
                <a:latin typeface="Lucida Grande" charset="0"/>
                <a:ea typeface="ヒラギノ角ゴ Pro W3" charset="-128"/>
                <a:cs typeface="ヒラギノ角ゴ Pro W3" charset="-128"/>
              </a:defRPr>
            </a:lvl1pPr>
          </a:lstStyle>
          <a:p>
            <a:pPr fontAlgn="base">
              <a:spcBef>
                <a:spcPct val="0"/>
              </a:spcBef>
              <a:spcAft>
                <a:spcPct val="0"/>
              </a:spcAft>
              <a:defRPr/>
            </a:pPr>
            <a:fld id="{9524F53D-30E7-4251-A384-A49F69DAA8F6}"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0344276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l" rtl="0" eaLnBrk="1" fontAlgn="base" hangingPunct="1">
        <a:spcBef>
          <a:spcPct val="0"/>
        </a:spcBef>
        <a:spcAft>
          <a:spcPct val="0"/>
        </a:spcAft>
        <a:defRPr sz="2800">
          <a:solidFill>
            <a:schemeClr val="bg1"/>
          </a:solidFill>
          <a:latin typeface="Arial-BoldMT" pitchFamily="-60" charset="0"/>
          <a:ea typeface="+mj-ea"/>
          <a:cs typeface="+mj-cs"/>
        </a:defRPr>
      </a:lvl1pPr>
      <a:lvl2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2pPr>
      <a:lvl3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3pPr>
      <a:lvl4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4pPr>
      <a:lvl5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5pPr>
      <a:lvl6pPr marL="4572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6pPr>
      <a:lvl7pPr marL="9144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7pPr>
      <a:lvl8pPr marL="13716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8pPr>
      <a:lvl9pPr marL="18288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lr>
          <a:srgbClr val="1F673A"/>
        </a:buClr>
        <a:buChar char="•"/>
        <a:defRPr sz="2400">
          <a:solidFill>
            <a:schemeClr val="tx1"/>
          </a:solidFill>
          <a:latin typeface="Arial" pitchFamily="-60" charset="0"/>
          <a:ea typeface="+mn-ea"/>
          <a:cs typeface="+mn-cs"/>
        </a:defRPr>
      </a:lvl1pPr>
      <a:lvl2pPr marL="742950" indent="-285750" algn="l" rtl="0" eaLnBrk="1" fontAlgn="base" hangingPunct="1">
        <a:spcBef>
          <a:spcPct val="20000"/>
        </a:spcBef>
        <a:spcAft>
          <a:spcPct val="0"/>
        </a:spcAft>
        <a:buClr>
          <a:srgbClr val="1F673A"/>
        </a:buClr>
        <a:buChar char="–"/>
        <a:defRPr sz="2000">
          <a:solidFill>
            <a:schemeClr val="tx1"/>
          </a:solidFill>
          <a:latin typeface="Arial" pitchFamily="-60" charset="0"/>
          <a:ea typeface="+mn-ea"/>
        </a:defRPr>
      </a:lvl2pPr>
      <a:lvl3pPr marL="1143000" indent="-228600" algn="l" rtl="0" eaLnBrk="1" fontAlgn="base" hangingPunct="1">
        <a:spcBef>
          <a:spcPct val="20000"/>
        </a:spcBef>
        <a:spcAft>
          <a:spcPct val="0"/>
        </a:spcAft>
        <a:buClr>
          <a:srgbClr val="1F673A"/>
        </a:buClr>
        <a:buChar char="•"/>
        <a:defRPr>
          <a:solidFill>
            <a:schemeClr val="tx1"/>
          </a:solidFill>
          <a:latin typeface="Arial" pitchFamily="-60" charset="0"/>
          <a:ea typeface="+mn-ea"/>
        </a:defRPr>
      </a:lvl3pPr>
      <a:lvl4pPr marL="1600200" indent="-228600" algn="l" rtl="0" eaLnBrk="1" fontAlgn="base" hangingPunct="1">
        <a:spcBef>
          <a:spcPct val="20000"/>
        </a:spcBef>
        <a:spcAft>
          <a:spcPct val="0"/>
        </a:spcAft>
        <a:buClr>
          <a:srgbClr val="1F673A"/>
        </a:buClr>
        <a:buChar char="–"/>
        <a:defRPr sz="1600">
          <a:solidFill>
            <a:schemeClr val="tx1"/>
          </a:solidFill>
          <a:latin typeface="Arial" pitchFamily="-60" charset="0"/>
          <a:ea typeface="+mn-ea"/>
        </a:defRPr>
      </a:lvl4pPr>
      <a:lvl5pPr marL="2057400" indent="-228600" algn="l" rtl="0" eaLnBrk="1" fontAlgn="base" hangingPunct="1">
        <a:spcBef>
          <a:spcPct val="20000"/>
        </a:spcBef>
        <a:spcAft>
          <a:spcPct val="0"/>
        </a:spcAft>
        <a:buClr>
          <a:srgbClr val="1F673A"/>
        </a:buClr>
        <a:buChar char="»"/>
        <a:defRPr sz="1600">
          <a:solidFill>
            <a:schemeClr val="tx1"/>
          </a:solidFill>
          <a:latin typeface="Arial" pitchFamily="-60" charset="0"/>
          <a:ea typeface="+mn-ea"/>
        </a:defRPr>
      </a:lvl5pPr>
      <a:lvl6pPr marL="2514600" indent="-228600" algn="l" rtl="0" eaLnBrk="1" fontAlgn="base" hangingPunct="1">
        <a:spcBef>
          <a:spcPct val="20000"/>
        </a:spcBef>
        <a:spcAft>
          <a:spcPct val="0"/>
        </a:spcAft>
        <a:buClr>
          <a:srgbClr val="1F673A"/>
        </a:buClr>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1F673A"/>
        </a:buClr>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1F673A"/>
        </a:buClr>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1F673A"/>
        </a:buClr>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Top Bar"/>
          <p:cNvPicPr>
            <a:picLocks noChangeAspect="1" noChangeArrowheads="1"/>
          </p:cNvPicPr>
          <p:nvPr/>
        </p:nvPicPr>
        <p:blipFill>
          <a:blip r:embed="rId13"/>
          <a:srcRect/>
          <a:stretch>
            <a:fillRect/>
          </a:stretch>
        </p:blipFill>
        <p:spPr bwMode="auto">
          <a:xfrm>
            <a:off x="1" y="19"/>
            <a:ext cx="9145588" cy="11334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304801"/>
            <a:ext cx="8001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1371600" y="1600200"/>
            <a:ext cx="7086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nvPr>
        </p:nvSpPr>
        <p:spPr bwMode="auto">
          <a:xfrm>
            <a:off x="228600" y="64008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000">
                <a:solidFill>
                  <a:schemeClr val="bg1"/>
                </a:solidFill>
                <a:latin typeface="Lucida Grande" charset="0"/>
                <a:ea typeface="ヒラギノ角ゴ Pro W3" charset="-128"/>
                <a:cs typeface="ヒラギノ角ゴ Pro W3" charset="-128"/>
              </a:defRPr>
            </a:lvl1pPr>
          </a:lstStyle>
          <a:p>
            <a:pPr fontAlgn="base">
              <a:spcBef>
                <a:spcPct val="0"/>
              </a:spcBef>
              <a:spcAft>
                <a:spcPct val="0"/>
              </a:spcAft>
              <a:defRPr/>
            </a:pPr>
            <a:fld id="{9524F53D-30E7-4251-A384-A49F69DAA8F6}"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57222282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hdr="0" ftr="0" dt="0"/>
  <p:txStyles>
    <p:titleStyle>
      <a:lvl1pPr algn="l" rtl="0" eaLnBrk="1" fontAlgn="base" hangingPunct="1">
        <a:spcBef>
          <a:spcPct val="0"/>
        </a:spcBef>
        <a:spcAft>
          <a:spcPct val="0"/>
        </a:spcAft>
        <a:defRPr sz="2800">
          <a:solidFill>
            <a:schemeClr val="bg1"/>
          </a:solidFill>
          <a:latin typeface="Arial-BoldMT" pitchFamily="-60" charset="0"/>
          <a:ea typeface="+mj-ea"/>
          <a:cs typeface="+mj-cs"/>
        </a:defRPr>
      </a:lvl1pPr>
      <a:lvl2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2pPr>
      <a:lvl3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3pPr>
      <a:lvl4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4pPr>
      <a:lvl5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5pPr>
      <a:lvl6pPr marL="4572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6pPr>
      <a:lvl7pPr marL="9144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7pPr>
      <a:lvl8pPr marL="13716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8pPr>
      <a:lvl9pPr marL="18288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lr>
          <a:srgbClr val="1F673A"/>
        </a:buClr>
        <a:buChar char="•"/>
        <a:defRPr sz="2400">
          <a:solidFill>
            <a:schemeClr val="tx1"/>
          </a:solidFill>
          <a:latin typeface="Arial" pitchFamily="-60" charset="0"/>
          <a:ea typeface="+mn-ea"/>
          <a:cs typeface="+mn-cs"/>
        </a:defRPr>
      </a:lvl1pPr>
      <a:lvl2pPr marL="742950" indent="-285750" algn="l" rtl="0" eaLnBrk="1" fontAlgn="base" hangingPunct="1">
        <a:spcBef>
          <a:spcPct val="20000"/>
        </a:spcBef>
        <a:spcAft>
          <a:spcPct val="0"/>
        </a:spcAft>
        <a:buClr>
          <a:srgbClr val="1F673A"/>
        </a:buClr>
        <a:buChar char="–"/>
        <a:defRPr sz="2000">
          <a:solidFill>
            <a:schemeClr val="tx1"/>
          </a:solidFill>
          <a:latin typeface="Arial" pitchFamily="-60" charset="0"/>
          <a:ea typeface="+mn-ea"/>
        </a:defRPr>
      </a:lvl2pPr>
      <a:lvl3pPr marL="1143000" indent="-228600" algn="l" rtl="0" eaLnBrk="1" fontAlgn="base" hangingPunct="1">
        <a:spcBef>
          <a:spcPct val="20000"/>
        </a:spcBef>
        <a:spcAft>
          <a:spcPct val="0"/>
        </a:spcAft>
        <a:buClr>
          <a:srgbClr val="1F673A"/>
        </a:buClr>
        <a:buChar char="•"/>
        <a:defRPr>
          <a:solidFill>
            <a:schemeClr val="tx1"/>
          </a:solidFill>
          <a:latin typeface="Arial" pitchFamily="-60" charset="0"/>
          <a:ea typeface="+mn-ea"/>
        </a:defRPr>
      </a:lvl3pPr>
      <a:lvl4pPr marL="1600200" indent="-228600" algn="l" rtl="0" eaLnBrk="1" fontAlgn="base" hangingPunct="1">
        <a:spcBef>
          <a:spcPct val="20000"/>
        </a:spcBef>
        <a:spcAft>
          <a:spcPct val="0"/>
        </a:spcAft>
        <a:buClr>
          <a:srgbClr val="1F673A"/>
        </a:buClr>
        <a:buChar char="–"/>
        <a:defRPr sz="1600">
          <a:solidFill>
            <a:schemeClr val="tx1"/>
          </a:solidFill>
          <a:latin typeface="Arial" pitchFamily="-60" charset="0"/>
          <a:ea typeface="+mn-ea"/>
        </a:defRPr>
      </a:lvl4pPr>
      <a:lvl5pPr marL="2057400" indent="-228600" algn="l" rtl="0" eaLnBrk="1" fontAlgn="base" hangingPunct="1">
        <a:spcBef>
          <a:spcPct val="20000"/>
        </a:spcBef>
        <a:spcAft>
          <a:spcPct val="0"/>
        </a:spcAft>
        <a:buClr>
          <a:srgbClr val="1F673A"/>
        </a:buClr>
        <a:buChar char="»"/>
        <a:defRPr sz="1600">
          <a:solidFill>
            <a:schemeClr val="tx1"/>
          </a:solidFill>
          <a:latin typeface="Arial" pitchFamily="-60" charset="0"/>
          <a:ea typeface="+mn-ea"/>
        </a:defRPr>
      </a:lvl5pPr>
      <a:lvl6pPr marL="2514600" indent="-228600" algn="l" rtl="0" eaLnBrk="1" fontAlgn="base" hangingPunct="1">
        <a:spcBef>
          <a:spcPct val="20000"/>
        </a:spcBef>
        <a:spcAft>
          <a:spcPct val="0"/>
        </a:spcAft>
        <a:buClr>
          <a:srgbClr val="1F673A"/>
        </a:buClr>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1F673A"/>
        </a:buClr>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1F673A"/>
        </a:buClr>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1F673A"/>
        </a:buClr>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Top Bar"/>
          <p:cNvPicPr>
            <a:picLocks noChangeAspect="1" noChangeArrowheads="1"/>
          </p:cNvPicPr>
          <p:nvPr/>
        </p:nvPicPr>
        <p:blipFill>
          <a:blip r:embed="rId13"/>
          <a:srcRect/>
          <a:stretch>
            <a:fillRect/>
          </a:stretch>
        </p:blipFill>
        <p:spPr bwMode="auto">
          <a:xfrm>
            <a:off x="1" y="19"/>
            <a:ext cx="9145588" cy="11334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304801"/>
            <a:ext cx="8001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1371600" y="1600200"/>
            <a:ext cx="7086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nvPr>
        </p:nvSpPr>
        <p:spPr bwMode="auto">
          <a:xfrm>
            <a:off x="228600" y="64008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000">
                <a:solidFill>
                  <a:schemeClr val="bg1"/>
                </a:solidFill>
                <a:latin typeface="Lucida Grande" charset="0"/>
                <a:ea typeface="ヒラギノ角ゴ Pro W3" charset="-128"/>
                <a:cs typeface="ヒラギノ角ゴ Pro W3" charset="-128"/>
              </a:defRPr>
            </a:lvl1pPr>
          </a:lstStyle>
          <a:p>
            <a:pPr fontAlgn="base">
              <a:spcBef>
                <a:spcPct val="0"/>
              </a:spcBef>
              <a:spcAft>
                <a:spcPct val="0"/>
              </a:spcAft>
              <a:defRPr/>
            </a:pPr>
            <a:fld id="{9524F53D-30E7-4251-A384-A49F69DAA8F6}"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408009360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ftr="0" dt="0"/>
  <p:txStyles>
    <p:titleStyle>
      <a:lvl1pPr algn="l" rtl="0" eaLnBrk="1" fontAlgn="base" hangingPunct="1">
        <a:spcBef>
          <a:spcPct val="0"/>
        </a:spcBef>
        <a:spcAft>
          <a:spcPct val="0"/>
        </a:spcAft>
        <a:defRPr sz="2800">
          <a:solidFill>
            <a:schemeClr val="bg1"/>
          </a:solidFill>
          <a:latin typeface="Arial-BoldMT" pitchFamily="-60" charset="0"/>
          <a:ea typeface="+mj-ea"/>
          <a:cs typeface="+mj-cs"/>
        </a:defRPr>
      </a:lvl1pPr>
      <a:lvl2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2pPr>
      <a:lvl3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3pPr>
      <a:lvl4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4pPr>
      <a:lvl5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5pPr>
      <a:lvl6pPr marL="4572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6pPr>
      <a:lvl7pPr marL="9144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7pPr>
      <a:lvl8pPr marL="13716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8pPr>
      <a:lvl9pPr marL="18288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lr>
          <a:srgbClr val="1F673A"/>
        </a:buClr>
        <a:buChar char="•"/>
        <a:defRPr sz="2400">
          <a:solidFill>
            <a:schemeClr val="tx1"/>
          </a:solidFill>
          <a:latin typeface="Arial" pitchFamily="-60" charset="0"/>
          <a:ea typeface="+mn-ea"/>
          <a:cs typeface="+mn-cs"/>
        </a:defRPr>
      </a:lvl1pPr>
      <a:lvl2pPr marL="742950" indent="-285750" algn="l" rtl="0" eaLnBrk="1" fontAlgn="base" hangingPunct="1">
        <a:spcBef>
          <a:spcPct val="20000"/>
        </a:spcBef>
        <a:spcAft>
          <a:spcPct val="0"/>
        </a:spcAft>
        <a:buClr>
          <a:srgbClr val="1F673A"/>
        </a:buClr>
        <a:buChar char="–"/>
        <a:defRPr sz="2000">
          <a:solidFill>
            <a:schemeClr val="tx1"/>
          </a:solidFill>
          <a:latin typeface="Arial" pitchFamily="-60" charset="0"/>
          <a:ea typeface="+mn-ea"/>
        </a:defRPr>
      </a:lvl2pPr>
      <a:lvl3pPr marL="1143000" indent="-228600" algn="l" rtl="0" eaLnBrk="1" fontAlgn="base" hangingPunct="1">
        <a:spcBef>
          <a:spcPct val="20000"/>
        </a:spcBef>
        <a:spcAft>
          <a:spcPct val="0"/>
        </a:spcAft>
        <a:buClr>
          <a:srgbClr val="1F673A"/>
        </a:buClr>
        <a:buChar char="•"/>
        <a:defRPr>
          <a:solidFill>
            <a:schemeClr val="tx1"/>
          </a:solidFill>
          <a:latin typeface="Arial" pitchFamily="-60" charset="0"/>
          <a:ea typeface="+mn-ea"/>
        </a:defRPr>
      </a:lvl3pPr>
      <a:lvl4pPr marL="1600200" indent="-228600" algn="l" rtl="0" eaLnBrk="1" fontAlgn="base" hangingPunct="1">
        <a:spcBef>
          <a:spcPct val="20000"/>
        </a:spcBef>
        <a:spcAft>
          <a:spcPct val="0"/>
        </a:spcAft>
        <a:buClr>
          <a:srgbClr val="1F673A"/>
        </a:buClr>
        <a:buChar char="–"/>
        <a:defRPr sz="1600">
          <a:solidFill>
            <a:schemeClr val="tx1"/>
          </a:solidFill>
          <a:latin typeface="Arial" pitchFamily="-60" charset="0"/>
          <a:ea typeface="+mn-ea"/>
        </a:defRPr>
      </a:lvl4pPr>
      <a:lvl5pPr marL="2057400" indent="-228600" algn="l" rtl="0" eaLnBrk="1" fontAlgn="base" hangingPunct="1">
        <a:spcBef>
          <a:spcPct val="20000"/>
        </a:spcBef>
        <a:spcAft>
          <a:spcPct val="0"/>
        </a:spcAft>
        <a:buClr>
          <a:srgbClr val="1F673A"/>
        </a:buClr>
        <a:buChar char="»"/>
        <a:defRPr sz="1600">
          <a:solidFill>
            <a:schemeClr val="tx1"/>
          </a:solidFill>
          <a:latin typeface="Arial" pitchFamily="-60" charset="0"/>
          <a:ea typeface="+mn-ea"/>
        </a:defRPr>
      </a:lvl5pPr>
      <a:lvl6pPr marL="2514600" indent="-228600" algn="l" rtl="0" eaLnBrk="1" fontAlgn="base" hangingPunct="1">
        <a:spcBef>
          <a:spcPct val="20000"/>
        </a:spcBef>
        <a:spcAft>
          <a:spcPct val="0"/>
        </a:spcAft>
        <a:buClr>
          <a:srgbClr val="1F673A"/>
        </a:buClr>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1F673A"/>
        </a:buClr>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1F673A"/>
        </a:buClr>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1F673A"/>
        </a:buClr>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Top Bar"/>
          <p:cNvPicPr>
            <a:picLocks noChangeAspect="1" noChangeArrowheads="1"/>
          </p:cNvPicPr>
          <p:nvPr/>
        </p:nvPicPr>
        <p:blipFill>
          <a:blip r:embed="rId14"/>
          <a:srcRect/>
          <a:stretch>
            <a:fillRect/>
          </a:stretch>
        </p:blipFill>
        <p:spPr bwMode="auto">
          <a:xfrm>
            <a:off x="1" y="19"/>
            <a:ext cx="9145588" cy="11334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304801"/>
            <a:ext cx="8001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1371600" y="1600200"/>
            <a:ext cx="7086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nvPr>
        </p:nvSpPr>
        <p:spPr bwMode="auto">
          <a:xfrm>
            <a:off x="228600" y="64008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000">
                <a:solidFill>
                  <a:schemeClr val="bg1"/>
                </a:solidFill>
                <a:latin typeface="Lucida Grande" charset="0"/>
                <a:ea typeface="ヒラギノ角ゴ Pro W3" charset="-128"/>
                <a:cs typeface="ヒラギノ角ゴ Pro W3" charset="-128"/>
              </a:defRPr>
            </a:lvl1pPr>
          </a:lstStyle>
          <a:p>
            <a:pPr fontAlgn="base">
              <a:spcBef>
                <a:spcPct val="0"/>
              </a:spcBef>
              <a:spcAft>
                <a:spcPct val="0"/>
              </a:spcAft>
              <a:defRPr/>
            </a:pPr>
            <a:fld id="{9524F53D-30E7-4251-A384-A49F69DAA8F6}"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54367984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hf hdr="0" ftr="0" dt="0"/>
  <p:txStyles>
    <p:titleStyle>
      <a:lvl1pPr algn="l" rtl="0" eaLnBrk="1" fontAlgn="base" hangingPunct="1">
        <a:spcBef>
          <a:spcPct val="0"/>
        </a:spcBef>
        <a:spcAft>
          <a:spcPct val="0"/>
        </a:spcAft>
        <a:defRPr sz="2800">
          <a:solidFill>
            <a:schemeClr val="bg1"/>
          </a:solidFill>
          <a:latin typeface="Arial-BoldMT" pitchFamily="-60" charset="0"/>
          <a:ea typeface="+mj-ea"/>
          <a:cs typeface="+mj-cs"/>
        </a:defRPr>
      </a:lvl1pPr>
      <a:lvl2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2pPr>
      <a:lvl3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3pPr>
      <a:lvl4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4pPr>
      <a:lvl5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5pPr>
      <a:lvl6pPr marL="4572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6pPr>
      <a:lvl7pPr marL="9144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7pPr>
      <a:lvl8pPr marL="13716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8pPr>
      <a:lvl9pPr marL="18288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lr>
          <a:srgbClr val="1F673A"/>
        </a:buClr>
        <a:buChar char="•"/>
        <a:defRPr sz="2400">
          <a:solidFill>
            <a:schemeClr val="tx1"/>
          </a:solidFill>
          <a:latin typeface="Arial" pitchFamily="-60" charset="0"/>
          <a:ea typeface="+mn-ea"/>
          <a:cs typeface="+mn-cs"/>
        </a:defRPr>
      </a:lvl1pPr>
      <a:lvl2pPr marL="742950" indent="-285750" algn="l" rtl="0" eaLnBrk="1" fontAlgn="base" hangingPunct="1">
        <a:spcBef>
          <a:spcPct val="20000"/>
        </a:spcBef>
        <a:spcAft>
          <a:spcPct val="0"/>
        </a:spcAft>
        <a:buClr>
          <a:srgbClr val="1F673A"/>
        </a:buClr>
        <a:buChar char="–"/>
        <a:defRPr sz="2000">
          <a:solidFill>
            <a:schemeClr val="tx1"/>
          </a:solidFill>
          <a:latin typeface="Arial" pitchFamily="-60" charset="0"/>
          <a:ea typeface="+mn-ea"/>
        </a:defRPr>
      </a:lvl2pPr>
      <a:lvl3pPr marL="1143000" indent="-228600" algn="l" rtl="0" eaLnBrk="1" fontAlgn="base" hangingPunct="1">
        <a:spcBef>
          <a:spcPct val="20000"/>
        </a:spcBef>
        <a:spcAft>
          <a:spcPct val="0"/>
        </a:spcAft>
        <a:buClr>
          <a:srgbClr val="1F673A"/>
        </a:buClr>
        <a:buChar char="•"/>
        <a:defRPr>
          <a:solidFill>
            <a:schemeClr val="tx1"/>
          </a:solidFill>
          <a:latin typeface="Arial" pitchFamily="-60" charset="0"/>
          <a:ea typeface="+mn-ea"/>
        </a:defRPr>
      </a:lvl3pPr>
      <a:lvl4pPr marL="1600200" indent="-228600" algn="l" rtl="0" eaLnBrk="1" fontAlgn="base" hangingPunct="1">
        <a:spcBef>
          <a:spcPct val="20000"/>
        </a:spcBef>
        <a:spcAft>
          <a:spcPct val="0"/>
        </a:spcAft>
        <a:buClr>
          <a:srgbClr val="1F673A"/>
        </a:buClr>
        <a:buChar char="–"/>
        <a:defRPr sz="1600">
          <a:solidFill>
            <a:schemeClr val="tx1"/>
          </a:solidFill>
          <a:latin typeface="Arial" pitchFamily="-60" charset="0"/>
          <a:ea typeface="+mn-ea"/>
        </a:defRPr>
      </a:lvl4pPr>
      <a:lvl5pPr marL="2057400" indent="-228600" algn="l" rtl="0" eaLnBrk="1" fontAlgn="base" hangingPunct="1">
        <a:spcBef>
          <a:spcPct val="20000"/>
        </a:spcBef>
        <a:spcAft>
          <a:spcPct val="0"/>
        </a:spcAft>
        <a:buClr>
          <a:srgbClr val="1F673A"/>
        </a:buClr>
        <a:buChar char="»"/>
        <a:defRPr sz="1600">
          <a:solidFill>
            <a:schemeClr val="tx1"/>
          </a:solidFill>
          <a:latin typeface="Arial" pitchFamily="-60" charset="0"/>
          <a:ea typeface="+mn-ea"/>
        </a:defRPr>
      </a:lvl5pPr>
      <a:lvl6pPr marL="2514600" indent="-228600" algn="l" rtl="0" eaLnBrk="1" fontAlgn="base" hangingPunct="1">
        <a:spcBef>
          <a:spcPct val="20000"/>
        </a:spcBef>
        <a:spcAft>
          <a:spcPct val="0"/>
        </a:spcAft>
        <a:buClr>
          <a:srgbClr val="1F673A"/>
        </a:buClr>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1F673A"/>
        </a:buClr>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1F673A"/>
        </a:buClr>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1F673A"/>
        </a:buClr>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Top Bar"/>
          <p:cNvPicPr>
            <a:picLocks noChangeAspect="1" noChangeArrowheads="1"/>
          </p:cNvPicPr>
          <p:nvPr/>
        </p:nvPicPr>
        <p:blipFill>
          <a:blip r:embed="rId14"/>
          <a:srcRect/>
          <a:stretch>
            <a:fillRect/>
          </a:stretch>
        </p:blipFill>
        <p:spPr bwMode="auto">
          <a:xfrm>
            <a:off x="1" y="5"/>
            <a:ext cx="9145588" cy="11334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304801"/>
            <a:ext cx="8001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1371600" y="1600200"/>
            <a:ext cx="7086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nvPr>
        </p:nvSpPr>
        <p:spPr bwMode="auto">
          <a:xfrm>
            <a:off x="228600" y="64008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000">
                <a:solidFill>
                  <a:schemeClr val="bg1"/>
                </a:solidFill>
                <a:latin typeface="Lucida Grande" charset="0"/>
                <a:ea typeface="ヒラギノ角ゴ Pro W3" charset="-128"/>
                <a:cs typeface="ヒラギノ角ゴ Pro W3" charset="-128"/>
              </a:defRPr>
            </a:lvl1pPr>
          </a:lstStyle>
          <a:p>
            <a:pPr fontAlgn="base">
              <a:spcBef>
                <a:spcPct val="0"/>
              </a:spcBef>
              <a:spcAft>
                <a:spcPct val="0"/>
              </a:spcAft>
              <a:defRPr/>
            </a:pPr>
            <a:fld id="{9524F53D-30E7-4251-A384-A49F69DAA8F6}"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92605650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hf hdr="0" ftr="0" dt="0"/>
  <p:txStyles>
    <p:titleStyle>
      <a:lvl1pPr algn="l" rtl="0" eaLnBrk="1" fontAlgn="base" hangingPunct="1">
        <a:spcBef>
          <a:spcPct val="0"/>
        </a:spcBef>
        <a:spcAft>
          <a:spcPct val="0"/>
        </a:spcAft>
        <a:defRPr sz="2800">
          <a:solidFill>
            <a:schemeClr val="bg1"/>
          </a:solidFill>
          <a:latin typeface="Arial-BoldMT" pitchFamily="-60" charset="0"/>
          <a:ea typeface="+mj-ea"/>
          <a:cs typeface="+mj-cs"/>
        </a:defRPr>
      </a:lvl1pPr>
      <a:lvl2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2pPr>
      <a:lvl3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3pPr>
      <a:lvl4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4pPr>
      <a:lvl5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5pPr>
      <a:lvl6pPr marL="4572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6pPr>
      <a:lvl7pPr marL="9144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7pPr>
      <a:lvl8pPr marL="13716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8pPr>
      <a:lvl9pPr marL="18288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lr>
          <a:srgbClr val="1F673A"/>
        </a:buClr>
        <a:buChar char="•"/>
        <a:defRPr sz="2400">
          <a:solidFill>
            <a:schemeClr val="tx1"/>
          </a:solidFill>
          <a:latin typeface="Arial" pitchFamily="-60" charset="0"/>
          <a:ea typeface="+mn-ea"/>
          <a:cs typeface="+mn-cs"/>
        </a:defRPr>
      </a:lvl1pPr>
      <a:lvl2pPr marL="742950" indent="-285750" algn="l" rtl="0" eaLnBrk="1" fontAlgn="base" hangingPunct="1">
        <a:spcBef>
          <a:spcPct val="20000"/>
        </a:spcBef>
        <a:spcAft>
          <a:spcPct val="0"/>
        </a:spcAft>
        <a:buClr>
          <a:srgbClr val="1F673A"/>
        </a:buClr>
        <a:buChar char="–"/>
        <a:defRPr sz="2000">
          <a:solidFill>
            <a:schemeClr val="tx1"/>
          </a:solidFill>
          <a:latin typeface="Arial" pitchFamily="-60" charset="0"/>
          <a:ea typeface="+mn-ea"/>
        </a:defRPr>
      </a:lvl2pPr>
      <a:lvl3pPr marL="1143000" indent="-228600" algn="l" rtl="0" eaLnBrk="1" fontAlgn="base" hangingPunct="1">
        <a:spcBef>
          <a:spcPct val="20000"/>
        </a:spcBef>
        <a:spcAft>
          <a:spcPct val="0"/>
        </a:spcAft>
        <a:buClr>
          <a:srgbClr val="1F673A"/>
        </a:buClr>
        <a:buChar char="•"/>
        <a:defRPr>
          <a:solidFill>
            <a:schemeClr val="tx1"/>
          </a:solidFill>
          <a:latin typeface="Arial" pitchFamily="-60" charset="0"/>
          <a:ea typeface="+mn-ea"/>
        </a:defRPr>
      </a:lvl3pPr>
      <a:lvl4pPr marL="1600200" indent="-228600" algn="l" rtl="0" eaLnBrk="1" fontAlgn="base" hangingPunct="1">
        <a:spcBef>
          <a:spcPct val="20000"/>
        </a:spcBef>
        <a:spcAft>
          <a:spcPct val="0"/>
        </a:spcAft>
        <a:buClr>
          <a:srgbClr val="1F673A"/>
        </a:buClr>
        <a:buChar char="–"/>
        <a:defRPr sz="1600">
          <a:solidFill>
            <a:schemeClr val="tx1"/>
          </a:solidFill>
          <a:latin typeface="Arial" pitchFamily="-60" charset="0"/>
          <a:ea typeface="+mn-ea"/>
        </a:defRPr>
      </a:lvl4pPr>
      <a:lvl5pPr marL="2057400" indent="-228600" algn="l" rtl="0" eaLnBrk="1" fontAlgn="base" hangingPunct="1">
        <a:spcBef>
          <a:spcPct val="20000"/>
        </a:spcBef>
        <a:spcAft>
          <a:spcPct val="0"/>
        </a:spcAft>
        <a:buClr>
          <a:srgbClr val="1F673A"/>
        </a:buClr>
        <a:buChar char="»"/>
        <a:defRPr sz="1600">
          <a:solidFill>
            <a:schemeClr val="tx1"/>
          </a:solidFill>
          <a:latin typeface="Arial" pitchFamily="-60" charset="0"/>
          <a:ea typeface="+mn-ea"/>
        </a:defRPr>
      </a:lvl5pPr>
      <a:lvl6pPr marL="2514600" indent="-228600" algn="l" rtl="0" eaLnBrk="1" fontAlgn="base" hangingPunct="1">
        <a:spcBef>
          <a:spcPct val="20000"/>
        </a:spcBef>
        <a:spcAft>
          <a:spcPct val="0"/>
        </a:spcAft>
        <a:buClr>
          <a:srgbClr val="1F673A"/>
        </a:buClr>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1F673A"/>
        </a:buClr>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1F673A"/>
        </a:buClr>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1F673A"/>
        </a:buClr>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Top Bar"/>
          <p:cNvPicPr>
            <a:picLocks noChangeAspect="1" noChangeArrowheads="1"/>
          </p:cNvPicPr>
          <p:nvPr/>
        </p:nvPicPr>
        <p:blipFill>
          <a:blip r:embed="rId14"/>
          <a:srcRect/>
          <a:stretch>
            <a:fillRect/>
          </a:stretch>
        </p:blipFill>
        <p:spPr bwMode="auto">
          <a:xfrm>
            <a:off x="1" y="1"/>
            <a:ext cx="9145588" cy="11334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304801"/>
            <a:ext cx="8001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1371600" y="1600200"/>
            <a:ext cx="7086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nvPr>
        </p:nvSpPr>
        <p:spPr bwMode="auto">
          <a:xfrm>
            <a:off x="228600" y="64008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000">
                <a:solidFill>
                  <a:schemeClr val="bg1"/>
                </a:solidFill>
                <a:latin typeface="Lucida Grande" charset="0"/>
                <a:ea typeface="ヒラギノ角ゴ Pro W3" charset="-128"/>
                <a:cs typeface="ヒラギノ角ゴ Pro W3" charset="-128"/>
              </a:defRPr>
            </a:lvl1pPr>
          </a:lstStyle>
          <a:p>
            <a:pPr fontAlgn="base">
              <a:spcBef>
                <a:spcPct val="0"/>
              </a:spcBef>
              <a:spcAft>
                <a:spcPct val="0"/>
              </a:spcAft>
              <a:defRPr/>
            </a:pPr>
            <a:fld id="{9524F53D-30E7-4251-A384-A49F69DAA8F6}"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86779415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hf hdr="0" ftr="0" dt="0"/>
  <p:txStyles>
    <p:titleStyle>
      <a:lvl1pPr algn="l" rtl="0" eaLnBrk="1" fontAlgn="base" hangingPunct="1">
        <a:spcBef>
          <a:spcPct val="0"/>
        </a:spcBef>
        <a:spcAft>
          <a:spcPct val="0"/>
        </a:spcAft>
        <a:defRPr sz="2800">
          <a:solidFill>
            <a:schemeClr val="bg1"/>
          </a:solidFill>
          <a:latin typeface="Arial-BoldMT" pitchFamily="-60" charset="0"/>
          <a:ea typeface="+mj-ea"/>
          <a:cs typeface="+mj-cs"/>
        </a:defRPr>
      </a:lvl1pPr>
      <a:lvl2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2pPr>
      <a:lvl3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3pPr>
      <a:lvl4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4pPr>
      <a:lvl5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5pPr>
      <a:lvl6pPr marL="4572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6pPr>
      <a:lvl7pPr marL="9144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7pPr>
      <a:lvl8pPr marL="13716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8pPr>
      <a:lvl9pPr marL="18288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lr>
          <a:srgbClr val="1F673A"/>
        </a:buClr>
        <a:buChar char="•"/>
        <a:defRPr sz="2400">
          <a:solidFill>
            <a:schemeClr val="tx1"/>
          </a:solidFill>
          <a:latin typeface="Arial" pitchFamily="-60" charset="0"/>
          <a:ea typeface="+mn-ea"/>
          <a:cs typeface="+mn-cs"/>
        </a:defRPr>
      </a:lvl1pPr>
      <a:lvl2pPr marL="742950" indent="-285750" algn="l" rtl="0" eaLnBrk="1" fontAlgn="base" hangingPunct="1">
        <a:spcBef>
          <a:spcPct val="20000"/>
        </a:spcBef>
        <a:spcAft>
          <a:spcPct val="0"/>
        </a:spcAft>
        <a:buClr>
          <a:srgbClr val="1F673A"/>
        </a:buClr>
        <a:buChar char="–"/>
        <a:defRPr sz="2000">
          <a:solidFill>
            <a:schemeClr val="tx1"/>
          </a:solidFill>
          <a:latin typeface="Arial" pitchFamily="-60" charset="0"/>
          <a:ea typeface="+mn-ea"/>
        </a:defRPr>
      </a:lvl2pPr>
      <a:lvl3pPr marL="1143000" indent="-228600" algn="l" rtl="0" eaLnBrk="1" fontAlgn="base" hangingPunct="1">
        <a:spcBef>
          <a:spcPct val="20000"/>
        </a:spcBef>
        <a:spcAft>
          <a:spcPct val="0"/>
        </a:spcAft>
        <a:buClr>
          <a:srgbClr val="1F673A"/>
        </a:buClr>
        <a:buChar char="•"/>
        <a:defRPr>
          <a:solidFill>
            <a:schemeClr val="tx1"/>
          </a:solidFill>
          <a:latin typeface="Arial" pitchFamily="-60" charset="0"/>
          <a:ea typeface="+mn-ea"/>
        </a:defRPr>
      </a:lvl3pPr>
      <a:lvl4pPr marL="1600200" indent="-228600" algn="l" rtl="0" eaLnBrk="1" fontAlgn="base" hangingPunct="1">
        <a:spcBef>
          <a:spcPct val="20000"/>
        </a:spcBef>
        <a:spcAft>
          <a:spcPct val="0"/>
        </a:spcAft>
        <a:buClr>
          <a:srgbClr val="1F673A"/>
        </a:buClr>
        <a:buChar char="–"/>
        <a:defRPr sz="1600">
          <a:solidFill>
            <a:schemeClr val="tx1"/>
          </a:solidFill>
          <a:latin typeface="Arial" pitchFamily="-60" charset="0"/>
          <a:ea typeface="+mn-ea"/>
        </a:defRPr>
      </a:lvl4pPr>
      <a:lvl5pPr marL="2057400" indent="-228600" algn="l" rtl="0" eaLnBrk="1" fontAlgn="base" hangingPunct="1">
        <a:spcBef>
          <a:spcPct val="20000"/>
        </a:spcBef>
        <a:spcAft>
          <a:spcPct val="0"/>
        </a:spcAft>
        <a:buClr>
          <a:srgbClr val="1F673A"/>
        </a:buClr>
        <a:buChar char="»"/>
        <a:defRPr sz="1600">
          <a:solidFill>
            <a:schemeClr val="tx1"/>
          </a:solidFill>
          <a:latin typeface="Arial" pitchFamily="-60" charset="0"/>
          <a:ea typeface="+mn-ea"/>
        </a:defRPr>
      </a:lvl5pPr>
      <a:lvl6pPr marL="2514600" indent="-228600" algn="l" rtl="0" eaLnBrk="1" fontAlgn="base" hangingPunct="1">
        <a:spcBef>
          <a:spcPct val="20000"/>
        </a:spcBef>
        <a:spcAft>
          <a:spcPct val="0"/>
        </a:spcAft>
        <a:buClr>
          <a:srgbClr val="1F673A"/>
        </a:buClr>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1F673A"/>
        </a:buClr>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1F673A"/>
        </a:buClr>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1F673A"/>
        </a:buClr>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Top Bar"/>
          <p:cNvPicPr>
            <a:picLocks noChangeAspect="1" noChangeArrowheads="1"/>
          </p:cNvPicPr>
          <p:nvPr/>
        </p:nvPicPr>
        <p:blipFill>
          <a:blip r:embed="rId14"/>
          <a:srcRect/>
          <a:stretch>
            <a:fillRect/>
          </a:stretch>
        </p:blipFill>
        <p:spPr bwMode="auto">
          <a:xfrm>
            <a:off x="1" y="1"/>
            <a:ext cx="9145588" cy="11334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304801"/>
            <a:ext cx="8001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1371600" y="1600200"/>
            <a:ext cx="7086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nvPr>
        </p:nvSpPr>
        <p:spPr bwMode="auto">
          <a:xfrm>
            <a:off x="228600" y="64008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000">
                <a:solidFill>
                  <a:schemeClr val="bg1"/>
                </a:solidFill>
                <a:latin typeface="Lucida Grande" charset="0"/>
                <a:ea typeface="ヒラギノ角ゴ Pro W3" charset="-128"/>
                <a:cs typeface="ヒラギノ角ゴ Pro W3" charset="-128"/>
              </a:defRPr>
            </a:lvl1pPr>
          </a:lstStyle>
          <a:p>
            <a:pPr fontAlgn="base">
              <a:spcBef>
                <a:spcPct val="0"/>
              </a:spcBef>
              <a:spcAft>
                <a:spcPct val="0"/>
              </a:spcAft>
              <a:defRPr/>
            </a:pPr>
            <a:fld id="{9524F53D-30E7-4251-A384-A49F69DAA8F6}"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51258298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hf hdr="0" ftr="0" dt="0"/>
  <p:txStyles>
    <p:titleStyle>
      <a:lvl1pPr algn="l" rtl="0" eaLnBrk="1" fontAlgn="base" hangingPunct="1">
        <a:spcBef>
          <a:spcPct val="0"/>
        </a:spcBef>
        <a:spcAft>
          <a:spcPct val="0"/>
        </a:spcAft>
        <a:defRPr sz="2800">
          <a:solidFill>
            <a:schemeClr val="bg1"/>
          </a:solidFill>
          <a:latin typeface="Arial-BoldMT" pitchFamily="-60" charset="0"/>
          <a:ea typeface="+mj-ea"/>
          <a:cs typeface="+mj-cs"/>
        </a:defRPr>
      </a:lvl1pPr>
      <a:lvl2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2pPr>
      <a:lvl3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3pPr>
      <a:lvl4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4pPr>
      <a:lvl5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5pPr>
      <a:lvl6pPr marL="4572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6pPr>
      <a:lvl7pPr marL="9144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7pPr>
      <a:lvl8pPr marL="13716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8pPr>
      <a:lvl9pPr marL="18288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lr>
          <a:srgbClr val="1F673A"/>
        </a:buClr>
        <a:buChar char="•"/>
        <a:defRPr sz="2400">
          <a:solidFill>
            <a:schemeClr val="tx1"/>
          </a:solidFill>
          <a:latin typeface="Arial" pitchFamily="-60" charset="0"/>
          <a:ea typeface="+mn-ea"/>
          <a:cs typeface="+mn-cs"/>
        </a:defRPr>
      </a:lvl1pPr>
      <a:lvl2pPr marL="742950" indent="-285750" algn="l" rtl="0" eaLnBrk="1" fontAlgn="base" hangingPunct="1">
        <a:spcBef>
          <a:spcPct val="20000"/>
        </a:spcBef>
        <a:spcAft>
          <a:spcPct val="0"/>
        </a:spcAft>
        <a:buClr>
          <a:srgbClr val="1F673A"/>
        </a:buClr>
        <a:buChar char="–"/>
        <a:defRPr sz="2000">
          <a:solidFill>
            <a:schemeClr val="tx1"/>
          </a:solidFill>
          <a:latin typeface="Arial" pitchFamily="-60" charset="0"/>
          <a:ea typeface="+mn-ea"/>
        </a:defRPr>
      </a:lvl2pPr>
      <a:lvl3pPr marL="1143000" indent="-228600" algn="l" rtl="0" eaLnBrk="1" fontAlgn="base" hangingPunct="1">
        <a:spcBef>
          <a:spcPct val="20000"/>
        </a:spcBef>
        <a:spcAft>
          <a:spcPct val="0"/>
        </a:spcAft>
        <a:buClr>
          <a:srgbClr val="1F673A"/>
        </a:buClr>
        <a:buChar char="•"/>
        <a:defRPr>
          <a:solidFill>
            <a:schemeClr val="tx1"/>
          </a:solidFill>
          <a:latin typeface="Arial" pitchFamily="-60" charset="0"/>
          <a:ea typeface="+mn-ea"/>
        </a:defRPr>
      </a:lvl3pPr>
      <a:lvl4pPr marL="1600200" indent="-228600" algn="l" rtl="0" eaLnBrk="1" fontAlgn="base" hangingPunct="1">
        <a:spcBef>
          <a:spcPct val="20000"/>
        </a:spcBef>
        <a:spcAft>
          <a:spcPct val="0"/>
        </a:spcAft>
        <a:buClr>
          <a:srgbClr val="1F673A"/>
        </a:buClr>
        <a:buChar char="–"/>
        <a:defRPr sz="1600">
          <a:solidFill>
            <a:schemeClr val="tx1"/>
          </a:solidFill>
          <a:latin typeface="Arial" pitchFamily="-60" charset="0"/>
          <a:ea typeface="+mn-ea"/>
        </a:defRPr>
      </a:lvl4pPr>
      <a:lvl5pPr marL="2057400" indent="-228600" algn="l" rtl="0" eaLnBrk="1" fontAlgn="base" hangingPunct="1">
        <a:spcBef>
          <a:spcPct val="20000"/>
        </a:spcBef>
        <a:spcAft>
          <a:spcPct val="0"/>
        </a:spcAft>
        <a:buClr>
          <a:srgbClr val="1F673A"/>
        </a:buClr>
        <a:buChar char="»"/>
        <a:defRPr sz="1600">
          <a:solidFill>
            <a:schemeClr val="tx1"/>
          </a:solidFill>
          <a:latin typeface="Arial" pitchFamily="-60" charset="0"/>
          <a:ea typeface="+mn-ea"/>
        </a:defRPr>
      </a:lvl5pPr>
      <a:lvl6pPr marL="2514600" indent="-228600" algn="l" rtl="0" eaLnBrk="1" fontAlgn="base" hangingPunct="1">
        <a:spcBef>
          <a:spcPct val="20000"/>
        </a:spcBef>
        <a:spcAft>
          <a:spcPct val="0"/>
        </a:spcAft>
        <a:buClr>
          <a:srgbClr val="1F673A"/>
        </a:buClr>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1F673A"/>
        </a:buClr>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1F673A"/>
        </a:buClr>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1F673A"/>
        </a:buClr>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4.xml"/></Relationships>
</file>

<file path=ppt/slides/_rels/slide2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9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08.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0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40" name="Picture 4" descr="Lin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4338" name="Placeholder 3"/>
          <p:cNvSpPr>
            <a:spLocks noGrp="1" noChangeArrowheads="1"/>
          </p:cNvSpPr>
          <p:nvPr>
            <p:ph type="ctrTitle"/>
          </p:nvPr>
        </p:nvSpPr>
        <p:spPr>
          <a:xfrm>
            <a:off x="685800" y="3429000"/>
            <a:ext cx="7772400" cy="1295400"/>
          </a:xfrm>
        </p:spPr>
        <p:txBody>
          <a:bodyPr anchor="ctr"/>
          <a:lstStyle/>
          <a:p>
            <a:pPr algn="ctr" eaLnBrk="1" hangingPunct="1"/>
            <a:r>
              <a:rPr lang="en-US" dirty="0" smtClean="0">
                <a:latin typeface="Arial-BoldMT" charset="0"/>
              </a:rPr>
              <a:t>N.R.E.C.A. Employee </a:t>
            </a:r>
            <a:r>
              <a:rPr lang="en-US" dirty="0" smtClean="0">
                <a:latin typeface="Arial-BoldMT" charset="0"/>
              </a:rPr>
              <a:t>Benefits Update </a:t>
            </a:r>
            <a:br>
              <a:rPr lang="en-US" dirty="0" smtClean="0">
                <a:latin typeface="Arial-BoldMT" charset="0"/>
              </a:rPr>
            </a:br>
            <a:r>
              <a:rPr lang="en-US" dirty="0" smtClean="0">
                <a:latin typeface="Arial-BoldMT" charset="0"/>
              </a:rPr>
              <a:t>September 16, 2016</a:t>
            </a:r>
            <a:endParaRPr lang="en-US" dirty="0">
              <a:latin typeface="Arial-BoldMT"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428" t="19390" r="12233" b="14388"/>
          <a:stretch/>
        </p:blipFill>
        <p:spPr>
          <a:xfrm>
            <a:off x="6080809" y="5561521"/>
            <a:ext cx="2606039" cy="868680"/>
          </a:xfrm>
          <a:prstGeom prst="rect">
            <a:avLst/>
          </a:prstGeom>
        </p:spPr>
      </p:pic>
      <p:sp>
        <p:nvSpPr>
          <p:cNvPr id="2" name="TextBox 1"/>
          <p:cNvSpPr txBox="1"/>
          <p:nvPr/>
        </p:nvSpPr>
        <p:spPr>
          <a:xfrm>
            <a:off x="914400" y="5486555"/>
            <a:ext cx="3505200" cy="830997"/>
          </a:xfrm>
          <a:prstGeom prst="rect">
            <a:avLst/>
          </a:prstGeom>
          <a:noFill/>
        </p:spPr>
        <p:txBody>
          <a:bodyPr wrap="square" rtlCol="0">
            <a:spAutoFit/>
          </a:bodyPr>
          <a:lstStyle/>
          <a:p>
            <a:pPr fontAlgn="base">
              <a:spcBef>
                <a:spcPct val="0"/>
              </a:spcBef>
              <a:spcAft>
                <a:spcPct val="0"/>
              </a:spcAft>
            </a:pPr>
            <a:r>
              <a:rPr lang="en-US" sz="2400" dirty="0" smtClean="0">
                <a:solidFill>
                  <a:srgbClr val="000000"/>
                </a:solidFill>
              </a:rPr>
              <a:t>Dan Sharpe</a:t>
            </a:r>
          </a:p>
          <a:p>
            <a:pPr fontAlgn="base">
              <a:spcBef>
                <a:spcPct val="0"/>
              </a:spcBef>
              <a:spcAft>
                <a:spcPct val="0"/>
              </a:spcAft>
            </a:pPr>
            <a:r>
              <a:rPr lang="en-US" sz="2400" dirty="0" smtClean="0">
                <a:solidFill>
                  <a:srgbClr val="000000"/>
                </a:solidFill>
              </a:rPr>
              <a:t> </a:t>
            </a:r>
            <a:r>
              <a:rPr lang="en-US" sz="2400" dirty="0" smtClean="0">
                <a:solidFill>
                  <a:srgbClr val="000000"/>
                </a:solidFill>
              </a:rPr>
              <a:t>NRECA</a:t>
            </a:r>
            <a:endParaRPr lang="en-US" sz="2400" dirty="0">
              <a:solidFill>
                <a:srgbClr val="000000"/>
              </a:solidFill>
            </a:endParaRPr>
          </a:p>
        </p:txBody>
      </p:sp>
    </p:spTree>
    <p:extLst>
      <p:ext uri="{BB962C8B-B14F-4D97-AF65-F5344CB8AC3E}">
        <p14:creationId xmlns:p14="http://schemas.microsoft.com/office/powerpoint/2010/main" val="1032894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latin typeface="Arial" panose="020B0604020202020204" pitchFamily="34" charset="0"/>
                <a:cs typeface="Arial" panose="020B0604020202020204" pitchFamily="34" charset="0"/>
              </a:rPr>
              <a:t>Retirement Security Plan Update</a:t>
            </a:r>
            <a:endParaRPr lang="en-US" dirty="0"/>
          </a:p>
        </p:txBody>
      </p:sp>
      <p:sp>
        <p:nvSpPr>
          <p:cNvPr id="4" name="Slide Number Placeholder 3"/>
          <p:cNvSpPr>
            <a:spLocks noGrp="1"/>
          </p:cNvSpPr>
          <p:nvPr>
            <p:ph type="sldNum" sz="quarter" idx="10"/>
          </p:nvPr>
        </p:nvSpPr>
        <p:spPr/>
        <p:txBody>
          <a:bodyPr/>
          <a:lstStyle/>
          <a:p>
            <a:pPr>
              <a:defRPr/>
            </a:pPr>
            <a:fld id="{6DD90662-0A94-49DB-A44E-CB687B9E9804}" type="slidenum">
              <a:rPr lang="en-US" smtClean="0">
                <a:solidFill>
                  <a:schemeClr val="tx1"/>
                </a:solidFill>
              </a:rPr>
              <a:pPr>
                <a:defRPr/>
              </a:pPr>
              <a:t>10</a:t>
            </a:fld>
            <a:endParaRPr lang="en-US">
              <a:solidFill>
                <a:schemeClr val="tx1"/>
              </a:solidFill>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5500" y="1485460"/>
            <a:ext cx="6225639" cy="4606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7529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04801"/>
            <a:ext cx="8686800" cy="533400"/>
          </a:xfrm>
        </p:spPr>
        <p:txBody>
          <a:bodyPr/>
          <a:lstStyle/>
          <a:p>
            <a:r>
              <a:rPr lang="en-US" sz="3200" b="1" dirty="0"/>
              <a:t>30 Year </a:t>
            </a:r>
            <a:r>
              <a:rPr lang="en-US" sz="3200" b="1" dirty="0" smtClean="0"/>
              <a:t>Plan Changes</a:t>
            </a:r>
            <a:endParaRPr lang="en-US" altLang="en-US" sz="3200" b="1" dirty="0" smtClean="0">
              <a:latin typeface="Arial-BoldMT"/>
            </a:endParaRPr>
          </a:p>
        </p:txBody>
      </p:sp>
      <p:sp>
        <p:nvSpPr>
          <p:cNvPr id="7171" name="Rectangle 3"/>
          <p:cNvSpPr>
            <a:spLocks noGrp="1" noChangeArrowheads="1"/>
          </p:cNvSpPr>
          <p:nvPr>
            <p:ph idx="1"/>
          </p:nvPr>
        </p:nvSpPr>
        <p:spPr>
          <a:xfrm>
            <a:off x="457200" y="1219201"/>
            <a:ext cx="8382000" cy="4648200"/>
          </a:xfrm>
        </p:spPr>
        <p:txBody>
          <a:bodyPr>
            <a:normAutofit fontScale="92500" lnSpcReduction="10000"/>
          </a:bodyPr>
          <a:lstStyle/>
          <a:p>
            <a:pPr eaLnBrk="1" hangingPunct="1">
              <a:buClrTx/>
              <a:buFont typeface="Arial" panose="020B0604020202020204" pitchFamily="34" charset="0"/>
              <a:buChar char="•"/>
            </a:pPr>
            <a:r>
              <a:rPr lang="en-US" altLang="en-US" dirty="0" smtClean="0">
                <a:latin typeface="Arial" pitchFamily="34" charset="0"/>
              </a:rPr>
              <a:t>For employees hired after January 1, 2017, the IRS will no longer permit “in-service” withdrawals from defined benefit pension plans with service-based retirement designs.</a:t>
            </a:r>
          </a:p>
          <a:p>
            <a:pPr eaLnBrk="1" hangingPunct="1">
              <a:buClrTx/>
              <a:buFont typeface="Arial" panose="020B0604020202020204" pitchFamily="34" charset="0"/>
              <a:buChar char="•"/>
            </a:pPr>
            <a:r>
              <a:rPr lang="en-US" altLang="en-US" dirty="0" smtClean="0">
                <a:latin typeface="Arial" pitchFamily="34" charset="0"/>
              </a:rPr>
              <a:t>This rule does </a:t>
            </a:r>
            <a:r>
              <a:rPr lang="en-US" altLang="en-US" b="1" dirty="0" smtClean="0">
                <a:latin typeface="Arial" pitchFamily="34" charset="0"/>
              </a:rPr>
              <a:t>not</a:t>
            </a:r>
            <a:r>
              <a:rPr lang="en-US" altLang="en-US" dirty="0" smtClean="0">
                <a:latin typeface="Arial" pitchFamily="34" charset="0"/>
              </a:rPr>
              <a:t> affect plan designs with age-based full retirement dates (e.g., RS Plans with normal retirement ages of 60, 62 or 65).</a:t>
            </a:r>
          </a:p>
          <a:p>
            <a:pPr eaLnBrk="1" hangingPunct="1">
              <a:buClrTx/>
              <a:buFont typeface="Arial" panose="020B0604020202020204" pitchFamily="34" charset="0"/>
              <a:buChar char="•"/>
            </a:pPr>
            <a:r>
              <a:rPr lang="en-US" altLang="en-US" dirty="0" smtClean="0">
                <a:latin typeface="Arial" pitchFamily="34" charset="0"/>
              </a:rPr>
              <a:t>Existing employees in NRECA’s RS 30-year Plan will be grandfathered and maintain the ability to quasi retire with 30 years of service.</a:t>
            </a:r>
          </a:p>
          <a:p>
            <a:pPr eaLnBrk="1" hangingPunct="1">
              <a:buClrTx/>
              <a:buFont typeface="Arial" panose="020B0604020202020204" pitchFamily="34" charset="0"/>
              <a:buChar char="•"/>
            </a:pPr>
            <a:r>
              <a:rPr lang="en-US" altLang="en-US" dirty="0" smtClean="0">
                <a:latin typeface="Arial" pitchFamily="34" charset="0"/>
              </a:rPr>
              <a:t>Employees </a:t>
            </a:r>
            <a:r>
              <a:rPr lang="en-US" altLang="en-US" b="1" dirty="0" smtClean="0">
                <a:latin typeface="Arial" pitchFamily="34" charset="0"/>
              </a:rPr>
              <a:t>hired after</a:t>
            </a:r>
            <a:r>
              <a:rPr lang="en-US" altLang="en-US" dirty="0" smtClean="0">
                <a:latin typeface="Arial" pitchFamily="34" charset="0"/>
              </a:rPr>
              <a:t> January 1, 2017, will not be able to quasi retire until they reach age 62 (even if their RS Plan participation exceeds 30 years before age 62).</a:t>
            </a:r>
            <a:r>
              <a:rPr lang="en-US" altLang="en-US" sz="2800" dirty="0" smtClean="0">
                <a:latin typeface="Arial" pitchFamily="34" charset="0"/>
              </a:rPr>
              <a:t>  </a:t>
            </a:r>
          </a:p>
          <a:p>
            <a:pPr eaLnBrk="1" hangingPunct="1">
              <a:buFontTx/>
              <a:buNone/>
            </a:pPr>
            <a:endParaRPr lang="en-US" altLang="en-US" sz="2000" dirty="0" smtClean="0">
              <a:latin typeface="Arial" pitchFamily="34" charset="0"/>
            </a:endParaRPr>
          </a:p>
          <a:p>
            <a:pPr eaLnBrk="1" hangingPunct="1">
              <a:buFontTx/>
              <a:buNone/>
            </a:pPr>
            <a:r>
              <a:rPr lang="en-US" altLang="en-US" sz="2000" dirty="0" smtClean="0">
                <a:latin typeface="Arial" pitchFamily="34" charset="0"/>
              </a:rPr>
              <a:t>	</a:t>
            </a:r>
            <a:endParaRPr lang="en-US" altLang="en-US" sz="1600" dirty="0" smtClean="0">
              <a:latin typeface="Arial" pitchFamily="34" charset="0"/>
            </a:endParaRPr>
          </a:p>
        </p:txBody>
      </p:sp>
      <p:sp>
        <p:nvSpPr>
          <p:cNvPr id="2" name="Slide Number Placeholder 1"/>
          <p:cNvSpPr>
            <a:spLocks noGrp="1"/>
          </p:cNvSpPr>
          <p:nvPr>
            <p:ph type="sldNum" sz="quarter" idx="10"/>
          </p:nvPr>
        </p:nvSpPr>
        <p:spPr/>
        <p:txBody>
          <a:bodyPr/>
          <a:lstStyle/>
          <a:p>
            <a:pPr>
              <a:defRPr/>
            </a:pPr>
            <a:fld id="{6DD90662-0A94-49DB-A44E-CB687B9E9804}" type="slidenum">
              <a:rPr lang="en-US" smtClean="0">
                <a:solidFill>
                  <a:schemeClr val="tx1"/>
                </a:solidFill>
              </a:rPr>
              <a:pPr>
                <a:defRPr/>
              </a:pPr>
              <a:t>11</a:t>
            </a:fld>
            <a:endParaRPr lang="en-US">
              <a:solidFill>
                <a:schemeClr val="tx1"/>
              </a:solidFill>
            </a:endParaRPr>
          </a:p>
        </p:txBody>
      </p:sp>
    </p:spTree>
    <p:extLst>
      <p:ext uri="{BB962C8B-B14F-4D97-AF65-F5344CB8AC3E}">
        <p14:creationId xmlns:p14="http://schemas.microsoft.com/office/powerpoint/2010/main" val="403021757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b="1" dirty="0">
                <a:latin typeface="Arial" panose="020B0604020202020204" pitchFamily="34" charset="0"/>
                <a:cs typeface="Arial" panose="020B0604020202020204" pitchFamily="34" charset="0"/>
              </a:rPr>
              <a:t>RS Plan Update:  Distribution Opt-Out</a:t>
            </a:r>
            <a:br>
              <a:rPr lang="en-US" altLang="en-US" sz="3200" b="1" dirty="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19125" y="1600200"/>
            <a:ext cx="7839075" cy="4495800"/>
          </a:xfrm>
        </p:spPr>
        <p:txBody>
          <a:bodyPr/>
          <a:lstStyle/>
          <a:p>
            <a:pPr>
              <a:spcBef>
                <a:spcPts val="0"/>
              </a:spcBef>
              <a:buClrTx/>
              <a:defRPr/>
            </a:pPr>
            <a:r>
              <a:rPr lang="en-US" sz="2800" dirty="0"/>
              <a:t>Lump Sum Option</a:t>
            </a:r>
          </a:p>
          <a:p>
            <a:pPr>
              <a:spcBef>
                <a:spcPts val="0"/>
              </a:spcBef>
              <a:buClrTx/>
              <a:defRPr/>
            </a:pPr>
            <a:r>
              <a:rPr lang="en-US" sz="2800" dirty="0" smtClean="0"/>
              <a:t>QUASI </a:t>
            </a:r>
            <a:r>
              <a:rPr lang="en-US" sz="2800" dirty="0"/>
              <a:t>Option</a:t>
            </a:r>
          </a:p>
          <a:p>
            <a:endParaRPr lang="en-US" dirty="0"/>
          </a:p>
        </p:txBody>
      </p:sp>
      <p:sp>
        <p:nvSpPr>
          <p:cNvPr id="4" name="Slide Number Placeholder 3"/>
          <p:cNvSpPr>
            <a:spLocks noGrp="1"/>
          </p:cNvSpPr>
          <p:nvPr>
            <p:ph type="sldNum" sz="quarter" idx="10"/>
          </p:nvPr>
        </p:nvSpPr>
        <p:spPr/>
        <p:txBody>
          <a:bodyPr/>
          <a:lstStyle/>
          <a:p>
            <a:pPr>
              <a:defRPr/>
            </a:pPr>
            <a:fld id="{6DD90662-0A94-49DB-A44E-CB687B9E9804}" type="slidenum">
              <a:rPr lang="en-US" smtClean="0">
                <a:solidFill>
                  <a:schemeClr val="tx1"/>
                </a:solidFill>
              </a:rPr>
              <a:pPr>
                <a:defRPr/>
              </a:pPr>
              <a:t>12</a:t>
            </a:fld>
            <a:endParaRPr lang="en-US">
              <a:solidFill>
                <a:schemeClr val="tx1"/>
              </a:solidFill>
            </a:endParaRPr>
          </a:p>
        </p:txBody>
      </p:sp>
    </p:spTree>
    <p:extLst>
      <p:ext uri="{BB962C8B-B14F-4D97-AF65-F5344CB8AC3E}">
        <p14:creationId xmlns:p14="http://schemas.microsoft.com/office/powerpoint/2010/main" val="590453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laceholder 2"/>
          <p:cNvSpPr>
            <a:spLocks noGrp="1" noChangeArrowheads="1"/>
          </p:cNvSpPr>
          <p:nvPr>
            <p:ph type="title"/>
          </p:nvPr>
        </p:nvSpPr>
        <p:spPr>
          <a:xfrm>
            <a:off x="342900" y="365148"/>
            <a:ext cx="8081683" cy="644525"/>
          </a:xfrm>
        </p:spPr>
        <p:txBody>
          <a:bodyPr>
            <a:noAutofit/>
          </a:bodyPr>
          <a:lstStyle/>
          <a:p>
            <a:pPr lvl="0"/>
            <a:r>
              <a:rPr lang="en-US" altLang="en-US" sz="3200" b="1" dirty="0">
                <a:latin typeface="Arial" panose="020B0604020202020204" pitchFamily="34" charset="0"/>
                <a:ea typeface="MS PGothic" pitchFamily="34" charset="-128"/>
                <a:cs typeface="Arial" panose="020B0604020202020204" pitchFamily="34" charset="0"/>
              </a:rPr>
              <a:t>Recent Co-op RS Plan Change Statistics</a:t>
            </a:r>
            <a:br>
              <a:rPr lang="en-US" altLang="en-US" sz="3200" b="1" dirty="0">
                <a:latin typeface="Arial" panose="020B0604020202020204" pitchFamily="34" charset="0"/>
                <a:ea typeface="MS PGothic" pitchFamily="34" charset="-128"/>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bwMode="auto">
          <a:xfrm>
            <a:off x="409575" y="1314448"/>
            <a:ext cx="8105775" cy="348615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673A"/>
              </a:buClr>
              <a:buSzPct val="75000"/>
              <a:buFont typeface="Times" charset="0"/>
              <a:buChar char="•"/>
              <a:defRPr sz="2400" b="1">
                <a:solidFill>
                  <a:schemeClr val="tx1"/>
                </a:solidFill>
                <a:latin typeface="Arial" pitchFamily="-60" charset="0"/>
                <a:ea typeface="+mn-ea"/>
                <a:cs typeface="+mn-cs"/>
              </a:defRPr>
            </a:lvl1pPr>
            <a:lvl2pPr marL="742950" indent="-285750" algn="l" rtl="0" eaLnBrk="1" fontAlgn="base" hangingPunct="1">
              <a:spcBef>
                <a:spcPct val="20000"/>
              </a:spcBef>
              <a:spcAft>
                <a:spcPct val="0"/>
              </a:spcAft>
              <a:buClr>
                <a:srgbClr val="1F673A"/>
              </a:buClr>
              <a:buSzPct val="100000"/>
              <a:buChar char="–"/>
              <a:defRPr sz="2000">
                <a:solidFill>
                  <a:schemeClr val="tx1"/>
                </a:solidFill>
                <a:latin typeface="Arial" pitchFamily="-60" charset="0"/>
                <a:ea typeface="+mn-ea"/>
              </a:defRPr>
            </a:lvl2pPr>
            <a:lvl3pPr marL="1143000" indent="-228600" algn="l" rtl="0" eaLnBrk="1" fontAlgn="base" hangingPunct="1">
              <a:spcBef>
                <a:spcPct val="20000"/>
              </a:spcBef>
              <a:spcAft>
                <a:spcPct val="0"/>
              </a:spcAft>
              <a:buClr>
                <a:srgbClr val="1F673A"/>
              </a:buClr>
              <a:buSzPct val="75000"/>
              <a:buFont typeface="Times" charset="0"/>
              <a:buChar char="•"/>
              <a:defRPr>
                <a:solidFill>
                  <a:schemeClr val="tx1"/>
                </a:solidFill>
                <a:latin typeface="Arial" pitchFamily="-60" charset="0"/>
                <a:ea typeface="+mn-ea"/>
              </a:defRPr>
            </a:lvl3pPr>
            <a:lvl4pPr marL="1600200" indent="-228600" algn="l" rtl="0" eaLnBrk="1" fontAlgn="base" hangingPunct="1">
              <a:spcBef>
                <a:spcPct val="20000"/>
              </a:spcBef>
              <a:spcAft>
                <a:spcPct val="0"/>
              </a:spcAft>
              <a:buClr>
                <a:srgbClr val="1F673A"/>
              </a:buClr>
              <a:buChar char="–"/>
              <a:defRPr sz="1600">
                <a:solidFill>
                  <a:schemeClr val="tx1"/>
                </a:solidFill>
                <a:latin typeface="Arial" pitchFamily="-60" charset="0"/>
                <a:ea typeface="+mn-ea"/>
              </a:defRPr>
            </a:lvl4pPr>
            <a:lvl5pPr marL="2057400" indent="-228600" algn="l" rtl="0" eaLnBrk="1" fontAlgn="base" hangingPunct="1">
              <a:spcBef>
                <a:spcPct val="20000"/>
              </a:spcBef>
              <a:spcAft>
                <a:spcPct val="0"/>
              </a:spcAft>
              <a:buClr>
                <a:srgbClr val="1F673A"/>
              </a:buClr>
              <a:buChar char="»"/>
              <a:defRPr sz="1600">
                <a:solidFill>
                  <a:schemeClr val="tx1"/>
                </a:solidFill>
                <a:latin typeface="Arial" pitchFamily="-60" charset="0"/>
                <a:ea typeface="+mn-ea"/>
              </a:defRPr>
            </a:lvl5pPr>
            <a:lvl6pPr marL="2514600" indent="-228600" algn="l" rtl="0" eaLnBrk="1" fontAlgn="base" hangingPunct="1">
              <a:spcBef>
                <a:spcPct val="20000"/>
              </a:spcBef>
              <a:spcAft>
                <a:spcPct val="0"/>
              </a:spcAft>
              <a:buClr>
                <a:srgbClr val="1F673A"/>
              </a:buClr>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1F673A"/>
              </a:buClr>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1F673A"/>
              </a:buClr>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1F673A"/>
              </a:buClr>
              <a:buChar char="»"/>
              <a:defRPr sz="1600">
                <a:solidFill>
                  <a:schemeClr val="tx1"/>
                </a:solidFill>
                <a:latin typeface="+mn-lt"/>
                <a:ea typeface="+mn-ea"/>
              </a:defRPr>
            </a:lvl9pPr>
          </a:lstStyle>
          <a:p>
            <a:pPr marL="457200" lvl="1" indent="0">
              <a:spcBef>
                <a:spcPts val="1800"/>
              </a:spcBef>
              <a:spcAft>
                <a:spcPts val="600"/>
              </a:spcAft>
              <a:buSzTx/>
              <a:buFontTx/>
              <a:buNone/>
              <a:defRPr/>
            </a:pPr>
            <a:r>
              <a:rPr lang="en-US" sz="2800" b="1" kern="0" dirty="0" smtClean="0">
                <a:solidFill>
                  <a:srgbClr val="000000"/>
                </a:solidFill>
                <a:latin typeface="Arial" panose="020B0604020202020204" pitchFamily="34" charset="0"/>
                <a:ea typeface="MS PGothic" pitchFamily="34" charset="-128"/>
                <a:cs typeface="Arial" panose="020B0604020202020204" pitchFamily="34" charset="0"/>
              </a:rPr>
              <a:t>Across approximately 850 participating co-ops</a:t>
            </a:r>
          </a:p>
          <a:p>
            <a:pPr lvl="1">
              <a:spcBef>
                <a:spcPts val="0"/>
              </a:spcBef>
              <a:spcAft>
                <a:spcPts val="600"/>
              </a:spcAft>
              <a:buClrTx/>
              <a:buSzTx/>
              <a:buFont typeface="Arial" panose="020B0604020202020204" pitchFamily="34" charset="0"/>
              <a:buChar char="•"/>
              <a:defRPr/>
            </a:pPr>
            <a:r>
              <a:rPr lang="en-US" sz="2400" kern="0" dirty="0" smtClean="0">
                <a:solidFill>
                  <a:srgbClr val="000000"/>
                </a:solidFill>
                <a:latin typeface="Arial" panose="020B0604020202020204" pitchFamily="34" charset="0"/>
                <a:ea typeface="MS PGothic" pitchFamily="34" charset="-128"/>
                <a:cs typeface="Arial" panose="020B0604020202020204" pitchFamily="34" charset="0"/>
              </a:rPr>
              <a:t>2%-3% make formula changes for existing participants each year (60% involve reductions in the formula)</a:t>
            </a:r>
          </a:p>
          <a:p>
            <a:pPr lvl="1">
              <a:spcBef>
                <a:spcPts val="0"/>
              </a:spcBef>
              <a:spcAft>
                <a:spcPts val="600"/>
              </a:spcAft>
              <a:buClrTx/>
              <a:buFont typeface="Arial" panose="020B0604020202020204" pitchFamily="34" charset="0"/>
              <a:buChar char="•"/>
              <a:defRPr/>
            </a:pPr>
            <a:r>
              <a:rPr lang="en-US" sz="2400" kern="0" dirty="0" smtClean="0">
                <a:solidFill>
                  <a:srgbClr val="000000"/>
                </a:solidFill>
                <a:latin typeface="Arial" panose="020B0604020202020204" pitchFamily="34" charset="0"/>
                <a:ea typeface="MS PGothic" pitchFamily="34" charset="-128"/>
                <a:cs typeface="Arial" panose="020B0604020202020204" pitchFamily="34" charset="0"/>
              </a:rPr>
              <a:t>About 2% each year elect to create a new (generally lower) benefit level for new hires going forward</a:t>
            </a:r>
          </a:p>
          <a:p>
            <a:pPr lvl="1">
              <a:spcBef>
                <a:spcPts val="0"/>
              </a:spcBef>
              <a:spcAft>
                <a:spcPts val="600"/>
              </a:spcAft>
              <a:buClrTx/>
              <a:buSzTx/>
              <a:buFont typeface="Arial" panose="020B0604020202020204" pitchFamily="34" charset="0"/>
              <a:buChar char="•"/>
              <a:defRPr/>
            </a:pPr>
            <a:r>
              <a:rPr lang="en-US" sz="2400" kern="0" dirty="0" smtClean="0">
                <a:solidFill>
                  <a:srgbClr val="000000"/>
                </a:solidFill>
                <a:latin typeface="Arial" panose="020B0604020202020204" pitchFamily="34" charset="0"/>
                <a:ea typeface="MS PGothic" pitchFamily="34" charset="-128"/>
                <a:cs typeface="Arial" panose="020B0604020202020204" pitchFamily="34" charset="0"/>
              </a:rPr>
              <a:t>Under 1% each year elect to change retirement age</a:t>
            </a:r>
          </a:p>
          <a:p>
            <a:pPr marL="457200" lvl="1" indent="0">
              <a:spcBef>
                <a:spcPts val="1800"/>
              </a:spcBef>
              <a:spcAft>
                <a:spcPts val="600"/>
              </a:spcAft>
              <a:buSzTx/>
              <a:buFontTx/>
              <a:buNone/>
              <a:defRPr/>
            </a:pPr>
            <a:endParaRPr lang="en-US" kern="0" dirty="0" smtClean="0">
              <a:solidFill>
                <a:srgbClr val="000000"/>
              </a:solidFill>
              <a:latin typeface="Calibri" panose="020F0502020204030204" pitchFamily="34" charset="0"/>
              <a:cs typeface="Calibri" panose="020F0502020204030204" pitchFamily="34" charset="0"/>
            </a:endParaRPr>
          </a:p>
          <a:p>
            <a:pPr marL="457200" lvl="1" indent="0">
              <a:spcBef>
                <a:spcPts val="1800"/>
              </a:spcBef>
              <a:spcAft>
                <a:spcPts val="600"/>
              </a:spcAft>
              <a:buSzTx/>
              <a:buFontTx/>
              <a:buNone/>
              <a:defRPr/>
            </a:pPr>
            <a:endParaRPr lang="en-US" kern="0" dirty="0" smtClean="0">
              <a:solidFill>
                <a:srgbClr val="000000"/>
              </a:solidFill>
              <a:latin typeface="Calibri" panose="020F0502020204030204" pitchFamily="34" charset="0"/>
              <a:cs typeface="Calibri" panose="020F0502020204030204" pitchFamily="34" charset="0"/>
            </a:endParaRPr>
          </a:p>
          <a:p>
            <a:pPr marL="457200" lvl="1" indent="0">
              <a:spcBef>
                <a:spcPts val="1800"/>
              </a:spcBef>
              <a:spcAft>
                <a:spcPts val="600"/>
              </a:spcAft>
              <a:buSzTx/>
              <a:buFontTx/>
              <a:buNone/>
              <a:defRPr/>
            </a:pPr>
            <a:endParaRPr lang="en-US" kern="0" dirty="0">
              <a:solidFill>
                <a:srgbClr val="000000"/>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0"/>
          </p:nvPr>
        </p:nvSpPr>
        <p:spPr/>
        <p:txBody>
          <a:bodyPr/>
          <a:lstStyle/>
          <a:p>
            <a:pPr>
              <a:defRPr/>
            </a:pPr>
            <a:fld id="{6DD90662-0A94-49DB-A44E-CB687B9E9804}" type="slidenum">
              <a:rPr lang="en-US" smtClean="0">
                <a:solidFill>
                  <a:schemeClr val="tx1"/>
                </a:solidFill>
              </a:rPr>
              <a:pPr>
                <a:defRPr/>
              </a:pPr>
              <a:t>13</a:t>
            </a:fld>
            <a:endParaRPr lang="en-US">
              <a:solidFill>
                <a:schemeClr val="tx1"/>
              </a:solidFill>
            </a:endParaRPr>
          </a:p>
        </p:txBody>
      </p:sp>
    </p:spTree>
    <p:extLst>
      <p:ext uri="{BB962C8B-B14F-4D97-AF65-F5344CB8AC3E}">
        <p14:creationId xmlns:p14="http://schemas.microsoft.com/office/powerpoint/2010/main" val="3540472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228600" y="-76200"/>
            <a:ext cx="88392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3200" b="1" dirty="0" smtClean="0">
                <a:latin typeface="Arial-BoldMT" pitchFamily="-105" charset="0"/>
              </a:rPr>
              <a:t>1/1/2015 </a:t>
            </a:r>
            <a:r>
              <a:rPr lang="en-US" sz="3200" b="1" dirty="0">
                <a:latin typeface="Arial-BoldMT" pitchFamily="-105" charset="0"/>
              </a:rPr>
              <a:t>Financial Results</a:t>
            </a:r>
          </a:p>
        </p:txBody>
      </p:sp>
      <p:sp>
        <p:nvSpPr>
          <p:cNvPr id="25604" name="Rectangle 3"/>
          <p:cNvSpPr>
            <a:spLocks noGrp="1" noChangeArrowheads="1"/>
          </p:cNvSpPr>
          <p:nvPr>
            <p:ph type="body" idx="1"/>
          </p:nvPr>
        </p:nvSpPr>
        <p:spPr>
          <a:xfrm>
            <a:off x="403411" y="1219200"/>
            <a:ext cx="8326251" cy="5257800"/>
          </a:xfrm>
        </p:spPr>
        <p:txBody>
          <a:bodyPr>
            <a:normAutofit/>
          </a:bodyPr>
          <a:lstStyle/>
          <a:p>
            <a:pPr>
              <a:spcBef>
                <a:spcPts val="600"/>
              </a:spcBef>
            </a:pPr>
            <a:r>
              <a:rPr lang="en-US" sz="2800" dirty="0" smtClean="0">
                <a:latin typeface="Arial" pitchFamily="34" charset="0"/>
                <a:cs typeface="Arial" pitchFamily="34" charset="0"/>
              </a:rPr>
              <a:t>Funded </a:t>
            </a:r>
            <a:r>
              <a:rPr lang="en-US" sz="2800" dirty="0">
                <a:latin typeface="Arial" pitchFamily="34" charset="0"/>
                <a:cs typeface="Arial" pitchFamily="34" charset="0"/>
              </a:rPr>
              <a:t>ratio (market value of assets divided by actuarial liabilities):</a:t>
            </a:r>
          </a:p>
          <a:p>
            <a:pPr>
              <a:spcBef>
                <a:spcPts val="1500"/>
              </a:spcBef>
            </a:pPr>
            <a:endParaRPr lang="en-US" dirty="0" smtClean="0">
              <a:latin typeface="Arial" pitchFamily="34" charset="0"/>
              <a:cs typeface="Arial" pitchFamily="34" charset="0"/>
            </a:endParaRPr>
          </a:p>
          <a:p>
            <a:pPr>
              <a:spcBef>
                <a:spcPts val="1500"/>
              </a:spcBef>
            </a:pPr>
            <a:endParaRPr lang="en-US" dirty="0" smtClean="0">
              <a:latin typeface="Arial" pitchFamily="34" charset="0"/>
              <a:cs typeface="Arial" pitchFamily="34" charset="0"/>
            </a:endParaRPr>
          </a:p>
          <a:p>
            <a:pPr eaLnBrk="1" hangingPunct="1">
              <a:spcBef>
                <a:spcPts val="1500"/>
              </a:spcBef>
            </a:pPr>
            <a:endParaRPr lang="en-US" dirty="0" smtClean="0">
              <a:latin typeface="Arial" pitchFamily="34" charset="0"/>
              <a:cs typeface="Arial" pitchFamily="34" charset="0"/>
            </a:endParaRPr>
          </a:p>
          <a:p>
            <a:pPr marL="0" indent="0">
              <a:spcBef>
                <a:spcPts val="600"/>
              </a:spcBef>
              <a:buNone/>
            </a:pPr>
            <a:endParaRPr lang="en-US" dirty="0"/>
          </a:p>
          <a:p>
            <a:pPr>
              <a:spcBef>
                <a:spcPts val="600"/>
              </a:spcBef>
            </a:pPr>
            <a:r>
              <a:rPr lang="en-US" sz="2800" dirty="0" smtClean="0"/>
              <a:t>3</a:t>
            </a:r>
            <a:r>
              <a:rPr lang="en-US" sz="2800" dirty="0"/>
              <a:t>% increase in base contribution rates for </a:t>
            </a:r>
            <a:r>
              <a:rPr lang="en-US" sz="2800" dirty="0" smtClean="0"/>
              <a:t>2016</a:t>
            </a:r>
          </a:p>
          <a:p>
            <a:pPr>
              <a:spcBef>
                <a:spcPts val="600"/>
              </a:spcBef>
            </a:pPr>
            <a:r>
              <a:rPr lang="en-US" sz="2800" dirty="0" smtClean="0"/>
              <a:t>8-month accelerated billing </a:t>
            </a:r>
            <a:r>
              <a:rPr lang="en-US" sz="2800" dirty="0" smtClean="0"/>
              <a:t>continues</a:t>
            </a:r>
            <a:endParaRPr lang="en-US" sz="2800" dirty="0" smtClean="0"/>
          </a:p>
        </p:txBody>
      </p:sp>
      <p:graphicFrame>
        <p:nvGraphicFramePr>
          <p:cNvPr id="3" name="Table 2"/>
          <p:cNvGraphicFramePr>
            <a:graphicFrameLocks noGrp="1"/>
          </p:cNvGraphicFramePr>
          <p:nvPr>
            <p:extLst>
              <p:ext uri="{D42A27DB-BD31-4B8C-83A1-F6EECF244321}">
                <p14:modId xmlns:p14="http://schemas.microsoft.com/office/powerpoint/2010/main" val="519266378"/>
              </p:ext>
            </p:extLst>
          </p:nvPr>
        </p:nvGraphicFramePr>
        <p:xfrm>
          <a:off x="914400" y="1786482"/>
          <a:ext cx="7162801" cy="2050994"/>
        </p:xfrm>
        <a:graphic>
          <a:graphicData uri="http://schemas.openxmlformats.org/drawingml/2006/table">
            <a:tbl>
              <a:tblPr/>
              <a:tblGrid>
                <a:gridCol w="2112295"/>
                <a:gridCol w="2718027"/>
                <a:gridCol w="2332479"/>
              </a:tblGrid>
              <a:tr h="832477">
                <a:tc>
                  <a:txBody>
                    <a:bodyPr/>
                    <a:lstStyle/>
                    <a:p>
                      <a:pPr algn="ctr" fontAlgn="b"/>
                      <a:endParaRPr lang="en-US" sz="1800" b="1" i="0" u="none" strike="noStrike" dirty="0">
                        <a:solidFill>
                          <a:srgbClr val="000000"/>
                        </a:solidFill>
                        <a:effectLst/>
                        <a:latin typeface="Arial"/>
                      </a:endParaRPr>
                    </a:p>
                  </a:txBody>
                  <a:tcPr marL="9525" marR="9525" marT="9517" marB="0" anchor="b">
                    <a:lnL>
                      <a:noFill/>
                    </a:lnL>
                    <a:lnR>
                      <a:noFill/>
                    </a:lnR>
                    <a:lnT>
                      <a:noFill/>
                    </a:lnT>
                    <a:lnB>
                      <a:noFill/>
                    </a:lnB>
                  </a:tcPr>
                </a:tc>
                <a:tc>
                  <a:txBody>
                    <a:bodyPr/>
                    <a:lstStyle/>
                    <a:p>
                      <a:pPr algn="ctr" fontAlgn="b"/>
                      <a:r>
                        <a:rPr lang="en-US" sz="1800" b="1" i="0" u="none" strike="noStrike" dirty="0">
                          <a:solidFill>
                            <a:srgbClr val="000000"/>
                          </a:solidFill>
                          <a:effectLst/>
                          <a:latin typeface="Arial"/>
                        </a:rPr>
                        <a:t>Without </a:t>
                      </a:r>
                      <a:r>
                        <a:rPr lang="en-US" sz="1800" b="1" i="0" u="none" strike="noStrike" dirty="0" smtClean="0">
                          <a:solidFill>
                            <a:srgbClr val="000000"/>
                          </a:solidFill>
                          <a:effectLst/>
                          <a:latin typeface="Arial"/>
                        </a:rPr>
                        <a:t/>
                      </a:r>
                      <a:br>
                        <a:rPr lang="en-US" sz="1800" b="1" i="0" u="none" strike="noStrike" dirty="0" smtClean="0">
                          <a:solidFill>
                            <a:srgbClr val="000000"/>
                          </a:solidFill>
                          <a:effectLst/>
                          <a:latin typeface="Arial"/>
                        </a:rPr>
                      </a:br>
                      <a:r>
                        <a:rPr lang="en-US" sz="1800" b="1" i="0" u="sng" strike="noStrike" dirty="0" smtClean="0">
                          <a:solidFill>
                            <a:srgbClr val="000000"/>
                          </a:solidFill>
                          <a:effectLst/>
                          <a:latin typeface="Arial"/>
                        </a:rPr>
                        <a:t>Prepayments</a:t>
                      </a:r>
                      <a:endParaRPr lang="en-US" sz="1800" b="1" i="0" u="sng" strike="noStrike" dirty="0">
                        <a:solidFill>
                          <a:srgbClr val="000000"/>
                        </a:solidFill>
                        <a:effectLst/>
                        <a:latin typeface="Arial"/>
                      </a:endParaRPr>
                    </a:p>
                  </a:txBody>
                  <a:tcPr marL="9525" marR="9525" marT="9517" marB="0" anchor="b">
                    <a:lnL>
                      <a:noFill/>
                    </a:lnL>
                    <a:lnR>
                      <a:noFill/>
                    </a:lnR>
                    <a:lnT>
                      <a:noFill/>
                    </a:lnT>
                    <a:lnB>
                      <a:noFill/>
                    </a:lnB>
                  </a:tcPr>
                </a:tc>
                <a:tc>
                  <a:txBody>
                    <a:bodyPr/>
                    <a:lstStyle/>
                    <a:p>
                      <a:pPr algn="ctr" fontAlgn="b"/>
                      <a:r>
                        <a:rPr lang="en-US" sz="1800" b="1" i="0" u="none" strike="noStrike" dirty="0">
                          <a:solidFill>
                            <a:srgbClr val="000000"/>
                          </a:solidFill>
                          <a:effectLst/>
                          <a:latin typeface="Arial"/>
                        </a:rPr>
                        <a:t>With </a:t>
                      </a:r>
                      <a:r>
                        <a:rPr lang="en-US" sz="1800" b="1" i="0" u="none" strike="noStrike" dirty="0" smtClean="0">
                          <a:solidFill>
                            <a:srgbClr val="000000"/>
                          </a:solidFill>
                          <a:effectLst/>
                          <a:latin typeface="Arial"/>
                        </a:rPr>
                        <a:t/>
                      </a:r>
                      <a:br>
                        <a:rPr lang="en-US" sz="1800" b="1" i="0" u="none" strike="noStrike" dirty="0" smtClean="0">
                          <a:solidFill>
                            <a:srgbClr val="000000"/>
                          </a:solidFill>
                          <a:effectLst/>
                          <a:latin typeface="Arial"/>
                        </a:rPr>
                      </a:br>
                      <a:r>
                        <a:rPr lang="en-US" sz="1800" b="1" i="0" u="sng" strike="noStrike" dirty="0" smtClean="0">
                          <a:solidFill>
                            <a:srgbClr val="000000"/>
                          </a:solidFill>
                          <a:effectLst/>
                          <a:latin typeface="Arial"/>
                        </a:rPr>
                        <a:t>Prepayments</a:t>
                      </a:r>
                      <a:endParaRPr lang="en-US" sz="1800" b="1" i="0" u="sng" strike="noStrike" dirty="0">
                        <a:solidFill>
                          <a:srgbClr val="000000"/>
                        </a:solidFill>
                        <a:effectLst/>
                        <a:latin typeface="Arial"/>
                      </a:endParaRPr>
                    </a:p>
                  </a:txBody>
                  <a:tcPr marL="9525" marR="9525" marT="9517" marB="0" anchor="b">
                    <a:lnL>
                      <a:noFill/>
                    </a:lnL>
                    <a:lnR>
                      <a:noFill/>
                    </a:lnR>
                    <a:lnT>
                      <a:noFill/>
                    </a:lnT>
                    <a:lnB>
                      <a:noFill/>
                    </a:lnB>
                  </a:tcPr>
                </a:tc>
              </a:tr>
              <a:tr h="431572">
                <a:tc>
                  <a:txBody>
                    <a:bodyPr/>
                    <a:lstStyle/>
                    <a:p>
                      <a:pPr algn="ctr" fontAlgn="b"/>
                      <a:r>
                        <a:rPr lang="en-US" sz="1800" b="1" i="0" u="none" strike="noStrike" dirty="0" smtClean="0">
                          <a:solidFill>
                            <a:srgbClr val="000000"/>
                          </a:solidFill>
                          <a:effectLst/>
                          <a:latin typeface="Arial"/>
                        </a:rPr>
                        <a:t>2015</a:t>
                      </a:r>
                      <a:endParaRPr lang="en-US" sz="1800" b="1" i="0" u="none" strike="noStrike" dirty="0">
                        <a:solidFill>
                          <a:srgbClr val="000000"/>
                        </a:solidFill>
                        <a:effectLst/>
                        <a:latin typeface="Arial"/>
                      </a:endParaRPr>
                    </a:p>
                  </a:txBody>
                  <a:tcPr marL="9525" marR="9525" marT="9517" marB="0" anchor="b">
                    <a:lnL>
                      <a:noFill/>
                    </a:lnL>
                    <a:lnR>
                      <a:noFill/>
                    </a:lnR>
                    <a:lnT>
                      <a:noFill/>
                    </a:lnT>
                    <a:lnB>
                      <a:noFill/>
                    </a:lnB>
                  </a:tcPr>
                </a:tc>
                <a:tc>
                  <a:txBody>
                    <a:bodyPr/>
                    <a:lstStyle/>
                    <a:p>
                      <a:pPr algn="ctr" fontAlgn="b"/>
                      <a:r>
                        <a:rPr lang="en-US" sz="1800" b="1" i="0" u="none" strike="noStrike" dirty="0" smtClean="0">
                          <a:solidFill>
                            <a:srgbClr val="000000"/>
                          </a:solidFill>
                          <a:effectLst/>
                          <a:latin typeface="Arial"/>
                        </a:rPr>
                        <a:t>73%</a:t>
                      </a:r>
                      <a:endParaRPr lang="en-US" sz="1800" b="1" i="0" u="none" strike="noStrike" dirty="0">
                        <a:solidFill>
                          <a:srgbClr val="000000"/>
                        </a:solidFill>
                        <a:effectLst/>
                        <a:latin typeface="Arial"/>
                      </a:endParaRPr>
                    </a:p>
                  </a:txBody>
                  <a:tcPr marL="9525" marR="9525" marT="9517" marB="0" anchor="b">
                    <a:lnL>
                      <a:noFill/>
                    </a:lnL>
                    <a:lnR>
                      <a:noFill/>
                    </a:lnR>
                    <a:lnT>
                      <a:noFill/>
                    </a:lnT>
                    <a:lnB>
                      <a:noFill/>
                    </a:lnB>
                  </a:tcPr>
                </a:tc>
                <a:tc>
                  <a:txBody>
                    <a:bodyPr/>
                    <a:lstStyle/>
                    <a:p>
                      <a:pPr algn="ctr" fontAlgn="b"/>
                      <a:r>
                        <a:rPr lang="en-US" sz="1800" b="1" i="0" u="none" strike="noStrike" dirty="0" smtClean="0">
                          <a:solidFill>
                            <a:srgbClr val="000000"/>
                          </a:solidFill>
                          <a:effectLst/>
                          <a:latin typeface="Arial"/>
                        </a:rPr>
                        <a:t>96%</a:t>
                      </a:r>
                      <a:endParaRPr lang="en-US" sz="1800" b="1" i="0" u="none" strike="noStrike" dirty="0">
                        <a:solidFill>
                          <a:srgbClr val="000000"/>
                        </a:solidFill>
                        <a:effectLst/>
                        <a:latin typeface="Arial"/>
                      </a:endParaRPr>
                    </a:p>
                  </a:txBody>
                  <a:tcPr marL="9525" marR="9525" marT="9517" marB="0" anchor="b">
                    <a:lnL>
                      <a:noFill/>
                    </a:lnL>
                    <a:lnR>
                      <a:noFill/>
                    </a:lnR>
                    <a:lnT>
                      <a:noFill/>
                    </a:lnT>
                    <a:lnB>
                      <a:noFill/>
                    </a:lnB>
                  </a:tcPr>
                </a:tc>
              </a:tr>
              <a:tr h="431572">
                <a:tc>
                  <a:txBody>
                    <a:bodyPr/>
                    <a:lstStyle/>
                    <a:p>
                      <a:pPr algn="ctr" fontAlgn="b"/>
                      <a:r>
                        <a:rPr lang="en-US" sz="1800" b="1" i="0" u="none" strike="noStrike" dirty="0" smtClean="0">
                          <a:solidFill>
                            <a:srgbClr val="000000"/>
                          </a:solidFill>
                          <a:effectLst/>
                          <a:latin typeface="Arial"/>
                        </a:rPr>
                        <a:t>2014</a:t>
                      </a:r>
                      <a:endParaRPr lang="en-US" sz="1800" b="1" i="0" u="none" strike="noStrike" dirty="0">
                        <a:solidFill>
                          <a:srgbClr val="000000"/>
                        </a:solidFill>
                        <a:effectLst/>
                        <a:latin typeface="Arial"/>
                      </a:endParaRPr>
                    </a:p>
                  </a:txBody>
                  <a:tcPr marL="9525" marR="9525" marT="9517" marB="0" anchor="b">
                    <a:lnL>
                      <a:noFill/>
                    </a:lnL>
                    <a:lnR>
                      <a:noFill/>
                    </a:lnR>
                    <a:lnT>
                      <a:noFill/>
                    </a:lnT>
                    <a:lnB>
                      <a:noFill/>
                    </a:lnB>
                  </a:tcPr>
                </a:tc>
                <a:tc>
                  <a:txBody>
                    <a:bodyPr/>
                    <a:lstStyle/>
                    <a:p>
                      <a:pPr algn="ctr" fontAlgn="b"/>
                      <a:r>
                        <a:rPr lang="en-US" sz="1800" b="1" i="0" u="none" strike="noStrike" dirty="0" smtClean="0">
                          <a:solidFill>
                            <a:srgbClr val="000000"/>
                          </a:solidFill>
                          <a:effectLst/>
                          <a:latin typeface="Arial"/>
                        </a:rPr>
                        <a:t>79%</a:t>
                      </a:r>
                      <a:endParaRPr lang="en-US" sz="1800" b="1" i="0" u="none" strike="noStrike" dirty="0">
                        <a:solidFill>
                          <a:srgbClr val="000000"/>
                        </a:solidFill>
                        <a:effectLst/>
                        <a:latin typeface="Arial"/>
                      </a:endParaRPr>
                    </a:p>
                  </a:txBody>
                  <a:tcPr marL="9525" marR="9525" marT="9517" marB="0" anchor="b">
                    <a:lnL>
                      <a:noFill/>
                    </a:lnL>
                    <a:lnR>
                      <a:noFill/>
                    </a:lnR>
                    <a:lnT>
                      <a:noFill/>
                    </a:lnT>
                    <a:lnB>
                      <a:noFill/>
                    </a:lnB>
                  </a:tcPr>
                </a:tc>
                <a:tc>
                  <a:txBody>
                    <a:bodyPr/>
                    <a:lstStyle/>
                    <a:p>
                      <a:pPr algn="ctr" fontAlgn="b"/>
                      <a:r>
                        <a:rPr lang="en-US" sz="1800" b="1" i="0" u="none" strike="noStrike" dirty="0" smtClean="0">
                          <a:solidFill>
                            <a:srgbClr val="000000"/>
                          </a:solidFill>
                          <a:effectLst/>
                          <a:latin typeface="Arial"/>
                        </a:rPr>
                        <a:t>105%</a:t>
                      </a:r>
                      <a:endParaRPr lang="en-US" sz="1800" b="1" i="0" u="none" strike="noStrike" dirty="0">
                        <a:solidFill>
                          <a:srgbClr val="000000"/>
                        </a:solidFill>
                        <a:effectLst/>
                        <a:latin typeface="Arial"/>
                      </a:endParaRPr>
                    </a:p>
                  </a:txBody>
                  <a:tcPr marL="9525" marR="9525" marT="9517" marB="0" anchor="b">
                    <a:lnL>
                      <a:noFill/>
                    </a:lnL>
                    <a:lnR>
                      <a:noFill/>
                    </a:lnR>
                    <a:lnT>
                      <a:noFill/>
                    </a:lnT>
                    <a:lnB>
                      <a:noFill/>
                    </a:lnB>
                  </a:tcPr>
                </a:tc>
              </a:tr>
              <a:tr h="355373">
                <a:tc>
                  <a:txBody>
                    <a:bodyPr/>
                    <a:lstStyle/>
                    <a:p>
                      <a:pPr algn="ctr" fontAlgn="b"/>
                      <a:r>
                        <a:rPr lang="en-US" sz="1800" b="1" i="0" u="none" strike="noStrike" dirty="0" smtClean="0">
                          <a:solidFill>
                            <a:srgbClr val="000000"/>
                          </a:solidFill>
                          <a:effectLst/>
                          <a:latin typeface="Arial"/>
                        </a:rPr>
                        <a:t>2013</a:t>
                      </a:r>
                      <a:endParaRPr lang="en-US" sz="1800" b="1" i="0" u="none" strike="noStrike" dirty="0">
                        <a:solidFill>
                          <a:srgbClr val="000000"/>
                        </a:solidFill>
                        <a:effectLst/>
                        <a:latin typeface="Arial"/>
                      </a:endParaRPr>
                    </a:p>
                  </a:txBody>
                  <a:tcPr marL="9525" marR="9525" marT="9517" marB="0" anchor="b">
                    <a:lnL>
                      <a:noFill/>
                    </a:lnL>
                    <a:lnR>
                      <a:noFill/>
                    </a:lnR>
                    <a:lnT>
                      <a:noFill/>
                    </a:lnT>
                    <a:lnB>
                      <a:noFill/>
                    </a:lnB>
                  </a:tcPr>
                </a:tc>
                <a:tc>
                  <a:txBody>
                    <a:bodyPr/>
                    <a:lstStyle/>
                    <a:p>
                      <a:pPr algn="ctr" fontAlgn="b"/>
                      <a:r>
                        <a:rPr lang="en-US" sz="1800" b="1" i="0" u="none" strike="noStrike" dirty="0" smtClean="0">
                          <a:solidFill>
                            <a:srgbClr val="000000"/>
                          </a:solidFill>
                          <a:effectLst/>
                          <a:latin typeface="Arial"/>
                        </a:rPr>
                        <a:t>70%</a:t>
                      </a:r>
                      <a:endParaRPr lang="en-US" sz="1800" b="1" i="0" u="none" strike="noStrike" dirty="0">
                        <a:solidFill>
                          <a:srgbClr val="000000"/>
                        </a:solidFill>
                        <a:effectLst/>
                        <a:latin typeface="Arial"/>
                      </a:endParaRPr>
                    </a:p>
                  </a:txBody>
                  <a:tcPr marL="9525" marR="9525" marT="9517" marB="0" anchor="b">
                    <a:lnL>
                      <a:noFill/>
                    </a:lnL>
                    <a:lnR>
                      <a:noFill/>
                    </a:lnR>
                    <a:lnT>
                      <a:noFill/>
                    </a:lnT>
                    <a:lnB>
                      <a:noFill/>
                    </a:lnB>
                  </a:tcPr>
                </a:tc>
                <a:tc>
                  <a:txBody>
                    <a:bodyPr/>
                    <a:lstStyle/>
                    <a:p>
                      <a:pPr algn="ctr" fontAlgn="b"/>
                      <a:r>
                        <a:rPr lang="en-US" sz="1800" b="1" i="0" u="none" strike="noStrike" dirty="0" smtClean="0">
                          <a:solidFill>
                            <a:srgbClr val="000000"/>
                          </a:solidFill>
                          <a:effectLst/>
                          <a:latin typeface="Arial"/>
                        </a:rPr>
                        <a:t>94%</a:t>
                      </a:r>
                      <a:endParaRPr lang="en-US" sz="1800" b="1" i="0" u="none" strike="noStrike" dirty="0">
                        <a:solidFill>
                          <a:srgbClr val="000000"/>
                        </a:solidFill>
                        <a:effectLst/>
                        <a:latin typeface="Arial"/>
                      </a:endParaRPr>
                    </a:p>
                  </a:txBody>
                  <a:tcPr marL="9525" marR="9525" marT="9517" marB="0" anchor="b">
                    <a:lnL>
                      <a:noFill/>
                    </a:lnL>
                    <a:lnR>
                      <a:noFill/>
                    </a:lnR>
                    <a:lnT>
                      <a:noFill/>
                    </a:lnT>
                    <a:lnB>
                      <a:noFill/>
                    </a:lnB>
                  </a:tcPr>
                </a:tc>
              </a:tr>
            </a:tbl>
          </a:graphicData>
        </a:graphic>
      </p:graphicFrame>
      <p:sp>
        <p:nvSpPr>
          <p:cNvPr id="2" name="Slide Number Placeholder 1"/>
          <p:cNvSpPr>
            <a:spLocks noGrp="1"/>
          </p:cNvSpPr>
          <p:nvPr>
            <p:ph type="sldNum" sz="quarter" idx="10"/>
          </p:nvPr>
        </p:nvSpPr>
        <p:spPr/>
        <p:txBody>
          <a:bodyPr/>
          <a:lstStyle/>
          <a:p>
            <a:pPr>
              <a:defRPr/>
            </a:pPr>
            <a:fld id="{6DD90662-0A94-49DB-A44E-CB687B9E9804}" type="slidenum">
              <a:rPr lang="en-US" smtClean="0">
                <a:solidFill>
                  <a:schemeClr val="tx1"/>
                </a:solidFill>
              </a:rPr>
              <a:pPr>
                <a:defRPr/>
              </a:pPr>
              <a:t>14</a:t>
            </a:fld>
            <a:endParaRPr lang="en-US">
              <a:solidFill>
                <a:schemeClr val="tx1"/>
              </a:solidFill>
            </a:endParaRPr>
          </a:p>
        </p:txBody>
      </p:sp>
    </p:spTree>
    <p:extLst>
      <p:ext uri="{BB962C8B-B14F-4D97-AF65-F5344CB8AC3E}">
        <p14:creationId xmlns:p14="http://schemas.microsoft.com/office/powerpoint/2010/main" val="1246703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358"/>
          <a:stretch/>
        </p:blipFill>
        <p:spPr bwMode="auto">
          <a:xfrm>
            <a:off x="371476" y="1371600"/>
            <a:ext cx="8595302"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idx="4294967295"/>
          </p:nvPr>
        </p:nvSpPr>
        <p:spPr>
          <a:xfrm>
            <a:off x="228600" y="0"/>
            <a:ext cx="8915400" cy="1119188"/>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3200" b="1" dirty="0" smtClean="0">
                <a:latin typeface="Arial-BoldMT" pitchFamily="-105" charset="0"/>
              </a:rPr>
              <a:t>1/1/2015 </a:t>
            </a:r>
            <a:r>
              <a:rPr lang="en-US" sz="3200" b="1" dirty="0">
                <a:latin typeface="Arial-BoldMT" pitchFamily="-105" charset="0"/>
              </a:rPr>
              <a:t>Assets and Liabilities</a:t>
            </a:r>
            <a:endParaRPr lang="en-US" sz="2400" b="1" dirty="0">
              <a:latin typeface="Arial-BoldMT" pitchFamily="-105" charset="0"/>
            </a:endParaRPr>
          </a:p>
        </p:txBody>
      </p:sp>
      <p:sp>
        <p:nvSpPr>
          <p:cNvPr id="2" name="TextBox 1"/>
          <p:cNvSpPr txBox="1"/>
          <p:nvPr/>
        </p:nvSpPr>
        <p:spPr>
          <a:xfrm>
            <a:off x="1981200" y="1447801"/>
            <a:ext cx="914400" cy="369332"/>
          </a:xfrm>
          <a:prstGeom prst="rect">
            <a:avLst/>
          </a:prstGeom>
          <a:noFill/>
        </p:spPr>
        <p:txBody>
          <a:bodyPr wrap="square" tIns="0" bIns="0" rtlCol="0">
            <a:spAutoFit/>
          </a:bodyPr>
          <a:lstStyle/>
          <a:p>
            <a:pPr fontAlgn="base">
              <a:spcBef>
                <a:spcPct val="0"/>
              </a:spcBef>
              <a:spcAft>
                <a:spcPct val="0"/>
              </a:spcAft>
            </a:pPr>
            <a:r>
              <a:rPr lang="en-US" sz="2400" dirty="0" smtClean="0">
                <a:solidFill>
                  <a:srgbClr val="000000"/>
                </a:solidFill>
              </a:rPr>
              <a:t>96%</a:t>
            </a:r>
            <a:endParaRPr lang="en-US" sz="2400" dirty="0">
              <a:solidFill>
                <a:srgbClr val="000000"/>
              </a:solidFill>
            </a:endParaRPr>
          </a:p>
        </p:txBody>
      </p:sp>
      <p:sp>
        <p:nvSpPr>
          <p:cNvPr id="3" name="Right Brace 2"/>
          <p:cNvSpPr/>
          <p:nvPr/>
        </p:nvSpPr>
        <p:spPr bwMode="auto">
          <a:xfrm>
            <a:off x="5791200" y="1828800"/>
            <a:ext cx="685800" cy="2819400"/>
          </a:xfrm>
          <a:prstGeom prst="rightBrace">
            <a:avLst>
              <a:gd name="adj1" fmla="val 8333"/>
              <a:gd name="adj2" fmla="val 20740"/>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4" name="Slide Number Placeholder 3"/>
          <p:cNvSpPr>
            <a:spLocks noGrp="1"/>
          </p:cNvSpPr>
          <p:nvPr>
            <p:ph type="sldNum" sz="quarter" idx="10"/>
          </p:nvPr>
        </p:nvSpPr>
        <p:spPr/>
        <p:txBody>
          <a:bodyPr/>
          <a:lstStyle/>
          <a:p>
            <a:pPr>
              <a:defRPr/>
            </a:pPr>
            <a:fld id="{6DD90662-0A94-49DB-A44E-CB687B9E9804}" type="slidenum">
              <a:rPr lang="en-US" smtClean="0">
                <a:solidFill>
                  <a:schemeClr val="tx1"/>
                </a:solidFill>
              </a:rPr>
              <a:pPr>
                <a:defRPr/>
              </a:pPr>
              <a:t>15</a:t>
            </a:fld>
            <a:endParaRPr lang="en-US">
              <a:solidFill>
                <a:schemeClr val="tx1"/>
              </a:solidFill>
            </a:endParaRPr>
          </a:p>
        </p:txBody>
      </p:sp>
    </p:spTree>
    <p:extLst>
      <p:ext uri="{BB962C8B-B14F-4D97-AF65-F5344CB8AC3E}">
        <p14:creationId xmlns:p14="http://schemas.microsoft.com/office/powerpoint/2010/main" val="4049816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609600"/>
          </a:xfrm>
        </p:spPr>
        <p:txBody>
          <a:bodyPr/>
          <a:lstStyle/>
          <a:p>
            <a:r>
              <a:rPr lang="en-US" sz="3200" b="1" dirty="0" smtClean="0"/>
              <a:t>Key Factors Affecting Funded Status</a:t>
            </a:r>
            <a:endParaRPr lang="en-US" sz="3200" b="1" dirty="0"/>
          </a:p>
        </p:txBody>
      </p:sp>
      <p:sp>
        <p:nvSpPr>
          <p:cNvPr id="3" name="Content Placeholder 2"/>
          <p:cNvSpPr>
            <a:spLocks noGrp="1"/>
          </p:cNvSpPr>
          <p:nvPr>
            <p:ph idx="1"/>
          </p:nvPr>
        </p:nvSpPr>
        <p:spPr>
          <a:xfrm>
            <a:off x="443769" y="1481692"/>
            <a:ext cx="8454587" cy="3014133"/>
          </a:xfrm>
          <a:ln>
            <a:solidFill>
              <a:schemeClr val="bg1"/>
            </a:solidFill>
          </a:ln>
        </p:spPr>
        <p:txBody>
          <a:bodyPr>
            <a:normAutofit/>
          </a:bodyPr>
          <a:lstStyle/>
          <a:p>
            <a:pPr>
              <a:spcBef>
                <a:spcPts val="600"/>
              </a:spcBef>
              <a:buClrTx/>
            </a:pPr>
            <a:r>
              <a:rPr lang="en-US" sz="3200" dirty="0" smtClean="0"/>
              <a:t>RS Plan investment return </a:t>
            </a:r>
          </a:p>
          <a:p>
            <a:pPr>
              <a:spcBef>
                <a:spcPts val="600"/>
              </a:spcBef>
              <a:buClrTx/>
            </a:pPr>
            <a:r>
              <a:rPr lang="en-US" sz="3200" dirty="0" smtClean="0"/>
              <a:t>Interest rates </a:t>
            </a:r>
          </a:p>
        </p:txBody>
      </p:sp>
      <p:sp>
        <p:nvSpPr>
          <p:cNvPr id="4" name="Slide Number Placeholder 3"/>
          <p:cNvSpPr>
            <a:spLocks noGrp="1"/>
          </p:cNvSpPr>
          <p:nvPr>
            <p:ph type="sldNum" sz="quarter" idx="10"/>
          </p:nvPr>
        </p:nvSpPr>
        <p:spPr/>
        <p:txBody>
          <a:bodyPr/>
          <a:lstStyle/>
          <a:p>
            <a:pPr>
              <a:defRPr/>
            </a:pPr>
            <a:fld id="{6DD90662-0A94-49DB-A44E-CB687B9E9804}" type="slidenum">
              <a:rPr lang="en-US" smtClean="0">
                <a:solidFill>
                  <a:schemeClr val="tx1"/>
                </a:solidFill>
              </a:rPr>
              <a:pPr>
                <a:defRPr/>
              </a:pPr>
              <a:t>16</a:t>
            </a:fld>
            <a:endParaRPr lang="en-US">
              <a:solidFill>
                <a:schemeClr val="tx1"/>
              </a:solidFill>
            </a:endParaRPr>
          </a:p>
        </p:txBody>
      </p:sp>
    </p:spTree>
    <p:extLst>
      <p:ext uri="{BB962C8B-B14F-4D97-AF65-F5344CB8AC3E}">
        <p14:creationId xmlns:p14="http://schemas.microsoft.com/office/powerpoint/2010/main" val="4222342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57" y="228600"/>
            <a:ext cx="8610600" cy="609600"/>
          </a:xfrm>
        </p:spPr>
        <p:txBody>
          <a:bodyPr/>
          <a:lstStyle/>
          <a:p>
            <a:r>
              <a:rPr lang="en-US" sz="3200" b="1" dirty="0" smtClean="0"/>
              <a:t>Notes on Interest Rates</a:t>
            </a:r>
            <a:endParaRPr lang="en-US" sz="3200" b="1" dirty="0"/>
          </a:p>
        </p:txBody>
      </p:sp>
      <p:sp>
        <p:nvSpPr>
          <p:cNvPr id="3" name="Content Placeholder 2"/>
          <p:cNvSpPr>
            <a:spLocks noGrp="1"/>
          </p:cNvSpPr>
          <p:nvPr>
            <p:ph idx="1"/>
          </p:nvPr>
        </p:nvSpPr>
        <p:spPr>
          <a:xfrm>
            <a:off x="514351" y="1701800"/>
            <a:ext cx="8077200" cy="4394200"/>
          </a:xfrm>
          <a:ln>
            <a:solidFill>
              <a:schemeClr val="bg1"/>
            </a:solidFill>
          </a:ln>
        </p:spPr>
        <p:txBody>
          <a:bodyPr>
            <a:normAutofit/>
          </a:bodyPr>
          <a:lstStyle/>
          <a:p>
            <a:pPr>
              <a:spcBef>
                <a:spcPts val="600"/>
              </a:spcBef>
              <a:buClrTx/>
              <a:buFont typeface="Arial" panose="020B0604020202020204" pitchFamily="34" charset="0"/>
              <a:buChar char="•"/>
            </a:pPr>
            <a:r>
              <a:rPr lang="en-US" sz="2800" dirty="0" smtClean="0"/>
              <a:t>Funding of RS Plan is based on assumed 7.75% interest rate</a:t>
            </a:r>
          </a:p>
          <a:p>
            <a:pPr>
              <a:spcBef>
                <a:spcPts val="600"/>
              </a:spcBef>
              <a:buClrTx/>
              <a:buFont typeface="Arial" panose="020B0604020202020204" pitchFamily="34" charset="0"/>
              <a:buChar char="•"/>
            </a:pPr>
            <a:r>
              <a:rPr lang="en-US" sz="2800" dirty="0" smtClean="0"/>
              <a:t>Lump sum payments are directly impacted by current interest rates</a:t>
            </a:r>
          </a:p>
          <a:p>
            <a:pPr>
              <a:spcBef>
                <a:spcPts val="600"/>
              </a:spcBef>
              <a:buClrTx/>
              <a:buFont typeface="Arial" panose="020B0604020202020204" pitchFamily="34" charset="0"/>
              <a:buChar char="•"/>
            </a:pPr>
            <a:r>
              <a:rPr lang="en-US" sz="2800" dirty="0" smtClean="0"/>
              <a:t>Increasing interest rates also impact the value of investments</a:t>
            </a:r>
          </a:p>
          <a:p>
            <a:pPr marL="457200" lvl="1" indent="0">
              <a:buNone/>
            </a:pPr>
            <a:endParaRPr lang="en-US" dirty="0" smtClean="0"/>
          </a:p>
        </p:txBody>
      </p:sp>
      <p:sp>
        <p:nvSpPr>
          <p:cNvPr id="4" name="Slide Number Placeholder 3"/>
          <p:cNvSpPr>
            <a:spLocks noGrp="1"/>
          </p:cNvSpPr>
          <p:nvPr>
            <p:ph type="sldNum" sz="quarter" idx="10"/>
          </p:nvPr>
        </p:nvSpPr>
        <p:spPr/>
        <p:txBody>
          <a:bodyPr/>
          <a:lstStyle/>
          <a:p>
            <a:pPr>
              <a:defRPr/>
            </a:pPr>
            <a:fld id="{6DD90662-0A94-49DB-A44E-CB687B9E9804}" type="slidenum">
              <a:rPr lang="en-US" smtClean="0">
                <a:solidFill>
                  <a:schemeClr val="tx1"/>
                </a:solidFill>
              </a:rPr>
              <a:pPr>
                <a:defRPr/>
              </a:pPr>
              <a:t>17</a:t>
            </a:fld>
            <a:endParaRPr lang="en-US">
              <a:solidFill>
                <a:schemeClr val="tx1"/>
              </a:solidFill>
            </a:endParaRPr>
          </a:p>
        </p:txBody>
      </p:sp>
    </p:spTree>
    <p:extLst>
      <p:ext uri="{BB962C8B-B14F-4D97-AF65-F5344CB8AC3E}">
        <p14:creationId xmlns:p14="http://schemas.microsoft.com/office/powerpoint/2010/main" val="2893847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304800" y="228600"/>
            <a:ext cx="8686800" cy="990600"/>
          </a:xfrm>
        </p:spPr>
        <p:txBody>
          <a:bodyPr/>
          <a:lstStyle/>
          <a:p>
            <a:pPr eaLnBrk="1" hangingPunct="1"/>
            <a:r>
              <a:rPr lang="en-US" sz="3200" b="1" dirty="0" smtClean="0"/>
              <a:t>RS Plan Investment Return History</a:t>
            </a:r>
          </a:p>
        </p:txBody>
      </p:sp>
      <p:grpSp>
        <p:nvGrpSpPr>
          <p:cNvPr id="2" name="Group 4"/>
          <p:cNvGrpSpPr>
            <a:grpSpLocks noChangeAspect="1"/>
          </p:cNvGrpSpPr>
          <p:nvPr/>
        </p:nvGrpSpPr>
        <p:grpSpPr bwMode="auto">
          <a:xfrm>
            <a:off x="609610" y="1152533"/>
            <a:ext cx="8062913" cy="5629275"/>
            <a:chOff x="384" y="726"/>
            <a:chExt cx="5079" cy="3546"/>
          </a:xfrm>
        </p:grpSpPr>
        <p:sp>
          <p:nvSpPr>
            <p:cNvPr id="3" name="AutoShape 3"/>
            <p:cNvSpPr>
              <a:spLocks noChangeAspect="1" noChangeArrowheads="1" noTextEdit="1"/>
            </p:cNvSpPr>
            <p:nvPr/>
          </p:nvSpPr>
          <p:spPr bwMode="auto">
            <a:xfrm>
              <a:off x="384" y="726"/>
              <a:ext cx="5079" cy="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4" name="Rectangle 5"/>
            <p:cNvSpPr>
              <a:spLocks noChangeArrowheads="1"/>
            </p:cNvSpPr>
            <p:nvPr/>
          </p:nvSpPr>
          <p:spPr bwMode="auto">
            <a:xfrm>
              <a:off x="523" y="741"/>
              <a:ext cx="24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Year</a:t>
              </a:r>
              <a:endParaRPr lang="en-US" altLang="en-US" smtClean="0">
                <a:solidFill>
                  <a:srgbClr val="000000"/>
                </a:solidFill>
              </a:endParaRPr>
            </a:p>
          </p:txBody>
        </p:sp>
        <p:sp>
          <p:nvSpPr>
            <p:cNvPr id="5" name="Rectangle 6"/>
            <p:cNvSpPr>
              <a:spLocks noChangeArrowheads="1"/>
            </p:cNvSpPr>
            <p:nvPr/>
          </p:nvSpPr>
          <p:spPr bwMode="auto">
            <a:xfrm>
              <a:off x="523" y="872"/>
              <a:ext cx="26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6" name="Rectangle 7"/>
            <p:cNvSpPr>
              <a:spLocks noChangeArrowheads="1"/>
            </p:cNvSpPr>
            <p:nvPr/>
          </p:nvSpPr>
          <p:spPr bwMode="auto">
            <a:xfrm>
              <a:off x="1511" y="741"/>
              <a:ext cx="36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Return</a:t>
              </a:r>
              <a:endParaRPr lang="en-US" altLang="en-US" smtClean="0">
                <a:solidFill>
                  <a:srgbClr val="000000"/>
                </a:solidFill>
              </a:endParaRPr>
            </a:p>
          </p:txBody>
        </p:sp>
        <p:sp>
          <p:nvSpPr>
            <p:cNvPr id="7" name="Rectangle 8"/>
            <p:cNvSpPr>
              <a:spLocks noChangeArrowheads="1"/>
            </p:cNvSpPr>
            <p:nvPr/>
          </p:nvSpPr>
          <p:spPr bwMode="auto">
            <a:xfrm>
              <a:off x="1511" y="872"/>
              <a:ext cx="36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8" name="Rectangle 9"/>
            <p:cNvSpPr>
              <a:spLocks noChangeArrowheads="1"/>
            </p:cNvSpPr>
            <p:nvPr/>
          </p:nvSpPr>
          <p:spPr bwMode="auto">
            <a:xfrm>
              <a:off x="3503" y="741"/>
              <a:ext cx="24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Year</a:t>
              </a:r>
              <a:endParaRPr lang="en-US" altLang="en-US" smtClean="0">
                <a:solidFill>
                  <a:srgbClr val="000000"/>
                </a:solidFill>
              </a:endParaRPr>
            </a:p>
          </p:txBody>
        </p:sp>
        <p:sp>
          <p:nvSpPr>
            <p:cNvPr id="9" name="Rectangle 10"/>
            <p:cNvSpPr>
              <a:spLocks noChangeArrowheads="1"/>
            </p:cNvSpPr>
            <p:nvPr/>
          </p:nvSpPr>
          <p:spPr bwMode="auto">
            <a:xfrm>
              <a:off x="3503" y="872"/>
              <a:ext cx="26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10" name="Rectangle 11"/>
            <p:cNvSpPr>
              <a:spLocks noChangeArrowheads="1"/>
            </p:cNvSpPr>
            <p:nvPr/>
          </p:nvSpPr>
          <p:spPr bwMode="auto">
            <a:xfrm>
              <a:off x="4491" y="741"/>
              <a:ext cx="36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Return</a:t>
              </a:r>
              <a:endParaRPr lang="en-US" altLang="en-US" smtClean="0">
                <a:solidFill>
                  <a:srgbClr val="000000"/>
                </a:solidFill>
              </a:endParaRPr>
            </a:p>
          </p:txBody>
        </p:sp>
        <p:sp>
          <p:nvSpPr>
            <p:cNvPr id="11" name="Rectangle 12"/>
            <p:cNvSpPr>
              <a:spLocks noChangeArrowheads="1"/>
            </p:cNvSpPr>
            <p:nvPr/>
          </p:nvSpPr>
          <p:spPr bwMode="auto">
            <a:xfrm>
              <a:off x="4491" y="872"/>
              <a:ext cx="368"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12" name="Rectangle 13"/>
            <p:cNvSpPr>
              <a:spLocks noChangeArrowheads="1"/>
            </p:cNvSpPr>
            <p:nvPr/>
          </p:nvSpPr>
          <p:spPr bwMode="auto">
            <a:xfrm>
              <a:off x="506" y="902"/>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2015</a:t>
              </a:r>
              <a:endParaRPr lang="en-US" altLang="en-US" smtClean="0">
                <a:solidFill>
                  <a:srgbClr val="000000"/>
                </a:solidFill>
              </a:endParaRPr>
            </a:p>
          </p:txBody>
        </p:sp>
        <p:sp>
          <p:nvSpPr>
            <p:cNvPr id="13" name="Rectangle 14"/>
            <p:cNvSpPr>
              <a:spLocks noChangeArrowheads="1"/>
            </p:cNvSpPr>
            <p:nvPr/>
          </p:nvSpPr>
          <p:spPr bwMode="auto">
            <a:xfrm>
              <a:off x="1593" y="902"/>
              <a:ext cx="31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FF0000"/>
                  </a:solidFill>
                </a:rPr>
                <a:t>-2.1%</a:t>
              </a:r>
              <a:endParaRPr lang="en-US" altLang="en-US" smtClean="0">
                <a:solidFill>
                  <a:srgbClr val="000000"/>
                </a:solidFill>
              </a:endParaRPr>
            </a:p>
          </p:txBody>
        </p:sp>
        <p:sp>
          <p:nvSpPr>
            <p:cNvPr id="14" name="Rectangle 15"/>
            <p:cNvSpPr>
              <a:spLocks noChangeArrowheads="1"/>
            </p:cNvSpPr>
            <p:nvPr/>
          </p:nvSpPr>
          <p:spPr bwMode="auto">
            <a:xfrm>
              <a:off x="3487" y="902"/>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1998</a:t>
              </a:r>
              <a:endParaRPr lang="en-US" altLang="en-US" smtClean="0">
                <a:solidFill>
                  <a:srgbClr val="000000"/>
                </a:solidFill>
              </a:endParaRPr>
            </a:p>
          </p:txBody>
        </p:sp>
        <p:sp>
          <p:nvSpPr>
            <p:cNvPr id="15" name="Rectangle 16"/>
            <p:cNvSpPr>
              <a:spLocks noChangeArrowheads="1"/>
            </p:cNvSpPr>
            <p:nvPr/>
          </p:nvSpPr>
          <p:spPr bwMode="auto">
            <a:xfrm>
              <a:off x="4540" y="902"/>
              <a:ext cx="34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13.8%</a:t>
              </a:r>
              <a:endParaRPr lang="en-US" altLang="en-US" smtClean="0">
                <a:solidFill>
                  <a:srgbClr val="000000"/>
                </a:solidFill>
              </a:endParaRPr>
            </a:p>
          </p:txBody>
        </p:sp>
        <p:sp>
          <p:nvSpPr>
            <p:cNvPr id="16" name="Rectangle 17"/>
            <p:cNvSpPr>
              <a:spLocks noChangeArrowheads="1"/>
            </p:cNvSpPr>
            <p:nvPr/>
          </p:nvSpPr>
          <p:spPr bwMode="auto">
            <a:xfrm>
              <a:off x="506" y="1063"/>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2014</a:t>
              </a:r>
              <a:endParaRPr lang="en-US" altLang="en-US" smtClean="0">
                <a:solidFill>
                  <a:srgbClr val="000000"/>
                </a:solidFill>
              </a:endParaRPr>
            </a:p>
          </p:txBody>
        </p:sp>
        <p:sp>
          <p:nvSpPr>
            <p:cNvPr id="17" name="Rectangle 18"/>
            <p:cNvSpPr>
              <a:spLocks noChangeArrowheads="1"/>
            </p:cNvSpPr>
            <p:nvPr/>
          </p:nvSpPr>
          <p:spPr bwMode="auto">
            <a:xfrm>
              <a:off x="1633" y="1063"/>
              <a:ext cx="27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70C0"/>
                  </a:solidFill>
                </a:rPr>
                <a:t>6.6%</a:t>
              </a:r>
              <a:endParaRPr lang="en-US" altLang="en-US" smtClean="0">
                <a:solidFill>
                  <a:srgbClr val="000000"/>
                </a:solidFill>
              </a:endParaRPr>
            </a:p>
          </p:txBody>
        </p:sp>
        <p:sp>
          <p:nvSpPr>
            <p:cNvPr id="18" name="Rectangle 19"/>
            <p:cNvSpPr>
              <a:spLocks noChangeArrowheads="1"/>
            </p:cNvSpPr>
            <p:nvPr/>
          </p:nvSpPr>
          <p:spPr bwMode="auto">
            <a:xfrm>
              <a:off x="3487" y="1063"/>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1997</a:t>
              </a:r>
              <a:endParaRPr lang="en-US" altLang="en-US" smtClean="0">
                <a:solidFill>
                  <a:srgbClr val="000000"/>
                </a:solidFill>
              </a:endParaRPr>
            </a:p>
          </p:txBody>
        </p:sp>
        <p:sp>
          <p:nvSpPr>
            <p:cNvPr id="19" name="Rectangle 20"/>
            <p:cNvSpPr>
              <a:spLocks noChangeArrowheads="1"/>
            </p:cNvSpPr>
            <p:nvPr/>
          </p:nvSpPr>
          <p:spPr bwMode="auto">
            <a:xfrm>
              <a:off x="4540" y="1063"/>
              <a:ext cx="34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21.4%</a:t>
              </a:r>
              <a:endParaRPr lang="en-US" altLang="en-US" smtClean="0">
                <a:solidFill>
                  <a:srgbClr val="000000"/>
                </a:solidFill>
              </a:endParaRPr>
            </a:p>
          </p:txBody>
        </p:sp>
        <p:sp>
          <p:nvSpPr>
            <p:cNvPr id="20" name="Rectangle 21"/>
            <p:cNvSpPr>
              <a:spLocks noChangeArrowheads="1"/>
            </p:cNvSpPr>
            <p:nvPr/>
          </p:nvSpPr>
          <p:spPr bwMode="auto">
            <a:xfrm>
              <a:off x="506" y="1224"/>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2013</a:t>
              </a:r>
              <a:endParaRPr lang="en-US" altLang="en-US" smtClean="0">
                <a:solidFill>
                  <a:srgbClr val="000000"/>
                </a:solidFill>
              </a:endParaRPr>
            </a:p>
          </p:txBody>
        </p:sp>
        <p:sp>
          <p:nvSpPr>
            <p:cNvPr id="21" name="Rectangle 22"/>
            <p:cNvSpPr>
              <a:spLocks noChangeArrowheads="1"/>
            </p:cNvSpPr>
            <p:nvPr/>
          </p:nvSpPr>
          <p:spPr bwMode="auto">
            <a:xfrm>
              <a:off x="1560" y="1224"/>
              <a:ext cx="34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20.2%</a:t>
              </a:r>
              <a:endParaRPr lang="en-US" altLang="en-US" smtClean="0">
                <a:solidFill>
                  <a:srgbClr val="000000"/>
                </a:solidFill>
              </a:endParaRPr>
            </a:p>
          </p:txBody>
        </p:sp>
        <p:sp>
          <p:nvSpPr>
            <p:cNvPr id="22" name="Rectangle 23"/>
            <p:cNvSpPr>
              <a:spLocks noChangeArrowheads="1"/>
            </p:cNvSpPr>
            <p:nvPr/>
          </p:nvSpPr>
          <p:spPr bwMode="auto">
            <a:xfrm>
              <a:off x="3487" y="1224"/>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1996</a:t>
              </a:r>
              <a:endParaRPr lang="en-US" altLang="en-US" smtClean="0">
                <a:solidFill>
                  <a:srgbClr val="000000"/>
                </a:solidFill>
              </a:endParaRPr>
            </a:p>
          </p:txBody>
        </p:sp>
        <p:sp>
          <p:nvSpPr>
            <p:cNvPr id="23" name="Rectangle 24"/>
            <p:cNvSpPr>
              <a:spLocks noChangeArrowheads="1"/>
            </p:cNvSpPr>
            <p:nvPr/>
          </p:nvSpPr>
          <p:spPr bwMode="auto">
            <a:xfrm>
              <a:off x="4540" y="1224"/>
              <a:ext cx="34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16.0%</a:t>
              </a:r>
              <a:endParaRPr lang="en-US" altLang="en-US" smtClean="0">
                <a:solidFill>
                  <a:srgbClr val="000000"/>
                </a:solidFill>
              </a:endParaRPr>
            </a:p>
          </p:txBody>
        </p:sp>
        <p:sp>
          <p:nvSpPr>
            <p:cNvPr id="24" name="Rectangle 25"/>
            <p:cNvSpPr>
              <a:spLocks noChangeArrowheads="1"/>
            </p:cNvSpPr>
            <p:nvPr/>
          </p:nvSpPr>
          <p:spPr bwMode="auto">
            <a:xfrm>
              <a:off x="506" y="1385"/>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2012</a:t>
              </a:r>
              <a:endParaRPr lang="en-US" altLang="en-US" smtClean="0">
                <a:solidFill>
                  <a:srgbClr val="000000"/>
                </a:solidFill>
              </a:endParaRPr>
            </a:p>
          </p:txBody>
        </p:sp>
        <p:sp>
          <p:nvSpPr>
            <p:cNvPr id="25" name="Rectangle 26"/>
            <p:cNvSpPr>
              <a:spLocks noChangeArrowheads="1"/>
            </p:cNvSpPr>
            <p:nvPr/>
          </p:nvSpPr>
          <p:spPr bwMode="auto">
            <a:xfrm>
              <a:off x="1560" y="1385"/>
              <a:ext cx="34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13.4%</a:t>
              </a:r>
              <a:endParaRPr lang="en-US" altLang="en-US" smtClean="0">
                <a:solidFill>
                  <a:srgbClr val="000000"/>
                </a:solidFill>
              </a:endParaRPr>
            </a:p>
          </p:txBody>
        </p:sp>
        <p:sp>
          <p:nvSpPr>
            <p:cNvPr id="26" name="Rectangle 27"/>
            <p:cNvSpPr>
              <a:spLocks noChangeArrowheads="1"/>
            </p:cNvSpPr>
            <p:nvPr/>
          </p:nvSpPr>
          <p:spPr bwMode="auto">
            <a:xfrm>
              <a:off x="3487" y="1385"/>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1995</a:t>
              </a:r>
              <a:endParaRPr lang="en-US" altLang="en-US" smtClean="0">
                <a:solidFill>
                  <a:srgbClr val="000000"/>
                </a:solidFill>
              </a:endParaRPr>
            </a:p>
          </p:txBody>
        </p:sp>
        <p:sp>
          <p:nvSpPr>
            <p:cNvPr id="27" name="Rectangle 28"/>
            <p:cNvSpPr>
              <a:spLocks noChangeArrowheads="1"/>
            </p:cNvSpPr>
            <p:nvPr/>
          </p:nvSpPr>
          <p:spPr bwMode="auto">
            <a:xfrm>
              <a:off x="4540" y="1385"/>
              <a:ext cx="34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26.0%</a:t>
              </a:r>
              <a:endParaRPr lang="en-US" altLang="en-US" smtClean="0">
                <a:solidFill>
                  <a:srgbClr val="000000"/>
                </a:solidFill>
              </a:endParaRPr>
            </a:p>
          </p:txBody>
        </p:sp>
        <p:sp>
          <p:nvSpPr>
            <p:cNvPr id="28" name="Rectangle 29"/>
            <p:cNvSpPr>
              <a:spLocks noChangeArrowheads="1"/>
            </p:cNvSpPr>
            <p:nvPr/>
          </p:nvSpPr>
          <p:spPr bwMode="auto">
            <a:xfrm>
              <a:off x="506" y="1545"/>
              <a:ext cx="26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2011</a:t>
              </a:r>
              <a:endParaRPr lang="en-US" altLang="en-US" smtClean="0">
                <a:solidFill>
                  <a:srgbClr val="000000"/>
                </a:solidFill>
              </a:endParaRPr>
            </a:p>
          </p:txBody>
        </p:sp>
        <p:sp>
          <p:nvSpPr>
            <p:cNvPr id="29" name="Rectangle 30"/>
            <p:cNvSpPr>
              <a:spLocks noChangeArrowheads="1"/>
            </p:cNvSpPr>
            <p:nvPr/>
          </p:nvSpPr>
          <p:spPr bwMode="auto">
            <a:xfrm>
              <a:off x="1633" y="1545"/>
              <a:ext cx="27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70C0"/>
                  </a:solidFill>
                </a:rPr>
                <a:t>1.3%</a:t>
              </a:r>
              <a:endParaRPr lang="en-US" altLang="en-US" smtClean="0">
                <a:solidFill>
                  <a:srgbClr val="000000"/>
                </a:solidFill>
              </a:endParaRPr>
            </a:p>
          </p:txBody>
        </p:sp>
        <p:sp>
          <p:nvSpPr>
            <p:cNvPr id="30" name="Rectangle 31"/>
            <p:cNvSpPr>
              <a:spLocks noChangeArrowheads="1"/>
            </p:cNvSpPr>
            <p:nvPr/>
          </p:nvSpPr>
          <p:spPr bwMode="auto">
            <a:xfrm>
              <a:off x="3487" y="1545"/>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1994</a:t>
              </a:r>
              <a:endParaRPr lang="en-US" altLang="en-US" smtClean="0">
                <a:solidFill>
                  <a:srgbClr val="000000"/>
                </a:solidFill>
              </a:endParaRPr>
            </a:p>
          </p:txBody>
        </p:sp>
        <p:sp>
          <p:nvSpPr>
            <p:cNvPr id="31" name="Rectangle 32"/>
            <p:cNvSpPr>
              <a:spLocks noChangeArrowheads="1"/>
            </p:cNvSpPr>
            <p:nvPr/>
          </p:nvSpPr>
          <p:spPr bwMode="auto">
            <a:xfrm>
              <a:off x="4573" y="1545"/>
              <a:ext cx="31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FF0000"/>
                  </a:solidFill>
                </a:rPr>
                <a:t>-0.1%</a:t>
              </a:r>
              <a:endParaRPr lang="en-US" altLang="en-US" smtClean="0">
                <a:solidFill>
                  <a:srgbClr val="000000"/>
                </a:solidFill>
              </a:endParaRPr>
            </a:p>
          </p:txBody>
        </p:sp>
        <p:sp>
          <p:nvSpPr>
            <p:cNvPr id="2048" name="Rectangle 33"/>
            <p:cNvSpPr>
              <a:spLocks noChangeArrowheads="1"/>
            </p:cNvSpPr>
            <p:nvPr/>
          </p:nvSpPr>
          <p:spPr bwMode="auto">
            <a:xfrm>
              <a:off x="506" y="1706"/>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2010</a:t>
              </a:r>
              <a:endParaRPr lang="en-US" altLang="en-US" smtClean="0">
                <a:solidFill>
                  <a:srgbClr val="000000"/>
                </a:solidFill>
              </a:endParaRPr>
            </a:p>
          </p:txBody>
        </p:sp>
        <p:sp>
          <p:nvSpPr>
            <p:cNvPr id="2049" name="Rectangle 34"/>
            <p:cNvSpPr>
              <a:spLocks noChangeArrowheads="1"/>
            </p:cNvSpPr>
            <p:nvPr/>
          </p:nvSpPr>
          <p:spPr bwMode="auto">
            <a:xfrm>
              <a:off x="1560" y="1706"/>
              <a:ext cx="34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12.1%</a:t>
              </a:r>
              <a:endParaRPr lang="en-US" altLang="en-US" smtClean="0">
                <a:solidFill>
                  <a:srgbClr val="000000"/>
                </a:solidFill>
              </a:endParaRPr>
            </a:p>
          </p:txBody>
        </p:sp>
        <p:sp>
          <p:nvSpPr>
            <p:cNvPr id="2051" name="Rectangle 35"/>
            <p:cNvSpPr>
              <a:spLocks noChangeArrowheads="1"/>
            </p:cNvSpPr>
            <p:nvPr/>
          </p:nvSpPr>
          <p:spPr bwMode="auto">
            <a:xfrm>
              <a:off x="3487" y="1706"/>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1993</a:t>
              </a:r>
              <a:endParaRPr lang="en-US" altLang="en-US" smtClean="0">
                <a:solidFill>
                  <a:srgbClr val="000000"/>
                </a:solidFill>
              </a:endParaRPr>
            </a:p>
          </p:txBody>
        </p:sp>
        <p:sp>
          <p:nvSpPr>
            <p:cNvPr id="2052" name="Rectangle 36"/>
            <p:cNvSpPr>
              <a:spLocks noChangeArrowheads="1"/>
            </p:cNvSpPr>
            <p:nvPr/>
          </p:nvSpPr>
          <p:spPr bwMode="auto">
            <a:xfrm>
              <a:off x="4540" y="1706"/>
              <a:ext cx="34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15.9%</a:t>
              </a:r>
              <a:endParaRPr lang="en-US" altLang="en-US" smtClean="0">
                <a:solidFill>
                  <a:srgbClr val="000000"/>
                </a:solidFill>
              </a:endParaRPr>
            </a:p>
          </p:txBody>
        </p:sp>
        <p:sp>
          <p:nvSpPr>
            <p:cNvPr id="2053" name="Rectangle 37"/>
            <p:cNvSpPr>
              <a:spLocks noChangeArrowheads="1"/>
            </p:cNvSpPr>
            <p:nvPr/>
          </p:nvSpPr>
          <p:spPr bwMode="auto">
            <a:xfrm>
              <a:off x="506" y="1867"/>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2009</a:t>
              </a:r>
              <a:endParaRPr lang="en-US" altLang="en-US" smtClean="0">
                <a:solidFill>
                  <a:srgbClr val="000000"/>
                </a:solidFill>
              </a:endParaRPr>
            </a:p>
          </p:txBody>
        </p:sp>
        <p:sp>
          <p:nvSpPr>
            <p:cNvPr id="2054" name="Rectangle 38"/>
            <p:cNvSpPr>
              <a:spLocks noChangeArrowheads="1"/>
            </p:cNvSpPr>
            <p:nvPr/>
          </p:nvSpPr>
          <p:spPr bwMode="auto">
            <a:xfrm>
              <a:off x="1560" y="1867"/>
              <a:ext cx="34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26.4%</a:t>
              </a:r>
              <a:endParaRPr lang="en-US" altLang="en-US" smtClean="0">
                <a:solidFill>
                  <a:srgbClr val="000000"/>
                </a:solidFill>
              </a:endParaRPr>
            </a:p>
          </p:txBody>
        </p:sp>
        <p:sp>
          <p:nvSpPr>
            <p:cNvPr id="2055" name="Rectangle 39"/>
            <p:cNvSpPr>
              <a:spLocks noChangeArrowheads="1"/>
            </p:cNvSpPr>
            <p:nvPr/>
          </p:nvSpPr>
          <p:spPr bwMode="auto">
            <a:xfrm>
              <a:off x="3487" y="1867"/>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1992</a:t>
              </a:r>
              <a:endParaRPr lang="en-US" altLang="en-US" smtClean="0">
                <a:solidFill>
                  <a:srgbClr val="000000"/>
                </a:solidFill>
              </a:endParaRPr>
            </a:p>
          </p:txBody>
        </p:sp>
        <p:sp>
          <p:nvSpPr>
            <p:cNvPr id="2056" name="Rectangle 40"/>
            <p:cNvSpPr>
              <a:spLocks noChangeArrowheads="1"/>
            </p:cNvSpPr>
            <p:nvPr/>
          </p:nvSpPr>
          <p:spPr bwMode="auto">
            <a:xfrm>
              <a:off x="4614" y="1867"/>
              <a:ext cx="27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9.7%</a:t>
              </a:r>
              <a:endParaRPr lang="en-US" altLang="en-US" smtClean="0">
                <a:solidFill>
                  <a:srgbClr val="000000"/>
                </a:solidFill>
              </a:endParaRPr>
            </a:p>
          </p:txBody>
        </p:sp>
        <p:sp>
          <p:nvSpPr>
            <p:cNvPr id="2057" name="Rectangle 41"/>
            <p:cNvSpPr>
              <a:spLocks noChangeArrowheads="1"/>
            </p:cNvSpPr>
            <p:nvPr/>
          </p:nvSpPr>
          <p:spPr bwMode="auto">
            <a:xfrm>
              <a:off x="506" y="2028"/>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2008</a:t>
              </a:r>
              <a:endParaRPr lang="en-US" altLang="en-US" smtClean="0">
                <a:solidFill>
                  <a:srgbClr val="000000"/>
                </a:solidFill>
              </a:endParaRPr>
            </a:p>
          </p:txBody>
        </p:sp>
        <p:sp>
          <p:nvSpPr>
            <p:cNvPr id="2058" name="Rectangle 42"/>
            <p:cNvSpPr>
              <a:spLocks noChangeArrowheads="1"/>
            </p:cNvSpPr>
            <p:nvPr/>
          </p:nvSpPr>
          <p:spPr bwMode="auto">
            <a:xfrm>
              <a:off x="1519" y="2028"/>
              <a:ext cx="38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FF0000"/>
                  </a:solidFill>
                </a:rPr>
                <a:t>-27.2%</a:t>
              </a:r>
              <a:endParaRPr lang="en-US" altLang="en-US" smtClean="0">
                <a:solidFill>
                  <a:srgbClr val="000000"/>
                </a:solidFill>
              </a:endParaRPr>
            </a:p>
          </p:txBody>
        </p:sp>
        <p:sp>
          <p:nvSpPr>
            <p:cNvPr id="2059" name="Rectangle 43"/>
            <p:cNvSpPr>
              <a:spLocks noChangeArrowheads="1"/>
            </p:cNvSpPr>
            <p:nvPr/>
          </p:nvSpPr>
          <p:spPr bwMode="auto">
            <a:xfrm>
              <a:off x="3487" y="2028"/>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1991</a:t>
              </a:r>
              <a:endParaRPr lang="en-US" altLang="en-US" smtClean="0">
                <a:solidFill>
                  <a:srgbClr val="000000"/>
                </a:solidFill>
              </a:endParaRPr>
            </a:p>
          </p:txBody>
        </p:sp>
        <p:sp>
          <p:nvSpPr>
            <p:cNvPr id="2060" name="Rectangle 44"/>
            <p:cNvSpPr>
              <a:spLocks noChangeArrowheads="1"/>
            </p:cNvSpPr>
            <p:nvPr/>
          </p:nvSpPr>
          <p:spPr bwMode="auto">
            <a:xfrm>
              <a:off x="4540" y="2028"/>
              <a:ext cx="34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21.1%</a:t>
              </a:r>
              <a:endParaRPr lang="en-US" altLang="en-US" smtClean="0">
                <a:solidFill>
                  <a:srgbClr val="000000"/>
                </a:solidFill>
              </a:endParaRPr>
            </a:p>
          </p:txBody>
        </p:sp>
        <p:sp>
          <p:nvSpPr>
            <p:cNvPr id="2061" name="Rectangle 45"/>
            <p:cNvSpPr>
              <a:spLocks noChangeArrowheads="1"/>
            </p:cNvSpPr>
            <p:nvPr/>
          </p:nvSpPr>
          <p:spPr bwMode="auto">
            <a:xfrm>
              <a:off x="506" y="2189"/>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2007</a:t>
              </a:r>
              <a:endParaRPr lang="en-US" altLang="en-US" smtClean="0">
                <a:solidFill>
                  <a:srgbClr val="000000"/>
                </a:solidFill>
              </a:endParaRPr>
            </a:p>
          </p:txBody>
        </p:sp>
        <p:sp>
          <p:nvSpPr>
            <p:cNvPr id="2062" name="Rectangle 46"/>
            <p:cNvSpPr>
              <a:spLocks noChangeArrowheads="1"/>
            </p:cNvSpPr>
            <p:nvPr/>
          </p:nvSpPr>
          <p:spPr bwMode="auto">
            <a:xfrm>
              <a:off x="1633" y="2189"/>
              <a:ext cx="27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70C0"/>
                  </a:solidFill>
                </a:rPr>
                <a:t>4.9%</a:t>
              </a:r>
              <a:endParaRPr lang="en-US" altLang="en-US" smtClean="0">
                <a:solidFill>
                  <a:srgbClr val="000000"/>
                </a:solidFill>
              </a:endParaRPr>
            </a:p>
          </p:txBody>
        </p:sp>
        <p:sp>
          <p:nvSpPr>
            <p:cNvPr id="2063" name="Rectangle 47"/>
            <p:cNvSpPr>
              <a:spLocks noChangeArrowheads="1"/>
            </p:cNvSpPr>
            <p:nvPr/>
          </p:nvSpPr>
          <p:spPr bwMode="auto">
            <a:xfrm>
              <a:off x="3487" y="2189"/>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1990</a:t>
              </a:r>
              <a:endParaRPr lang="en-US" altLang="en-US" smtClean="0">
                <a:solidFill>
                  <a:srgbClr val="000000"/>
                </a:solidFill>
              </a:endParaRPr>
            </a:p>
          </p:txBody>
        </p:sp>
        <p:sp>
          <p:nvSpPr>
            <p:cNvPr id="2064" name="Rectangle 48"/>
            <p:cNvSpPr>
              <a:spLocks noChangeArrowheads="1"/>
            </p:cNvSpPr>
            <p:nvPr/>
          </p:nvSpPr>
          <p:spPr bwMode="auto">
            <a:xfrm>
              <a:off x="4573" y="2189"/>
              <a:ext cx="31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FF0000"/>
                  </a:solidFill>
                </a:rPr>
                <a:t>-0.9%</a:t>
              </a:r>
              <a:endParaRPr lang="en-US" altLang="en-US" smtClean="0">
                <a:solidFill>
                  <a:srgbClr val="000000"/>
                </a:solidFill>
              </a:endParaRPr>
            </a:p>
          </p:txBody>
        </p:sp>
        <p:sp>
          <p:nvSpPr>
            <p:cNvPr id="2065" name="Rectangle 49"/>
            <p:cNvSpPr>
              <a:spLocks noChangeArrowheads="1"/>
            </p:cNvSpPr>
            <p:nvPr/>
          </p:nvSpPr>
          <p:spPr bwMode="auto">
            <a:xfrm>
              <a:off x="506" y="2350"/>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2006</a:t>
              </a:r>
              <a:endParaRPr lang="en-US" altLang="en-US" smtClean="0">
                <a:solidFill>
                  <a:srgbClr val="000000"/>
                </a:solidFill>
              </a:endParaRPr>
            </a:p>
          </p:txBody>
        </p:sp>
        <p:sp>
          <p:nvSpPr>
            <p:cNvPr id="2066" name="Rectangle 50"/>
            <p:cNvSpPr>
              <a:spLocks noChangeArrowheads="1"/>
            </p:cNvSpPr>
            <p:nvPr/>
          </p:nvSpPr>
          <p:spPr bwMode="auto">
            <a:xfrm>
              <a:off x="1560" y="2350"/>
              <a:ext cx="34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14.9%</a:t>
              </a:r>
              <a:endParaRPr lang="en-US" altLang="en-US" smtClean="0">
                <a:solidFill>
                  <a:srgbClr val="000000"/>
                </a:solidFill>
              </a:endParaRPr>
            </a:p>
          </p:txBody>
        </p:sp>
        <p:sp>
          <p:nvSpPr>
            <p:cNvPr id="2067" name="Rectangle 51"/>
            <p:cNvSpPr>
              <a:spLocks noChangeArrowheads="1"/>
            </p:cNvSpPr>
            <p:nvPr/>
          </p:nvSpPr>
          <p:spPr bwMode="auto">
            <a:xfrm>
              <a:off x="3487" y="2350"/>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1989</a:t>
              </a:r>
              <a:endParaRPr lang="en-US" altLang="en-US" smtClean="0">
                <a:solidFill>
                  <a:srgbClr val="000000"/>
                </a:solidFill>
              </a:endParaRPr>
            </a:p>
          </p:txBody>
        </p:sp>
        <p:sp>
          <p:nvSpPr>
            <p:cNvPr id="2068" name="Rectangle 52"/>
            <p:cNvSpPr>
              <a:spLocks noChangeArrowheads="1"/>
            </p:cNvSpPr>
            <p:nvPr/>
          </p:nvSpPr>
          <p:spPr bwMode="auto">
            <a:xfrm>
              <a:off x="4540" y="2350"/>
              <a:ext cx="34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21.1%</a:t>
              </a:r>
              <a:endParaRPr lang="en-US" altLang="en-US" smtClean="0">
                <a:solidFill>
                  <a:srgbClr val="000000"/>
                </a:solidFill>
              </a:endParaRPr>
            </a:p>
          </p:txBody>
        </p:sp>
        <p:sp>
          <p:nvSpPr>
            <p:cNvPr id="2069" name="Rectangle 53"/>
            <p:cNvSpPr>
              <a:spLocks noChangeArrowheads="1"/>
            </p:cNvSpPr>
            <p:nvPr/>
          </p:nvSpPr>
          <p:spPr bwMode="auto">
            <a:xfrm>
              <a:off x="506" y="2510"/>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2005</a:t>
              </a:r>
              <a:endParaRPr lang="en-US" altLang="en-US" smtClean="0">
                <a:solidFill>
                  <a:srgbClr val="000000"/>
                </a:solidFill>
              </a:endParaRPr>
            </a:p>
          </p:txBody>
        </p:sp>
        <p:sp>
          <p:nvSpPr>
            <p:cNvPr id="2070" name="Rectangle 54"/>
            <p:cNvSpPr>
              <a:spLocks noChangeArrowheads="1"/>
            </p:cNvSpPr>
            <p:nvPr/>
          </p:nvSpPr>
          <p:spPr bwMode="auto">
            <a:xfrm>
              <a:off x="1633" y="2510"/>
              <a:ext cx="27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8.6%</a:t>
              </a:r>
              <a:endParaRPr lang="en-US" altLang="en-US" smtClean="0">
                <a:solidFill>
                  <a:srgbClr val="000000"/>
                </a:solidFill>
              </a:endParaRPr>
            </a:p>
          </p:txBody>
        </p:sp>
        <p:sp>
          <p:nvSpPr>
            <p:cNvPr id="2071" name="Rectangle 55"/>
            <p:cNvSpPr>
              <a:spLocks noChangeArrowheads="1"/>
            </p:cNvSpPr>
            <p:nvPr/>
          </p:nvSpPr>
          <p:spPr bwMode="auto">
            <a:xfrm>
              <a:off x="3487" y="2510"/>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1988</a:t>
              </a:r>
              <a:endParaRPr lang="en-US" altLang="en-US" smtClean="0">
                <a:solidFill>
                  <a:srgbClr val="000000"/>
                </a:solidFill>
              </a:endParaRPr>
            </a:p>
          </p:txBody>
        </p:sp>
        <p:sp>
          <p:nvSpPr>
            <p:cNvPr id="2072" name="Rectangle 56"/>
            <p:cNvSpPr>
              <a:spLocks noChangeArrowheads="1"/>
            </p:cNvSpPr>
            <p:nvPr/>
          </p:nvSpPr>
          <p:spPr bwMode="auto">
            <a:xfrm>
              <a:off x="4540" y="2510"/>
              <a:ext cx="34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16.3%</a:t>
              </a:r>
              <a:endParaRPr lang="en-US" altLang="en-US" smtClean="0">
                <a:solidFill>
                  <a:srgbClr val="000000"/>
                </a:solidFill>
              </a:endParaRPr>
            </a:p>
          </p:txBody>
        </p:sp>
        <p:sp>
          <p:nvSpPr>
            <p:cNvPr id="2073" name="Rectangle 57"/>
            <p:cNvSpPr>
              <a:spLocks noChangeArrowheads="1"/>
            </p:cNvSpPr>
            <p:nvPr/>
          </p:nvSpPr>
          <p:spPr bwMode="auto">
            <a:xfrm>
              <a:off x="506" y="2671"/>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2004</a:t>
              </a:r>
              <a:endParaRPr lang="en-US" altLang="en-US" smtClean="0">
                <a:solidFill>
                  <a:srgbClr val="000000"/>
                </a:solidFill>
              </a:endParaRPr>
            </a:p>
          </p:txBody>
        </p:sp>
        <p:sp>
          <p:nvSpPr>
            <p:cNvPr id="2074" name="Rectangle 58"/>
            <p:cNvSpPr>
              <a:spLocks noChangeArrowheads="1"/>
            </p:cNvSpPr>
            <p:nvPr/>
          </p:nvSpPr>
          <p:spPr bwMode="auto">
            <a:xfrm>
              <a:off x="1560" y="2671"/>
              <a:ext cx="34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13.3%</a:t>
              </a:r>
              <a:endParaRPr lang="en-US" altLang="en-US" smtClean="0">
                <a:solidFill>
                  <a:srgbClr val="000000"/>
                </a:solidFill>
              </a:endParaRPr>
            </a:p>
          </p:txBody>
        </p:sp>
        <p:sp>
          <p:nvSpPr>
            <p:cNvPr id="2075" name="Rectangle 59"/>
            <p:cNvSpPr>
              <a:spLocks noChangeArrowheads="1"/>
            </p:cNvSpPr>
            <p:nvPr/>
          </p:nvSpPr>
          <p:spPr bwMode="auto">
            <a:xfrm>
              <a:off x="3487" y="2671"/>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1987</a:t>
              </a:r>
              <a:endParaRPr lang="en-US" altLang="en-US" smtClean="0">
                <a:solidFill>
                  <a:srgbClr val="000000"/>
                </a:solidFill>
              </a:endParaRPr>
            </a:p>
          </p:txBody>
        </p:sp>
        <p:sp>
          <p:nvSpPr>
            <p:cNvPr id="2076" name="Rectangle 60"/>
            <p:cNvSpPr>
              <a:spLocks noChangeArrowheads="1"/>
            </p:cNvSpPr>
            <p:nvPr/>
          </p:nvSpPr>
          <p:spPr bwMode="auto">
            <a:xfrm>
              <a:off x="4614" y="2671"/>
              <a:ext cx="27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70C0"/>
                  </a:solidFill>
                </a:rPr>
                <a:t>3.0%</a:t>
              </a:r>
              <a:endParaRPr lang="en-US" altLang="en-US" smtClean="0">
                <a:solidFill>
                  <a:srgbClr val="000000"/>
                </a:solidFill>
              </a:endParaRPr>
            </a:p>
          </p:txBody>
        </p:sp>
        <p:sp>
          <p:nvSpPr>
            <p:cNvPr id="2077" name="Rectangle 61"/>
            <p:cNvSpPr>
              <a:spLocks noChangeArrowheads="1"/>
            </p:cNvSpPr>
            <p:nvPr/>
          </p:nvSpPr>
          <p:spPr bwMode="auto">
            <a:xfrm>
              <a:off x="506" y="2832"/>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2003</a:t>
              </a:r>
              <a:endParaRPr lang="en-US" altLang="en-US" smtClean="0">
                <a:solidFill>
                  <a:srgbClr val="000000"/>
                </a:solidFill>
              </a:endParaRPr>
            </a:p>
          </p:txBody>
        </p:sp>
        <p:sp>
          <p:nvSpPr>
            <p:cNvPr id="2078" name="Rectangle 62"/>
            <p:cNvSpPr>
              <a:spLocks noChangeArrowheads="1"/>
            </p:cNvSpPr>
            <p:nvPr/>
          </p:nvSpPr>
          <p:spPr bwMode="auto">
            <a:xfrm>
              <a:off x="1560" y="2832"/>
              <a:ext cx="34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23.7%</a:t>
              </a:r>
              <a:endParaRPr lang="en-US" altLang="en-US" smtClean="0">
                <a:solidFill>
                  <a:srgbClr val="000000"/>
                </a:solidFill>
              </a:endParaRPr>
            </a:p>
          </p:txBody>
        </p:sp>
        <p:sp>
          <p:nvSpPr>
            <p:cNvPr id="2079" name="Rectangle 63"/>
            <p:cNvSpPr>
              <a:spLocks noChangeArrowheads="1"/>
            </p:cNvSpPr>
            <p:nvPr/>
          </p:nvSpPr>
          <p:spPr bwMode="auto">
            <a:xfrm>
              <a:off x="3487" y="2832"/>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1986</a:t>
              </a:r>
              <a:endParaRPr lang="en-US" altLang="en-US" smtClean="0">
                <a:solidFill>
                  <a:srgbClr val="000000"/>
                </a:solidFill>
              </a:endParaRPr>
            </a:p>
          </p:txBody>
        </p:sp>
        <p:sp>
          <p:nvSpPr>
            <p:cNvPr id="20480" name="Rectangle 64"/>
            <p:cNvSpPr>
              <a:spLocks noChangeArrowheads="1"/>
            </p:cNvSpPr>
            <p:nvPr/>
          </p:nvSpPr>
          <p:spPr bwMode="auto">
            <a:xfrm>
              <a:off x="4540" y="2832"/>
              <a:ext cx="34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23.9%</a:t>
              </a:r>
              <a:endParaRPr lang="en-US" altLang="en-US" smtClean="0">
                <a:solidFill>
                  <a:srgbClr val="000000"/>
                </a:solidFill>
              </a:endParaRPr>
            </a:p>
          </p:txBody>
        </p:sp>
        <p:sp>
          <p:nvSpPr>
            <p:cNvPr id="20481" name="Rectangle 65"/>
            <p:cNvSpPr>
              <a:spLocks noChangeArrowheads="1"/>
            </p:cNvSpPr>
            <p:nvPr/>
          </p:nvSpPr>
          <p:spPr bwMode="auto">
            <a:xfrm>
              <a:off x="506" y="2993"/>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2002</a:t>
              </a:r>
              <a:endParaRPr lang="en-US" altLang="en-US" smtClean="0">
                <a:solidFill>
                  <a:srgbClr val="000000"/>
                </a:solidFill>
              </a:endParaRPr>
            </a:p>
          </p:txBody>
        </p:sp>
        <p:sp>
          <p:nvSpPr>
            <p:cNvPr id="20482" name="Rectangle 66"/>
            <p:cNvSpPr>
              <a:spLocks noChangeArrowheads="1"/>
            </p:cNvSpPr>
            <p:nvPr/>
          </p:nvSpPr>
          <p:spPr bwMode="auto">
            <a:xfrm>
              <a:off x="1593" y="2993"/>
              <a:ext cx="31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FF0000"/>
                  </a:solidFill>
                </a:rPr>
                <a:t>-6.6%</a:t>
              </a:r>
              <a:endParaRPr lang="en-US" altLang="en-US" smtClean="0">
                <a:solidFill>
                  <a:srgbClr val="000000"/>
                </a:solidFill>
              </a:endParaRPr>
            </a:p>
          </p:txBody>
        </p:sp>
        <p:sp>
          <p:nvSpPr>
            <p:cNvPr id="20484" name="Rectangle 67"/>
            <p:cNvSpPr>
              <a:spLocks noChangeArrowheads="1"/>
            </p:cNvSpPr>
            <p:nvPr/>
          </p:nvSpPr>
          <p:spPr bwMode="auto">
            <a:xfrm>
              <a:off x="3487" y="2993"/>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1985</a:t>
              </a:r>
              <a:endParaRPr lang="en-US" altLang="en-US" smtClean="0">
                <a:solidFill>
                  <a:srgbClr val="000000"/>
                </a:solidFill>
              </a:endParaRPr>
            </a:p>
          </p:txBody>
        </p:sp>
        <p:sp>
          <p:nvSpPr>
            <p:cNvPr id="20485" name="Rectangle 68"/>
            <p:cNvSpPr>
              <a:spLocks noChangeArrowheads="1"/>
            </p:cNvSpPr>
            <p:nvPr/>
          </p:nvSpPr>
          <p:spPr bwMode="auto">
            <a:xfrm>
              <a:off x="4540" y="2993"/>
              <a:ext cx="34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26.0%</a:t>
              </a:r>
              <a:endParaRPr lang="en-US" altLang="en-US" smtClean="0">
                <a:solidFill>
                  <a:srgbClr val="000000"/>
                </a:solidFill>
              </a:endParaRPr>
            </a:p>
          </p:txBody>
        </p:sp>
        <p:sp>
          <p:nvSpPr>
            <p:cNvPr id="20486" name="Rectangle 69"/>
            <p:cNvSpPr>
              <a:spLocks noChangeArrowheads="1"/>
            </p:cNvSpPr>
            <p:nvPr/>
          </p:nvSpPr>
          <p:spPr bwMode="auto">
            <a:xfrm>
              <a:off x="506" y="3154"/>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2001</a:t>
              </a:r>
              <a:endParaRPr lang="en-US" altLang="en-US" smtClean="0">
                <a:solidFill>
                  <a:srgbClr val="000000"/>
                </a:solidFill>
              </a:endParaRPr>
            </a:p>
          </p:txBody>
        </p:sp>
        <p:sp>
          <p:nvSpPr>
            <p:cNvPr id="20487" name="Rectangle 70"/>
            <p:cNvSpPr>
              <a:spLocks noChangeArrowheads="1"/>
            </p:cNvSpPr>
            <p:nvPr/>
          </p:nvSpPr>
          <p:spPr bwMode="auto">
            <a:xfrm>
              <a:off x="1633" y="3154"/>
              <a:ext cx="27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70C0"/>
                  </a:solidFill>
                </a:rPr>
                <a:t>2.2%</a:t>
              </a:r>
              <a:endParaRPr lang="en-US" altLang="en-US" smtClean="0">
                <a:solidFill>
                  <a:srgbClr val="000000"/>
                </a:solidFill>
              </a:endParaRPr>
            </a:p>
          </p:txBody>
        </p:sp>
        <p:sp>
          <p:nvSpPr>
            <p:cNvPr id="20488" name="Rectangle 71"/>
            <p:cNvSpPr>
              <a:spLocks noChangeArrowheads="1"/>
            </p:cNvSpPr>
            <p:nvPr/>
          </p:nvSpPr>
          <p:spPr bwMode="auto">
            <a:xfrm>
              <a:off x="3487" y="3154"/>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1984</a:t>
              </a:r>
              <a:endParaRPr lang="en-US" altLang="en-US" smtClean="0">
                <a:solidFill>
                  <a:srgbClr val="000000"/>
                </a:solidFill>
              </a:endParaRPr>
            </a:p>
          </p:txBody>
        </p:sp>
        <p:sp>
          <p:nvSpPr>
            <p:cNvPr id="20489" name="Rectangle 72"/>
            <p:cNvSpPr>
              <a:spLocks noChangeArrowheads="1"/>
            </p:cNvSpPr>
            <p:nvPr/>
          </p:nvSpPr>
          <p:spPr bwMode="auto">
            <a:xfrm>
              <a:off x="4614" y="3154"/>
              <a:ext cx="27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70C0"/>
                  </a:solidFill>
                </a:rPr>
                <a:t>6.0%</a:t>
              </a:r>
              <a:endParaRPr lang="en-US" altLang="en-US" smtClean="0">
                <a:solidFill>
                  <a:srgbClr val="000000"/>
                </a:solidFill>
              </a:endParaRPr>
            </a:p>
          </p:txBody>
        </p:sp>
        <p:sp>
          <p:nvSpPr>
            <p:cNvPr id="20490" name="Rectangle 73"/>
            <p:cNvSpPr>
              <a:spLocks noChangeArrowheads="1"/>
            </p:cNvSpPr>
            <p:nvPr/>
          </p:nvSpPr>
          <p:spPr bwMode="auto">
            <a:xfrm>
              <a:off x="506" y="3315"/>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2000</a:t>
              </a:r>
              <a:endParaRPr lang="en-US" altLang="en-US" smtClean="0">
                <a:solidFill>
                  <a:srgbClr val="000000"/>
                </a:solidFill>
              </a:endParaRPr>
            </a:p>
          </p:txBody>
        </p:sp>
        <p:sp>
          <p:nvSpPr>
            <p:cNvPr id="20491" name="Rectangle 74"/>
            <p:cNvSpPr>
              <a:spLocks noChangeArrowheads="1"/>
            </p:cNvSpPr>
            <p:nvPr/>
          </p:nvSpPr>
          <p:spPr bwMode="auto">
            <a:xfrm>
              <a:off x="1633" y="3315"/>
              <a:ext cx="27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70C0"/>
                  </a:solidFill>
                </a:rPr>
                <a:t>7.3%</a:t>
              </a:r>
              <a:endParaRPr lang="en-US" altLang="en-US" smtClean="0">
                <a:solidFill>
                  <a:srgbClr val="000000"/>
                </a:solidFill>
              </a:endParaRPr>
            </a:p>
          </p:txBody>
        </p:sp>
        <p:sp>
          <p:nvSpPr>
            <p:cNvPr id="20492" name="Rectangle 75"/>
            <p:cNvSpPr>
              <a:spLocks noChangeArrowheads="1"/>
            </p:cNvSpPr>
            <p:nvPr/>
          </p:nvSpPr>
          <p:spPr bwMode="auto">
            <a:xfrm>
              <a:off x="3487" y="3315"/>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1983</a:t>
              </a:r>
              <a:endParaRPr lang="en-US" altLang="en-US" smtClean="0">
                <a:solidFill>
                  <a:srgbClr val="000000"/>
                </a:solidFill>
              </a:endParaRPr>
            </a:p>
          </p:txBody>
        </p:sp>
        <p:sp>
          <p:nvSpPr>
            <p:cNvPr id="20493" name="Rectangle 76"/>
            <p:cNvSpPr>
              <a:spLocks noChangeArrowheads="1"/>
            </p:cNvSpPr>
            <p:nvPr/>
          </p:nvSpPr>
          <p:spPr bwMode="auto">
            <a:xfrm>
              <a:off x="4540" y="3315"/>
              <a:ext cx="34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18.4%</a:t>
              </a:r>
              <a:endParaRPr lang="en-US" altLang="en-US" smtClean="0">
                <a:solidFill>
                  <a:srgbClr val="000000"/>
                </a:solidFill>
              </a:endParaRPr>
            </a:p>
          </p:txBody>
        </p:sp>
        <p:sp>
          <p:nvSpPr>
            <p:cNvPr id="20494" name="Rectangle 77"/>
            <p:cNvSpPr>
              <a:spLocks noChangeArrowheads="1"/>
            </p:cNvSpPr>
            <p:nvPr/>
          </p:nvSpPr>
          <p:spPr bwMode="auto">
            <a:xfrm>
              <a:off x="506" y="3475"/>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1999</a:t>
              </a:r>
              <a:endParaRPr lang="en-US" altLang="en-US" smtClean="0">
                <a:solidFill>
                  <a:srgbClr val="000000"/>
                </a:solidFill>
              </a:endParaRPr>
            </a:p>
          </p:txBody>
        </p:sp>
        <p:sp>
          <p:nvSpPr>
            <p:cNvPr id="20495" name="Rectangle 78"/>
            <p:cNvSpPr>
              <a:spLocks noChangeArrowheads="1"/>
            </p:cNvSpPr>
            <p:nvPr/>
          </p:nvSpPr>
          <p:spPr bwMode="auto">
            <a:xfrm>
              <a:off x="1633" y="3475"/>
              <a:ext cx="27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70C0"/>
                  </a:solidFill>
                </a:rPr>
                <a:t>5.8%</a:t>
              </a:r>
              <a:endParaRPr lang="en-US" altLang="en-US" smtClean="0">
                <a:solidFill>
                  <a:srgbClr val="000000"/>
                </a:solidFill>
              </a:endParaRPr>
            </a:p>
          </p:txBody>
        </p:sp>
        <p:sp>
          <p:nvSpPr>
            <p:cNvPr id="20496" name="Rectangle 79"/>
            <p:cNvSpPr>
              <a:spLocks noChangeArrowheads="1"/>
            </p:cNvSpPr>
            <p:nvPr/>
          </p:nvSpPr>
          <p:spPr bwMode="auto">
            <a:xfrm>
              <a:off x="3487" y="3475"/>
              <a:ext cx="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1982</a:t>
              </a:r>
              <a:endParaRPr lang="en-US" altLang="en-US" smtClean="0">
                <a:solidFill>
                  <a:srgbClr val="000000"/>
                </a:solidFill>
              </a:endParaRPr>
            </a:p>
          </p:txBody>
        </p:sp>
        <p:sp>
          <p:nvSpPr>
            <p:cNvPr id="20497" name="Rectangle 80"/>
            <p:cNvSpPr>
              <a:spLocks noChangeArrowheads="1"/>
            </p:cNvSpPr>
            <p:nvPr/>
          </p:nvSpPr>
          <p:spPr bwMode="auto">
            <a:xfrm>
              <a:off x="4540" y="3475"/>
              <a:ext cx="34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24.2%</a:t>
              </a:r>
              <a:endParaRPr lang="en-US" altLang="en-US" smtClean="0">
                <a:solidFill>
                  <a:srgbClr val="000000"/>
                </a:solidFill>
              </a:endParaRPr>
            </a:p>
          </p:txBody>
        </p:sp>
        <p:sp>
          <p:nvSpPr>
            <p:cNvPr id="20498" name="Rectangle 81"/>
            <p:cNvSpPr>
              <a:spLocks noChangeArrowheads="1"/>
            </p:cNvSpPr>
            <p:nvPr/>
          </p:nvSpPr>
          <p:spPr bwMode="auto">
            <a:xfrm>
              <a:off x="1984" y="3797"/>
              <a:ext cx="68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dirty="0" smtClean="0">
                  <a:solidFill>
                    <a:srgbClr val="000000"/>
                  </a:solidFill>
                </a:rPr>
                <a:t>Negative      </a:t>
              </a:r>
              <a:endParaRPr lang="en-US" altLang="en-US" dirty="0" smtClean="0">
                <a:solidFill>
                  <a:srgbClr val="000000"/>
                </a:solidFill>
              </a:endParaRPr>
            </a:p>
          </p:txBody>
        </p:sp>
        <p:sp>
          <p:nvSpPr>
            <p:cNvPr id="20499" name="Rectangle 82"/>
            <p:cNvSpPr>
              <a:spLocks noChangeArrowheads="1"/>
            </p:cNvSpPr>
            <p:nvPr/>
          </p:nvSpPr>
          <p:spPr bwMode="auto">
            <a:xfrm>
              <a:off x="4214" y="3797"/>
              <a:ext cx="26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        </a:t>
              </a:r>
              <a:endParaRPr lang="en-US" altLang="en-US" smtClean="0">
                <a:solidFill>
                  <a:srgbClr val="000000"/>
                </a:solidFill>
              </a:endParaRPr>
            </a:p>
          </p:txBody>
        </p:sp>
        <p:sp>
          <p:nvSpPr>
            <p:cNvPr id="20500" name="Rectangle 83"/>
            <p:cNvSpPr>
              <a:spLocks noChangeArrowheads="1"/>
            </p:cNvSpPr>
            <p:nvPr/>
          </p:nvSpPr>
          <p:spPr bwMode="auto">
            <a:xfrm>
              <a:off x="711" y="3958"/>
              <a:ext cx="20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      </a:t>
              </a:r>
              <a:endParaRPr lang="en-US" altLang="en-US" smtClean="0">
                <a:solidFill>
                  <a:srgbClr val="000000"/>
                </a:solidFill>
              </a:endParaRPr>
            </a:p>
          </p:txBody>
        </p:sp>
        <p:sp>
          <p:nvSpPr>
            <p:cNvPr id="20501" name="Rectangle 84"/>
            <p:cNvSpPr>
              <a:spLocks noChangeArrowheads="1"/>
            </p:cNvSpPr>
            <p:nvPr/>
          </p:nvSpPr>
          <p:spPr bwMode="auto">
            <a:xfrm>
              <a:off x="1984" y="3958"/>
              <a:ext cx="167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Positive but less than assumed</a:t>
              </a:r>
              <a:endParaRPr lang="en-US" altLang="en-US" smtClean="0">
                <a:solidFill>
                  <a:srgbClr val="000000"/>
                </a:solidFill>
              </a:endParaRPr>
            </a:p>
          </p:txBody>
        </p:sp>
        <p:sp>
          <p:nvSpPr>
            <p:cNvPr id="20502" name="Rectangle 85"/>
            <p:cNvSpPr>
              <a:spLocks noChangeArrowheads="1"/>
            </p:cNvSpPr>
            <p:nvPr/>
          </p:nvSpPr>
          <p:spPr bwMode="auto">
            <a:xfrm>
              <a:off x="711" y="4119"/>
              <a:ext cx="20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smtClean="0">
                  <a:solidFill>
                    <a:srgbClr val="000000"/>
                  </a:solidFill>
                </a:rPr>
                <a:t>      </a:t>
              </a:r>
              <a:endParaRPr lang="en-US" altLang="en-US" smtClean="0">
                <a:solidFill>
                  <a:srgbClr val="000000"/>
                </a:solidFill>
              </a:endParaRPr>
            </a:p>
          </p:txBody>
        </p:sp>
        <p:sp>
          <p:nvSpPr>
            <p:cNvPr id="20503" name="Rectangle 86"/>
            <p:cNvSpPr>
              <a:spLocks noChangeArrowheads="1"/>
            </p:cNvSpPr>
            <p:nvPr/>
          </p:nvSpPr>
          <p:spPr bwMode="auto">
            <a:xfrm>
              <a:off x="1984" y="4119"/>
              <a:ext cx="295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dirty="0" smtClean="0">
                  <a:solidFill>
                    <a:srgbClr val="000000"/>
                  </a:solidFill>
                </a:rPr>
                <a:t>Greater than assumed 8% (pre-2015) &amp; current 7.75% </a:t>
              </a:r>
              <a:endParaRPr lang="en-US" altLang="en-US" dirty="0" smtClean="0">
                <a:solidFill>
                  <a:srgbClr val="000000"/>
                </a:solidFill>
              </a:endParaRPr>
            </a:p>
          </p:txBody>
        </p:sp>
        <p:sp>
          <p:nvSpPr>
            <p:cNvPr id="20504" name="Freeform 87"/>
            <p:cNvSpPr>
              <a:spLocks/>
            </p:cNvSpPr>
            <p:nvPr/>
          </p:nvSpPr>
          <p:spPr bwMode="auto">
            <a:xfrm>
              <a:off x="1511" y="4149"/>
              <a:ext cx="392" cy="62"/>
            </a:xfrm>
            <a:custGeom>
              <a:avLst/>
              <a:gdLst>
                <a:gd name="T0" fmla="*/ 0 w 392"/>
                <a:gd name="T1" fmla="*/ 16 h 62"/>
                <a:gd name="T2" fmla="*/ 359 w 392"/>
                <a:gd name="T3" fmla="*/ 16 h 62"/>
                <a:gd name="T4" fmla="*/ 359 w 392"/>
                <a:gd name="T5" fmla="*/ 0 h 62"/>
                <a:gd name="T6" fmla="*/ 392 w 392"/>
                <a:gd name="T7" fmla="*/ 31 h 62"/>
                <a:gd name="T8" fmla="*/ 359 w 392"/>
                <a:gd name="T9" fmla="*/ 62 h 62"/>
                <a:gd name="T10" fmla="*/ 359 w 392"/>
                <a:gd name="T11" fmla="*/ 46 h 62"/>
                <a:gd name="T12" fmla="*/ 0 w 392"/>
                <a:gd name="T13" fmla="*/ 46 h 62"/>
                <a:gd name="T14" fmla="*/ 0 w 392"/>
                <a:gd name="T15" fmla="*/ 16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2">
                  <a:moveTo>
                    <a:pt x="0" y="16"/>
                  </a:moveTo>
                  <a:lnTo>
                    <a:pt x="359" y="16"/>
                  </a:lnTo>
                  <a:lnTo>
                    <a:pt x="359" y="0"/>
                  </a:lnTo>
                  <a:lnTo>
                    <a:pt x="392" y="31"/>
                  </a:lnTo>
                  <a:lnTo>
                    <a:pt x="359" y="62"/>
                  </a:lnTo>
                  <a:lnTo>
                    <a:pt x="359" y="46"/>
                  </a:lnTo>
                  <a:lnTo>
                    <a:pt x="0" y="46"/>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05" name="Freeform 88"/>
            <p:cNvSpPr>
              <a:spLocks/>
            </p:cNvSpPr>
            <p:nvPr/>
          </p:nvSpPr>
          <p:spPr bwMode="auto">
            <a:xfrm>
              <a:off x="1511" y="4149"/>
              <a:ext cx="392" cy="62"/>
            </a:xfrm>
            <a:custGeom>
              <a:avLst/>
              <a:gdLst>
                <a:gd name="T0" fmla="*/ 0 w 392"/>
                <a:gd name="T1" fmla="*/ 16 h 62"/>
                <a:gd name="T2" fmla="*/ 359 w 392"/>
                <a:gd name="T3" fmla="*/ 16 h 62"/>
                <a:gd name="T4" fmla="*/ 359 w 392"/>
                <a:gd name="T5" fmla="*/ 0 h 62"/>
                <a:gd name="T6" fmla="*/ 392 w 392"/>
                <a:gd name="T7" fmla="*/ 31 h 62"/>
                <a:gd name="T8" fmla="*/ 359 w 392"/>
                <a:gd name="T9" fmla="*/ 62 h 62"/>
                <a:gd name="T10" fmla="*/ 359 w 392"/>
                <a:gd name="T11" fmla="*/ 46 h 62"/>
                <a:gd name="T12" fmla="*/ 0 w 392"/>
                <a:gd name="T13" fmla="*/ 46 h 62"/>
                <a:gd name="T14" fmla="*/ 0 w 392"/>
                <a:gd name="T15" fmla="*/ 16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2">
                  <a:moveTo>
                    <a:pt x="0" y="16"/>
                  </a:moveTo>
                  <a:lnTo>
                    <a:pt x="359" y="16"/>
                  </a:lnTo>
                  <a:lnTo>
                    <a:pt x="359" y="0"/>
                  </a:lnTo>
                  <a:lnTo>
                    <a:pt x="392" y="31"/>
                  </a:lnTo>
                  <a:lnTo>
                    <a:pt x="359" y="62"/>
                  </a:lnTo>
                  <a:lnTo>
                    <a:pt x="359" y="46"/>
                  </a:lnTo>
                  <a:lnTo>
                    <a:pt x="0" y="46"/>
                  </a:lnTo>
                  <a:lnTo>
                    <a:pt x="0" y="16"/>
                  </a:lnTo>
                  <a:close/>
                </a:path>
              </a:pathLst>
            </a:custGeom>
            <a:noFill/>
            <a:ln w="381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06" name="Freeform 89"/>
            <p:cNvSpPr>
              <a:spLocks/>
            </p:cNvSpPr>
            <p:nvPr/>
          </p:nvSpPr>
          <p:spPr bwMode="auto">
            <a:xfrm>
              <a:off x="2009" y="2066"/>
              <a:ext cx="408" cy="54"/>
            </a:xfrm>
            <a:custGeom>
              <a:avLst/>
              <a:gdLst>
                <a:gd name="T0" fmla="*/ 0 w 408"/>
                <a:gd name="T1" fmla="*/ 27 h 54"/>
                <a:gd name="T2" fmla="*/ 29 w 408"/>
                <a:gd name="T3" fmla="*/ 0 h 54"/>
                <a:gd name="T4" fmla="*/ 29 w 408"/>
                <a:gd name="T5" fmla="*/ 14 h 54"/>
                <a:gd name="T6" fmla="*/ 408 w 408"/>
                <a:gd name="T7" fmla="*/ 14 h 54"/>
                <a:gd name="T8" fmla="*/ 408 w 408"/>
                <a:gd name="T9" fmla="*/ 40 h 54"/>
                <a:gd name="T10" fmla="*/ 29 w 408"/>
                <a:gd name="T11" fmla="*/ 40 h 54"/>
                <a:gd name="T12" fmla="*/ 29 w 408"/>
                <a:gd name="T13" fmla="*/ 54 h 54"/>
                <a:gd name="T14" fmla="*/ 0 w 408"/>
                <a:gd name="T15" fmla="*/ 2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8" h="54">
                  <a:moveTo>
                    <a:pt x="0" y="27"/>
                  </a:moveTo>
                  <a:lnTo>
                    <a:pt x="29" y="0"/>
                  </a:lnTo>
                  <a:lnTo>
                    <a:pt x="29" y="14"/>
                  </a:lnTo>
                  <a:lnTo>
                    <a:pt x="408" y="14"/>
                  </a:lnTo>
                  <a:lnTo>
                    <a:pt x="408" y="40"/>
                  </a:lnTo>
                  <a:lnTo>
                    <a:pt x="29" y="40"/>
                  </a:lnTo>
                  <a:lnTo>
                    <a:pt x="29" y="54"/>
                  </a:lnTo>
                  <a:lnTo>
                    <a:pt x="0" y="2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07" name="Freeform 90"/>
            <p:cNvSpPr>
              <a:spLocks/>
            </p:cNvSpPr>
            <p:nvPr/>
          </p:nvSpPr>
          <p:spPr bwMode="auto">
            <a:xfrm>
              <a:off x="2009" y="2066"/>
              <a:ext cx="408" cy="54"/>
            </a:xfrm>
            <a:custGeom>
              <a:avLst/>
              <a:gdLst>
                <a:gd name="T0" fmla="*/ 0 w 408"/>
                <a:gd name="T1" fmla="*/ 27 h 54"/>
                <a:gd name="T2" fmla="*/ 29 w 408"/>
                <a:gd name="T3" fmla="*/ 0 h 54"/>
                <a:gd name="T4" fmla="*/ 29 w 408"/>
                <a:gd name="T5" fmla="*/ 14 h 54"/>
                <a:gd name="T6" fmla="*/ 408 w 408"/>
                <a:gd name="T7" fmla="*/ 14 h 54"/>
                <a:gd name="T8" fmla="*/ 408 w 408"/>
                <a:gd name="T9" fmla="*/ 40 h 54"/>
                <a:gd name="T10" fmla="*/ 29 w 408"/>
                <a:gd name="T11" fmla="*/ 40 h 54"/>
                <a:gd name="T12" fmla="*/ 29 w 408"/>
                <a:gd name="T13" fmla="*/ 54 h 54"/>
                <a:gd name="T14" fmla="*/ 0 w 408"/>
                <a:gd name="T15" fmla="*/ 2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8" h="54">
                  <a:moveTo>
                    <a:pt x="0" y="27"/>
                  </a:moveTo>
                  <a:lnTo>
                    <a:pt x="29" y="0"/>
                  </a:lnTo>
                  <a:lnTo>
                    <a:pt x="29" y="14"/>
                  </a:lnTo>
                  <a:lnTo>
                    <a:pt x="408" y="14"/>
                  </a:lnTo>
                  <a:lnTo>
                    <a:pt x="408" y="40"/>
                  </a:lnTo>
                  <a:lnTo>
                    <a:pt x="29" y="40"/>
                  </a:lnTo>
                  <a:lnTo>
                    <a:pt x="29" y="54"/>
                  </a:lnTo>
                  <a:lnTo>
                    <a:pt x="0" y="27"/>
                  </a:lnTo>
                  <a:close/>
                </a:path>
              </a:pathLst>
            </a:custGeom>
            <a:noFill/>
            <a:ln w="381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08" name="Freeform 91"/>
            <p:cNvSpPr>
              <a:spLocks/>
            </p:cNvSpPr>
            <p:nvPr/>
          </p:nvSpPr>
          <p:spPr bwMode="auto">
            <a:xfrm>
              <a:off x="2009" y="3031"/>
              <a:ext cx="408" cy="54"/>
            </a:xfrm>
            <a:custGeom>
              <a:avLst/>
              <a:gdLst>
                <a:gd name="T0" fmla="*/ 0 w 408"/>
                <a:gd name="T1" fmla="*/ 27 h 54"/>
                <a:gd name="T2" fmla="*/ 29 w 408"/>
                <a:gd name="T3" fmla="*/ 0 h 54"/>
                <a:gd name="T4" fmla="*/ 29 w 408"/>
                <a:gd name="T5" fmla="*/ 14 h 54"/>
                <a:gd name="T6" fmla="*/ 408 w 408"/>
                <a:gd name="T7" fmla="*/ 14 h 54"/>
                <a:gd name="T8" fmla="*/ 408 w 408"/>
                <a:gd name="T9" fmla="*/ 40 h 54"/>
                <a:gd name="T10" fmla="*/ 29 w 408"/>
                <a:gd name="T11" fmla="*/ 40 h 54"/>
                <a:gd name="T12" fmla="*/ 29 w 408"/>
                <a:gd name="T13" fmla="*/ 54 h 54"/>
                <a:gd name="T14" fmla="*/ 0 w 408"/>
                <a:gd name="T15" fmla="*/ 2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8" h="54">
                  <a:moveTo>
                    <a:pt x="0" y="27"/>
                  </a:moveTo>
                  <a:lnTo>
                    <a:pt x="29" y="0"/>
                  </a:lnTo>
                  <a:lnTo>
                    <a:pt x="29" y="14"/>
                  </a:lnTo>
                  <a:lnTo>
                    <a:pt x="408" y="14"/>
                  </a:lnTo>
                  <a:lnTo>
                    <a:pt x="408" y="40"/>
                  </a:lnTo>
                  <a:lnTo>
                    <a:pt x="29" y="40"/>
                  </a:lnTo>
                  <a:lnTo>
                    <a:pt x="29" y="54"/>
                  </a:lnTo>
                  <a:lnTo>
                    <a:pt x="0" y="2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09" name="Freeform 92"/>
            <p:cNvSpPr>
              <a:spLocks/>
            </p:cNvSpPr>
            <p:nvPr/>
          </p:nvSpPr>
          <p:spPr bwMode="auto">
            <a:xfrm>
              <a:off x="2009" y="3031"/>
              <a:ext cx="408" cy="54"/>
            </a:xfrm>
            <a:custGeom>
              <a:avLst/>
              <a:gdLst>
                <a:gd name="T0" fmla="*/ 0 w 408"/>
                <a:gd name="T1" fmla="*/ 27 h 54"/>
                <a:gd name="T2" fmla="*/ 29 w 408"/>
                <a:gd name="T3" fmla="*/ 0 h 54"/>
                <a:gd name="T4" fmla="*/ 29 w 408"/>
                <a:gd name="T5" fmla="*/ 14 h 54"/>
                <a:gd name="T6" fmla="*/ 408 w 408"/>
                <a:gd name="T7" fmla="*/ 14 h 54"/>
                <a:gd name="T8" fmla="*/ 408 w 408"/>
                <a:gd name="T9" fmla="*/ 40 h 54"/>
                <a:gd name="T10" fmla="*/ 29 w 408"/>
                <a:gd name="T11" fmla="*/ 40 h 54"/>
                <a:gd name="T12" fmla="*/ 29 w 408"/>
                <a:gd name="T13" fmla="*/ 54 h 54"/>
                <a:gd name="T14" fmla="*/ 0 w 408"/>
                <a:gd name="T15" fmla="*/ 2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8" h="54">
                  <a:moveTo>
                    <a:pt x="0" y="27"/>
                  </a:moveTo>
                  <a:lnTo>
                    <a:pt x="29" y="0"/>
                  </a:lnTo>
                  <a:lnTo>
                    <a:pt x="29" y="14"/>
                  </a:lnTo>
                  <a:lnTo>
                    <a:pt x="408" y="14"/>
                  </a:lnTo>
                  <a:lnTo>
                    <a:pt x="408" y="40"/>
                  </a:lnTo>
                  <a:lnTo>
                    <a:pt x="29" y="40"/>
                  </a:lnTo>
                  <a:lnTo>
                    <a:pt x="29" y="54"/>
                  </a:lnTo>
                  <a:lnTo>
                    <a:pt x="0" y="27"/>
                  </a:lnTo>
                  <a:close/>
                </a:path>
              </a:pathLst>
            </a:custGeom>
            <a:noFill/>
            <a:ln w="381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10" name="Freeform 93"/>
            <p:cNvSpPr>
              <a:spLocks/>
            </p:cNvSpPr>
            <p:nvPr/>
          </p:nvSpPr>
          <p:spPr bwMode="auto">
            <a:xfrm>
              <a:off x="4989" y="2227"/>
              <a:ext cx="409" cy="54"/>
            </a:xfrm>
            <a:custGeom>
              <a:avLst/>
              <a:gdLst>
                <a:gd name="T0" fmla="*/ 0 w 409"/>
                <a:gd name="T1" fmla="*/ 27 h 54"/>
                <a:gd name="T2" fmla="*/ 29 w 409"/>
                <a:gd name="T3" fmla="*/ 0 h 54"/>
                <a:gd name="T4" fmla="*/ 29 w 409"/>
                <a:gd name="T5" fmla="*/ 13 h 54"/>
                <a:gd name="T6" fmla="*/ 409 w 409"/>
                <a:gd name="T7" fmla="*/ 13 h 54"/>
                <a:gd name="T8" fmla="*/ 409 w 409"/>
                <a:gd name="T9" fmla="*/ 40 h 54"/>
                <a:gd name="T10" fmla="*/ 29 w 409"/>
                <a:gd name="T11" fmla="*/ 40 h 54"/>
                <a:gd name="T12" fmla="*/ 29 w 409"/>
                <a:gd name="T13" fmla="*/ 54 h 54"/>
                <a:gd name="T14" fmla="*/ 0 w 409"/>
                <a:gd name="T15" fmla="*/ 2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54">
                  <a:moveTo>
                    <a:pt x="0" y="27"/>
                  </a:moveTo>
                  <a:lnTo>
                    <a:pt x="29" y="0"/>
                  </a:lnTo>
                  <a:lnTo>
                    <a:pt x="29" y="13"/>
                  </a:lnTo>
                  <a:lnTo>
                    <a:pt x="409" y="13"/>
                  </a:lnTo>
                  <a:lnTo>
                    <a:pt x="409" y="40"/>
                  </a:lnTo>
                  <a:lnTo>
                    <a:pt x="29" y="40"/>
                  </a:lnTo>
                  <a:lnTo>
                    <a:pt x="29" y="54"/>
                  </a:lnTo>
                  <a:lnTo>
                    <a:pt x="0" y="2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11" name="Freeform 94"/>
            <p:cNvSpPr>
              <a:spLocks/>
            </p:cNvSpPr>
            <p:nvPr/>
          </p:nvSpPr>
          <p:spPr bwMode="auto">
            <a:xfrm>
              <a:off x="4989" y="2227"/>
              <a:ext cx="409" cy="54"/>
            </a:xfrm>
            <a:custGeom>
              <a:avLst/>
              <a:gdLst>
                <a:gd name="T0" fmla="*/ 0 w 409"/>
                <a:gd name="T1" fmla="*/ 27 h 54"/>
                <a:gd name="T2" fmla="*/ 29 w 409"/>
                <a:gd name="T3" fmla="*/ 0 h 54"/>
                <a:gd name="T4" fmla="*/ 29 w 409"/>
                <a:gd name="T5" fmla="*/ 13 h 54"/>
                <a:gd name="T6" fmla="*/ 409 w 409"/>
                <a:gd name="T7" fmla="*/ 13 h 54"/>
                <a:gd name="T8" fmla="*/ 409 w 409"/>
                <a:gd name="T9" fmla="*/ 40 h 54"/>
                <a:gd name="T10" fmla="*/ 29 w 409"/>
                <a:gd name="T11" fmla="*/ 40 h 54"/>
                <a:gd name="T12" fmla="*/ 29 w 409"/>
                <a:gd name="T13" fmla="*/ 54 h 54"/>
                <a:gd name="T14" fmla="*/ 0 w 409"/>
                <a:gd name="T15" fmla="*/ 2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54">
                  <a:moveTo>
                    <a:pt x="0" y="27"/>
                  </a:moveTo>
                  <a:lnTo>
                    <a:pt x="29" y="0"/>
                  </a:lnTo>
                  <a:lnTo>
                    <a:pt x="29" y="13"/>
                  </a:lnTo>
                  <a:lnTo>
                    <a:pt x="409" y="13"/>
                  </a:lnTo>
                  <a:lnTo>
                    <a:pt x="409" y="40"/>
                  </a:lnTo>
                  <a:lnTo>
                    <a:pt x="29" y="40"/>
                  </a:lnTo>
                  <a:lnTo>
                    <a:pt x="29" y="54"/>
                  </a:lnTo>
                  <a:lnTo>
                    <a:pt x="0" y="27"/>
                  </a:lnTo>
                  <a:close/>
                </a:path>
              </a:pathLst>
            </a:custGeom>
            <a:noFill/>
            <a:ln w="381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12" name="Freeform 95"/>
            <p:cNvSpPr>
              <a:spLocks/>
            </p:cNvSpPr>
            <p:nvPr/>
          </p:nvSpPr>
          <p:spPr bwMode="auto">
            <a:xfrm>
              <a:off x="4989" y="1584"/>
              <a:ext cx="409" cy="53"/>
            </a:xfrm>
            <a:custGeom>
              <a:avLst/>
              <a:gdLst>
                <a:gd name="T0" fmla="*/ 0 w 409"/>
                <a:gd name="T1" fmla="*/ 27 h 53"/>
                <a:gd name="T2" fmla="*/ 29 w 409"/>
                <a:gd name="T3" fmla="*/ 0 h 53"/>
                <a:gd name="T4" fmla="*/ 29 w 409"/>
                <a:gd name="T5" fmla="*/ 13 h 53"/>
                <a:gd name="T6" fmla="*/ 409 w 409"/>
                <a:gd name="T7" fmla="*/ 13 h 53"/>
                <a:gd name="T8" fmla="*/ 409 w 409"/>
                <a:gd name="T9" fmla="*/ 40 h 53"/>
                <a:gd name="T10" fmla="*/ 29 w 409"/>
                <a:gd name="T11" fmla="*/ 40 h 53"/>
                <a:gd name="T12" fmla="*/ 29 w 409"/>
                <a:gd name="T13" fmla="*/ 53 h 53"/>
                <a:gd name="T14" fmla="*/ 0 w 409"/>
                <a:gd name="T15" fmla="*/ 27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53">
                  <a:moveTo>
                    <a:pt x="0" y="27"/>
                  </a:moveTo>
                  <a:lnTo>
                    <a:pt x="29" y="0"/>
                  </a:lnTo>
                  <a:lnTo>
                    <a:pt x="29" y="13"/>
                  </a:lnTo>
                  <a:lnTo>
                    <a:pt x="409" y="13"/>
                  </a:lnTo>
                  <a:lnTo>
                    <a:pt x="409" y="40"/>
                  </a:lnTo>
                  <a:lnTo>
                    <a:pt x="29" y="40"/>
                  </a:lnTo>
                  <a:lnTo>
                    <a:pt x="29" y="53"/>
                  </a:lnTo>
                  <a:lnTo>
                    <a:pt x="0" y="2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13" name="Freeform 96"/>
            <p:cNvSpPr>
              <a:spLocks/>
            </p:cNvSpPr>
            <p:nvPr/>
          </p:nvSpPr>
          <p:spPr bwMode="auto">
            <a:xfrm>
              <a:off x="4989" y="1584"/>
              <a:ext cx="409" cy="53"/>
            </a:xfrm>
            <a:custGeom>
              <a:avLst/>
              <a:gdLst>
                <a:gd name="T0" fmla="*/ 0 w 409"/>
                <a:gd name="T1" fmla="*/ 27 h 53"/>
                <a:gd name="T2" fmla="*/ 29 w 409"/>
                <a:gd name="T3" fmla="*/ 0 h 53"/>
                <a:gd name="T4" fmla="*/ 29 w 409"/>
                <a:gd name="T5" fmla="*/ 13 h 53"/>
                <a:gd name="T6" fmla="*/ 409 w 409"/>
                <a:gd name="T7" fmla="*/ 13 h 53"/>
                <a:gd name="T8" fmla="*/ 409 w 409"/>
                <a:gd name="T9" fmla="*/ 40 h 53"/>
                <a:gd name="T10" fmla="*/ 29 w 409"/>
                <a:gd name="T11" fmla="*/ 40 h 53"/>
                <a:gd name="T12" fmla="*/ 29 w 409"/>
                <a:gd name="T13" fmla="*/ 53 h 53"/>
                <a:gd name="T14" fmla="*/ 0 w 409"/>
                <a:gd name="T15" fmla="*/ 27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53">
                  <a:moveTo>
                    <a:pt x="0" y="27"/>
                  </a:moveTo>
                  <a:lnTo>
                    <a:pt x="29" y="0"/>
                  </a:lnTo>
                  <a:lnTo>
                    <a:pt x="29" y="13"/>
                  </a:lnTo>
                  <a:lnTo>
                    <a:pt x="409" y="13"/>
                  </a:lnTo>
                  <a:lnTo>
                    <a:pt x="409" y="40"/>
                  </a:lnTo>
                  <a:lnTo>
                    <a:pt x="29" y="40"/>
                  </a:lnTo>
                  <a:lnTo>
                    <a:pt x="29" y="53"/>
                  </a:lnTo>
                  <a:lnTo>
                    <a:pt x="0" y="27"/>
                  </a:lnTo>
                  <a:close/>
                </a:path>
              </a:pathLst>
            </a:custGeom>
            <a:noFill/>
            <a:ln w="381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14" name="Freeform 97"/>
            <p:cNvSpPr>
              <a:spLocks/>
            </p:cNvSpPr>
            <p:nvPr/>
          </p:nvSpPr>
          <p:spPr bwMode="auto">
            <a:xfrm>
              <a:off x="1486" y="3835"/>
              <a:ext cx="409" cy="54"/>
            </a:xfrm>
            <a:custGeom>
              <a:avLst/>
              <a:gdLst>
                <a:gd name="T0" fmla="*/ 0 w 409"/>
                <a:gd name="T1" fmla="*/ 27 h 54"/>
                <a:gd name="T2" fmla="*/ 29 w 409"/>
                <a:gd name="T3" fmla="*/ 0 h 54"/>
                <a:gd name="T4" fmla="*/ 29 w 409"/>
                <a:gd name="T5" fmla="*/ 14 h 54"/>
                <a:gd name="T6" fmla="*/ 409 w 409"/>
                <a:gd name="T7" fmla="*/ 14 h 54"/>
                <a:gd name="T8" fmla="*/ 409 w 409"/>
                <a:gd name="T9" fmla="*/ 41 h 54"/>
                <a:gd name="T10" fmla="*/ 29 w 409"/>
                <a:gd name="T11" fmla="*/ 41 h 54"/>
                <a:gd name="T12" fmla="*/ 29 w 409"/>
                <a:gd name="T13" fmla="*/ 54 h 54"/>
                <a:gd name="T14" fmla="*/ 0 w 409"/>
                <a:gd name="T15" fmla="*/ 2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54">
                  <a:moveTo>
                    <a:pt x="0" y="27"/>
                  </a:moveTo>
                  <a:lnTo>
                    <a:pt x="29" y="0"/>
                  </a:lnTo>
                  <a:lnTo>
                    <a:pt x="29" y="14"/>
                  </a:lnTo>
                  <a:lnTo>
                    <a:pt x="409" y="14"/>
                  </a:lnTo>
                  <a:lnTo>
                    <a:pt x="409" y="41"/>
                  </a:lnTo>
                  <a:lnTo>
                    <a:pt x="29" y="41"/>
                  </a:lnTo>
                  <a:lnTo>
                    <a:pt x="29" y="54"/>
                  </a:lnTo>
                  <a:lnTo>
                    <a:pt x="0" y="2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15" name="Freeform 98"/>
            <p:cNvSpPr>
              <a:spLocks/>
            </p:cNvSpPr>
            <p:nvPr/>
          </p:nvSpPr>
          <p:spPr bwMode="auto">
            <a:xfrm>
              <a:off x="1486" y="3835"/>
              <a:ext cx="409" cy="54"/>
            </a:xfrm>
            <a:custGeom>
              <a:avLst/>
              <a:gdLst>
                <a:gd name="T0" fmla="*/ 0 w 409"/>
                <a:gd name="T1" fmla="*/ 27 h 54"/>
                <a:gd name="T2" fmla="*/ 29 w 409"/>
                <a:gd name="T3" fmla="*/ 0 h 54"/>
                <a:gd name="T4" fmla="*/ 29 w 409"/>
                <a:gd name="T5" fmla="*/ 14 h 54"/>
                <a:gd name="T6" fmla="*/ 409 w 409"/>
                <a:gd name="T7" fmla="*/ 14 h 54"/>
                <a:gd name="T8" fmla="*/ 409 w 409"/>
                <a:gd name="T9" fmla="*/ 41 h 54"/>
                <a:gd name="T10" fmla="*/ 29 w 409"/>
                <a:gd name="T11" fmla="*/ 41 h 54"/>
                <a:gd name="T12" fmla="*/ 29 w 409"/>
                <a:gd name="T13" fmla="*/ 54 h 54"/>
                <a:gd name="T14" fmla="*/ 0 w 409"/>
                <a:gd name="T15" fmla="*/ 2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54">
                  <a:moveTo>
                    <a:pt x="0" y="27"/>
                  </a:moveTo>
                  <a:lnTo>
                    <a:pt x="29" y="0"/>
                  </a:lnTo>
                  <a:lnTo>
                    <a:pt x="29" y="14"/>
                  </a:lnTo>
                  <a:lnTo>
                    <a:pt x="409" y="14"/>
                  </a:lnTo>
                  <a:lnTo>
                    <a:pt x="409" y="41"/>
                  </a:lnTo>
                  <a:lnTo>
                    <a:pt x="29" y="41"/>
                  </a:lnTo>
                  <a:lnTo>
                    <a:pt x="29" y="54"/>
                  </a:lnTo>
                  <a:lnTo>
                    <a:pt x="0" y="27"/>
                  </a:lnTo>
                  <a:close/>
                </a:path>
              </a:pathLst>
            </a:custGeom>
            <a:noFill/>
            <a:ln w="381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16" name="Freeform 99"/>
            <p:cNvSpPr>
              <a:spLocks/>
            </p:cNvSpPr>
            <p:nvPr/>
          </p:nvSpPr>
          <p:spPr bwMode="auto">
            <a:xfrm>
              <a:off x="1486" y="3996"/>
              <a:ext cx="409" cy="54"/>
            </a:xfrm>
            <a:custGeom>
              <a:avLst/>
              <a:gdLst>
                <a:gd name="T0" fmla="*/ 0 w 409"/>
                <a:gd name="T1" fmla="*/ 27 h 54"/>
                <a:gd name="T2" fmla="*/ 29 w 409"/>
                <a:gd name="T3" fmla="*/ 0 h 54"/>
                <a:gd name="T4" fmla="*/ 29 w 409"/>
                <a:gd name="T5" fmla="*/ 14 h 54"/>
                <a:gd name="T6" fmla="*/ 409 w 409"/>
                <a:gd name="T7" fmla="*/ 14 h 54"/>
                <a:gd name="T8" fmla="*/ 409 w 409"/>
                <a:gd name="T9" fmla="*/ 40 h 54"/>
                <a:gd name="T10" fmla="*/ 29 w 409"/>
                <a:gd name="T11" fmla="*/ 40 h 54"/>
                <a:gd name="T12" fmla="*/ 29 w 409"/>
                <a:gd name="T13" fmla="*/ 54 h 54"/>
                <a:gd name="T14" fmla="*/ 0 w 409"/>
                <a:gd name="T15" fmla="*/ 2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54">
                  <a:moveTo>
                    <a:pt x="0" y="27"/>
                  </a:moveTo>
                  <a:lnTo>
                    <a:pt x="29" y="0"/>
                  </a:lnTo>
                  <a:lnTo>
                    <a:pt x="29" y="14"/>
                  </a:lnTo>
                  <a:lnTo>
                    <a:pt x="409" y="14"/>
                  </a:lnTo>
                  <a:lnTo>
                    <a:pt x="409" y="40"/>
                  </a:lnTo>
                  <a:lnTo>
                    <a:pt x="29" y="40"/>
                  </a:lnTo>
                  <a:lnTo>
                    <a:pt x="29" y="54"/>
                  </a:lnTo>
                  <a:lnTo>
                    <a:pt x="0" y="27"/>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17" name="Freeform 100"/>
            <p:cNvSpPr>
              <a:spLocks/>
            </p:cNvSpPr>
            <p:nvPr/>
          </p:nvSpPr>
          <p:spPr bwMode="auto">
            <a:xfrm>
              <a:off x="1486" y="3996"/>
              <a:ext cx="409" cy="54"/>
            </a:xfrm>
            <a:custGeom>
              <a:avLst/>
              <a:gdLst>
                <a:gd name="T0" fmla="*/ 0 w 409"/>
                <a:gd name="T1" fmla="*/ 27 h 54"/>
                <a:gd name="T2" fmla="*/ 29 w 409"/>
                <a:gd name="T3" fmla="*/ 0 h 54"/>
                <a:gd name="T4" fmla="*/ 29 w 409"/>
                <a:gd name="T5" fmla="*/ 14 h 54"/>
                <a:gd name="T6" fmla="*/ 409 w 409"/>
                <a:gd name="T7" fmla="*/ 14 h 54"/>
                <a:gd name="T8" fmla="*/ 409 w 409"/>
                <a:gd name="T9" fmla="*/ 40 h 54"/>
                <a:gd name="T10" fmla="*/ 29 w 409"/>
                <a:gd name="T11" fmla="*/ 40 h 54"/>
                <a:gd name="T12" fmla="*/ 29 w 409"/>
                <a:gd name="T13" fmla="*/ 54 h 54"/>
                <a:gd name="T14" fmla="*/ 0 w 409"/>
                <a:gd name="T15" fmla="*/ 2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54">
                  <a:moveTo>
                    <a:pt x="0" y="27"/>
                  </a:moveTo>
                  <a:lnTo>
                    <a:pt x="29" y="0"/>
                  </a:lnTo>
                  <a:lnTo>
                    <a:pt x="29" y="14"/>
                  </a:lnTo>
                  <a:lnTo>
                    <a:pt x="409" y="14"/>
                  </a:lnTo>
                  <a:lnTo>
                    <a:pt x="409" y="40"/>
                  </a:lnTo>
                  <a:lnTo>
                    <a:pt x="29" y="40"/>
                  </a:lnTo>
                  <a:lnTo>
                    <a:pt x="29" y="54"/>
                  </a:lnTo>
                  <a:lnTo>
                    <a:pt x="0" y="27"/>
                  </a:lnTo>
                  <a:close/>
                </a:path>
              </a:pathLst>
            </a:custGeom>
            <a:noFill/>
            <a:ln w="3810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18" name="Freeform 101"/>
            <p:cNvSpPr>
              <a:spLocks/>
            </p:cNvSpPr>
            <p:nvPr/>
          </p:nvSpPr>
          <p:spPr bwMode="auto">
            <a:xfrm>
              <a:off x="3969" y="933"/>
              <a:ext cx="392" cy="61"/>
            </a:xfrm>
            <a:custGeom>
              <a:avLst/>
              <a:gdLst>
                <a:gd name="T0" fmla="*/ 0 w 392"/>
                <a:gd name="T1" fmla="*/ 15 h 61"/>
                <a:gd name="T2" fmla="*/ 359 w 392"/>
                <a:gd name="T3" fmla="*/ 15 h 61"/>
                <a:gd name="T4" fmla="*/ 359 w 392"/>
                <a:gd name="T5" fmla="*/ 0 h 61"/>
                <a:gd name="T6" fmla="*/ 392 w 392"/>
                <a:gd name="T7" fmla="*/ 30 h 61"/>
                <a:gd name="T8" fmla="*/ 359 w 392"/>
                <a:gd name="T9" fmla="*/ 61 h 61"/>
                <a:gd name="T10" fmla="*/ 359 w 392"/>
                <a:gd name="T11" fmla="*/ 46 h 61"/>
                <a:gd name="T12" fmla="*/ 0 w 392"/>
                <a:gd name="T13" fmla="*/ 46 h 61"/>
                <a:gd name="T14" fmla="*/ 0 w 392"/>
                <a:gd name="T15" fmla="*/ 1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5"/>
                  </a:moveTo>
                  <a:lnTo>
                    <a:pt x="359" y="15"/>
                  </a:lnTo>
                  <a:lnTo>
                    <a:pt x="359" y="0"/>
                  </a:lnTo>
                  <a:lnTo>
                    <a:pt x="392" y="30"/>
                  </a:lnTo>
                  <a:lnTo>
                    <a:pt x="359" y="61"/>
                  </a:lnTo>
                  <a:lnTo>
                    <a:pt x="359" y="46"/>
                  </a:lnTo>
                  <a:lnTo>
                    <a:pt x="0" y="46"/>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19" name="Freeform 102"/>
            <p:cNvSpPr>
              <a:spLocks/>
            </p:cNvSpPr>
            <p:nvPr/>
          </p:nvSpPr>
          <p:spPr bwMode="auto">
            <a:xfrm>
              <a:off x="3969" y="933"/>
              <a:ext cx="392" cy="61"/>
            </a:xfrm>
            <a:custGeom>
              <a:avLst/>
              <a:gdLst>
                <a:gd name="T0" fmla="*/ 0 w 392"/>
                <a:gd name="T1" fmla="*/ 15 h 61"/>
                <a:gd name="T2" fmla="*/ 359 w 392"/>
                <a:gd name="T3" fmla="*/ 15 h 61"/>
                <a:gd name="T4" fmla="*/ 359 w 392"/>
                <a:gd name="T5" fmla="*/ 0 h 61"/>
                <a:gd name="T6" fmla="*/ 392 w 392"/>
                <a:gd name="T7" fmla="*/ 30 h 61"/>
                <a:gd name="T8" fmla="*/ 359 w 392"/>
                <a:gd name="T9" fmla="*/ 61 h 61"/>
                <a:gd name="T10" fmla="*/ 359 w 392"/>
                <a:gd name="T11" fmla="*/ 46 h 61"/>
                <a:gd name="T12" fmla="*/ 0 w 392"/>
                <a:gd name="T13" fmla="*/ 46 h 61"/>
                <a:gd name="T14" fmla="*/ 0 w 392"/>
                <a:gd name="T15" fmla="*/ 1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5"/>
                  </a:moveTo>
                  <a:lnTo>
                    <a:pt x="359" y="15"/>
                  </a:lnTo>
                  <a:lnTo>
                    <a:pt x="359" y="0"/>
                  </a:lnTo>
                  <a:lnTo>
                    <a:pt x="392" y="30"/>
                  </a:lnTo>
                  <a:lnTo>
                    <a:pt x="359" y="61"/>
                  </a:lnTo>
                  <a:lnTo>
                    <a:pt x="359" y="46"/>
                  </a:lnTo>
                  <a:lnTo>
                    <a:pt x="0" y="46"/>
                  </a:lnTo>
                  <a:lnTo>
                    <a:pt x="0" y="15"/>
                  </a:lnTo>
                  <a:close/>
                </a:path>
              </a:pathLst>
            </a:custGeom>
            <a:noFill/>
            <a:ln w="381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20" name="Freeform 103"/>
            <p:cNvSpPr>
              <a:spLocks/>
            </p:cNvSpPr>
            <p:nvPr/>
          </p:nvSpPr>
          <p:spPr bwMode="auto">
            <a:xfrm>
              <a:off x="988" y="2380"/>
              <a:ext cx="392" cy="62"/>
            </a:xfrm>
            <a:custGeom>
              <a:avLst/>
              <a:gdLst>
                <a:gd name="T0" fmla="*/ 0 w 392"/>
                <a:gd name="T1" fmla="*/ 16 h 62"/>
                <a:gd name="T2" fmla="*/ 360 w 392"/>
                <a:gd name="T3" fmla="*/ 16 h 62"/>
                <a:gd name="T4" fmla="*/ 360 w 392"/>
                <a:gd name="T5" fmla="*/ 0 h 62"/>
                <a:gd name="T6" fmla="*/ 392 w 392"/>
                <a:gd name="T7" fmla="*/ 31 h 62"/>
                <a:gd name="T8" fmla="*/ 360 w 392"/>
                <a:gd name="T9" fmla="*/ 62 h 62"/>
                <a:gd name="T10" fmla="*/ 360 w 392"/>
                <a:gd name="T11" fmla="*/ 46 h 62"/>
                <a:gd name="T12" fmla="*/ 0 w 392"/>
                <a:gd name="T13" fmla="*/ 46 h 62"/>
                <a:gd name="T14" fmla="*/ 0 w 392"/>
                <a:gd name="T15" fmla="*/ 16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2">
                  <a:moveTo>
                    <a:pt x="0" y="16"/>
                  </a:moveTo>
                  <a:lnTo>
                    <a:pt x="360" y="16"/>
                  </a:lnTo>
                  <a:lnTo>
                    <a:pt x="360" y="0"/>
                  </a:lnTo>
                  <a:lnTo>
                    <a:pt x="392" y="31"/>
                  </a:lnTo>
                  <a:lnTo>
                    <a:pt x="360" y="62"/>
                  </a:lnTo>
                  <a:lnTo>
                    <a:pt x="360" y="46"/>
                  </a:lnTo>
                  <a:lnTo>
                    <a:pt x="0" y="46"/>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21" name="Freeform 104"/>
            <p:cNvSpPr>
              <a:spLocks/>
            </p:cNvSpPr>
            <p:nvPr/>
          </p:nvSpPr>
          <p:spPr bwMode="auto">
            <a:xfrm>
              <a:off x="988" y="2380"/>
              <a:ext cx="392" cy="62"/>
            </a:xfrm>
            <a:custGeom>
              <a:avLst/>
              <a:gdLst>
                <a:gd name="T0" fmla="*/ 0 w 392"/>
                <a:gd name="T1" fmla="*/ 16 h 62"/>
                <a:gd name="T2" fmla="*/ 360 w 392"/>
                <a:gd name="T3" fmla="*/ 16 h 62"/>
                <a:gd name="T4" fmla="*/ 360 w 392"/>
                <a:gd name="T5" fmla="*/ 0 h 62"/>
                <a:gd name="T6" fmla="*/ 392 w 392"/>
                <a:gd name="T7" fmla="*/ 31 h 62"/>
                <a:gd name="T8" fmla="*/ 360 w 392"/>
                <a:gd name="T9" fmla="*/ 62 h 62"/>
                <a:gd name="T10" fmla="*/ 360 w 392"/>
                <a:gd name="T11" fmla="*/ 46 h 62"/>
                <a:gd name="T12" fmla="*/ 0 w 392"/>
                <a:gd name="T13" fmla="*/ 46 h 62"/>
                <a:gd name="T14" fmla="*/ 0 w 392"/>
                <a:gd name="T15" fmla="*/ 16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2">
                  <a:moveTo>
                    <a:pt x="0" y="16"/>
                  </a:moveTo>
                  <a:lnTo>
                    <a:pt x="360" y="16"/>
                  </a:lnTo>
                  <a:lnTo>
                    <a:pt x="360" y="0"/>
                  </a:lnTo>
                  <a:lnTo>
                    <a:pt x="392" y="31"/>
                  </a:lnTo>
                  <a:lnTo>
                    <a:pt x="360" y="62"/>
                  </a:lnTo>
                  <a:lnTo>
                    <a:pt x="360" y="46"/>
                  </a:lnTo>
                  <a:lnTo>
                    <a:pt x="0" y="46"/>
                  </a:lnTo>
                  <a:lnTo>
                    <a:pt x="0" y="16"/>
                  </a:lnTo>
                  <a:close/>
                </a:path>
              </a:pathLst>
            </a:custGeom>
            <a:noFill/>
            <a:ln w="381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22" name="Freeform 105"/>
            <p:cNvSpPr>
              <a:spLocks/>
            </p:cNvSpPr>
            <p:nvPr/>
          </p:nvSpPr>
          <p:spPr bwMode="auto">
            <a:xfrm>
              <a:off x="988" y="2541"/>
              <a:ext cx="392" cy="61"/>
            </a:xfrm>
            <a:custGeom>
              <a:avLst/>
              <a:gdLst>
                <a:gd name="T0" fmla="*/ 0 w 392"/>
                <a:gd name="T1" fmla="*/ 15 h 61"/>
                <a:gd name="T2" fmla="*/ 360 w 392"/>
                <a:gd name="T3" fmla="*/ 15 h 61"/>
                <a:gd name="T4" fmla="*/ 360 w 392"/>
                <a:gd name="T5" fmla="*/ 0 h 61"/>
                <a:gd name="T6" fmla="*/ 392 w 392"/>
                <a:gd name="T7" fmla="*/ 31 h 61"/>
                <a:gd name="T8" fmla="*/ 360 w 392"/>
                <a:gd name="T9" fmla="*/ 61 h 61"/>
                <a:gd name="T10" fmla="*/ 360 w 392"/>
                <a:gd name="T11" fmla="*/ 46 h 61"/>
                <a:gd name="T12" fmla="*/ 0 w 392"/>
                <a:gd name="T13" fmla="*/ 46 h 61"/>
                <a:gd name="T14" fmla="*/ 0 w 392"/>
                <a:gd name="T15" fmla="*/ 1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5"/>
                  </a:moveTo>
                  <a:lnTo>
                    <a:pt x="360" y="15"/>
                  </a:lnTo>
                  <a:lnTo>
                    <a:pt x="360" y="0"/>
                  </a:lnTo>
                  <a:lnTo>
                    <a:pt x="392" y="31"/>
                  </a:lnTo>
                  <a:lnTo>
                    <a:pt x="360" y="61"/>
                  </a:lnTo>
                  <a:lnTo>
                    <a:pt x="360" y="46"/>
                  </a:lnTo>
                  <a:lnTo>
                    <a:pt x="0" y="46"/>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23" name="Freeform 106"/>
            <p:cNvSpPr>
              <a:spLocks/>
            </p:cNvSpPr>
            <p:nvPr/>
          </p:nvSpPr>
          <p:spPr bwMode="auto">
            <a:xfrm>
              <a:off x="988" y="2541"/>
              <a:ext cx="392" cy="61"/>
            </a:xfrm>
            <a:custGeom>
              <a:avLst/>
              <a:gdLst>
                <a:gd name="T0" fmla="*/ 0 w 392"/>
                <a:gd name="T1" fmla="*/ 15 h 61"/>
                <a:gd name="T2" fmla="*/ 360 w 392"/>
                <a:gd name="T3" fmla="*/ 15 h 61"/>
                <a:gd name="T4" fmla="*/ 360 w 392"/>
                <a:gd name="T5" fmla="*/ 0 h 61"/>
                <a:gd name="T6" fmla="*/ 392 w 392"/>
                <a:gd name="T7" fmla="*/ 31 h 61"/>
                <a:gd name="T8" fmla="*/ 360 w 392"/>
                <a:gd name="T9" fmla="*/ 61 h 61"/>
                <a:gd name="T10" fmla="*/ 360 w 392"/>
                <a:gd name="T11" fmla="*/ 46 h 61"/>
                <a:gd name="T12" fmla="*/ 0 w 392"/>
                <a:gd name="T13" fmla="*/ 46 h 61"/>
                <a:gd name="T14" fmla="*/ 0 w 392"/>
                <a:gd name="T15" fmla="*/ 1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5"/>
                  </a:moveTo>
                  <a:lnTo>
                    <a:pt x="360" y="15"/>
                  </a:lnTo>
                  <a:lnTo>
                    <a:pt x="360" y="0"/>
                  </a:lnTo>
                  <a:lnTo>
                    <a:pt x="392" y="31"/>
                  </a:lnTo>
                  <a:lnTo>
                    <a:pt x="360" y="61"/>
                  </a:lnTo>
                  <a:lnTo>
                    <a:pt x="360" y="46"/>
                  </a:lnTo>
                  <a:lnTo>
                    <a:pt x="0" y="46"/>
                  </a:lnTo>
                  <a:lnTo>
                    <a:pt x="0" y="15"/>
                  </a:lnTo>
                  <a:close/>
                </a:path>
              </a:pathLst>
            </a:custGeom>
            <a:noFill/>
            <a:ln w="381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24" name="Freeform 107"/>
            <p:cNvSpPr>
              <a:spLocks/>
            </p:cNvSpPr>
            <p:nvPr/>
          </p:nvSpPr>
          <p:spPr bwMode="auto">
            <a:xfrm>
              <a:off x="988" y="2702"/>
              <a:ext cx="392" cy="61"/>
            </a:xfrm>
            <a:custGeom>
              <a:avLst/>
              <a:gdLst>
                <a:gd name="T0" fmla="*/ 0 w 392"/>
                <a:gd name="T1" fmla="*/ 15 h 61"/>
                <a:gd name="T2" fmla="*/ 360 w 392"/>
                <a:gd name="T3" fmla="*/ 15 h 61"/>
                <a:gd name="T4" fmla="*/ 360 w 392"/>
                <a:gd name="T5" fmla="*/ 0 h 61"/>
                <a:gd name="T6" fmla="*/ 392 w 392"/>
                <a:gd name="T7" fmla="*/ 31 h 61"/>
                <a:gd name="T8" fmla="*/ 360 w 392"/>
                <a:gd name="T9" fmla="*/ 61 h 61"/>
                <a:gd name="T10" fmla="*/ 360 w 392"/>
                <a:gd name="T11" fmla="*/ 46 h 61"/>
                <a:gd name="T12" fmla="*/ 0 w 392"/>
                <a:gd name="T13" fmla="*/ 46 h 61"/>
                <a:gd name="T14" fmla="*/ 0 w 392"/>
                <a:gd name="T15" fmla="*/ 1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5"/>
                  </a:moveTo>
                  <a:lnTo>
                    <a:pt x="360" y="15"/>
                  </a:lnTo>
                  <a:lnTo>
                    <a:pt x="360" y="0"/>
                  </a:lnTo>
                  <a:lnTo>
                    <a:pt x="392" y="31"/>
                  </a:lnTo>
                  <a:lnTo>
                    <a:pt x="360" y="61"/>
                  </a:lnTo>
                  <a:lnTo>
                    <a:pt x="360" y="46"/>
                  </a:lnTo>
                  <a:lnTo>
                    <a:pt x="0" y="46"/>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25" name="Freeform 108"/>
            <p:cNvSpPr>
              <a:spLocks/>
            </p:cNvSpPr>
            <p:nvPr/>
          </p:nvSpPr>
          <p:spPr bwMode="auto">
            <a:xfrm>
              <a:off x="988" y="2702"/>
              <a:ext cx="392" cy="61"/>
            </a:xfrm>
            <a:custGeom>
              <a:avLst/>
              <a:gdLst>
                <a:gd name="T0" fmla="*/ 0 w 392"/>
                <a:gd name="T1" fmla="*/ 15 h 61"/>
                <a:gd name="T2" fmla="*/ 360 w 392"/>
                <a:gd name="T3" fmla="*/ 15 h 61"/>
                <a:gd name="T4" fmla="*/ 360 w 392"/>
                <a:gd name="T5" fmla="*/ 0 h 61"/>
                <a:gd name="T6" fmla="*/ 392 w 392"/>
                <a:gd name="T7" fmla="*/ 31 h 61"/>
                <a:gd name="T8" fmla="*/ 360 w 392"/>
                <a:gd name="T9" fmla="*/ 61 h 61"/>
                <a:gd name="T10" fmla="*/ 360 w 392"/>
                <a:gd name="T11" fmla="*/ 46 h 61"/>
                <a:gd name="T12" fmla="*/ 0 w 392"/>
                <a:gd name="T13" fmla="*/ 46 h 61"/>
                <a:gd name="T14" fmla="*/ 0 w 392"/>
                <a:gd name="T15" fmla="*/ 1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5"/>
                  </a:moveTo>
                  <a:lnTo>
                    <a:pt x="360" y="15"/>
                  </a:lnTo>
                  <a:lnTo>
                    <a:pt x="360" y="0"/>
                  </a:lnTo>
                  <a:lnTo>
                    <a:pt x="392" y="31"/>
                  </a:lnTo>
                  <a:lnTo>
                    <a:pt x="360" y="61"/>
                  </a:lnTo>
                  <a:lnTo>
                    <a:pt x="360" y="46"/>
                  </a:lnTo>
                  <a:lnTo>
                    <a:pt x="0" y="46"/>
                  </a:lnTo>
                  <a:lnTo>
                    <a:pt x="0" y="15"/>
                  </a:lnTo>
                  <a:close/>
                </a:path>
              </a:pathLst>
            </a:custGeom>
            <a:noFill/>
            <a:ln w="381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26" name="Freeform 109"/>
            <p:cNvSpPr>
              <a:spLocks/>
            </p:cNvSpPr>
            <p:nvPr/>
          </p:nvSpPr>
          <p:spPr bwMode="auto">
            <a:xfrm>
              <a:off x="988" y="2863"/>
              <a:ext cx="392" cy="61"/>
            </a:xfrm>
            <a:custGeom>
              <a:avLst/>
              <a:gdLst>
                <a:gd name="T0" fmla="*/ 0 w 392"/>
                <a:gd name="T1" fmla="*/ 15 h 61"/>
                <a:gd name="T2" fmla="*/ 360 w 392"/>
                <a:gd name="T3" fmla="*/ 15 h 61"/>
                <a:gd name="T4" fmla="*/ 360 w 392"/>
                <a:gd name="T5" fmla="*/ 0 h 61"/>
                <a:gd name="T6" fmla="*/ 392 w 392"/>
                <a:gd name="T7" fmla="*/ 30 h 61"/>
                <a:gd name="T8" fmla="*/ 360 w 392"/>
                <a:gd name="T9" fmla="*/ 61 h 61"/>
                <a:gd name="T10" fmla="*/ 360 w 392"/>
                <a:gd name="T11" fmla="*/ 46 h 61"/>
                <a:gd name="T12" fmla="*/ 0 w 392"/>
                <a:gd name="T13" fmla="*/ 46 h 61"/>
                <a:gd name="T14" fmla="*/ 0 w 392"/>
                <a:gd name="T15" fmla="*/ 1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5"/>
                  </a:moveTo>
                  <a:lnTo>
                    <a:pt x="360" y="15"/>
                  </a:lnTo>
                  <a:lnTo>
                    <a:pt x="360" y="0"/>
                  </a:lnTo>
                  <a:lnTo>
                    <a:pt x="392" y="30"/>
                  </a:lnTo>
                  <a:lnTo>
                    <a:pt x="360" y="61"/>
                  </a:lnTo>
                  <a:lnTo>
                    <a:pt x="360" y="46"/>
                  </a:lnTo>
                  <a:lnTo>
                    <a:pt x="0" y="46"/>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27" name="Freeform 110"/>
            <p:cNvSpPr>
              <a:spLocks/>
            </p:cNvSpPr>
            <p:nvPr/>
          </p:nvSpPr>
          <p:spPr bwMode="auto">
            <a:xfrm>
              <a:off x="988" y="2863"/>
              <a:ext cx="392" cy="61"/>
            </a:xfrm>
            <a:custGeom>
              <a:avLst/>
              <a:gdLst>
                <a:gd name="T0" fmla="*/ 0 w 392"/>
                <a:gd name="T1" fmla="*/ 15 h 61"/>
                <a:gd name="T2" fmla="*/ 360 w 392"/>
                <a:gd name="T3" fmla="*/ 15 h 61"/>
                <a:gd name="T4" fmla="*/ 360 w 392"/>
                <a:gd name="T5" fmla="*/ 0 h 61"/>
                <a:gd name="T6" fmla="*/ 392 w 392"/>
                <a:gd name="T7" fmla="*/ 30 h 61"/>
                <a:gd name="T8" fmla="*/ 360 w 392"/>
                <a:gd name="T9" fmla="*/ 61 h 61"/>
                <a:gd name="T10" fmla="*/ 360 w 392"/>
                <a:gd name="T11" fmla="*/ 46 h 61"/>
                <a:gd name="T12" fmla="*/ 0 w 392"/>
                <a:gd name="T13" fmla="*/ 46 h 61"/>
                <a:gd name="T14" fmla="*/ 0 w 392"/>
                <a:gd name="T15" fmla="*/ 1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5"/>
                  </a:moveTo>
                  <a:lnTo>
                    <a:pt x="360" y="15"/>
                  </a:lnTo>
                  <a:lnTo>
                    <a:pt x="360" y="0"/>
                  </a:lnTo>
                  <a:lnTo>
                    <a:pt x="392" y="30"/>
                  </a:lnTo>
                  <a:lnTo>
                    <a:pt x="360" y="61"/>
                  </a:lnTo>
                  <a:lnTo>
                    <a:pt x="360" y="46"/>
                  </a:lnTo>
                  <a:lnTo>
                    <a:pt x="0" y="46"/>
                  </a:lnTo>
                  <a:lnTo>
                    <a:pt x="0" y="15"/>
                  </a:lnTo>
                  <a:close/>
                </a:path>
              </a:pathLst>
            </a:custGeom>
            <a:noFill/>
            <a:ln w="381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28" name="Freeform 111"/>
            <p:cNvSpPr>
              <a:spLocks/>
            </p:cNvSpPr>
            <p:nvPr/>
          </p:nvSpPr>
          <p:spPr bwMode="auto">
            <a:xfrm>
              <a:off x="988" y="1898"/>
              <a:ext cx="392" cy="61"/>
            </a:xfrm>
            <a:custGeom>
              <a:avLst/>
              <a:gdLst>
                <a:gd name="T0" fmla="*/ 0 w 392"/>
                <a:gd name="T1" fmla="*/ 15 h 61"/>
                <a:gd name="T2" fmla="*/ 360 w 392"/>
                <a:gd name="T3" fmla="*/ 15 h 61"/>
                <a:gd name="T4" fmla="*/ 360 w 392"/>
                <a:gd name="T5" fmla="*/ 0 h 61"/>
                <a:gd name="T6" fmla="*/ 392 w 392"/>
                <a:gd name="T7" fmla="*/ 30 h 61"/>
                <a:gd name="T8" fmla="*/ 360 w 392"/>
                <a:gd name="T9" fmla="*/ 61 h 61"/>
                <a:gd name="T10" fmla="*/ 360 w 392"/>
                <a:gd name="T11" fmla="*/ 46 h 61"/>
                <a:gd name="T12" fmla="*/ 0 w 392"/>
                <a:gd name="T13" fmla="*/ 46 h 61"/>
                <a:gd name="T14" fmla="*/ 0 w 392"/>
                <a:gd name="T15" fmla="*/ 1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5"/>
                  </a:moveTo>
                  <a:lnTo>
                    <a:pt x="360" y="15"/>
                  </a:lnTo>
                  <a:lnTo>
                    <a:pt x="360" y="0"/>
                  </a:lnTo>
                  <a:lnTo>
                    <a:pt x="392" y="30"/>
                  </a:lnTo>
                  <a:lnTo>
                    <a:pt x="360" y="61"/>
                  </a:lnTo>
                  <a:lnTo>
                    <a:pt x="360" y="46"/>
                  </a:lnTo>
                  <a:lnTo>
                    <a:pt x="0" y="46"/>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29" name="Freeform 112"/>
            <p:cNvSpPr>
              <a:spLocks/>
            </p:cNvSpPr>
            <p:nvPr/>
          </p:nvSpPr>
          <p:spPr bwMode="auto">
            <a:xfrm>
              <a:off x="988" y="1898"/>
              <a:ext cx="392" cy="61"/>
            </a:xfrm>
            <a:custGeom>
              <a:avLst/>
              <a:gdLst>
                <a:gd name="T0" fmla="*/ 0 w 392"/>
                <a:gd name="T1" fmla="*/ 15 h 61"/>
                <a:gd name="T2" fmla="*/ 360 w 392"/>
                <a:gd name="T3" fmla="*/ 15 h 61"/>
                <a:gd name="T4" fmla="*/ 360 w 392"/>
                <a:gd name="T5" fmla="*/ 0 h 61"/>
                <a:gd name="T6" fmla="*/ 392 w 392"/>
                <a:gd name="T7" fmla="*/ 30 h 61"/>
                <a:gd name="T8" fmla="*/ 360 w 392"/>
                <a:gd name="T9" fmla="*/ 61 h 61"/>
                <a:gd name="T10" fmla="*/ 360 w 392"/>
                <a:gd name="T11" fmla="*/ 46 h 61"/>
                <a:gd name="T12" fmla="*/ 0 w 392"/>
                <a:gd name="T13" fmla="*/ 46 h 61"/>
                <a:gd name="T14" fmla="*/ 0 w 392"/>
                <a:gd name="T15" fmla="*/ 1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5"/>
                  </a:moveTo>
                  <a:lnTo>
                    <a:pt x="360" y="15"/>
                  </a:lnTo>
                  <a:lnTo>
                    <a:pt x="360" y="0"/>
                  </a:lnTo>
                  <a:lnTo>
                    <a:pt x="392" y="30"/>
                  </a:lnTo>
                  <a:lnTo>
                    <a:pt x="360" y="61"/>
                  </a:lnTo>
                  <a:lnTo>
                    <a:pt x="360" y="46"/>
                  </a:lnTo>
                  <a:lnTo>
                    <a:pt x="0" y="46"/>
                  </a:lnTo>
                  <a:lnTo>
                    <a:pt x="0" y="15"/>
                  </a:lnTo>
                  <a:close/>
                </a:path>
              </a:pathLst>
            </a:custGeom>
            <a:noFill/>
            <a:ln w="381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30" name="Freeform 113"/>
            <p:cNvSpPr>
              <a:spLocks/>
            </p:cNvSpPr>
            <p:nvPr/>
          </p:nvSpPr>
          <p:spPr bwMode="auto">
            <a:xfrm>
              <a:off x="988" y="1737"/>
              <a:ext cx="392" cy="61"/>
            </a:xfrm>
            <a:custGeom>
              <a:avLst/>
              <a:gdLst>
                <a:gd name="T0" fmla="*/ 0 w 392"/>
                <a:gd name="T1" fmla="*/ 15 h 61"/>
                <a:gd name="T2" fmla="*/ 360 w 392"/>
                <a:gd name="T3" fmla="*/ 15 h 61"/>
                <a:gd name="T4" fmla="*/ 360 w 392"/>
                <a:gd name="T5" fmla="*/ 0 h 61"/>
                <a:gd name="T6" fmla="*/ 392 w 392"/>
                <a:gd name="T7" fmla="*/ 31 h 61"/>
                <a:gd name="T8" fmla="*/ 360 w 392"/>
                <a:gd name="T9" fmla="*/ 61 h 61"/>
                <a:gd name="T10" fmla="*/ 360 w 392"/>
                <a:gd name="T11" fmla="*/ 46 h 61"/>
                <a:gd name="T12" fmla="*/ 0 w 392"/>
                <a:gd name="T13" fmla="*/ 46 h 61"/>
                <a:gd name="T14" fmla="*/ 0 w 392"/>
                <a:gd name="T15" fmla="*/ 1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5"/>
                  </a:moveTo>
                  <a:lnTo>
                    <a:pt x="360" y="15"/>
                  </a:lnTo>
                  <a:lnTo>
                    <a:pt x="360" y="0"/>
                  </a:lnTo>
                  <a:lnTo>
                    <a:pt x="392" y="31"/>
                  </a:lnTo>
                  <a:lnTo>
                    <a:pt x="360" y="61"/>
                  </a:lnTo>
                  <a:lnTo>
                    <a:pt x="360" y="46"/>
                  </a:lnTo>
                  <a:lnTo>
                    <a:pt x="0" y="46"/>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31" name="Freeform 114"/>
            <p:cNvSpPr>
              <a:spLocks/>
            </p:cNvSpPr>
            <p:nvPr/>
          </p:nvSpPr>
          <p:spPr bwMode="auto">
            <a:xfrm>
              <a:off x="988" y="1737"/>
              <a:ext cx="392" cy="61"/>
            </a:xfrm>
            <a:custGeom>
              <a:avLst/>
              <a:gdLst>
                <a:gd name="T0" fmla="*/ 0 w 392"/>
                <a:gd name="T1" fmla="*/ 15 h 61"/>
                <a:gd name="T2" fmla="*/ 360 w 392"/>
                <a:gd name="T3" fmla="*/ 15 h 61"/>
                <a:gd name="T4" fmla="*/ 360 w 392"/>
                <a:gd name="T5" fmla="*/ 0 h 61"/>
                <a:gd name="T6" fmla="*/ 392 w 392"/>
                <a:gd name="T7" fmla="*/ 31 h 61"/>
                <a:gd name="T8" fmla="*/ 360 w 392"/>
                <a:gd name="T9" fmla="*/ 61 h 61"/>
                <a:gd name="T10" fmla="*/ 360 w 392"/>
                <a:gd name="T11" fmla="*/ 46 h 61"/>
                <a:gd name="T12" fmla="*/ 0 w 392"/>
                <a:gd name="T13" fmla="*/ 46 h 61"/>
                <a:gd name="T14" fmla="*/ 0 w 392"/>
                <a:gd name="T15" fmla="*/ 1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5"/>
                  </a:moveTo>
                  <a:lnTo>
                    <a:pt x="360" y="15"/>
                  </a:lnTo>
                  <a:lnTo>
                    <a:pt x="360" y="0"/>
                  </a:lnTo>
                  <a:lnTo>
                    <a:pt x="392" y="31"/>
                  </a:lnTo>
                  <a:lnTo>
                    <a:pt x="360" y="61"/>
                  </a:lnTo>
                  <a:lnTo>
                    <a:pt x="360" y="46"/>
                  </a:lnTo>
                  <a:lnTo>
                    <a:pt x="0" y="46"/>
                  </a:lnTo>
                  <a:lnTo>
                    <a:pt x="0" y="15"/>
                  </a:lnTo>
                  <a:close/>
                </a:path>
              </a:pathLst>
            </a:custGeom>
            <a:noFill/>
            <a:ln w="381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32" name="Freeform 115"/>
            <p:cNvSpPr>
              <a:spLocks/>
            </p:cNvSpPr>
            <p:nvPr/>
          </p:nvSpPr>
          <p:spPr bwMode="auto">
            <a:xfrm>
              <a:off x="988" y="1254"/>
              <a:ext cx="392" cy="62"/>
            </a:xfrm>
            <a:custGeom>
              <a:avLst/>
              <a:gdLst>
                <a:gd name="T0" fmla="*/ 0 w 392"/>
                <a:gd name="T1" fmla="*/ 16 h 62"/>
                <a:gd name="T2" fmla="*/ 360 w 392"/>
                <a:gd name="T3" fmla="*/ 16 h 62"/>
                <a:gd name="T4" fmla="*/ 360 w 392"/>
                <a:gd name="T5" fmla="*/ 0 h 62"/>
                <a:gd name="T6" fmla="*/ 392 w 392"/>
                <a:gd name="T7" fmla="*/ 31 h 62"/>
                <a:gd name="T8" fmla="*/ 360 w 392"/>
                <a:gd name="T9" fmla="*/ 62 h 62"/>
                <a:gd name="T10" fmla="*/ 360 w 392"/>
                <a:gd name="T11" fmla="*/ 46 h 62"/>
                <a:gd name="T12" fmla="*/ 0 w 392"/>
                <a:gd name="T13" fmla="*/ 46 h 62"/>
                <a:gd name="T14" fmla="*/ 0 w 392"/>
                <a:gd name="T15" fmla="*/ 16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2">
                  <a:moveTo>
                    <a:pt x="0" y="16"/>
                  </a:moveTo>
                  <a:lnTo>
                    <a:pt x="360" y="16"/>
                  </a:lnTo>
                  <a:lnTo>
                    <a:pt x="360" y="0"/>
                  </a:lnTo>
                  <a:lnTo>
                    <a:pt x="392" y="31"/>
                  </a:lnTo>
                  <a:lnTo>
                    <a:pt x="360" y="62"/>
                  </a:lnTo>
                  <a:lnTo>
                    <a:pt x="360" y="46"/>
                  </a:lnTo>
                  <a:lnTo>
                    <a:pt x="0" y="46"/>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33" name="Freeform 116"/>
            <p:cNvSpPr>
              <a:spLocks/>
            </p:cNvSpPr>
            <p:nvPr/>
          </p:nvSpPr>
          <p:spPr bwMode="auto">
            <a:xfrm>
              <a:off x="988" y="1254"/>
              <a:ext cx="392" cy="62"/>
            </a:xfrm>
            <a:custGeom>
              <a:avLst/>
              <a:gdLst>
                <a:gd name="T0" fmla="*/ 0 w 392"/>
                <a:gd name="T1" fmla="*/ 16 h 62"/>
                <a:gd name="T2" fmla="*/ 360 w 392"/>
                <a:gd name="T3" fmla="*/ 16 h 62"/>
                <a:gd name="T4" fmla="*/ 360 w 392"/>
                <a:gd name="T5" fmla="*/ 0 h 62"/>
                <a:gd name="T6" fmla="*/ 392 w 392"/>
                <a:gd name="T7" fmla="*/ 31 h 62"/>
                <a:gd name="T8" fmla="*/ 360 w 392"/>
                <a:gd name="T9" fmla="*/ 62 h 62"/>
                <a:gd name="T10" fmla="*/ 360 w 392"/>
                <a:gd name="T11" fmla="*/ 46 h 62"/>
                <a:gd name="T12" fmla="*/ 0 w 392"/>
                <a:gd name="T13" fmla="*/ 46 h 62"/>
                <a:gd name="T14" fmla="*/ 0 w 392"/>
                <a:gd name="T15" fmla="*/ 16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2">
                  <a:moveTo>
                    <a:pt x="0" y="16"/>
                  </a:moveTo>
                  <a:lnTo>
                    <a:pt x="360" y="16"/>
                  </a:lnTo>
                  <a:lnTo>
                    <a:pt x="360" y="0"/>
                  </a:lnTo>
                  <a:lnTo>
                    <a:pt x="392" y="31"/>
                  </a:lnTo>
                  <a:lnTo>
                    <a:pt x="360" y="62"/>
                  </a:lnTo>
                  <a:lnTo>
                    <a:pt x="360" y="46"/>
                  </a:lnTo>
                  <a:lnTo>
                    <a:pt x="0" y="46"/>
                  </a:lnTo>
                  <a:lnTo>
                    <a:pt x="0" y="16"/>
                  </a:lnTo>
                  <a:close/>
                </a:path>
              </a:pathLst>
            </a:custGeom>
            <a:noFill/>
            <a:ln w="381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34" name="Freeform 117"/>
            <p:cNvSpPr>
              <a:spLocks/>
            </p:cNvSpPr>
            <p:nvPr/>
          </p:nvSpPr>
          <p:spPr bwMode="auto">
            <a:xfrm>
              <a:off x="988" y="1415"/>
              <a:ext cx="392" cy="62"/>
            </a:xfrm>
            <a:custGeom>
              <a:avLst/>
              <a:gdLst>
                <a:gd name="T0" fmla="*/ 0 w 392"/>
                <a:gd name="T1" fmla="*/ 16 h 62"/>
                <a:gd name="T2" fmla="*/ 360 w 392"/>
                <a:gd name="T3" fmla="*/ 16 h 62"/>
                <a:gd name="T4" fmla="*/ 360 w 392"/>
                <a:gd name="T5" fmla="*/ 0 h 62"/>
                <a:gd name="T6" fmla="*/ 392 w 392"/>
                <a:gd name="T7" fmla="*/ 31 h 62"/>
                <a:gd name="T8" fmla="*/ 360 w 392"/>
                <a:gd name="T9" fmla="*/ 62 h 62"/>
                <a:gd name="T10" fmla="*/ 360 w 392"/>
                <a:gd name="T11" fmla="*/ 46 h 62"/>
                <a:gd name="T12" fmla="*/ 0 w 392"/>
                <a:gd name="T13" fmla="*/ 46 h 62"/>
                <a:gd name="T14" fmla="*/ 0 w 392"/>
                <a:gd name="T15" fmla="*/ 16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2">
                  <a:moveTo>
                    <a:pt x="0" y="16"/>
                  </a:moveTo>
                  <a:lnTo>
                    <a:pt x="360" y="16"/>
                  </a:lnTo>
                  <a:lnTo>
                    <a:pt x="360" y="0"/>
                  </a:lnTo>
                  <a:lnTo>
                    <a:pt x="392" y="31"/>
                  </a:lnTo>
                  <a:lnTo>
                    <a:pt x="360" y="62"/>
                  </a:lnTo>
                  <a:lnTo>
                    <a:pt x="360" y="46"/>
                  </a:lnTo>
                  <a:lnTo>
                    <a:pt x="0" y="46"/>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35" name="Freeform 118"/>
            <p:cNvSpPr>
              <a:spLocks/>
            </p:cNvSpPr>
            <p:nvPr/>
          </p:nvSpPr>
          <p:spPr bwMode="auto">
            <a:xfrm>
              <a:off x="988" y="1415"/>
              <a:ext cx="392" cy="62"/>
            </a:xfrm>
            <a:custGeom>
              <a:avLst/>
              <a:gdLst>
                <a:gd name="T0" fmla="*/ 0 w 392"/>
                <a:gd name="T1" fmla="*/ 16 h 62"/>
                <a:gd name="T2" fmla="*/ 360 w 392"/>
                <a:gd name="T3" fmla="*/ 16 h 62"/>
                <a:gd name="T4" fmla="*/ 360 w 392"/>
                <a:gd name="T5" fmla="*/ 0 h 62"/>
                <a:gd name="T6" fmla="*/ 392 w 392"/>
                <a:gd name="T7" fmla="*/ 31 h 62"/>
                <a:gd name="T8" fmla="*/ 360 w 392"/>
                <a:gd name="T9" fmla="*/ 62 h 62"/>
                <a:gd name="T10" fmla="*/ 360 w 392"/>
                <a:gd name="T11" fmla="*/ 46 h 62"/>
                <a:gd name="T12" fmla="*/ 0 w 392"/>
                <a:gd name="T13" fmla="*/ 46 h 62"/>
                <a:gd name="T14" fmla="*/ 0 w 392"/>
                <a:gd name="T15" fmla="*/ 16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2">
                  <a:moveTo>
                    <a:pt x="0" y="16"/>
                  </a:moveTo>
                  <a:lnTo>
                    <a:pt x="360" y="16"/>
                  </a:lnTo>
                  <a:lnTo>
                    <a:pt x="360" y="0"/>
                  </a:lnTo>
                  <a:lnTo>
                    <a:pt x="392" y="31"/>
                  </a:lnTo>
                  <a:lnTo>
                    <a:pt x="360" y="62"/>
                  </a:lnTo>
                  <a:lnTo>
                    <a:pt x="360" y="46"/>
                  </a:lnTo>
                  <a:lnTo>
                    <a:pt x="0" y="46"/>
                  </a:lnTo>
                  <a:lnTo>
                    <a:pt x="0" y="16"/>
                  </a:lnTo>
                  <a:close/>
                </a:path>
              </a:pathLst>
            </a:custGeom>
            <a:noFill/>
            <a:ln w="381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36" name="Freeform 119"/>
            <p:cNvSpPr>
              <a:spLocks/>
            </p:cNvSpPr>
            <p:nvPr/>
          </p:nvSpPr>
          <p:spPr bwMode="auto">
            <a:xfrm>
              <a:off x="3969" y="1094"/>
              <a:ext cx="392" cy="61"/>
            </a:xfrm>
            <a:custGeom>
              <a:avLst/>
              <a:gdLst>
                <a:gd name="T0" fmla="*/ 0 w 392"/>
                <a:gd name="T1" fmla="*/ 15 h 61"/>
                <a:gd name="T2" fmla="*/ 359 w 392"/>
                <a:gd name="T3" fmla="*/ 15 h 61"/>
                <a:gd name="T4" fmla="*/ 359 w 392"/>
                <a:gd name="T5" fmla="*/ 0 h 61"/>
                <a:gd name="T6" fmla="*/ 392 w 392"/>
                <a:gd name="T7" fmla="*/ 30 h 61"/>
                <a:gd name="T8" fmla="*/ 359 w 392"/>
                <a:gd name="T9" fmla="*/ 61 h 61"/>
                <a:gd name="T10" fmla="*/ 359 w 392"/>
                <a:gd name="T11" fmla="*/ 46 h 61"/>
                <a:gd name="T12" fmla="*/ 0 w 392"/>
                <a:gd name="T13" fmla="*/ 46 h 61"/>
                <a:gd name="T14" fmla="*/ 0 w 392"/>
                <a:gd name="T15" fmla="*/ 1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5"/>
                  </a:moveTo>
                  <a:lnTo>
                    <a:pt x="359" y="15"/>
                  </a:lnTo>
                  <a:lnTo>
                    <a:pt x="359" y="0"/>
                  </a:lnTo>
                  <a:lnTo>
                    <a:pt x="392" y="30"/>
                  </a:lnTo>
                  <a:lnTo>
                    <a:pt x="359" y="61"/>
                  </a:lnTo>
                  <a:lnTo>
                    <a:pt x="359" y="46"/>
                  </a:lnTo>
                  <a:lnTo>
                    <a:pt x="0" y="46"/>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37" name="Freeform 120"/>
            <p:cNvSpPr>
              <a:spLocks/>
            </p:cNvSpPr>
            <p:nvPr/>
          </p:nvSpPr>
          <p:spPr bwMode="auto">
            <a:xfrm>
              <a:off x="3969" y="1094"/>
              <a:ext cx="392" cy="61"/>
            </a:xfrm>
            <a:custGeom>
              <a:avLst/>
              <a:gdLst>
                <a:gd name="T0" fmla="*/ 0 w 392"/>
                <a:gd name="T1" fmla="*/ 15 h 61"/>
                <a:gd name="T2" fmla="*/ 359 w 392"/>
                <a:gd name="T3" fmla="*/ 15 h 61"/>
                <a:gd name="T4" fmla="*/ 359 w 392"/>
                <a:gd name="T5" fmla="*/ 0 h 61"/>
                <a:gd name="T6" fmla="*/ 392 w 392"/>
                <a:gd name="T7" fmla="*/ 30 h 61"/>
                <a:gd name="T8" fmla="*/ 359 w 392"/>
                <a:gd name="T9" fmla="*/ 61 h 61"/>
                <a:gd name="T10" fmla="*/ 359 w 392"/>
                <a:gd name="T11" fmla="*/ 46 h 61"/>
                <a:gd name="T12" fmla="*/ 0 w 392"/>
                <a:gd name="T13" fmla="*/ 46 h 61"/>
                <a:gd name="T14" fmla="*/ 0 w 392"/>
                <a:gd name="T15" fmla="*/ 1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5"/>
                  </a:moveTo>
                  <a:lnTo>
                    <a:pt x="359" y="15"/>
                  </a:lnTo>
                  <a:lnTo>
                    <a:pt x="359" y="0"/>
                  </a:lnTo>
                  <a:lnTo>
                    <a:pt x="392" y="30"/>
                  </a:lnTo>
                  <a:lnTo>
                    <a:pt x="359" y="61"/>
                  </a:lnTo>
                  <a:lnTo>
                    <a:pt x="359" y="46"/>
                  </a:lnTo>
                  <a:lnTo>
                    <a:pt x="0" y="46"/>
                  </a:lnTo>
                  <a:lnTo>
                    <a:pt x="0" y="15"/>
                  </a:lnTo>
                  <a:close/>
                </a:path>
              </a:pathLst>
            </a:custGeom>
            <a:noFill/>
            <a:ln w="381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38" name="Freeform 121"/>
            <p:cNvSpPr>
              <a:spLocks/>
            </p:cNvSpPr>
            <p:nvPr/>
          </p:nvSpPr>
          <p:spPr bwMode="auto">
            <a:xfrm>
              <a:off x="3969" y="1254"/>
              <a:ext cx="392" cy="62"/>
            </a:xfrm>
            <a:custGeom>
              <a:avLst/>
              <a:gdLst>
                <a:gd name="T0" fmla="*/ 0 w 392"/>
                <a:gd name="T1" fmla="*/ 16 h 62"/>
                <a:gd name="T2" fmla="*/ 359 w 392"/>
                <a:gd name="T3" fmla="*/ 16 h 62"/>
                <a:gd name="T4" fmla="*/ 359 w 392"/>
                <a:gd name="T5" fmla="*/ 0 h 62"/>
                <a:gd name="T6" fmla="*/ 392 w 392"/>
                <a:gd name="T7" fmla="*/ 31 h 62"/>
                <a:gd name="T8" fmla="*/ 359 w 392"/>
                <a:gd name="T9" fmla="*/ 62 h 62"/>
                <a:gd name="T10" fmla="*/ 359 w 392"/>
                <a:gd name="T11" fmla="*/ 46 h 62"/>
                <a:gd name="T12" fmla="*/ 0 w 392"/>
                <a:gd name="T13" fmla="*/ 46 h 62"/>
                <a:gd name="T14" fmla="*/ 0 w 392"/>
                <a:gd name="T15" fmla="*/ 16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2">
                  <a:moveTo>
                    <a:pt x="0" y="16"/>
                  </a:moveTo>
                  <a:lnTo>
                    <a:pt x="359" y="16"/>
                  </a:lnTo>
                  <a:lnTo>
                    <a:pt x="359" y="0"/>
                  </a:lnTo>
                  <a:lnTo>
                    <a:pt x="392" y="31"/>
                  </a:lnTo>
                  <a:lnTo>
                    <a:pt x="359" y="62"/>
                  </a:lnTo>
                  <a:lnTo>
                    <a:pt x="359" y="46"/>
                  </a:lnTo>
                  <a:lnTo>
                    <a:pt x="0" y="46"/>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39" name="Freeform 122"/>
            <p:cNvSpPr>
              <a:spLocks/>
            </p:cNvSpPr>
            <p:nvPr/>
          </p:nvSpPr>
          <p:spPr bwMode="auto">
            <a:xfrm>
              <a:off x="3969" y="1254"/>
              <a:ext cx="392" cy="62"/>
            </a:xfrm>
            <a:custGeom>
              <a:avLst/>
              <a:gdLst>
                <a:gd name="T0" fmla="*/ 0 w 392"/>
                <a:gd name="T1" fmla="*/ 16 h 62"/>
                <a:gd name="T2" fmla="*/ 359 w 392"/>
                <a:gd name="T3" fmla="*/ 16 h 62"/>
                <a:gd name="T4" fmla="*/ 359 w 392"/>
                <a:gd name="T5" fmla="*/ 0 h 62"/>
                <a:gd name="T6" fmla="*/ 392 w 392"/>
                <a:gd name="T7" fmla="*/ 31 h 62"/>
                <a:gd name="T8" fmla="*/ 359 w 392"/>
                <a:gd name="T9" fmla="*/ 62 h 62"/>
                <a:gd name="T10" fmla="*/ 359 w 392"/>
                <a:gd name="T11" fmla="*/ 46 h 62"/>
                <a:gd name="T12" fmla="*/ 0 w 392"/>
                <a:gd name="T13" fmla="*/ 46 h 62"/>
                <a:gd name="T14" fmla="*/ 0 w 392"/>
                <a:gd name="T15" fmla="*/ 16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2">
                  <a:moveTo>
                    <a:pt x="0" y="16"/>
                  </a:moveTo>
                  <a:lnTo>
                    <a:pt x="359" y="16"/>
                  </a:lnTo>
                  <a:lnTo>
                    <a:pt x="359" y="0"/>
                  </a:lnTo>
                  <a:lnTo>
                    <a:pt x="392" y="31"/>
                  </a:lnTo>
                  <a:lnTo>
                    <a:pt x="359" y="62"/>
                  </a:lnTo>
                  <a:lnTo>
                    <a:pt x="359" y="46"/>
                  </a:lnTo>
                  <a:lnTo>
                    <a:pt x="0" y="46"/>
                  </a:lnTo>
                  <a:lnTo>
                    <a:pt x="0" y="16"/>
                  </a:lnTo>
                  <a:close/>
                </a:path>
              </a:pathLst>
            </a:custGeom>
            <a:noFill/>
            <a:ln w="381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40" name="Freeform 123"/>
            <p:cNvSpPr>
              <a:spLocks/>
            </p:cNvSpPr>
            <p:nvPr/>
          </p:nvSpPr>
          <p:spPr bwMode="auto">
            <a:xfrm>
              <a:off x="3969" y="1415"/>
              <a:ext cx="392" cy="62"/>
            </a:xfrm>
            <a:custGeom>
              <a:avLst/>
              <a:gdLst>
                <a:gd name="T0" fmla="*/ 0 w 392"/>
                <a:gd name="T1" fmla="*/ 16 h 62"/>
                <a:gd name="T2" fmla="*/ 359 w 392"/>
                <a:gd name="T3" fmla="*/ 16 h 62"/>
                <a:gd name="T4" fmla="*/ 359 w 392"/>
                <a:gd name="T5" fmla="*/ 0 h 62"/>
                <a:gd name="T6" fmla="*/ 392 w 392"/>
                <a:gd name="T7" fmla="*/ 31 h 62"/>
                <a:gd name="T8" fmla="*/ 359 w 392"/>
                <a:gd name="T9" fmla="*/ 62 h 62"/>
                <a:gd name="T10" fmla="*/ 359 w 392"/>
                <a:gd name="T11" fmla="*/ 46 h 62"/>
                <a:gd name="T12" fmla="*/ 0 w 392"/>
                <a:gd name="T13" fmla="*/ 46 h 62"/>
                <a:gd name="T14" fmla="*/ 0 w 392"/>
                <a:gd name="T15" fmla="*/ 16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2">
                  <a:moveTo>
                    <a:pt x="0" y="16"/>
                  </a:moveTo>
                  <a:lnTo>
                    <a:pt x="359" y="16"/>
                  </a:lnTo>
                  <a:lnTo>
                    <a:pt x="359" y="0"/>
                  </a:lnTo>
                  <a:lnTo>
                    <a:pt x="392" y="31"/>
                  </a:lnTo>
                  <a:lnTo>
                    <a:pt x="359" y="62"/>
                  </a:lnTo>
                  <a:lnTo>
                    <a:pt x="359" y="46"/>
                  </a:lnTo>
                  <a:lnTo>
                    <a:pt x="0" y="46"/>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41" name="Freeform 124"/>
            <p:cNvSpPr>
              <a:spLocks/>
            </p:cNvSpPr>
            <p:nvPr/>
          </p:nvSpPr>
          <p:spPr bwMode="auto">
            <a:xfrm>
              <a:off x="3969" y="1415"/>
              <a:ext cx="392" cy="62"/>
            </a:xfrm>
            <a:custGeom>
              <a:avLst/>
              <a:gdLst>
                <a:gd name="T0" fmla="*/ 0 w 392"/>
                <a:gd name="T1" fmla="*/ 16 h 62"/>
                <a:gd name="T2" fmla="*/ 359 w 392"/>
                <a:gd name="T3" fmla="*/ 16 h 62"/>
                <a:gd name="T4" fmla="*/ 359 w 392"/>
                <a:gd name="T5" fmla="*/ 0 h 62"/>
                <a:gd name="T6" fmla="*/ 392 w 392"/>
                <a:gd name="T7" fmla="*/ 31 h 62"/>
                <a:gd name="T8" fmla="*/ 359 w 392"/>
                <a:gd name="T9" fmla="*/ 62 h 62"/>
                <a:gd name="T10" fmla="*/ 359 w 392"/>
                <a:gd name="T11" fmla="*/ 46 h 62"/>
                <a:gd name="T12" fmla="*/ 0 w 392"/>
                <a:gd name="T13" fmla="*/ 46 h 62"/>
                <a:gd name="T14" fmla="*/ 0 w 392"/>
                <a:gd name="T15" fmla="*/ 16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2">
                  <a:moveTo>
                    <a:pt x="0" y="16"/>
                  </a:moveTo>
                  <a:lnTo>
                    <a:pt x="359" y="16"/>
                  </a:lnTo>
                  <a:lnTo>
                    <a:pt x="359" y="0"/>
                  </a:lnTo>
                  <a:lnTo>
                    <a:pt x="392" y="31"/>
                  </a:lnTo>
                  <a:lnTo>
                    <a:pt x="359" y="62"/>
                  </a:lnTo>
                  <a:lnTo>
                    <a:pt x="359" y="46"/>
                  </a:lnTo>
                  <a:lnTo>
                    <a:pt x="0" y="46"/>
                  </a:lnTo>
                  <a:lnTo>
                    <a:pt x="0" y="16"/>
                  </a:lnTo>
                  <a:close/>
                </a:path>
              </a:pathLst>
            </a:custGeom>
            <a:noFill/>
            <a:ln w="381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42" name="Freeform 125"/>
            <p:cNvSpPr>
              <a:spLocks/>
            </p:cNvSpPr>
            <p:nvPr/>
          </p:nvSpPr>
          <p:spPr bwMode="auto">
            <a:xfrm>
              <a:off x="3969" y="1737"/>
              <a:ext cx="392" cy="61"/>
            </a:xfrm>
            <a:custGeom>
              <a:avLst/>
              <a:gdLst>
                <a:gd name="T0" fmla="*/ 0 w 392"/>
                <a:gd name="T1" fmla="*/ 15 h 61"/>
                <a:gd name="T2" fmla="*/ 359 w 392"/>
                <a:gd name="T3" fmla="*/ 15 h 61"/>
                <a:gd name="T4" fmla="*/ 359 w 392"/>
                <a:gd name="T5" fmla="*/ 0 h 61"/>
                <a:gd name="T6" fmla="*/ 392 w 392"/>
                <a:gd name="T7" fmla="*/ 31 h 61"/>
                <a:gd name="T8" fmla="*/ 359 w 392"/>
                <a:gd name="T9" fmla="*/ 61 h 61"/>
                <a:gd name="T10" fmla="*/ 359 w 392"/>
                <a:gd name="T11" fmla="*/ 46 h 61"/>
                <a:gd name="T12" fmla="*/ 0 w 392"/>
                <a:gd name="T13" fmla="*/ 46 h 61"/>
                <a:gd name="T14" fmla="*/ 0 w 392"/>
                <a:gd name="T15" fmla="*/ 1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5"/>
                  </a:moveTo>
                  <a:lnTo>
                    <a:pt x="359" y="15"/>
                  </a:lnTo>
                  <a:lnTo>
                    <a:pt x="359" y="0"/>
                  </a:lnTo>
                  <a:lnTo>
                    <a:pt x="392" y="31"/>
                  </a:lnTo>
                  <a:lnTo>
                    <a:pt x="359" y="61"/>
                  </a:lnTo>
                  <a:lnTo>
                    <a:pt x="359" y="46"/>
                  </a:lnTo>
                  <a:lnTo>
                    <a:pt x="0" y="46"/>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43" name="Freeform 126"/>
            <p:cNvSpPr>
              <a:spLocks/>
            </p:cNvSpPr>
            <p:nvPr/>
          </p:nvSpPr>
          <p:spPr bwMode="auto">
            <a:xfrm>
              <a:off x="3969" y="1737"/>
              <a:ext cx="392" cy="61"/>
            </a:xfrm>
            <a:custGeom>
              <a:avLst/>
              <a:gdLst>
                <a:gd name="T0" fmla="*/ 0 w 392"/>
                <a:gd name="T1" fmla="*/ 15 h 61"/>
                <a:gd name="T2" fmla="*/ 359 w 392"/>
                <a:gd name="T3" fmla="*/ 15 h 61"/>
                <a:gd name="T4" fmla="*/ 359 w 392"/>
                <a:gd name="T5" fmla="*/ 0 h 61"/>
                <a:gd name="T6" fmla="*/ 392 w 392"/>
                <a:gd name="T7" fmla="*/ 31 h 61"/>
                <a:gd name="T8" fmla="*/ 359 w 392"/>
                <a:gd name="T9" fmla="*/ 61 h 61"/>
                <a:gd name="T10" fmla="*/ 359 w 392"/>
                <a:gd name="T11" fmla="*/ 46 h 61"/>
                <a:gd name="T12" fmla="*/ 0 w 392"/>
                <a:gd name="T13" fmla="*/ 46 h 61"/>
                <a:gd name="T14" fmla="*/ 0 w 392"/>
                <a:gd name="T15" fmla="*/ 1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5"/>
                  </a:moveTo>
                  <a:lnTo>
                    <a:pt x="359" y="15"/>
                  </a:lnTo>
                  <a:lnTo>
                    <a:pt x="359" y="0"/>
                  </a:lnTo>
                  <a:lnTo>
                    <a:pt x="392" y="31"/>
                  </a:lnTo>
                  <a:lnTo>
                    <a:pt x="359" y="61"/>
                  </a:lnTo>
                  <a:lnTo>
                    <a:pt x="359" y="46"/>
                  </a:lnTo>
                  <a:lnTo>
                    <a:pt x="0" y="46"/>
                  </a:lnTo>
                  <a:lnTo>
                    <a:pt x="0" y="15"/>
                  </a:lnTo>
                  <a:close/>
                </a:path>
              </a:pathLst>
            </a:custGeom>
            <a:noFill/>
            <a:ln w="381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44" name="Freeform 127"/>
            <p:cNvSpPr>
              <a:spLocks/>
            </p:cNvSpPr>
            <p:nvPr/>
          </p:nvSpPr>
          <p:spPr bwMode="auto">
            <a:xfrm>
              <a:off x="3969" y="1898"/>
              <a:ext cx="392" cy="61"/>
            </a:xfrm>
            <a:custGeom>
              <a:avLst/>
              <a:gdLst>
                <a:gd name="T0" fmla="*/ 0 w 392"/>
                <a:gd name="T1" fmla="*/ 15 h 61"/>
                <a:gd name="T2" fmla="*/ 359 w 392"/>
                <a:gd name="T3" fmla="*/ 15 h 61"/>
                <a:gd name="T4" fmla="*/ 359 w 392"/>
                <a:gd name="T5" fmla="*/ 0 h 61"/>
                <a:gd name="T6" fmla="*/ 392 w 392"/>
                <a:gd name="T7" fmla="*/ 30 h 61"/>
                <a:gd name="T8" fmla="*/ 359 w 392"/>
                <a:gd name="T9" fmla="*/ 61 h 61"/>
                <a:gd name="T10" fmla="*/ 359 w 392"/>
                <a:gd name="T11" fmla="*/ 46 h 61"/>
                <a:gd name="T12" fmla="*/ 0 w 392"/>
                <a:gd name="T13" fmla="*/ 46 h 61"/>
                <a:gd name="T14" fmla="*/ 0 w 392"/>
                <a:gd name="T15" fmla="*/ 1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5"/>
                  </a:moveTo>
                  <a:lnTo>
                    <a:pt x="359" y="15"/>
                  </a:lnTo>
                  <a:lnTo>
                    <a:pt x="359" y="0"/>
                  </a:lnTo>
                  <a:lnTo>
                    <a:pt x="392" y="30"/>
                  </a:lnTo>
                  <a:lnTo>
                    <a:pt x="359" y="61"/>
                  </a:lnTo>
                  <a:lnTo>
                    <a:pt x="359" y="46"/>
                  </a:lnTo>
                  <a:lnTo>
                    <a:pt x="0" y="46"/>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45" name="Freeform 128"/>
            <p:cNvSpPr>
              <a:spLocks/>
            </p:cNvSpPr>
            <p:nvPr/>
          </p:nvSpPr>
          <p:spPr bwMode="auto">
            <a:xfrm>
              <a:off x="3969" y="1898"/>
              <a:ext cx="392" cy="61"/>
            </a:xfrm>
            <a:custGeom>
              <a:avLst/>
              <a:gdLst>
                <a:gd name="T0" fmla="*/ 0 w 392"/>
                <a:gd name="T1" fmla="*/ 15 h 61"/>
                <a:gd name="T2" fmla="*/ 359 w 392"/>
                <a:gd name="T3" fmla="*/ 15 h 61"/>
                <a:gd name="T4" fmla="*/ 359 w 392"/>
                <a:gd name="T5" fmla="*/ 0 h 61"/>
                <a:gd name="T6" fmla="*/ 392 w 392"/>
                <a:gd name="T7" fmla="*/ 30 h 61"/>
                <a:gd name="T8" fmla="*/ 359 w 392"/>
                <a:gd name="T9" fmla="*/ 61 h 61"/>
                <a:gd name="T10" fmla="*/ 359 w 392"/>
                <a:gd name="T11" fmla="*/ 46 h 61"/>
                <a:gd name="T12" fmla="*/ 0 w 392"/>
                <a:gd name="T13" fmla="*/ 46 h 61"/>
                <a:gd name="T14" fmla="*/ 0 w 392"/>
                <a:gd name="T15" fmla="*/ 1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5"/>
                  </a:moveTo>
                  <a:lnTo>
                    <a:pt x="359" y="15"/>
                  </a:lnTo>
                  <a:lnTo>
                    <a:pt x="359" y="0"/>
                  </a:lnTo>
                  <a:lnTo>
                    <a:pt x="392" y="30"/>
                  </a:lnTo>
                  <a:lnTo>
                    <a:pt x="359" y="61"/>
                  </a:lnTo>
                  <a:lnTo>
                    <a:pt x="359" y="46"/>
                  </a:lnTo>
                  <a:lnTo>
                    <a:pt x="0" y="46"/>
                  </a:lnTo>
                  <a:lnTo>
                    <a:pt x="0" y="15"/>
                  </a:lnTo>
                  <a:close/>
                </a:path>
              </a:pathLst>
            </a:custGeom>
            <a:noFill/>
            <a:ln w="381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46" name="Freeform 129"/>
            <p:cNvSpPr>
              <a:spLocks/>
            </p:cNvSpPr>
            <p:nvPr/>
          </p:nvSpPr>
          <p:spPr bwMode="auto">
            <a:xfrm>
              <a:off x="3969" y="2059"/>
              <a:ext cx="392" cy="61"/>
            </a:xfrm>
            <a:custGeom>
              <a:avLst/>
              <a:gdLst>
                <a:gd name="T0" fmla="*/ 0 w 392"/>
                <a:gd name="T1" fmla="*/ 15 h 61"/>
                <a:gd name="T2" fmla="*/ 359 w 392"/>
                <a:gd name="T3" fmla="*/ 15 h 61"/>
                <a:gd name="T4" fmla="*/ 359 w 392"/>
                <a:gd name="T5" fmla="*/ 0 h 61"/>
                <a:gd name="T6" fmla="*/ 392 w 392"/>
                <a:gd name="T7" fmla="*/ 30 h 61"/>
                <a:gd name="T8" fmla="*/ 359 w 392"/>
                <a:gd name="T9" fmla="*/ 61 h 61"/>
                <a:gd name="T10" fmla="*/ 359 w 392"/>
                <a:gd name="T11" fmla="*/ 46 h 61"/>
                <a:gd name="T12" fmla="*/ 0 w 392"/>
                <a:gd name="T13" fmla="*/ 46 h 61"/>
                <a:gd name="T14" fmla="*/ 0 w 392"/>
                <a:gd name="T15" fmla="*/ 1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5"/>
                  </a:moveTo>
                  <a:lnTo>
                    <a:pt x="359" y="15"/>
                  </a:lnTo>
                  <a:lnTo>
                    <a:pt x="359" y="0"/>
                  </a:lnTo>
                  <a:lnTo>
                    <a:pt x="392" y="30"/>
                  </a:lnTo>
                  <a:lnTo>
                    <a:pt x="359" y="61"/>
                  </a:lnTo>
                  <a:lnTo>
                    <a:pt x="359" y="46"/>
                  </a:lnTo>
                  <a:lnTo>
                    <a:pt x="0" y="46"/>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47" name="Freeform 130"/>
            <p:cNvSpPr>
              <a:spLocks/>
            </p:cNvSpPr>
            <p:nvPr/>
          </p:nvSpPr>
          <p:spPr bwMode="auto">
            <a:xfrm>
              <a:off x="3969" y="2059"/>
              <a:ext cx="392" cy="61"/>
            </a:xfrm>
            <a:custGeom>
              <a:avLst/>
              <a:gdLst>
                <a:gd name="T0" fmla="*/ 0 w 392"/>
                <a:gd name="T1" fmla="*/ 15 h 61"/>
                <a:gd name="T2" fmla="*/ 359 w 392"/>
                <a:gd name="T3" fmla="*/ 15 h 61"/>
                <a:gd name="T4" fmla="*/ 359 w 392"/>
                <a:gd name="T5" fmla="*/ 0 h 61"/>
                <a:gd name="T6" fmla="*/ 392 w 392"/>
                <a:gd name="T7" fmla="*/ 30 h 61"/>
                <a:gd name="T8" fmla="*/ 359 w 392"/>
                <a:gd name="T9" fmla="*/ 61 h 61"/>
                <a:gd name="T10" fmla="*/ 359 w 392"/>
                <a:gd name="T11" fmla="*/ 46 h 61"/>
                <a:gd name="T12" fmla="*/ 0 w 392"/>
                <a:gd name="T13" fmla="*/ 46 h 61"/>
                <a:gd name="T14" fmla="*/ 0 w 392"/>
                <a:gd name="T15" fmla="*/ 1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5"/>
                  </a:moveTo>
                  <a:lnTo>
                    <a:pt x="359" y="15"/>
                  </a:lnTo>
                  <a:lnTo>
                    <a:pt x="359" y="0"/>
                  </a:lnTo>
                  <a:lnTo>
                    <a:pt x="392" y="30"/>
                  </a:lnTo>
                  <a:lnTo>
                    <a:pt x="359" y="61"/>
                  </a:lnTo>
                  <a:lnTo>
                    <a:pt x="359" y="46"/>
                  </a:lnTo>
                  <a:lnTo>
                    <a:pt x="0" y="46"/>
                  </a:lnTo>
                  <a:lnTo>
                    <a:pt x="0" y="15"/>
                  </a:lnTo>
                  <a:close/>
                </a:path>
              </a:pathLst>
            </a:custGeom>
            <a:noFill/>
            <a:ln w="381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48" name="Freeform 131"/>
            <p:cNvSpPr>
              <a:spLocks/>
            </p:cNvSpPr>
            <p:nvPr/>
          </p:nvSpPr>
          <p:spPr bwMode="auto">
            <a:xfrm>
              <a:off x="3969" y="2380"/>
              <a:ext cx="392" cy="62"/>
            </a:xfrm>
            <a:custGeom>
              <a:avLst/>
              <a:gdLst>
                <a:gd name="T0" fmla="*/ 0 w 392"/>
                <a:gd name="T1" fmla="*/ 16 h 62"/>
                <a:gd name="T2" fmla="*/ 359 w 392"/>
                <a:gd name="T3" fmla="*/ 16 h 62"/>
                <a:gd name="T4" fmla="*/ 359 w 392"/>
                <a:gd name="T5" fmla="*/ 0 h 62"/>
                <a:gd name="T6" fmla="*/ 392 w 392"/>
                <a:gd name="T7" fmla="*/ 31 h 62"/>
                <a:gd name="T8" fmla="*/ 359 w 392"/>
                <a:gd name="T9" fmla="*/ 62 h 62"/>
                <a:gd name="T10" fmla="*/ 359 w 392"/>
                <a:gd name="T11" fmla="*/ 46 h 62"/>
                <a:gd name="T12" fmla="*/ 0 w 392"/>
                <a:gd name="T13" fmla="*/ 46 h 62"/>
                <a:gd name="T14" fmla="*/ 0 w 392"/>
                <a:gd name="T15" fmla="*/ 16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2">
                  <a:moveTo>
                    <a:pt x="0" y="16"/>
                  </a:moveTo>
                  <a:lnTo>
                    <a:pt x="359" y="16"/>
                  </a:lnTo>
                  <a:lnTo>
                    <a:pt x="359" y="0"/>
                  </a:lnTo>
                  <a:lnTo>
                    <a:pt x="392" y="31"/>
                  </a:lnTo>
                  <a:lnTo>
                    <a:pt x="359" y="62"/>
                  </a:lnTo>
                  <a:lnTo>
                    <a:pt x="359" y="46"/>
                  </a:lnTo>
                  <a:lnTo>
                    <a:pt x="0" y="46"/>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49" name="Freeform 132"/>
            <p:cNvSpPr>
              <a:spLocks/>
            </p:cNvSpPr>
            <p:nvPr/>
          </p:nvSpPr>
          <p:spPr bwMode="auto">
            <a:xfrm>
              <a:off x="3969" y="2380"/>
              <a:ext cx="392" cy="62"/>
            </a:xfrm>
            <a:custGeom>
              <a:avLst/>
              <a:gdLst>
                <a:gd name="T0" fmla="*/ 0 w 392"/>
                <a:gd name="T1" fmla="*/ 16 h 62"/>
                <a:gd name="T2" fmla="*/ 359 w 392"/>
                <a:gd name="T3" fmla="*/ 16 h 62"/>
                <a:gd name="T4" fmla="*/ 359 w 392"/>
                <a:gd name="T5" fmla="*/ 0 h 62"/>
                <a:gd name="T6" fmla="*/ 392 w 392"/>
                <a:gd name="T7" fmla="*/ 31 h 62"/>
                <a:gd name="T8" fmla="*/ 359 w 392"/>
                <a:gd name="T9" fmla="*/ 62 h 62"/>
                <a:gd name="T10" fmla="*/ 359 w 392"/>
                <a:gd name="T11" fmla="*/ 46 h 62"/>
                <a:gd name="T12" fmla="*/ 0 w 392"/>
                <a:gd name="T13" fmla="*/ 46 h 62"/>
                <a:gd name="T14" fmla="*/ 0 w 392"/>
                <a:gd name="T15" fmla="*/ 16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2">
                  <a:moveTo>
                    <a:pt x="0" y="16"/>
                  </a:moveTo>
                  <a:lnTo>
                    <a:pt x="359" y="16"/>
                  </a:lnTo>
                  <a:lnTo>
                    <a:pt x="359" y="0"/>
                  </a:lnTo>
                  <a:lnTo>
                    <a:pt x="392" y="31"/>
                  </a:lnTo>
                  <a:lnTo>
                    <a:pt x="359" y="62"/>
                  </a:lnTo>
                  <a:lnTo>
                    <a:pt x="359" y="46"/>
                  </a:lnTo>
                  <a:lnTo>
                    <a:pt x="0" y="46"/>
                  </a:lnTo>
                  <a:lnTo>
                    <a:pt x="0" y="16"/>
                  </a:lnTo>
                  <a:close/>
                </a:path>
              </a:pathLst>
            </a:custGeom>
            <a:noFill/>
            <a:ln w="381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50" name="Freeform 133"/>
            <p:cNvSpPr>
              <a:spLocks/>
            </p:cNvSpPr>
            <p:nvPr/>
          </p:nvSpPr>
          <p:spPr bwMode="auto">
            <a:xfrm>
              <a:off x="3969" y="2541"/>
              <a:ext cx="392" cy="61"/>
            </a:xfrm>
            <a:custGeom>
              <a:avLst/>
              <a:gdLst>
                <a:gd name="T0" fmla="*/ 0 w 392"/>
                <a:gd name="T1" fmla="*/ 15 h 61"/>
                <a:gd name="T2" fmla="*/ 359 w 392"/>
                <a:gd name="T3" fmla="*/ 15 h 61"/>
                <a:gd name="T4" fmla="*/ 359 w 392"/>
                <a:gd name="T5" fmla="*/ 0 h 61"/>
                <a:gd name="T6" fmla="*/ 392 w 392"/>
                <a:gd name="T7" fmla="*/ 31 h 61"/>
                <a:gd name="T8" fmla="*/ 359 w 392"/>
                <a:gd name="T9" fmla="*/ 61 h 61"/>
                <a:gd name="T10" fmla="*/ 359 w 392"/>
                <a:gd name="T11" fmla="*/ 46 h 61"/>
                <a:gd name="T12" fmla="*/ 0 w 392"/>
                <a:gd name="T13" fmla="*/ 46 h 61"/>
                <a:gd name="T14" fmla="*/ 0 w 392"/>
                <a:gd name="T15" fmla="*/ 1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5"/>
                  </a:moveTo>
                  <a:lnTo>
                    <a:pt x="359" y="15"/>
                  </a:lnTo>
                  <a:lnTo>
                    <a:pt x="359" y="0"/>
                  </a:lnTo>
                  <a:lnTo>
                    <a:pt x="392" y="31"/>
                  </a:lnTo>
                  <a:lnTo>
                    <a:pt x="359" y="61"/>
                  </a:lnTo>
                  <a:lnTo>
                    <a:pt x="359" y="46"/>
                  </a:lnTo>
                  <a:lnTo>
                    <a:pt x="0" y="46"/>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51" name="Freeform 134"/>
            <p:cNvSpPr>
              <a:spLocks/>
            </p:cNvSpPr>
            <p:nvPr/>
          </p:nvSpPr>
          <p:spPr bwMode="auto">
            <a:xfrm>
              <a:off x="3969" y="2541"/>
              <a:ext cx="392" cy="61"/>
            </a:xfrm>
            <a:custGeom>
              <a:avLst/>
              <a:gdLst>
                <a:gd name="T0" fmla="*/ 0 w 392"/>
                <a:gd name="T1" fmla="*/ 15 h 61"/>
                <a:gd name="T2" fmla="*/ 359 w 392"/>
                <a:gd name="T3" fmla="*/ 15 h 61"/>
                <a:gd name="T4" fmla="*/ 359 w 392"/>
                <a:gd name="T5" fmla="*/ 0 h 61"/>
                <a:gd name="T6" fmla="*/ 392 w 392"/>
                <a:gd name="T7" fmla="*/ 31 h 61"/>
                <a:gd name="T8" fmla="*/ 359 w 392"/>
                <a:gd name="T9" fmla="*/ 61 h 61"/>
                <a:gd name="T10" fmla="*/ 359 w 392"/>
                <a:gd name="T11" fmla="*/ 46 h 61"/>
                <a:gd name="T12" fmla="*/ 0 w 392"/>
                <a:gd name="T13" fmla="*/ 46 h 61"/>
                <a:gd name="T14" fmla="*/ 0 w 392"/>
                <a:gd name="T15" fmla="*/ 1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5"/>
                  </a:moveTo>
                  <a:lnTo>
                    <a:pt x="359" y="15"/>
                  </a:lnTo>
                  <a:lnTo>
                    <a:pt x="359" y="0"/>
                  </a:lnTo>
                  <a:lnTo>
                    <a:pt x="392" y="31"/>
                  </a:lnTo>
                  <a:lnTo>
                    <a:pt x="359" y="61"/>
                  </a:lnTo>
                  <a:lnTo>
                    <a:pt x="359" y="46"/>
                  </a:lnTo>
                  <a:lnTo>
                    <a:pt x="0" y="46"/>
                  </a:lnTo>
                  <a:lnTo>
                    <a:pt x="0" y="15"/>
                  </a:lnTo>
                  <a:close/>
                </a:path>
              </a:pathLst>
            </a:custGeom>
            <a:noFill/>
            <a:ln w="381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52" name="Freeform 135"/>
            <p:cNvSpPr>
              <a:spLocks/>
            </p:cNvSpPr>
            <p:nvPr/>
          </p:nvSpPr>
          <p:spPr bwMode="auto">
            <a:xfrm>
              <a:off x="3969" y="2863"/>
              <a:ext cx="392" cy="61"/>
            </a:xfrm>
            <a:custGeom>
              <a:avLst/>
              <a:gdLst>
                <a:gd name="T0" fmla="*/ 0 w 392"/>
                <a:gd name="T1" fmla="*/ 15 h 61"/>
                <a:gd name="T2" fmla="*/ 359 w 392"/>
                <a:gd name="T3" fmla="*/ 15 h 61"/>
                <a:gd name="T4" fmla="*/ 359 w 392"/>
                <a:gd name="T5" fmla="*/ 0 h 61"/>
                <a:gd name="T6" fmla="*/ 392 w 392"/>
                <a:gd name="T7" fmla="*/ 30 h 61"/>
                <a:gd name="T8" fmla="*/ 359 w 392"/>
                <a:gd name="T9" fmla="*/ 61 h 61"/>
                <a:gd name="T10" fmla="*/ 359 w 392"/>
                <a:gd name="T11" fmla="*/ 46 h 61"/>
                <a:gd name="T12" fmla="*/ 0 w 392"/>
                <a:gd name="T13" fmla="*/ 46 h 61"/>
                <a:gd name="T14" fmla="*/ 0 w 392"/>
                <a:gd name="T15" fmla="*/ 1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5"/>
                  </a:moveTo>
                  <a:lnTo>
                    <a:pt x="359" y="15"/>
                  </a:lnTo>
                  <a:lnTo>
                    <a:pt x="359" y="0"/>
                  </a:lnTo>
                  <a:lnTo>
                    <a:pt x="392" y="30"/>
                  </a:lnTo>
                  <a:lnTo>
                    <a:pt x="359" y="61"/>
                  </a:lnTo>
                  <a:lnTo>
                    <a:pt x="359" y="46"/>
                  </a:lnTo>
                  <a:lnTo>
                    <a:pt x="0" y="46"/>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53" name="Freeform 136"/>
            <p:cNvSpPr>
              <a:spLocks/>
            </p:cNvSpPr>
            <p:nvPr/>
          </p:nvSpPr>
          <p:spPr bwMode="auto">
            <a:xfrm>
              <a:off x="3969" y="2863"/>
              <a:ext cx="392" cy="61"/>
            </a:xfrm>
            <a:custGeom>
              <a:avLst/>
              <a:gdLst>
                <a:gd name="T0" fmla="*/ 0 w 392"/>
                <a:gd name="T1" fmla="*/ 15 h 61"/>
                <a:gd name="T2" fmla="*/ 359 w 392"/>
                <a:gd name="T3" fmla="*/ 15 h 61"/>
                <a:gd name="T4" fmla="*/ 359 w 392"/>
                <a:gd name="T5" fmla="*/ 0 h 61"/>
                <a:gd name="T6" fmla="*/ 392 w 392"/>
                <a:gd name="T7" fmla="*/ 30 h 61"/>
                <a:gd name="T8" fmla="*/ 359 w 392"/>
                <a:gd name="T9" fmla="*/ 61 h 61"/>
                <a:gd name="T10" fmla="*/ 359 w 392"/>
                <a:gd name="T11" fmla="*/ 46 h 61"/>
                <a:gd name="T12" fmla="*/ 0 w 392"/>
                <a:gd name="T13" fmla="*/ 46 h 61"/>
                <a:gd name="T14" fmla="*/ 0 w 392"/>
                <a:gd name="T15" fmla="*/ 1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5"/>
                  </a:moveTo>
                  <a:lnTo>
                    <a:pt x="359" y="15"/>
                  </a:lnTo>
                  <a:lnTo>
                    <a:pt x="359" y="0"/>
                  </a:lnTo>
                  <a:lnTo>
                    <a:pt x="392" y="30"/>
                  </a:lnTo>
                  <a:lnTo>
                    <a:pt x="359" y="61"/>
                  </a:lnTo>
                  <a:lnTo>
                    <a:pt x="359" y="46"/>
                  </a:lnTo>
                  <a:lnTo>
                    <a:pt x="0" y="46"/>
                  </a:lnTo>
                  <a:lnTo>
                    <a:pt x="0" y="15"/>
                  </a:lnTo>
                  <a:close/>
                </a:path>
              </a:pathLst>
            </a:custGeom>
            <a:noFill/>
            <a:ln w="381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54" name="Freeform 137"/>
            <p:cNvSpPr>
              <a:spLocks/>
            </p:cNvSpPr>
            <p:nvPr/>
          </p:nvSpPr>
          <p:spPr bwMode="auto">
            <a:xfrm>
              <a:off x="3969" y="3024"/>
              <a:ext cx="392" cy="61"/>
            </a:xfrm>
            <a:custGeom>
              <a:avLst/>
              <a:gdLst>
                <a:gd name="T0" fmla="*/ 0 w 392"/>
                <a:gd name="T1" fmla="*/ 15 h 61"/>
                <a:gd name="T2" fmla="*/ 359 w 392"/>
                <a:gd name="T3" fmla="*/ 15 h 61"/>
                <a:gd name="T4" fmla="*/ 359 w 392"/>
                <a:gd name="T5" fmla="*/ 0 h 61"/>
                <a:gd name="T6" fmla="*/ 392 w 392"/>
                <a:gd name="T7" fmla="*/ 30 h 61"/>
                <a:gd name="T8" fmla="*/ 359 w 392"/>
                <a:gd name="T9" fmla="*/ 61 h 61"/>
                <a:gd name="T10" fmla="*/ 359 w 392"/>
                <a:gd name="T11" fmla="*/ 46 h 61"/>
                <a:gd name="T12" fmla="*/ 0 w 392"/>
                <a:gd name="T13" fmla="*/ 46 h 61"/>
                <a:gd name="T14" fmla="*/ 0 w 392"/>
                <a:gd name="T15" fmla="*/ 1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5"/>
                  </a:moveTo>
                  <a:lnTo>
                    <a:pt x="359" y="15"/>
                  </a:lnTo>
                  <a:lnTo>
                    <a:pt x="359" y="0"/>
                  </a:lnTo>
                  <a:lnTo>
                    <a:pt x="392" y="30"/>
                  </a:lnTo>
                  <a:lnTo>
                    <a:pt x="359" y="61"/>
                  </a:lnTo>
                  <a:lnTo>
                    <a:pt x="359" y="46"/>
                  </a:lnTo>
                  <a:lnTo>
                    <a:pt x="0" y="46"/>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55" name="Freeform 138"/>
            <p:cNvSpPr>
              <a:spLocks/>
            </p:cNvSpPr>
            <p:nvPr/>
          </p:nvSpPr>
          <p:spPr bwMode="auto">
            <a:xfrm>
              <a:off x="3969" y="3024"/>
              <a:ext cx="392" cy="61"/>
            </a:xfrm>
            <a:custGeom>
              <a:avLst/>
              <a:gdLst>
                <a:gd name="T0" fmla="*/ 0 w 392"/>
                <a:gd name="T1" fmla="*/ 15 h 61"/>
                <a:gd name="T2" fmla="*/ 359 w 392"/>
                <a:gd name="T3" fmla="*/ 15 h 61"/>
                <a:gd name="T4" fmla="*/ 359 w 392"/>
                <a:gd name="T5" fmla="*/ 0 h 61"/>
                <a:gd name="T6" fmla="*/ 392 w 392"/>
                <a:gd name="T7" fmla="*/ 30 h 61"/>
                <a:gd name="T8" fmla="*/ 359 w 392"/>
                <a:gd name="T9" fmla="*/ 61 h 61"/>
                <a:gd name="T10" fmla="*/ 359 w 392"/>
                <a:gd name="T11" fmla="*/ 46 h 61"/>
                <a:gd name="T12" fmla="*/ 0 w 392"/>
                <a:gd name="T13" fmla="*/ 46 h 61"/>
                <a:gd name="T14" fmla="*/ 0 w 392"/>
                <a:gd name="T15" fmla="*/ 1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5"/>
                  </a:moveTo>
                  <a:lnTo>
                    <a:pt x="359" y="15"/>
                  </a:lnTo>
                  <a:lnTo>
                    <a:pt x="359" y="0"/>
                  </a:lnTo>
                  <a:lnTo>
                    <a:pt x="392" y="30"/>
                  </a:lnTo>
                  <a:lnTo>
                    <a:pt x="359" y="61"/>
                  </a:lnTo>
                  <a:lnTo>
                    <a:pt x="359" y="46"/>
                  </a:lnTo>
                  <a:lnTo>
                    <a:pt x="0" y="46"/>
                  </a:lnTo>
                  <a:lnTo>
                    <a:pt x="0" y="15"/>
                  </a:lnTo>
                  <a:close/>
                </a:path>
              </a:pathLst>
            </a:custGeom>
            <a:noFill/>
            <a:ln w="381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56" name="Freeform 139"/>
            <p:cNvSpPr>
              <a:spLocks/>
            </p:cNvSpPr>
            <p:nvPr/>
          </p:nvSpPr>
          <p:spPr bwMode="auto">
            <a:xfrm>
              <a:off x="3969" y="3345"/>
              <a:ext cx="392" cy="61"/>
            </a:xfrm>
            <a:custGeom>
              <a:avLst/>
              <a:gdLst>
                <a:gd name="T0" fmla="*/ 0 w 392"/>
                <a:gd name="T1" fmla="*/ 16 h 61"/>
                <a:gd name="T2" fmla="*/ 359 w 392"/>
                <a:gd name="T3" fmla="*/ 16 h 61"/>
                <a:gd name="T4" fmla="*/ 359 w 392"/>
                <a:gd name="T5" fmla="*/ 0 h 61"/>
                <a:gd name="T6" fmla="*/ 392 w 392"/>
                <a:gd name="T7" fmla="*/ 31 h 61"/>
                <a:gd name="T8" fmla="*/ 359 w 392"/>
                <a:gd name="T9" fmla="*/ 61 h 61"/>
                <a:gd name="T10" fmla="*/ 359 w 392"/>
                <a:gd name="T11" fmla="*/ 46 h 61"/>
                <a:gd name="T12" fmla="*/ 0 w 392"/>
                <a:gd name="T13" fmla="*/ 46 h 61"/>
                <a:gd name="T14" fmla="*/ 0 w 392"/>
                <a:gd name="T15" fmla="*/ 16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6"/>
                  </a:moveTo>
                  <a:lnTo>
                    <a:pt x="359" y="16"/>
                  </a:lnTo>
                  <a:lnTo>
                    <a:pt x="359" y="0"/>
                  </a:lnTo>
                  <a:lnTo>
                    <a:pt x="392" y="31"/>
                  </a:lnTo>
                  <a:lnTo>
                    <a:pt x="359" y="61"/>
                  </a:lnTo>
                  <a:lnTo>
                    <a:pt x="359" y="46"/>
                  </a:lnTo>
                  <a:lnTo>
                    <a:pt x="0" y="46"/>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57" name="Freeform 140"/>
            <p:cNvSpPr>
              <a:spLocks/>
            </p:cNvSpPr>
            <p:nvPr/>
          </p:nvSpPr>
          <p:spPr bwMode="auto">
            <a:xfrm>
              <a:off x="3969" y="3345"/>
              <a:ext cx="392" cy="61"/>
            </a:xfrm>
            <a:custGeom>
              <a:avLst/>
              <a:gdLst>
                <a:gd name="T0" fmla="*/ 0 w 392"/>
                <a:gd name="T1" fmla="*/ 16 h 61"/>
                <a:gd name="T2" fmla="*/ 359 w 392"/>
                <a:gd name="T3" fmla="*/ 16 h 61"/>
                <a:gd name="T4" fmla="*/ 359 w 392"/>
                <a:gd name="T5" fmla="*/ 0 h 61"/>
                <a:gd name="T6" fmla="*/ 392 w 392"/>
                <a:gd name="T7" fmla="*/ 31 h 61"/>
                <a:gd name="T8" fmla="*/ 359 w 392"/>
                <a:gd name="T9" fmla="*/ 61 h 61"/>
                <a:gd name="T10" fmla="*/ 359 w 392"/>
                <a:gd name="T11" fmla="*/ 46 h 61"/>
                <a:gd name="T12" fmla="*/ 0 w 392"/>
                <a:gd name="T13" fmla="*/ 46 h 61"/>
                <a:gd name="T14" fmla="*/ 0 w 392"/>
                <a:gd name="T15" fmla="*/ 16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6"/>
                  </a:moveTo>
                  <a:lnTo>
                    <a:pt x="359" y="16"/>
                  </a:lnTo>
                  <a:lnTo>
                    <a:pt x="359" y="0"/>
                  </a:lnTo>
                  <a:lnTo>
                    <a:pt x="392" y="31"/>
                  </a:lnTo>
                  <a:lnTo>
                    <a:pt x="359" y="61"/>
                  </a:lnTo>
                  <a:lnTo>
                    <a:pt x="359" y="46"/>
                  </a:lnTo>
                  <a:lnTo>
                    <a:pt x="0" y="46"/>
                  </a:lnTo>
                  <a:lnTo>
                    <a:pt x="0" y="16"/>
                  </a:lnTo>
                  <a:close/>
                </a:path>
              </a:pathLst>
            </a:custGeom>
            <a:noFill/>
            <a:ln w="381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58" name="Freeform 141"/>
            <p:cNvSpPr>
              <a:spLocks/>
            </p:cNvSpPr>
            <p:nvPr/>
          </p:nvSpPr>
          <p:spPr bwMode="auto">
            <a:xfrm>
              <a:off x="3969" y="3506"/>
              <a:ext cx="392" cy="61"/>
            </a:xfrm>
            <a:custGeom>
              <a:avLst/>
              <a:gdLst>
                <a:gd name="T0" fmla="*/ 0 w 392"/>
                <a:gd name="T1" fmla="*/ 15 h 61"/>
                <a:gd name="T2" fmla="*/ 359 w 392"/>
                <a:gd name="T3" fmla="*/ 15 h 61"/>
                <a:gd name="T4" fmla="*/ 359 w 392"/>
                <a:gd name="T5" fmla="*/ 0 h 61"/>
                <a:gd name="T6" fmla="*/ 392 w 392"/>
                <a:gd name="T7" fmla="*/ 31 h 61"/>
                <a:gd name="T8" fmla="*/ 359 w 392"/>
                <a:gd name="T9" fmla="*/ 61 h 61"/>
                <a:gd name="T10" fmla="*/ 359 w 392"/>
                <a:gd name="T11" fmla="*/ 46 h 61"/>
                <a:gd name="T12" fmla="*/ 0 w 392"/>
                <a:gd name="T13" fmla="*/ 46 h 61"/>
                <a:gd name="T14" fmla="*/ 0 w 392"/>
                <a:gd name="T15" fmla="*/ 1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5"/>
                  </a:moveTo>
                  <a:lnTo>
                    <a:pt x="359" y="15"/>
                  </a:lnTo>
                  <a:lnTo>
                    <a:pt x="359" y="0"/>
                  </a:lnTo>
                  <a:lnTo>
                    <a:pt x="392" y="31"/>
                  </a:lnTo>
                  <a:lnTo>
                    <a:pt x="359" y="61"/>
                  </a:lnTo>
                  <a:lnTo>
                    <a:pt x="359" y="46"/>
                  </a:lnTo>
                  <a:lnTo>
                    <a:pt x="0" y="46"/>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59" name="Freeform 142"/>
            <p:cNvSpPr>
              <a:spLocks/>
            </p:cNvSpPr>
            <p:nvPr/>
          </p:nvSpPr>
          <p:spPr bwMode="auto">
            <a:xfrm>
              <a:off x="3969" y="3506"/>
              <a:ext cx="392" cy="61"/>
            </a:xfrm>
            <a:custGeom>
              <a:avLst/>
              <a:gdLst>
                <a:gd name="T0" fmla="*/ 0 w 392"/>
                <a:gd name="T1" fmla="*/ 15 h 61"/>
                <a:gd name="T2" fmla="*/ 359 w 392"/>
                <a:gd name="T3" fmla="*/ 15 h 61"/>
                <a:gd name="T4" fmla="*/ 359 w 392"/>
                <a:gd name="T5" fmla="*/ 0 h 61"/>
                <a:gd name="T6" fmla="*/ 392 w 392"/>
                <a:gd name="T7" fmla="*/ 31 h 61"/>
                <a:gd name="T8" fmla="*/ 359 w 392"/>
                <a:gd name="T9" fmla="*/ 61 h 61"/>
                <a:gd name="T10" fmla="*/ 359 w 392"/>
                <a:gd name="T11" fmla="*/ 46 h 61"/>
                <a:gd name="T12" fmla="*/ 0 w 392"/>
                <a:gd name="T13" fmla="*/ 46 h 61"/>
                <a:gd name="T14" fmla="*/ 0 w 392"/>
                <a:gd name="T15" fmla="*/ 1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61">
                  <a:moveTo>
                    <a:pt x="0" y="15"/>
                  </a:moveTo>
                  <a:lnTo>
                    <a:pt x="359" y="15"/>
                  </a:lnTo>
                  <a:lnTo>
                    <a:pt x="359" y="0"/>
                  </a:lnTo>
                  <a:lnTo>
                    <a:pt x="392" y="31"/>
                  </a:lnTo>
                  <a:lnTo>
                    <a:pt x="359" y="61"/>
                  </a:lnTo>
                  <a:lnTo>
                    <a:pt x="359" y="46"/>
                  </a:lnTo>
                  <a:lnTo>
                    <a:pt x="0" y="46"/>
                  </a:lnTo>
                  <a:lnTo>
                    <a:pt x="0" y="15"/>
                  </a:lnTo>
                  <a:close/>
                </a:path>
              </a:pathLst>
            </a:custGeom>
            <a:noFill/>
            <a:ln w="381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60" name="Freeform 143"/>
            <p:cNvSpPr>
              <a:spLocks/>
            </p:cNvSpPr>
            <p:nvPr/>
          </p:nvSpPr>
          <p:spPr bwMode="auto">
            <a:xfrm>
              <a:off x="2009" y="3192"/>
              <a:ext cx="408" cy="54"/>
            </a:xfrm>
            <a:custGeom>
              <a:avLst/>
              <a:gdLst>
                <a:gd name="T0" fmla="*/ 0 w 408"/>
                <a:gd name="T1" fmla="*/ 27 h 54"/>
                <a:gd name="T2" fmla="*/ 29 w 408"/>
                <a:gd name="T3" fmla="*/ 0 h 54"/>
                <a:gd name="T4" fmla="*/ 29 w 408"/>
                <a:gd name="T5" fmla="*/ 13 h 54"/>
                <a:gd name="T6" fmla="*/ 408 w 408"/>
                <a:gd name="T7" fmla="*/ 13 h 54"/>
                <a:gd name="T8" fmla="*/ 408 w 408"/>
                <a:gd name="T9" fmla="*/ 40 h 54"/>
                <a:gd name="T10" fmla="*/ 29 w 408"/>
                <a:gd name="T11" fmla="*/ 40 h 54"/>
                <a:gd name="T12" fmla="*/ 29 w 408"/>
                <a:gd name="T13" fmla="*/ 54 h 54"/>
                <a:gd name="T14" fmla="*/ 0 w 408"/>
                <a:gd name="T15" fmla="*/ 2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8" h="54">
                  <a:moveTo>
                    <a:pt x="0" y="27"/>
                  </a:moveTo>
                  <a:lnTo>
                    <a:pt x="29" y="0"/>
                  </a:lnTo>
                  <a:lnTo>
                    <a:pt x="29" y="13"/>
                  </a:lnTo>
                  <a:lnTo>
                    <a:pt x="408" y="13"/>
                  </a:lnTo>
                  <a:lnTo>
                    <a:pt x="408" y="40"/>
                  </a:lnTo>
                  <a:lnTo>
                    <a:pt x="29" y="40"/>
                  </a:lnTo>
                  <a:lnTo>
                    <a:pt x="29" y="54"/>
                  </a:lnTo>
                  <a:lnTo>
                    <a:pt x="0" y="27"/>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61" name="Freeform 144"/>
            <p:cNvSpPr>
              <a:spLocks/>
            </p:cNvSpPr>
            <p:nvPr/>
          </p:nvSpPr>
          <p:spPr bwMode="auto">
            <a:xfrm>
              <a:off x="2009" y="3192"/>
              <a:ext cx="408" cy="54"/>
            </a:xfrm>
            <a:custGeom>
              <a:avLst/>
              <a:gdLst>
                <a:gd name="T0" fmla="*/ 0 w 408"/>
                <a:gd name="T1" fmla="*/ 27 h 54"/>
                <a:gd name="T2" fmla="*/ 29 w 408"/>
                <a:gd name="T3" fmla="*/ 0 h 54"/>
                <a:gd name="T4" fmla="*/ 29 w 408"/>
                <a:gd name="T5" fmla="*/ 13 h 54"/>
                <a:gd name="T6" fmla="*/ 408 w 408"/>
                <a:gd name="T7" fmla="*/ 13 h 54"/>
                <a:gd name="T8" fmla="*/ 408 w 408"/>
                <a:gd name="T9" fmla="*/ 40 h 54"/>
                <a:gd name="T10" fmla="*/ 29 w 408"/>
                <a:gd name="T11" fmla="*/ 40 h 54"/>
                <a:gd name="T12" fmla="*/ 29 w 408"/>
                <a:gd name="T13" fmla="*/ 54 h 54"/>
                <a:gd name="T14" fmla="*/ 0 w 408"/>
                <a:gd name="T15" fmla="*/ 2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8" h="54">
                  <a:moveTo>
                    <a:pt x="0" y="27"/>
                  </a:moveTo>
                  <a:lnTo>
                    <a:pt x="29" y="0"/>
                  </a:lnTo>
                  <a:lnTo>
                    <a:pt x="29" y="13"/>
                  </a:lnTo>
                  <a:lnTo>
                    <a:pt x="408" y="13"/>
                  </a:lnTo>
                  <a:lnTo>
                    <a:pt x="408" y="40"/>
                  </a:lnTo>
                  <a:lnTo>
                    <a:pt x="29" y="40"/>
                  </a:lnTo>
                  <a:lnTo>
                    <a:pt x="29" y="54"/>
                  </a:lnTo>
                  <a:lnTo>
                    <a:pt x="0" y="27"/>
                  </a:lnTo>
                  <a:close/>
                </a:path>
              </a:pathLst>
            </a:custGeom>
            <a:noFill/>
            <a:ln w="3810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62" name="Freeform 145"/>
            <p:cNvSpPr>
              <a:spLocks/>
            </p:cNvSpPr>
            <p:nvPr/>
          </p:nvSpPr>
          <p:spPr bwMode="auto">
            <a:xfrm>
              <a:off x="2009" y="3353"/>
              <a:ext cx="408" cy="53"/>
            </a:xfrm>
            <a:custGeom>
              <a:avLst/>
              <a:gdLst>
                <a:gd name="T0" fmla="*/ 0 w 408"/>
                <a:gd name="T1" fmla="*/ 27 h 53"/>
                <a:gd name="T2" fmla="*/ 29 w 408"/>
                <a:gd name="T3" fmla="*/ 0 h 53"/>
                <a:gd name="T4" fmla="*/ 29 w 408"/>
                <a:gd name="T5" fmla="*/ 13 h 53"/>
                <a:gd name="T6" fmla="*/ 408 w 408"/>
                <a:gd name="T7" fmla="*/ 13 h 53"/>
                <a:gd name="T8" fmla="*/ 408 w 408"/>
                <a:gd name="T9" fmla="*/ 40 h 53"/>
                <a:gd name="T10" fmla="*/ 29 w 408"/>
                <a:gd name="T11" fmla="*/ 40 h 53"/>
                <a:gd name="T12" fmla="*/ 29 w 408"/>
                <a:gd name="T13" fmla="*/ 53 h 53"/>
                <a:gd name="T14" fmla="*/ 0 w 408"/>
                <a:gd name="T15" fmla="*/ 27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8" h="53">
                  <a:moveTo>
                    <a:pt x="0" y="27"/>
                  </a:moveTo>
                  <a:lnTo>
                    <a:pt x="29" y="0"/>
                  </a:lnTo>
                  <a:lnTo>
                    <a:pt x="29" y="13"/>
                  </a:lnTo>
                  <a:lnTo>
                    <a:pt x="408" y="13"/>
                  </a:lnTo>
                  <a:lnTo>
                    <a:pt x="408" y="40"/>
                  </a:lnTo>
                  <a:lnTo>
                    <a:pt x="29" y="40"/>
                  </a:lnTo>
                  <a:lnTo>
                    <a:pt x="29" y="53"/>
                  </a:lnTo>
                  <a:lnTo>
                    <a:pt x="0" y="27"/>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63" name="Freeform 146"/>
            <p:cNvSpPr>
              <a:spLocks/>
            </p:cNvSpPr>
            <p:nvPr/>
          </p:nvSpPr>
          <p:spPr bwMode="auto">
            <a:xfrm>
              <a:off x="2009" y="3353"/>
              <a:ext cx="408" cy="53"/>
            </a:xfrm>
            <a:custGeom>
              <a:avLst/>
              <a:gdLst>
                <a:gd name="T0" fmla="*/ 0 w 408"/>
                <a:gd name="T1" fmla="*/ 27 h 53"/>
                <a:gd name="T2" fmla="*/ 29 w 408"/>
                <a:gd name="T3" fmla="*/ 0 h 53"/>
                <a:gd name="T4" fmla="*/ 29 w 408"/>
                <a:gd name="T5" fmla="*/ 13 h 53"/>
                <a:gd name="T6" fmla="*/ 408 w 408"/>
                <a:gd name="T7" fmla="*/ 13 h 53"/>
                <a:gd name="T8" fmla="*/ 408 w 408"/>
                <a:gd name="T9" fmla="*/ 40 h 53"/>
                <a:gd name="T10" fmla="*/ 29 w 408"/>
                <a:gd name="T11" fmla="*/ 40 h 53"/>
                <a:gd name="T12" fmla="*/ 29 w 408"/>
                <a:gd name="T13" fmla="*/ 53 h 53"/>
                <a:gd name="T14" fmla="*/ 0 w 408"/>
                <a:gd name="T15" fmla="*/ 27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8" h="53">
                  <a:moveTo>
                    <a:pt x="0" y="27"/>
                  </a:moveTo>
                  <a:lnTo>
                    <a:pt x="29" y="0"/>
                  </a:lnTo>
                  <a:lnTo>
                    <a:pt x="29" y="13"/>
                  </a:lnTo>
                  <a:lnTo>
                    <a:pt x="408" y="13"/>
                  </a:lnTo>
                  <a:lnTo>
                    <a:pt x="408" y="40"/>
                  </a:lnTo>
                  <a:lnTo>
                    <a:pt x="29" y="40"/>
                  </a:lnTo>
                  <a:lnTo>
                    <a:pt x="29" y="53"/>
                  </a:lnTo>
                  <a:lnTo>
                    <a:pt x="0" y="27"/>
                  </a:lnTo>
                  <a:close/>
                </a:path>
              </a:pathLst>
            </a:custGeom>
            <a:noFill/>
            <a:ln w="3810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64" name="Freeform 147"/>
            <p:cNvSpPr>
              <a:spLocks/>
            </p:cNvSpPr>
            <p:nvPr/>
          </p:nvSpPr>
          <p:spPr bwMode="auto">
            <a:xfrm>
              <a:off x="2009" y="3514"/>
              <a:ext cx="408" cy="53"/>
            </a:xfrm>
            <a:custGeom>
              <a:avLst/>
              <a:gdLst>
                <a:gd name="T0" fmla="*/ 0 w 408"/>
                <a:gd name="T1" fmla="*/ 27 h 53"/>
                <a:gd name="T2" fmla="*/ 29 w 408"/>
                <a:gd name="T3" fmla="*/ 0 h 53"/>
                <a:gd name="T4" fmla="*/ 29 w 408"/>
                <a:gd name="T5" fmla="*/ 13 h 53"/>
                <a:gd name="T6" fmla="*/ 408 w 408"/>
                <a:gd name="T7" fmla="*/ 13 h 53"/>
                <a:gd name="T8" fmla="*/ 408 w 408"/>
                <a:gd name="T9" fmla="*/ 40 h 53"/>
                <a:gd name="T10" fmla="*/ 29 w 408"/>
                <a:gd name="T11" fmla="*/ 40 h 53"/>
                <a:gd name="T12" fmla="*/ 29 w 408"/>
                <a:gd name="T13" fmla="*/ 53 h 53"/>
                <a:gd name="T14" fmla="*/ 0 w 408"/>
                <a:gd name="T15" fmla="*/ 27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8" h="53">
                  <a:moveTo>
                    <a:pt x="0" y="27"/>
                  </a:moveTo>
                  <a:lnTo>
                    <a:pt x="29" y="0"/>
                  </a:lnTo>
                  <a:lnTo>
                    <a:pt x="29" y="13"/>
                  </a:lnTo>
                  <a:lnTo>
                    <a:pt x="408" y="13"/>
                  </a:lnTo>
                  <a:lnTo>
                    <a:pt x="408" y="40"/>
                  </a:lnTo>
                  <a:lnTo>
                    <a:pt x="29" y="40"/>
                  </a:lnTo>
                  <a:lnTo>
                    <a:pt x="29" y="53"/>
                  </a:lnTo>
                  <a:lnTo>
                    <a:pt x="0" y="27"/>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65" name="Freeform 148"/>
            <p:cNvSpPr>
              <a:spLocks/>
            </p:cNvSpPr>
            <p:nvPr/>
          </p:nvSpPr>
          <p:spPr bwMode="auto">
            <a:xfrm>
              <a:off x="2009" y="3514"/>
              <a:ext cx="408" cy="53"/>
            </a:xfrm>
            <a:custGeom>
              <a:avLst/>
              <a:gdLst>
                <a:gd name="T0" fmla="*/ 0 w 408"/>
                <a:gd name="T1" fmla="*/ 27 h 53"/>
                <a:gd name="T2" fmla="*/ 29 w 408"/>
                <a:gd name="T3" fmla="*/ 0 h 53"/>
                <a:gd name="T4" fmla="*/ 29 w 408"/>
                <a:gd name="T5" fmla="*/ 13 h 53"/>
                <a:gd name="T6" fmla="*/ 408 w 408"/>
                <a:gd name="T7" fmla="*/ 13 h 53"/>
                <a:gd name="T8" fmla="*/ 408 w 408"/>
                <a:gd name="T9" fmla="*/ 40 h 53"/>
                <a:gd name="T10" fmla="*/ 29 w 408"/>
                <a:gd name="T11" fmla="*/ 40 h 53"/>
                <a:gd name="T12" fmla="*/ 29 w 408"/>
                <a:gd name="T13" fmla="*/ 53 h 53"/>
                <a:gd name="T14" fmla="*/ 0 w 408"/>
                <a:gd name="T15" fmla="*/ 27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8" h="53">
                  <a:moveTo>
                    <a:pt x="0" y="27"/>
                  </a:moveTo>
                  <a:lnTo>
                    <a:pt x="29" y="0"/>
                  </a:lnTo>
                  <a:lnTo>
                    <a:pt x="29" y="13"/>
                  </a:lnTo>
                  <a:lnTo>
                    <a:pt x="408" y="13"/>
                  </a:lnTo>
                  <a:lnTo>
                    <a:pt x="408" y="40"/>
                  </a:lnTo>
                  <a:lnTo>
                    <a:pt x="29" y="40"/>
                  </a:lnTo>
                  <a:lnTo>
                    <a:pt x="29" y="53"/>
                  </a:lnTo>
                  <a:lnTo>
                    <a:pt x="0" y="27"/>
                  </a:lnTo>
                  <a:close/>
                </a:path>
              </a:pathLst>
            </a:custGeom>
            <a:noFill/>
            <a:ln w="3810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66" name="Freeform 149"/>
            <p:cNvSpPr>
              <a:spLocks/>
            </p:cNvSpPr>
            <p:nvPr/>
          </p:nvSpPr>
          <p:spPr bwMode="auto">
            <a:xfrm>
              <a:off x="2009" y="2227"/>
              <a:ext cx="408" cy="54"/>
            </a:xfrm>
            <a:custGeom>
              <a:avLst/>
              <a:gdLst>
                <a:gd name="T0" fmla="*/ 0 w 408"/>
                <a:gd name="T1" fmla="*/ 27 h 54"/>
                <a:gd name="T2" fmla="*/ 29 w 408"/>
                <a:gd name="T3" fmla="*/ 0 h 54"/>
                <a:gd name="T4" fmla="*/ 29 w 408"/>
                <a:gd name="T5" fmla="*/ 13 h 54"/>
                <a:gd name="T6" fmla="*/ 408 w 408"/>
                <a:gd name="T7" fmla="*/ 13 h 54"/>
                <a:gd name="T8" fmla="*/ 408 w 408"/>
                <a:gd name="T9" fmla="*/ 40 h 54"/>
                <a:gd name="T10" fmla="*/ 29 w 408"/>
                <a:gd name="T11" fmla="*/ 40 h 54"/>
                <a:gd name="T12" fmla="*/ 29 w 408"/>
                <a:gd name="T13" fmla="*/ 54 h 54"/>
                <a:gd name="T14" fmla="*/ 0 w 408"/>
                <a:gd name="T15" fmla="*/ 2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8" h="54">
                  <a:moveTo>
                    <a:pt x="0" y="27"/>
                  </a:moveTo>
                  <a:lnTo>
                    <a:pt x="29" y="0"/>
                  </a:lnTo>
                  <a:lnTo>
                    <a:pt x="29" y="13"/>
                  </a:lnTo>
                  <a:lnTo>
                    <a:pt x="408" y="13"/>
                  </a:lnTo>
                  <a:lnTo>
                    <a:pt x="408" y="40"/>
                  </a:lnTo>
                  <a:lnTo>
                    <a:pt x="29" y="40"/>
                  </a:lnTo>
                  <a:lnTo>
                    <a:pt x="29" y="54"/>
                  </a:lnTo>
                  <a:lnTo>
                    <a:pt x="0" y="27"/>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67" name="Freeform 150"/>
            <p:cNvSpPr>
              <a:spLocks/>
            </p:cNvSpPr>
            <p:nvPr/>
          </p:nvSpPr>
          <p:spPr bwMode="auto">
            <a:xfrm>
              <a:off x="2009" y="2227"/>
              <a:ext cx="408" cy="54"/>
            </a:xfrm>
            <a:custGeom>
              <a:avLst/>
              <a:gdLst>
                <a:gd name="T0" fmla="*/ 0 w 408"/>
                <a:gd name="T1" fmla="*/ 27 h 54"/>
                <a:gd name="T2" fmla="*/ 29 w 408"/>
                <a:gd name="T3" fmla="*/ 0 h 54"/>
                <a:gd name="T4" fmla="*/ 29 w 408"/>
                <a:gd name="T5" fmla="*/ 13 h 54"/>
                <a:gd name="T6" fmla="*/ 408 w 408"/>
                <a:gd name="T7" fmla="*/ 13 h 54"/>
                <a:gd name="T8" fmla="*/ 408 w 408"/>
                <a:gd name="T9" fmla="*/ 40 h 54"/>
                <a:gd name="T10" fmla="*/ 29 w 408"/>
                <a:gd name="T11" fmla="*/ 40 h 54"/>
                <a:gd name="T12" fmla="*/ 29 w 408"/>
                <a:gd name="T13" fmla="*/ 54 h 54"/>
                <a:gd name="T14" fmla="*/ 0 w 408"/>
                <a:gd name="T15" fmla="*/ 2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8" h="54">
                  <a:moveTo>
                    <a:pt x="0" y="27"/>
                  </a:moveTo>
                  <a:lnTo>
                    <a:pt x="29" y="0"/>
                  </a:lnTo>
                  <a:lnTo>
                    <a:pt x="29" y="13"/>
                  </a:lnTo>
                  <a:lnTo>
                    <a:pt x="408" y="13"/>
                  </a:lnTo>
                  <a:lnTo>
                    <a:pt x="408" y="40"/>
                  </a:lnTo>
                  <a:lnTo>
                    <a:pt x="29" y="40"/>
                  </a:lnTo>
                  <a:lnTo>
                    <a:pt x="29" y="54"/>
                  </a:lnTo>
                  <a:lnTo>
                    <a:pt x="0" y="27"/>
                  </a:lnTo>
                  <a:close/>
                </a:path>
              </a:pathLst>
            </a:custGeom>
            <a:noFill/>
            <a:ln w="3810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68" name="Freeform 151"/>
            <p:cNvSpPr>
              <a:spLocks/>
            </p:cNvSpPr>
            <p:nvPr/>
          </p:nvSpPr>
          <p:spPr bwMode="auto">
            <a:xfrm>
              <a:off x="2009" y="1584"/>
              <a:ext cx="408" cy="53"/>
            </a:xfrm>
            <a:custGeom>
              <a:avLst/>
              <a:gdLst>
                <a:gd name="T0" fmla="*/ 0 w 408"/>
                <a:gd name="T1" fmla="*/ 27 h 53"/>
                <a:gd name="T2" fmla="*/ 29 w 408"/>
                <a:gd name="T3" fmla="*/ 0 h 53"/>
                <a:gd name="T4" fmla="*/ 29 w 408"/>
                <a:gd name="T5" fmla="*/ 13 h 53"/>
                <a:gd name="T6" fmla="*/ 408 w 408"/>
                <a:gd name="T7" fmla="*/ 13 h 53"/>
                <a:gd name="T8" fmla="*/ 408 w 408"/>
                <a:gd name="T9" fmla="*/ 40 h 53"/>
                <a:gd name="T10" fmla="*/ 29 w 408"/>
                <a:gd name="T11" fmla="*/ 40 h 53"/>
                <a:gd name="T12" fmla="*/ 29 w 408"/>
                <a:gd name="T13" fmla="*/ 53 h 53"/>
                <a:gd name="T14" fmla="*/ 0 w 408"/>
                <a:gd name="T15" fmla="*/ 27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8" h="53">
                  <a:moveTo>
                    <a:pt x="0" y="27"/>
                  </a:moveTo>
                  <a:lnTo>
                    <a:pt x="29" y="0"/>
                  </a:lnTo>
                  <a:lnTo>
                    <a:pt x="29" y="13"/>
                  </a:lnTo>
                  <a:lnTo>
                    <a:pt x="408" y="13"/>
                  </a:lnTo>
                  <a:lnTo>
                    <a:pt x="408" y="40"/>
                  </a:lnTo>
                  <a:lnTo>
                    <a:pt x="29" y="40"/>
                  </a:lnTo>
                  <a:lnTo>
                    <a:pt x="29" y="53"/>
                  </a:lnTo>
                  <a:lnTo>
                    <a:pt x="0" y="27"/>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69" name="Freeform 152"/>
            <p:cNvSpPr>
              <a:spLocks/>
            </p:cNvSpPr>
            <p:nvPr/>
          </p:nvSpPr>
          <p:spPr bwMode="auto">
            <a:xfrm>
              <a:off x="2009" y="1584"/>
              <a:ext cx="408" cy="53"/>
            </a:xfrm>
            <a:custGeom>
              <a:avLst/>
              <a:gdLst>
                <a:gd name="T0" fmla="*/ 0 w 408"/>
                <a:gd name="T1" fmla="*/ 27 h 53"/>
                <a:gd name="T2" fmla="*/ 29 w 408"/>
                <a:gd name="T3" fmla="*/ 0 h 53"/>
                <a:gd name="T4" fmla="*/ 29 w 408"/>
                <a:gd name="T5" fmla="*/ 13 h 53"/>
                <a:gd name="T6" fmla="*/ 408 w 408"/>
                <a:gd name="T7" fmla="*/ 13 h 53"/>
                <a:gd name="T8" fmla="*/ 408 w 408"/>
                <a:gd name="T9" fmla="*/ 40 h 53"/>
                <a:gd name="T10" fmla="*/ 29 w 408"/>
                <a:gd name="T11" fmla="*/ 40 h 53"/>
                <a:gd name="T12" fmla="*/ 29 w 408"/>
                <a:gd name="T13" fmla="*/ 53 h 53"/>
                <a:gd name="T14" fmla="*/ 0 w 408"/>
                <a:gd name="T15" fmla="*/ 27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8" h="53">
                  <a:moveTo>
                    <a:pt x="0" y="27"/>
                  </a:moveTo>
                  <a:lnTo>
                    <a:pt x="29" y="0"/>
                  </a:lnTo>
                  <a:lnTo>
                    <a:pt x="29" y="13"/>
                  </a:lnTo>
                  <a:lnTo>
                    <a:pt x="408" y="13"/>
                  </a:lnTo>
                  <a:lnTo>
                    <a:pt x="408" y="40"/>
                  </a:lnTo>
                  <a:lnTo>
                    <a:pt x="29" y="40"/>
                  </a:lnTo>
                  <a:lnTo>
                    <a:pt x="29" y="53"/>
                  </a:lnTo>
                  <a:lnTo>
                    <a:pt x="0" y="27"/>
                  </a:lnTo>
                  <a:close/>
                </a:path>
              </a:pathLst>
            </a:custGeom>
            <a:noFill/>
            <a:ln w="3810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70" name="Freeform 153"/>
            <p:cNvSpPr>
              <a:spLocks/>
            </p:cNvSpPr>
            <p:nvPr/>
          </p:nvSpPr>
          <p:spPr bwMode="auto">
            <a:xfrm>
              <a:off x="4989" y="2710"/>
              <a:ext cx="409" cy="53"/>
            </a:xfrm>
            <a:custGeom>
              <a:avLst/>
              <a:gdLst>
                <a:gd name="T0" fmla="*/ 0 w 409"/>
                <a:gd name="T1" fmla="*/ 26 h 53"/>
                <a:gd name="T2" fmla="*/ 29 w 409"/>
                <a:gd name="T3" fmla="*/ 0 h 53"/>
                <a:gd name="T4" fmla="*/ 29 w 409"/>
                <a:gd name="T5" fmla="*/ 13 h 53"/>
                <a:gd name="T6" fmla="*/ 409 w 409"/>
                <a:gd name="T7" fmla="*/ 13 h 53"/>
                <a:gd name="T8" fmla="*/ 409 w 409"/>
                <a:gd name="T9" fmla="*/ 40 h 53"/>
                <a:gd name="T10" fmla="*/ 29 w 409"/>
                <a:gd name="T11" fmla="*/ 40 h 53"/>
                <a:gd name="T12" fmla="*/ 29 w 409"/>
                <a:gd name="T13" fmla="*/ 53 h 53"/>
                <a:gd name="T14" fmla="*/ 0 w 409"/>
                <a:gd name="T15" fmla="*/ 26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53">
                  <a:moveTo>
                    <a:pt x="0" y="26"/>
                  </a:moveTo>
                  <a:lnTo>
                    <a:pt x="29" y="0"/>
                  </a:lnTo>
                  <a:lnTo>
                    <a:pt x="29" y="13"/>
                  </a:lnTo>
                  <a:lnTo>
                    <a:pt x="409" y="13"/>
                  </a:lnTo>
                  <a:lnTo>
                    <a:pt x="409" y="40"/>
                  </a:lnTo>
                  <a:lnTo>
                    <a:pt x="29" y="40"/>
                  </a:lnTo>
                  <a:lnTo>
                    <a:pt x="29" y="53"/>
                  </a:lnTo>
                  <a:lnTo>
                    <a:pt x="0" y="26"/>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71" name="Freeform 154"/>
            <p:cNvSpPr>
              <a:spLocks/>
            </p:cNvSpPr>
            <p:nvPr/>
          </p:nvSpPr>
          <p:spPr bwMode="auto">
            <a:xfrm>
              <a:off x="4989" y="2710"/>
              <a:ext cx="409" cy="53"/>
            </a:xfrm>
            <a:custGeom>
              <a:avLst/>
              <a:gdLst>
                <a:gd name="T0" fmla="*/ 0 w 409"/>
                <a:gd name="T1" fmla="*/ 26 h 53"/>
                <a:gd name="T2" fmla="*/ 29 w 409"/>
                <a:gd name="T3" fmla="*/ 0 h 53"/>
                <a:gd name="T4" fmla="*/ 29 w 409"/>
                <a:gd name="T5" fmla="*/ 13 h 53"/>
                <a:gd name="T6" fmla="*/ 409 w 409"/>
                <a:gd name="T7" fmla="*/ 13 h 53"/>
                <a:gd name="T8" fmla="*/ 409 w 409"/>
                <a:gd name="T9" fmla="*/ 40 h 53"/>
                <a:gd name="T10" fmla="*/ 29 w 409"/>
                <a:gd name="T11" fmla="*/ 40 h 53"/>
                <a:gd name="T12" fmla="*/ 29 w 409"/>
                <a:gd name="T13" fmla="*/ 53 h 53"/>
                <a:gd name="T14" fmla="*/ 0 w 409"/>
                <a:gd name="T15" fmla="*/ 26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53">
                  <a:moveTo>
                    <a:pt x="0" y="26"/>
                  </a:moveTo>
                  <a:lnTo>
                    <a:pt x="29" y="0"/>
                  </a:lnTo>
                  <a:lnTo>
                    <a:pt x="29" y="13"/>
                  </a:lnTo>
                  <a:lnTo>
                    <a:pt x="409" y="13"/>
                  </a:lnTo>
                  <a:lnTo>
                    <a:pt x="409" y="40"/>
                  </a:lnTo>
                  <a:lnTo>
                    <a:pt x="29" y="40"/>
                  </a:lnTo>
                  <a:lnTo>
                    <a:pt x="29" y="53"/>
                  </a:lnTo>
                  <a:lnTo>
                    <a:pt x="0" y="26"/>
                  </a:lnTo>
                  <a:close/>
                </a:path>
              </a:pathLst>
            </a:custGeom>
            <a:noFill/>
            <a:ln w="3810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72" name="Freeform 155"/>
            <p:cNvSpPr>
              <a:spLocks/>
            </p:cNvSpPr>
            <p:nvPr/>
          </p:nvSpPr>
          <p:spPr bwMode="auto">
            <a:xfrm>
              <a:off x="4989" y="3192"/>
              <a:ext cx="409" cy="54"/>
            </a:xfrm>
            <a:custGeom>
              <a:avLst/>
              <a:gdLst>
                <a:gd name="T0" fmla="*/ 0 w 409"/>
                <a:gd name="T1" fmla="*/ 27 h 54"/>
                <a:gd name="T2" fmla="*/ 29 w 409"/>
                <a:gd name="T3" fmla="*/ 0 h 54"/>
                <a:gd name="T4" fmla="*/ 29 w 409"/>
                <a:gd name="T5" fmla="*/ 13 h 54"/>
                <a:gd name="T6" fmla="*/ 409 w 409"/>
                <a:gd name="T7" fmla="*/ 13 h 54"/>
                <a:gd name="T8" fmla="*/ 409 w 409"/>
                <a:gd name="T9" fmla="*/ 40 h 54"/>
                <a:gd name="T10" fmla="*/ 29 w 409"/>
                <a:gd name="T11" fmla="*/ 40 h 54"/>
                <a:gd name="T12" fmla="*/ 29 w 409"/>
                <a:gd name="T13" fmla="*/ 54 h 54"/>
                <a:gd name="T14" fmla="*/ 0 w 409"/>
                <a:gd name="T15" fmla="*/ 2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54">
                  <a:moveTo>
                    <a:pt x="0" y="27"/>
                  </a:moveTo>
                  <a:lnTo>
                    <a:pt x="29" y="0"/>
                  </a:lnTo>
                  <a:lnTo>
                    <a:pt x="29" y="13"/>
                  </a:lnTo>
                  <a:lnTo>
                    <a:pt x="409" y="13"/>
                  </a:lnTo>
                  <a:lnTo>
                    <a:pt x="409" y="40"/>
                  </a:lnTo>
                  <a:lnTo>
                    <a:pt x="29" y="40"/>
                  </a:lnTo>
                  <a:lnTo>
                    <a:pt x="29" y="54"/>
                  </a:lnTo>
                  <a:lnTo>
                    <a:pt x="0" y="27"/>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73" name="Freeform 156"/>
            <p:cNvSpPr>
              <a:spLocks/>
            </p:cNvSpPr>
            <p:nvPr/>
          </p:nvSpPr>
          <p:spPr bwMode="auto">
            <a:xfrm>
              <a:off x="4989" y="3192"/>
              <a:ext cx="409" cy="54"/>
            </a:xfrm>
            <a:custGeom>
              <a:avLst/>
              <a:gdLst>
                <a:gd name="T0" fmla="*/ 0 w 409"/>
                <a:gd name="T1" fmla="*/ 27 h 54"/>
                <a:gd name="T2" fmla="*/ 29 w 409"/>
                <a:gd name="T3" fmla="*/ 0 h 54"/>
                <a:gd name="T4" fmla="*/ 29 w 409"/>
                <a:gd name="T5" fmla="*/ 13 h 54"/>
                <a:gd name="T6" fmla="*/ 409 w 409"/>
                <a:gd name="T7" fmla="*/ 13 h 54"/>
                <a:gd name="T8" fmla="*/ 409 w 409"/>
                <a:gd name="T9" fmla="*/ 40 h 54"/>
                <a:gd name="T10" fmla="*/ 29 w 409"/>
                <a:gd name="T11" fmla="*/ 40 h 54"/>
                <a:gd name="T12" fmla="*/ 29 w 409"/>
                <a:gd name="T13" fmla="*/ 54 h 54"/>
                <a:gd name="T14" fmla="*/ 0 w 409"/>
                <a:gd name="T15" fmla="*/ 2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54">
                  <a:moveTo>
                    <a:pt x="0" y="27"/>
                  </a:moveTo>
                  <a:lnTo>
                    <a:pt x="29" y="0"/>
                  </a:lnTo>
                  <a:lnTo>
                    <a:pt x="29" y="13"/>
                  </a:lnTo>
                  <a:lnTo>
                    <a:pt x="409" y="13"/>
                  </a:lnTo>
                  <a:lnTo>
                    <a:pt x="409" y="40"/>
                  </a:lnTo>
                  <a:lnTo>
                    <a:pt x="29" y="40"/>
                  </a:lnTo>
                  <a:lnTo>
                    <a:pt x="29" y="54"/>
                  </a:lnTo>
                  <a:lnTo>
                    <a:pt x="0" y="27"/>
                  </a:lnTo>
                  <a:close/>
                </a:path>
              </a:pathLst>
            </a:custGeom>
            <a:noFill/>
            <a:ln w="3810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74" name="Freeform 157"/>
            <p:cNvSpPr>
              <a:spLocks/>
            </p:cNvSpPr>
            <p:nvPr/>
          </p:nvSpPr>
          <p:spPr bwMode="auto">
            <a:xfrm>
              <a:off x="2009" y="1101"/>
              <a:ext cx="408" cy="54"/>
            </a:xfrm>
            <a:custGeom>
              <a:avLst/>
              <a:gdLst>
                <a:gd name="T0" fmla="*/ 0 w 408"/>
                <a:gd name="T1" fmla="*/ 27 h 54"/>
                <a:gd name="T2" fmla="*/ 29 w 408"/>
                <a:gd name="T3" fmla="*/ 0 h 54"/>
                <a:gd name="T4" fmla="*/ 29 w 408"/>
                <a:gd name="T5" fmla="*/ 14 h 54"/>
                <a:gd name="T6" fmla="*/ 408 w 408"/>
                <a:gd name="T7" fmla="*/ 14 h 54"/>
                <a:gd name="T8" fmla="*/ 408 w 408"/>
                <a:gd name="T9" fmla="*/ 40 h 54"/>
                <a:gd name="T10" fmla="*/ 29 w 408"/>
                <a:gd name="T11" fmla="*/ 40 h 54"/>
                <a:gd name="T12" fmla="*/ 29 w 408"/>
                <a:gd name="T13" fmla="*/ 54 h 54"/>
                <a:gd name="T14" fmla="*/ 0 w 408"/>
                <a:gd name="T15" fmla="*/ 2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8" h="54">
                  <a:moveTo>
                    <a:pt x="0" y="27"/>
                  </a:moveTo>
                  <a:lnTo>
                    <a:pt x="29" y="0"/>
                  </a:lnTo>
                  <a:lnTo>
                    <a:pt x="29" y="14"/>
                  </a:lnTo>
                  <a:lnTo>
                    <a:pt x="408" y="14"/>
                  </a:lnTo>
                  <a:lnTo>
                    <a:pt x="408" y="40"/>
                  </a:lnTo>
                  <a:lnTo>
                    <a:pt x="29" y="40"/>
                  </a:lnTo>
                  <a:lnTo>
                    <a:pt x="29" y="54"/>
                  </a:lnTo>
                  <a:lnTo>
                    <a:pt x="0" y="27"/>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75" name="Freeform 158"/>
            <p:cNvSpPr>
              <a:spLocks/>
            </p:cNvSpPr>
            <p:nvPr/>
          </p:nvSpPr>
          <p:spPr bwMode="auto">
            <a:xfrm>
              <a:off x="2009" y="1101"/>
              <a:ext cx="408" cy="54"/>
            </a:xfrm>
            <a:custGeom>
              <a:avLst/>
              <a:gdLst>
                <a:gd name="T0" fmla="*/ 0 w 408"/>
                <a:gd name="T1" fmla="*/ 27 h 54"/>
                <a:gd name="T2" fmla="*/ 29 w 408"/>
                <a:gd name="T3" fmla="*/ 0 h 54"/>
                <a:gd name="T4" fmla="*/ 29 w 408"/>
                <a:gd name="T5" fmla="*/ 14 h 54"/>
                <a:gd name="T6" fmla="*/ 408 w 408"/>
                <a:gd name="T7" fmla="*/ 14 h 54"/>
                <a:gd name="T8" fmla="*/ 408 w 408"/>
                <a:gd name="T9" fmla="*/ 40 h 54"/>
                <a:gd name="T10" fmla="*/ 29 w 408"/>
                <a:gd name="T11" fmla="*/ 40 h 54"/>
                <a:gd name="T12" fmla="*/ 29 w 408"/>
                <a:gd name="T13" fmla="*/ 54 h 54"/>
                <a:gd name="T14" fmla="*/ 0 w 408"/>
                <a:gd name="T15" fmla="*/ 2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8" h="54">
                  <a:moveTo>
                    <a:pt x="0" y="27"/>
                  </a:moveTo>
                  <a:lnTo>
                    <a:pt x="29" y="0"/>
                  </a:lnTo>
                  <a:lnTo>
                    <a:pt x="29" y="14"/>
                  </a:lnTo>
                  <a:lnTo>
                    <a:pt x="408" y="14"/>
                  </a:lnTo>
                  <a:lnTo>
                    <a:pt x="408" y="40"/>
                  </a:lnTo>
                  <a:lnTo>
                    <a:pt x="29" y="40"/>
                  </a:lnTo>
                  <a:lnTo>
                    <a:pt x="29" y="54"/>
                  </a:lnTo>
                  <a:lnTo>
                    <a:pt x="0" y="27"/>
                  </a:lnTo>
                  <a:close/>
                </a:path>
              </a:pathLst>
            </a:custGeom>
            <a:noFill/>
            <a:ln w="3810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76" name="Freeform 159"/>
            <p:cNvSpPr>
              <a:spLocks/>
            </p:cNvSpPr>
            <p:nvPr/>
          </p:nvSpPr>
          <p:spPr bwMode="auto">
            <a:xfrm>
              <a:off x="2009" y="940"/>
              <a:ext cx="408" cy="54"/>
            </a:xfrm>
            <a:custGeom>
              <a:avLst/>
              <a:gdLst>
                <a:gd name="T0" fmla="*/ 0 w 408"/>
                <a:gd name="T1" fmla="*/ 27 h 54"/>
                <a:gd name="T2" fmla="*/ 29 w 408"/>
                <a:gd name="T3" fmla="*/ 0 h 54"/>
                <a:gd name="T4" fmla="*/ 29 w 408"/>
                <a:gd name="T5" fmla="*/ 14 h 54"/>
                <a:gd name="T6" fmla="*/ 408 w 408"/>
                <a:gd name="T7" fmla="*/ 14 h 54"/>
                <a:gd name="T8" fmla="*/ 408 w 408"/>
                <a:gd name="T9" fmla="*/ 41 h 54"/>
                <a:gd name="T10" fmla="*/ 29 w 408"/>
                <a:gd name="T11" fmla="*/ 41 h 54"/>
                <a:gd name="T12" fmla="*/ 29 w 408"/>
                <a:gd name="T13" fmla="*/ 54 h 54"/>
                <a:gd name="T14" fmla="*/ 0 w 408"/>
                <a:gd name="T15" fmla="*/ 2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8" h="54">
                  <a:moveTo>
                    <a:pt x="0" y="27"/>
                  </a:moveTo>
                  <a:lnTo>
                    <a:pt x="29" y="0"/>
                  </a:lnTo>
                  <a:lnTo>
                    <a:pt x="29" y="14"/>
                  </a:lnTo>
                  <a:lnTo>
                    <a:pt x="408" y="14"/>
                  </a:lnTo>
                  <a:lnTo>
                    <a:pt x="408" y="41"/>
                  </a:lnTo>
                  <a:lnTo>
                    <a:pt x="29" y="41"/>
                  </a:lnTo>
                  <a:lnTo>
                    <a:pt x="29" y="54"/>
                  </a:lnTo>
                  <a:lnTo>
                    <a:pt x="0" y="2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sp>
          <p:nvSpPr>
            <p:cNvPr id="20577" name="Freeform 160"/>
            <p:cNvSpPr>
              <a:spLocks/>
            </p:cNvSpPr>
            <p:nvPr/>
          </p:nvSpPr>
          <p:spPr bwMode="auto">
            <a:xfrm>
              <a:off x="2009" y="940"/>
              <a:ext cx="408" cy="54"/>
            </a:xfrm>
            <a:custGeom>
              <a:avLst/>
              <a:gdLst>
                <a:gd name="T0" fmla="*/ 0 w 408"/>
                <a:gd name="T1" fmla="*/ 27 h 54"/>
                <a:gd name="T2" fmla="*/ 29 w 408"/>
                <a:gd name="T3" fmla="*/ 0 h 54"/>
                <a:gd name="T4" fmla="*/ 29 w 408"/>
                <a:gd name="T5" fmla="*/ 14 h 54"/>
                <a:gd name="T6" fmla="*/ 408 w 408"/>
                <a:gd name="T7" fmla="*/ 14 h 54"/>
                <a:gd name="T8" fmla="*/ 408 w 408"/>
                <a:gd name="T9" fmla="*/ 41 h 54"/>
                <a:gd name="T10" fmla="*/ 29 w 408"/>
                <a:gd name="T11" fmla="*/ 41 h 54"/>
                <a:gd name="T12" fmla="*/ 29 w 408"/>
                <a:gd name="T13" fmla="*/ 54 h 54"/>
                <a:gd name="T14" fmla="*/ 0 w 408"/>
                <a:gd name="T15" fmla="*/ 2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8" h="54">
                  <a:moveTo>
                    <a:pt x="0" y="27"/>
                  </a:moveTo>
                  <a:lnTo>
                    <a:pt x="29" y="0"/>
                  </a:lnTo>
                  <a:lnTo>
                    <a:pt x="29" y="14"/>
                  </a:lnTo>
                  <a:lnTo>
                    <a:pt x="408" y="14"/>
                  </a:lnTo>
                  <a:lnTo>
                    <a:pt x="408" y="41"/>
                  </a:lnTo>
                  <a:lnTo>
                    <a:pt x="29" y="41"/>
                  </a:lnTo>
                  <a:lnTo>
                    <a:pt x="29" y="54"/>
                  </a:lnTo>
                  <a:lnTo>
                    <a:pt x="0" y="27"/>
                  </a:lnTo>
                  <a:close/>
                </a:path>
              </a:pathLst>
            </a:custGeom>
            <a:noFill/>
            <a:ln w="381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endParaRPr>
            </a:p>
          </p:txBody>
        </p:sp>
      </p:grpSp>
    </p:spTree>
    <p:extLst>
      <p:ext uri="{BB962C8B-B14F-4D97-AF65-F5344CB8AC3E}">
        <p14:creationId xmlns:p14="http://schemas.microsoft.com/office/powerpoint/2010/main" val="104199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lstStyle/>
          <a:p>
            <a:r>
              <a:rPr lang="en-US" sz="3200" b="1" dirty="0" smtClean="0"/>
              <a:t>Billing Rate Considerations</a:t>
            </a:r>
            <a:endParaRPr lang="en-US" sz="3200" b="1" dirty="0"/>
          </a:p>
        </p:txBody>
      </p:sp>
      <p:sp>
        <p:nvSpPr>
          <p:cNvPr id="3" name="Content Placeholder 2"/>
          <p:cNvSpPr>
            <a:spLocks noGrp="1"/>
          </p:cNvSpPr>
          <p:nvPr>
            <p:ph idx="1"/>
          </p:nvPr>
        </p:nvSpPr>
        <p:spPr>
          <a:xfrm>
            <a:off x="615206" y="1447801"/>
            <a:ext cx="8108576" cy="4876800"/>
          </a:xfrm>
          <a:ln>
            <a:solidFill>
              <a:schemeClr val="bg1"/>
            </a:solidFill>
          </a:ln>
        </p:spPr>
        <p:txBody>
          <a:bodyPr>
            <a:normAutofit/>
          </a:bodyPr>
          <a:lstStyle/>
          <a:p>
            <a:pPr>
              <a:spcBef>
                <a:spcPts val="600"/>
              </a:spcBef>
              <a:buClrTx/>
            </a:pPr>
            <a:r>
              <a:rPr lang="en-US" sz="2800" dirty="0" smtClean="0"/>
              <a:t>Funding rules used by plan to determine contributions promote stability</a:t>
            </a:r>
          </a:p>
          <a:p>
            <a:pPr>
              <a:spcAft>
                <a:spcPts val="0"/>
              </a:spcAft>
              <a:buClrTx/>
            </a:pPr>
            <a:r>
              <a:rPr lang="en-US" sz="2800" dirty="0" smtClean="0"/>
              <a:t>Low proportion of inactive participants lessens volatility of contributions </a:t>
            </a:r>
          </a:p>
          <a:p>
            <a:pPr>
              <a:spcAft>
                <a:spcPts val="0"/>
              </a:spcAft>
              <a:buClrTx/>
            </a:pPr>
            <a:r>
              <a:rPr lang="en-US" sz="2800" dirty="0" smtClean="0"/>
              <a:t>Probability of large asset </a:t>
            </a:r>
            <a:r>
              <a:rPr lang="en-US" sz="2800" dirty="0"/>
              <a:t>losses </a:t>
            </a:r>
            <a:r>
              <a:rPr lang="en-US" sz="2800" dirty="0" smtClean="0"/>
              <a:t>is very low </a:t>
            </a:r>
            <a:endParaRPr lang="en-US" sz="2800" dirty="0"/>
          </a:p>
          <a:p>
            <a:pPr>
              <a:spcAft>
                <a:spcPts val="0"/>
              </a:spcAft>
              <a:buClrTx/>
            </a:pPr>
            <a:r>
              <a:rPr lang="en-US" sz="2800" dirty="0" smtClean="0"/>
              <a:t>Assets </a:t>
            </a:r>
            <a:r>
              <a:rPr lang="en-US" sz="2800" dirty="0"/>
              <a:t>have always recovered to prior levels</a:t>
            </a:r>
          </a:p>
          <a:p>
            <a:pPr>
              <a:spcBef>
                <a:spcPts val="0"/>
              </a:spcBef>
              <a:spcAft>
                <a:spcPts val="0"/>
              </a:spcAft>
              <a:buClrTx/>
            </a:pPr>
            <a:r>
              <a:rPr lang="en-US" sz="2800" dirty="0"/>
              <a:t>Co-ops </a:t>
            </a:r>
            <a:r>
              <a:rPr lang="en-US" sz="2800" dirty="0" smtClean="0"/>
              <a:t>have the </a:t>
            </a:r>
            <a:r>
              <a:rPr lang="en-US" sz="2800" dirty="0"/>
              <a:t>ability to modify plan benefits permanently or temporarily to reduce cost </a:t>
            </a:r>
            <a:r>
              <a:rPr lang="en-US" sz="2800" dirty="0" smtClean="0"/>
              <a:t>pressures</a:t>
            </a:r>
            <a:endParaRPr lang="en-US" sz="2800" i="1" dirty="0" smtClean="0"/>
          </a:p>
        </p:txBody>
      </p:sp>
      <p:sp>
        <p:nvSpPr>
          <p:cNvPr id="4" name="Slide Number Placeholder 3"/>
          <p:cNvSpPr>
            <a:spLocks noGrp="1"/>
          </p:cNvSpPr>
          <p:nvPr>
            <p:ph type="sldNum" sz="quarter" idx="10"/>
          </p:nvPr>
        </p:nvSpPr>
        <p:spPr/>
        <p:txBody>
          <a:bodyPr/>
          <a:lstStyle/>
          <a:p>
            <a:pPr>
              <a:defRPr/>
            </a:pPr>
            <a:fld id="{6DD90662-0A94-49DB-A44E-CB687B9E9804}" type="slidenum">
              <a:rPr lang="en-US" smtClean="0">
                <a:solidFill>
                  <a:schemeClr val="tx1"/>
                </a:solidFill>
              </a:rPr>
              <a:pPr>
                <a:defRPr/>
              </a:pPr>
              <a:t>19</a:t>
            </a:fld>
            <a:endParaRPr lang="en-US">
              <a:solidFill>
                <a:schemeClr val="tx1"/>
              </a:solidFill>
            </a:endParaRPr>
          </a:p>
        </p:txBody>
      </p:sp>
    </p:spTree>
    <p:extLst>
      <p:ext uri="{BB962C8B-B14F-4D97-AF65-F5344CB8AC3E}">
        <p14:creationId xmlns:p14="http://schemas.microsoft.com/office/powerpoint/2010/main" val="195636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20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175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175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091" y="365129"/>
            <a:ext cx="7886700" cy="1325563"/>
          </a:xfrm>
        </p:spPr>
        <p:txBody>
          <a:bodyPr/>
          <a:lstStyle/>
          <a:p>
            <a:r>
              <a:rPr lang="en-US" sz="3200" b="1" dirty="0" smtClean="0">
                <a:latin typeface="Arial" panose="020B0604020202020204" pitchFamily="34" charset="0"/>
                <a:cs typeface="Arial" panose="020B0604020202020204" pitchFamily="34" charset="0"/>
              </a:rPr>
              <a:t>Agenda</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305800" cy="4495800"/>
          </a:xfrm>
        </p:spPr>
        <p:txBody>
          <a:bodyPr/>
          <a:lstStyle/>
          <a:p>
            <a:pPr>
              <a:buClrTx/>
            </a:pPr>
            <a:r>
              <a:rPr lang="en-US" sz="2800" dirty="0">
                <a:latin typeface="Arial" panose="020B0604020202020204" pitchFamily="34" charset="0"/>
                <a:cs typeface="Arial" panose="020B0604020202020204" pitchFamily="34" charset="0"/>
              </a:rPr>
              <a:t>Retirement and Group Benefits Trust Summary</a:t>
            </a:r>
          </a:p>
          <a:p>
            <a:pPr>
              <a:buClrTx/>
            </a:pPr>
            <a:r>
              <a:rPr lang="en-US" sz="2800" dirty="0"/>
              <a:t>Legislative Update</a:t>
            </a:r>
          </a:p>
          <a:p>
            <a:pPr>
              <a:buClrTx/>
            </a:pPr>
            <a:r>
              <a:rPr lang="en-US" sz="2800" dirty="0" smtClean="0">
                <a:latin typeface="Arial" panose="020B0604020202020204" pitchFamily="34" charset="0"/>
                <a:cs typeface="Arial" panose="020B0604020202020204" pitchFamily="34" charset="0"/>
              </a:rPr>
              <a:t>Retirement </a:t>
            </a:r>
            <a:r>
              <a:rPr lang="en-US" sz="2800" dirty="0">
                <a:latin typeface="Arial" panose="020B0604020202020204" pitchFamily="34" charset="0"/>
                <a:cs typeface="Arial" panose="020B0604020202020204" pitchFamily="34" charset="0"/>
              </a:rPr>
              <a:t>Security (RS) Plan Update</a:t>
            </a:r>
          </a:p>
          <a:p>
            <a:pPr>
              <a:buClrTx/>
            </a:pPr>
            <a:r>
              <a:rPr lang="en-US" sz="2800" dirty="0"/>
              <a:t>401(k) Pension Plan Update</a:t>
            </a:r>
          </a:p>
          <a:p>
            <a:pPr>
              <a:buClrTx/>
            </a:pPr>
            <a:r>
              <a:rPr lang="en-US" sz="2800" dirty="0" smtClean="0">
                <a:latin typeface="Arial" panose="020B0604020202020204" pitchFamily="34" charset="0"/>
                <a:cs typeface="Arial" panose="020B0604020202020204" pitchFamily="34" charset="0"/>
              </a:rPr>
              <a:t>Employee </a:t>
            </a:r>
            <a:r>
              <a:rPr lang="en-US" sz="2800" dirty="0">
                <a:latin typeface="Arial" panose="020B0604020202020204" pitchFamily="34" charset="0"/>
                <a:cs typeface="Arial" panose="020B0604020202020204" pitchFamily="34" charset="0"/>
              </a:rPr>
              <a:t>Benefits Website Enhancements</a:t>
            </a:r>
          </a:p>
          <a:p>
            <a:endParaRPr lang="en-US" dirty="0" smtClean="0"/>
          </a:p>
          <a:p>
            <a:endParaRPr lang="en-US" dirty="0" smtClean="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smtClean="0"/>
          </a:p>
          <a:p>
            <a:pPr marL="0" indent="0">
              <a:buNone/>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DD90662-0A94-49DB-A44E-CB687B9E9804}" type="slidenum">
              <a:rPr lang="en-US" smtClean="0">
                <a:solidFill>
                  <a:schemeClr val="tx1"/>
                </a:solidFill>
              </a:rPr>
              <a:pPr>
                <a:defRPr/>
              </a:pPr>
              <a:t>2</a:t>
            </a:fld>
            <a:endParaRPr lang="en-US" dirty="0">
              <a:solidFill>
                <a:schemeClr val="tx1"/>
              </a:solidFill>
            </a:endParaRPr>
          </a:p>
        </p:txBody>
      </p:sp>
    </p:spTree>
    <p:extLst>
      <p:ext uri="{BB962C8B-B14F-4D97-AF65-F5344CB8AC3E}">
        <p14:creationId xmlns:p14="http://schemas.microsoft.com/office/powerpoint/2010/main" val="2148856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99" y="228600"/>
            <a:ext cx="8610600" cy="609600"/>
          </a:xfrm>
        </p:spPr>
        <p:txBody>
          <a:bodyPr/>
          <a:lstStyle/>
          <a:p>
            <a:r>
              <a:rPr lang="en-US" sz="3200" b="1" dirty="0" smtClean="0"/>
              <a:t>More Billing Rate Considerations</a:t>
            </a:r>
            <a:endParaRPr lang="en-US" sz="3200" b="1" dirty="0"/>
          </a:p>
        </p:txBody>
      </p:sp>
      <p:sp>
        <p:nvSpPr>
          <p:cNvPr id="3" name="Content Placeholder 2"/>
          <p:cNvSpPr>
            <a:spLocks noGrp="1"/>
          </p:cNvSpPr>
          <p:nvPr>
            <p:ph idx="1"/>
          </p:nvPr>
        </p:nvSpPr>
        <p:spPr>
          <a:xfrm>
            <a:off x="433668" y="1638301"/>
            <a:ext cx="8464672" cy="4381500"/>
          </a:xfrm>
          <a:ln>
            <a:solidFill>
              <a:schemeClr val="bg1"/>
            </a:solidFill>
          </a:ln>
        </p:spPr>
        <p:txBody>
          <a:bodyPr>
            <a:normAutofit lnSpcReduction="10000"/>
          </a:bodyPr>
          <a:lstStyle/>
          <a:p>
            <a:pPr>
              <a:spcBef>
                <a:spcPts val="600"/>
              </a:spcBef>
              <a:buClrTx/>
            </a:pPr>
            <a:r>
              <a:rPr lang="en-US" sz="2800" dirty="0" smtClean="0"/>
              <a:t>Asset returns exceeding the expected 7.75% long term assumption is a key determinant of lower future billing rates</a:t>
            </a:r>
          </a:p>
          <a:p>
            <a:pPr>
              <a:spcBef>
                <a:spcPts val="600"/>
              </a:spcBef>
              <a:buClrTx/>
            </a:pPr>
            <a:r>
              <a:rPr lang="en-US" sz="2800" dirty="0" smtClean="0"/>
              <a:t>Increased interest rates should result in cost savings from lower lump sum payouts</a:t>
            </a:r>
          </a:p>
          <a:p>
            <a:pPr>
              <a:spcBef>
                <a:spcPts val="600"/>
              </a:spcBef>
              <a:buClrTx/>
            </a:pPr>
            <a:r>
              <a:rPr lang="en-US" sz="2800" dirty="0" smtClean="0"/>
              <a:t>A change in the IRS required mortality assumption for lump sum determination would increase costs</a:t>
            </a:r>
          </a:p>
          <a:p>
            <a:pPr>
              <a:spcBef>
                <a:spcPts val="600"/>
              </a:spcBef>
              <a:buClrTx/>
            </a:pPr>
            <a:r>
              <a:rPr lang="en-US" sz="2800" dirty="0" smtClean="0"/>
              <a:t>PBGC </a:t>
            </a:r>
            <a:r>
              <a:rPr lang="en-US" sz="2800" dirty="0"/>
              <a:t>recently increased insurance premiums for DB </a:t>
            </a:r>
            <a:r>
              <a:rPr lang="en-US" sz="2800" dirty="0" smtClean="0"/>
              <a:t>plans</a:t>
            </a:r>
            <a:endParaRPr lang="en-US" sz="2800" dirty="0"/>
          </a:p>
        </p:txBody>
      </p:sp>
      <p:sp>
        <p:nvSpPr>
          <p:cNvPr id="4" name="Slide Number Placeholder 3"/>
          <p:cNvSpPr>
            <a:spLocks noGrp="1"/>
          </p:cNvSpPr>
          <p:nvPr>
            <p:ph type="sldNum" sz="quarter" idx="10"/>
          </p:nvPr>
        </p:nvSpPr>
        <p:spPr/>
        <p:txBody>
          <a:bodyPr/>
          <a:lstStyle/>
          <a:p>
            <a:pPr>
              <a:defRPr/>
            </a:pPr>
            <a:fld id="{6DD90662-0A94-49DB-A44E-CB687B9E9804}" type="slidenum">
              <a:rPr lang="en-US" smtClean="0">
                <a:solidFill>
                  <a:schemeClr val="tx1"/>
                </a:solidFill>
              </a:rPr>
              <a:pPr>
                <a:defRPr/>
              </a:pPr>
              <a:t>20</a:t>
            </a:fld>
            <a:endParaRPr lang="en-US">
              <a:solidFill>
                <a:schemeClr val="tx1"/>
              </a:solidFill>
            </a:endParaRPr>
          </a:p>
        </p:txBody>
      </p:sp>
    </p:spTree>
    <p:extLst>
      <p:ext uri="{BB962C8B-B14F-4D97-AF65-F5344CB8AC3E}">
        <p14:creationId xmlns:p14="http://schemas.microsoft.com/office/powerpoint/2010/main" val="11500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100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100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150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158197"/>
            <a:ext cx="7886700" cy="997505"/>
          </a:xfrm>
        </p:spPr>
        <p:txBody>
          <a:bodyPr/>
          <a:lstStyle/>
          <a:p>
            <a:r>
              <a:rPr lang="en-US" sz="3200" b="1" dirty="0" smtClean="0"/>
              <a:t>401(k) Pension Plan</a:t>
            </a:r>
            <a:endParaRPr lang="en-US" sz="3200" b="1"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1" y="1317812"/>
            <a:ext cx="6743700" cy="4424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6DD90662-0A94-49DB-A44E-CB687B9E9804}" type="slidenum">
              <a:rPr lang="en-US" smtClean="0">
                <a:solidFill>
                  <a:schemeClr val="tx1"/>
                </a:solidFill>
              </a:rPr>
              <a:pPr>
                <a:defRPr/>
              </a:pPr>
              <a:t>21</a:t>
            </a:fld>
            <a:endParaRPr lang="en-US">
              <a:solidFill>
                <a:schemeClr val="tx1"/>
              </a:solidFill>
            </a:endParaRPr>
          </a:p>
        </p:txBody>
      </p:sp>
    </p:spTree>
    <p:extLst>
      <p:ext uri="{BB962C8B-B14F-4D97-AF65-F5344CB8AC3E}">
        <p14:creationId xmlns:p14="http://schemas.microsoft.com/office/powerpoint/2010/main" val="3256031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89" y="3"/>
            <a:ext cx="9144000" cy="1080655"/>
          </a:xfrm>
        </p:spPr>
        <p:txBody>
          <a:bodyPr anchor="ctr"/>
          <a:lstStyle/>
          <a:p>
            <a:r>
              <a:rPr lang="en-US" sz="3200" b="1" dirty="0" smtClean="0"/>
              <a:t>401(k) Pension Plan: Expense Comparison</a:t>
            </a:r>
            <a:endParaRPr lang="en-US" dirty="0"/>
          </a:p>
        </p:txBody>
      </p:sp>
      <p:sp>
        <p:nvSpPr>
          <p:cNvPr id="3" name="Content Placeholder 2"/>
          <p:cNvSpPr>
            <a:spLocks noGrp="1"/>
          </p:cNvSpPr>
          <p:nvPr>
            <p:ph idx="1"/>
          </p:nvPr>
        </p:nvSpPr>
        <p:spPr>
          <a:xfrm>
            <a:off x="381003" y="1309258"/>
            <a:ext cx="8371509" cy="5472545"/>
          </a:xfrm>
        </p:spPr>
        <p:txBody>
          <a:bodyPr>
            <a:normAutofit fontScale="92500" lnSpcReduction="10000"/>
          </a:bodyPr>
          <a:lstStyle/>
          <a:p>
            <a:pPr marL="0" indent="0">
              <a:buNone/>
            </a:pPr>
            <a:r>
              <a:rPr lang="en-US" b="1" dirty="0" smtClean="0"/>
              <a:t>Employee</a:t>
            </a:r>
            <a:r>
              <a:rPr lang="en-US" dirty="0" smtClean="0"/>
              <a:t> </a:t>
            </a:r>
            <a:r>
              <a:rPr lang="en-US" b="1" dirty="0" smtClean="0"/>
              <a:t>Fees</a:t>
            </a:r>
            <a:r>
              <a:rPr lang="en-US" dirty="0" smtClean="0"/>
              <a:t>:</a:t>
            </a:r>
          </a:p>
          <a:p>
            <a:pPr>
              <a:buClrTx/>
            </a:pPr>
            <a:r>
              <a:rPr lang="en-US" sz="2000" dirty="0" smtClean="0"/>
              <a:t>Charged through fund expense ratios</a:t>
            </a:r>
          </a:p>
          <a:p>
            <a:pPr>
              <a:buClrTx/>
            </a:pPr>
            <a:r>
              <a:rPr lang="en-US" sz="2000" dirty="0" smtClean="0"/>
              <a:t>2014 Weighted Average Expense Ratio:		0.36%</a:t>
            </a:r>
          </a:p>
          <a:p>
            <a:pPr marL="0" indent="0">
              <a:buClrTx/>
              <a:buNone/>
            </a:pPr>
            <a:r>
              <a:rPr lang="en-US" b="1" dirty="0" smtClean="0"/>
              <a:t>Employer</a:t>
            </a:r>
            <a:r>
              <a:rPr lang="en-US" dirty="0" smtClean="0"/>
              <a:t> </a:t>
            </a:r>
            <a:r>
              <a:rPr lang="en-US" b="1" dirty="0" smtClean="0"/>
              <a:t>Fees</a:t>
            </a:r>
            <a:r>
              <a:rPr lang="en-US" dirty="0" smtClean="0"/>
              <a:t>:</a:t>
            </a:r>
            <a:r>
              <a:rPr lang="en-US" sz="2000" dirty="0" smtClean="0"/>
              <a:t>	</a:t>
            </a:r>
          </a:p>
          <a:p>
            <a:pPr>
              <a:buClrTx/>
            </a:pPr>
            <a:r>
              <a:rPr lang="en-US" sz="2000" dirty="0" smtClean="0"/>
              <a:t>Billed annually or quarterly				</a:t>
            </a:r>
            <a:r>
              <a:rPr lang="en-US" sz="2000" u="sng" dirty="0" smtClean="0"/>
              <a:t>0.14%</a:t>
            </a:r>
            <a:r>
              <a:rPr lang="en-US" sz="2000" dirty="0" smtClean="0"/>
              <a:t> </a:t>
            </a:r>
            <a:endParaRPr lang="en-US" sz="2000" u="sng" dirty="0" smtClean="0"/>
          </a:p>
          <a:p>
            <a:pPr marL="0" indent="0">
              <a:buNone/>
            </a:pPr>
            <a:r>
              <a:rPr lang="en-US" b="1" dirty="0" smtClean="0"/>
              <a:t>Total Plan Fees:					0.50%*</a:t>
            </a:r>
          </a:p>
          <a:p>
            <a:pPr marL="0" indent="0">
              <a:buNone/>
            </a:pPr>
            <a:endParaRPr lang="en-US" sz="2000" dirty="0" smtClean="0"/>
          </a:p>
          <a:p>
            <a:pPr marL="0" indent="0">
              <a:buNone/>
            </a:pPr>
            <a:r>
              <a:rPr lang="en-US" b="1" dirty="0" smtClean="0"/>
              <a:t>From the 401(k) Book of Averages (thru 9/30/2014):</a:t>
            </a:r>
          </a:p>
          <a:p>
            <a:pPr>
              <a:buClrTx/>
            </a:pPr>
            <a:r>
              <a:rPr lang="en-US" sz="2200" dirty="0" smtClean="0"/>
              <a:t>Average fees for a plan with 50 employees                                                                                                            </a:t>
            </a:r>
            <a:br>
              <a:rPr lang="en-US" sz="2200" dirty="0" smtClean="0"/>
            </a:br>
            <a:r>
              <a:rPr lang="en-US" sz="2200" dirty="0" smtClean="0"/>
              <a:t>and $500K in assets:					</a:t>
            </a:r>
            <a:r>
              <a:rPr lang="en-US" sz="2200" b="1" dirty="0" smtClean="0"/>
              <a:t>2.29%</a:t>
            </a:r>
          </a:p>
          <a:p>
            <a:pPr>
              <a:buClrTx/>
            </a:pPr>
            <a:r>
              <a:rPr lang="en-US" sz="2200" dirty="0"/>
              <a:t>Average fees for a plan with </a:t>
            </a:r>
            <a:r>
              <a:rPr lang="en-US" sz="2200" dirty="0" smtClean="0"/>
              <a:t>2,000 </a:t>
            </a:r>
            <a:r>
              <a:rPr lang="en-US" sz="2200" dirty="0"/>
              <a:t>employees      </a:t>
            </a:r>
            <a:r>
              <a:rPr lang="en-US" sz="2200" dirty="0" smtClean="0"/>
              <a:t>                                                                                                      </a:t>
            </a:r>
            <a:br>
              <a:rPr lang="en-US" sz="2200" dirty="0" smtClean="0"/>
            </a:br>
            <a:r>
              <a:rPr lang="en-US" sz="2200" dirty="0" smtClean="0"/>
              <a:t>and $20 </a:t>
            </a:r>
            <a:r>
              <a:rPr lang="en-US" sz="2200" dirty="0"/>
              <a:t>million in assets</a:t>
            </a:r>
            <a:r>
              <a:rPr lang="en-US" sz="2200" dirty="0" smtClean="0"/>
              <a:t>:				</a:t>
            </a:r>
            <a:r>
              <a:rPr lang="en-US" sz="2200" b="1" dirty="0" smtClean="0"/>
              <a:t>1.27%</a:t>
            </a:r>
          </a:p>
          <a:p>
            <a:endParaRPr lang="en-US" sz="2000" b="1" dirty="0" smtClean="0"/>
          </a:p>
          <a:p>
            <a:endParaRPr lang="en-US" sz="2000" b="1" dirty="0"/>
          </a:p>
          <a:p>
            <a:endParaRPr lang="en-US" sz="1800" dirty="0" smtClean="0"/>
          </a:p>
          <a:p>
            <a:pPr marL="0" indent="0">
              <a:buNone/>
            </a:pPr>
            <a:r>
              <a:rPr lang="en-US" sz="1800" dirty="0"/>
              <a:t> </a:t>
            </a:r>
            <a:endParaRPr lang="en-US" sz="1800" dirty="0" smtClean="0"/>
          </a:p>
        </p:txBody>
      </p:sp>
      <p:sp>
        <p:nvSpPr>
          <p:cNvPr id="4" name="TextBox 3"/>
          <p:cNvSpPr txBox="1"/>
          <p:nvPr/>
        </p:nvSpPr>
        <p:spPr>
          <a:xfrm>
            <a:off x="381003" y="6049546"/>
            <a:ext cx="8282421" cy="338554"/>
          </a:xfrm>
          <a:prstGeom prst="rect">
            <a:avLst/>
          </a:prstGeom>
          <a:noFill/>
        </p:spPr>
        <p:txBody>
          <a:bodyPr wrap="square" rtlCol="0">
            <a:spAutoFit/>
          </a:bodyPr>
          <a:lstStyle/>
          <a:p>
            <a:pPr fontAlgn="base">
              <a:spcBef>
                <a:spcPct val="0"/>
              </a:spcBef>
              <a:spcAft>
                <a:spcPct val="0"/>
              </a:spcAft>
            </a:pPr>
            <a:r>
              <a:rPr lang="en-US" sz="1600" i="1" dirty="0" smtClean="0">
                <a:solidFill>
                  <a:srgbClr val="000000"/>
                </a:solidFill>
                <a:latin typeface="Arial" panose="020B0604020202020204" pitchFamily="34" charset="0"/>
                <a:cs typeface="Arial" panose="020B0604020202020204" pitchFamily="34" charset="0"/>
              </a:rPr>
              <a:t>*Approximate employer expenses based on account balances of active employees only</a:t>
            </a:r>
            <a:r>
              <a:rPr lang="en-US" sz="1400" i="1" dirty="0" smtClean="0">
                <a:solidFill>
                  <a:srgbClr val="000000"/>
                </a:solidFill>
                <a:latin typeface="Arial" panose="020B0604020202020204" pitchFamily="34" charset="0"/>
                <a:cs typeface="Arial" panose="020B0604020202020204" pitchFamily="34" charset="0"/>
              </a:rPr>
              <a:t>.</a:t>
            </a:r>
            <a:endParaRPr lang="en-US" sz="1400" i="1" dirty="0">
              <a:solidFill>
                <a:srgbClr val="0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lstStyle/>
          <a:p>
            <a:pPr>
              <a:defRPr/>
            </a:pPr>
            <a:fld id="{6DD90662-0A94-49DB-A44E-CB687B9E9804}" type="slidenum">
              <a:rPr lang="en-US" smtClean="0">
                <a:solidFill>
                  <a:schemeClr val="tx1"/>
                </a:solidFill>
              </a:rPr>
              <a:pPr>
                <a:defRPr/>
              </a:pPr>
              <a:t>22</a:t>
            </a:fld>
            <a:endParaRPr lang="en-US" dirty="0">
              <a:solidFill>
                <a:schemeClr val="tx1"/>
              </a:solidFill>
            </a:endParaRPr>
          </a:p>
        </p:txBody>
      </p:sp>
    </p:spTree>
    <p:extLst>
      <p:ext uri="{BB962C8B-B14F-4D97-AF65-F5344CB8AC3E}">
        <p14:creationId xmlns:p14="http://schemas.microsoft.com/office/powerpoint/2010/main" val="294146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1122218"/>
          </a:xfrm>
        </p:spPr>
        <p:txBody>
          <a:bodyPr anchor="ctr"/>
          <a:lstStyle/>
          <a:p>
            <a:r>
              <a:rPr lang="en-US" sz="3200" b="1" dirty="0" smtClean="0"/>
              <a:t>Impact of Fees on Retirement Income</a:t>
            </a:r>
            <a:endParaRPr lang="en-US" sz="3200" b="1" dirty="0"/>
          </a:p>
        </p:txBody>
      </p:sp>
      <p:sp>
        <p:nvSpPr>
          <p:cNvPr id="4" name="TextBox 3"/>
          <p:cNvSpPr txBox="1"/>
          <p:nvPr/>
        </p:nvSpPr>
        <p:spPr>
          <a:xfrm>
            <a:off x="643219" y="1143028"/>
            <a:ext cx="8077200" cy="954107"/>
          </a:xfrm>
          <a:prstGeom prst="rect">
            <a:avLst/>
          </a:prstGeom>
          <a:noFill/>
        </p:spPr>
        <p:txBody>
          <a:bodyPr wrap="square" rtlCol="0">
            <a:spAutoFit/>
          </a:bodyPr>
          <a:lstStyle/>
          <a:p>
            <a:r>
              <a:rPr lang="en-US" sz="2800" dirty="0" smtClean="0">
                <a:solidFill>
                  <a:prstClr val="black"/>
                </a:solidFill>
                <a:latin typeface="Arial" panose="020B0604020202020204" pitchFamily="34" charset="0"/>
                <a:cs typeface="Arial" panose="020B0604020202020204" pitchFamily="34" charset="0"/>
              </a:rPr>
              <a:t>Hypothetical investment of $5,000 per year over 35 years at 8%.</a:t>
            </a:r>
            <a:endParaRPr lang="en-US" sz="2800"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1066801" y="5345668"/>
            <a:ext cx="1687132" cy="369332"/>
          </a:xfrm>
          <a:prstGeom prst="rect">
            <a:avLst/>
          </a:prstGeom>
          <a:noFill/>
        </p:spPr>
        <p:txBody>
          <a:bodyPr wrap="square" rtlCol="0">
            <a:spAutoFit/>
          </a:bodyPr>
          <a:lstStyle/>
          <a:p>
            <a:r>
              <a:rPr lang="en-US" dirty="0" smtClean="0">
                <a:solidFill>
                  <a:prstClr val="black"/>
                </a:solidFill>
                <a:latin typeface="Calibri"/>
              </a:rPr>
              <a:t>Expense Ratio</a:t>
            </a:r>
          </a:p>
        </p:txBody>
      </p:sp>
      <p:sp>
        <p:nvSpPr>
          <p:cNvPr id="8" name="TextBox 7"/>
          <p:cNvSpPr txBox="1"/>
          <p:nvPr/>
        </p:nvSpPr>
        <p:spPr>
          <a:xfrm>
            <a:off x="1257300" y="6091901"/>
            <a:ext cx="7755195" cy="830997"/>
          </a:xfrm>
          <a:prstGeom prst="rect">
            <a:avLst/>
          </a:prstGeom>
          <a:noFill/>
        </p:spPr>
        <p:txBody>
          <a:bodyPr wrap="square" rtlCol="0">
            <a:spAutoFit/>
          </a:bodyPr>
          <a:lstStyle/>
          <a:p>
            <a:r>
              <a:rPr lang="en-US" sz="2400" i="1" dirty="0">
                <a:solidFill>
                  <a:prstClr val="black"/>
                </a:solidFill>
                <a:latin typeface="Calibri"/>
              </a:rPr>
              <a:t>Retirement income  is assumed to begin at 4</a:t>
            </a:r>
            <a:r>
              <a:rPr lang="en-US" sz="2400" i="1" dirty="0" smtClean="0">
                <a:solidFill>
                  <a:prstClr val="black"/>
                </a:solidFill>
                <a:latin typeface="Calibri"/>
              </a:rPr>
              <a:t>% of </a:t>
            </a:r>
            <a:r>
              <a:rPr lang="en-US" sz="2400" i="1" dirty="0">
                <a:solidFill>
                  <a:prstClr val="black"/>
                </a:solidFill>
                <a:latin typeface="Calibri"/>
              </a:rPr>
              <a:t>total </a:t>
            </a:r>
            <a:r>
              <a:rPr lang="en-US" sz="2400" i="1" dirty="0" smtClean="0">
                <a:solidFill>
                  <a:prstClr val="black"/>
                </a:solidFill>
                <a:latin typeface="Calibri"/>
              </a:rPr>
              <a:t>account balance. </a:t>
            </a:r>
            <a:endParaRPr lang="en-US" sz="2400" i="1" dirty="0">
              <a:solidFill>
                <a:prstClr val="black"/>
              </a:solidFill>
              <a:latin typeface="Calibri"/>
            </a:endParaRPr>
          </a:p>
        </p:txBody>
      </p:sp>
      <p:graphicFrame>
        <p:nvGraphicFramePr>
          <p:cNvPr id="9" name="Content Placeholder 3"/>
          <p:cNvGraphicFramePr>
            <a:graphicFrameLocks/>
          </p:cNvGraphicFramePr>
          <p:nvPr>
            <p:extLst>
              <p:ext uri="{D42A27DB-BD31-4B8C-83A1-F6EECF244321}">
                <p14:modId xmlns:p14="http://schemas.microsoft.com/office/powerpoint/2010/main" val="267114478"/>
              </p:ext>
            </p:extLst>
          </p:nvPr>
        </p:nvGraphicFramePr>
        <p:xfrm>
          <a:off x="1447800" y="1905000"/>
          <a:ext cx="7391400" cy="394352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0"/>
          </p:nvPr>
        </p:nvSpPr>
        <p:spPr/>
        <p:txBody>
          <a:bodyPr/>
          <a:lstStyle/>
          <a:p>
            <a:pPr>
              <a:defRPr/>
            </a:pPr>
            <a:fld id="{6DD90662-0A94-49DB-A44E-CB687B9E9804}" type="slidenum">
              <a:rPr lang="en-US" smtClean="0">
                <a:solidFill>
                  <a:schemeClr val="tx1"/>
                </a:solidFill>
              </a:rPr>
              <a:pPr>
                <a:defRPr/>
              </a:pPr>
              <a:t>23</a:t>
            </a:fld>
            <a:endParaRPr lang="en-US" dirty="0">
              <a:solidFill>
                <a:schemeClr val="tx1"/>
              </a:solidFill>
            </a:endParaRPr>
          </a:p>
        </p:txBody>
      </p:sp>
    </p:spTree>
    <p:extLst>
      <p:ext uri="{BB962C8B-B14F-4D97-AF65-F5344CB8AC3E}">
        <p14:creationId xmlns:p14="http://schemas.microsoft.com/office/powerpoint/2010/main" val="2114306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1"/>
          <p:cNvSpPr>
            <a:spLocks noChangeArrowheads="1"/>
          </p:cNvSpPr>
          <p:nvPr/>
        </p:nvSpPr>
        <p:spPr bwMode="auto">
          <a:xfrm>
            <a:off x="2" y="1341439"/>
            <a:ext cx="1606551" cy="2239962"/>
          </a:xfrm>
          <a:prstGeom prst="rect">
            <a:avLst/>
          </a:prstGeom>
          <a:gradFill rotWithShape="1">
            <a:gsLst>
              <a:gs pos="0">
                <a:srgbClr val="063B1B"/>
              </a:gs>
              <a:gs pos="46001">
                <a:srgbClr val="0F7335"/>
              </a:gs>
              <a:gs pos="100000">
                <a:srgbClr val="0F7335"/>
              </a:gs>
            </a:gsLst>
            <a:lin ang="5400000"/>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1F673A"/>
              </a:buClr>
              <a:buChar char="•"/>
              <a:defRPr sz="2400">
                <a:solidFill>
                  <a:schemeClr val="tx1"/>
                </a:solidFill>
                <a:latin typeface="Arial" pitchFamily="34" charset="0"/>
                <a:ea typeface="ヒラギノ角ゴ Pro W3"/>
                <a:cs typeface="ヒラギノ角ゴ Pro W3"/>
              </a:defRPr>
            </a:lvl1pPr>
            <a:lvl2pPr marL="742950" indent="-285750">
              <a:spcBef>
                <a:spcPct val="20000"/>
              </a:spcBef>
              <a:buClr>
                <a:srgbClr val="1F673A"/>
              </a:buClr>
              <a:buChar char="–"/>
              <a:defRPr sz="2000">
                <a:solidFill>
                  <a:schemeClr val="tx1"/>
                </a:solidFill>
                <a:latin typeface="Arial" pitchFamily="34" charset="0"/>
                <a:ea typeface="ヒラギノ角ゴ Pro W3"/>
                <a:cs typeface="ヒラギノ角ゴ Pro W3"/>
              </a:defRPr>
            </a:lvl2pPr>
            <a:lvl3pPr marL="1143000" indent="-228600">
              <a:spcBef>
                <a:spcPct val="20000"/>
              </a:spcBef>
              <a:buClr>
                <a:srgbClr val="1F673A"/>
              </a:buClr>
              <a:buChar char="•"/>
              <a:defRPr>
                <a:solidFill>
                  <a:schemeClr val="tx1"/>
                </a:solidFill>
                <a:latin typeface="Arial" pitchFamily="34" charset="0"/>
                <a:ea typeface="ヒラギノ角ゴ Pro W3"/>
                <a:cs typeface="ヒラギノ角ゴ Pro W3"/>
              </a:defRPr>
            </a:lvl3pPr>
            <a:lvl4pPr marL="1600200" indent="-228600">
              <a:spcBef>
                <a:spcPct val="20000"/>
              </a:spcBef>
              <a:buClr>
                <a:srgbClr val="1F673A"/>
              </a:buClr>
              <a:buChar char="–"/>
              <a:defRPr sz="1600">
                <a:solidFill>
                  <a:schemeClr val="tx1"/>
                </a:solidFill>
                <a:latin typeface="Arial" pitchFamily="34" charset="0"/>
                <a:ea typeface="ヒラギノ角ゴ Pro W3"/>
                <a:cs typeface="ヒラギノ角ゴ Pro W3"/>
              </a:defRPr>
            </a:lvl4pPr>
            <a:lvl5pPr marL="2057400" indent="-228600">
              <a:spcBef>
                <a:spcPct val="20000"/>
              </a:spcBef>
              <a:buClr>
                <a:srgbClr val="1F673A"/>
              </a:buClr>
              <a:buChar char="»"/>
              <a:defRPr sz="16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lr>
                <a:srgbClr val="1F673A"/>
              </a:buClr>
              <a:buChar char="»"/>
              <a:defRPr sz="16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lr>
                <a:srgbClr val="1F673A"/>
              </a:buClr>
              <a:buChar char="»"/>
              <a:defRPr sz="16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lr>
                <a:srgbClr val="1F673A"/>
              </a:buClr>
              <a:buChar char="»"/>
              <a:defRPr sz="16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lr>
                <a:srgbClr val="1F673A"/>
              </a:buClr>
              <a:buChar char="»"/>
              <a:defRPr sz="1600">
                <a:solidFill>
                  <a:schemeClr val="tx1"/>
                </a:solidFill>
                <a:latin typeface="Arial" pitchFamily="34" charset="0"/>
                <a:ea typeface="ヒラギノ角ゴ Pro W3"/>
                <a:cs typeface="ヒラギノ角ゴ Pro W3"/>
              </a:defRPr>
            </a:lvl9pPr>
          </a:lstStyle>
          <a:p>
            <a:pPr fontAlgn="base">
              <a:spcBef>
                <a:spcPct val="0"/>
              </a:spcBef>
              <a:spcAft>
                <a:spcPct val="0"/>
              </a:spcAft>
              <a:buClrTx/>
              <a:buFontTx/>
              <a:buNone/>
            </a:pPr>
            <a:endParaRPr lang="en-US" altLang="en-US">
              <a:solidFill>
                <a:srgbClr val="000000"/>
              </a:solidFill>
              <a:latin typeface="Lucida Grande"/>
              <a:ea typeface="Geneva"/>
              <a:cs typeface="Geneva"/>
            </a:endParaRPr>
          </a:p>
        </p:txBody>
      </p:sp>
      <p:pic>
        <p:nvPicPr>
          <p:cNvPr id="67587" name="Picture 3" descr="Banner_circles_3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1" y="304800"/>
            <a:ext cx="81915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7" descr="slide 7.jpg"/>
          <p:cNvPicPr>
            <a:picLocks noChangeAspect="1"/>
          </p:cNvPicPr>
          <p:nvPr/>
        </p:nvPicPr>
        <p:blipFill>
          <a:blip r:embed="rId4">
            <a:extLst>
              <a:ext uri="{28A0092B-C50C-407E-A947-70E740481C1C}">
                <a14:useLocalDpi xmlns:a14="http://schemas.microsoft.com/office/drawing/2010/main" val="0"/>
              </a:ext>
            </a:extLst>
          </a:blip>
          <a:srcRect b="14452"/>
          <a:stretch>
            <a:fillRect/>
          </a:stretch>
        </p:blipFill>
        <p:spPr bwMode="auto">
          <a:xfrm>
            <a:off x="-4761" y="209550"/>
            <a:ext cx="914400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itle 1"/>
          <p:cNvSpPr>
            <a:spLocks noGrp="1"/>
          </p:cNvSpPr>
          <p:nvPr>
            <p:ph type="title"/>
          </p:nvPr>
        </p:nvSpPr>
        <p:spPr>
          <a:xfrm>
            <a:off x="323849" y="495300"/>
            <a:ext cx="8229600" cy="1028700"/>
          </a:xfrm>
        </p:spPr>
        <p:txBody>
          <a:bodyPr/>
          <a:lstStyle/>
          <a:p>
            <a:pPr eaLnBrk="1" hangingPunct="1">
              <a:lnSpc>
                <a:spcPts val="3825"/>
              </a:lnSpc>
            </a:pPr>
            <a:r>
              <a:rPr lang="en-US" altLang="en-US" sz="3200" b="1" dirty="0" smtClean="0">
                <a:cs typeface="Arial" pitchFamily="34" charset="0"/>
              </a:rPr>
              <a:t>We Are Here to Help You</a:t>
            </a:r>
          </a:p>
        </p:txBody>
      </p:sp>
      <p:sp>
        <p:nvSpPr>
          <p:cNvPr id="67591" name="TextBox 11"/>
          <p:cNvSpPr txBox="1">
            <a:spLocks noChangeArrowheads="1"/>
          </p:cNvSpPr>
          <p:nvPr/>
        </p:nvSpPr>
        <p:spPr bwMode="auto">
          <a:xfrm>
            <a:off x="6591301" y="5076856"/>
            <a:ext cx="1866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lr>
                <a:srgbClr val="1F673A"/>
              </a:buClr>
              <a:buChar char="•"/>
              <a:defRPr sz="2400">
                <a:solidFill>
                  <a:schemeClr val="tx1"/>
                </a:solidFill>
                <a:latin typeface="Arial" pitchFamily="34" charset="0"/>
                <a:ea typeface="ヒラギノ角ゴ Pro W3"/>
                <a:cs typeface="ヒラギノ角ゴ Pro W3"/>
              </a:defRPr>
            </a:lvl1pPr>
            <a:lvl2pPr marL="742950" indent="-285750" defTabSz="457200">
              <a:spcBef>
                <a:spcPct val="20000"/>
              </a:spcBef>
              <a:buClr>
                <a:srgbClr val="1F673A"/>
              </a:buClr>
              <a:buChar char="–"/>
              <a:defRPr sz="2000">
                <a:solidFill>
                  <a:schemeClr val="tx1"/>
                </a:solidFill>
                <a:latin typeface="Arial" pitchFamily="34" charset="0"/>
                <a:ea typeface="ヒラギノ角ゴ Pro W3"/>
                <a:cs typeface="ヒラギノ角ゴ Pro W3"/>
              </a:defRPr>
            </a:lvl2pPr>
            <a:lvl3pPr marL="1143000" indent="-228600" defTabSz="457200">
              <a:spcBef>
                <a:spcPct val="20000"/>
              </a:spcBef>
              <a:buClr>
                <a:srgbClr val="1F673A"/>
              </a:buClr>
              <a:buChar char="•"/>
              <a:defRPr>
                <a:solidFill>
                  <a:schemeClr val="tx1"/>
                </a:solidFill>
                <a:latin typeface="Arial" pitchFamily="34" charset="0"/>
                <a:ea typeface="ヒラギノ角ゴ Pro W3"/>
                <a:cs typeface="ヒラギノ角ゴ Pro W3"/>
              </a:defRPr>
            </a:lvl3pPr>
            <a:lvl4pPr marL="1600200" indent="-228600" defTabSz="457200">
              <a:spcBef>
                <a:spcPct val="20000"/>
              </a:spcBef>
              <a:buClr>
                <a:srgbClr val="1F673A"/>
              </a:buClr>
              <a:buChar char="–"/>
              <a:defRPr sz="1600">
                <a:solidFill>
                  <a:schemeClr val="tx1"/>
                </a:solidFill>
                <a:latin typeface="Arial" pitchFamily="34" charset="0"/>
                <a:ea typeface="ヒラギノ角ゴ Pro W3"/>
                <a:cs typeface="ヒラギノ角ゴ Pro W3"/>
              </a:defRPr>
            </a:lvl4pPr>
            <a:lvl5pPr marL="2057400" indent="-228600" defTabSz="457200">
              <a:spcBef>
                <a:spcPct val="20000"/>
              </a:spcBef>
              <a:buClr>
                <a:srgbClr val="1F673A"/>
              </a:buClr>
              <a:buChar char="»"/>
              <a:defRPr sz="16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20000"/>
              </a:spcBef>
              <a:spcAft>
                <a:spcPct val="0"/>
              </a:spcAft>
              <a:buClr>
                <a:srgbClr val="1F673A"/>
              </a:buClr>
              <a:buChar char="»"/>
              <a:defRPr sz="16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20000"/>
              </a:spcBef>
              <a:spcAft>
                <a:spcPct val="0"/>
              </a:spcAft>
              <a:buClr>
                <a:srgbClr val="1F673A"/>
              </a:buClr>
              <a:buChar char="»"/>
              <a:defRPr sz="16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20000"/>
              </a:spcBef>
              <a:spcAft>
                <a:spcPct val="0"/>
              </a:spcAft>
              <a:buClr>
                <a:srgbClr val="1F673A"/>
              </a:buClr>
              <a:buChar char="»"/>
              <a:defRPr sz="16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20000"/>
              </a:spcBef>
              <a:spcAft>
                <a:spcPct val="0"/>
              </a:spcAft>
              <a:buClr>
                <a:srgbClr val="1F673A"/>
              </a:buClr>
              <a:buChar char="»"/>
              <a:defRPr sz="1600">
                <a:solidFill>
                  <a:schemeClr val="tx1"/>
                </a:solidFill>
                <a:latin typeface="Arial" pitchFamily="34" charset="0"/>
                <a:ea typeface="ヒラギノ角ゴ Pro W3"/>
                <a:cs typeface="ヒラギノ角ゴ Pro W3"/>
              </a:defRPr>
            </a:lvl9pPr>
          </a:lstStyle>
          <a:p>
            <a:pPr fontAlgn="base">
              <a:spcBef>
                <a:spcPct val="0"/>
              </a:spcBef>
              <a:spcAft>
                <a:spcPct val="0"/>
              </a:spcAft>
              <a:buClrTx/>
              <a:buFontTx/>
              <a:buNone/>
            </a:pPr>
            <a:r>
              <a:rPr lang="en-US" altLang="en-US" b="1" baseline="-25000" dirty="0">
                <a:solidFill>
                  <a:srgbClr val="000000"/>
                </a:solidFill>
                <a:cs typeface="Arial" pitchFamily="34" charset="0"/>
              </a:rPr>
              <a:t>866.673.2299</a:t>
            </a:r>
          </a:p>
          <a:p>
            <a:pPr fontAlgn="base">
              <a:spcBef>
                <a:spcPct val="0"/>
              </a:spcBef>
              <a:spcAft>
                <a:spcPct val="0"/>
              </a:spcAft>
              <a:buClrTx/>
              <a:buFontTx/>
              <a:buNone/>
            </a:pPr>
            <a:r>
              <a:rPr lang="en-US" altLang="en-US" b="1" baseline="-25000" dirty="0">
                <a:solidFill>
                  <a:srgbClr val="000000"/>
                </a:solidFill>
                <a:cs typeface="Arial" pitchFamily="34" charset="0"/>
              </a:rPr>
              <a:t>(option 6)</a:t>
            </a:r>
          </a:p>
          <a:p>
            <a:pPr fontAlgn="base">
              <a:spcBef>
                <a:spcPct val="0"/>
              </a:spcBef>
              <a:spcAft>
                <a:spcPct val="0"/>
              </a:spcAft>
              <a:buClrTx/>
              <a:buFontTx/>
              <a:buNone/>
            </a:pPr>
            <a:r>
              <a:rPr lang="en-US" altLang="en-US" b="1" baseline="-25000" dirty="0">
                <a:solidFill>
                  <a:srgbClr val="000000"/>
                </a:solidFill>
                <a:cs typeface="Arial" pitchFamily="34" charset="0"/>
              </a:rPr>
              <a:t>pirc@nreca.coop</a:t>
            </a:r>
          </a:p>
        </p:txBody>
      </p:sp>
      <p:pic>
        <p:nvPicPr>
          <p:cNvPr id="67592" name="Picture 12" descr="PIRC logo.jpg"/>
          <p:cNvPicPr>
            <a:picLocks noChangeAspect="1"/>
          </p:cNvPicPr>
          <p:nvPr/>
        </p:nvPicPr>
        <p:blipFill>
          <a:blip r:embed="rId5">
            <a:extLst>
              <a:ext uri="{28A0092B-C50C-407E-A947-70E740481C1C}">
                <a14:useLocalDpi xmlns:a14="http://schemas.microsoft.com/office/drawing/2010/main" val="0"/>
              </a:ext>
            </a:extLst>
          </a:blip>
          <a:srcRect l="16000" t="20000" r="16000" b="35001"/>
          <a:stretch>
            <a:fillRect/>
          </a:stretch>
        </p:blipFill>
        <p:spPr bwMode="auto">
          <a:xfrm>
            <a:off x="6477002" y="3733809"/>
            <a:ext cx="2505075"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PIRCheads4.jpg"/>
          <p:cNvPicPr>
            <a:picLocks noChangeAspect="1"/>
          </p:cNvPicPr>
          <p:nvPr/>
        </p:nvPicPr>
        <p:blipFill rotWithShape="1">
          <a:blip r:embed="rId6" cstate="print">
            <a:extLst>
              <a:ext uri="{28A0092B-C50C-407E-A947-70E740481C1C}">
                <a14:useLocalDpi xmlns:a14="http://schemas.microsoft.com/office/drawing/2010/main" val="0"/>
              </a:ext>
            </a:extLst>
          </a:blip>
          <a:srcRect l="11669" t="4530" r="9182" b="42663"/>
          <a:stretch/>
        </p:blipFill>
        <p:spPr>
          <a:xfrm>
            <a:off x="838200" y="1752600"/>
            <a:ext cx="838200" cy="838228"/>
          </a:xfrm>
          <a:prstGeom prst="ellipse">
            <a:avLst/>
          </a:prstGeom>
          <a:ln w="28575" cmpd="sng">
            <a:solidFill>
              <a:schemeClr val="bg1"/>
            </a:solidFill>
          </a:ln>
          <a:effectLst>
            <a:outerShdw blurRad="50800" dist="38100" dir="2700000" algn="tl" rotWithShape="0">
              <a:prstClr val="black">
                <a:alpha val="40000"/>
              </a:prstClr>
            </a:outerShdw>
          </a:effectLst>
        </p:spPr>
      </p:pic>
      <p:pic>
        <p:nvPicPr>
          <p:cNvPr id="3" name="Picture 2" descr="PIRCheads3.jpg"/>
          <p:cNvPicPr>
            <a:picLocks noChangeAspect="1"/>
          </p:cNvPicPr>
          <p:nvPr/>
        </p:nvPicPr>
        <p:blipFill rotWithShape="1">
          <a:blip r:embed="rId7" cstate="print">
            <a:extLst>
              <a:ext uri="{28A0092B-C50C-407E-A947-70E740481C1C}">
                <a14:useLocalDpi xmlns:a14="http://schemas.microsoft.com/office/drawing/2010/main" val="0"/>
              </a:ext>
            </a:extLst>
          </a:blip>
          <a:srcRect l="7759" t="3820" r="3820" b="37322"/>
          <a:stretch/>
        </p:blipFill>
        <p:spPr>
          <a:xfrm>
            <a:off x="304800" y="2333496"/>
            <a:ext cx="840067" cy="838200"/>
          </a:xfrm>
          <a:prstGeom prst="ellipse">
            <a:avLst/>
          </a:prstGeom>
          <a:ln w="28575" cmpd="sng">
            <a:solidFill>
              <a:srgbClr val="FFFFFF"/>
            </a:solidFill>
          </a:ln>
          <a:effectLst>
            <a:outerShdw blurRad="50800" dist="38100" dir="2700000" algn="tl" rotWithShape="0">
              <a:prstClr val="black">
                <a:alpha val="40000"/>
              </a:prstClr>
            </a:outerShdw>
          </a:effectLst>
        </p:spPr>
      </p:pic>
      <p:pic>
        <p:nvPicPr>
          <p:cNvPr id="11" name="Picture 10" descr="PIRCheads1.jpg"/>
          <p:cNvPicPr>
            <a:picLocks noChangeAspect="1"/>
          </p:cNvPicPr>
          <p:nvPr/>
        </p:nvPicPr>
        <p:blipFill rotWithShape="1">
          <a:blip r:embed="rId8" cstate="print">
            <a:extLst>
              <a:ext uri="{28A0092B-C50C-407E-A947-70E740481C1C}">
                <a14:useLocalDpi xmlns:a14="http://schemas.microsoft.com/office/drawing/2010/main" val="0"/>
              </a:ext>
            </a:extLst>
          </a:blip>
          <a:srcRect l="6272" t="7134" r="14371" b="39675"/>
          <a:stretch/>
        </p:blipFill>
        <p:spPr>
          <a:xfrm>
            <a:off x="8206687" y="2514631"/>
            <a:ext cx="838200" cy="842117"/>
          </a:xfrm>
          <a:prstGeom prst="ellipse">
            <a:avLst/>
          </a:prstGeom>
          <a:ln w="28575" cmpd="sng">
            <a:solidFill>
              <a:srgbClr val="FFFFFF"/>
            </a:solidFill>
          </a:ln>
          <a:effectLst>
            <a:outerShdw blurRad="50800" dist="38100" dir="2700000" algn="tl" rotWithShape="0">
              <a:prstClr val="black">
                <a:alpha val="40000"/>
              </a:prstClr>
            </a:outerShdw>
          </a:effectLst>
        </p:spPr>
      </p:pic>
      <p:sp>
        <p:nvSpPr>
          <p:cNvPr id="4" name="Rectangle 3"/>
          <p:cNvSpPr/>
          <p:nvPr/>
        </p:nvSpPr>
        <p:spPr>
          <a:xfrm>
            <a:off x="152400" y="3925435"/>
            <a:ext cx="6553200" cy="2246769"/>
          </a:xfrm>
          <a:prstGeom prst="rect">
            <a:avLst/>
          </a:prstGeom>
        </p:spPr>
        <p:txBody>
          <a:bodyPr wrap="square">
            <a:spAutoFit/>
          </a:bodyPr>
          <a:lstStyle/>
          <a:p>
            <a:pPr marL="342900" indent="-342900" fontAlgn="base">
              <a:spcBef>
                <a:spcPct val="0"/>
              </a:spcBef>
              <a:spcAft>
                <a:spcPts val="1200"/>
              </a:spcAft>
              <a:buClr>
                <a:srgbClr val="0E7043"/>
              </a:buClr>
              <a:buFont typeface="Arial" panose="020B0604020202020204" pitchFamily="34" charset="0"/>
              <a:buChar char="•"/>
            </a:pPr>
            <a:r>
              <a:rPr lang="en-US" altLang="en-US" sz="2400" b="1" dirty="0" smtClean="0">
                <a:solidFill>
                  <a:srgbClr val="000000"/>
                </a:solidFill>
                <a:cs typeface="Arial" pitchFamily="34" charset="0"/>
              </a:rPr>
              <a:t>Provides </a:t>
            </a:r>
            <a:r>
              <a:rPr lang="en-US" altLang="en-US" sz="2400" b="1" dirty="0">
                <a:solidFill>
                  <a:srgbClr val="000000"/>
                </a:solidFill>
                <a:cs typeface="Arial" pitchFamily="34" charset="0"/>
              </a:rPr>
              <a:t>group education and</a:t>
            </a:r>
            <a:br>
              <a:rPr lang="en-US" altLang="en-US" sz="2400" b="1" dirty="0">
                <a:solidFill>
                  <a:srgbClr val="000000"/>
                </a:solidFill>
                <a:cs typeface="Arial" pitchFamily="34" charset="0"/>
              </a:rPr>
            </a:br>
            <a:r>
              <a:rPr lang="en-US" altLang="en-US" sz="2400" b="1" dirty="0" smtClean="0">
                <a:solidFill>
                  <a:srgbClr val="000000"/>
                </a:solidFill>
                <a:cs typeface="Arial" pitchFamily="34" charset="0"/>
              </a:rPr>
              <a:t>one-on-one </a:t>
            </a:r>
            <a:r>
              <a:rPr lang="en-US" altLang="en-US" sz="2400" b="1" dirty="0">
                <a:solidFill>
                  <a:srgbClr val="000000"/>
                </a:solidFill>
                <a:cs typeface="Arial" pitchFamily="34" charset="0"/>
              </a:rPr>
              <a:t>guidance</a:t>
            </a:r>
          </a:p>
          <a:p>
            <a:pPr marL="342900" indent="-342900" fontAlgn="base">
              <a:spcBef>
                <a:spcPct val="0"/>
              </a:spcBef>
              <a:spcAft>
                <a:spcPts val="1200"/>
              </a:spcAft>
              <a:buClr>
                <a:srgbClr val="0E7043"/>
              </a:buClr>
              <a:buFont typeface="Arial" panose="020B0604020202020204" pitchFamily="34" charset="0"/>
              <a:buChar char="•"/>
            </a:pPr>
            <a:r>
              <a:rPr lang="en-US" altLang="en-US" sz="2400" b="1" dirty="0" smtClean="0">
                <a:solidFill>
                  <a:srgbClr val="000000"/>
                </a:solidFill>
                <a:cs typeface="Arial" pitchFamily="34" charset="0"/>
              </a:rPr>
              <a:t>Experienced </a:t>
            </a:r>
            <a:r>
              <a:rPr lang="en-US" altLang="en-US" sz="2400" b="1" dirty="0">
                <a:solidFill>
                  <a:srgbClr val="000000"/>
                </a:solidFill>
                <a:cs typeface="Arial" pitchFamily="34" charset="0"/>
              </a:rPr>
              <a:t>noncommissioned planners</a:t>
            </a:r>
          </a:p>
          <a:p>
            <a:pPr marL="342900" indent="-342900" fontAlgn="base">
              <a:spcBef>
                <a:spcPct val="0"/>
              </a:spcBef>
              <a:spcAft>
                <a:spcPts val="1200"/>
              </a:spcAft>
              <a:buClr>
                <a:srgbClr val="0E7043"/>
              </a:buClr>
              <a:buFont typeface="Arial" panose="020B0604020202020204" pitchFamily="34" charset="0"/>
              <a:buChar char="•"/>
            </a:pPr>
            <a:r>
              <a:rPr lang="en-US" altLang="en-US" sz="2400" b="1" dirty="0" smtClean="0">
                <a:solidFill>
                  <a:srgbClr val="000000"/>
                </a:solidFill>
                <a:cs typeface="Arial" pitchFamily="34" charset="0"/>
              </a:rPr>
              <a:t>Specialize </a:t>
            </a:r>
            <a:r>
              <a:rPr lang="en-US" altLang="en-US" sz="2400" b="1" dirty="0">
                <a:solidFill>
                  <a:srgbClr val="000000"/>
                </a:solidFill>
                <a:cs typeface="Arial" pitchFamily="34" charset="0"/>
              </a:rPr>
              <a:t>in the needs of electric </a:t>
            </a:r>
            <a:br>
              <a:rPr lang="en-US" altLang="en-US" sz="2400" b="1" dirty="0">
                <a:solidFill>
                  <a:srgbClr val="000000"/>
                </a:solidFill>
                <a:cs typeface="Arial" pitchFamily="34" charset="0"/>
              </a:rPr>
            </a:br>
            <a:r>
              <a:rPr lang="en-US" altLang="en-US" sz="2400" b="1" dirty="0" smtClean="0">
                <a:solidFill>
                  <a:srgbClr val="000000"/>
                </a:solidFill>
                <a:cs typeface="Arial" pitchFamily="34" charset="0"/>
              </a:rPr>
              <a:t>co-op </a:t>
            </a:r>
            <a:r>
              <a:rPr lang="en-US" altLang="en-US" sz="2400" b="1" dirty="0">
                <a:solidFill>
                  <a:srgbClr val="000000"/>
                </a:solidFill>
                <a:cs typeface="Arial" pitchFamily="34" charset="0"/>
              </a:rPr>
              <a:t>employees and retirees</a:t>
            </a:r>
            <a:endParaRPr lang="en-US" sz="2400" dirty="0">
              <a:solidFill>
                <a:srgbClr val="000000"/>
              </a:solidFill>
            </a:endParaRPr>
          </a:p>
        </p:txBody>
      </p:sp>
      <p:sp>
        <p:nvSpPr>
          <p:cNvPr id="5" name="Slide Number Placeholder 4"/>
          <p:cNvSpPr>
            <a:spLocks noGrp="1"/>
          </p:cNvSpPr>
          <p:nvPr>
            <p:ph type="sldNum" sz="quarter" idx="10"/>
          </p:nvPr>
        </p:nvSpPr>
        <p:spPr/>
        <p:txBody>
          <a:bodyPr/>
          <a:lstStyle/>
          <a:p>
            <a:pPr>
              <a:defRPr/>
            </a:pPr>
            <a:fld id="{6DD90662-0A94-49DB-A44E-CB687B9E9804}"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1416226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1"/>
            <a:ext cx="8763000" cy="533400"/>
          </a:xfrm>
        </p:spPr>
        <p:txBody>
          <a:bodyPr/>
          <a:lstStyle/>
          <a:p>
            <a:r>
              <a:rPr lang="en-US" sz="3200" b="1" dirty="0" smtClean="0"/>
              <a:t>Employee Benefits Website Enhancements</a:t>
            </a:r>
            <a:endParaRPr lang="en-US" sz="3200" b="1"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1" y="1600200"/>
            <a:ext cx="8778919"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90600" y="2388520"/>
            <a:ext cx="2362200" cy="430887"/>
          </a:xfrm>
          <a:prstGeom prst="rect">
            <a:avLst/>
          </a:prstGeom>
          <a:noFill/>
        </p:spPr>
        <p:txBody>
          <a:bodyPr wrap="square" rtlCol="0">
            <a:spAutoFit/>
          </a:bodyPr>
          <a:lstStyle/>
          <a:p>
            <a:pPr fontAlgn="base">
              <a:spcBef>
                <a:spcPct val="0"/>
              </a:spcBef>
              <a:spcAft>
                <a:spcPct val="0"/>
              </a:spcAft>
            </a:pPr>
            <a:r>
              <a:rPr lang="en-US" sz="2200" dirty="0" smtClean="0">
                <a:solidFill>
                  <a:srgbClr val="FFFFFF"/>
                </a:solidFill>
                <a:latin typeface="Century Gothic" panose="020B0502020202020204" pitchFamily="34" charset="0"/>
              </a:rPr>
              <a:t>My Benefits</a:t>
            </a:r>
            <a:endParaRPr lang="en-US" sz="2200" dirty="0">
              <a:solidFill>
                <a:srgbClr val="FFFFFF"/>
              </a:solidFill>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p>
            <a:pPr>
              <a:defRPr/>
            </a:pPr>
            <a:fld id="{6DD90662-0A94-49DB-A44E-CB687B9E9804}" type="slidenum">
              <a:rPr lang="en-US" smtClean="0">
                <a:solidFill>
                  <a:schemeClr val="tx1"/>
                </a:solidFill>
              </a:rPr>
              <a:pPr>
                <a:defRPr/>
              </a:pPr>
              <a:t>25</a:t>
            </a:fld>
            <a:endParaRPr lang="en-US">
              <a:solidFill>
                <a:schemeClr val="tx1"/>
              </a:solidFill>
            </a:endParaRPr>
          </a:p>
        </p:txBody>
      </p:sp>
    </p:spTree>
    <p:extLst>
      <p:ext uri="{BB962C8B-B14F-4D97-AF65-F5344CB8AC3E}">
        <p14:creationId xmlns:p14="http://schemas.microsoft.com/office/powerpoint/2010/main" val="1867512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2" y="266700"/>
            <a:ext cx="8798860" cy="969705"/>
          </a:xfrm>
        </p:spPr>
        <p:txBody>
          <a:bodyPr>
            <a:normAutofit/>
          </a:bodyPr>
          <a:lstStyle/>
          <a:p>
            <a:r>
              <a:rPr lang="en-US" sz="2800" b="1" dirty="0" smtClean="0"/>
              <a:t>Coming this Year for Participants: Enhanced 401(k) Experience</a:t>
            </a:r>
            <a:endParaRPr lang="en-US" sz="2800" b="1" dirty="0"/>
          </a:p>
        </p:txBody>
      </p:sp>
      <p:sp>
        <p:nvSpPr>
          <p:cNvPr id="6" name="Content Placeholder 5"/>
          <p:cNvSpPr>
            <a:spLocks noGrp="1"/>
          </p:cNvSpPr>
          <p:nvPr>
            <p:ph sz="quarter" idx="4"/>
          </p:nvPr>
        </p:nvSpPr>
        <p:spPr>
          <a:xfrm>
            <a:off x="6041573" y="2174876"/>
            <a:ext cx="3102429" cy="3951288"/>
          </a:xfrm>
        </p:spPr>
        <p:txBody>
          <a:bodyPr>
            <a:normAutofit/>
          </a:bodyPr>
          <a:lstStyle/>
          <a:p>
            <a:pPr>
              <a:buClrTx/>
            </a:pPr>
            <a:r>
              <a:rPr lang="en-US" sz="2800" dirty="0" smtClean="0">
                <a:solidFill>
                  <a:schemeClr val="accent6">
                    <a:lumMod val="75000"/>
                  </a:schemeClr>
                </a:solidFill>
              </a:rPr>
              <a:t>Guided navigation</a:t>
            </a:r>
          </a:p>
          <a:p>
            <a:pPr>
              <a:buClrTx/>
            </a:pPr>
            <a:r>
              <a:rPr lang="en-US" sz="2800" dirty="0" smtClean="0">
                <a:solidFill>
                  <a:schemeClr val="accent6">
                    <a:lumMod val="75000"/>
                  </a:schemeClr>
                </a:solidFill>
              </a:rPr>
              <a:t>Visually enhanced design</a:t>
            </a:r>
          </a:p>
          <a:p>
            <a:pPr>
              <a:buClrTx/>
            </a:pPr>
            <a:r>
              <a:rPr lang="en-US" sz="2800" dirty="0" smtClean="0">
                <a:solidFill>
                  <a:schemeClr val="accent6">
                    <a:lumMod val="75000"/>
                  </a:schemeClr>
                </a:solidFill>
              </a:rPr>
              <a:t>Preview changes before sending</a:t>
            </a:r>
            <a:endParaRPr lang="en-US" sz="2800" dirty="0">
              <a:solidFill>
                <a:schemeClr val="accent6">
                  <a:lumMod val="75000"/>
                </a:schemeClr>
              </a:solidFill>
            </a:endParaRPr>
          </a:p>
        </p:txBody>
      </p:sp>
      <p:pic>
        <p:nvPicPr>
          <p:cNvPr id="1026" name="Picture 2" descr="C:\Users\klh0\AppData\Local\Temp\SNAGHTML411c15c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510846"/>
            <a:ext cx="5369600" cy="283255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586" y="3430433"/>
            <a:ext cx="3582987" cy="334978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0"/>
          </p:nvPr>
        </p:nvSpPr>
        <p:spPr/>
        <p:txBody>
          <a:bodyPr/>
          <a:lstStyle/>
          <a:p>
            <a:pPr>
              <a:defRPr/>
            </a:pPr>
            <a:fld id="{1002AB9A-B852-4D78-B63B-C668710F4431}" type="slidenum">
              <a:rPr lang="en-US" smtClean="0">
                <a:solidFill>
                  <a:schemeClr val="tx1"/>
                </a:solidFill>
              </a:rPr>
              <a:pPr>
                <a:defRPr/>
              </a:pPr>
              <a:t>26</a:t>
            </a:fld>
            <a:endParaRPr lang="en-US">
              <a:solidFill>
                <a:schemeClr val="tx1"/>
              </a:solidFill>
            </a:endParaRPr>
          </a:p>
        </p:txBody>
      </p:sp>
    </p:spTree>
    <p:extLst>
      <p:ext uri="{BB962C8B-B14F-4D97-AF65-F5344CB8AC3E}">
        <p14:creationId xmlns:p14="http://schemas.microsoft.com/office/powerpoint/2010/main" val="25764939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115134"/>
            <a:ext cx="8763000" cy="1039202"/>
          </a:xfrm>
        </p:spPr>
        <p:txBody>
          <a:bodyPr/>
          <a:lstStyle/>
          <a:p>
            <a:r>
              <a:rPr lang="en-US" sz="3200" b="1" dirty="0" smtClean="0"/>
              <a:t>Screens Enhanced with Auto-Rebalancing Feature</a:t>
            </a:r>
            <a:endParaRPr lang="en-US" sz="3200" b="1" dirty="0"/>
          </a:p>
        </p:txBody>
      </p:sp>
      <p:pic>
        <p:nvPicPr>
          <p:cNvPr id="5122"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1" y="1315765"/>
            <a:ext cx="7737011" cy="522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6DD90662-0A94-49DB-A44E-CB687B9E9804}" type="slidenum">
              <a:rPr lang="en-US" smtClean="0">
                <a:solidFill>
                  <a:schemeClr val="tx1"/>
                </a:solidFill>
              </a:rPr>
              <a:pPr>
                <a:defRPr/>
              </a:pPr>
              <a:t>27</a:t>
            </a:fld>
            <a:endParaRPr lang="en-US">
              <a:solidFill>
                <a:schemeClr val="tx1"/>
              </a:solidFill>
            </a:endParaRPr>
          </a:p>
        </p:txBody>
      </p:sp>
    </p:spTree>
    <p:extLst>
      <p:ext uri="{BB962C8B-B14F-4D97-AF65-F5344CB8AC3E}">
        <p14:creationId xmlns:p14="http://schemas.microsoft.com/office/powerpoint/2010/main" val="6288025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188640"/>
            <a:ext cx="8372475" cy="1442674"/>
          </a:xfrm>
        </p:spPr>
        <p:txBody>
          <a:bodyPr/>
          <a:lstStyle/>
          <a:p>
            <a:r>
              <a:rPr lang="en-US" sz="3200" b="1" dirty="0" smtClean="0"/>
              <a:t>2017 11/15 Salary Collection Changes	</a:t>
            </a:r>
            <a:r>
              <a:rPr lang="en-US" sz="3600" dirty="0" smtClean="0"/>
              <a:t>	</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6" name="Content Placeholder 5"/>
          <p:cNvSpPr>
            <a:spLocks noGrp="1"/>
          </p:cNvSpPr>
          <p:nvPr>
            <p:ph idx="1"/>
          </p:nvPr>
        </p:nvSpPr>
        <p:spPr>
          <a:xfrm>
            <a:off x="395536" y="1600206"/>
            <a:ext cx="8291264" cy="3951337"/>
          </a:xfrm>
        </p:spPr>
        <p:txBody>
          <a:bodyPr/>
          <a:lstStyle/>
          <a:p>
            <a:pPr>
              <a:buClrTx/>
            </a:pPr>
            <a:r>
              <a:rPr lang="en-US" sz="2800" dirty="0" smtClean="0"/>
              <a:t>Beginning in September, 2017, new 11/15 salary collection screens will include improved job code lists and categories</a:t>
            </a:r>
          </a:p>
          <a:p>
            <a:pPr>
              <a:buClrTx/>
            </a:pPr>
            <a:r>
              <a:rPr lang="en-US" sz="2800" dirty="0" smtClean="0"/>
              <a:t>New file formats will be coming</a:t>
            </a:r>
            <a:endParaRPr lang="en-US" sz="2800" dirty="0" smtClean="0">
              <a:solidFill>
                <a:schemeClr val="tx1"/>
              </a:solidFill>
            </a:endParaRPr>
          </a:p>
          <a:p>
            <a:pPr marL="0" indent="0">
              <a:buNone/>
            </a:pPr>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a:solidFill>
                <a:schemeClr val="tx1"/>
              </a:solidFill>
            </a:endParaRPr>
          </a:p>
        </p:txBody>
      </p:sp>
      <p:sp>
        <p:nvSpPr>
          <p:cNvPr id="3" name="Slide Number Placeholder 2"/>
          <p:cNvSpPr>
            <a:spLocks noGrp="1"/>
          </p:cNvSpPr>
          <p:nvPr>
            <p:ph type="sldNum" sz="quarter" idx="10"/>
          </p:nvPr>
        </p:nvSpPr>
        <p:spPr/>
        <p:txBody>
          <a:bodyPr/>
          <a:lstStyle/>
          <a:p>
            <a:pPr>
              <a:defRPr/>
            </a:pPr>
            <a:fld id="{6DD90662-0A94-49DB-A44E-CB687B9E9804}" type="slidenum">
              <a:rPr lang="en-US" smtClean="0">
                <a:solidFill>
                  <a:schemeClr val="tx1"/>
                </a:solidFill>
              </a:rPr>
              <a:pPr>
                <a:defRPr/>
              </a:pPr>
              <a:t>28</a:t>
            </a:fld>
            <a:endParaRPr lang="en-US" dirty="0">
              <a:solidFill>
                <a:schemeClr val="tx1"/>
              </a:solidFill>
            </a:endParaRPr>
          </a:p>
        </p:txBody>
      </p:sp>
    </p:spTree>
    <p:extLst>
      <p:ext uri="{BB962C8B-B14F-4D97-AF65-F5344CB8AC3E}">
        <p14:creationId xmlns:p14="http://schemas.microsoft.com/office/powerpoint/2010/main" val="3229174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laceholder 2"/>
          <p:cNvSpPr>
            <a:spLocks noGrp="1" noChangeArrowheads="1"/>
          </p:cNvSpPr>
          <p:nvPr>
            <p:ph type="title"/>
          </p:nvPr>
        </p:nvSpPr>
        <p:spPr>
          <a:xfrm>
            <a:off x="220337" y="-838200"/>
            <a:ext cx="8635491" cy="914400"/>
          </a:xfrm>
        </p:spPr>
        <p:txBody>
          <a:bodyPr>
            <a:normAutofit fontScale="90000"/>
          </a:bodyPr>
          <a:lstStyle/>
          <a:p>
            <a:r>
              <a:rPr lang="en-US" altLang="en-US" sz="3200" b="1" dirty="0" smtClean="0">
                <a:effectLst/>
                <a:latin typeface="Arial" panose="020B0604020202020204" pitchFamily="34" charset="0"/>
                <a:ea typeface="MS PGothic" pitchFamily="34" charset="-128"/>
                <a:cs typeface="Arial" panose="020B0604020202020204" pitchFamily="34" charset="0"/>
              </a:rPr>
              <a:t/>
            </a:r>
            <a:br>
              <a:rPr lang="en-US" altLang="en-US" sz="3200" b="1" dirty="0" smtClean="0">
                <a:effectLst/>
                <a:latin typeface="Arial" panose="020B0604020202020204" pitchFamily="34" charset="0"/>
                <a:ea typeface="MS PGothic" pitchFamily="34" charset="-128"/>
                <a:cs typeface="Arial" panose="020B0604020202020204" pitchFamily="34" charset="0"/>
              </a:rPr>
            </a:br>
            <a:r>
              <a:rPr lang="en-US" altLang="en-US" sz="3600" b="1" dirty="0" smtClean="0">
                <a:effectLst/>
                <a:latin typeface="Arial" panose="020B0604020202020204" pitchFamily="34" charset="0"/>
                <a:ea typeface="MS PGothic" pitchFamily="34" charset="-128"/>
                <a:cs typeface="Arial" panose="020B0604020202020204" pitchFamily="34" charset="0"/>
              </a:rPr>
              <a:t/>
            </a:r>
            <a:br>
              <a:rPr lang="en-US" altLang="en-US" sz="3600" b="1" dirty="0" smtClean="0">
                <a:effectLst/>
                <a:latin typeface="Arial" panose="020B0604020202020204" pitchFamily="34" charset="0"/>
                <a:ea typeface="MS PGothic" pitchFamily="34" charset="-128"/>
                <a:cs typeface="Arial" panose="020B0604020202020204" pitchFamily="34" charset="0"/>
              </a:rPr>
            </a:br>
            <a:r>
              <a:rPr lang="en-US" altLang="en-US" sz="3600" b="1" dirty="0" smtClean="0">
                <a:effectLst/>
                <a:latin typeface="Arial" panose="020B0604020202020204" pitchFamily="34" charset="0"/>
                <a:ea typeface="MS PGothic" pitchFamily="34" charset="-128"/>
                <a:cs typeface="Arial" panose="020B0604020202020204" pitchFamily="34" charset="0"/>
              </a:rPr>
              <a:t>Why Does </a:t>
            </a:r>
            <a:r>
              <a:rPr lang="en-US" altLang="en-US" sz="3600" b="1" dirty="0">
                <a:effectLst/>
                <a:latin typeface="Arial" panose="020B0604020202020204" pitchFamily="34" charset="0"/>
                <a:ea typeface="MS PGothic" pitchFamily="34" charset="-128"/>
                <a:cs typeface="Arial" panose="020B0604020202020204" pitchFamily="34" charset="0"/>
              </a:rPr>
              <a:t>NRECA </a:t>
            </a:r>
            <a:r>
              <a:rPr lang="en-US" altLang="en-US" sz="3600" b="1" dirty="0" smtClean="0">
                <a:effectLst/>
                <a:latin typeface="Arial" panose="020B0604020202020204" pitchFamily="34" charset="0"/>
                <a:ea typeface="MS PGothic" pitchFamily="34" charset="-128"/>
                <a:cs typeface="Arial" panose="020B0604020202020204" pitchFamily="34" charset="0"/>
              </a:rPr>
              <a:t>Offer Employee Benefits Programs and Services?</a:t>
            </a:r>
            <a:br>
              <a:rPr lang="en-US" altLang="en-US" sz="3600" b="1" dirty="0" smtClean="0">
                <a:effectLst/>
                <a:latin typeface="Arial" panose="020B0604020202020204" pitchFamily="34" charset="0"/>
                <a:ea typeface="MS PGothic" pitchFamily="34" charset="-128"/>
                <a:cs typeface="Arial" panose="020B0604020202020204" pitchFamily="34" charset="0"/>
              </a:rPr>
            </a:br>
            <a:endParaRPr lang="en-US" sz="3600" b="1" dirty="0">
              <a:effectLst/>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228621" y="1250662"/>
            <a:ext cx="8077199" cy="415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1200"/>
              </a:spcBef>
              <a:spcAft>
                <a:spcPct val="0"/>
              </a:spcAft>
              <a:buClr>
                <a:srgbClr val="170C42"/>
              </a:buClr>
              <a:buSzPct val="75000"/>
              <a:buFont typeface="Times" charset="0"/>
              <a:buChar char="•"/>
              <a:defRPr sz="2400" b="1">
                <a:solidFill>
                  <a:srgbClr val="170C42"/>
                </a:solidFill>
                <a:latin typeface="+mn-lt"/>
                <a:ea typeface="MS PGothic" pitchFamily="34" charset="-128"/>
                <a:cs typeface="ＭＳ Ｐゴシック" pitchFamily="-106" charset="-128"/>
              </a:defRPr>
            </a:lvl1pPr>
            <a:lvl2pPr marL="635000" indent="-228600" algn="l" rtl="0" eaLnBrk="0" fontAlgn="base" hangingPunct="0">
              <a:spcBef>
                <a:spcPts val="600"/>
              </a:spcBef>
              <a:spcAft>
                <a:spcPct val="0"/>
              </a:spcAft>
              <a:buClr>
                <a:srgbClr val="003366"/>
              </a:buClr>
              <a:buSzPct val="100000"/>
              <a:buChar char="–"/>
              <a:defRPr sz="2400">
                <a:solidFill>
                  <a:srgbClr val="170C42"/>
                </a:solidFill>
                <a:latin typeface="+mn-lt"/>
                <a:ea typeface="MS PGothic" pitchFamily="34" charset="-128"/>
              </a:defRPr>
            </a:lvl2pPr>
            <a:lvl3pPr marL="977900" indent="-177800" algn="l" rtl="0" eaLnBrk="0" fontAlgn="base" hangingPunct="0">
              <a:spcBef>
                <a:spcPts val="300"/>
              </a:spcBef>
              <a:spcAft>
                <a:spcPct val="0"/>
              </a:spcAft>
              <a:buClr>
                <a:srgbClr val="003366"/>
              </a:buClr>
              <a:buSzPct val="75000"/>
              <a:buFont typeface="Times" charset="0"/>
              <a:buChar char="•"/>
              <a:defRPr>
                <a:solidFill>
                  <a:srgbClr val="170C42"/>
                </a:solidFill>
                <a:latin typeface="+mn-lt"/>
                <a:ea typeface="MS PGothic" pitchFamily="34" charset="-128"/>
              </a:defRPr>
            </a:lvl3pPr>
            <a:lvl4pPr marL="1662113" indent="-228600" algn="l" rtl="0" eaLnBrk="0" fontAlgn="base" hangingPunct="0">
              <a:spcBef>
                <a:spcPct val="20000"/>
              </a:spcBef>
              <a:spcAft>
                <a:spcPct val="0"/>
              </a:spcAft>
              <a:buClr>
                <a:srgbClr val="003366"/>
              </a:buClr>
              <a:buChar char="–"/>
              <a:defRPr sz="1200">
                <a:solidFill>
                  <a:srgbClr val="170C42"/>
                </a:solidFill>
                <a:latin typeface="+mn-lt"/>
                <a:ea typeface="MS PGothic" pitchFamily="34" charset="-128"/>
              </a:defRPr>
            </a:lvl4pPr>
            <a:lvl5pPr marL="2057400" indent="-228600" algn="l" rtl="0" eaLnBrk="0" fontAlgn="base" hangingPunct="0">
              <a:spcBef>
                <a:spcPct val="20000"/>
              </a:spcBef>
              <a:spcAft>
                <a:spcPct val="0"/>
              </a:spcAft>
              <a:defRPr sz="1200">
                <a:solidFill>
                  <a:srgbClr val="170C42"/>
                </a:solidFill>
                <a:latin typeface="+mn-lt"/>
                <a:ea typeface="MS PGothic" pitchFamily="34" charset="-128"/>
              </a:defRPr>
            </a:lvl5pPr>
            <a:lvl6pPr marL="2514600" indent="-228600" algn="l" rtl="0" eaLnBrk="0" fontAlgn="base" hangingPunct="0">
              <a:spcBef>
                <a:spcPct val="20000"/>
              </a:spcBef>
              <a:spcAft>
                <a:spcPct val="0"/>
              </a:spcAft>
              <a:defRPr sz="1200">
                <a:solidFill>
                  <a:srgbClr val="170C42"/>
                </a:solidFill>
                <a:latin typeface="+mn-lt"/>
                <a:ea typeface="ＭＳ Ｐゴシック" pitchFamily="-106" charset="-128"/>
              </a:defRPr>
            </a:lvl6pPr>
            <a:lvl7pPr marL="2971800" indent="-228600" algn="l" rtl="0" eaLnBrk="0" fontAlgn="base" hangingPunct="0">
              <a:spcBef>
                <a:spcPct val="20000"/>
              </a:spcBef>
              <a:spcAft>
                <a:spcPct val="0"/>
              </a:spcAft>
              <a:defRPr sz="1200">
                <a:solidFill>
                  <a:srgbClr val="170C42"/>
                </a:solidFill>
                <a:latin typeface="+mn-lt"/>
                <a:ea typeface="ＭＳ Ｐゴシック" pitchFamily="-106" charset="-128"/>
              </a:defRPr>
            </a:lvl7pPr>
            <a:lvl8pPr marL="3429000" indent="-228600" algn="l" rtl="0" eaLnBrk="0" fontAlgn="base" hangingPunct="0">
              <a:spcBef>
                <a:spcPct val="20000"/>
              </a:spcBef>
              <a:spcAft>
                <a:spcPct val="0"/>
              </a:spcAft>
              <a:defRPr sz="1200">
                <a:solidFill>
                  <a:srgbClr val="170C42"/>
                </a:solidFill>
                <a:latin typeface="+mn-lt"/>
                <a:ea typeface="ＭＳ Ｐゴシック" pitchFamily="-106" charset="-128"/>
              </a:defRPr>
            </a:lvl8pPr>
            <a:lvl9pPr marL="3886200" indent="-228600" algn="l" rtl="0" eaLnBrk="0" fontAlgn="base" hangingPunct="0">
              <a:spcBef>
                <a:spcPct val="20000"/>
              </a:spcBef>
              <a:spcAft>
                <a:spcPct val="0"/>
              </a:spcAft>
              <a:defRPr sz="1200">
                <a:solidFill>
                  <a:srgbClr val="170C42"/>
                </a:solidFill>
                <a:latin typeface="+mn-lt"/>
                <a:ea typeface="ＭＳ Ｐゴシック" pitchFamily="-106" charset="-128"/>
              </a:defRPr>
            </a:lvl9pPr>
          </a:lstStyle>
          <a:p>
            <a:pPr marL="0" indent="0">
              <a:buFont typeface="Times" charset="0"/>
              <a:buNone/>
              <a:defRPr/>
            </a:pPr>
            <a:endParaRPr lang="en-US" altLang="en-US" kern="0" dirty="0" smtClean="0">
              <a:solidFill>
                <a:srgbClr val="000000"/>
              </a:solidFill>
              <a:latin typeface="Arial" panose="020B0604020202020204" pitchFamily="34" charset="0"/>
              <a:cs typeface="Arial" panose="020B0604020202020204" pitchFamily="34" charset="0"/>
            </a:endParaRPr>
          </a:p>
        </p:txBody>
      </p:sp>
      <p:sp>
        <p:nvSpPr>
          <p:cNvPr id="2" name="Rounded Rectangle 1"/>
          <p:cNvSpPr/>
          <p:nvPr/>
        </p:nvSpPr>
        <p:spPr bwMode="auto">
          <a:xfrm>
            <a:off x="304803" y="2057400"/>
            <a:ext cx="8534397" cy="3432319"/>
          </a:xfrm>
          <a:prstGeom prst="roundRect">
            <a:avLst/>
          </a:prstGeom>
          <a:solidFill>
            <a:srgbClr val="002176"/>
          </a:soli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r>
              <a:rPr lang="en-US" altLang="en-US" sz="2800" kern="0" dirty="0" smtClean="0">
                <a:solidFill>
                  <a:srgbClr val="FFFFFF"/>
                </a:solidFill>
                <a:latin typeface="Arial" panose="020B0604020202020204" pitchFamily="34" charset="0"/>
                <a:cs typeface="Arial" panose="020B0604020202020204" pitchFamily="34" charset="0"/>
              </a:rPr>
              <a:t>Our </a:t>
            </a:r>
            <a:r>
              <a:rPr lang="en-US" altLang="en-US" sz="2800" kern="0" dirty="0">
                <a:solidFill>
                  <a:srgbClr val="FFFFFF"/>
                </a:solidFill>
                <a:latin typeface="Arial" panose="020B0604020202020204" pitchFamily="34" charset="0"/>
                <a:cs typeface="Arial" panose="020B0604020202020204" pitchFamily="34" charset="0"/>
              </a:rPr>
              <a:t>mission is to ensure that member </a:t>
            </a:r>
            <a:r>
              <a:rPr lang="en-US" altLang="en-US" sz="2800" kern="0" dirty="0" smtClean="0">
                <a:solidFill>
                  <a:srgbClr val="FFFFFF"/>
                </a:solidFill>
                <a:latin typeface="Arial" panose="020B0604020202020204" pitchFamily="34" charset="0"/>
                <a:cs typeface="Arial" panose="020B0604020202020204" pitchFamily="34" charset="0"/>
              </a:rPr>
              <a:t>co-ops</a:t>
            </a:r>
            <a:r>
              <a:rPr lang="en-US" altLang="en-US" sz="2800" kern="0" dirty="0">
                <a:solidFill>
                  <a:srgbClr val="FFFFFF"/>
                </a:solidFill>
                <a:latin typeface="Arial" panose="020B0604020202020204" pitchFamily="34" charset="0"/>
                <a:cs typeface="Arial" panose="020B0604020202020204" pitchFamily="34" charset="0"/>
              </a:rPr>
              <a:t>, regardless of their size and location, have access to comprehensive, flexible and affordable employee benefit programs for current and former employees and their dependents to help them attract, retain and reward a highly skilled, dedicated and engaged workforce.</a:t>
            </a:r>
          </a:p>
        </p:txBody>
      </p:sp>
      <p:sp>
        <p:nvSpPr>
          <p:cNvPr id="3" name="Slide Number Placeholder 2"/>
          <p:cNvSpPr>
            <a:spLocks noGrp="1"/>
          </p:cNvSpPr>
          <p:nvPr>
            <p:ph type="sldNum" sz="quarter" idx="10"/>
          </p:nvPr>
        </p:nvSpPr>
        <p:spPr>
          <a:xfrm>
            <a:off x="220337" y="6400800"/>
            <a:ext cx="446414" cy="304800"/>
          </a:xfrm>
        </p:spPr>
        <p:txBody>
          <a:bodyPr/>
          <a:lstStyle/>
          <a:p>
            <a:pPr>
              <a:defRPr/>
            </a:pPr>
            <a:fld id="{6DD90662-0A94-49DB-A44E-CB687B9E9804}" type="slidenum">
              <a:rPr lang="en-US" smtClean="0">
                <a:solidFill>
                  <a:schemeClr val="tx1"/>
                </a:solidFill>
              </a:rPr>
              <a:pPr>
                <a:defRPr/>
              </a:pPr>
              <a:t>3</a:t>
            </a:fld>
            <a:endParaRPr lang="en-US" b="1" dirty="0">
              <a:solidFill>
                <a:schemeClr val="tx1"/>
              </a:solidFill>
            </a:endParaRPr>
          </a:p>
        </p:txBody>
      </p:sp>
    </p:spTree>
    <p:extLst>
      <p:ext uri="{BB962C8B-B14F-4D97-AF65-F5344CB8AC3E}">
        <p14:creationId xmlns:p14="http://schemas.microsoft.com/office/powerpoint/2010/main" val="2555993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70" y="165981"/>
            <a:ext cx="7886700" cy="1325563"/>
          </a:xfrm>
        </p:spPr>
        <p:txBody>
          <a:bodyPr/>
          <a:lstStyle/>
          <a:p>
            <a:r>
              <a:rPr lang="en-US" sz="3200" b="1" dirty="0" smtClean="0"/>
              <a:t>Retirement and Group Benefit Summary</a:t>
            </a:r>
            <a:endParaRPr lang="en-US" sz="3200" b="1" dirty="0"/>
          </a:p>
        </p:txBody>
      </p:sp>
      <p:sp>
        <p:nvSpPr>
          <p:cNvPr id="3" name="Content Placeholder 2"/>
          <p:cNvSpPr>
            <a:spLocks noGrp="1"/>
          </p:cNvSpPr>
          <p:nvPr>
            <p:ph idx="1"/>
          </p:nvPr>
        </p:nvSpPr>
        <p:spPr>
          <a:xfrm>
            <a:off x="472494" y="1427431"/>
            <a:ext cx="8595323" cy="4249093"/>
          </a:xfrm>
        </p:spPr>
        <p:txBody>
          <a:bodyPr>
            <a:normAutofit fontScale="92500" lnSpcReduction="20000"/>
          </a:bodyPr>
          <a:lstStyle/>
          <a:p>
            <a:pPr marL="0" indent="0">
              <a:buNone/>
            </a:pPr>
            <a:r>
              <a:rPr lang="en-US" sz="2800" b="1" dirty="0" smtClean="0"/>
              <a:t>Retirement Security Plan (Defined Benefit Pension Plan) </a:t>
            </a:r>
          </a:p>
          <a:p>
            <a:pPr lvl="1">
              <a:buClrTx/>
              <a:buFont typeface="Arial" panose="020B0604020202020204" pitchFamily="34" charset="0"/>
              <a:buChar char="•"/>
            </a:pPr>
            <a:r>
              <a:rPr lang="en-US" dirty="0" smtClean="0"/>
              <a:t>Over 850 co-ops with over 55,000 individual participants</a:t>
            </a:r>
          </a:p>
          <a:p>
            <a:pPr lvl="1">
              <a:buClrTx/>
              <a:buFont typeface="Arial" panose="020B0604020202020204" pitchFamily="34" charset="0"/>
              <a:buChar char="•"/>
            </a:pPr>
            <a:r>
              <a:rPr lang="en-US" dirty="0" smtClean="0"/>
              <a:t>$8.0 billion in net assets (12/31/2015)</a:t>
            </a:r>
          </a:p>
          <a:p>
            <a:pPr lvl="1"/>
            <a:endParaRPr lang="en-US" sz="600" dirty="0"/>
          </a:p>
          <a:p>
            <a:pPr marL="0" indent="0">
              <a:buNone/>
            </a:pPr>
            <a:r>
              <a:rPr lang="en-US" sz="2800" b="1" dirty="0" smtClean="0"/>
              <a:t>401(k) Pension Plan – (Employee “Pretax” Savings Plan)</a:t>
            </a:r>
          </a:p>
          <a:p>
            <a:pPr lvl="1">
              <a:buClr>
                <a:schemeClr val="tx1"/>
              </a:buClr>
              <a:buFont typeface="Arial" panose="020B0604020202020204" pitchFamily="34" charset="0"/>
              <a:buChar char="•"/>
            </a:pPr>
            <a:r>
              <a:rPr lang="en-US" dirty="0" smtClean="0"/>
              <a:t>Over 900 co-ops with nearly 60,000 individual participants</a:t>
            </a:r>
          </a:p>
          <a:p>
            <a:pPr lvl="1">
              <a:buClr>
                <a:schemeClr val="tx1"/>
              </a:buClr>
              <a:buFont typeface="Arial" panose="020B0604020202020204" pitchFamily="34" charset="0"/>
              <a:buChar char="•"/>
            </a:pPr>
            <a:r>
              <a:rPr lang="en-US" dirty="0" smtClean="0"/>
              <a:t>$8.1 billion in net assets (12/31/2015)</a:t>
            </a:r>
          </a:p>
          <a:p>
            <a:pPr lvl="1"/>
            <a:endParaRPr lang="en-US" sz="600" dirty="0"/>
          </a:p>
          <a:p>
            <a:pPr marL="0" indent="0">
              <a:buNone/>
            </a:pPr>
            <a:r>
              <a:rPr lang="en-US" sz="2800" b="1" dirty="0" smtClean="0"/>
              <a:t>Group Benefits Program – (Health and Welfare Benefits)</a:t>
            </a:r>
          </a:p>
          <a:p>
            <a:pPr lvl="1">
              <a:buClr>
                <a:schemeClr val="tx1"/>
              </a:buClr>
              <a:buFont typeface="Arial" panose="020B0604020202020204" pitchFamily="34" charset="0"/>
              <a:buChar char="•"/>
            </a:pPr>
            <a:r>
              <a:rPr lang="en-US" dirty="0" smtClean="0"/>
              <a:t>Nearly 900 co-ops with over 150,000 individual participants &amp; dependents</a:t>
            </a:r>
          </a:p>
        </p:txBody>
      </p:sp>
      <p:sp>
        <p:nvSpPr>
          <p:cNvPr id="4" name="Slide Number Placeholder 3"/>
          <p:cNvSpPr>
            <a:spLocks noGrp="1"/>
          </p:cNvSpPr>
          <p:nvPr>
            <p:ph type="sldNum" sz="quarter" idx="10"/>
          </p:nvPr>
        </p:nvSpPr>
        <p:spPr/>
        <p:txBody>
          <a:bodyPr/>
          <a:lstStyle/>
          <a:p>
            <a:pPr>
              <a:defRPr/>
            </a:pPr>
            <a:fld id="{6DD90662-0A94-49DB-A44E-CB687B9E9804}"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1331950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laceholder 2"/>
          <p:cNvSpPr>
            <a:spLocks noGrp="1" noChangeArrowheads="1"/>
          </p:cNvSpPr>
          <p:nvPr>
            <p:ph type="title"/>
          </p:nvPr>
        </p:nvSpPr>
        <p:spPr>
          <a:xfrm>
            <a:off x="477370" y="336821"/>
            <a:ext cx="7886700" cy="1325563"/>
          </a:xfrm>
        </p:spPr>
        <p:txBody>
          <a:bodyPr/>
          <a:lstStyle/>
          <a:p>
            <a:pPr lvl="0"/>
            <a:r>
              <a:rPr lang="en-US" altLang="en-US" sz="3200" b="1" dirty="0">
                <a:latin typeface="Arial" panose="020B0604020202020204" pitchFamily="34" charset="0"/>
                <a:ea typeface="MS PGothic" pitchFamily="34" charset="-128"/>
                <a:cs typeface="Arial" panose="020B0604020202020204" pitchFamily="34" charset="0"/>
              </a:rPr>
              <a:t>Member </a:t>
            </a:r>
            <a:r>
              <a:rPr lang="en-US" altLang="en-US" sz="3200" b="1" dirty="0" smtClean="0">
                <a:latin typeface="Arial" panose="020B0604020202020204" pitchFamily="34" charset="0"/>
                <a:ea typeface="MS PGothic" pitchFamily="34" charset="-128"/>
                <a:cs typeface="Arial" panose="020B0604020202020204" pitchFamily="34" charset="0"/>
              </a:rPr>
              <a:t>Resolution: Health </a:t>
            </a:r>
            <a:r>
              <a:rPr lang="en-US" altLang="en-US" sz="3200" b="1" dirty="0">
                <a:latin typeface="Arial" panose="020B0604020202020204" pitchFamily="34" charset="0"/>
                <a:ea typeface="MS PGothic" pitchFamily="34" charset="-128"/>
                <a:cs typeface="Arial" panose="020B0604020202020204" pitchFamily="34" charset="0"/>
              </a:rPr>
              <a:t>Care</a:t>
            </a:r>
            <a:br>
              <a:rPr lang="en-US" altLang="en-US" sz="3200" b="1" dirty="0">
                <a:latin typeface="Arial" panose="020B0604020202020204" pitchFamily="34" charset="0"/>
                <a:ea typeface="MS PGothic" pitchFamily="34" charset="-128"/>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1022349" y="1306222"/>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b="1">
                <a:solidFill>
                  <a:schemeClr val="accent1"/>
                </a:solidFill>
                <a:latin typeface="+mj-lt"/>
                <a:ea typeface="MS PGothic" pitchFamily="34" charset="-128"/>
                <a:cs typeface="ＭＳ Ｐゴシック" pitchFamily="-106" charset="-128"/>
              </a:defRPr>
            </a:lvl1pPr>
            <a:lvl2pPr algn="l" rtl="0" eaLnBrk="0" fontAlgn="base" hangingPunct="0">
              <a:spcBef>
                <a:spcPct val="0"/>
              </a:spcBef>
              <a:spcAft>
                <a:spcPct val="0"/>
              </a:spcAft>
              <a:defRPr sz="3600" b="1">
                <a:solidFill>
                  <a:schemeClr val="accent1"/>
                </a:solidFill>
                <a:latin typeface="Century Gothic" pitchFamily="-106" charset="0"/>
                <a:ea typeface="MS PGothic" pitchFamily="34" charset="-128"/>
                <a:cs typeface="ＭＳ Ｐゴシック" pitchFamily="-106" charset="-128"/>
              </a:defRPr>
            </a:lvl2pPr>
            <a:lvl3pPr algn="l" rtl="0" eaLnBrk="0" fontAlgn="base" hangingPunct="0">
              <a:spcBef>
                <a:spcPct val="0"/>
              </a:spcBef>
              <a:spcAft>
                <a:spcPct val="0"/>
              </a:spcAft>
              <a:defRPr sz="3600" b="1">
                <a:solidFill>
                  <a:schemeClr val="accent1"/>
                </a:solidFill>
                <a:latin typeface="Century Gothic" pitchFamily="-106" charset="0"/>
                <a:ea typeface="MS PGothic" pitchFamily="34" charset="-128"/>
                <a:cs typeface="ＭＳ Ｐゴシック" pitchFamily="-106" charset="-128"/>
              </a:defRPr>
            </a:lvl3pPr>
            <a:lvl4pPr algn="l" rtl="0" eaLnBrk="0" fontAlgn="base" hangingPunct="0">
              <a:spcBef>
                <a:spcPct val="0"/>
              </a:spcBef>
              <a:spcAft>
                <a:spcPct val="0"/>
              </a:spcAft>
              <a:defRPr sz="3600" b="1">
                <a:solidFill>
                  <a:schemeClr val="accent1"/>
                </a:solidFill>
                <a:latin typeface="Century Gothic" pitchFamily="-106" charset="0"/>
                <a:ea typeface="MS PGothic" pitchFamily="34" charset="-128"/>
                <a:cs typeface="ＭＳ Ｐゴシック" pitchFamily="-106" charset="-128"/>
              </a:defRPr>
            </a:lvl4pPr>
            <a:lvl5pPr algn="l" rtl="0" eaLnBrk="0" fontAlgn="base" hangingPunct="0">
              <a:spcBef>
                <a:spcPct val="0"/>
              </a:spcBef>
              <a:spcAft>
                <a:spcPct val="0"/>
              </a:spcAft>
              <a:defRPr sz="3600" b="1">
                <a:solidFill>
                  <a:schemeClr val="accent1"/>
                </a:solidFill>
                <a:latin typeface="Century Gothic" pitchFamily="-106" charset="0"/>
                <a:ea typeface="MS PGothic" pitchFamily="34" charset="-128"/>
                <a:cs typeface="ＭＳ Ｐゴシック" pitchFamily="-106" charset="-128"/>
              </a:defRPr>
            </a:lvl5pPr>
            <a:lvl6pPr marL="457200" algn="l" rtl="0" eaLnBrk="0" fontAlgn="base" hangingPunct="0">
              <a:spcBef>
                <a:spcPct val="0"/>
              </a:spcBef>
              <a:spcAft>
                <a:spcPct val="0"/>
              </a:spcAft>
              <a:defRPr sz="3600" b="1">
                <a:solidFill>
                  <a:srgbClr val="465A23"/>
                </a:solidFill>
                <a:latin typeface="Century Gothic" pitchFamily="-106" charset="0"/>
              </a:defRPr>
            </a:lvl6pPr>
            <a:lvl7pPr marL="914400" algn="l" rtl="0" eaLnBrk="0" fontAlgn="base" hangingPunct="0">
              <a:spcBef>
                <a:spcPct val="0"/>
              </a:spcBef>
              <a:spcAft>
                <a:spcPct val="0"/>
              </a:spcAft>
              <a:defRPr sz="3600" b="1">
                <a:solidFill>
                  <a:srgbClr val="465A23"/>
                </a:solidFill>
                <a:latin typeface="Century Gothic" pitchFamily="-106" charset="0"/>
              </a:defRPr>
            </a:lvl7pPr>
            <a:lvl8pPr marL="1371600" algn="l" rtl="0" eaLnBrk="0" fontAlgn="base" hangingPunct="0">
              <a:spcBef>
                <a:spcPct val="0"/>
              </a:spcBef>
              <a:spcAft>
                <a:spcPct val="0"/>
              </a:spcAft>
              <a:defRPr sz="3600" b="1">
                <a:solidFill>
                  <a:srgbClr val="465A23"/>
                </a:solidFill>
                <a:latin typeface="Century Gothic" pitchFamily="-106" charset="0"/>
              </a:defRPr>
            </a:lvl8pPr>
            <a:lvl9pPr marL="1828800" algn="l" rtl="0" eaLnBrk="0" fontAlgn="base" hangingPunct="0">
              <a:spcBef>
                <a:spcPct val="0"/>
              </a:spcBef>
              <a:spcAft>
                <a:spcPct val="0"/>
              </a:spcAft>
              <a:defRPr sz="3600" b="1">
                <a:solidFill>
                  <a:srgbClr val="465A23"/>
                </a:solidFill>
                <a:latin typeface="Century Gothic" pitchFamily="-106" charset="0"/>
              </a:defRPr>
            </a:lvl9pPr>
          </a:lstStyle>
          <a:p>
            <a:pPr algn="ctr">
              <a:defRPr/>
            </a:pPr>
            <a:endParaRPr lang="en-US" altLang="en-US" sz="3200" kern="0" dirty="0" smtClean="0">
              <a:solidFill>
                <a:srgbClr val="D67B20"/>
              </a:solidFill>
              <a:latin typeface="Century Gothic"/>
            </a:endParaRPr>
          </a:p>
        </p:txBody>
      </p:sp>
      <p:sp>
        <p:nvSpPr>
          <p:cNvPr id="5" name="Text Box 2"/>
          <p:cNvSpPr txBox="1">
            <a:spLocks noChangeArrowheads="1"/>
          </p:cNvSpPr>
          <p:nvPr/>
        </p:nvSpPr>
        <p:spPr bwMode="auto">
          <a:xfrm>
            <a:off x="304800" y="1288847"/>
            <a:ext cx="86868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28600" indent="-228600" algn="l" rtl="0" eaLnBrk="0" fontAlgn="base" hangingPunct="0">
              <a:spcBef>
                <a:spcPts val="1200"/>
              </a:spcBef>
              <a:spcAft>
                <a:spcPct val="0"/>
              </a:spcAft>
              <a:buClr>
                <a:srgbClr val="170C42"/>
              </a:buClr>
              <a:buSzPct val="75000"/>
              <a:buFont typeface="Times" charset="0"/>
              <a:buChar char="•"/>
              <a:defRPr sz="2400" b="1">
                <a:solidFill>
                  <a:srgbClr val="170C42"/>
                </a:solidFill>
                <a:latin typeface="+mn-lt"/>
                <a:ea typeface="MS PGothic" pitchFamily="34" charset="-128"/>
                <a:cs typeface="ＭＳ Ｐゴシック" pitchFamily="-106" charset="-128"/>
              </a:defRPr>
            </a:lvl1pPr>
            <a:lvl2pPr marL="635000" indent="-228600" algn="l" rtl="0" eaLnBrk="0" fontAlgn="base" hangingPunct="0">
              <a:spcBef>
                <a:spcPts val="600"/>
              </a:spcBef>
              <a:spcAft>
                <a:spcPct val="0"/>
              </a:spcAft>
              <a:buClr>
                <a:srgbClr val="003366"/>
              </a:buClr>
              <a:buSzPct val="100000"/>
              <a:buChar char="–"/>
              <a:defRPr sz="2400">
                <a:solidFill>
                  <a:srgbClr val="170C42"/>
                </a:solidFill>
                <a:latin typeface="+mn-lt"/>
                <a:ea typeface="MS PGothic" pitchFamily="34" charset="-128"/>
              </a:defRPr>
            </a:lvl2pPr>
            <a:lvl3pPr marL="977900" indent="-177800" algn="l" rtl="0" eaLnBrk="0" fontAlgn="base" hangingPunct="0">
              <a:spcBef>
                <a:spcPts val="300"/>
              </a:spcBef>
              <a:spcAft>
                <a:spcPct val="0"/>
              </a:spcAft>
              <a:buClr>
                <a:srgbClr val="003366"/>
              </a:buClr>
              <a:buSzPct val="75000"/>
              <a:buFont typeface="Times" charset="0"/>
              <a:buChar char="•"/>
              <a:defRPr>
                <a:solidFill>
                  <a:srgbClr val="170C42"/>
                </a:solidFill>
                <a:latin typeface="+mn-lt"/>
                <a:ea typeface="MS PGothic" pitchFamily="34" charset="-128"/>
              </a:defRPr>
            </a:lvl3pPr>
            <a:lvl4pPr marL="1662113" indent="-228600" algn="l" rtl="0" eaLnBrk="0" fontAlgn="base" hangingPunct="0">
              <a:spcBef>
                <a:spcPct val="20000"/>
              </a:spcBef>
              <a:spcAft>
                <a:spcPct val="0"/>
              </a:spcAft>
              <a:buClr>
                <a:srgbClr val="003366"/>
              </a:buClr>
              <a:buChar char="–"/>
              <a:defRPr sz="1200">
                <a:solidFill>
                  <a:srgbClr val="170C42"/>
                </a:solidFill>
                <a:latin typeface="+mn-lt"/>
                <a:ea typeface="MS PGothic" pitchFamily="34" charset="-128"/>
              </a:defRPr>
            </a:lvl4pPr>
            <a:lvl5pPr marL="2057400" indent="-228600" algn="l" rtl="0" eaLnBrk="0" fontAlgn="base" hangingPunct="0">
              <a:spcBef>
                <a:spcPct val="20000"/>
              </a:spcBef>
              <a:spcAft>
                <a:spcPct val="0"/>
              </a:spcAft>
              <a:defRPr sz="1200">
                <a:solidFill>
                  <a:srgbClr val="170C42"/>
                </a:solidFill>
                <a:latin typeface="+mn-lt"/>
                <a:ea typeface="MS PGothic" pitchFamily="34" charset="-128"/>
              </a:defRPr>
            </a:lvl5pPr>
            <a:lvl6pPr marL="2514600" indent="-228600" algn="l" rtl="0" eaLnBrk="0" fontAlgn="base" hangingPunct="0">
              <a:spcBef>
                <a:spcPct val="20000"/>
              </a:spcBef>
              <a:spcAft>
                <a:spcPct val="0"/>
              </a:spcAft>
              <a:defRPr sz="1200">
                <a:solidFill>
                  <a:srgbClr val="170C42"/>
                </a:solidFill>
                <a:latin typeface="+mn-lt"/>
                <a:ea typeface="ＭＳ Ｐゴシック" pitchFamily="-106" charset="-128"/>
              </a:defRPr>
            </a:lvl6pPr>
            <a:lvl7pPr marL="2971800" indent="-228600" algn="l" rtl="0" eaLnBrk="0" fontAlgn="base" hangingPunct="0">
              <a:spcBef>
                <a:spcPct val="20000"/>
              </a:spcBef>
              <a:spcAft>
                <a:spcPct val="0"/>
              </a:spcAft>
              <a:defRPr sz="1200">
                <a:solidFill>
                  <a:srgbClr val="170C42"/>
                </a:solidFill>
                <a:latin typeface="+mn-lt"/>
                <a:ea typeface="ＭＳ Ｐゴシック" pitchFamily="-106" charset="-128"/>
              </a:defRPr>
            </a:lvl7pPr>
            <a:lvl8pPr marL="3429000" indent="-228600" algn="l" rtl="0" eaLnBrk="0" fontAlgn="base" hangingPunct="0">
              <a:spcBef>
                <a:spcPct val="20000"/>
              </a:spcBef>
              <a:spcAft>
                <a:spcPct val="0"/>
              </a:spcAft>
              <a:defRPr sz="1200">
                <a:solidFill>
                  <a:srgbClr val="170C42"/>
                </a:solidFill>
                <a:latin typeface="+mn-lt"/>
                <a:ea typeface="ＭＳ Ｐゴシック" pitchFamily="-106" charset="-128"/>
              </a:defRPr>
            </a:lvl8pPr>
            <a:lvl9pPr marL="3886200" indent="-228600" algn="l" rtl="0" eaLnBrk="0" fontAlgn="base" hangingPunct="0">
              <a:spcBef>
                <a:spcPct val="20000"/>
              </a:spcBef>
              <a:spcAft>
                <a:spcPct val="0"/>
              </a:spcAft>
              <a:defRPr sz="1200">
                <a:solidFill>
                  <a:srgbClr val="170C42"/>
                </a:solidFill>
                <a:latin typeface="+mn-lt"/>
                <a:ea typeface="ＭＳ Ｐゴシック" pitchFamily="-106" charset="-128"/>
              </a:defRPr>
            </a:lvl9pPr>
          </a:lstStyle>
          <a:p>
            <a:pPr marL="0" indent="0">
              <a:buFont typeface="Times" charset="0"/>
              <a:buNone/>
              <a:defRPr/>
            </a:pPr>
            <a:r>
              <a:rPr lang="en-US" b="0" kern="0" dirty="0" smtClean="0">
                <a:solidFill>
                  <a:srgbClr val="000000"/>
                </a:solidFill>
                <a:latin typeface="Arial" panose="020B0604020202020204" pitchFamily="34" charset="0"/>
                <a:cs typeface="Arial" panose="020B0604020202020204" pitchFamily="34" charset="0"/>
              </a:rPr>
              <a:t>We support policies that ensure all member co-ops, regardless of their size and location, have </a:t>
            </a:r>
            <a:r>
              <a:rPr lang="en-US" kern="0" dirty="0" smtClean="0">
                <a:solidFill>
                  <a:srgbClr val="000000"/>
                </a:solidFill>
                <a:latin typeface="Arial" panose="020B0604020202020204" pitchFamily="34" charset="0"/>
                <a:cs typeface="Arial" panose="020B0604020202020204" pitchFamily="34" charset="0"/>
              </a:rPr>
              <a:t>access</a:t>
            </a:r>
            <a:r>
              <a:rPr lang="en-US" b="0" kern="0" dirty="0" smtClean="0">
                <a:solidFill>
                  <a:srgbClr val="000000"/>
                </a:solidFill>
                <a:effectLst>
                  <a:glow rad="63500">
                    <a:srgbClr val="DDA83D">
                      <a:satMod val="175000"/>
                      <a:alpha val="40000"/>
                    </a:srgbClr>
                  </a:glow>
                </a:effectLst>
                <a:latin typeface="Arial" panose="020B0604020202020204" pitchFamily="34" charset="0"/>
                <a:cs typeface="Arial" panose="020B0604020202020204" pitchFamily="34" charset="0"/>
              </a:rPr>
              <a:t> </a:t>
            </a:r>
            <a:r>
              <a:rPr lang="en-US" b="0" kern="0" dirty="0" smtClean="0">
                <a:solidFill>
                  <a:srgbClr val="000000"/>
                </a:solidFill>
                <a:latin typeface="Arial" panose="020B0604020202020204" pitchFamily="34" charset="0"/>
                <a:cs typeface="Arial" panose="020B0604020202020204" pitchFamily="34" charset="0"/>
              </a:rPr>
              <a:t>to affordable comprehensive and flexible health care and insurance programs for current and former employees and their dependents.</a:t>
            </a:r>
          </a:p>
          <a:p>
            <a:pPr>
              <a:defRPr/>
            </a:pPr>
            <a:endParaRPr lang="en-US" sz="600" b="0" kern="0" dirty="0" smtClean="0">
              <a:solidFill>
                <a:srgbClr val="000000"/>
              </a:solidFill>
              <a:latin typeface="Arial" panose="020B0604020202020204" pitchFamily="34" charset="0"/>
              <a:cs typeface="Arial" panose="020B0604020202020204" pitchFamily="34" charset="0"/>
            </a:endParaRPr>
          </a:p>
          <a:p>
            <a:pPr marL="0" indent="0">
              <a:buFont typeface="Times" charset="0"/>
              <a:buNone/>
              <a:defRPr/>
            </a:pPr>
            <a:r>
              <a:rPr lang="en-US" b="0" kern="0" dirty="0" smtClean="0">
                <a:solidFill>
                  <a:srgbClr val="000000"/>
                </a:solidFill>
                <a:latin typeface="Arial" panose="020B0604020202020204" pitchFamily="34" charset="0"/>
                <a:cs typeface="Arial" panose="020B0604020202020204" pitchFamily="34" charset="0"/>
              </a:rPr>
              <a:t>We urge NRECA to explore opportunities to </a:t>
            </a:r>
            <a:r>
              <a:rPr lang="en-US" kern="0" dirty="0" smtClean="0">
                <a:solidFill>
                  <a:srgbClr val="000000"/>
                </a:solidFill>
                <a:latin typeface="Arial" panose="020B0604020202020204" pitchFamily="34" charset="0"/>
                <a:cs typeface="Arial" panose="020B0604020202020204" pitchFamily="34" charset="0"/>
              </a:rPr>
              <a:t>contain the rising premium cost</a:t>
            </a:r>
            <a:r>
              <a:rPr lang="en-US" b="0" kern="0" dirty="0" smtClean="0">
                <a:solidFill>
                  <a:srgbClr val="000000"/>
                </a:solidFill>
                <a:latin typeface="Arial" panose="020B0604020202020204" pitchFamily="34" charset="0"/>
                <a:cs typeface="Arial" panose="020B0604020202020204" pitchFamily="34" charset="0"/>
              </a:rPr>
              <a:t> of its’ group medical program, fully recognizing that tradeoffs in the level and quality of service may be necessary. We further encourage NRECA to continue to operate a national health insurance program for our membership. We also urge NRECA to ensure the continuation of a structure under the Internal Revenue Code that allows for it to provide a </a:t>
            </a:r>
            <a:r>
              <a:rPr lang="en-US" kern="0" dirty="0" smtClean="0">
                <a:solidFill>
                  <a:srgbClr val="000000"/>
                </a:solidFill>
                <a:latin typeface="Arial" panose="020B0604020202020204" pitchFamily="34" charset="0"/>
                <a:cs typeface="Arial" panose="020B0604020202020204" pitchFamily="34" charset="0"/>
              </a:rPr>
              <a:t>nationwide group medical plan</a:t>
            </a:r>
            <a:r>
              <a:rPr lang="en-US" b="0" kern="0" dirty="0" smtClean="0">
                <a:solidFill>
                  <a:srgbClr val="000000"/>
                </a:solidFill>
                <a:latin typeface="Arial" panose="020B0604020202020204" pitchFamily="34" charset="0"/>
                <a:cs typeface="Arial" panose="020B0604020202020204" pitchFamily="34" charset="0"/>
              </a:rPr>
              <a:t>.</a:t>
            </a:r>
            <a:endParaRPr lang="en-US" b="0" kern="0" dirty="0">
              <a:solidFill>
                <a:srgbClr val="00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0"/>
          </p:nvPr>
        </p:nvSpPr>
        <p:spPr/>
        <p:txBody>
          <a:bodyPr/>
          <a:lstStyle/>
          <a:p>
            <a:pPr>
              <a:defRPr/>
            </a:pPr>
            <a:fld id="{6DD90662-0A94-49DB-A44E-CB687B9E9804}" type="slidenum">
              <a:rPr lang="en-US" smtClean="0">
                <a:solidFill>
                  <a:schemeClr val="tx1"/>
                </a:solidFill>
              </a:rPr>
              <a:pPr>
                <a:defRPr/>
              </a:pPr>
              <a:t>5</a:t>
            </a:fld>
            <a:endParaRPr lang="en-US">
              <a:solidFill>
                <a:schemeClr val="tx1"/>
              </a:solidFill>
            </a:endParaRPr>
          </a:p>
        </p:txBody>
      </p:sp>
    </p:spTree>
    <p:extLst>
      <p:ext uri="{BB962C8B-B14F-4D97-AF65-F5344CB8AC3E}">
        <p14:creationId xmlns:p14="http://schemas.microsoft.com/office/powerpoint/2010/main" val="390567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
                                        <p:tgtEl>
                                          <p:spTgt spid="5">
                                            <p:txEl>
                                              <p:pRg st="0" end="0"/>
                                            </p:txEl>
                                          </p:spTgt>
                                        </p:tgtEl>
                                      </p:cBhvr>
                                    </p:animEffect>
                                  </p:childTnLst>
                                </p:cTn>
                              </p:par>
                            </p:childTnLst>
                          </p:cTn>
                        </p:par>
                        <p:par>
                          <p:cTn id="8" fill="hold">
                            <p:stCondLst>
                              <p:cond delay="10"/>
                            </p:stCondLst>
                            <p:childTnLst>
                              <p:par>
                                <p:cTn id="9" presetID="10" presetClass="entr" presetSubtype="0" fill="hold" nodeType="afterEffect">
                                  <p:stCondLst>
                                    <p:cond delay="15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762000"/>
          </a:xfrm>
        </p:spPr>
        <p:txBody>
          <a:bodyPr/>
          <a:lstStyle/>
          <a:p>
            <a:r>
              <a:rPr lang="en-US" sz="3200" b="1" dirty="0" smtClean="0"/>
              <a:t>NRECA’s Partnership with </a:t>
            </a:r>
            <a:r>
              <a:rPr lang="en-US" sz="3200" b="1" dirty="0" err="1" smtClean="0"/>
              <a:t>UnitedHealthcare</a:t>
            </a:r>
            <a:r>
              <a:rPr lang="en-US" sz="3200" b="1" dirty="0" smtClean="0"/>
              <a:t> </a:t>
            </a:r>
            <a:endParaRPr lang="en-US" sz="3200" b="1" dirty="0"/>
          </a:p>
        </p:txBody>
      </p:sp>
      <p:sp>
        <p:nvSpPr>
          <p:cNvPr id="3" name="Content Placeholder 2"/>
          <p:cNvSpPr>
            <a:spLocks noGrp="1"/>
          </p:cNvSpPr>
          <p:nvPr>
            <p:ph idx="1"/>
          </p:nvPr>
        </p:nvSpPr>
        <p:spPr>
          <a:xfrm>
            <a:off x="381000" y="1447801"/>
            <a:ext cx="8077200" cy="4648200"/>
          </a:xfrm>
        </p:spPr>
        <p:txBody>
          <a:bodyPr>
            <a:normAutofit fontScale="92500" lnSpcReduction="10000"/>
          </a:bodyPr>
          <a:lstStyle/>
          <a:p>
            <a:pPr marL="0" lvl="0" indent="0">
              <a:buNone/>
            </a:pPr>
            <a:r>
              <a:rPr lang="en-US" dirty="0" smtClean="0"/>
              <a:t>Overall </a:t>
            </a:r>
            <a:r>
              <a:rPr lang="en-US" dirty="0"/>
              <a:t>usage of in-network providers and in-network discounts (for PPO </a:t>
            </a:r>
            <a:r>
              <a:rPr lang="en-US" dirty="0" smtClean="0"/>
              <a:t>plans) </a:t>
            </a:r>
          </a:p>
          <a:p>
            <a:pPr lvl="1">
              <a:buClrTx/>
              <a:buFont typeface="Arial" panose="020B0604020202020204" pitchFamily="34" charset="0"/>
              <a:buChar char="•"/>
            </a:pPr>
            <a:r>
              <a:rPr lang="en-US" sz="2200" dirty="0" smtClean="0"/>
              <a:t>2013 </a:t>
            </a:r>
            <a:r>
              <a:rPr lang="en-US" sz="2200" dirty="0"/>
              <a:t>= 89% in-network &amp; 32.1% discounts</a:t>
            </a:r>
          </a:p>
          <a:p>
            <a:pPr lvl="1">
              <a:buClrTx/>
              <a:buFont typeface="Arial" panose="020B0604020202020204" pitchFamily="34" charset="0"/>
              <a:buChar char="•"/>
            </a:pPr>
            <a:r>
              <a:rPr lang="en-US" sz="2200" dirty="0"/>
              <a:t>2014 = 92% in-network &amp; 44.5% discounts</a:t>
            </a:r>
          </a:p>
          <a:p>
            <a:pPr lvl="1">
              <a:buClrTx/>
              <a:buFont typeface="Arial" panose="020B0604020202020204" pitchFamily="34" charset="0"/>
              <a:buChar char="•"/>
            </a:pPr>
            <a:r>
              <a:rPr lang="en-US" sz="2200" dirty="0"/>
              <a:t>2015 = 93% in-network &amp; 45.5% </a:t>
            </a:r>
            <a:r>
              <a:rPr lang="en-US" sz="2200" dirty="0" smtClean="0"/>
              <a:t>discounts</a:t>
            </a:r>
          </a:p>
          <a:p>
            <a:pPr lvl="1"/>
            <a:endParaRPr lang="en-US" dirty="0" smtClean="0"/>
          </a:p>
          <a:p>
            <a:pPr marL="0" lvl="0" indent="0">
              <a:buNone/>
            </a:pPr>
            <a:r>
              <a:rPr lang="en-US" dirty="0" smtClean="0"/>
              <a:t>Total </a:t>
            </a:r>
            <a:r>
              <a:rPr lang="en-US" dirty="0"/>
              <a:t>discounts for NRECA </a:t>
            </a:r>
            <a:r>
              <a:rPr lang="en-US" dirty="0" smtClean="0"/>
              <a:t>Medical Plan </a:t>
            </a:r>
          </a:p>
          <a:p>
            <a:pPr lvl="1">
              <a:buClrTx/>
              <a:buFont typeface="Arial" panose="020B0604020202020204" pitchFamily="34" charset="0"/>
              <a:buChar char="•"/>
            </a:pPr>
            <a:r>
              <a:rPr lang="en-US" sz="2200" dirty="0" smtClean="0"/>
              <a:t>2013 </a:t>
            </a:r>
            <a:r>
              <a:rPr lang="en-US" sz="2200" dirty="0"/>
              <a:t>= $205.0 million</a:t>
            </a:r>
          </a:p>
          <a:p>
            <a:pPr lvl="1">
              <a:buClrTx/>
              <a:buFont typeface="Arial" panose="020B0604020202020204" pitchFamily="34" charset="0"/>
              <a:buChar char="•"/>
            </a:pPr>
            <a:r>
              <a:rPr lang="en-US" sz="2200" dirty="0"/>
              <a:t>2014 = $303.5 million</a:t>
            </a:r>
          </a:p>
          <a:p>
            <a:pPr lvl="1">
              <a:buClrTx/>
              <a:buFont typeface="Arial" panose="020B0604020202020204" pitchFamily="34" charset="0"/>
              <a:buChar char="•"/>
            </a:pPr>
            <a:r>
              <a:rPr lang="en-US" sz="2200" dirty="0"/>
              <a:t>2015 = $</a:t>
            </a:r>
            <a:r>
              <a:rPr lang="en-US" sz="2200" dirty="0" smtClean="0"/>
              <a:t>327 million*  </a:t>
            </a:r>
          </a:p>
          <a:p>
            <a:pPr lvl="1"/>
            <a:endParaRPr lang="en-US" dirty="0"/>
          </a:p>
          <a:p>
            <a:pPr marL="457200" lvl="1" indent="0">
              <a:buNone/>
            </a:pPr>
            <a:r>
              <a:rPr lang="en-US" i="1" dirty="0" smtClean="0"/>
              <a:t>*</a:t>
            </a:r>
            <a:r>
              <a:rPr lang="en-US" i="1" dirty="0"/>
              <a:t>T</a:t>
            </a:r>
            <a:r>
              <a:rPr lang="en-US" i="1" dirty="0" smtClean="0"/>
              <a:t>his </a:t>
            </a:r>
            <a:r>
              <a:rPr lang="en-US" i="1" dirty="0"/>
              <a:t>number will grow as 2015 dates of service are paid in </a:t>
            </a:r>
            <a:r>
              <a:rPr lang="en-US" i="1" dirty="0" smtClean="0"/>
              <a:t>2016</a:t>
            </a:r>
            <a:endParaRPr lang="en-US" i="1" dirty="0"/>
          </a:p>
          <a:p>
            <a:pPr marL="0" indent="0">
              <a:buNone/>
            </a:pPr>
            <a:r>
              <a:rPr lang="en-US" dirty="0"/>
              <a:t> </a:t>
            </a:r>
          </a:p>
        </p:txBody>
      </p:sp>
      <p:sp>
        <p:nvSpPr>
          <p:cNvPr id="4" name="Slide Number Placeholder 3"/>
          <p:cNvSpPr>
            <a:spLocks noGrp="1"/>
          </p:cNvSpPr>
          <p:nvPr>
            <p:ph type="sldNum" sz="quarter" idx="10"/>
          </p:nvPr>
        </p:nvSpPr>
        <p:spPr/>
        <p:txBody>
          <a:bodyPr/>
          <a:lstStyle/>
          <a:p>
            <a:pPr>
              <a:defRPr/>
            </a:pPr>
            <a:fld id="{6DD90662-0A94-49DB-A44E-CB687B9E9804}" type="slidenum">
              <a:rPr lang="en-US" smtClean="0">
                <a:solidFill>
                  <a:schemeClr val="tx1"/>
                </a:solidFill>
              </a:rPr>
              <a:pPr>
                <a:defRPr/>
              </a:pPr>
              <a:t>6</a:t>
            </a:fld>
            <a:endParaRPr lang="en-US">
              <a:solidFill>
                <a:schemeClr val="tx1"/>
              </a:solidFill>
            </a:endParaRPr>
          </a:p>
        </p:txBody>
      </p:sp>
    </p:spTree>
    <p:extLst>
      <p:ext uri="{BB962C8B-B14F-4D97-AF65-F5344CB8AC3E}">
        <p14:creationId xmlns:p14="http://schemas.microsoft.com/office/powerpoint/2010/main" val="3116509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laceholder 2"/>
          <p:cNvSpPr>
            <a:spLocks noGrp="1" noChangeArrowheads="1"/>
          </p:cNvSpPr>
          <p:nvPr>
            <p:ph type="title"/>
          </p:nvPr>
        </p:nvSpPr>
        <p:spPr>
          <a:xfrm>
            <a:off x="228600" y="501650"/>
            <a:ext cx="8763000" cy="533400"/>
          </a:xfrm>
        </p:spPr>
        <p:txBody>
          <a:bodyPr>
            <a:noAutofit/>
          </a:bodyPr>
          <a:lstStyle/>
          <a:p>
            <a:pPr lvl="0"/>
            <a:r>
              <a:rPr lang="en-US" altLang="en-US" sz="3200" b="1" dirty="0">
                <a:latin typeface="Arial" panose="020B0604020202020204" pitchFamily="34" charset="0"/>
                <a:ea typeface="MS PGothic" pitchFamily="34" charset="-128"/>
                <a:cs typeface="Arial" panose="020B0604020202020204" pitchFamily="34" charset="0"/>
              </a:rPr>
              <a:t>Member </a:t>
            </a:r>
            <a:r>
              <a:rPr lang="en-US" altLang="en-US" sz="3200" b="1" dirty="0" smtClean="0">
                <a:latin typeface="Arial" panose="020B0604020202020204" pitchFamily="34" charset="0"/>
                <a:ea typeface="MS PGothic" pitchFamily="34" charset="-128"/>
                <a:cs typeface="Arial" panose="020B0604020202020204" pitchFamily="34" charset="0"/>
              </a:rPr>
              <a:t>Resolution: Employee </a:t>
            </a:r>
            <a:r>
              <a:rPr lang="en-US" altLang="en-US" sz="3200" b="1" dirty="0">
                <a:latin typeface="Arial" panose="020B0604020202020204" pitchFamily="34" charset="0"/>
                <a:ea typeface="MS PGothic" pitchFamily="34" charset="-128"/>
                <a:cs typeface="Arial" panose="020B0604020202020204" pitchFamily="34" charset="0"/>
              </a:rPr>
              <a:t>Retirement Benefits</a:t>
            </a:r>
            <a:br>
              <a:rPr lang="en-US" altLang="en-US" sz="3200" b="1" dirty="0">
                <a:latin typeface="Arial" panose="020B0604020202020204" pitchFamily="34" charset="0"/>
                <a:ea typeface="MS PGothic" pitchFamily="34" charset="-128"/>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892678" y="1200839"/>
            <a:ext cx="7696200" cy="905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b="1">
                <a:solidFill>
                  <a:schemeClr val="accent1"/>
                </a:solidFill>
                <a:latin typeface="+mj-lt"/>
                <a:ea typeface="MS PGothic" pitchFamily="34" charset="-128"/>
                <a:cs typeface="ＭＳ Ｐゴシック" pitchFamily="-106" charset="-128"/>
              </a:defRPr>
            </a:lvl1pPr>
            <a:lvl2pPr algn="l" rtl="0" eaLnBrk="0" fontAlgn="base" hangingPunct="0">
              <a:spcBef>
                <a:spcPct val="0"/>
              </a:spcBef>
              <a:spcAft>
                <a:spcPct val="0"/>
              </a:spcAft>
              <a:defRPr sz="3600" b="1">
                <a:solidFill>
                  <a:schemeClr val="accent1"/>
                </a:solidFill>
                <a:latin typeface="Century Gothic" pitchFamily="-106" charset="0"/>
                <a:ea typeface="MS PGothic" pitchFamily="34" charset="-128"/>
                <a:cs typeface="ＭＳ Ｐゴシック" pitchFamily="-106" charset="-128"/>
              </a:defRPr>
            </a:lvl2pPr>
            <a:lvl3pPr algn="l" rtl="0" eaLnBrk="0" fontAlgn="base" hangingPunct="0">
              <a:spcBef>
                <a:spcPct val="0"/>
              </a:spcBef>
              <a:spcAft>
                <a:spcPct val="0"/>
              </a:spcAft>
              <a:defRPr sz="3600" b="1">
                <a:solidFill>
                  <a:schemeClr val="accent1"/>
                </a:solidFill>
                <a:latin typeface="Century Gothic" pitchFamily="-106" charset="0"/>
                <a:ea typeface="MS PGothic" pitchFamily="34" charset="-128"/>
                <a:cs typeface="ＭＳ Ｐゴシック" pitchFamily="-106" charset="-128"/>
              </a:defRPr>
            </a:lvl3pPr>
            <a:lvl4pPr algn="l" rtl="0" eaLnBrk="0" fontAlgn="base" hangingPunct="0">
              <a:spcBef>
                <a:spcPct val="0"/>
              </a:spcBef>
              <a:spcAft>
                <a:spcPct val="0"/>
              </a:spcAft>
              <a:defRPr sz="3600" b="1">
                <a:solidFill>
                  <a:schemeClr val="accent1"/>
                </a:solidFill>
                <a:latin typeface="Century Gothic" pitchFamily="-106" charset="0"/>
                <a:ea typeface="MS PGothic" pitchFamily="34" charset="-128"/>
                <a:cs typeface="ＭＳ Ｐゴシック" pitchFamily="-106" charset="-128"/>
              </a:defRPr>
            </a:lvl4pPr>
            <a:lvl5pPr algn="l" rtl="0" eaLnBrk="0" fontAlgn="base" hangingPunct="0">
              <a:spcBef>
                <a:spcPct val="0"/>
              </a:spcBef>
              <a:spcAft>
                <a:spcPct val="0"/>
              </a:spcAft>
              <a:defRPr sz="3600" b="1">
                <a:solidFill>
                  <a:schemeClr val="accent1"/>
                </a:solidFill>
                <a:latin typeface="Century Gothic" pitchFamily="-106" charset="0"/>
                <a:ea typeface="MS PGothic" pitchFamily="34" charset="-128"/>
                <a:cs typeface="ＭＳ Ｐゴシック" pitchFamily="-106" charset="-128"/>
              </a:defRPr>
            </a:lvl5pPr>
            <a:lvl6pPr marL="457200" algn="l" rtl="0" eaLnBrk="0" fontAlgn="base" hangingPunct="0">
              <a:spcBef>
                <a:spcPct val="0"/>
              </a:spcBef>
              <a:spcAft>
                <a:spcPct val="0"/>
              </a:spcAft>
              <a:defRPr sz="3600" b="1">
                <a:solidFill>
                  <a:srgbClr val="465A23"/>
                </a:solidFill>
                <a:latin typeface="Century Gothic" pitchFamily="-106" charset="0"/>
              </a:defRPr>
            </a:lvl6pPr>
            <a:lvl7pPr marL="914400" algn="l" rtl="0" eaLnBrk="0" fontAlgn="base" hangingPunct="0">
              <a:spcBef>
                <a:spcPct val="0"/>
              </a:spcBef>
              <a:spcAft>
                <a:spcPct val="0"/>
              </a:spcAft>
              <a:defRPr sz="3600" b="1">
                <a:solidFill>
                  <a:srgbClr val="465A23"/>
                </a:solidFill>
                <a:latin typeface="Century Gothic" pitchFamily="-106" charset="0"/>
              </a:defRPr>
            </a:lvl7pPr>
            <a:lvl8pPr marL="1371600" algn="l" rtl="0" eaLnBrk="0" fontAlgn="base" hangingPunct="0">
              <a:spcBef>
                <a:spcPct val="0"/>
              </a:spcBef>
              <a:spcAft>
                <a:spcPct val="0"/>
              </a:spcAft>
              <a:defRPr sz="3600" b="1">
                <a:solidFill>
                  <a:srgbClr val="465A23"/>
                </a:solidFill>
                <a:latin typeface="Century Gothic" pitchFamily="-106" charset="0"/>
              </a:defRPr>
            </a:lvl8pPr>
            <a:lvl9pPr marL="1828800" algn="l" rtl="0" eaLnBrk="0" fontAlgn="base" hangingPunct="0">
              <a:spcBef>
                <a:spcPct val="0"/>
              </a:spcBef>
              <a:spcAft>
                <a:spcPct val="0"/>
              </a:spcAft>
              <a:defRPr sz="3600" b="1">
                <a:solidFill>
                  <a:srgbClr val="465A23"/>
                </a:solidFill>
                <a:latin typeface="Century Gothic" pitchFamily="-106" charset="0"/>
              </a:defRPr>
            </a:lvl9pPr>
          </a:lstStyle>
          <a:p>
            <a:pPr algn="ctr">
              <a:defRPr/>
            </a:pPr>
            <a:endParaRPr lang="en-US" altLang="en-US" sz="3200" kern="0" dirty="0" smtClean="0">
              <a:solidFill>
                <a:srgbClr val="D67B20"/>
              </a:solidFill>
              <a:latin typeface="Century Gothic"/>
            </a:endParaRPr>
          </a:p>
        </p:txBody>
      </p:sp>
      <p:sp>
        <p:nvSpPr>
          <p:cNvPr id="5" name="Text Box 2"/>
          <p:cNvSpPr txBox="1">
            <a:spLocks noChangeArrowheads="1"/>
          </p:cNvSpPr>
          <p:nvPr/>
        </p:nvSpPr>
        <p:spPr bwMode="auto">
          <a:xfrm>
            <a:off x="381021" y="1524017"/>
            <a:ext cx="8207879"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28600" indent="-228600" algn="l" rtl="0" eaLnBrk="0" fontAlgn="base" hangingPunct="0">
              <a:spcBef>
                <a:spcPts val="1200"/>
              </a:spcBef>
              <a:spcAft>
                <a:spcPct val="0"/>
              </a:spcAft>
              <a:buClr>
                <a:srgbClr val="170C42"/>
              </a:buClr>
              <a:buSzPct val="75000"/>
              <a:buFont typeface="Times" charset="0"/>
              <a:buChar char="•"/>
              <a:defRPr sz="2400" b="1">
                <a:solidFill>
                  <a:srgbClr val="170C42"/>
                </a:solidFill>
                <a:latin typeface="+mn-lt"/>
                <a:ea typeface="MS PGothic" pitchFamily="34" charset="-128"/>
                <a:cs typeface="ＭＳ Ｐゴシック" pitchFamily="-106" charset="-128"/>
              </a:defRPr>
            </a:lvl1pPr>
            <a:lvl2pPr marL="635000" indent="-228600" algn="l" rtl="0" eaLnBrk="0" fontAlgn="base" hangingPunct="0">
              <a:spcBef>
                <a:spcPts val="600"/>
              </a:spcBef>
              <a:spcAft>
                <a:spcPct val="0"/>
              </a:spcAft>
              <a:buClr>
                <a:srgbClr val="003366"/>
              </a:buClr>
              <a:buSzPct val="100000"/>
              <a:buChar char="–"/>
              <a:defRPr sz="2400">
                <a:solidFill>
                  <a:srgbClr val="170C42"/>
                </a:solidFill>
                <a:latin typeface="+mn-lt"/>
                <a:ea typeface="MS PGothic" pitchFamily="34" charset="-128"/>
              </a:defRPr>
            </a:lvl2pPr>
            <a:lvl3pPr marL="977900" indent="-177800" algn="l" rtl="0" eaLnBrk="0" fontAlgn="base" hangingPunct="0">
              <a:spcBef>
                <a:spcPts val="300"/>
              </a:spcBef>
              <a:spcAft>
                <a:spcPct val="0"/>
              </a:spcAft>
              <a:buClr>
                <a:srgbClr val="003366"/>
              </a:buClr>
              <a:buSzPct val="75000"/>
              <a:buFont typeface="Times" charset="0"/>
              <a:buChar char="•"/>
              <a:defRPr>
                <a:solidFill>
                  <a:srgbClr val="170C42"/>
                </a:solidFill>
                <a:latin typeface="+mn-lt"/>
                <a:ea typeface="MS PGothic" pitchFamily="34" charset="-128"/>
              </a:defRPr>
            </a:lvl3pPr>
            <a:lvl4pPr marL="1662113" indent="-228600" algn="l" rtl="0" eaLnBrk="0" fontAlgn="base" hangingPunct="0">
              <a:spcBef>
                <a:spcPct val="20000"/>
              </a:spcBef>
              <a:spcAft>
                <a:spcPct val="0"/>
              </a:spcAft>
              <a:buClr>
                <a:srgbClr val="003366"/>
              </a:buClr>
              <a:buChar char="–"/>
              <a:defRPr sz="1200">
                <a:solidFill>
                  <a:srgbClr val="170C42"/>
                </a:solidFill>
                <a:latin typeface="+mn-lt"/>
                <a:ea typeface="MS PGothic" pitchFamily="34" charset="-128"/>
              </a:defRPr>
            </a:lvl4pPr>
            <a:lvl5pPr marL="2057400" indent="-228600" algn="l" rtl="0" eaLnBrk="0" fontAlgn="base" hangingPunct="0">
              <a:spcBef>
                <a:spcPct val="20000"/>
              </a:spcBef>
              <a:spcAft>
                <a:spcPct val="0"/>
              </a:spcAft>
              <a:defRPr sz="1200">
                <a:solidFill>
                  <a:srgbClr val="170C42"/>
                </a:solidFill>
                <a:latin typeface="+mn-lt"/>
                <a:ea typeface="MS PGothic" pitchFamily="34" charset="-128"/>
              </a:defRPr>
            </a:lvl5pPr>
            <a:lvl6pPr marL="2514600" indent="-228600" algn="l" rtl="0" eaLnBrk="0" fontAlgn="base" hangingPunct="0">
              <a:spcBef>
                <a:spcPct val="20000"/>
              </a:spcBef>
              <a:spcAft>
                <a:spcPct val="0"/>
              </a:spcAft>
              <a:defRPr sz="1200">
                <a:solidFill>
                  <a:srgbClr val="170C42"/>
                </a:solidFill>
                <a:latin typeface="+mn-lt"/>
                <a:ea typeface="ＭＳ Ｐゴシック" pitchFamily="-106" charset="-128"/>
              </a:defRPr>
            </a:lvl6pPr>
            <a:lvl7pPr marL="2971800" indent="-228600" algn="l" rtl="0" eaLnBrk="0" fontAlgn="base" hangingPunct="0">
              <a:spcBef>
                <a:spcPct val="20000"/>
              </a:spcBef>
              <a:spcAft>
                <a:spcPct val="0"/>
              </a:spcAft>
              <a:defRPr sz="1200">
                <a:solidFill>
                  <a:srgbClr val="170C42"/>
                </a:solidFill>
                <a:latin typeface="+mn-lt"/>
                <a:ea typeface="ＭＳ Ｐゴシック" pitchFamily="-106" charset="-128"/>
              </a:defRPr>
            </a:lvl7pPr>
            <a:lvl8pPr marL="3429000" indent="-228600" algn="l" rtl="0" eaLnBrk="0" fontAlgn="base" hangingPunct="0">
              <a:spcBef>
                <a:spcPct val="20000"/>
              </a:spcBef>
              <a:spcAft>
                <a:spcPct val="0"/>
              </a:spcAft>
              <a:defRPr sz="1200">
                <a:solidFill>
                  <a:srgbClr val="170C42"/>
                </a:solidFill>
                <a:latin typeface="+mn-lt"/>
                <a:ea typeface="ＭＳ Ｐゴシック" pitchFamily="-106" charset="-128"/>
              </a:defRPr>
            </a:lvl8pPr>
            <a:lvl9pPr marL="3886200" indent="-228600" algn="l" rtl="0" eaLnBrk="0" fontAlgn="base" hangingPunct="0">
              <a:spcBef>
                <a:spcPct val="20000"/>
              </a:spcBef>
              <a:spcAft>
                <a:spcPct val="0"/>
              </a:spcAft>
              <a:defRPr sz="1200">
                <a:solidFill>
                  <a:srgbClr val="170C42"/>
                </a:solidFill>
                <a:latin typeface="+mn-lt"/>
                <a:ea typeface="ＭＳ Ｐゴシック" pitchFamily="-106" charset="-128"/>
              </a:defRPr>
            </a:lvl9pPr>
          </a:lstStyle>
          <a:p>
            <a:pPr>
              <a:defRPr/>
            </a:pPr>
            <a:r>
              <a:rPr lang="en-US" b="0" kern="0" dirty="0" smtClean="0">
                <a:solidFill>
                  <a:srgbClr val="000000"/>
                </a:solidFill>
                <a:latin typeface="Arial" panose="020B0604020202020204" pitchFamily="34" charset="0"/>
                <a:cs typeface="Arial" panose="020B0604020202020204" pitchFamily="34" charset="0"/>
              </a:rPr>
              <a:t>We urge NRECA to </a:t>
            </a:r>
            <a:r>
              <a:rPr lang="en-US" kern="0" dirty="0" smtClean="0">
                <a:solidFill>
                  <a:srgbClr val="000000"/>
                </a:solidFill>
                <a:latin typeface="Arial" panose="020B0604020202020204" pitchFamily="34" charset="0"/>
                <a:cs typeface="Arial" panose="020B0604020202020204" pitchFamily="34" charset="0"/>
              </a:rPr>
              <a:t>support legislation </a:t>
            </a:r>
            <a:r>
              <a:rPr lang="en-US" b="0" kern="0" dirty="0" smtClean="0">
                <a:solidFill>
                  <a:srgbClr val="000000"/>
                </a:solidFill>
                <a:latin typeface="Arial" panose="020B0604020202020204" pitchFamily="34" charset="0"/>
                <a:cs typeface="Arial" panose="020B0604020202020204" pitchFamily="34" charset="0"/>
              </a:rPr>
              <a:t>to protect the ability of co-ops to offer the Retirement Security Plan and support policies which would provide opportunities and protect our employees’ ability to save for their retirement through 401(k) plans and other investment vehicles.</a:t>
            </a:r>
            <a:endParaRPr lang="en-US" kern="0" dirty="0" smtClean="0">
              <a:solidFill>
                <a:srgbClr val="000000"/>
              </a:solidFill>
              <a:latin typeface="Arial" panose="020B0604020202020204" pitchFamily="34" charset="0"/>
              <a:cs typeface="Arial" panose="020B0604020202020204" pitchFamily="34" charset="0"/>
            </a:endParaRPr>
          </a:p>
          <a:p>
            <a:pPr>
              <a:defRPr/>
            </a:pPr>
            <a:r>
              <a:rPr lang="en-US" b="0" kern="0" dirty="0" smtClean="0">
                <a:solidFill>
                  <a:srgbClr val="000000"/>
                </a:solidFill>
                <a:latin typeface="Arial" panose="020B0604020202020204" pitchFamily="34" charset="0"/>
                <a:cs typeface="Arial" panose="020B0604020202020204" pitchFamily="34" charset="0"/>
              </a:rPr>
              <a:t>We urge NRECA to study alternatives to help </a:t>
            </a:r>
            <a:r>
              <a:rPr lang="en-US" kern="0" dirty="0" smtClean="0">
                <a:solidFill>
                  <a:srgbClr val="000000"/>
                </a:solidFill>
                <a:latin typeface="Arial" panose="020B0604020202020204" pitchFamily="34" charset="0"/>
                <a:cs typeface="Arial" panose="020B0604020202020204" pitchFamily="34" charset="0"/>
              </a:rPr>
              <a:t>reduce the cost pressures faced by electric co-ops </a:t>
            </a:r>
            <a:r>
              <a:rPr lang="en-US" b="0" kern="0" dirty="0" smtClean="0">
                <a:solidFill>
                  <a:srgbClr val="000000"/>
                </a:solidFill>
                <a:latin typeface="Arial" panose="020B0604020202020204" pitchFamily="34" charset="0"/>
                <a:cs typeface="Arial" panose="020B0604020202020204" pitchFamily="34" charset="0"/>
              </a:rPr>
              <a:t>participating in NRECA’s defined benefit RS Plan.</a:t>
            </a:r>
            <a:endParaRPr lang="en-US" b="0" kern="0" dirty="0">
              <a:solidFill>
                <a:srgbClr val="00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0"/>
          </p:nvPr>
        </p:nvSpPr>
        <p:spPr/>
        <p:txBody>
          <a:bodyPr/>
          <a:lstStyle/>
          <a:p>
            <a:pPr>
              <a:defRPr/>
            </a:pPr>
            <a:fld id="{6DD90662-0A94-49DB-A44E-CB687B9E9804}" type="slidenum">
              <a:rPr lang="en-US" smtClean="0">
                <a:solidFill>
                  <a:schemeClr val="tx1"/>
                </a:solidFill>
              </a:rPr>
              <a:pPr>
                <a:defRPr/>
              </a:pPr>
              <a:t>7</a:t>
            </a:fld>
            <a:endParaRPr lang="en-US">
              <a:solidFill>
                <a:schemeClr val="tx1"/>
              </a:solidFill>
            </a:endParaRPr>
          </a:p>
        </p:txBody>
      </p:sp>
    </p:spTree>
    <p:extLst>
      <p:ext uri="{BB962C8B-B14F-4D97-AF65-F5344CB8AC3E}">
        <p14:creationId xmlns:p14="http://schemas.microsoft.com/office/powerpoint/2010/main" val="17441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75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laceholder 2"/>
          <p:cNvSpPr>
            <a:spLocks noGrp="1" noChangeArrowheads="1"/>
          </p:cNvSpPr>
          <p:nvPr>
            <p:ph type="title"/>
          </p:nvPr>
        </p:nvSpPr>
        <p:spPr>
          <a:xfrm>
            <a:off x="396690" y="109586"/>
            <a:ext cx="7886700" cy="1325563"/>
          </a:xfrm>
        </p:spPr>
        <p:txBody>
          <a:bodyPr/>
          <a:lstStyle/>
          <a:p>
            <a:pPr lvl="0"/>
            <a:r>
              <a:rPr lang="en-US" altLang="en-US" sz="3200" b="1" dirty="0" smtClean="0">
                <a:latin typeface="Arial" panose="020B0604020202020204" pitchFamily="34" charset="0"/>
                <a:ea typeface="MS PGothic" pitchFamily="34" charset="-128"/>
                <a:cs typeface="Arial" panose="020B0604020202020204" pitchFamily="34" charset="0"/>
              </a:rPr>
              <a:t>Legislative Success Recap</a:t>
            </a:r>
            <a:r>
              <a:rPr lang="en-US" altLang="en-US" sz="3200" b="1" dirty="0">
                <a:latin typeface="Arial" panose="020B0604020202020204" pitchFamily="34" charset="0"/>
                <a:ea typeface="MS PGothic" pitchFamily="34" charset="-128"/>
                <a:cs typeface="Arial" panose="020B0604020202020204" pitchFamily="34" charset="0"/>
              </a:rPr>
              <a:t/>
            </a:r>
            <a:br>
              <a:rPr lang="en-US" altLang="en-US" sz="3200" b="1" dirty="0">
                <a:latin typeface="Arial" panose="020B0604020202020204" pitchFamily="34" charset="0"/>
                <a:ea typeface="MS PGothic" pitchFamily="34" charset="-128"/>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sp>
        <p:nvSpPr>
          <p:cNvPr id="6" name="Content Placeholder 2"/>
          <p:cNvSpPr txBox="1">
            <a:spLocks/>
          </p:cNvSpPr>
          <p:nvPr/>
        </p:nvSpPr>
        <p:spPr bwMode="auto">
          <a:xfrm>
            <a:off x="628651" y="1152299"/>
            <a:ext cx="8381632" cy="399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1200"/>
              </a:spcBef>
              <a:spcAft>
                <a:spcPct val="0"/>
              </a:spcAft>
              <a:buClr>
                <a:srgbClr val="170C42"/>
              </a:buClr>
              <a:buSzPct val="75000"/>
              <a:buFont typeface="Times" charset="0"/>
              <a:buChar char="•"/>
              <a:defRPr sz="2400" b="1">
                <a:solidFill>
                  <a:srgbClr val="170C42"/>
                </a:solidFill>
                <a:latin typeface="+mn-lt"/>
                <a:ea typeface="MS PGothic" pitchFamily="34" charset="-128"/>
                <a:cs typeface="ＭＳ Ｐゴシック" pitchFamily="-106" charset="-128"/>
              </a:defRPr>
            </a:lvl1pPr>
            <a:lvl2pPr marL="635000" indent="-228600" algn="l" rtl="0" eaLnBrk="0" fontAlgn="base" hangingPunct="0">
              <a:spcBef>
                <a:spcPts val="600"/>
              </a:spcBef>
              <a:spcAft>
                <a:spcPct val="0"/>
              </a:spcAft>
              <a:buClr>
                <a:srgbClr val="003366"/>
              </a:buClr>
              <a:buSzPct val="100000"/>
              <a:buChar char="–"/>
              <a:defRPr sz="2400">
                <a:solidFill>
                  <a:srgbClr val="170C42"/>
                </a:solidFill>
                <a:latin typeface="+mn-lt"/>
                <a:ea typeface="MS PGothic" pitchFamily="34" charset="-128"/>
              </a:defRPr>
            </a:lvl2pPr>
            <a:lvl3pPr marL="977900" indent="-177800" algn="l" rtl="0" eaLnBrk="0" fontAlgn="base" hangingPunct="0">
              <a:spcBef>
                <a:spcPts val="300"/>
              </a:spcBef>
              <a:spcAft>
                <a:spcPct val="0"/>
              </a:spcAft>
              <a:buClr>
                <a:srgbClr val="003366"/>
              </a:buClr>
              <a:buSzPct val="75000"/>
              <a:buFont typeface="Times" charset="0"/>
              <a:buChar char="•"/>
              <a:defRPr>
                <a:solidFill>
                  <a:srgbClr val="170C42"/>
                </a:solidFill>
                <a:latin typeface="+mn-lt"/>
                <a:ea typeface="MS PGothic" pitchFamily="34" charset="-128"/>
              </a:defRPr>
            </a:lvl3pPr>
            <a:lvl4pPr marL="1662113" indent="-228600" algn="l" rtl="0" eaLnBrk="0" fontAlgn="base" hangingPunct="0">
              <a:spcBef>
                <a:spcPct val="20000"/>
              </a:spcBef>
              <a:spcAft>
                <a:spcPct val="0"/>
              </a:spcAft>
              <a:buClr>
                <a:srgbClr val="003366"/>
              </a:buClr>
              <a:buChar char="–"/>
              <a:defRPr sz="1200">
                <a:solidFill>
                  <a:srgbClr val="170C42"/>
                </a:solidFill>
                <a:latin typeface="+mn-lt"/>
                <a:ea typeface="MS PGothic" pitchFamily="34" charset="-128"/>
              </a:defRPr>
            </a:lvl4pPr>
            <a:lvl5pPr marL="2057400" indent="-228600" algn="l" rtl="0" eaLnBrk="0" fontAlgn="base" hangingPunct="0">
              <a:spcBef>
                <a:spcPct val="20000"/>
              </a:spcBef>
              <a:spcAft>
                <a:spcPct val="0"/>
              </a:spcAft>
              <a:defRPr sz="1200">
                <a:solidFill>
                  <a:srgbClr val="170C42"/>
                </a:solidFill>
                <a:latin typeface="+mn-lt"/>
                <a:ea typeface="MS PGothic" pitchFamily="34" charset="-128"/>
              </a:defRPr>
            </a:lvl5pPr>
            <a:lvl6pPr marL="2514600" indent="-228600" algn="l" rtl="0" eaLnBrk="0" fontAlgn="base" hangingPunct="0">
              <a:spcBef>
                <a:spcPct val="20000"/>
              </a:spcBef>
              <a:spcAft>
                <a:spcPct val="0"/>
              </a:spcAft>
              <a:defRPr sz="1200">
                <a:solidFill>
                  <a:srgbClr val="170C42"/>
                </a:solidFill>
                <a:latin typeface="+mn-lt"/>
                <a:ea typeface="ＭＳ Ｐゴシック" pitchFamily="-106" charset="-128"/>
              </a:defRPr>
            </a:lvl6pPr>
            <a:lvl7pPr marL="2971800" indent="-228600" algn="l" rtl="0" eaLnBrk="0" fontAlgn="base" hangingPunct="0">
              <a:spcBef>
                <a:spcPct val="20000"/>
              </a:spcBef>
              <a:spcAft>
                <a:spcPct val="0"/>
              </a:spcAft>
              <a:defRPr sz="1200">
                <a:solidFill>
                  <a:srgbClr val="170C42"/>
                </a:solidFill>
                <a:latin typeface="+mn-lt"/>
                <a:ea typeface="ＭＳ Ｐゴシック" pitchFamily="-106" charset="-128"/>
              </a:defRPr>
            </a:lvl7pPr>
            <a:lvl8pPr marL="3429000" indent="-228600" algn="l" rtl="0" eaLnBrk="0" fontAlgn="base" hangingPunct="0">
              <a:spcBef>
                <a:spcPct val="20000"/>
              </a:spcBef>
              <a:spcAft>
                <a:spcPct val="0"/>
              </a:spcAft>
              <a:defRPr sz="1200">
                <a:solidFill>
                  <a:srgbClr val="170C42"/>
                </a:solidFill>
                <a:latin typeface="+mn-lt"/>
                <a:ea typeface="ＭＳ Ｐゴシック" pitchFamily="-106" charset="-128"/>
              </a:defRPr>
            </a:lvl8pPr>
            <a:lvl9pPr marL="3886200" indent="-228600" algn="l" rtl="0" eaLnBrk="0" fontAlgn="base" hangingPunct="0">
              <a:spcBef>
                <a:spcPct val="20000"/>
              </a:spcBef>
              <a:spcAft>
                <a:spcPct val="0"/>
              </a:spcAft>
              <a:defRPr sz="1200">
                <a:solidFill>
                  <a:srgbClr val="170C42"/>
                </a:solidFill>
                <a:latin typeface="+mn-lt"/>
                <a:ea typeface="ＭＳ Ｐゴシック" pitchFamily="-106" charset="-128"/>
              </a:defRPr>
            </a:lvl9pPr>
          </a:lstStyle>
          <a:p>
            <a:pPr marL="0" indent="0">
              <a:buFont typeface="Times" charset="0"/>
              <a:buNone/>
              <a:defRPr/>
            </a:pPr>
            <a:r>
              <a:rPr lang="en-US" sz="2800" kern="0" dirty="0" smtClean="0">
                <a:solidFill>
                  <a:srgbClr val="000000"/>
                </a:solidFill>
                <a:latin typeface="Arial" panose="020B0604020202020204" pitchFamily="34" charset="0"/>
                <a:cs typeface="Arial" panose="020B0604020202020204" pitchFamily="34" charset="0"/>
              </a:rPr>
              <a:t>Cooperative and Small Employer Charity (CSEC) Pension Flexibility Act</a:t>
            </a:r>
          </a:p>
          <a:p>
            <a:pPr lvl="1" indent="-398463">
              <a:buFont typeface="Wingdings" panose="05000000000000000000" pitchFamily="2" charset="2"/>
              <a:buChar char="þ"/>
              <a:defRPr/>
            </a:pPr>
            <a:r>
              <a:rPr lang="en-US" sz="2000" kern="0" dirty="0" smtClean="0">
                <a:solidFill>
                  <a:srgbClr val="000000"/>
                </a:solidFill>
                <a:latin typeface="Arial" panose="020B0604020202020204" pitchFamily="34" charset="0"/>
                <a:cs typeface="Arial" panose="020B0604020202020204" pitchFamily="34" charset="0"/>
              </a:rPr>
              <a:t>Permanently exempts RS Plan from the funding rules of the Pension Protection Act (PPA); previous exemption to 2017</a:t>
            </a:r>
          </a:p>
          <a:p>
            <a:pPr lvl="1" indent="-398463">
              <a:buFont typeface="Wingdings" panose="05000000000000000000" pitchFamily="2" charset="2"/>
              <a:buChar char="þ"/>
              <a:defRPr/>
            </a:pPr>
            <a:r>
              <a:rPr lang="en-US" sz="2000" kern="0" dirty="0" smtClean="0">
                <a:solidFill>
                  <a:srgbClr val="000000"/>
                </a:solidFill>
                <a:latin typeface="Arial" panose="020B0604020202020204" pitchFamily="34" charset="0"/>
                <a:cs typeface="Arial" panose="020B0604020202020204" pitchFamily="34" charset="0"/>
              </a:rPr>
              <a:t>Permanently applies the pre-PPA funding rules to the RS Plan without the Deficit Reduction Contribution (DRC)</a:t>
            </a:r>
          </a:p>
          <a:p>
            <a:pPr marL="0" indent="0">
              <a:buFont typeface="Times" charset="0"/>
              <a:buNone/>
              <a:defRPr/>
            </a:pPr>
            <a:r>
              <a:rPr lang="en-US" sz="2800" kern="0" dirty="0" smtClean="0">
                <a:solidFill>
                  <a:srgbClr val="000000"/>
                </a:solidFill>
                <a:latin typeface="Arial" panose="020B0604020202020204" pitchFamily="34" charset="0"/>
                <a:cs typeface="Arial" panose="020B0604020202020204" pitchFamily="34" charset="0"/>
              </a:rPr>
              <a:t>Pension Provisions included in the Consolidated and Further Continuing Appropriations Act, 2015</a:t>
            </a:r>
          </a:p>
          <a:p>
            <a:pPr lvl="1" indent="-398463">
              <a:buFont typeface="Wingdings" panose="05000000000000000000" pitchFamily="2" charset="2"/>
              <a:buChar char=""/>
              <a:defRPr/>
            </a:pPr>
            <a:r>
              <a:rPr lang="en-US" sz="2000" kern="0" dirty="0" smtClean="0">
                <a:solidFill>
                  <a:srgbClr val="000000"/>
                </a:solidFill>
                <a:latin typeface="Arial" panose="020B0604020202020204" pitchFamily="34" charset="0"/>
                <a:cs typeface="Arial" panose="020B0604020202020204" pitchFamily="34" charset="0"/>
              </a:rPr>
              <a:t>Preserves quasi-retirement feature before age 62 in 30 year Plans </a:t>
            </a:r>
          </a:p>
          <a:p>
            <a:pPr lvl="1" indent="-398463">
              <a:buFont typeface="Wingdings" panose="05000000000000000000" pitchFamily="2" charset="2"/>
              <a:buChar char=""/>
              <a:defRPr/>
            </a:pPr>
            <a:r>
              <a:rPr lang="en-US" sz="2000" kern="0" dirty="0" smtClean="0">
                <a:solidFill>
                  <a:srgbClr val="000000"/>
                </a:solidFill>
                <a:latin typeface="Arial" panose="020B0604020202020204" pitchFamily="34" charset="0"/>
                <a:cs typeface="Arial" panose="020B0604020202020204" pitchFamily="34" charset="0"/>
              </a:rPr>
              <a:t>Applies to those hired prior to 2017</a:t>
            </a:r>
          </a:p>
          <a:p>
            <a:pPr lvl="1" indent="-398463">
              <a:buFont typeface="Wingdings" panose="05000000000000000000" pitchFamily="2" charset="2"/>
              <a:buChar char=""/>
              <a:defRPr/>
            </a:pPr>
            <a:r>
              <a:rPr lang="en-US" sz="2000" kern="0" dirty="0" smtClean="0">
                <a:solidFill>
                  <a:srgbClr val="000000"/>
                </a:solidFill>
                <a:latin typeface="Arial" panose="020B0604020202020204" pitchFamily="34" charset="0"/>
                <a:cs typeface="Arial" panose="020B0604020202020204" pitchFamily="34" charset="0"/>
              </a:rPr>
              <a:t>For those hired after 2016, quasi-retirement only at or after age 62</a:t>
            </a:r>
            <a:endParaRPr lang="en-US" sz="2000" kern="0" dirty="0">
              <a:solidFill>
                <a:srgbClr val="00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0"/>
          </p:nvPr>
        </p:nvSpPr>
        <p:spPr/>
        <p:txBody>
          <a:bodyPr/>
          <a:lstStyle/>
          <a:p>
            <a:pPr>
              <a:defRPr/>
            </a:pPr>
            <a:fld id="{6DD90662-0A94-49DB-A44E-CB687B9E9804}"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1816306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381036"/>
            <a:ext cx="8610600" cy="605935"/>
          </a:xfrm>
          <a:prstGeom prst="rect">
            <a:avLst/>
          </a:prstGeom>
          <a:noFill/>
        </p:spPr>
        <p:txBody>
          <a:bodyPr wrap="square" rtlCol="0">
            <a:spAutoFit/>
          </a:bodyPr>
          <a:lstStyle/>
          <a:p>
            <a:pPr fontAlgn="base">
              <a:spcBef>
                <a:spcPct val="0"/>
              </a:spcBef>
              <a:spcAft>
                <a:spcPct val="0"/>
              </a:spcAft>
            </a:pPr>
            <a:r>
              <a:rPr lang="en-US" sz="3200" b="1" dirty="0" smtClean="0">
                <a:solidFill>
                  <a:srgbClr val="FFFFFF"/>
                </a:solidFill>
                <a:latin typeface="Arial" panose="020B0604020202020204" pitchFamily="34" charset="0"/>
                <a:cs typeface="Arial" panose="020B0604020202020204" pitchFamily="34" charset="0"/>
              </a:rPr>
              <a:t>Affordable Care Act - “Cadillac Tax” Update</a:t>
            </a:r>
            <a:endParaRPr lang="en-US" sz="3200" b="1" dirty="0">
              <a:solidFill>
                <a:srgbClr val="FFFFFF"/>
              </a:solidFill>
              <a:latin typeface="Arial" panose="020B0604020202020204" pitchFamily="34" charset="0"/>
              <a:cs typeface="Arial" panose="020B0604020202020204" pitchFamily="34" charset="0"/>
            </a:endParaRPr>
          </a:p>
        </p:txBody>
      </p:sp>
      <p:pic>
        <p:nvPicPr>
          <p:cNvPr id="6" name="Picture 4" descr="http://thehill.com/sites/default/files/styles/article_full/public/article_images/reid_mcconnell_ryan_pelosi_gn.jpg?itok=YhOOQe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268" y="1811109"/>
            <a:ext cx="4105467" cy="23945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71621" y="4196084"/>
            <a:ext cx="7086599" cy="1569660"/>
          </a:xfrm>
          <a:prstGeom prst="rect">
            <a:avLst/>
          </a:prstGeom>
          <a:noFill/>
        </p:spPr>
        <p:txBody>
          <a:bodyPr wrap="square" rtlCol="0">
            <a:spAutoFit/>
          </a:bodyPr>
          <a:lstStyle/>
          <a:p>
            <a:pPr marL="342900" indent="-342900" algn="ctr" fontAlgn="base">
              <a:spcBef>
                <a:spcPct val="20000"/>
              </a:spcBef>
              <a:spcAft>
                <a:spcPct val="0"/>
              </a:spcAft>
              <a:buClr>
                <a:srgbClr val="1F673A"/>
              </a:buClr>
              <a:buFont typeface="Arial" panose="020B0604020202020204" pitchFamily="34" charset="0"/>
              <a:buChar char="•"/>
            </a:pPr>
            <a:r>
              <a:rPr lang="en-US" sz="2400" kern="0" dirty="0">
                <a:solidFill>
                  <a:srgbClr val="000000"/>
                </a:solidFill>
                <a:latin typeface="Arial" pitchFamily="-60" charset="0"/>
              </a:rPr>
              <a:t>Omnibus </a:t>
            </a:r>
            <a:r>
              <a:rPr lang="en-US" sz="2400" kern="0" dirty="0" smtClean="0">
                <a:solidFill>
                  <a:srgbClr val="000000"/>
                </a:solidFill>
                <a:latin typeface="Arial" pitchFamily="-60" charset="0"/>
              </a:rPr>
              <a:t>Government Spending </a:t>
            </a:r>
            <a:r>
              <a:rPr lang="en-US" sz="2400" kern="0" dirty="0">
                <a:solidFill>
                  <a:srgbClr val="000000"/>
                </a:solidFill>
                <a:latin typeface="Arial" pitchFamily="-60" charset="0"/>
              </a:rPr>
              <a:t>Law includes            </a:t>
            </a:r>
          </a:p>
          <a:p>
            <a:pPr algn="ctr" fontAlgn="base">
              <a:spcBef>
                <a:spcPct val="20000"/>
              </a:spcBef>
              <a:spcAft>
                <a:spcPct val="0"/>
              </a:spcAft>
              <a:buClr>
                <a:srgbClr val="1F673A"/>
              </a:buClr>
            </a:pPr>
            <a:r>
              <a:rPr lang="en-US" sz="2400" b="1" kern="0" dirty="0" smtClean="0">
                <a:solidFill>
                  <a:srgbClr val="000000"/>
                </a:solidFill>
                <a:latin typeface="Arial" pitchFamily="-60" charset="0"/>
              </a:rPr>
              <a:t>Two-year </a:t>
            </a:r>
            <a:r>
              <a:rPr lang="en-US" sz="2400" b="1" kern="0" dirty="0">
                <a:solidFill>
                  <a:srgbClr val="000000"/>
                </a:solidFill>
                <a:latin typeface="Arial" pitchFamily="-60" charset="0"/>
              </a:rPr>
              <a:t>delay until 2020</a:t>
            </a:r>
          </a:p>
          <a:p>
            <a:pPr algn="ctr" fontAlgn="base">
              <a:spcBef>
                <a:spcPct val="20000"/>
              </a:spcBef>
              <a:spcAft>
                <a:spcPct val="0"/>
              </a:spcAft>
              <a:buClr>
                <a:srgbClr val="1F673A"/>
              </a:buClr>
            </a:pPr>
            <a:endParaRPr lang="en-US" sz="1200" kern="0" dirty="0">
              <a:solidFill>
                <a:srgbClr val="000000"/>
              </a:solidFill>
              <a:latin typeface="Arial" pitchFamily="-60" charset="0"/>
            </a:endParaRPr>
          </a:p>
          <a:p>
            <a:pPr marL="342900" indent="-342900" algn="ctr" fontAlgn="base">
              <a:spcBef>
                <a:spcPct val="20000"/>
              </a:spcBef>
              <a:spcAft>
                <a:spcPct val="0"/>
              </a:spcAft>
              <a:buClr>
                <a:srgbClr val="1F673A"/>
              </a:buClr>
              <a:buFont typeface="Arial" panose="020B0604020202020204" pitchFamily="34" charset="0"/>
              <a:buChar char="•"/>
            </a:pPr>
            <a:r>
              <a:rPr lang="en-US" sz="2400" kern="0" dirty="0" smtClean="0">
                <a:solidFill>
                  <a:srgbClr val="000000"/>
                </a:solidFill>
                <a:latin typeface="Arial" pitchFamily="-60" charset="0"/>
              </a:rPr>
              <a:t>Provides two </a:t>
            </a:r>
            <a:r>
              <a:rPr lang="en-US" sz="2400" kern="0" dirty="0">
                <a:solidFill>
                  <a:srgbClr val="000000"/>
                </a:solidFill>
                <a:latin typeface="Arial" pitchFamily="-60" charset="0"/>
              </a:rPr>
              <a:t>more years to </a:t>
            </a:r>
            <a:r>
              <a:rPr lang="en-US" sz="2400" kern="0" dirty="0" smtClean="0">
                <a:solidFill>
                  <a:srgbClr val="000000"/>
                </a:solidFill>
                <a:latin typeface="Arial" pitchFamily="-60" charset="0"/>
              </a:rPr>
              <a:t>pursue</a:t>
            </a:r>
            <a:r>
              <a:rPr lang="en-US" sz="2400" i="1" kern="0" dirty="0" smtClean="0">
                <a:solidFill>
                  <a:srgbClr val="000000"/>
                </a:solidFill>
                <a:latin typeface="Arial" pitchFamily="-60" charset="0"/>
              </a:rPr>
              <a:t> </a:t>
            </a:r>
            <a:r>
              <a:rPr lang="en-US" sz="2400" b="1" i="1" kern="0" dirty="0" smtClean="0">
                <a:solidFill>
                  <a:srgbClr val="000000"/>
                </a:solidFill>
                <a:latin typeface="Arial" pitchFamily="-60" charset="0"/>
              </a:rPr>
              <a:t>full </a:t>
            </a:r>
            <a:r>
              <a:rPr lang="en-US" sz="2400" kern="0" dirty="0">
                <a:solidFill>
                  <a:srgbClr val="000000"/>
                </a:solidFill>
                <a:latin typeface="Arial" pitchFamily="-60" charset="0"/>
              </a:rPr>
              <a:t>repeal</a:t>
            </a:r>
          </a:p>
        </p:txBody>
      </p:sp>
      <p:sp>
        <p:nvSpPr>
          <p:cNvPr id="2" name="Slide Number Placeholder 1"/>
          <p:cNvSpPr>
            <a:spLocks noGrp="1"/>
          </p:cNvSpPr>
          <p:nvPr>
            <p:ph type="sldNum" sz="quarter" idx="10"/>
          </p:nvPr>
        </p:nvSpPr>
        <p:spPr/>
        <p:txBody>
          <a:bodyPr/>
          <a:lstStyle/>
          <a:p>
            <a:pPr>
              <a:defRPr/>
            </a:pPr>
            <a:fld id="{4B4B7686-FA8B-4EAC-BE38-4938AE3A6F42}"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288845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fade">
                                      <p:cBhvr>
                                        <p:cTn id="1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mployee Benefits Update_HR15">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ヒラギノ角ゴ Pro W3"/>
      </a:majorFont>
      <a:minorFont>
        <a:latin typeface="Lucida Grande"/>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Employee Benefits Update_HR15">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ヒラギノ角ゴ Pro W3"/>
      </a:majorFont>
      <a:minorFont>
        <a:latin typeface="Lucida Grande"/>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mployee Benefits Update_HR15">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ヒラギノ角ゴ Pro W3"/>
      </a:majorFont>
      <a:minorFont>
        <a:latin typeface="Lucida Grande"/>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Employee Benefits Update_HR15">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ヒラギノ角ゴ Pro W3"/>
      </a:majorFont>
      <a:minorFont>
        <a:latin typeface="Lucida Grande"/>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Employee Benefits Update_HR15">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ヒラギノ角ゴ Pro W3"/>
      </a:majorFont>
      <a:minorFont>
        <a:latin typeface="Lucida Grande"/>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Employee Benefits Update_HR15">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ヒラギノ角ゴ Pro W3"/>
      </a:majorFont>
      <a:minorFont>
        <a:latin typeface="Lucida Grande"/>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Employee Benefits Update_HR15">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ヒラギノ角ゴ Pro W3"/>
      </a:majorFont>
      <a:minorFont>
        <a:latin typeface="Lucida Grande"/>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Employee Benefits Update_HR15">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ヒラギノ角ゴ Pro W3"/>
      </a:majorFont>
      <a:minorFont>
        <a:latin typeface="Lucida Grande"/>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Employee Benefits Update_HR15">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ヒラギノ角ゴ Pro W3"/>
      </a:majorFont>
      <a:minorFont>
        <a:latin typeface="Lucida Grande"/>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Employee Benefits Update_HR15">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ヒラギノ角ゴ Pro W3"/>
      </a:majorFont>
      <a:minorFont>
        <a:latin typeface="Lucida Grande"/>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http://schemas.microsoft.com/sharepoint/v3">Field Presentations</Category>
    <Year xmlns="13FD5413-7C7F-41EA-ACB4-505B31114EDA">2016</Year>
    <DCP_x0020_Catagory xmlns="13FD5413-7C7F-41EA-ACB4-505B31114EDA">Field Presentations</DCP_x0020_Catagory>
    <Knowledge_x0020_Base_x0020_entry xmlns="13FD5413-7C7F-41EA-ACB4-505B31114EDA">2016-07-22T04:00:00+00:00</Knowledge_x0020_Base_x0020_entry>
    <Description0 xmlns="13FD5413-7C7F-41EA-ACB4-505B31114EDA">Accounting or Office Manager Meeting - 30minutes</Description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E164F2BE50B649B229CF524957AD2D" ma:contentTypeVersion="19" ma:contentTypeDescription="Create a new document." ma:contentTypeScope="" ma:versionID="8cdca88d2b45d819699dc43a44cccb03">
  <xsd:schema xmlns:xsd="http://www.w3.org/2001/XMLSchema" xmlns:xs="http://www.w3.org/2001/XMLSchema" xmlns:p="http://schemas.microsoft.com/office/2006/metadata/properties" xmlns:ns1="http://schemas.microsoft.com/sharepoint/v3" xmlns:ns2="13FD5413-7C7F-41EA-ACB4-505B31114EDA" targetNamespace="http://schemas.microsoft.com/office/2006/metadata/properties" ma:root="true" ma:fieldsID="473a2b4bcb9eedf56d0e832302d947c0" ns1:_="" ns2:_="">
    <xsd:import namespace="http://schemas.microsoft.com/sharepoint/v3"/>
    <xsd:import namespace="13FD5413-7C7F-41EA-ACB4-505B31114EDA"/>
    <xsd:element name="properties">
      <xsd:complexType>
        <xsd:sequence>
          <xsd:element name="documentManagement">
            <xsd:complexType>
              <xsd:all>
                <xsd:element ref="ns1:Category"/>
                <xsd:element ref="ns2:DCP_x0020_Catagory" minOccurs="0"/>
                <xsd:element ref="ns2:Knowledge_x0020_Base_x0020_entry" minOccurs="0"/>
                <xsd:element ref="ns2:Description0" minOccurs="0"/>
                <xsd:element ref="ns2: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 ma:index="8" ma:displayName="Category" ma:format="Dropdown" ma:internalName="Category" ma:readOnly="false">
      <xsd:simpleType>
        <xsd:restriction base="dms:Choice">
          <xsd:enumeration value="401(k) Plan"/>
          <xsd:enumeration value="Retirement Security"/>
          <xsd:enumeration value="Medical Plans"/>
          <xsd:enumeration value="Life, BTA, Disability, Dental and Vision Plans"/>
          <xsd:enumeration value="Deferred Compensation"/>
          <xsd:enumeration value="Field Staff Tools"/>
          <xsd:enumeration value="Group Annual Renewal Material"/>
          <xsd:enumeration value="Investment Advisor Representative"/>
          <xsd:enumeration value="Retiree Insurance Solutions"/>
          <xsd:enumeration value="Competitive Analysis"/>
          <xsd:enumeration value="Eligibility and Life Events"/>
          <xsd:enumeration value="Benefits Website"/>
          <xsd:enumeration value="Brochures and Forms"/>
          <xsd:enumeration value="Bios"/>
          <xsd:enumeration value="Field Presentations"/>
        </xsd:restriction>
      </xsd:simpleType>
    </xsd:element>
  </xsd:schema>
  <xsd:schema xmlns:xsd="http://www.w3.org/2001/XMLSchema" xmlns:xs="http://www.w3.org/2001/XMLSchema" xmlns:dms="http://schemas.microsoft.com/office/2006/documentManagement/types" xmlns:pc="http://schemas.microsoft.com/office/infopath/2007/PartnerControls" targetNamespace="13FD5413-7C7F-41EA-ACB4-505B31114EDA" elementFormDefault="qualified">
    <xsd:import namespace="http://schemas.microsoft.com/office/2006/documentManagement/types"/>
    <xsd:import namespace="http://schemas.microsoft.com/office/infopath/2007/PartnerControls"/>
    <xsd:element name="DCP_x0020_Catagory" ma:index="9" nillable="true" ma:displayName="Sub Category" ma:description="If your document is a Deferred Compensation Document select the DCP category Above" ma:format="Dropdown" ma:internalName="DCP_x0020_Catagory">
      <xsd:simpleType>
        <xsd:restriction base="dms:Choice">
          <xsd:enumeration value="Executive Compensation 457(b)"/>
          <xsd:enumeration value="Pension Restoration Plan (PRP)"/>
          <xsd:enumeration value="Executive Benefit Restoration (EBR)"/>
          <xsd:enumeration value="Compliance"/>
          <xsd:enumeration value="Eligibility"/>
          <xsd:enumeration value="Life"/>
          <xsd:enumeration value="Disability"/>
          <xsd:enumeration value="Dental"/>
          <xsd:enumeration value="Vision"/>
          <xsd:enumeration value="Plan Changes"/>
          <xsd:enumeration value="RS Pre-Payments"/>
          <xsd:enumeration value="Frontlines"/>
          <xsd:enumeration value="Life Events"/>
          <xsd:enumeration value="Archives"/>
          <xsd:enumeration value="Deferred Compensation"/>
          <xsd:enumeration value="401(k) plans"/>
          <xsd:enumeration value="Bios"/>
          <xsd:enumeration value="Field Updates"/>
          <xsd:enumeration value="Field Updates Archives"/>
          <xsd:enumeration value="Benefits Website"/>
          <xsd:enumeration value="Brochures and Forms"/>
          <xsd:enumeration value="Bios"/>
          <xsd:enumeration value="Medical and RX"/>
          <xsd:enumeration value="Retirement Security"/>
          <xsd:enumeration value="Field Presentations"/>
        </xsd:restriction>
      </xsd:simpleType>
    </xsd:element>
    <xsd:element name="Knowledge_x0020_Base_x0020_entry" ma:index="10" nillable="true" ma:displayName="Knowledge Base entry" ma:format="DateOnly" ma:internalName="Knowledge_x0020_Base_x0020_entry">
      <xsd:simpleType>
        <xsd:restriction base="dms:DateTime"/>
      </xsd:simpleType>
    </xsd:element>
    <xsd:element name="Description0" ma:index="11" nillable="true" ma:displayName="Description" ma:internalName="Description0">
      <xsd:simpleType>
        <xsd:restriction base="dms:Note">
          <xsd:maxLength value="255"/>
        </xsd:restriction>
      </xsd:simpleType>
    </xsd:element>
    <xsd:element name="Year" ma:index="12" nillable="true" ma:displayName="Year" ma:format="Dropdown" ma:internalName="Year">
      <xsd:simpleType>
        <xsd:restriction base="dms:Choice">
          <xsd:enumeration value="2012"/>
          <xsd:enumeration value="2013"/>
          <xsd:enumeration value="2014"/>
          <xsd:enumeration value="2015"/>
          <xsd:enumeration value="2016"/>
          <xsd:enumeration value="2017"/>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7B1E63-97AC-466D-B800-FA0DB78AEEBE}">
  <ds:schemaRefs>
    <ds:schemaRef ds:uri="http://schemas.microsoft.com/office/2006/metadata/properties"/>
    <ds:schemaRef ds:uri="http://purl.org/dc/elements/1.1/"/>
    <ds:schemaRef ds:uri="http://schemas.microsoft.com/office/2006/documentManagement/types"/>
    <ds:schemaRef ds:uri="http://purl.org/dc/terms/"/>
    <ds:schemaRef ds:uri="http://www.w3.org/XML/1998/namespace"/>
    <ds:schemaRef ds:uri="http://schemas.openxmlformats.org/package/2006/metadata/core-properties"/>
    <ds:schemaRef ds:uri="http://purl.org/dc/dcmitype/"/>
    <ds:schemaRef ds:uri="http://schemas.microsoft.com/office/infopath/2007/PartnerControls"/>
    <ds:schemaRef ds:uri="13FD5413-7C7F-41EA-ACB4-505B31114EDA"/>
    <ds:schemaRef ds:uri="http://schemas.microsoft.com/sharepoint/v3"/>
  </ds:schemaRefs>
</ds:datastoreItem>
</file>

<file path=customXml/itemProps2.xml><?xml version="1.0" encoding="utf-8"?>
<ds:datastoreItem xmlns:ds="http://schemas.openxmlformats.org/officeDocument/2006/customXml" ds:itemID="{0144A9CD-6DDE-4F60-8495-8C05346C28D4}">
  <ds:schemaRefs>
    <ds:schemaRef ds:uri="http://schemas.microsoft.com/sharepoint/v3/contenttype/forms"/>
  </ds:schemaRefs>
</ds:datastoreItem>
</file>

<file path=customXml/itemProps3.xml><?xml version="1.0" encoding="utf-8"?>
<ds:datastoreItem xmlns:ds="http://schemas.openxmlformats.org/officeDocument/2006/customXml" ds:itemID="{0E73A682-6C17-43D3-801C-E9E839997A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3FD5413-7C7F-41EA-ACB4-505B31114E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317</TotalTime>
  <Words>2466</Words>
  <Application>Microsoft Office PowerPoint</Application>
  <PresentationFormat>On-screen Show (4:3)</PresentationFormat>
  <Paragraphs>412</Paragraphs>
  <Slides>28</Slides>
  <Notes>23</Notes>
  <HiddenSlides>0</HiddenSlides>
  <MMClips>0</MMClips>
  <ScaleCrop>false</ScaleCrop>
  <HeadingPairs>
    <vt:vector size="4" baseType="variant">
      <vt:variant>
        <vt:lpstr>Theme</vt:lpstr>
      </vt:variant>
      <vt:variant>
        <vt:i4>10</vt:i4>
      </vt:variant>
      <vt:variant>
        <vt:lpstr>Slide Titles</vt:lpstr>
      </vt:variant>
      <vt:variant>
        <vt:i4>28</vt:i4>
      </vt:variant>
    </vt:vector>
  </HeadingPairs>
  <TitlesOfParts>
    <vt:vector size="38" baseType="lpstr">
      <vt:lpstr>Employee Benefits Update_HR15</vt:lpstr>
      <vt:lpstr>1_Employee Benefits Update_HR15</vt:lpstr>
      <vt:lpstr>2_Employee Benefits Update_HR15</vt:lpstr>
      <vt:lpstr>5_Employee Benefits Update_HR15</vt:lpstr>
      <vt:lpstr>6_Employee Benefits Update_HR15</vt:lpstr>
      <vt:lpstr>7_Employee Benefits Update_HR15</vt:lpstr>
      <vt:lpstr>8_Employee Benefits Update_HR15</vt:lpstr>
      <vt:lpstr>9_Employee Benefits Update_HR15</vt:lpstr>
      <vt:lpstr>10_Employee Benefits Update_HR15</vt:lpstr>
      <vt:lpstr>11_Employee Benefits Update_HR15</vt:lpstr>
      <vt:lpstr>N.R.E.C.A. Employee Benefits Update  September 16, 2016</vt:lpstr>
      <vt:lpstr>Agenda</vt:lpstr>
      <vt:lpstr>  Why Does NRECA Offer Employee Benefits Programs and Services? </vt:lpstr>
      <vt:lpstr>Retirement and Group Benefit Summary</vt:lpstr>
      <vt:lpstr>Member Resolution: Health Care </vt:lpstr>
      <vt:lpstr>NRECA’s Partnership with UnitedHealthcare </vt:lpstr>
      <vt:lpstr>Member Resolution: Employee Retirement Benefits </vt:lpstr>
      <vt:lpstr>Legislative Success Recap </vt:lpstr>
      <vt:lpstr>PowerPoint Presentation</vt:lpstr>
      <vt:lpstr>Retirement Security Plan Update</vt:lpstr>
      <vt:lpstr>30 Year Plan Changes</vt:lpstr>
      <vt:lpstr>RS Plan Update:  Distribution Opt-Out </vt:lpstr>
      <vt:lpstr>Recent Co-op RS Plan Change Statistics </vt:lpstr>
      <vt:lpstr>1/1/2015 Financial Results</vt:lpstr>
      <vt:lpstr>1/1/2015 Assets and Liabilities</vt:lpstr>
      <vt:lpstr>Key Factors Affecting Funded Status</vt:lpstr>
      <vt:lpstr>Notes on Interest Rates</vt:lpstr>
      <vt:lpstr>RS Plan Investment Return History</vt:lpstr>
      <vt:lpstr>Billing Rate Considerations</vt:lpstr>
      <vt:lpstr>More Billing Rate Considerations</vt:lpstr>
      <vt:lpstr>401(k) Pension Plan</vt:lpstr>
      <vt:lpstr>401(k) Pension Plan: Expense Comparison</vt:lpstr>
      <vt:lpstr>Impact of Fees on Retirement Income</vt:lpstr>
      <vt:lpstr>We Are Here to Help You</vt:lpstr>
      <vt:lpstr>Employee Benefits Website Enhancements</vt:lpstr>
      <vt:lpstr>Coming this Year for Participants: Enhanced 401(k) Experience</vt:lpstr>
      <vt:lpstr>Screens Enhanced with Auto-Rebalancing Feature</vt:lpstr>
      <vt:lpstr>2017 11/15 Salary Collection Changes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 or Office Manager Meeting - 30minutes</dc:title>
  <dc:creator>Wheeler, Jen</dc:creator>
  <cp:lastModifiedBy>Sharpe, Dan</cp:lastModifiedBy>
  <cp:revision>205</cp:revision>
  <dcterms:created xsi:type="dcterms:W3CDTF">2016-03-15T13:34:25Z</dcterms:created>
  <dcterms:modified xsi:type="dcterms:W3CDTF">2016-09-12T13:36:37Z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0x010100ACE164F2BE50B649B229CF524957AD2D</vt:lpwstr>
  </property>
</Properties>
</file>