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8" r:id="rId2"/>
    <p:sldId id="257" r:id="rId3"/>
    <p:sldId id="300" r:id="rId4"/>
    <p:sldId id="301" r:id="rId5"/>
    <p:sldId id="262"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94" r:id="rId31"/>
    <p:sldId id="295" r:id="rId32"/>
    <p:sldId id="296" r:id="rId33"/>
    <p:sldId id="286" r:id="rId34"/>
    <p:sldId id="299" r:id="rId35"/>
    <p:sldId id="289" r:id="rId36"/>
    <p:sldId id="290" r:id="rId37"/>
    <p:sldId id="291" r:id="rId38"/>
    <p:sldId id="292" r:id="rId39"/>
    <p:sldId id="293" r:id="rId4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1" autoAdjust="0"/>
    <p:restoredTop sz="94660"/>
  </p:normalViewPr>
  <p:slideViewPr>
    <p:cSldViewPr snapToGrid="0">
      <p:cViewPr varScale="1">
        <p:scale>
          <a:sx n="85" d="100"/>
          <a:sy n="85" d="100"/>
        </p:scale>
        <p:origin x="62" y="10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367B7114-20DA-416E-AAC7-7DBC741415E4}" type="datetimeFigureOut">
              <a:rPr lang="en-US" smtClean="0"/>
              <a:t>9/13/2016</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0DB25AA-4261-4812-82D7-1C39BB8A8025}" type="slidenum">
              <a:rPr lang="en-US" smtClean="0"/>
              <a:t>‹#›</a:t>
            </a:fld>
            <a:endParaRPr lang="en-US"/>
          </a:p>
        </p:txBody>
      </p:sp>
    </p:spTree>
    <p:extLst>
      <p:ext uri="{BB962C8B-B14F-4D97-AF65-F5344CB8AC3E}">
        <p14:creationId xmlns:p14="http://schemas.microsoft.com/office/powerpoint/2010/main" val="3988603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1</a:t>
            </a:fld>
            <a:endParaRPr lang="en-US"/>
          </a:p>
        </p:txBody>
      </p:sp>
    </p:spTree>
    <p:extLst>
      <p:ext uri="{BB962C8B-B14F-4D97-AF65-F5344CB8AC3E}">
        <p14:creationId xmlns:p14="http://schemas.microsoft.com/office/powerpoint/2010/main" val="1861811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11</a:t>
            </a:fld>
            <a:endParaRPr lang="en-US"/>
          </a:p>
        </p:txBody>
      </p:sp>
    </p:spTree>
    <p:extLst>
      <p:ext uri="{BB962C8B-B14F-4D97-AF65-F5344CB8AC3E}">
        <p14:creationId xmlns:p14="http://schemas.microsoft.com/office/powerpoint/2010/main" val="3159785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12</a:t>
            </a:fld>
            <a:endParaRPr lang="en-US"/>
          </a:p>
        </p:txBody>
      </p:sp>
    </p:spTree>
    <p:extLst>
      <p:ext uri="{BB962C8B-B14F-4D97-AF65-F5344CB8AC3E}">
        <p14:creationId xmlns:p14="http://schemas.microsoft.com/office/powerpoint/2010/main" val="869233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13</a:t>
            </a:fld>
            <a:endParaRPr lang="en-US"/>
          </a:p>
        </p:txBody>
      </p:sp>
    </p:spTree>
    <p:extLst>
      <p:ext uri="{BB962C8B-B14F-4D97-AF65-F5344CB8AC3E}">
        <p14:creationId xmlns:p14="http://schemas.microsoft.com/office/powerpoint/2010/main" val="3972101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4002BCAB-EAFC-4D8F-A9E2-C77765C5011C}" type="slidenum">
              <a:rPr lang="en-US"/>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23EEB462-B652-40F0-A77A-FA32AB035E5B}" type="slidenum">
              <a:rPr lang="en-US"/>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ED0F5B6D-EFCB-421F-A0FA-C970E04734D3}" type="slidenum">
              <a:rPr lang="en-US"/>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4D31E560-4C71-4BB6-A00F-98CFEC2D08E5}" type="slidenum">
              <a:rPr lang="en-US"/>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1332134D-DA2A-4215-94D8-8450AE52F604}" type="slidenum">
              <a:rPr lang="en-US"/>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19</a:t>
            </a:fld>
            <a:endParaRPr lang="en-US"/>
          </a:p>
        </p:txBody>
      </p:sp>
    </p:spTree>
    <p:extLst>
      <p:ext uri="{BB962C8B-B14F-4D97-AF65-F5344CB8AC3E}">
        <p14:creationId xmlns:p14="http://schemas.microsoft.com/office/powerpoint/2010/main" val="600626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688711E5-F33F-4784-9DC9-605D3E2E7587}" type="slidenum">
              <a:rPr lang="en-US"/>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2</a:t>
            </a:fld>
            <a:endParaRPr lang="en-US"/>
          </a:p>
        </p:txBody>
      </p:sp>
    </p:spTree>
    <p:extLst>
      <p:ext uri="{BB962C8B-B14F-4D97-AF65-F5344CB8AC3E}">
        <p14:creationId xmlns:p14="http://schemas.microsoft.com/office/powerpoint/2010/main" val="1979995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1332134D-DA2A-4215-94D8-8450AE52F604}" type="slidenum">
              <a:rPr lang="en-US"/>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22</a:t>
            </a:fld>
            <a:endParaRPr lang="en-US"/>
          </a:p>
        </p:txBody>
      </p:sp>
    </p:spTree>
    <p:extLst>
      <p:ext uri="{BB962C8B-B14F-4D97-AF65-F5344CB8AC3E}">
        <p14:creationId xmlns:p14="http://schemas.microsoft.com/office/powerpoint/2010/main" val="15198879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23</a:t>
            </a:fld>
            <a:endParaRPr lang="en-US"/>
          </a:p>
        </p:txBody>
      </p:sp>
    </p:spTree>
    <p:extLst>
      <p:ext uri="{BB962C8B-B14F-4D97-AF65-F5344CB8AC3E}">
        <p14:creationId xmlns:p14="http://schemas.microsoft.com/office/powerpoint/2010/main" val="3023358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24</a:t>
            </a:fld>
            <a:endParaRPr lang="en-US"/>
          </a:p>
        </p:txBody>
      </p:sp>
    </p:spTree>
    <p:extLst>
      <p:ext uri="{BB962C8B-B14F-4D97-AF65-F5344CB8AC3E}">
        <p14:creationId xmlns:p14="http://schemas.microsoft.com/office/powerpoint/2010/main" val="4523507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1332134D-DA2A-4215-94D8-8450AE52F604}" type="slidenum">
              <a:rPr lang="en-US"/>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1332134D-DA2A-4215-94D8-8450AE52F604}" type="slidenum">
              <a:rPr lang="en-US"/>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BDA1E133-5AA7-460E-8A96-AC7A0D14AA94}" type="slidenum">
              <a:rPr lang="en-US"/>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dirty="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4B2CAFE7-D94B-41EB-99CC-791307D7CB11}" type="slidenum">
              <a:rPr lang="en-US"/>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7CB6702D-9F8B-4147-9441-C6770CE75768}" type="slidenum">
              <a:rPr lang="en-US"/>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30</a:t>
            </a:fld>
            <a:endParaRPr lang="en-US"/>
          </a:p>
        </p:txBody>
      </p:sp>
    </p:spTree>
    <p:extLst>
      <p:ext uri="{BB962C8B-B14F-4D97-AF65-F5344CB8AC3E}">
        <p14:creationId xmlns:p14="http://schemas.microsoft.com/office/powerpoint/2010/main" val="635562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These analyses include a utilization analysis for individuals with disabilities with a goal of 7% </a:t>
            </a:r>
          </a:p>
        </p:txBody>
      </p:sp>
      <p:sp>
        <p:nvSpPr>
          <p:cNvPr id="14340"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extLst>
      <p:ext uri="{BB962C8B-B14F-4D97-AF65-F5344CB8AC3E}">
        <p14:creationId xmlns:p14="http://schemas.microsoft.com/office/powerpoint/2010/main" val="20848685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dirty="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4B2CAFE7-D94B-41EB-99CC-791307D7CB11}" type="slidenum">
              <a:rPr lang="en-US"/>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32</a:t>
            </a:fld>
            <a:endParaRPr lang="en-US"/>
          </a:p>
        </p:txBody>
      </p:sp>
    </p:spTree>
    <p:extLst>
      <p:ext uri="{BB962C8B-B14F-4D97-AF65-F5344CB8AC3E}">
        <p14:creationId xmlns:p14="http://schemas.microsoft.com/office/powerpoint/2010/main" val="21004058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1332134D-DA2A-4215-94D8-8450AE52F604}" type="slidenum">
              <a:rPr lang="en-US"/>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7CB6702D-9F8B-4147-9441-C6770CE75768}" type="slidenum">
              <a:rPr lang="en-US"/>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731520" y="4560570"/>
            <a:ext cx="5852160" cy="43205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644" tIns="48323" rIns="96644" bIns="48323" numCol="1" anchor="t" anchorCtr="0" compatLnSpc="1">
            <a:prstTxWarp prst="textNoShape">
              <a:avLst/>
            </a:prstTxWarp>
          </a:bodyPr>
          <a:lstStyle/>
          <a:p>
            <a:pPr eaLnBrk="1" hangingPunct="1">
              <a:spcBef>
                <a:spcPct val="0"/>
              </a:spcBef>
            </a:pPr>
            <a:endParaRPr lang="en-US"/>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83222">
              <a:defRPr sz="1200">
                <a:solidFill>
                  <a:schemeClr val="tx1"/>
                </a:solidFill>
                <a:latin typeface="Calibri" pitchFamily="34" charset="0"/>
              </a:defRPr>
            </a:lvl1pPr>
            <a:lvl2pPr marL="785235" indent="-302013" defTabSz="483222">
              <a:defRPr sz="1200">
                <a:solidFill>
                  <a:schemeClr val="tx1"/>
                </a:solidFill>
                <a:latin typeface="Calibri" pitchFamily="34" charset="0"/>
              </a:defRPr>
            </a:lvl2pPr>
            <a:lvl3pPr marL="1208053" indent="-241611" defTabSz="483222">
              <a:defRPr sz="1200">
                <a:solidFill>
                  <a:schemeClr val="tx1"/>
                </a:solidFill>
                <a:latin typeface="Calibri" pitchFamily="34" charset="0"/>
              </a:defRPr>
            </a:lvl3pPr>
            <a:lvl4pPr marL="1691275" indent="-241611" defTabSz="483222">
              <a:defRPr sz="1200">
                <a:solidFill>
                  <a:schemeClr val="tx1"/>
                </a:solidFill>
                <a:latin typeface="Calibri" pitchFamily="34" charset="0"/>
              </a:defRPr>
            </a:lvl4pPr>
            <a:lvl5pPr marL="2174496" indent="-241611" defTabSz="483222">
              <a:defRPr sz="1200">
                <a:solidFill>
                  <a:schemeClr val="tx1"/>
                </a:solidFill>
                <a:latin typeface="Calibri" pitchFamily="34" charset="0"/>
              </a:defRPr>
            </a:lvl5pPr>
            <a:lvl6pPr marL="2657717" indent="-241611" defTabSz="483222" eaLnBrk="0" fontAlgn="base" hangingPunct="0">
              <a:spcBef>
                <a:spcPct val="30000"/>
              </a:spcBef>
              <a:spcAft>
                <a:spcPct val="0"/>
              </a:spcAft>
              <a:defRPr sz="1200">
                <a:solidFill>
                  <a:schemeClr val="tx1"/>
                </a:solidFill>
                <a:latin typeface="Calibri" pitchFamily="34" charset="0"/>
              </a:defRPr>
            </a:lvl6pPr>
            <a:lvl7pPr marL="3140938" indent="-241611" defTabSz="483222" eaLnBrk="0" fontAlgn="base" hangingPunct="0">
              <a:spcBef>
                <a:spcPct val="30000"/>
              </a:spcBef>
              <a:spcAft>
                <a:spcPct val="0"/>
              </a:spcAft>
              <a:defRPr sz="1200">
                <a:solidFill>
                  <a:schemeClr val="tx1"/>
                </a:solidFill>
                <a:latin typeface="Calibri" pitchFamily="34" charset="0"/>
              </a:defRPr>
            </a:lvl7pPr>
            <a:lvl8pPr marL="3624160" indent="-241611" defTabSz="483222" eaLnBrk="0" fontAlgn="base" hangingPunct="0">
              <a:spcBef>
                <a:spcPct val="30000"/>
              </a:spcBef>
              <a:spcAft>
                <a:spcPct val="0"/>
              </a:spcAft>
              <a:defRPr sz="1200">
                <a:solidFill>
                  <a:schemeClr val="tx1"/>
                </a:solidFill>
                <a:latin typeface="Calibri" pitchFamily="34" charset="0"/>
              </a:defRPr>
            </a:lvl8pPr>
            <a:lvl9pPr marL="4107381" indent="-241611" defTabSz="483222" eaLnBrk="0" fontAlgn="base" hangingPunct="0">
              <a:spcBef>
                <a:spcPct val="30000"/>
              </a:spcBef>
              <a:spcAft>
                <a:spcPct val="0"/>
              </a:spcAft>
              <a:defRPr sz="1200">
                <a:solidFill>
                  <a:schemeClr val="tx1"/>
                </a:solidFill>
                <a:latin typeface="Calibri" pitchFamily="34" charset="0"/>
              </a:defRPr>
            </a:lvl9pPr>
          </a:lstStyle>
          <a:p>
            <a:fld id="{7CB6702D-9F8B-4147-9441-C6770CE75768}" type="slidenum">
              <a:rPr lang="en-US"/>
              <a:pPr/>
              <a:t>36</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37</a:t>
            </a:fld>
            <a:endParaRPr lang="en-US"/>
          </a:p>
        </p:txBody>
      </p:sp>
    </p:spTree>
    <p:extLst>
      <p:ext uri="{BB962C8B-B14F-4D97-AF65-F5344CB8AC3E}">
        <p14:creationId xmlns:p14="http://schemas.microsoft.com/office/powerpoint/2010/main" val="15896313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38</a:t>
            </a:fld>
            <a:endParaRPr lang="en-US"/>
          </a:p>
        </p:txBody>
      </p:sp>
    </p:spTree>
    <p:extLst>
      <p:ext uri="{BB962C8B-B14F-4D97-AF65-F5344CB8AC3E}">
        <p14:creationId xmlns:p14="http://schemas.microsoft.com/office/powerpoint/2010/main" val="1785567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39</a:t>
            </a:fld>
            <a:endParaRPr lang="en-US"/>
          </a:p>
        </p:txBody>
      </p:sp>
    </p:spTree>
    <p:extLst>
      <p:ext uri="{BB962C8B-B14F-4D97-AF65-F5344CB8AC3E}">
        <p14:creationId xmlns:p14="http://schemas.microsoft.com/office/powerpoint/2010/main" val="3457961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5</a:t>
            </a:fld>
            <a:endParaRPr lang="en-US"/>
          </a:p>
        </p:txBody>
      </p:sp>
    </p:spTree>
    <p:extLst>
      <p:ext uri="{BB962C8B-B14F-4D97-AF65-F5344CB8AC3E}">
        <p14:creationId xmlns:p14="http://schemas.microsoft.com/office/powerpoint/2010/main" val="3948416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6</a:t>
            </a:fld>
            <a:endParaRPr lang="en-US"/>
          </a:p>
        </p:txBody>
      </p:sp>
    </p:spTree>
    <p:extLst>
      <p:ext uri="{BB962C8B-B14F-4D97-AF65-F5344CB8AC3E}">
        <p14:creationId xmlns:p14="http://schemas.microsoft.com/office/powerpoint/2010/main" val="332509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7</a:t>
            </a:fld>
            <a:endParaRPr lang="en-US"/>
          </a:p>
        </p:txBody>
      </p:sp>
    </p:spTree>
    <p:extLst>
      <p:ext uri="{BB962C8B-B14F-4D97-AF65-F5344CB8AC3E}">
        <p14:creationId xmlns:p14="http://schemas.microsoft.com/office/powerpoint/2010/main" val="4186207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8</a:t>
            </a:fld>
            <a:endParaRPr lang="en-US"/>
          </a:p>
        </p:txBody>
      </p:sp>
    </p:spTree>
    <p:extLst>
      <p:ext uri="{BB962C8B-B14F-4D97-AF65-F5344CB8AC3E}">
        <p14:creationId xmlns:p14="http://schemas.microsoft.com/office/powerpoint/2010/main" val="2430812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9</a:t>
            </a:fld>
            <a:endParaRPr lang="en-US"/>
          </a:p>
        </p:txBody>
      </p:sp>
    </p:spTree>
    <p:extLst>
      <p:ext uri="{BB962C8B-B14F-4D97-AF65-F5344CB8AC3E}">
        <p14:creationId xmlns:p14="http://schemas.microsoft.com/office/powerpoint/2010/main" val="2190621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DB25AA-4261-4812-82D7-1C39BB8A8025}" type="slidenum">
              <a:rPr lang="en-US" smtClean="0"/>
              <a:t>10</a:t>
            </a:fld>
            <a:endParaRPr lang="en-US"/>
          </a:p>
        </p:txBody>
      </p:sp>
    </p:spTree>
    <p:extLst>
      <p:ext uri="{BB962C8B-B14F-4D97-AF65-F5344CB8AC3E}">
        <p14:creationId xmlns:p14="http://schemas.microsoft.com/office/powerpoint/2010/main" val="2629559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C76319-C61A-458C-8005-FB6861208D61}"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323112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C76319-C61A-458C-8005-FB6861208D61}"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270670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C76319-C61A-458C-8005-FB6861208D61}"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185484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C76319-C61A-458C-8005-FB6861208D61}"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1576870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C76319-C61A-458C-8005-FB6861208D61}"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2029272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C76319-C61A-458C-8005-FB6861208D61}" type="datetimeFigureOut">
              <a:rPr lang="en-US" smtClean="0"/>
              <a:t>9/13/2016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3283035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C76319-C61A-458C-8005-FB6861208D61}" type="datetimeFigureOut">
              <a:rPr lang="en-US" smtClean="0"/>
              <a:t>9/13/2016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2978428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C76319-C61A-458C-8005-FB6861208D61}" type="datetimeFigureOut">
              <a:rPr lang="en-US" smtClean="0"/>
              <a:t>9/13/2016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169352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C76319-C61A-458C-8005-FB6861208D61}" type="datetimeFigureOut">
              <a:rPr lang="en-US" smtClean="0"/>
              <a:t>9/13/2016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2824843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C76319-C61A-458C-8005-FB6861208D61}" type="datetimeFigureOut">
              <a:rPr lang="en-US" smtClean="0"/>
              <a:t>9/13/2016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1102130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C76319-C61A-458C-8005-FB6861208D61}" type="datetimeFigureOut">
              <a:rPr lang="en-US" smtClean="0"/>
              <a:t>9/13/2016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43DF8-65BD-47BF-9100-76EC48B7678A}" type="slidenum">
              <a:rPr lang="en-US" smtClean="0"/>
              <a:t>‹#›</a:t>
            </a:fld>
            <a:endParaRPr lang="en-US"/>
          </a:p>
        </p:txBody>
      </p:sp>
    </p:spTree>
    <p:extLst>
      <p:ext uri="{BB962C8B-B14F-4D97-AF65-F5344CB8AC3E}">
        <p14:creationId xmlns:p14="http://schemas.microsoft.com/office/powerpoint/2010/main" val="176715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76319-C61A-458C-8005-FB6861208D61}" type="datetimeFigureOut">
              <a:rPr lang="en-US" smtClean="0"/>
              <a:t>9/13/2016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43DF8-65BD-47BF-9100-76EC48B7678A}" type="slidenum">
              <a:rPr lang="en-US" smtClean="0"/>
              <a:t>‹#›</a:t>
            </a:fld>
            <a:endParaRPr lang="en-US"/>
          </a:p>
        </p:txBody>
      </p:sp>
    </p:spTree>
    <p:extLst>
      <p:ext uri="{BB962C8B-B14F-4D97-AF65-F5344CB8AC3E}">
        <p14:creationId xmlns:p14="http://schemas.microsoft.com/office/powerpoint/2010/main" val="3829225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Avant%20Resources%20Webinar%20Marketing%20Questionnaire.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ndickinson@hudsonmann.com"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dol.gov/ofccp/contacts/ofnation2.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www.dol.gov/ofccp/regs/compliance/fccm/fccmanul.ht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351508"/>
            <a:ext cx="7522028" cy="3477875"/>
          </a:xfrm>
          <a:prstGeom prst="rect">
            <a:avLst/>
          </a:prstGeom>
          <a:noFill/>
        </p:spPr>
        <p:txBody>
          <a:bodyPr wrap="square" rtlCol="0">
            <a:spAutoFit/>
          </a:bodyPr>
          <a:lstStyle/>
          <a:p>
            <a:r>
              <a:rPr lang="en-US" sz="4400" b="1" dirty="0">
                <a:solidFill>
                  <a:schemeClr val="accent6">
                    <a:lumMod val="50000"/>
                  </a:schemeClr>
                </a:solidFill>
              </a:rPr>
              <a:t>Conducting an Internal Affirmative Action Plan Audit</a:t>
            </a:r>
            <a:endParaRPr lang="en-US" sz="4400" dirty="0">
              <a:solidFill>
                <a:schemeClr val="accent6">
                  <a:lumMod val="50000"/>
                </a:schemeClr>
              </a:solidFill>
            </a:endParaRPr>
          </a:p>
          <a:p>
            <a:r>
              <a:rPr lang="en-US" sz="4400" dirty="0">
                <a:solidFill>
                  <a:schemeClr val="accent6">
                    <a:lumMod val="50000"/>
                  </a:schemeClr>
                </a:solidFill>
              </a:rPr>
              <a:t>Neil Dickinson</a:t>
            </a:r>
          </a:p>
          <a:p>
            <a:r>
              <a:rPr lang="en-US" sz="4400" dirty="0">
                <a:solidFill>
                  <a:schemeClr val="accent6">
                    <a:lumMod val="50000"/>
                  </a:schemeClr>
                </a:solidFill>
              </a:rPr>
              <a:t>Managing Partner</a:t>
            </a:r>
          </a:p>
          <a:p>
            <a:r>
              <a:rPr lang="en-US" sz="4400" dirty="0">
                <a:solidFill>
                  <a:schemeClr val="accent6">
                    <a:lumMod val="50000"/>
                  </a:schemeClr>
                </a:solidFill>
              </a:rPr>
              <a:t>HudsonMann</a:t>
            </a:r>
          </a:p>
        </p:txBody>
      </p:sp>
      <p:sp>
        <p:nvSpPr>
          <p:cNvPr id="6" name="TextBox 4"/>
          <p:cNvSpPr txBox="1">
            <a:spLocks noChangeArrowheads="1"/>
          </p:cNvSpPr>
          <p:nvPr/>
        </p:nvSpPr>
        <p:spPr bwMode="auto">
          <a:xfrm>
            <a:off x="5505450" y="9158288"/>
            <a:ext cx="7096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5000">
                <a:solidFill>
                  <a:schemeClr val="bg1"/>
                </a:solidFill>
                <a:latin typeface="Arial" pitchFamily="34" charset="0"/>
                <a:ea typeface="ＭＳ Ｐゴシック" pitchFamily="34" charset="-128"/>
              </a:defRPr>
            </a:lvl1pPr>
            <a:lvl2pPr marL="742950" indent="-285750" eaLnBrk="0" hangingPunct="0">
              <a:defRPr sz="5000">
                <a:solidFill>
                  <a:schemeClr val="bg1"/>
                </a:solidFill>
                <a:latin typeface="Arial" pitchFamily="34" charset="0"/>
                <a:ea typeface="ＭＳ Ｐゴシック" pitchFamily="34" charset="-128"/>
              </a:defRPr>
            </a:lvl2pPr>
            <a:lvl3pPr marL="1143000" indent="-228600" eaLnBrk="0" hangingPunct="0">
              <a:defRPr sz="5000">
                <a:solidFill>
                  <a:schemeClr val="bg1"/>
                </a:solidFill>
                <a:latin typeface="Arial" pitchFamily="34" charset="0"/>
                <a:ea typeface="ＭＳ Ｐゴシック" pitchFamily="34" charset="-128"/>
              </a:defRPr>
            </a:lvl3pPr>
            <a:lvl4pPr marL="1600200" indent="-228600" eaLnBrk="0" hangingPunct="0">
              <a:defRPr sz="5000">
                <a:solidFill>
                  <a:schemeClr val="bg1"/>
                </a:solidFill>
                <a:latin typeface="Arial" pitchFamily="34" charset="0"/>
                <a:ea typeface="ＭＳ Ｐゴシック" pitchFamily="34" charset="-128"/>
              </a:defRPr>
            </a:lvl4pPr>
            <a:lvl5pPr marL="2057400" indent="-228600" eaLnBrk="0" hangingPunct="0">
              <a:defRPr sz="5000">
                <a:solidFill>
                  <a:schemeClr val="bg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5000">
                <a:solidFill>
                  <a:schemeClr val="bg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5000">
                <a:solidFill>
                  <a:schemeClr val="bg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5000">
                <a:solidFill>
                  <a:schemeClr val="bg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5000">
                <a:solidFill>
                  <a:schemeClr val="bg1"/>
                </a:solidFill>
                <a:latin typeface="Arial" pitchFamily="34" charset="0"/>
                <a:ea typeface="ＭＳ Ｐゴシック" pitchFamily="34" charset="-128"/>
              </a:defRPr>
            </a:lvl9pPr>
          </a:lstStyle>
          <a:p>
            <a:pPr algn="l" eaLnBrk="1" hangingPunct="1">
              <a:defRPr/>
            </a:pPr>
            <a:r>
              <a:rPr lang="en-US" altLang="en-US" sz="3200" b="1" spc="300" dirty="0">
                <a:solidFill>
                  <a:srgbClr val="FFFF00"/>
                </a:solidFill>
                <a:effectLst>
                  <a:outerShdw blurRad="38100" dist="38100" dir="2700000" algn="tl">
                    <a:srgbClr val="000000">
                      <a:alpha val="43137"/>
                    </a:srgbClr>
                  </a:outerShdw>
                </a:effectLst>
              </a:rPr>
              <a:t>www.hrfloridaconference.org</a:t>
            </a:r>
          </a:p>
        </p:txBody>
      </p:sp>
      <p:pic>
        <p:nvPicPr>
          <p:cNvPr id="9" name="Picture 7" descr="LOGOS.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850" y="8170863"/>
            <a:ext cx="3535363"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11" name="Picture 2" descr="http://shrmga.shrm.org/sites/shrmga.shrm.org/files/styles/header_logo/public/branding/logo.jpg?itok=IhYN42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tatic.panoramio.com/photos/large/4666248.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65427" y="3904613"/>
            <a:ext cx="3678573" cy="2758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3831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80942" y="1573724"/>
            <a:ext cx="7886700" cy="1325563"/>
          </a:xfrm>
        </p:spPr>
        <p:txBody>
          <a:bodyPr/>
          <a:lstStyle/>
          <a:p>
            <a:pPr eaLnBrk="1" hangingPunct="1"/>
            <a:r>
              <a:rPr lang="en-US" dirty="0">
                <a:solidFill>
                  <a:schemeClr val="accent6">
                    <a:lumMod val="75000"/>
                  </a:schemeClr>
                </a:solidFill>
                <a:latin typeface="Arial" pitchFamily="34" charset="0"/>
                <a:cs typeface="Arial" pitchFamily="34" charset="0"/>
              </a:rPr>
              <a:t>AAP Presentation</a:t>
            </a:r>
          </a:p>
        </p:txBody>
      </p:sp>
      <p:sp>
        <p:nvSpPr>
          <p:cNvPr id="9219" name="Content Placeholder 2"/>
          <p:cNvSpPr>
            <a:spLocks noGrp="1"/>
          </p:cNvSpPr>
          <p:nvPr>
            <p:ph idx="1"/>
          </p:nvPr>
        </p:nvSpPr>
        <p:spPr>
          <a:xfrm>
            <a:off x="580942" y="3034223"/>
            <a:ext cx="7886700" cy="4351338"/>
          </a:xfrm>
        </p:spPr>
        <p:txBody>
          <a:bodyPr/>
          <a:lstStyle/>
          <a:p>
            <a:pPr eaLnBrk="1" hangingPunct="1"/>
            <a:r>
              <a:rPr lang="en-US" dirty="0">
                <a:solidFill>
                  <a:schemeClr val="tx2">
                    <a:lumMod val="60000"/>
                    <a:lumOff val="40000"/>
                  </a:schemeClr>
                </a:solidFill>
                <a:latin typeface="Arial" pitchFamily="34" charset="0"/>
                <a:cs typeface="Arial" pitchFamily="34" charset="0"/>
              </a:rPr>
              <a:t>AAP should be a professional and well organized document.</a:t>
            </a:r>
          </a:p>
          <a:p>
            <a:pPr eaLnBrk="1" hangingPunct="1"/>
            <a:r>
              <a:rPr lang="en-US" dirty="0">
                <a:solidFill>
                  <a:schemeClr val="tx2">
                    <a:lumMod val="60000"/>
                    <a:lumOff val="40000"/>
                  </a:schemeClr>
                </a:solidFill>
                <a:latin typeface="Arial" pitchFamily="34" charset="0"/>
                <a:cs typeface="Arial" pitchFamily="34" charset="0"/>
              </a:rPr>
              <a:t>First impressions count with OFCCP</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4000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28650" y="1048543"/>
            <a:ext cx="7886700" cy="1325563"/>
          </a:xfrm>
        </p:spPr>
        <p:txBody>
          <a:bodyPr/>
          <a:lstStyle/>
          <a:p>
            <a:pPr eaLnBrk="1" hangingPunct="1"/>
            <a:r>
              <a:rPr lang="en-US" dirty="0">
                <a:solidFill>
                  <a:schemeClr val="tx2">
                    <a:lumMod val="60000"/>
                    <a:lumOff val="40000"/>
                  </a:schemeClr>
                </a:solidFill>
                <a:latin typeface="Arial" pitchFamily="34" charset="0"/>
                <a:cs typeface="Arial" pitchFamily="34" charset="0"/>
              </a:rPr>
              <a:t>Beef UP Initial Submission</a:t>
            </a:r>
          </a:p>
        </p:txBody>
      </p:sp>
      <p:sp>
        <p:nvSpPr>
          <p:cNvPr id="7" name="TextBox 6"/>
          <p:cNvSpPr txBox="1"/>
          <p:nvPr/>
        </p:nvSpPr>
        <p:spPr>
          <a:xfrm>
            <a:off x="371475" y="2394742"/>
            <a:ext cx="2446338" cy="1754188"/>
          </a:xfrm>
          <a:prstGeom prst="rect">
            <a:avLst/>
          </a:prstGeom>
          <a:noFill/>
          <a:effectLst>
            <a:outerShdw blurRad="50800" dist="38100" dir="2700000" algn="tl" rotWithShape="0">
              <a:prstClr val="black">
                <a:alpha val="40000"/>
              </a:prstClr>
            </a:outerShdw>
          </a:effectLst>
        </p:spPr>
        <p:txBody>
          <a:bodyPr>
            <a:spAutoFit/>
          </a:bodyPr>
          <a:lstStyle/>
          <a:p>
            <a:pPr algn="ctr" eaLnBrk="1" hangingPunct="1">
              <a:defRPr/>
            </a:pPr>
            <a:r>
              <a:rPr lang="en-US" sz="3600" spc="200" dirty="0">
                <a:solidFill>
                  <a:schemeClr val="accent6"/>
                </a:solidFill>
                <a:latin typeface="Bebas Neue" pitchFamily="34" charset="0"/>
              </a:rPr>
              <a:t>Good Faith</a:t>
            </a:r>
          </a:p>
          <a:p>
            <a:pPr algn="ctr" eaLnBrk="1" hangingPunct="1">
              <a:defRPr/>
            </a:pPr>
            <a:r>
              <a:rPr lang="en-US" sz="3600" spc="200" dirty="0">
                <a:solidFill>
                  <a:schemeClr val="accent6"/>
                </a:solidFill>
                <a:latin typeface="Bebas Neue" pitchFamily="34" charset="0"/>
              </a:rPr>
              <a:t>Efforts</a:t>
            </a:r>
          </a:p>
        </p:txBody>
      </p:sp>
      <p:sp>
        <p:nvSpPr>
          <p:cNvPr id="8" name="TextBox 7"/>
          <p:cNvSpPr txBox="1"/>
          <p:nvPr/>
        </p:nvSpPr>
        <p:spPr>
          <a:xfrm>
            <a:off x="3278188" y="2650330"/>
            <a:ext cx="2133600" cy="1200329"/>
          </a:xfrm>
          <a:prstGeom prst="rect">
            <a:avLst/>
          </a:prstGeom>
          <a:noFill/>
          <a:effectLst>
            <a:outerShdw blurRad="50800" dist="38100" dir="2700000" algn="tl" rotWithShape="0">
              <a:prstClr val="black">
                <a:alpha val="40000"/>
              </a:prstClr>
            </a:outerShdw>
          </a:effectLst>
        </p:spPr>
        <p:txBody>
          <a:bodyPr>
            <a:spAutoFit/>
          </a:bodyPr>
          <a:lstStyle/>
          <a:p>
            <a:pPr algn="ctr" eaLnBrk="1" hangingPunct="1">
              <a:defRPr/>
            </a:pPr>
            <a:r>
              <a:rPr lang="en-US" sz="3600" spc="200" dirty="0">
                <a:solidFill>
                  <a:schemeClr val="accent6"/>
                </a:solidFill>
                <a:latin typeface="Bebas Neue" pitchFamily="34" charset="0"/>
              </a:rPr>
              <a:t>VETS-4212</a:t>
            </a:r>
          </a:p>
        </p:txBody>
      </p:sp>
      <p:sp>
        <p:nvSpPr>
          <p:cNvPr id="9" name="TextBox 8"/>
          <p:cNvSpPr txBox="1"/>
          <p:nvPr/>
        </p:nvSpPr>
        <p:spPr>
          <a:xfrm>
            <a:off x="6599238" y="2650330"/>
            <a:ext cx="2133600" cy="1754187"/>
          </a:xfrm>
          <a:prstGeom prst="rect">
            <a:avLst/>
          </a:prstGeom>
          <a:noFill/>
          <a:effectLst>
            <a:outerShdw blurRad="50800" dist="38100" dir="2700000" algn="tl" rotWithShape="0">
              <a:prstClr val="black">
                <a:alpha val="40000"/>
              </a:prstClr>
            </a:outerShdw>
          </a:effectLst>
        </p:spPr>
        <p:txBody>
          <a:bodyPr>
            <a:spAutoFit/>
          </a:bodyPr>
          <a:lstStyle/>
          <a:p>
            <a:pPr algn="ctr" eaLnBrk="1" hangingPunct="1">
              <a:defRPr/>
            </a:pPr>
            <a:r>
              <a:rPr lang="en-US" sz="3600" spc="200" dirty="0">
                <a:solidFill>
                  <a:schemeClr val="accent6"/>
                </a:solidFill>
                <a:latin typeface="Bebas Neue" pitchFamily="34" charset="0"/>
              </a:rPr>
              <a:t>Job listing</a:t>
            </a:r>
          </a:p>
          <a:p>
            <a:pPr algn="ctr" eaLnBrk="1" hangingPunct="1">
              <a:defRPr/>
            </a:pPr>
            <a:r>
              <a:rPr lang="en-US" sz="3600" spc="200" dirty="0">
                <a:solidFill>
                  <a:schemeClr val="accent6"/>
                </a:solidFill>
                <a:latin typeface="Bebas Neue" pitchFamily="34" charset="0"/>
              </a:rPr>
              <a:t>samples</a:t>
            </a:r>
          </a:p>
        </p:txBody>
      </p:sp>
      <p:sp>
        <p:nvSpPr>
          <p:cNvPr id="10" name="TextBox 9"/>
          <p:cNvSpPr txBox="1"/>
          <p:nvPr/>
        </p:nvSpPr>
        <p:spPr>
          <a:xfrm>
            <a:off x="228600" y="4798217"/>
            <a:ext cx="2540000" cy="1754188"/>
          </a:xfrm>
          <a:prstGeom prst="rect">
            <a:avLst/>
          </a:prstGeom>
          <a:noFill/>
          <a:effectLst>
            <a:outerShdw blurRad="50800" dist="38100" dir="2700000" algn="tl" rotWithShape="0">
              <a:prstClr val="black">
                <a:alpha val="40000"/>
              </a:prstClr>
            </a:outerShdw>
          </a:effectLst>
        </p:spPr>
        <p:txBody>
          <a:bodyPr>
            <a:spAutoFit/>
          </a:bodyPr>
          <a:lstStyle/>
          <a:p>
            <a:pPr algn="ctr" eaLnBrk="1" hangingPunct="1">
              <a:defRPr/>
            </a:pPr>
            <a:r>
              <a:rPr lang="en-US" sz="3600" spc="200" dirty="0">
                <a:solidFill>
                  <a:schemeClr val="accent6"/>
                </a:solidFill>
                <a:latin typeface="Bebas Neue" pitchFamily="34" charset="0"/>
              </a:rPr>
              <a:t>Job ads</a:t>
            </a:r>
          </a:p>
          <a:p>
            <a:pPr algn="ctr" eaLnBrk="1" hangingPunct="1">
              <a:defRPr/>
            </a:pPr>
            <a:r>
              <a:rPr lang="en-US" sz="3600" spc="200" dirty="0">
                <a:solidFill>
                  <a:schemeClr val="accent6"/>
                </a:solidFill>
                <a:latin typeface="Bebas Neue" pitchFamily="34" charset="0"/>
              </a:rPr>
              <a:t>w/ EEO statement</a:t>
            </a:r>
          </a:p>
        </p:txBody>
      </p:sp>
      <p:sp>
        <p:nvSpPr>
          <p:cNvPr id="11" name="TextBox 10"/>
          <p:cNvSpPr txBox="1"/>
          <p:nvPr/>
        </p:nvSpPr>
        <p:spPr>
          <a:xfrm>
            <a:off x="3368675" y="4907755"/>
            <a:ext cx="2355850" cy="1200150"/>
          </a:xfrm>
          <a:prstGeom prst="rect">
            <a:avLst/>
          </a:prstGeom>
          <a:noFill/>
          <a:effectLst>
            <a:outerShdw blurRad="50800" dist="38100" dir="2700000" algn="tl" rotWithShape="0">
              <a:prstClr val="black">
                <a:alpha val="40000"/>
              </a:prstClr>
            </a:outerShdw>
          </a:effectLst>
        </p:spPr>
        <p:txBody>
          <a:bodyPr>
            <a:spAutoFit/>
          </a:bodyPr>
          <a:lstStyle/>
          <a:p>
            <a:pPr algn="ctr" eaLnBrk="1" hangingPunct="1">
              <a:defRPr/>
            </a:pPr>
            <a:r>
              <a:rPr lang="en-US" sz="3600" spc="200" dirty="0">
                <a:solidFill>
                  <a:schemeClr val="accent6"/>
                </a:solidFill>
                <a:latin typeface="Bebas Neue" pitchFamily="34" charset="0"/>
              </a:rPr>
              <a:t>Purchase</a:t>
            </a:r>
          </a:p>
          <a:p>
            <a:pPr algn="ctr" eaLnBrk="1" hangingPunct="1">
              <a:defRPr/>
            </a:pPr>
            <a:r>
              <a:rPr lang="en-US" sz="3600" spc="200" dirty="0">
                <a:solidFill>
                  <a:schemeClr val="accent6"/>
                </a:solidFill>
                <a:latin typeface="Bebas Neue" pitchFamily="34" charset="0"/>
              </a:rPr>
              <a:t>Order</a:t>
            </a:r>
          </a:p>
        </p:txBody>
      </p:sp>
      <p:sp>
        <p:nvSpPr>
          <p:cNvPr id="12" name="TextBox 11"/>
          <p:cNvSpPr txBox="1"/>
          <p:nvPr/>
        </p:nvSpPr>
        <p:spPr>
          <a:xfrm>
            <a:off x="5826125" y="4629942"/>
            <a:ext cx="3165475" cy="1754188"/>
          </a:xfrm>
          <a:prstGeom prst="rect">
            <a:avLst/>
          </a:prstGeom>
          <a:noFill/>
          <a:effectLst>
            <a:outerShdw blurRad="50800" dist="38100" dir="2700000" algn="tl" rotWithShape="0">
              <a:prstClr val="black">
                <a:alpha val="40000"/>
              </a:prstClr>
            </a:outerShdw>
          </a:effectLst>
        </p:spPr>
        <p:txBody>
          <a:bodyPr>
            <a:spAutoFit/>
          </a:bodyPr>
          <a:lstStyle/>
          <a:p>
            <a:pPr algn="ctr" eaLnBrk="1" hangingPunct="1">
              <a:defRPr/>
            </a:pPr>
            <a:r>
              <a:rPr lang="en-US" sz="3600" spc="200" dirty="0">
                <a:solidFill>
                  <a:schemeClr val="accent6"/>
                </a:solidFill>
                <a:latin typeface="Bebas Neue" pitchFamily="34" charset="0"/>
              </a:rPr>
              <a:t>Online </a:t>
            </a:r>
          </a:p>
          <a:p>
            <a:pPr algn="ctr" eaLnBrk="1" hangingPunct="1">
              <a:defRPr/>
            </a:pPr>
            <a:r>
              <a:rPr lang="en-US" sz="3600" spc="200" dirty="0">
                <a:solidFill>
                  <a:schemeClr val="accent6"/>
                </a:solidFill>
                <a:latin typeface="Bebas Neue" pitchFamily="34" charset="0"/>
              </a:rPr>
              <a:t>Accessibility language</a:t>
            </a:r>
          </a:p>
        </p:txBody>
      </p:sp>
      <p:sp>
        <p:nvSpPr>
          <p:cNvPr id="16" name="Rectangle 15"/>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17"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11352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25395" y="1244559"/>
            <a:ext cx="8229600" cy="1143000"/>
          </a:xfrm>
        </p:spPr>
        <p:txBody>
          <a:bodyPr/>
          <a:lstStyle/>
          <a:p>
            <a:pPr eaLnBrk="1" hangingPunct="1"/>
            <a:r>
              <a:rPr lang="en-US" dirty="0">
                <a:solidFill>
                  <a:schemeClr val="accent6">
                    <a:lumMod val="75000"/>
                  </a:schemeClr>
                </a:solidFill>
                <a:latin typeface="Arial" pitchFamily="34" charset="0"/>
                <a:cs typeface="Arial" pitchFamily="34" charset="0"/>
              </a:rPr>
              <a:t>Mock Audit Priorities</a:t>
            </a:r>
          </a:p>
        </p:txBody>
      </p:sp>
      <p:sp>
        <p:nvSpPr>
          <p:cNvPr id="8195" name="Content Placeholder 2"/>
          <p:cNvSpPr>
            <a:spLocks noGrp="1"/>
          </p:cNvSpPr>
          <p:nvPr>
            <p:ph idx="1"/>
          </p:nvPr>
        </p:nvSpPr>
        <p:spPr>
          <a:xfrm>
            <a:off x="833383" y="3538496"/>
            <a:ext cx="7248525" cy="3389313"/>
          </a:xfrm>
        </p:spPr>
        <p:txBody>
          <a:bodyPr/>
          <a:lstStyle/>
          <a:p>
            <a:pPr eaLnBrk="1" hangingPunct="1"/>
            <a:r>
              <a:rPr lang="en-US" dirty="0">
                <a:solidFill>
                  <a:schemeClr val="tx2">
                    <a:lumMod val="60000"/>
                    <a:lumOff val="40000"/>
                  </a:schemeClr>
                </a:solidFill>
                <a:latin typeface="Arial" pitchFamily="34" charset="0"/>
                <a:cs typeface="Arial" pitchFamily="34" charset="0"/>
              </a:rPr>
              <a:t>Your Hiring Process</a:t>
            </a:r>
          </a:p>
          <a:p>
            <a:pPr eaLnBrk="1" hangingPunct="1"/>
            <a:r>
              <a:rPr lang="en-US" dirty="0">
                <a:solidFill>
                  <a:schemeClr val="tx2">
                    <a:lumMod val="60000"/>
                    <a:lumOff val="40000"/>
                  </a:schemeClr>
                </a:solidFill>
                <a:latin typeface="Arial" pitchFamily="34" charset="0"/>
                <a:cs typeface="Arial" pitchFamily="34" charset="0"/>
              </a:rPr>
              <a:t>Compensation Systems</a:t>
            </a:r>
          </a:p>
          <a:p>
            <a:pPr eaLnBrk="1" hangingPunct="1"/>
            <a:r>
              <a:rPr lang="en-US" dirty="0">
                <a:solidFill>
                  <a:schemeClr val="tx2">
                    <a:lumMod val="60000"/>
                    <a:lumOff val="40000"/>
                  </a:schemeClr>
                </a:solidFill>
                <a:latin typeface="Arial" pitchFamily="34" charset="0"/>
                <a:cs typeface="Arial" pitchFamily="34" charset="0"/>
              </a:rPr>
              <a:t>Recruiting Outreach</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138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96875" y="2022475"/>
            <a:ext cx="8229600" cy="1143000"/>
          </a:xfrm>
        </p:spPr>
        <p:txBody>
          <a:bodyPr/>
          <a:lstStyle/>
          <a:p>
            <a:pPr eaLnBrk="1" hangingPunct="1"/>
            <a:r>
              <a:rPr lang="en-US" dirty="0">
                <a:solidFill>
                  <a:schemeClr val="accent6">
                    <a:lumMod val="75000"/>
                  </a:schemeClr>
                </a:solidFill>
                <a:latin typeface="Arial" pitchFamily="34" charset="0"/>
                <a:cs typeface="Arial" pitchFamily="34" charset="0"/>
              </a:rPr>
              <a:t>Avoid Common Violations</a:t>
            </a:r>
          </a:p>
        </p:txBody>
      </p:sp>
      <p:sp>
        <p:nvSpPr>
          <p:cNvPr id="6" name="Rectangle 5"/>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7"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941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25283" y="1549871"/>
            <a:ext cx="7886700" cy="1325563"/>
          </a:xfrm>
        </p:spPr>
        <p:txBody>
          <a:bodyPr>
            <a:normAutofit/>
          </a:bodyPr>
          <a:lstStyle/>
          <a:p>
            <a:pPr algn="ctr" eaLnBrk="1" hangingPunct="1"/>
            <a:r>
              <a:rPr lang="en-US" dirty="0">
                <a:solidFill>
                  <a:schemeClr val="accent6">
                    <a:lumMod val="75000"/>
                  </a:schemeClr>
                </a:solidFill>
                <a:latin typeface="Arial" pitchFamily="34" charset="0"/>
                <a:cs typeface="Arial" pitchFamily="34" charset="0"/>
              </a:rPr>
              <a:t>Posting With State</a:t>
            </a:r>
            <a:br>
              <a:rPr lang="en-US" dirty="0">
                <a:solidFill>
                  <a:schemeClr val="accent6">
                    <a:lumMod val="75000"/>
                  </a:schemeClr>
                </a:solidFill>
                <a:latin typeface="Arial" pitchFamily="34" charset="0"/>
                <a:cs typeface="Arial" pitchFamily="34" charset="0"/>
              </a:rPr>
            </a:br>
            <a:r>
              <a:rPr lang="en-US" dirty="0">
                <a:solidFill>
                  <a:schemeClr val="accent6">
                    <a:lumMod val="75000"/>
                  </a:schemeClr>
                </a:solidFill>
                <a:latin typeface="Arial" pitchFamily="34" charset="0"/>
                <a:cs typeface="Arial" pitchFamily="34" charset="0"/>
              </a:rPr>
              <a:t> Workforce Agencies</a:t>
            </a:r>
          </a:p>
        </p:txBody>
      </p:sp>
      <p:sp>
        <p:nvSpPr>
          <p:cNvPr id="12291" name="Content Placeholder 2"/>
          <p:cNvSpPr>
            <a:spLocks noGrp="1"/>
          </p:cNvSpPr>
          <p:nvPr>
            <p:ph idx="1"/>
          </p:nvPr>
        </p:nvSpPr>
        <p:spPr>
          <a:xfrm>
            <a:off x="353833" y="3343745"/>
            <a:ext cx="8229600" cy="4525963"/>
          </a:xfrm>
        </p:spPr>
        <p:txBody>
          <a:bodyPr/>
          <a:lstStyle/>
          <a:p>
            <a:pPr eaLnBrk="1" hangingPunct="1"/>
            <a:r>
              <a:rPr lang="en-US" dirty="0">
                <a:solidFill>
                  <a:schemeClr val="tx2">
                    <a:lumMod val="60000"/>
                    <a:lumOff val="40000"/>
                  </a:schemeClr>
                </a:solidFill>
                <a:latin typeface="Arial" pitchFamily="34" charset="0"/>
                <a:cs typeface="Arial" pitchFamily="34" charset="0"/>
              </a:rPr>
              <a:t>All non-senior level jobs should be posted in state where job originates</a:t>
            </a:r>
          </a:p>
          <a:p>
            <a:pPr eaLnBrk="1" hangingPunct="1"/>
            <a:r>
              <a:rPr lang="en-US" dirty="0">
                <a:solidFill>
                  <a:schemeClr val="tx2">
                    <a:lumMod val="60000"/>
                    <a:lumOff val="40000"/>
                  </a:schemeClr>
                </a:solidFill>
                <a:latin typeface="Arial" pitchFamily="34" charset="0"/>
                <a:cs typeface="Arial" pitchFamily="34" charset="0"/>
              </a:rPr>
              <a:t>Jobs lasting three days or less and those filled internally are excluded</a:t>
            </a:r>
          </a:p>
          <a:p>
            <a:pPr eaLnBrk="1" hangingPunct="1"/>
            <a:r>
              <a:rPr lang="en-US" dirty="0">
                <a:solidFill>
                  <a:schemeClr val="tx2">
                    <a:lumMod val="60000"/>
                    <a:lumOff val="40000"/>
                  </a:schemeClr>
                </a:solidFill>
                <a:latin typeface="Arial" pitchFamily="34" charset="0"/>
                <a:cs typeface="Arial" pitchFamily="34" charset="0"/>
              </a:rPr>
              <a:t>Ensure ability to document</a:t>
            </a:r>
          </a:p>
          <a:p>
            <a:pPr eaLnBrk="1" hangingPunct="1"/>
            <a:r>
              <a:rPr lang="en-US" dirty="0">
                <a:solidFill>
                  <a:schemeClr val="tx2">
                    <a:lumMod val="60000"/>
                    <a:lumOff val="40000"/>
                  </a:schemeClr>
                </a:solidFill>
                <a:latin typeface="Arial" pitchFamily="34" charset="0"/>
                <a:cs typeface="Arial" pitchFamily="34" charset="0"/>
              </a:rPr>
              <a:t>Monitor third parties</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0459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1673" y="1263624"/>
            <a:ext cx="7886700" cy="1325563"/>
          </a:xfrm>
        </p:spPr>
        <p:txBody>
          <a:bodyPr>
            <a:normAutofit/>
          </a:bodyPr>
          <a:lstStyle/>
          <a:p>
            <a:pPr algn="ctr" eaLnBrk="1" hangingPunct="1"/>
            <a:r>
              <a:rPr lang="en-US" dirty="0">
                <a:solidFill>
                  <a:schemeClr val="accent6">
                    <a:lumMod val="75000"/>
                  </a:schemeClr>
                </a:solidFill>
                <a:latin typeface="Arial" pitchFamily="34" charset="0"/>
                <a:cs typeface="Arial" pitchFamily="34" charset="0"/>
              </a:rPr>
              <a:t>Applicant Self- ID </a:t>
            </a:r>
            <a:br>
              <a:rPr lang="en-US" dirty="0">
                <a:solidFill>
                  <a:schemeClr val="accent6">
                    <a:lumMod val="75000"/>
                  </a:schemeClr>
                </a:solidFill>
                <a:latin typeface="Arial" pitchFamily="34" charset="0"/>
                <a:cs typeface="Arial" pitchFamily="34" charset="0"/>
              </a:rPr>
            </a:br>
            <a:r>
              <a:rPr lang="en-US" dirty="0">
                <a:solidFill>
                  <a:schemeClr val="accent6">
                    <a:lumMod val="75000"/>
                  </a:schemeClr>
                </a:solidFill>
                <a:latin typeface="Arial" pitchFamily="34" charset="0"/>
                <a:cs typeface="Arial" pitchFamily="34" charset="0"/>
              </a:rPr>
              <a:t>Process </a:t>
            </a:r>
          </a:p>
        </p:txBody>
      </p:sp>
      <p:sp>
        <p:nvSpPr>
          <p:cNvPr id="18435" name="Content Placeholder 2"/>
          <p:cNvSpPr>
            <a:spLocks noGrp="1"/>
          </p:cNvSpPr>
          <p:nvPr>
            <p:ph idx="1"/>
          </p:nvPr>
        </p:nvSpPr>
        <p:spPr>
          <a:xfrm>
            <a:off x="457200" y="2954006"/>
            <a:ext cx="8229600" cy="4525962"/>
          </a:xfrm>
        </p:spPr>
        <p:txBody>
          <a:bodyPr/>
          <a:lstStyle/>
          <a:p>
            <a:pPr eaLnBrk="1" hangingPunct="1"/>
            <a:r>
              <a:rPr lang="en-US" dirty="0">
                <a:solidFill>
                  <a:schemeClr val="tx2">
                    <a:lumMod val="60000"/>
                    <a:lumOff val="40000"/>
                  </a:schemeClr>
                </a:solidFill>
                <a:latin typeface="Arial" pitchFamily="34" charset="0"/>
                <a:cs typeface="Arial" pitchFamily="34" charset="0"/>
              </a:rPr>
              <a:t>Must allow applicants to Self ID </a:t>
            </a:r>
            <a:r>
              <a:rPr lang="en-US" dirty="0" err="1">
                <a:solidFill>
                  <a:schemeClr val="tx2">
                    <a:lumMod val="60000"/>
                    <a:lumOff val="40000"/>
                  </a:schemeClr>
                </a:solidFill>
                <a:latin typeface="Arial" pitchFamily="34" charset="0"/>
                <a:cs typeface="Arial" pitchFamily="34" charset="0"/>
              </a:rPr>
              <a:t>race,gender</a:t>
            </a:r>
            <a:r>
              <a:rPr lang="en-US" dirty="0">
                <a:solidFill>
                  <a:schemeClr val="tx2">
                    <a:lumMod val="60000"/>
                    <a:lumOff val="40000"/>
                  </a:schemeClr>
                </a:solidFill>
                <a:latin typeface="Arial" pitchFamily="34" charset="0"/>
                <a:cs typeface="Arial" pitchFamily="34" charset="0"/>
              </a:rPr>
              <a:t>, disability and veteran status</a:t>
            </a:r>
          </a:p>
          <a:p>
            <a:pPr eaLnBrk="1" hangingPunct="1"/>
            <a:r>
              <a:rPr lang="en-US" dirty="0">
                <a:solidFill>
                  <a:schemeClr val="tx2">
                    <a:lumMod val="60000"/>
                    <a:lumOff val="40000"/>
                  </a:schemeClr>
                </a:solidFill>
                <a:latin typeface="Arial" pitchFamily="34" charset="0"/>
                <a:cs typeface="Arial" pitchFamily="34" charset="0"/>
              </a:rPr>
              <a:t>This data should be maintained for three years</a:t>
            </a:r>
          </a:p>
          <a:p>
            <a:pPr eaLnBrk="1" hangingPunct="1"/>
            <a:r>
              <a:rPr lang="en-US" dirty="0">
                <a:solidFill>
                  <a:schemeClr val="tx2">
                    <a:lumMod val="60000"/>
                    <a:lumOff val="40000"/>
                  </a:schemeClr>
                </a:solidFill>
                <a:latin typeface="Arial" pitchFamily="34" charset="0"/>
                <a:cs typeface="Arial" pitchFamily="34" charset="0"/>
              </a:rPr>
              <a:t>1 to 1 applicant to hire ratio is red flag</a:t>
            </a:r>
          </a:p>
          <a:p>
            <a:pPr eaLnBrk="1" hangingPunct="1"/>
            <a:r>
              <a:rPr lang="en-US" dirty="0">
                <a:solidFill>
                  <a:schemeClr val="tx2">
                    <a:lumMod val="60000"/>
                    <a:lumOff val="40000"/>
                  </a:schemeClr>
                </a:solidFill>
                <a:latin typeface="Arial" pitchFamily="34" charset="0"/>
                <a:cs typeface="Arial" pitchFamily="34" charset="0"/>
              </a:rPr>
              <a:t>Ensure compliance of external recruiters and temporary agencies</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68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03250" y="1605530"/>
            <a:ext cx="7886700" cy="1325563"/>
          </a:xfrm>
        </p:spPr>
        <p:txBody>
          <a:bodyPr/>
          <a:lstStyle/>
          <a:p>
            <a:pPr algn="ctr" eaLnBrk="1" hangingPunct="1"/>
            <a:r>
              <a:rPr lang="en-US" dirty="0">
                <a:solidFill>
                  <a:schemeClr val="accent6">
                    <a:lumMod val="75000"/>
                  </a:schemeClr>
                </a:solidFill>
                <a:latin typeface="Arial" pitchFamily="34" charset="0"/>
                <a:cs typeface="Arial" pitchFamily="34" charset="0"/>
              </a:rPr>
              <a:t>Documenting Outreach</a:t>
            </a:r>
          </a:p>
        </p:txBody>
      </p:sp>
      <p:sp>
        <p:nvSpPr>
          <p:cNvPr id="3075" name="Content Placeholder 2"/>
          <p:cNvSpPr>
            <a:spLocks noGrp="1"/>
          </p:cNvSpPr>
          <p:nvPr>
            <p:ph idx="1"/>
          </p:nvPr>
        </p:nvSpPr>
        <p:spPr>
          <a:xfrm>
            <a:off x="673100" y="2979421"/>
            <a:ext cx="7332662" cy="4525963"/>
          </a:xfrm>
        </p:spPr>
        <p:txBody>
          <a:bodyPr/>
          <a:lstStyle/>
          <a:p>
            <a:pPr eaLnBrk="1" hangingPunct="1">
              <a:buFont typeface="Arial" charset="0"/>
              <a:buChar char="•"/>
              <a:defRPr/>
            </a:pPr>
            <a:r>
              <a:rPr lang="en-US" dirty="0">
                <a:solidFill>
                  <a:schemeClr val="tx2">
                    <a:lumMod val="60000"/>
                    <a:lumOff val="40000"/>
                  </a:schemeClr>
                </a:solidFill>
                <a:latin typeface="Arial" charset="0"/>
                <a:cs typeface="Arial" charset="0"/>
              </a:rPr>
              <a:t>Areas of underutilization for </a:t>
            </a:r>
          </a:p>
          <a:p>
            <a:pPr marL="0" indent="0" eaLnBrk="1" hangingPunct="1">
              <a:buFont typeface="Arial" pitchFamily="34" charset="0"/>
              <a:buNone/>
              <a:defRPr/>
            </a:pPr>
            <a:r>
              <a:rPr lang="en-US" dirty="0">
                <a:solidFill>
                  <a:schemeClr val="tx2">
                    <a:lumMod val="60000"/>
                    <a:lumOff val="40000"/>
                  </a:schemeClr>
                </a:solidFill>
                <a:latin typeface="Arial" charset="0"/>
                <a:cs typeface="Arial" charset="0"/>
              </a:rPr>
              <a:t>     minorities /females</a:t>
            </a:r>
          </a:p>
          <a:p>
            <a:pPr eaLnBrk="1" hangingPunct="1">
              <a:buFont typeface="Arial" charset="0"/>
              <a:buChar char="•"/>
              <a:defRPr/>
            </a:pPr>
            <a:r>
              <a:rPr lang="en-US" dirty="0">
                <a:solidFill>
                  <a:schemeClr val="tx2">
                    <a:lumMod val="60000"/>
                    <a:lumOff val="40000"/>
                  </a:schemeClr>
                </a:solidFill>
                <a:latin typeface="Arial" charset="0"/>
                <a:cs typeface="Arial" charset="0"/>
              </a:rPr>
              <a:t>Veteran outreach</a:t>
            </a:r>
          </a:p>
          <a:p>
            <a:pPr eaLnBrk="1" hangingPunct="1">
              <a:buFont typeface="Arial" charset="0"/>
              <a:buChar char="•"/>
              <a:defRPr/>
            </a:pPr>
            <a:r>
              <a:rPr lang="en-US" dirty="0">
                <a:solidFill>
                  <a:schemeClr val="tx2">
                    <a:lumMod val="60000"/>
                    <a:lumOff val="40000"/>
                  </a:schemeClr>
                </a:solidFill>
                <a:latin typeface="Arial" charset="0"/>
                <a:cs typeface="Arial" charset="0"/>
              </a:rPr>
              <a:t>Disabled outreach</a:t>
            </a:r>
          </a:p>
        </p:txBody>
      </p:sp>
      <p:sp>
        <p:nvSpPr>
          <p:cNvPr id="14340" name="TextBox 7"/>
          <p:cNvSpPr txBox="1">
            <a:spLocks noChangeArrowheads="1"/>
          </p:cNvSpPr>
          <p:nvPr/>
        </p:nvSpPr>
        <p:spPr bwMode="auto">
          <a:xfrm>
            <a:off x="673100" y="6046788"/>
            <a:ext cx="38735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pPr eaLnBrk="1" hangingPunct="1"/>
            <a:r>
              <a:rPr lang="en-US" sz="2000" b="1" dirty="0">
                <a:solidFill>
                  <a:srgbClr val="6E9257"/>
                </a:solidFill>
              </a:rPr>
              <a:t> </a:t>
            </a:r>
          </a:p>
        </p:txBody>
      </p:sp>
      <p:sp>
        <p:nvSpPr>
          <p:cNvPr id="8" name="Rectangle 7"/>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9"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018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80942" y="1215915"/>
            <a:ext cx="7886700" cy="1325563"/>
          </a:xfrm>
        </p:spPr>
        <p:txBody>
          <a:bodyPr/>
          <a:lstStyle/>
          <a:p>
            <a:pPr algn="ctr" eaLnBrk="1" hangingPunct="1"/>
            <a:r>
              <a:rPr lang="en-US" dirty="0">
                <a:solidFill>
                  <a:schemeClr val="accent6">
                    <a:lumMod val="75000"/>
                  </a:schemeClr>
                </a:solidFill>
                <a:latin typeface="Arial" pitchFamily="34" charset="0"/>
                <a:cs typeface="Arial" pitchFamily="34" charset="0"/>
              </a:rPr>
              <a:t>Documenting Outreach</a:t>
            </a:r>
          </a:p>
        </p:txBody>
      </p:sp>
      <p:sp>
        <p:nvSpPr>
          <p:cNvPr id="16387" name="Content Placeholder 2"/>
          <p:cNvSpPr>
            <a:spLocks noGrp="1"/>
          </p:cNvSpPr>
          <p:nvPr>
            <p:ph idx="1"/>
          </p:nvPr>
        </p:nvSpPr>
        <p:spPr>
          <a:xfrm>
            <a:off x="409492" y="2868502"/>
            <a:ext cx="8229600" cy="4525962"/>
          </a:xfrm>
        </p:spPr>
        <p:txBody>
          <a:bodyPr/>
          <a:lstStyle/>
          <a:p>
            <a:pPr eaLnBrk="1" hangingPunct="1"/>
            <a:r>
              <a:rPr lang="en-US" dirty="0">
                <a:solidFill>
                  <a:schemeClr val="tx2">
                    <a:lumMod val="60000"/>
                    <a:lumOff val="40000"/>
                  </a:schemeClr>
                </a:solidFill>
                <a:latin typeface="Arial" pitchFamily="34" charset="0"/>
                <a:cs typeface="Arial" pitchFamily="34" charset="0"/>
              </a:rPr>
              <a:t>Outreach in local areas you recruit</a:t>
            </a:r>
          </a:p>
          <a:p>
            <a:pPr eaLnBrk="1" hangingPunct="1"/>
            <a:r>
              <a:rPr lang="en-US" dirty="0">
                <a:solidFill>
                  <a:schemeClr val="tx2">
                    <a:lumMod val="60000"/>
                    <a:lumOff val="40000"/>
                  </a:schemeClr>
                </a:solidFill>
                <a:latin typeface="Arial" pitchFamily="34" charset="0"/>
                <a:cs typeface="Arial" pitchFamily="34" charset="0"/>
              </a:rPr>
              <a:t>Specific to the jobs you have</a:t>
            </a:r>
          </a:p>
          <a:p>
            <a:pPr eaLnBrk="1" hangingPunct="1"/>
            <a:r>
              <a:rPr lang="en-US" dirty="0">
                <a:solidFill>
                  <a:schemeClr val="tx2">
                    <a:lumMod val="60000"/>
                    <a:lumOff val="40000"/>
                  </a:schemeClr>
                </a:solidFill>
                <a:latin typeface="Arial" pitchFamily="34" charset="0"/>
                <a:cs typeface="Arial" pitchFamily="34" charset="0"/>
              </a:rPr>
              <a:t>Engage OFCCP as needed</a:t>
            </a:r>
          </a:p>
          <a:p>
            <a:r>
              <a:rPr lang="en-US" sz="2400" dirty="0">
                <a:solidFill>
                  <a:schemeClr val="tx2">
                    <a:lumMod val="60000"/>
                    <a:lumOff val="40000"/>
                  </a:schemeClr>
                </a:solidFill>
                <a:latin typeface="Arial" pitchFamily="34" charset="0"/>
                <a:cs typeface="Arial" pitchFamily="34" charset="0"/>
                <a:hlinkClick r:id="rId3" action="ppaction://hlinkfile" tooltip="http://www.dol-esa.gov/errd/index.html#search"/>
              </a:rPr>
              <a:t>http://www.dol-esa.gov/errd/index.html#search</a:t>
            </a:r>
            <a:endParaRPr lang="en-US" sz="2400" dirty="0">
              <a:solidFill>
                <a:schemeClr val="tx2">
                  <a:lumMod val="60000"/>
                  <a:lumOff val="40000"/>
                </a:schemeClr>
              </a:solidFill>
              <a:latin typeface="Arial" pitchFamily="34" charset="0"/>
              <a:cs typeface="Arial" pitchFamily="34" charset="0"/>
            </a:endParaRPr>
          </a:p>
          <a:p>
            <a:pPr eaLnBrk="1" hangingPunct="1"/>
            <a:r>
              <a:rPr lang="en-US" dirty="0">
                <a:solidFill>
                  <a:schemeClr val="tx2">
                    <a:lumMod val="60000"/>
                    <a:lumOff val="40000"/>
                  </a:schemeClr>
                </a:solidFill>
                <a:latin typeface="Arial" pitchFamily="34" charset="0"/>
                <a:cs typeface="Arial" pitchFamily="34" charset="0"/>
              </a:rPr>
              <a:t>Monitor and document results</a:t>
            </a:r>
          </a:p>
          <a:p>
            <a:pPr eaLnBrk="1" hangingPunct="1"/>
            <a:endParaRPr lang="en-US" dirty="0">
              <a:solidFill>
                <a:schemeClr val="tx2">
                  <a:lumMod val="60000"/>
                  <a:lumOff val="40000"/>
                </a:schemeClr>
              </a:solidFill>
              <a:latin typeface="Arial" pitchFamily="34" charset="0"/>
              <a:cs typeface="Arial" pitchFamily="34" charset="0"/>
            </a:endParaRP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0587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36601" y="1120500"/>
            <a:ext cx="7886700" cy="1325563"/>
          </a:xfrm>
        </p:spPr>
        <p:txBody>
          <a:bodyPr/>
          <a:lstStyle/>
          <a:p>
            <a:pPr algn="ctr" eaLnBrk="1" hangingPunct="1"/>
            <a:r>
              <a:rPr lang="en-US" sz="4000" dirty="0">
                <a:solidFill>
                  <a:schemeClr val="accent6">
                    <a:lumMod val="75000"/>
                  </a:schemeClr>
                </a:solidFill>
                <a:latin typeface="Arial" pitchFamily="34" charset="0"/>
                <a:cs typeface="Arial" pitchFamily="34" charset="0"/>
              </a:rPr>
              <a:t>Sample Audit of Outreach</a:t>
            </a:r>
          </a:p>
        </p:txBody>
      </p:sp>
      <p:sp>
        <p:nvSpPr>
          <p:cNvPr id="24579" name="Content Placeholder 2"/>
          <p:cNvSpPr>
            <a:spLocks noGrp="1"/>
          </p:cNvSpPr>
          <p:nvPr>
            <p:ph idx="1"/>
          </p:nvPr>
        </p:nvSpPr>
        <p:spPr>
          <a:xfrm>
            <a:off x="465151" y="2507974"/>
            <a:ext cx="8229600" cy="4525963"/>
          </a:xfrm>
        </p:spPr>
        <p:txBody>
          <a:bodyPr>
            <a:normAutofit/>
          </a:bodyPr>
          <a:lstStyle/>
          <a:p>
            <a:pPr eaLnBrk="1" hangingPunct="1"/>
            <a:r>
              <a:rPr lang="en-US" dirty="0">
                <a:solidFill>
                  <a:schemeClr val="tx2">
                    <a:lumMod val="60000"/>
                    <a:lumOff val="40000"/>
                  </a:schemeClr>
                </a:solidFill>
                <a:latin typeface="Arial" pitchFamily="34" charset="0"/>
                <a:cs typeface="Arial" pitchFamily="34" charset="0"/>
              </a:rPr>
              <a:t>Does recruiting know where we have goals for women and minorities?  Do we have job specific outreach for these areas of underutilization?  Is this outreach documented?</a:t>
            </a:r>
          </a:p>
          <a:p>
            <a:pPr eaLnBrk="1" hangingPunct="1"/>
            <a:r>
              <a:rPr lang="en-US" dirty="0">
                <a:solidFill>
                  <a:schemeClr val="tx2">
                    <a:lumMod val="60000"/>
                    <a:lumOff val="40000"/>
                  </a:schemeClr>
                </a:solidFill>
                <a:latin typeface="Arial" pitchFamily="34" charset="0"/>
                <a:cs typeface="Arial" pitchFamily="34" charset="0"/>
              </a:rPr>
              <a:t>Do we have 2 or 3 ongoing recruiting efforts for disabled and veteran applicants?  Is it documented?</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187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96875" y="2022475"/>
            <a:ext cx="8229600" cy="1143000"/>
          </a:xfrm>
        </p:spPr>
        <p:txBody>
          <a:bodyPr>
            <a:normAutofit fontScale="90000"/>
          </a:bodyPr>
          <a:lstStyle/>
          <a:p>
            <a:pPr algn="ctr" eaLnBrk="1" hangingPunct="1"/>
            <a:r>
              <a:rPr lang="en-US" dirty="0">
                <a:solidFill>
                  <a:schemeClr val="accent6">
                    <a:lumMod val="75000"/>
                  </a:schemeClr>
                </a:solidFill>
                <a:latin typeface="Arial" pitchFamily="34" charset="0"/>
                <a:cs typeface="Arial" pitchFamily="34" charset="0"/>
              </a:rPr>
              <a:t>Monitor Discrimination Indicators</a:t>
            </a:r>
          </a:p>
        </p:txBody>
      </p:sp>
      <p:sp>
        <p:nvSpPr>
          <p:cNvPr id="6" name="Rectangle 5"/>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7"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859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059" y="1398467"/>
            <a:ext cx="8752115" cy="369332"/>
          </a:xfrm>
          <a:prstGeom prst="rect">
            <a:avLst/>
          </a:prstGeom>
          <a:noFill/>
        </p:spPr>
        <p:txBody>
          <a:bodyPr wrap="square" rtlCol="0">
            <a:spAutoFit/>
          </a:bodyPr>
          <a:lstStyle/>
          <a:p>
            <a:r>
              <a:rPr lang="en-US" dirty="0"/>
              <a:t> </a:t>
            </a:r>
          </a:p>
        </p:txBody>
      </p:sp>
      <p:sp>
        <p:nvSpPr>
          <p:cNvPr id="4" name="Title 1"/>
          <p:cNvSpPr>
            <a:spLocks noGrp="1"/>
          </p:cNvSpPr>
          <p:nvPr>
            <p:ph type="title"/>
          </p:nvPr>
        </p:nvSpPr>
        <p:spPr>
          <a:xfrm>
            <a:off x="628650" y="1295429"/>
            <a:ext cx="7886700" cy="1325563"/>
          </a:xfrm>
        </p:spPr>
        <p:txBody>
          <a:bodyPr>
            <a:normAutofit/>
          </a:bodyPr>
          <a:lstStyle/>
          <a:p>
            <a:pPr eaLnBrk="1" hangingPunct="1"/>
            <a:r>
              <a:rPr lang="en-US" dirty="0">
                <a:solidFill>
                  <a:schemeClr val="accent6">
                    <a:lumMod val="75000"/>
                  </a:schemeClr>
                </a:solidFill>
                <a:latin typeface="Arial" pitchFamily="34" charset="0"/>
                <a:cs typeface="Arial" pitchFamily="34" charset="0"/>
              </a:rPr>
              <a:t>Why Conduct Internal AAP Audit</a:t>
            </a:r>
          </a:p>
        </p:txBody>
      </p:sp>
      <p:sp>
        <p:nvSpPr>
          <p:cNvPr id="5" name="Content Placeholder 2"/>
          <p:cNvSpPr txBox="1">
            <a:spLocks/>
          </p:cNvSpPr>
          <p:nvPr/>
        </p:nvSpPr>
        <p:spPr>
          <a:xfrm>
            <a:off x="381000" y="2911503"/>
            <a:ext cx="8229600" cy="45259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dirty="0">
                <a:solidFill>
                  <a:schemeClr val="tx2">
                    <a:lumMod val="60000"/>
                    <a:lumOff val="40000"/>
                  </a:schemeClr>
                </a:solidFill>
                <a:latin typeface="Arial" panose="020B0604020202020204" pitchFamily="34" charset="0"/>
                <a:cs typeface="Arial" panose="020B0604020202020204" pitchFamily="34" charset="0"/>
              </a:rPr>
              <a:t>Audits with violations have increased from 15% to 30% in four years</a:t>
            </a:r>
          </a:p>
          <a:p>
            <a:pPr>
              <a:defRPr/>
            </a:pPr>
            <a:r>
              <a:rPr lang="en-US" dirty="0">
                <a:solidFill>
                  <a:schemeClr val="tx2">
                    <a:lumMod val="60000"/>
                    <a:lumOff val="40000"/>
                  </a:schemeClr>
                </a:solidFill>
                <a:latin typeface="Arial" panose="020B0604020202020204" pitchFamily="34" charset="0"/>
                <a:cs typeface="Arial" panose="020B0604020202020204" pitchFamily="34" charset="0"/>
              </a:rPr>
              <a:t>Compliance reviews are more time intensive with more data requests</a:t>
            </a:r>
          </a:p>
          <a:p>
            <a:pPr>
              <a:defRPr/>
            </a:pPr>
            <a:r>
              <a:rPr lang="en-US" dirty="0">
                <a:solidFill>
                  <a:schemeClr val="tx2">
                    <a:lumMod val="60000"/>
                    <a:lumOff val="40000"/>
                  </a:schemeClr>
                </a:solidFill>
                <a:latin typeface="Arial" panose="020B0604020202020204" pitchFamily="34" charset="0"/>
                <a:cs typeface="Arial" panose="020B0604020202020204" pitchFamily="34" charset="0"/>
              </a:rPr>
              <a:t>AAP compliance has financial risk (over 12 million in financial remedies)</a:t>
            </a:r>
          </a:p>
          <a:p>
            <a:pPr>
              <a:defRPr/>
            </a:pPr>
            <a:r>
              <a:rPr lang="en-US" dirty="0">
                <a:solidFill>
                  <a:schemeClr val="tx2">
                    <a:lumMod val="60000"/>
                    <a:lumOff val="40000"/>
                  </a:schemeClr>
                </a:solidFill>
                <a:latin typeface="Arial" panose="020B0604020202020204" pitchFamily="34" charset="0"/>
                <a:cs typeface="Arial" panose="020B0604020202020204" pitchFamily="34" charset="0"/>
              </a:rPr>
              <a:t>New Veteran and IWD regulations &amp; New Audit requirements</a:t>
            </a:r>
          </a:p>
          <a:p>
            <a:pPr>
              <a:defRPr/>
            </a:pPr>
            <a:endParaRPr lang="en-US"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6" name="Rectangle 5"/>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4028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20699" y="1046163"/>
            <a:ext cx="7886700" cy="1325563"/>
          </a:xfrm>
        </p:spPr>
        <p:txBody>
          <a:bodyPr/>
          <a:lstStyle/>
          <a:p>
            <a:pPr algn="ctr" eaLnBrk="1" hangingPunct="1"/>
            <a:r>
              <a:rPr lang="en-US" sz="4000" dirty="0">
                <a:solidFill>
                  <a:schemeClr val="accent6">
                    <a:lumMod val="75000"/>
                  </a:schemeClr>
                </a:solidFill>
                <a:latin typeface="Arial" pitchFamily="34" charset="0"/>
                <a:cs typeface="Arial" pitchFamily="34" charset="0"/>
              </a:rPr>
              <a:t>Failure to Hire and Adverse Impact</a:t>
            </a:r>
          </a:p>
        </p:txBody>
      </p:sp>
      <p:sp>
        <p:nvSpPr>
          <p:cNvPr id="22531" name="Content Placeholder 2"/>
          <p:cNvSpPr>
            <a:spLocks noGrp="1"/>
          </p:cNvSpPr>
          <p:nvPr>
            <p:ph idx="1"/>
          </p:nvPr>
        </p:nvSpPr>
        <p:spPr>
          <a:xfrm>
            <a:off x="620699" y="2506662"/>
            <a:ext cx="7886700" cy="4351338"/>
          </a:xfrm>
        </p:spPr>
        <p:txBody>
          <a:bodyPr/>
          <a:lstStyle/>
          <a:p>
            <a:pPr eaLnBrk="1" hangingPunct="1"/>
            <a:r>
              <a:rPr lang="en-US" dirty="0">
                <a:solidFill>
                  <a:schemeClr val="tx2">
                    <a:lumMod val="60000"/>
                    <a:lumOff val="40000"/>
                  </a:schemeClr>
                </a:solidFill>
                <a:latin typeface="Arial" pitchFamily="34" charset="0"/>
                <a:cs typeface="Arial" pitchFamily="34" charset="0"/>
              </a:rPr>
              <a:t>Monitor adverse impact in AAP by job group using 2 standard deviations</a:t>
            </a:r>
          </a:p>
          <a:p>
            <a:pPr eaLnBrk="1" hangingPunct="1"/>
            <a:r>
              <a:rPr lang="en-US" dirty="0">
                <a:solidFill>
                  <a:schemeClr val="tx2">
                    <a:lumMod val="60000"/>
                    <a:lumOff val="40000"/>
                  </a:schemeClr>
                </a:solidFill>
                <a:latin typeface="Arial" pitchFamily="34" charset="0"/>
                <a:cs typeface="Arial" pitchFamily="34" charset="0"/>
              </a:rPr>
              <a:t>Ensure definition of applicant is used</a:t>
            </a:r>
          </a:p>
          <a:p>
            <a:pPr eaLnBrk="1" hangingPunct="1"/>
            <a:r>
              <a:rPr lang="en-US" dirty="0">
                <a:solidFill>
                  <a:schemeClr val="tx2">
                    <a:lumMod val="60000"/>
                    <a:lumOff val="40000"/>
                  </a:schemeClr>
                </a:solidFill>
                <a:latin typeface="Arial" pitchFamily="34" charset="0"/>
                <a:cs typeface="Arial" pitchFamily="34" charset="0"/>
              </a:rPr>
              <a:t>Maintain disposition codes</a:t>
            </a:r>
          </a:p>
          <a:p>
            <a:pPr eaLnBrk="1" hangingPunct="1"/>
            <a:r>
              <a:rPr lang="en-US" dirty="0">
                <a:solidFill>
                  <a:schemeClr val="tx2">
                    <a:lumMod val="60000"/>
                    <a:lumOff val="40000"/>
                  </a:schemeClr>
                </a:solidFill>
                <a:latin typeface="Arial" pitchFamily="34" charset="0"/>
                <a:cs typeface="Arial" pitchFamily="34" charset="0"/>
              </a:rPr>
              <a:t>Retain applications and supporting hiring materials</a:t>
            </a:r>
          </a:p>
          <a:p>
            <a:pPr eaLnBrk="1" hangingPunct="1"/>
            <a:r>
              <a:rPr lang="en-US" dirty="0">
                <a:solidFill>
                  <a:schemeClr val="tx2">
                    <a:lumMod val="60000"/>
                    <a:lumOff val="40000"/>
                  </a:schemeClr>
                </a:solidFill>
                <a:latin typeface="Arial" pitchFamily="34" charset="0"/>
                <a:cs typeface="Arial" pitchFamily="34" charset="0"/>
              </a:rPr>
              <a:t>Use standardized and documented hiring process</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025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52504" y="1613481"/>
            <a:ext cx="7886700" cy="1325563"/>
          </a:xfrm>
        </p:spPr>
        <p:txBody>
          <a:bodyPr/>
          <a:lstStyle/>
          <a:p>
            <a:pPr algn="ctr" eaLnBrk="1" hangingPunct="1"/>
            <a:r>
              <a:rPr lang="en-US" sz="4000" dirty="0">
                <a:solidFill>
                  <a:schemeClr val="accent6">
                    <a:lumMod val="75000"/>
                  </a:schemeClr>
                </a:solidFill>
                <a:latin typeface="Arial" pitchFamily="34" charset="0"/>
                <a:cs typeface="Arial" pitchFamily="34" charset="0"/>
              </a:rPr>
              <a:t>Failure to Hire and Adverse Impact</a:t>
            </a:r>
          </a:p>
        </p:txBody>
      </p:sp>
      <p:sp>
        <p:nvSpPr>
          <p:cNvPr id="24579" name="Content Placeholder 2"/>
          <p:cNvSpPr>
            <a:spLocks noGrp="1"/>
          </p:cNvSpPr>
          <p:nvPr>
            <p:ph idx="1"/>
          </p:nvPr>
        </p:nvSpPr>
        <p:spPr>
          <a:xfrm>
            <a:off x="481054" y="3540705"/>
            <a:ext cx="8229600" cy="4525963"/>
          </a:xfrm>
        </p:spPr>
        <p:txBody>
          <a:bodyPr/>
          <a:lstStyle/>
          <a:p>
            <a:pPr eaLnBrk="1" hangingPunct="1"/>
            <a:r>
              <a:rPr lang="en-US" dirty="0">
                <a:solidFill>
                  <a:schemeClr val="tx2">
                    <a:lumMod val="60000"/>
                    <a:lumOff val="40000"/>
                  </a:schemeClr>
                </a:solidFill>
                <a:latin typeface="Arial" pitchFamily="34" charset="0"/>
                <a:cs typeface="Arial" pitchFamily="34" charset="0"/>
              </a:rPr>
              <a:t>Know minimum qualifications for job</a:t>
            </a:r>
          </a:p>
          <a:p>
            <a:pPr eaLnBrk="1" hangingPunct="1"/>
            <a:r>
              <a:rPr lang="en-US" dirty="0">
                <a:solidFill>
                  <a:schemeClr val="tx2">
                    <a:lumMod val="60000"/>
                    <a:lumOff val="40000"/>
                  </a:schemeClr>
                </a:solidFill>
                <a:latin typeface="Arial" pitchFamily="34" charset="0"/>
                <a:cs typeface="Arial" pitchFamily="34" charset="0"/>
              </a:rPr>
              <a:t>Focus on entry level positions</a:t>
            </a:r>
          </a:p>
          <a:p>
            <a:pPr eaLnBrk="1" hangingPunct="1"/>
            <a:r>
              <a:rPr lang="en-US" dirty="0">
                <a:solidFill>
                  <a:schemeClr val="tx2">
                    <a:lumMod val="60000"/>
                    <a:lumOff val="40000"/>
                  </a:schemeClr>
                </a:solidFill>
                <a:latin typeface="Arial" pitchFamily="34" charset="0"/>
                <a:cs typeface="Arial" pitchFamily="34" charset="0"/>
              </a:rPr>
              <a:t>Monitor steps of hiring process that may have barriers</a:t>
            </a:r>
          </a:p>
          <a:p>
            <a:pPr eaLnBrk="1" hangingPunct="1"/>
            <a:r>
              <a:rPr lang="en-US" dirty="0">
                <a:solidFill>
                  <a:schemeClr val="tx2">
                    <a:lumMod val="60000"/>
                    <a:lumOff val="40000"/>
                  </a:schemeClr>
                </a:solidFill>
                <a:latin typeface="Arial" pitchFamily="34" charset="0"/>
                <a:cs typeface="Arial" pitchFamily="34" charset="0"/>
              </a:rPr>
              <a:t>Beware of  poorly defined filters that may be seen as discriminatory “Not a Good Cultural Fit” </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7718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4" y="913738"/>
            <a:ext cx="8683146"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7" name="Picture 2" descr="http://shrmga.shrm.org/sites/shrmga.shrm.org/files/styles/header_logo/public/branding/logo.jpg?itok=IhYN42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719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505" y="1170829"/>
            <a:ext cx="8880642"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7" name="Picture 2" descr="http://shrmga.shrm.org/sites/shrmga.shrm.org/files/styles/header_logo/public/branding/logo.jpg?itok=IhYN42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285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447800"/>
            <a:ext cx="8419418" cy="382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7" name="Picture 2" descr="http://shrmga.shrm.org/sites/shrmga.shrm.org/files/styles/header_logo/public/branding/logo.jpg?itok=IhYN42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120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596845" y="1685043"/>
            <a:ext cx="7886700" cy="1325563"/>
          </a:xfrm>
        </p:spPr>
        <p:txBody>
          <a:bodyPr/>
          <a:lstStyle/>
          <a:p>
            <a:pPr algn="ctr" eaLnBrk="1" hangingPunct="1"/>
            <a:r>
              <a:rPr lang="en-US" sz="4000" dirty="0">
                <a:solidFill>
                  <a:schemeClr val="accent6">
                    <a:lumMod val="75000"/>
                  </a:schemeClr>
                </a:solidFill>
                <a:latin typeface="Arial" pitchFamily="34" charset="0"/>
                <a:cs typeface="Arial" pitchFamily="34" charset="0"/>
              </a:rPr>
              <a:t>Sample Audit of Hiring Process</a:t>
            </a:r>
          </a:p>
        </p:txBody>
      </p:sp>
      <p:sp>
        <p:nvSpPr>
          <p:cNvPr id="24579" name="Content Placeholder 2"/>
          <p:cNvSpPr>
            <a:spLocks noGrp="1"/>
          </p:cNvSpPr>
          <p:nvPr>
            <p:ph idx="1"/>
          </p:nvPr>
        </p:nvSpPr>
        <p:spPr>
          <a:xfrm>
            <a:off x="425395" y="3072517"/>
            <a:ext cx="8229600" cy="4525963"/>
          </a:xfrm>
        </p:spPr>
        <p:txBody>
          <a:bodyPr>
            <a:normAutofit/>
          </a:bodyPr>
          <a:lstStyle/>
          <a:p>
            <a:pPr eaLnBrk="1" hangingPunct="1"/>
            <a:r>
              <a:rPr lang="en-US" dirty="0">
                <a:solidFill>
                  <a:schemeClr val="tx2">
                    <a:lumMod val="60000"/>
                    <a:lumOff val="40000"/>
                  </a:schemeClr>
                </a:solidFill>
                <a:latin typeface="Arial" pitchFamily="34" charset="0"/>
                <a:cs typeface="Arial" pitchFamily="34" charset="0"/>
              </a:rPr>
              <a:t>Do I have good pools of candidates in my applicant logs?  No are few issues of 1 to 1 hire to applicant ratios.</a:t>
            </a:r>
          </a:p>
          <a:p>
            <a:pPr eaLnBrk="1" hangingPunct="1"/>
            <a:r>
              <a:rPr lang="en-US" dirty="0">
                <a:solidFill>
                  <a:schemeClr val="tx2">
                    <a:lumMod val="60000"/>
                    <a:lumOff val="40000"/>
                  </a:schemeClr>
                </a:solidFill>
                <a:latin typeface="Arial" pitchFamily="34" charset="0"/>
                <a:cs typeface="Arial" pitchFamily="34" charset="0"/>
              </a:rPr>
              <a:t>Are my open positions being posted with State Workforce agencies? Can I document this?</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849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36601" y="730886"/>
            <a:ext cx="7886700" cy="1325563"/>
          </a:xfrm>
        </p:spPr>
        <p:txBody>
          <a:bodyPr/>
          <a:lstStyle/>
          <a:p>
            <a:pPr algn="ctr" eaLnBrk="1" hangingPunct="1"/>
            <a:r>
              <a:rPr lang="en-US" sz="4000" dirty="0">
                <a:solidFill>
                  <a:schemeClr val="accent6">
                    <a:lumMod val="75000"/>
                  </a:schemeClr>
                </a:solidFill>
                <a:latin typeface="Arial" pitchFamily="34" charset="0"/>
                <a:cs typeface="Arial" pitchFamily="34" charset="0"/>
              </a:rPr>
              <a:t>Sample Audit of Hiring Process</a:t>
            </a:r>
          </a:p>
        </p:txBody>
      </p:sp>
      <p:sp>
        <p:nvSpPr>
          <p:cNvPr id="24579" name="Content Placeholder 2"/>
          <p:cNvSpPr>
            <a:spLocks noGrp="1"/>
          </p:cNvSpPr>
          <p:nvPr>
            <p:ph idx="1"/>
          </p:nvPr>
        </p:nvSpPr>
        <p:spPr>
          <a:xfrm>
            <a:off x="465151" y="2118360"/>
            <a:ext cx="8229600" cy="4525963"/>
          </a:xfrm>
        </p:spPr>
        <p:txBody>
          <a:bodyPr>
            <a:normAutofit/>
          </a:bodyPr>
          <a:lstStyle/>
          <a:p>
            <a:pPr eaLnBrk="1" hangingPunct="1"/>
            <a:r>
              <a:rPr lang="en-US" dirty="0">
                <a:solidFill>
                  <a:schemeClr val="tx2">
                    <a:lumMod val="60000"/>
                    <a:lumOff val="40000"/>
                  </a:schemeClr>
                </a:solidFill>
                <a:latin typeface="Arial" pitchFamily="34" charset="0"/>
                <a:cs typeface="Arial" pitchFamily="34" charset="0"/>
              </a:rPr>
              <a:t>Do my hiring managers use the same process?  Can they communicate that process uniformly? Are processes in writing and thoroughly documented?</a:t>
            </a:r>
          </a:p>
          <a:p>
            <a:pPr eaLnBrk="1" hangingPunct="1"/>
            <a:r>
              <a:rPr lang="en-US" dirty="0">
                <a:solidFill>
                  <a:schemeClr val="tx2">
                    <a:lumMod val="60000"/>
                    <a:lumOff val="40000"/>
                  </a:schemeClr>
                </a:solidFill>
                <a:latin typeface="Arial" pitchFamily="34" charset="0"/>
                <a:cs typeface="Arial" pitchFamily="34" charset="0"/>
              </a:rPr>
              <a:t>Verify disposition codes are being used correctly?  Does disposition code match application?</a:t>
            </a:r>
          </a:p>
          <a:p>
            <a:pPr eaLnBrk="1" hangingPunct="1"/>
            <a:r>
              <a:rPr lang="en-US" dirty="0">
                <a:solidFill>
                  <a:schemeClr val="tx2">
                    <a:lumMod val="60000"/>
                    <a:lumOff val="40000"/>
                  </a:schemeClr>
                </a:solidFill>
                <a:latin typeface="Arial" pitchFamily="34" charset="0"/>
                <a:cs typeface="Arial" pitchFamily="34" charset="0"/>
              </a:rPr>
              <a:t>Do we use tests?  Do they test for qualifications required for job?  Have they been validated</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76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itle 1"/>
          <p:cNvSpPr txBox="1">
            <a:spLocks/>
          </p:cNvSpPr>
          <p:nvPr/>
        </p:nvSpPr>
        <p:spPr bwMode="auto">
          <a:xfrm>
            <a:off x="452437" y="87066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r>
              <a:rPr lang="en-US" sz="4000" dirty="0">
                <a:solidFill>
                  <a:schemeClr val="accent6">
                    <a:lumMod val="75000"/>
                  </a:schemeClr>
                </a:solidFill>
              </a:rPr>
              <a:t>Internal Pay Equity</a:t>
            </a:r>
          </a:p>
        </p:txBody>
      </p:sp>
      <p:sp>
        <p:nvSpPr>
          <p:cNvPr id="26629" name="Content Placeholder 2"/>
          <p:cNvSpPr txBox="1">
            <a:spLocks/>
          </p:cNvSpPr>
          <p:nvPr/>
        </p:nvSpPr>
        <p:spPr bwMode="auto">
          <a:xfrm>
            <a:off x="381000" y="2131143"/>
            <a:ext cx="8229600"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pPr marL="342900" indent="-342900">
              <a:spcBef>
                <a:spcPct val="20000"/>
              </a:spcBef>
              <a:buFont typeface="Arial" pitchFamily="34" charset="0"/>
              <a:buChar char="•"/>
            </a:pPr>
            <a:r>
              <a:rPr lang="en-US" dirty="0">
                <a:solidFill>
                  <a:schemeClr val="tx2">
                    <a:lumMod val="60000"/>
                    <a:lumOff val="40000"/>
                  </a:schemeClr>
                </a:solidFill>
              </a:rPr>
              <a:t>Government spotlight on compensation practices: Lilly Ledbetter Fair Pay Act</a:t>
            </a:r>
          </a:p>
          <a:p>
            <a:pPr marL="342900" indent="-342900">
              <a:spcBef>
                <a:spcPct val="20000"/>
              </a:spcBef>
              <a:buFont typeface="Arial" pitchFamily="34" charset="0"/>
              <a:buChar char="•"/>
            </a:pPr>
            <a:r>
              <a:rPr lang="en-US" dirty="0">
                <a:solidFill>
                  <a:schemeClr val="tx2">
                    <a:lumMod val="60000"/>
                    <a:lumOff val="40000"/>
                  </a:schemeClr>
                </a:solidFill>
              </a:rPr>
              <a:t>Is your compensation consistently driven by transparent business factors</a:t>
            </a:r>
          </a:p>
          <a:p>
            <a:pPr marL="342900" indent="-342900">
              <a:spcBef>
                <a:spcPct val="20000"/>
              </a:spcBef>
              <a:buFont typeface="Arial" pitchFamily="34" charset="0"/>
              <a:buChar char="•"/>
            </a:pPr>
            <a:r>
              <a:rPr lang="en-US" dirty="0">
                <a:solidFill>
                  <a:schemeClr val="tx2">
                    <a:lumMod val="60000"/>
                    <a:lumOff val="40000"/>
                  </a:schemeClr>
                </a:solidFill>
              </a:rPr>
              <a:t>Can you explain differences in pay</a:t>
            </a:r>
          </a:p>
          <a:p>
            <a:pPr marL="342900" indent="-342900">
              <a:spcBef>
                <a:spcPct val="20000"/>
              </a:spcBef>
            </a:pPr>
            <a:r>
              <a:rPr lang="en-US" dirty="0">
                <a:solidFill>
                  <a:schemeClr val="tx2">
                    <a:lumMod val="60000"/>
                    <a:lumOff val="40000"/>
                  </a:schemeClr>
                </a:solidFill>
              </a:rPr>
              <a:t>	for employees in the same job</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522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itle 1"/>
          <p:cNvSpPr txBox="1">
            <a:spLocks/>
          </p:cNvSpPr>
          <p:nvPr/>
        </p:nvSpPr>
        <p:spPr bwMode="auto">
          <a:xfrm>
            <a:off x="381000" y="10287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r>
              <a:rPr lang="en-US" sz="4000" b="1" dirty="0">
                <a:solidFill>
                  <a:schemeClr val="accent6">
                    <a:lumMod val="75000"/>
                  </a:schemeClr>
                </a:solidFill>
              </a:rPr>
              <a:t>Internal Pay Equity</a:t>
            </a:r>
          </a:p>
        </p:txBody>
      </p:sp>
      <p:sp>
        <p:nvSpPr>
          <p:cNvPr id="28677" name="Content Placeholder 2"/>
          <p:cNvSpPr txBox="1">
            <a:spLocks/>
          </p:cNvSpPr>
          <p:nvPr/>
        </p:nvSpPr>
        <p:spPr bwMode="auto">
          <a:xfrm>
            <a:off x="152400" y="2555872"/>
            <a:ext cx="8229600"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pPr marL="342900" indent="-342900">
              <a:spcBef>
                <a:spcPct val="20000"/>
              </a:spcBef>
              <a:buFont typeface="Arial" pitchFamily="34" charset="0"/>
              <a:buChar char="•"/>
            </a:pPr>
            <a:r>
              <a:rPr lang="en-US" dirty="0">
                <a:solidFill>
                  <a:schemeClr val="tx2">
                    <a:lumMod val="60000"/>
                    <a:lumOff val="40000"/>
                  </a:schemeClr>
                </a:solidFill>
              </a:rPr>
              <a:t>Review Job Descriptions</a:t>
            </a:r>
          </a:p>
          <a:p>
            <a:pPr marL="342900" indent="-342900">
              <a:spcBef>
                <a:spcPct val="20000"/>
              </a:spcBef>
              <a:buFont typeface="Arial" pitchFamily="34" charset="0"/>
              <a:buChar char="•"/>
            </a:pPr>
            <a:r>
              <a:rPr lang="en-US" dirty="0">
                <a:solidFill>
                  <a:schemeClr val="tx2">
                    <a:lumMod val="60000"/>
                    <a:lumOff val="40000"/>
                  </a:schemeClr>
                </a:solidFill>
              </a:rPr>
              <a:t>Run Internal Pay Analysis</a:t>
            </a:r>
          </a:p>
          <a:p>
            <a:pPr marL="342900" indent="-342900">
              <a:spcBef>
                <a:spcPct val="20000"/>
              </a:spcBef>
              <a:buFont typeface="Arial" pitchFamily="34" charset="0"/>
              <a:buChar char="•"/>
            </a:pPr>
            <a:r>
              <a:rPr lang="en-US" dirty="0">
                <a:solidFill>
                  <a:schemeClr val="tx2">
                    <a:lumMod val="60000"/>
                    <a:lumOff val="40000"/>
                  </a:schemeClr>
                </a:solidFill>
              </a:rPr>
              <a:t>Be able to defend and document differences in pay at job title level</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3598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Title 1"/>
          <p:cNvSpPr txBox="1">
            <a:spLocks/>
          </p:cNvSpPr>
          <p:nvPr/>
        </p:nvSpPr>
        <p:spPr bwMode="auto">
          <a:xfrm>
            <a:off x="381000" y="8763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r>
              <a:rPr lang="en-US" sz="4400" b="1" dirty="0">
                <a:solidFill>
                  <a:schemeClr val="accent6">
                    <a:lumMod val="75000"/>
                  </a:schemeClr>
                </a:solidFill>
              </a:rPr>
              <a:t>Compensation Submission</a:t>
            </a:r>
          </a:p>
        </p:txBody>
      </p:sp>
      <p:sp>
        <p:nvSpPr>
          <p:cNvPr id="11" name="Content Placeholder 2"/>
          <p:cNvSpPr>
            <a:spLocks noGrp="1"/>
          </p:cNvSpPr>
          <p:nvPr>
            <p:ph idx="1"/>
          </p:nvPr>
        </p:nvSpPr>
        <p:spPr>
          <a:xfrm>
            <a:off x="431800" y="2017679"/>
            <a:ext cx="8229600" cy="4525963"/>
          </a:xfrm>
        </p:spPr>
        <p:txBody>
          <a:bodyPr>
            <a:normAutofit fontScale="92500" lnSpcReduction="20000"/>
          </a:bodyPr>
          <a:lstStyle/>
          <a:p>
            <a:pPr>
              <a:lnSpc>
                <a:spcPct val="90000"/>
              </a:lnSpc>
              <a:buFont typeface="Arial" charset="0"/>
              <a:buChar char="•"/>
              <a:defRPr/>
            </a:pPr>
            <a:r>
              <a:rPr lang="en-US" dirty="0">
                <a:solidFill>
                  <a:schemeClr val="tx2">
                    <a:lumMod val="60000"/>
                    <a:lumOff val="40000"/>
                  </a:schemeClr>
                </a:solidFill>
              </a:rPr>
              <a:t>Job Title</a:t>
            </a:r>
          </a:p>
          <a:p>
            <a:pPr>
              <a:lnSpc>
                <a:spcPct val="90000"/>
              </a:lnSpc>
              <a:buFont typeface="Arial" charset="0"/>
              <a:buChar char="•"/>
              <a:defRPr/>
            </a:pPr>
            <a:r>
              <a:rPr lang="en-US" dirty="0">
                <a:solidFill>
                  <a:schemeClr val="tx2">
                    <a:lumMod val="60000"/>
                    <a:lumOff val="40000"/>
                  </a:schemeClr>
                </a:solidFill>
              </a:rPr>
              <a:t>Time in current position</a:t>
            </a:r>
          </a:p>
          <a:p>
            <a:pPr>
              <a:lnSpc>
                <a:spcPct val="90000"/>
              </a:lnSpc>
              <a:buFont typeface="Arial" charset="0"/>
              <a:buChar char="•"/>
              <a:defRPr/>
            </a:pPr>
            <a:r>
              <a:rPr lang="en-US" dirty="0">
                <a:solidFill>
                  <a:schemeClr val="tx2">
                    <a:lumMod val="60000"/>
                    <a:lumOff val="40000"/>
                  </a:schemeClr>
                </a:solidFill>
              </a:rPr>
              <a:t>Time with company/date of hire</a:t>
            </a:r>
            <a:endParaRPr lang="en-US" sz="300" dirty="0">
              <a:solidFill>
                <a:schemeClr val="tx2">
                  <a:lumMod val="60000"/>
                  <a:lumOff val="40000"/>
                </a:schemeClr>
              </a:solidFill>
            </a:endParaRPr>
          </a:p>
          <a:p>
            <a:pPr>
              <a:lnSpc>
                <a:spcPct val="90000"/>
              </a:lnSpc>
              <a:buFont typeface="Arial" charset="0"/>
              <a:buChar char="•"/>
              <a:defRPr/>
            </a:pPr>
            <a:r>
              <a:rPr lang="en-US" dirty="0">
                <a:solidFill>
                  <a:schemeClr val="tx2">
                    <a:lumMod val="60000"/>
                    <a:lumOff val="40000"/>
                  </a:schemeClr>
                </a:solidFill>
              </a:rPr>
              <a:t>Date of birth or last degree earned </a:t>
            </a:r>
            <a:endParaRPr lang="en-US" sz="300" dirty="0">
              <a:solidFill>
                <a:schemeClr val="tx2">
                  <a:lumMod val="60000"/>
                  <a:lumOff val="40000"/>
                </a:schemeClr>
              </a:solidFill>
            </a:endParaRPr>
          </a:p>
          <a:p>
            <a:pPr>
              <a:lnSpc>
                <a:spcPct val="90000"/>
              </a:lnSpc>
              <a:buFont typeface="Arial" charset="0"/>
              <a:buChar char="•"/>
              <a:defRPr/>
            </a:pPr>
            <a:r>
              <a:rPr lang="en-US" dirty="0">
                <a:solidFill>
                  <a:schemeClr val="tx2">
                    <a:lumMod val="60000"/>
                    <a:lumOff val="40000"/>
                  </a:schemeClr>
                </a:solidFill>
              </a:rPr>
              <a:t>Part Time/ Full Time</a:t>
            </a:r>
            <a:endParaRPr lang="en-US" sz="300" dirty="0">
              <a:solidFill>
                <a:schemeClr val="tx2">
                  <a:lumMod val="60000"/>
                  <a:lumOff val="40000"/>
                </a:schemeClr>
              </a:solidFill>
            </a:endParaRPr>
          </a:p>
          <a:p>
            <a:pPr>
              <a:lnSpc>
                <a:spcPct val="90000"/>
              </a:lnSpc>
              <a:buFont typeface="Arial" charset="0"/>
              <a:buChar char="•"/>
              <a:defRPr/>
            </a:pPr>
            <a:r>
              <a:rPr lang="en-US" dirty="0">
                <a:solidFill>
                  <a:schemeClr val="tx2">
                    <a:lumMod val="60000"/>
                    <a:lumOff val="40000"/>
                  </a:schemeClr>
                </a:solidFill>
              </a:rPr>
              <a:t>Geographic Location</a:t>
            </a:r>
          </a:p>
          <a:p>
            <a:pPr>
              <a:lnSpc>
                <a:spcPct val="90000"/>
              </a:lnSpc>
              <a:buFont typeface="Arial" charset="0"/>
              <a:buChar char="•"/>
              <a:defRPr/>
            </a:pPr>
            <a:r>
              <a:rPr lang="en-US" dirty="0">
                <a:solidFill>
                  <a:schemeClr val="tx2">
                    <a:lumMod val="60000"/>
                    <a:lumOff val="40000"/>
                  </a:schemeClr>
                </a:solidFill>
              </a:rPr>
              <a:t>FLSA Status</a:t>
            </a:r>
          </a:p>
          <a:p>
            <a:pPr>
              <a:lnSpc>
                <a:spcPct val="90000"/>
              </a:lnSpc>
              <a:buFont typeface="Arial" charset="0"/>
              <a:buChar char="•"/>
              <a:defRPr/>
            </a:pPr>
            <a:r>
              <a:rPr lang="en-US" dirty="0">
                <a:solidFill>
                  <a:schemeClr val="tx2">
                    <a:lumMod val="60000"/>
                    <a:lumOff val="40000"/>
                  </a:schemeClr>
                </a:solidFill>
              </a:rPr>
              <a:t>PT/FT</a:t>
            </a:r>
          </a:p>
          <a:p>
            <a:pPr>
              <a:lnSpc>
                <a:spcPct val="90000"/>
              </a:lnSpc>
              <a:buFont typeface="Arial" charset="0"/>
              <a:buChar char="•"/>
              <a:defRPr/>
            </a:pPr>
            <a:r>
              <a:rPr lang="en-US" dirty="0">
                <a:solidFill>
                  <a:schemeClr val="tx2">
                    <a:lumMod val="60000"/>
                    <a:lumOff val="40000"/>
                  </a:schemeClr>
                </a:solidFill>
              </a:rPr>
              <a:t>Bonuses or Other Paid Allowances</a:t>
            </a:r>
          </a:p>
          <a:p>
            <a:pPr>
              <a:lnSpc>
                <a:spcPct val="90000"/>
              </a:lnSpc>
              <a:buFont typeface="Arial" charset="0"/>
              <a:buChar char="•"/>
              <a:defRPr/>
            </a:pPr>
            <a:r>
              <a:rPr lang="en-US" b="1" dirty="0">
                <a:solidFill>
                  <a:schemeClr val="tx2">
                    <a:lumMod val="60000"/>
                    <a:lumOff val="40000"/>
                  </a:schemeClr>
                </a:solidFill>
              </a:rPr>
              <a:t>Other factors that influence compensation in your system</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54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8880" y="1358993"/>
            <a:ext cx="8432800" cy="513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4"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2188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sz="quarter" idx="1"/>
          </p:nvPr>
        </p:nvSpPr>
        <p:spPr>
          <a:xfrm>
            <a:off x="417443" y="1984248"/>
            <a:ext cx="7467600" cy="4873752"/>
          </a:xfrm>
        </p:spPr>
        <p:txBody>
          <a:bodyPr/>
          <a:lstStyle/>
          <a:p>
            <a:r>
              <a:rPr lang="en-US" dirty="0">
                <a:solidFill>
                  <a:schemeClr val="accent1"/>
                </a:solidFill>
              </a:rPr>
              <a:t>Employee Level Compensation for all employees on payroll including contract workers</a:t>
            </a:r>
          </a:p>
          <a:p>
            <a:r>
              <a:rPr lang="en-US" dirty="0">
                <a:solidFill>
                  <a:schemeClr val="accent1"/>
                </a:solidFill>
              </a:rPr>
              <a:t>Data should coincide with workforce analysis (1</a:t>
            </a:r>
            <a:r>
              <a:rPr lang="en-US" baseline="30000" dirty="0">
                <a:solidFill>
                  <a:schemeClr val="accent1"/>
                </a:solidFill>
              </a:rPr>
              <a:t>st</a:t>
            </a:r>
            <a:r>
              <a:rPr lang="en-US" dirty="0">
                <a:solidFill>
                  <a:schemeClr val="accent1"/>
                </a:solidFill>
              </a:rPr>
              <a:t> day of new plan year)</a:t>
            </a:r>
          </a:p>
          <a:p>
            <a:r>
              <a:rPr lang="en-US" dirty="0">
                <a:solidFill>
                  <a:schemeClr val="accent1"/>
                </a:solidFill>
              </a:rPr>
              <a:t>Employee ID</a:t>
            </a:r>
          </a:p>
          <a:p>
            <a:r>
              <a:rPr lang="en-US" dirty="0">
                <a:solidFill>
                  <a:schemeClr val="accent1"/>
                </a:solidFill>
              </a:rPr>
              <a:t>Gender</a:t>
            </a:r>
          </a:p>
          <a:p>
            <a:r>
              <a:rPr lang="en-US" dirty="0">
                <a:solidFill>
                  <a:schemeClr val="accent1"/>
                </a:solidFill>
              </a:rPr>
              <a:t>Race/Ethnicity</a:t>
            </a:r>
          </a:p>
          <a:p>
            <a:r>
              <a:rPr lang="en-US" dirty="0">
                <a:solidFill>
                  <a:schemeClr val="accent1"/>
                </a:solidFill>
              </a:rPr>
              <a:t>Job Group</a:t>
            </a:r>
          </a:p>
          <a:p>
            <a:r>
              <a:rPr lang="en-US" dirty="0">
                <a:solidFill>
                  <a:schemeClr val="accent1"/>
                </a:solidFill>
              </a:rPr>
              <a:t>Job Title</a:t>
            </a:r>
          </a:p>
          <a:p>
            <a:r>
              <a:rPr lang="en-US" dirty="0">
                <a:solidFill>
                  <a:schemeClr val="accent1"/>
                </a:solidFill>
              </a:rPr>
              <a:t>Hire Date</a:t>
            </a:r>
          </a:p>
          <a:p>
            <a:endParaRPr lang="en-US" dirty="0"/>
          </a:p>
          <a:p>
            <a:endParaRPr lang="en-US" dirty="0"/>
          </a:p>
          <a:p>
            <a:pPr marL="0" indent="0">
              <a:buNone/>
            </a:pPr>
            <a:endParaRPr lang="en-US" dirty="0"/>
          </a:p>
          <a:p>
            <a:pPr marL="0" indent="0">
              <a:buNone/>
            </a:pPr>
            <a:endParaRPr lang="en-US" dirty="0"/>
          </a:p>
          <a:p>
            <a:pPr marL="0" indent="0">
              <a:buNone/>
            </a:pPr>
            <a:endParaRPr lang="en-US" i="1" dirty="0"/>
          </a:p>
          <a:p>
            <a:pPr marL="0" indent="0">
              <a:buNone/>
            </a:pPr>
            <a:endParaRPr lang="en-US" i="1" dirty="0"/>
          </a:p>
          <a:p>
            <a:pPr marL="0" indent="0">
              <a:buNone/>
            </a:pPr>
            <a:endParaRPr lang="en-US" i="1" dirty="0"/>
          </a:p>
        </p:txBody>
      </p:sp>
      <p:sp>
        <p:nvSpPr>
          <p:cNvPr id="9" name="Title 1"/>
          <p:cNvSpPr txBox="1">
            <a:spLocks/>
          </p:cNvSpPr>
          <p:nvPr/>
        </p:nvSpPr>
        <p:spPr bwMode="auto">
          <a:xfrm>
            <a:off x="381000" y="8763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r>
              <a:rPr lang="en-US" sz="4400" b="1" dirty="0">
                <a:solidFill>
                  <a:schemeClr val="accent6">
                    <a:lumMod val="75000"/>
                  </a:schemeClr>
                </a:solidFill>
              </a:rPr>
              <a:t>Compensation Submission</a:t>
            </a:r>
          </a:p>
        </p:txBody>
      </p:sp>
      <p:sp>
        <p:nvSpPr>
          <p:cNvPr id="10" name="Rectangle 9"/>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11"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53890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sz="quarter" idx="1"/>
          </p:nvPr>
        </p:nvSpPr>
        <p:spPr>
          <a:xfrm>
            <a:off x="409492" y="2212450"/>
            <a:ext cx="7467600" cy="4873752"/>
          </a:xfrm>
        </p:spPr>
        <p:txBody>
          <a:bodyPr/>
          <a:lstStyle/>
          <a:p>
            <a:pPr marL="0" indent="0">
              <a:buNone/>
            </a:pPr>
            <a:r>
              <a:rPr lang="en-US" dirty="0">
                <a:solidFill>
                  <a:schemeClr val="accent1"/>
                </a:solidFill>
              </a:rPr>
              <a:t>12–month period preceding the date of the analysis:</a:t>
            </a:r>
          </a:p>
          <a:p>
            <a:r>
              <a:rPr lang="en-US" dirty="0">
                <a:solidFill>
                  <a:schemeClr val="accent1"/>
                </a:solidFill>
              </a:rPr>
              <a:t>Base Salary/Wage Rate</a:t>
            </a:r>
          </a:p>
          <a:p>
            <a:r>
              <a:rPr lang="en-US" dirty="0">
                <a:solidFill>
                  <a:schemeClr val="accent1"/>
                </a:solidFill>
              </a:rPr>
              <a:t>Hours Worked in Typical Week</a:t>
            </a:r>
          </a:p>
          <a:p>
            <a:r>
              <a:rPr lang="en-US" dirty="0">
                <a:solidFill>
                  <a:schemeClr val="accent1"/>
                </a:solidFill>
              </a:rPr>
              <a:t>Bonuses</a:t>
            </a:r>
          </a:p>
          <a:p>
            <a:r>
              <a:rPr lang="en-US" dirty="0">
                <a:solidFill>
                  <a:schemeClr val="accent1"/>
                </a:solidFill>
              </a:rPr>
              <a:t>Incentives</a:t>
            </a:r>
          </a:p>
          <a:p>
            <a:r>
              <a:rPr lang="en-US" dirty="0">
                <a:solidFill>
                  <a:schemeClr val="accent1"/>
                </a:solidFill>
              </a:rPr>
              <a:t>Commissions</a:t>
            </a:r>
          </a:p>
          <a:p>
            <a:r>
              <a:rPr lang="en-US" dirty="0">
                <a:solidFill>
                  <a:schemeClr val="accent1"/>
                </a:solidFill>
              </a:rPr>
              <a:t>Merit Increases</a:t>
            </a:r>
          </a:p>
          <a:p>
            <a:r>
              <a:rPr lang="en-US" dirty="0">
                <a:solidFill>
                  <a:schemeClr val="accent1"/>
                </a:solidFill>
              </a:rPr>
              <a:t>Overtime</a:t>
            </a:r>
          </a:p>
          <a:p>
            <a:endParaRPr lang="en-US" dirty="0"/>
          </a:p>
          <a:p>
            <a:pPr marL="0" indent="0">
              <a:buNone/>
            </a:pPr>
            <a:endParaRPr lang="en-US" dirty="0"/>
          </a:p>
          <a:p>
            <a:pPr marL="0" indent="0">
              <a:buNone/>
            </a:pPr>
            <a:endParaRPr lang="en-US" dirty="0"/>
          </a:p>
          <a:p>
            <a:pPr marL="0" indent="0">
              <a:buNone/>
            </a:pPr>
            <a:endParaRPr lang="en-US" i="1" dirty="0"/>
          </a:p>
          <a:p>
            <a:pPr marL="0" indent="0">
              <a:buNone/>
            </a:pPr>
            <a:endParaRPr lang="en-US" i="1" dirty="0"/>
          </a:p>
          <a:p>
            <a:pPr marL="0" indent="0">
              <a:buNone/>
            </a:pPr>
            <a:endParaRPr lang="en-US" i="1" dirty="0"/>
          </a:p>
        </p:txBody>
      </p:sp>
      <p:sp>
        <p:nvSpPr>
          <p:cNvPr id="9" name="Title 1"/>
          <p:cNvSpPr txBox="1">
            <a:spLocks/>
          </p:cNvSpPr>
          <p:nvPr/>
        </p:nvSpPr>
        <p:spPr bwMode="auto">
          <a:xfrm>
            <a:off x="381000" y="8763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r>
              <a:rPr lang="en-US" sz="4400" b="1" dirty="0">
                <a:solidFill>
                  <a:schemeClr val="accent6">
                    <a:lumMod val="75000"/>
                  </a:schemeClr>
                </a:solidFill>
              </a:rPr>
              <a:t>Required Compensation</a:t>
            </a:r>
          </a:p>
        </p:txBody>
      </p:sp>
      <p:sp>
        <p:nvSpPr>
          <p:cNvPr id="8" name="Rectangle 7"/>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10"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5779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381000" y="8763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r>
              <a:rPr lang="en-US" sz="4400" b="1" dirty="0">
                <a:solidFill>
                  <a:schemeClr val="accent6">
                    <a:lumMod val="75000"/>
                  </a:schemeClr>
                </a:solidFill>
              </a:rPr>
              <a:t>Optional Submission Factors</a:t>
            </a:r>
          </a:p>
        </p:txBody>
      </p:sp>
      <p:sp>
        <p:nvSpPr>
          <p:cNvPr id="7" name="Content Placeholder 2"/>
          <p:cNvSpPr>
            <a:spLocks noGrp="1"/>
          </p:cNvSpPr>
          <p:nvPr>
            <p:ph sz="quarter" idx="1"/>
          </p:nvPr>
        </p:nvSpPr>
        <p:spPr>
          <a:xfrm>
            <a:off x="457200" y="1868556"/>
            <a:ext cx="7311224" cy="4605395"/>
          </a:xfrm>
        </p:spPr>
        <p:txBody>
          <a:bodyPr>
            <a:normAutofit lnSpcReduction="10000"/>
          </a:bodyPr>
          <a:lstStyle/>
          <a:p>
            <a:r>
              <a:rPr lang="en-US" dirty="0">
                <a:solidFill>
                  <a:schemeClr val="accent1"/>
                </a:solidFill>
              </a:rPr>
              <a:t>Education</a:t>
            </a:r>
          </a:p>
          <a:p>
            <a:r>
              <a:rPr lang="en-US" dirty="0">
                <a:solidFill>
                  <a:schemeClr val="accent1"/>
                </a:solidFill>
              </a:rPr>
              <a:t>Experience</a:t>
            </a:r>
          </a:p>
          <a:p>
            <a:r>
              <a:rPr lang="en-US" dirty="0">
                <a:solidFill>
                  <a:schemeClr val="accent1"/>
                </a:solidFill>
              </a:rPr>
              <a:t>Location</a:t>
            </a:r>
          </a:p>
          <a:p>
            <a:r>
              <a:rPr lang="en-US" dirty="0">
                <a:solidFill>
                  <a:schemeClr val="accent1"/>
                </a:solidFill>
              </a:rPr>
              <a:t>Performance Ratings</a:t>
            </a:r>
          </a:p>
          <a:p>
            <a:r>
              <a:rPr lang="en-US" dirty="0">
                <a:solidFill>
                  <a:schemeClr val="accent1"/>
                </a:solidFill>
              </a:rPr>
              <a:t>Department/Function</a:t>
            </a:r>
          </a:p>
          <a:p>
            <a:r>
              <a:rPr lang="en-US" dirty="0">
                <a:solidFill>
                  <a:schemeClr val="accent1"/>
                </a:solidFill>
              </a:rPr>
              <a:t>Merit Increases</a:t>
            </a:r>
          </a:p>
          <a:p>
            <a:r>
              <a:rPr lang="en-US" dirty="0">
                <a:solidFill>
                  <a:schemeClr val="accent1"/>
                </a:solidFill>
              </a:rPr>
              <a:t>Pay band/level/grade</a:t>
            </a:r>
          </a:p>
          <a:p>
            <a:r>
              <a:rPr lang="en-US" dirty="0">
                <a:solidFill>
                  <a:schemeClr val="accent1"/>
                </a:solidFill>
              </a:rPr>
              <a:t>Others not listed: Job Status, Shift Differential, Time in Position, Work Contract, People Managed, Certifications</a:t>
            </a:r>
          </a:p>
          <a:p>
            <a:pPr marL="0" indent="0">
              <a:buNone/>
            </a:pPr>
            <a:endParaRPr lang="en-US" dirty="0"/>
          </a:p>
          <a:p>
            <a:endParaRPr lang="en-US" dirty="0"/>
          </a:p>
          <a:p>
            <a:pPr marL="0" indent="0">
              <a:buNone/>
            </a:pPr>
            <a:endParaRPr lang="en-US" dirty="0"/>
          </a:p>
          <a:p>
            <a:pPr marL="0" indent="0">
              <a:buNone/>
            </a:pPr>
            <a:endParaRPr lang="en-US" dirty="0"/>
          </a:p>
          <a:p>
            <a:pPr marL="0" indent="0">
              <a:buNone/>
            </a:pPr>
            <a:endParaRPr lang="en-US" i="1" dirty="0"/>
          </a:p>
          <a:p>
            <a:pPr marL="0" indent="0">
              <a:buNone/>
            </a:pPr>
            <a:endParaRPr lang="en-US" i="1" dirty="0"/>
          </a:p>
          <a:p>
            <a:pPr marL="0" indent="0">
              <a:buNone/>
            </a:pPr>
            <a:endParaRPr lang="en-US" i="1" dirty="0"/>
          </a:p>
        </p:txBody>
      </p:sp>
      <p:sp>
        <p:nvSpPr>
          <p:cNvPr id="9" name="Rectangle 8"/>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10"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23651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36602" y="1040987"/>
            <a:ext cx="7886700" cy="1325563"/>
          </a:xfrm>
        </p:spPr>
        <p:txBody>
          <a:bodyPr/>
          <a:lstStyle/>
          <a:p>
            <a:pPr algn="ctr" eaLnBrk="1" hangingPunct="1"/>
            <a:r>
              <a:rPr lang="en-US" sz="4000" dirty="0">
                <a:solidFill>
                  <a:schemeClr val="accent6">
                    <a:lumMod val="75000"/>
                  </a:schemeClr>
                </a:solidFill>
                <a:latin typeface="Arial" pitchFamily="34" charset="0"/>
                <a:cs typeface="Arial" pitchFamily="34" charset="0"/>
              </a:rPr>
              <a:t>Sample Audit of Compensation</a:t>
            </a:r>
          </a:p>
        </p:txBody>
      </p:sp>
      <p:sp>
        <p:nvSpPr>
          <p:cNvPr id="24579" name="Content Placeholder 2"/>
          <p:cNvSpPr>
            <a:spLocks noGrp="1"/>
          </p:cNvSpPr>
          <p:nvPr>
            <p:ph idx="1"/>
          </p:nvPr>
        </p:nvSpPr>
        <p:spPr>
          <a:xfrm>
            <a:off x="465152" y="2428461"/>
            <a:ext cx="8229600" cy="4525963"/>
          </a:xfrm>
        </p:spPr>
        <p:txBody>
          <a:bodyPr>
            <a:normAutofit/>
          </a:bodyPr>
          <a:lstStyle/>
          <a:p>
            <a:pPr eaLnBrk="1" hangingPunct="1"/>
            <a:r>
              <a:rPr lang="en-US" dirty="0">
                <a:solidFill>
                  <a:schemeClr val="tx2">
                    <a:lumMod val="60000"/>
                    <a:lumOff val="40000"/>
                  </a:schemeClr>
                </a:solidFill>
                <a:latin typeface="Arial" pitchFamily="34" charset="0"/>
                <a:cs typeface="Arial" pitchFamily="34" charset="0"/>
              </a:rPr>
              <a:t>Is compensation clearly defined at my organization?  Are our systems in writing and documented?</a:t>
            </a:r>
          </a:p>
          <a:p>
            <a:pPr eaLnBrk="1" hangingPunct="1"/>
            <a:r>
              <a:rPr lang="en-US" dirty="0">
                <a:solidFill>
                  <a:schemeClr val="tx2">
                    <a:lumMod val="60000"/>
                    <a:lumOff val="40000"/>
                  </a:schemeClr>
                </a:solidFill>
                <a:latin typeface="Arial" pitchFamily="34" charset="0"/>
                <a:cs typeface="Arial" pitchFamily="34" charset="0"/>
              </a:rPr>
              <a:t>Sort your workforce by job title and then by pay?  Can you explain and document why employees are at the top of the bottom of job title pay?  Are certain groups consistently showing up at the top or bottom of pay in a job title?</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255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33934"/>
            <a:ext cx="7886700" cy="1325563"/>
          </a:xfrm>
        </p:spPr>
        <p:txBody>
          <a:bodyPr/>
          <a:lstStyle/>
          <a:p>
            <a:r>
              <a:rPr lang="en-US" dirty="0">
                <a:solidFill>
                  <a:schemeClr val="accent6"/>
                </a:solidFill>
              </a:rPr>
              <a:t>Pay Transparency Act- Contractor Checklist</a:t>
            </a:r>
          </a:p>
        </p:txBody>
      </p:sp>
      <p:sp>
        <p:nvSpPr>
          <p:cNvPr id="3" name="Content Placeholder 2"/>
          <p:cNvSpPr>
            <a:spLocks noGrp="1"/>
          </p:cNvSpPr>
          <p:nvPr>
            <p:ph sz="quarter" idx="1"/>
          </p:nvPr>
        </p:nvSpPr>
        <p:spPr/>
        <p:txBody>
          <a:bodyPr/>
          <a:lstStyle/>
          <a:p>
            <a:pPr marL="0" indent="0">
              <a:buNone/>
            </a:pPr>
            <a:endParaRPr lang="en-US" dirty="0"/>
          </a:p>
          <a:p>
            <a:pPr marL="0" indent="0">
              <a:buNone/>
            </a:pPr>
            <a:endParaRPr lang="en-US" dirty="0"/>
          </a:p>
          <a:p>
            <a:pPr marL="0" indent="0">
              <a:buNone/>
            </a:pPr>
            <a:endParaRPr lang="en-US" i="1" dirty="0"/>
          </a:p>
          <a:p>
            <a:pPr marL="0" indent="0">
              <a:buNone/>
            </a:pPr>
            <a:endParaRPr lang="en-US" i="1" dirty="0"/>
          </a:p>
          <a:p>
            <a:pPr marL="0" indent="0">
              <a:buNone/>
            </a:pPr>
            <a:endParaRPr lang="en-US" i="1" dirty="0"/>
          </a:p>
        </p:txBody>
      </p:sp>
      <p:sp>
        <p:nvSpPr>
          <p:cNvPr id="5" name="Content Placeholder 2"/>
          <p:cNvSpPr txBox="1">
            <a:spLocks/>
          </p:cNvSpPr>
          <p:nvPr/>
        </p:nvSpPr>
        <p:spPr>
          <a:xfrm>
            <a:off x="512885" y="2194902"/>
            <a:ext cx="7467600" cy="48737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dirty="0"/>
              <a:t>No adverse actions against non-protected employees and applicants who discuss their compensation or their co-workers compensation</a:t>
            </a:r>
          </a:p>
          <a:p>
            <a:r>
              <a:rPr lang="en-US" dirty="0"/>
              <a:t>No company formal or informal pay secrecy policies that forbid or restrict disclosing compensation</a:t>
            </a:r>
          </a:p>
          <a:p>
            <a:r>
              <a:rPr lang="en-US" dirty="0"/>
              <a:t>Identify employees who’s essential job function includes compensation and update job descriptions as needed</a:t>
            </a:r>
          </a:p>
          <a:p>
            <a:r>
              <a:rPr lang="en-US" dirty="0"/>
              <a:t>Updated EO Clause (no change to reference)</a:t>
            </a:r>
          </a:p>
          <a:p>
            <a:r>
              <a:rPr lang="en-US" dirty="0"/>
              <a:t>Updated EEO is the Law Poster</a:t>
            </a:r>
          </a:p>
          <a:p>
            <a:r>
              <a:rPr lang="en-US" dirty="0"/>
              <a:t>Add Pay Transparency Policy Statement to Employee Handbook</a:t>
            </a:r>
          </a:p>
          <a:p>
            <a:endParaRPr lang="en-US" dirty="0"/>
          </a:p>
          <a:p>
            <a:pPr marL="0" indent="0">
              <a:buFont typeface="Wingdings"/>
              <a:buNone/>
            </a:pPr>
            <a:endParaRPr lang="en-US" dirty="0"/>
          </a:p>
          <a:p>
            <a:pPr marL="0" indent="0">
              <a:buFont typeface="Wingdings"/>
              <a:buNone/>
            </a:pPr>
            <a:endParaRPr lang="en-US" dirty="0"/>
          </a:p>
          <a:p>
            <a:pPr marL="0" indent="0">
              <a:buFont typeface="Wingdings"/>
              <a:buNone/>
            </a:pPr>
            <a:endParaRPr lang="en-US" i="1" dirty="0"/>
          </a:p>
          <a:p>
            <a:pPr marL="0" indent="0">
              <a:buFont typeface="Wingdings"/>
              <a:buNone/>
            </a:pPr>
            <a:endParaRPr lang="en-US" i="1" dirty="0"/>
          </a:p>
          <a:p>
            <a:pPr marL="0" indent="0">
              <a:buFont typeface="Wingdings"/>
              <a:buNone/>
            </a:pPr>
            <a:endParaRPr lang="en-US" i="1" dirty="0"/>
          </a:p>
        </p:txBody>
      </p:sp>
      <p:sp>
        <p:nvSpPr>
          <p:cNvPr id="6" name="Rectangle 5"/>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7" name="Picture 2" descr="http://shrmga.shrm.org/sites/shrmga.shrm.org/files/styles/header_logo/public/branding/logo.jpg?itok=IhYN42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85" y="0"/>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09551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Title 1"/>
          <p:cNvSpPr txBox="1">
            <a:spLocks/>
          </p:cNvSpPr>
          <p:nvPr/>
        </p:nvSpPr>
        <p:spPr bwMode="auto">
          <a:xfrm>
            <a:off x="56985" y="978561"/>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r>
              <a:rPr lang="en-US" sz="3600" b="1" dirty="0">
                <a:solidFill>
                  <a:schemeClr val="accent6">
                    <a:lumMod val="75000"/>
                  </a:schemeClr>
                </a:solidFill>
              </a:rPr>
              <a:t>New Regulations for Veterans and Individuals with Disabilities</a:t>
            </a:r>
          </a:p>
        </p:txBody>
      </p:sp>
      <p:sp>
        <p:nvSpPr>
          <p:cNvPr id="11" name="Content Placeholder 2"/>
          <p:cNvSpPr>
            <a:spLocks noGrp="1"/>
          </p:cNvSpPr>
          <p:nvPr>
            <p:ph idx="1"/>
          </p:nvPr>
        </p:nvSpPr>
        <p:spPr>
          <a:xfrm>
            <a:off x="336385" y="2362405"/>
            <a:ext cx="8229600" cy="4525963"/>
          </a:xfrm>
        </p:spPr>
        <p:txBody>
          <a:bodyPr>
            <a:normAutofit/>
          </a:bodyPr>
          <a:lstStyle/>
          <a:p>
            <a:pPr>
              <a:lnSpc>
                <a:spcPct val="90000"/>
              </a:lnSpc>
              <a:defRPr/>
            </a:pPr>
            <a:r>
              <a:rPr lang="en-US" dirty="0">
                <a:solidFill>
                  <a:schemeClr val="tx2">
                    <a:lumMod val="60000"/>
                    <a:lumOff val="40000"/>
                  </a:schemeClr>
                </a:solidFill>
              </a:rPr>
              <a:t>EEO Policy should incorporate top US Executive</a:t>
            </a:r>
          </a:p>
          <a:p>
            <a:pPr>
              <a:lnSpc>
                <a:spcPct val="90000"/>
              </a:lnSpc>
              <a:defRPr/>
            </a:pPr>
            <a:r>
              <a:rPr lang="en-US" dirty="0">
                <a:solidFill>
                  <a:schemeClr val="tx2">
                    <a:lumMod val="60000"/>
                    <a:lumOff val="40000"/>
                  </a:schemeClr>
                </a:solidFill>
              </a:rPr>
              <a:t>EEO Poster accessible for online applications</a:t>
            </a:r>
          </a:p>
          <a:p>
            <a:pPr>
              <a:lnSpc>
                <a:spcPct val="90000"/>
              </a:lnSpc>
              <a:defRPr/>
            </a:pPr>
            <a:r>
              <a:rPr lang="en-US" dirty="0">
                <a:solidFill>
                  <a:schemeClr val="tx2">
                    <a:lumMod val="60000"/>
                    <a:lumOff val="40000"/>
                  </a:schemeClr>
                </a:solidFill>
              </a:rPr>
              <a:t>EO Clause on Purchase Orders and Contracts updated</a:t>
            </a:r>
          </a:p>
          <a:p>
            <a:pPr>
              <a:lnSpc>
                <a:spcPct val="90000"/>
              </a:lnSpc>
              <a:defRPr/>
            </a:pPr>
            <a:r>
              <a:rPr lang="en-US" dirty="0">
                <a:solidFill>
                  <a:schemeClr val="tx2">
                    <a:lumMod val="60000"/>
                    <a:lumOff val="40000"/>
                  </a:schemeClr>
                </a:solidFill>
              </a:rPr>
              <a:t>EEO Policy notification to vendors and subcontractors</a:t>
            </a:r>
          </a:p>
          <a:p>
            <a:pPr>
              <a:lnSpc>
                <a:spcPct val="90000"/>
              </a:lnSpc>
              <a:defRPr/>
            </a:pPr>
            <a:r>
              <a:rPr lang="en-US" dirty="0">
                <a:solidFill>
                  <a:schemeClr val="tx2">
                    <a:lumMod val="60000"/>
                    <a:lumOff val="40000"/>
                  </a:schemeClr>
                </a:solidFill>
              </a:rPr>
              <a:t>Spell out Disabled and Veteran in M/F/D/V Job Postings</a:t>
            </a:r>
          </a:p>
          <a:p>
            <a:pPr marL="0" indent="0">
              <a:lnSpc>
                <a:spcPct val="90000"/>
              </a:lnSpc>
              <a:buNone/>
              <a:defRPr/>
            </a:pPr>
            <a:endParaRPr lang="en-US" dirty="0">
              <a:solidFill>
                <a:schemeClr val="tx2">
                  <a:lumMod val="60000"/>
                  <a:lumOff val="40000"/>
                </a:schemeClr>
              </a:solidFill>
            </a:endParaRP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385" y="0"/>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524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Title 1"/>
          <p:cNvSpPr txBox="1">
            <a:spLocks/>
          </p:cNvSpPr>
          <p:nvPr/>
        </p:nvSpPr>
        <p:spPr bwMode="auto">
          <a:xfrm>
            <a:off x="152400" y="117734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r>
              <a:rPr lang="en-US" sz="3600" b="1" dirty="0">
                <a:solidFill>
                  <a:schemeClr val="accent6">
                    <a:lumMod val="75000"/>
                  </a:schemeClr>
                </a:solidFill>
              </a:rPr>
              <a:t>New Regulations for Veterans and Individuals with Disabilities</a:t>
            </a:r>
          </a:p>
        </p:txBody>
      </p:sp>
      <p:sp>
        <p:nvSpPr>
          <p:cNvPr id="11" name="Content Placeholder 2"/>
          <p:cNvSpPr>
            <a:spLocks noGrp="1"/>
          </p:cNvSpPr>
          <p:nvPr>
            <p:ph idx="1"/>
          </p:nvPr>
        </p:nvSpPr>
        <p:spPr>
          <a:xfrm>
            <a:off x="336384" y="2332037"/>
            <a:ext cx="8229600" cy="4525963"/>
          </a:xfrm>
        </p:spPr>
        <p:txBody>
          <a:bodyPr>
            <a:normAutofit/>
          </a:bodyPr>
          <a:lstStyle/>
          <a:p>
            <a:pPr>
              <a:lnSpc>
                <a:spcPct val="90000"/>
              </a:lnSpc>
              <a:defRPr/>
            </a:pPr>
            <a:r>
              <a:rPr lang="en-US" dirty="0">
                <a:solidFill>
                  <a:schemeClr val="tx2">
                    <a:lumMod val="60000"/>
                    <a:lumOff val="40000"/>
                  </a:schemeClr>
                </a:solidFill>
              </a:rPr>
              <a:t>Begin using new Vet codes and allow applicants to identify</a:t>
            </a:r>
          </a:p>
          <a:p>
            <a:pPr>
              <a:lnSpc>
                <a:spcPct val="90000"/>
              </a:lnSpc>
              <a:defRPr/>
            </a:pPr>
            <a:r>
              <a:rPr lang="en-US" dirty="0">
                <a:solidFill>
                  <a:schemeClr val="tx2">
                    <a:lumMod val="60000"/>
                    <a:lumOff val="40000"/>
                  </a:schemeClr>
                </a:solidFill>
              </a:rPr>
              <a:t>Allow applicants to identify disability status</a:t>
            </a:r>
          </a:p>
          <a:p>
            <a:pPr>
              <a:lnSpc>
                <a:spcPct val="90000"/>
              </a:lnSpc>
              <a:defRPr/>
            </a:pPr>
            <a:r>
              <a:rPr lang="en-US" dirty="0">
                <a:solidFill>
                  <a:schemeClr val="tx2">
                    <a:lumMod val="60000"/>
                    <a:lumOff val="40000"/>
                  </a:schemeClr>
                </a:solidFill>
              </a:rPr>
              <a:t>Set veteran benchmarks (8%)</a:t>
            </a:r>
          </a:p>
          <a:p>
            <a:pPr>
              <a:lnSpc>
                <a:spcPct val="90000"/>
              </a:lnSpc>
              <a:defRPr/>
            </a:pPr>
            <a:r>
              <a:rPr lang="en-US" dirty="0">
                <a:solidFill>
                  <a:schemeClr val="tx2">
                    <a:lumMod val="60000"/>
                    <a:lumOff val="40000"/>
                  </a:schemeClr>
                </a:solidFill>
              </a:rPr>
              <a:t>Set disability benchmarks (7%)</a:t>
            </a:r>
          </a:p>
          <a:p>
            <a:pPr>
              <a:lnSpc>
                <a:spcPct val="90000"/>
              </a:lnSpc>
              <a:defRPr/>
            </a:pPr>
            <a:r>
              <a:rPr lang="en-US" dirty="0">
                <a:solidFill>
                  <a:schemeClr val="tx2">
                    <a:lumMod val="60000"/>
                    <a:lumOff val="40000"/>
                  </a:schemeClr>
                </a:solidFill>
              </a:rPr>
              <a:t>Track disability and veteran hire rates using applicant logs</a:t>
            </a:r>
          </a:p>
          <a:p>
            <a:pPr>
              <a:lnSpc>
                <a:spcPct val="90000"/>
              </a:lnSpc>
              <a:defRPr/>
            </a:pPr>
            <a:r>
              <a:rPr lang="en-US" dirty="0">
                <a:solidFill>
                  <a:schemeClr val="tx2">
                    <a:lumMod val="60000"/>
                    <a:lumOff val="40000"/>
                  </a:schemeClr>
                </a:solidFill>
              </a:rPr>
              <a:t>3 year retention period</a:t>
            </a:r>
          </a:p>
          <a:p>
            <a:pPr>
              <a:lnSpc>
                <a:spcPct val="90000"/>
              </a:lnSpc>
              <a:defRPr/>
            </a:pPr>
            <a:r>
              <a:rPr lang="en-US" dirty="0">
                <a:solidFill>
                  <a:schemeClr val="tx2">
                    <a:lumMod val="60000"/>
                    <a:lumOff val="40000"/>
                  </a:schemeClr>
                </a:solidFill>
              </a:rPr>
              <a:t>Continued focus on veteran/disabled outreach</a:t>
            </a:r>
          </a:p>
          <a:p>
            <a:pPr marL="0" indent="0">
              <a:lnSpc>
                <a:spcPct val="90000"/>
              </a:lnSpc>
              <a:buNone/>
              <a:defRPr/>
            </a:pPr>
            <a:endParaRPr lang="en-US" dirty="0">
              <a:solidFill>
                <a:schemeClr val="tx2">
                  <a:lumMod val="60000"/>
                  <a:lumOff val="40000"/>
                </a:schemeClr>
              </a:solidFill>
            </a:endParaRP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543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602" y="889912"/>
            <a:ext cx="7886700" cy="1325563"/>
          </a:xfrm>
        </p:spPr>
        <p:txBody>
          <a:bodyPr/>
          <a:lstStyle/>
          <a:p>
            <a:r>
              <a:rPr lang="en-US" dirty="0">
                <a:solidFill>
                  <a:schemeClr val="accent6">
                    <a:lumMod val="75000"/>
                  </a:schemeClr>
                </a:solidFill>
              </a:rPr>
              <a:t>Mock Audit Walkthrough</a:t>
            </a:r>
          </a:p>
        </p:txBody>
      </p:sp>
      <p:sp>
        <p:nvSpPr>
          <p:cNvPr id="3" name="Content Placeholder 2"/>
          <p:cNvSpPr>
            <a:spLocks noGrp="1"/>
          </p:cNvSpPr>
          <p:nvPr>
            <p:ph idx="1"/>
          </p:nvPr>
        </p:nvSpPr>
        <p:spPr>
          <a:xfrm>
            <a:off x="636602" y="2350411"/>
            <a:ext cx="7886700" cy="4351338"/>
          </a:xfrm>
        </p:spPr>
        <p:txBody>
          <a:bodyPr>
            <a:normAutofit/>
          </a:bodyPr>
          <a:lstStyle/>
          <a:p>
            <a:r>
              <a:rPr lang="en-US" dirty="0">
                <a:solidFill>
                  <a:schemeClr val="tx2">
                    <a:lumMod val="60000"/>
                    <a:lumOff val="40000"/>
                  </a:schemeClr>
                </a:solidFill>
              </a:rPr>
              <a:t>Is my AAP complete?</a:t>
            </a:r>
          </a:p>
          <a:p>
            <a:r>
              <a:rPr lang="en-US" dirty="0">
                <a:solidFill>
                  <a:schemeClr val="tx2">
                    <a:lumMod val="60000"/>
                    <a:lumOff val="40000"/>
                  </a:schemeClr>
                </a:solidFill>
              </a:rPr>
              <a:t>Do I have any adverse impact?</a:t>
            </a:r>
          </a:p>
          <a:p>
            <a:r>
              <a:rPr lang="en-US" dirty="0">
                <a:solidFill>
                  <a:schemeClr val="tx2">
                    <a:lumMod val="60000"/>
                    <a:lumOff val="40000"/>
                  </a:schemeClr>
                </a:solidFill>
              </a:rPr>
              <a:t>Is my hiring process consistent and well documented?</a:t>
            </a:r>
          </a:p>
          <a:p>
            <a:r>
              <a:rPr lang="en-US" dirty="0">
                <a:solidFill>
                  <a:schemeClr val="tx2">
                    <a:lumMod val="60000"/>
                    <a:lumOff val="40000"/>
                  </a:schemeClr>
                </a:solidFill>
              </a:rPr>
              <a:t>Do I feel comfortable defending pay differences within a job title?</a:t>
            </a:r>
          </a:p>
          <a:p>
            <a:r>
              <a:rPr lang="en-US" dirty="0">
                <a:solidFill>
                  <a:schemeClr val="tx2">
                    <a:lumMod val="60000"/>
                    <a:lumOff val="40000"/>
                  </a:schemeClr>
                </a:solidFill>
              </a:rPr>
              <a:t>Have we performed specific and local outreach for where we have goals for minorities and/or females?</a:t>
            </a:r>
          </a:p>
          <a:p>
            <a:pPr marL="0" indent="0">
              <a:buNone/>
            </a:pPr>
            <a:endParaRPr lang="en-US" dirty="0"/>
          </a:p>
          <a:p>
            <a:endParaRPr lang="en-US" dirty="0"/>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7605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601" y="810399"/>
            <a:ext cx="7886700" cy="1325563"/>
          </a:xfrm>
        </p:spPr>
        <p:txBody>
          <a:bodyPr/>
          <a:lstStyle/>
          <a:p>
            <a:r>
              <a:rPr lang="en-US" dirty="0">
                <a:solidFill>
                  <a:schemeClr val="accent6">
                    <a:lumMod val="75000"/>
                  </a:schemeClr>
                </a:solidFill>
              </a:rPr>
              <a:t>Mock Audit Walkthrough</a:t>
            </a:r>
          </a:p>
        </p:txBody>
      </p:sp>
      <p:sp>
        <p:nvSpPr>
          <p:cNvPr id="3" name="Content Placeholder 2"/>
          <p:cNvSpPr>
            <a:spLocks noGrp="1"/>
          </p:cNvSpPr>
          <p:nvPr>
            <p:ph idx="1"/>
          </p:nvPr>
        </p:nvSpPr>
        <p:spPr>
          <a:xfrm>
            <a:off x="636601" y="2270898"/>
            <a:ext cx="7886700" cy="4351338"/>
          </a:xfrm>
        </p:spPr>
        <p:txBody>
          <a:bodyPr>
            <a:normAutofit fontScale="92500" lnSpcReduction="10000"/>
          </a:bodyPr>
          <a:lstStyle/>
          <a:p>
            <a:r>
              <a:rPr lang="en-US" dirty="0">
                <a:solidFill>
                  <a:schemeClr val="tx2">
                    <a:lumMod val="60000"/>
                    <a:lumOff val="40000"/>
                  </a:schemeClr>
                </a:solidFill>
              </a:rPr>
              <a:t>Have we performed specific and local outreach for veterans and disabled?</a:t>
            </a:r>
          </a:p>
          <a:p>
            <a:r>
              <a:rPr lang="en-US" dirty="0">
                <a:solidFill>
                  <a:schemeClr val="tx2">
                    <a:lumMod val="60000"/>
                    <a:lumOff val="40000"/>
                  </a:schemeClr>
                </a:solidFill>
              </a:rPr>
              <a:t>Have we posted with state agencies and have the ability to document?</a:t>
            </a:r>
          </a:p>
          <a:p>
            <a:r>
              <a:rPr lang="en-US" dirty="0">
                <a:solidFill>
                  <a:schemeClr val="tx2">
                    <a:lumMod val="60000"/>
                    <a:lumOff val="40000"/>
                  </a:schemeClr>
                </a:solidFill>
              </a:rPr>
              <a:t>Is our website disabled accessible?</a:t>
            </a:r>
          </a:p>
          <a:p>
            <a:r>
              <a:rPr lang="en-US" dirty="0">
                <a:solidFill>
                  <a:schemeClr val="tx2">
                    <a:lumMod val="60000"/>
                    <a:lumOff val="40000"/>
                  </a:schemeClr>
                </a:solidFill>
              </a:rPr>
              <a:t>Is our workplace disabled accessible?</a:t>
            </a:r>
          </a:p>
          <a:p>
            <a:r>
              <a:rPr lang="en-US" dirty="0">
                <a:solidFill>
                  <a:schemeClr val="tx2">
                    <a:lumMod val="60000"/>
                    <a:lumOff val="40000"/>
                  </a:schemeClr>
                </a:solidFill>
              </a:rPr>
              <a:t>Do our managers know that we are an AA employer and understand their documentation responsibilities?</a:t>
            </a:r>
          </a:p>
          <a:p>
            <a:r>
              <a:rPr lang="en-US" dirty="0">
                <a:solidFill>
                  <a:schemeClr val="tx2">
                    <a:lumMod val="60000"/>
                    <a:lumOff val="40000"/>
                  </a:schemeClr>
                </a:solidFill>
              </a:rPr>
              <a:t>Do we have EO postings and required language in POs and contracts?</a:t>
            </a:r>
          </a:p>
          <a:p>
            <a:r>
              <a:rPr lang="en-US" dirty="0">
                <a:solidFill>
                  <a:schemeClr val="tx2">
                    <a:lumMod val="60000"/>
                    <a:lumOff val="40000"/>
                  </a:schemeClr>
                </a:solidFill>
              </a:rPr>
              <a:t>Have we implemented new regulations?</a:t>
            </a:r>
          </a:p>
          <a:p>
            <a:endParaRPr lang="en-US" dirty="0"/>
          </a:p>
          <a:p>
            <a:endParaRPr lang="en-US" dirty="0"/>
          </a:p>
          <a:p>
            <a:pPr marL="0" indent="0">
              <a:buNone/>
            </a:pPr>
            <a:endParaRPr lang="en-US" dirty="0"/>
          </a:p>
          <a:p>
            <a:endParaRPr lang="en-US" dirty="0"/>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57475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4"/>
          <p:cNvSpPr txBox="1">
            <a:spLocks noChangeArrowheads="1"/>
          </p:cNvSpPr>
          <p:nvPr/>
        </p:nvSpPr>
        <p:spPr bwMode="auto">
          <a:xfrm>
            <a:off x="198438" y="2479675"/>
            <a:ext cx="818673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pPr eaLnBrk="1" hangingPunct="1"/>
            <a:r>
              <a:rPr lang="en-US" sz="3000" dirty="0">
                <a:solidFill>
                  <a:schemeClr val="accent6">
                    <a:lumMod val="75000"/>
                  </a:schemeClr>
                </a:solidFill>
              </a:rPr>
              <a:t>We’re happy to be a resource.</a:t>
            </a:r>
          </a:p>
          <a:p>
            <a:pPr eaLnBrk="1" hangingPunct="1"/>
            <a:endParaRPr lang="en-US" sz="3000" dirty="0"/>
          </a:p>
          <a:p>
            <a:pPr eaLnBrk="1" hangingPunct="1"/>
            <a:endParaRPr lang="en-US" sz="3000" dirty="0"/>
          </a:p>
        </p:txBody>
      </p:sp>
      <p:sp>
        <p:nvSpPr>
          <p:cNvPr id="32771" name="TextBox 6"/>
          <p:cNvSpPr txBox="1">
            <a:spLocks noChangeArrowheads="1"/>
          </p:cNvSpPr>
          <p:nvPr/>
        </p:nvSpPr>
        <p:spPr bwMode="auto">
          <a:xfrm>
            <a:off x="574675" y="3940175"/>
            <a:ext cx="84502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pPr eaLnBrk="1" hangingPunct="1"/>
            <a:r>
              <a:rPr lang="en-US" sz="3000" dirty="0">
                <a:solidFill>
                  <a:srgbClr val="6E9257"/>
                </a:solidFill>
              </a:rPr>
              <a:t>Neil Dickinson</a:t>
            </a:r>
          </a:p>
          <a:p>
            <a:pPr eaLnBrk="1" hangingPunct="1"/>
            <a:r>
              <a:rPr lang="en-US" sz="3000" dirty="0">
                <a:solidFill>
                  <a:srgbClr val="6E9257"/>
                </a:solidFill>
                <a:hlinkClick r:id="rId3"/>
              </a:rPr>
              <a:t>ndickinson@hudsonmann.com</a:t>
            </a:r>
            <a:endParaRPr lang="en-US" sz="3000" dirty="0">
              <a:solidFill>
                <a:srgbClr val="6E9257"/>
              </a:solidFill>
            </a:endParaRPr>
          </a:p>
          <a:p>
            <a:pPr eaLnBrk="1" hangingPunct="1"/>
            <a:r>
              <a:rPr lang="en-US" sz="3000" dirty="0">
                <a:solidFill>
                  <a:srgbClr val="6E9257"/>
                </a:solidFill>
              </a:rPr>
              <a:t>843.884.5557</a:t>
            </a:r>
          </a:p>
        </p:txBody>
      </p:sp>
      <p:sp>
        <p:nvSpPr>
          <p:cNvPr id="32774" name="TextBox 13"/>
          <p:cNvSpPr txBox="1">
            <a:spLocks noChangeArrowheads="1"/>
          </p:cNvSpPr>
          <p:nvPr/>
        </p:nvSpPr>
        <p:spPr bwMode="auto">
          <a:xfrm>
            <a:off x="2797175" y="393065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D18721"/>
                </a:solidFill>
                <a:latin typeface="Arial" pitchFamily="34" charset="0"/>
                <a:ea typeface="MS PGothic" pitchFamily="34" charset="-128"/>
                <a:cs typeface="Arial" pitchFamily="34" charset="0"/>
              </a:defRPr>
            </a:lvl1pPr>
            <a:lvl2pPr>
              <a:defRPr sz="2800">
                <a:solidFill>
                  <a:srgbClr val="4E3513"/>
                </a:solidFill>
                <a:latin typeface="Arial" pitchFamily="34" charset="0"/>
                <a:ea typeface="MS PGothic" pitchFamily="34" charset="-128"/>
                <a:cs typeface="Arial" pitchFamily="34" charset="0"/>
              </a:defRPr>
            </a:lvl2pPr>
            <a:lvl3pPr>
              <a:defRPr sz="2400">
                <a:solidFill>
                  <a:srgbClr val="4E3513"/>
                </a:solidFill>
                <a:latin typeface="Arial" pitchFamily="34" charset="0"/>
                <a:ea typeface="MS PGothic" pitchFamily="34" charset="-128"/>
                <a:cs typeface="Arial" pitchFamily="34" charset="0"/>
              </a:defRPr>
            </a:lvl3pPr>
            <a:lvl4pPr>
              <a:defRPr sz="2000">
                <a:solidFill>
                  <a:srgbClr val="4E3513"/>
                </a:solidFill>
                <a:latin typeface="Arial" pitchFamily="34" charset="0"/>
                <a:ea typeface="MS PGothic" pitchFamily="34" charset="-128"/>
                <a:cs typeface="Arial" pitchFamily="34" charset="0"/>
              </a:defRPr>
            </a:lvl4pPr>
            <a:lvl5pPr>
              <a:defRPr sz="2000">
                <a:solidFill>
                  <a:srgbClr val="4E3513"/>
                </a:solidFill>
                <a:latin typeface="Arial" pitchFamily="34" charset="0"/>
                <a:ea typeface="MS PGothic" pitchFamily="34" charset="-128"/>
                <a:cs typeface="Arial" pitchFamily="34" charset="0"/>
              </a:defRPr>
            </a:lvl5pPr>
            <a:lvl6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6pPr>
            <a:lvl7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7pPr>
            <a:lvl8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8pPr>
            <a:lvl9pPr eaLnBrk="0" fontAlgn="base" hangingPunct="0">
              <a:spcAft>
                <a:spcPct val="0"/>
              </a:spcAft>
              <a:buFont typeface="Arial" pitchFamily="34" charset="0"/>
              <a:buChar char="»"/>
              <a:defRPr sz="2000">
                <a:solidFill>
                  <a:srgbClr val="4E3513"/>
                </a:solidFill>
                <a:latin typeface="Arial" pitchFamily="34" charset="0"/>
                <a:ea typeface="MS PGothic" pitchFamily="34" charset="-128"/>
                <a:cs typeface="Arial" pitchFamily="34" charset="0"/>
              </a:defRPr>
            </a:lvl9pPr>
          </a:lstStyle>
          <a:p>
            <a:pPr eaLnBrk="1" hangingPunct="1"/>
            <a:endParaRPr lang="en-US" sz="1800">
              <a:solidFill>
                <a:schemeClr val="tx1"/>
              </a:solidFill>
              <a:latin typeface="Calibri" pitchFamily="34" charset="0"/>
            </a:endParaRPr>
          </a:p>
        </p:txBody>
      </p:sp>
      <p:sp>
        <p:nvSpPr>
          <p:cNvPr id="8" name="Rectangle 7"/>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9" name="Picture 2" descr="http://shrmga.shrm.org/sites/shrmga.shrm.org/files/styles/header_logo/public/branding/logo.jpg?itok=IhYN42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3832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452438" y="2676525"/>
            <a:ext cx="8086725" cy="2514600"/>
          </a:xfrm>
        </p:spPr>
        <p:txBody>
          <a:bodyPr/>
          <a:lstStyle/>
          <a:p>
            <a:r>
              <a:rPr lang="en-US" altLang="en-US" sz="4800"/>
              <a:t>of financial remedies are from hiring discrimination</a:t>
            </a:r>
          </a:p>
        </p:txBody>
      </p:sp>
      <p:sp>
        <p:nvSpPr>
          <p:cNvPr id="3" name="Subtitle 2"/>
          <p:cNvSpPr>
            <a:spLocks noGrp="1"/>
          </p:cNvSpPr>
          <p:nvPr>
            <p:ph type="subTitle" idx="1"/>
          </p:nvPr>
        </p:nvSpPr>
        <p:spPr>
          <a:xfrm>
            <a:off x="1111250" y="5109882"/>
            <a:ext cx="6921500" cy="1235075"/>
          </a:xfrm>
        </p:spPr>
        <p:txBody>
          <a:bodyPr/>
          <a:lstStyle/>
          <a:p>
            <a:pPr>
              <a:defRPr/>
            </a:pPr>
            <a:r>
              <a:rPr lang="en-US" dirty="0"/>
              <a:t>FY 2014</a:t>
            </a:r>
          </a:p>
        </p:txBody>
      </p:sp>
      <p:sp>
        <p:nvSpPr>
          <p:cNvPr id="4" name="TextBox 3"/>
          <p:cNvSpPr txBox="1"/>
          <p:nvPr/>
        </p:nvSpPr>
        <p:spPr>
          <a:xfrm>
            <a:off x="2316163" y="762000"/>
            <a:ext cx="4511675" cy="2978150"/>
          </a:xfrm>
          <a:prstGeom prst="rect">
            <a:avLst/>
          </a:prstGeom>
          <a:noFill/>
        </p:spPr>
        <p:txBody>
          <a:bodyPr>
            <a:spAutoFit/>
          </a:bodyPr>
          <a:lstStyle/>
          <a:p>
            <a:pPr algn="ctr" eaLnBrk="1" hangingPunct="1">
              <a:defRPr/>
            </a:pPr>
            <a:r>
              <a:rPr lang="en-US" sz="18750" dirty="0">
                <a:latin typeface="+mj-lt"/>
              </a:rPr>
              <a:t>80%</a:t>
            </a:r>
          </a:p>
        </p:txBody>
      </p:sp>
      <p:sp>
        <p:nvSpPr>
          <p:cNvPr id="5" name="Rectangle 4"/>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6"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7122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93590" y="1174750"/>
            <a:ext cx="8229600" cy="1143000"/>
          </a:xfrm>
        </p:spPr>
        <p:txBody>
          <a:bodyPr/>
          <a:lstStyle/>
          <a:p>
            <a:pPr eaLnBrk="1" hangingPunct="1"/>
            <a:r>
              <a:rPr lang="en-US" dirty="0">
                <a:solidFill>
                  <a:schemeClr val="accent6">
                    <a:lumMod val="75000"/>
                  </a:schemeClr>
                </a:solidFill>
                <a:latin typeface="Arial" pitchFamily="34" charset="0"/>
                <a:cs typeface="Arial" pitchFamily="34" charset="0"/>
              </a:rPr>
              <a:t>Will I be Selected!?!</a:t>
            </a:r>
          </a:p>
        </p:txBody>
      </p:sp>
      <p:sp>
        <p:nvSpPr>
          <p:cNvPr id="8195" name="Content Placeholder 2"/>
          <p:cNvSpPr>
            <a:spLocks noGrp="1"/>
          </p:cNvSpPr>
          <p:nvPr>
            <p:ph idx="1"/>
          </p:nvPr>
        </p:nvSpPr>
        <p:spPr>
          <a:xfrm>
            <a:off x="817481" y="2761021"/>
            <a:ext cx="7248525" cy="3389313"/>
          </a:xfrm>
        </p:spPr>
        <p:txBody>
          <a:bodyPr/>
          <a:lstStyle/>
          <a:p>
            <a:pPr eaLnBrk="1" hangingPunct="1"/>
            <a:r>
              <a:rPr lang="en-US" dirty="0">
                <a:solidFill>
                  <a:schemeClr val="tx2">
                    <a:lumMod val="60000"/>
                    <a:lumOff val="40000"/>
                  </a:schemeClr>
                </a:solidFill>
                <a:latin typeface="Arial" pitchFamily="34" charset="0"/>
                <a:cs typeface="Arial" pitchFamily="34" charset="0"/>
              </a:rPr>
              <a:t>EEO-1 reports </a:t>
            </a:r>
          </a:p>
          <a:p>
            <a:pPr eaLnBrk="1" hangingPunct="1"/>
            <a:r>
              <a:rPr lang="en-US" dirty="0">
                <a:solidFill>
                  <a:schemeClr val="tx2">
                    <a:lumMod val="60000"/>
                    <a:lumOff val="40000"/>
                  </a:schemeClr>
                </a:solidFill>
                <a:latin typeface="Arial" pitchFamily="34" charset="0"/>
                <a:cs typeface="Arial" pitchFamily="34" charset="0"/>
              </a:rPr>
              <a:t>Past audits </a:t>
            </a:r>
          </a:p>
          <a:p>
            <a:pPr eaLnBrk="1" hangingPunct="1"/>
            <a:r>
              <a:rPr lang="en-US" dirty="0">
                <a:solidFill>
                  <a:schemeClr val="tx2">
                    <a:lumMod val="60000"/>
                    <a:lumOff val="40000"/>
                  </a:schemeClr>
                </a:solidFill>
                <a:latin typeface="Arial" pitchFamily="34" charset="0"/>
                <a:cs typeface="Arial" pitchFamily="34" charset="0"/>
              </a:rPr>
              <a:t>New Federal Contracts</a:t>
            </a:r>
          </a:p>
          <a:p>
            <a:pPr eaLnBrk="1" hangingPunct="1"/>
            <a:r>
              <a:rPr lang="en-US" dirty="0">
                <a:solidFill>
                  <a:schemeClr val="tx2">
                    <a:lumMod val="60000"/>
                    <a:lumOff val="40000"/>
                  </a:schemeClr>
                </a:solidFill>
                <a:latin typeface="Arial" pitchFamily="34" charset="0"/>
                <a:cs typeface="Arial" pitchFamily="34" charset="0"/>
              </a:rPr>
              <a:t>Employee/Applicant Complaints</a:t>
            </a:r>
          </a:p>
          <a:p>
            <a:pPr eaLnBrk="1" hangingPunct="1"/>
            <a:r>
              <a:rPr lang="en-US" dirty="0">
                <a:solidFill>
                  <a:schemeClr val="tx2">
                    <a:lumMod val="60000"/>
                    <a:lumOff val="40000"/>
                  </a:schemeClr>
                </a:solidFill>
                <a:latin typeface="Arial" pitchFamily="34" charset="0"/>
                <a:cs typeface="Arial" pitchFamily="34" charset="0"/>
              </a:rPr>
              <a:t>Compensation Surveys on the horizon</a:t>
            </a:r>
          </a:p>
        </p:txBody>
      </p:sp>
      <p:sp>
        <p:nvSpPr>
          <p:cNvPr id="6" name="Rectangle 5"/>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4">
                    <a:lumMod val="60000"/>
                    <a:lumOff val="40000"/>
                  </a:schemeClr>
                </a:solidFill>
                <a:latin typeface="Andalus" panose="02020603050405020304" pitchFamily="18" charset="-78"/>
                <a:cs typeface="Andalus" panose="02020603050405020304" pitchFamily="18" charset="-78"/>
              </a:rPr>
              <a:t>2016 HR Conference</a:t>
            </a:r>
          </a:p>
        </p:txBody>
      </p:sp>
      <p:pic>
        <p:nvPicPr>
          <p:cNvPr id="41986"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8442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33234" y="969425"/>
            <a:ext cx="7886700" cy="1325563"/>
          </a:xfrm>
        </p:spPr>
        <p:txBody>
          <a:bodyPr/>
          <a:lstStyle/>
          <a:p>
            <a:pPr eaLnBrk="1" hangingPunct="1"/>
            <a:r>
              <a:rPr lang="en-US" dirty="0">
                <a:solidFill>
                  <a:schemeClr val="accent6">
                    <a:lumMod val="75000"/>
                  </a:schemeClr>
                </a:solidFill>
                <a:latin typeface="Arial" pitchFamily="34" charset="0"/>
                <a:cs typeface="Arial" pitchFamily="34" charset="0"/>
              </a:rPr>
              <a:t>Know Your OFCCP Office</a:t>
            </a:r>
          </a:p>
        </p:txBody>
      </p:sp>
      <p:sp>
        <p:nvSpPr>
          <p:cNvPr id="7171" name="Content Placeholder 2"/>
          <p:cNvSpPr>
            <a:spLocks noGrp="1"/>
          </p:cNvSpPr>
          <p:nvPr>
            <p:ph idx="1"/>
          </p:nvPr>
        </p:nvSpPr>
        <p:spPr>
          <a:xfrm>
            <a:off x="437984" y="2433099"/>
            <a:ext cx="8229600" cy="4525962"/>
          </a:xfrm>
        </p:spPr>
        <p:txBody>
          <a:bodyPr/>
          <a:lstStyle/>
          <a:p>
            <a:pPr eaLnBrk="1" hangingPunct="1">
              <a:buClr>
                <a:srgbClr val="000099"/>
              </a:buClr>
            </a:pPr>
            <a:r>
              <a:rPr lang="en-US" sz="2800" dirty="0">
                <a:solidFill>
                  <a:schemeClr val="tx2">
                    <a:lumMod val="60000"/>
                    <a:lumOff val="40000"/>
                  </a:schemeClr>
                </a:solidFill>
                <a:latin typeface="Arial" pitchFamily="34" charset="0"/>
                <a:cs typeface="Arial" pitchFamily="34" charset="0"/>
              </a:rPr>
              <a:t>6 regional offices</a:t>
            </a:r>
          </a:p>
          <a:p>
            <a:pPr eaLnBrk="1" hangingPunct="1">
              <a:buClr>
                <a:srgbClr val="000099"/>
              </a:buClr>
            </a:pPr>
            <a:r>
              <a:rPr lang="en-US" sz="2800" dirty="0">
                <a:solidFill>
                  <a:schemeClr val="tx2">
                    <a:lumMod val="60000"/>
                    <a:lumOff val="40000"/>
                  </a:schemeClr>
                </a:solidFill>
                <a:latin typeface="Arial" pitchFamily="34" charset="0"/>
                <a:cs typeface="Arial" pitchFamily="34" charset="0"/>
              </a:rPr>
              <a:t>51 district offices</a:t>
            </a:r>
          </a:p>
          <a:p>
            <a:pPr eaLnBrk="1" hangingPunct="1">
              <a:buClr>
                <a:srgbClr val="000099"/>
              </a:buClr>
            </a:pPr>
            <a:r>
              <a:rPr lang="en-US" sz="2400" dirty="0">
                <a:solidFill>
                  <a:schemeClr val="tx2">
                    <a:lumMod val="60000"/>
                    <a:lumOff val="40000"/>
                  </a:schemeClr>
                </a:solidFill>
                <a:latin typeface="Arial" pitchFamily="34" charset="0"/>
                <a:cs typeface="Arial" pitchFamily="34" charset="0"/>
              </a:rPr>
              <a:t>OFCCP Locations Link:</a:t>
            </a:r>
          </a:p>
          <a:p>
            <a:pPr marL="0" indent="0">
              <a:buNone/>
            </a:pPr>
            <a:r>
              <a:rPr lang="en-US" sz="2400" dirty="0">
                <a:latin typeface="Arial" pitchFamily="34" charset="0"/>
                <a:cs typeface="Arial" pitchFamily="34" charset="0"/>
                <a:hlinkClick r:id="rId3"/>
              </a:rPr>
              <a:t>http://www.dol.gov/ofccp/contacts/ofnation2.htm</a:t>
            </a:r>
            <a:endParaRPr lang="en-US" sz="2400" dirty="0">
              <a:latin typeface="Arial" pitchFamily="34" charset="0"/>
              <a:cs typeface="Arial" pitchFamily="34" charset="0"/>
            </a:endParaRPr>
          </a:p>
          <a:p>
            <a:r>
              <a:rPr lang="en-US" sz="2400" dirty="0">
                <a:solidFill>
                  <a:schemeClr val="tx2">
                    <a:lumMod val="60000"/>
                    <a:lumOff val="40000"/>
                  </a:schemeClr>
                </a:solidFill>
                <a:latin typeface="Arial" pitchFamily="34" charset="0"/>
                <a:cs typeface="Arial" pitchFamily="34" charset="0"/>
              </a:rPr>
              <a:t>Federal Contracts Compliance Manual Link:</a:t>
            </a:r>
          </a:p>
          <a:p>
            <a:pPr marL="0" indent="0">
              <a:buNone/>
            </a:pPr>
            <a:r>
              <a:rPr lang="en-US" sz="2000" dirty="0">
                <a:latin typeface="Arial" pitchFamily="34" charset="0"/>
                <a:cs typeface="Arial" pitchFamily="34" charset="0"/>
                <a:hlinkClick r:id="rId4"/>
              </a:rPr>
              <a:t>http://www.dol.gov/ofccp/regs/compliance/fccm/fccmanul.htm</a:t>
            </a:r>
            <a:endParaRPr lang="en-US" sz="2000" dirty="0">
              <a:latin typeface="Arial" pitchFamily="34" charset="0"/>
              <a:cs typeface="Arial" pitchFamily="34" charset="0"/>
            </a:endParaRPr>
          </a:p>
          <a:p>
            <a:r>
              <a:rPr lang="en-US" sz="2400" dirty="0">
                <a:solidFill>
                  <a:schemeClr val="tx2">
                    <a:lumMod val="60000"/>
                    <a:lumOff val="40000"/>
                  </a:schemeClr>
                </a:solidFill>
                <a:latin typeface="Arial" pitchFamily="34" charset="0"/>
                <a:cs typeface="Arial" pitchFamily="34" charset="0"/>
              </a:rPr>
              <a:t>OFCCP training</a:t>
            </a:r>
          </a:p>
          <a:p>
            <a:r>
              <a:rPr lang="en-US" sz="2400" dirty="0">
                <a:solidFill>
                  <a:schemeClr val="tx2">
                    <a:lumMod val="60000"/>
                    <a:lumOff val="40000"/>
                  </a:schemeClr>
                </a:solidFill>
                <a:latin typeface="Arial" pitchFamily="34" charset="0"/>
                <a:cs typeface="Arial" pitchFamily="34" charset="0"/>
              </a:rPr>
              <a:t>Industry Liaison Groups</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212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96845" y="1780459"/>
            <a:ext cx="7886700" cy="1325563"/>
          </a:xfrm>
        </p:spPr>
        <p:txBody>
          <a:bodyPr/>
          <a:lstStyle/>
          <a:p>
            <a:pPr eaLnBrk="1" hangingPunct="1"/>
            <a:r>
              <a:rPr lang="en-US" dirty="0">
                <a:solidFill>
                  <a:schemeClr val="accent6">
                    <a:lumMod val="75000"/>
                  </a:schemeClr>
                </a:solidFill>
                <a:latin typeface="Arial" pitchFamily="34" charset="0"/>
                <a:cs typeface="Arial" pitchFamily="34" charset="0"/>
              </a:rPr>
              <a:t>Scheduling Announcement</a:t>
            </a:r>
          </a:p>
        </p:txBody>
      </p:sp>
      <p:sp>
        <p:nvSpPr>
          <p:cNvPr id="7171" name="Content Placeholder 2"/>
          <p:cNvSpPr>
            <a:spLocks noGrp="1"/>
          </p:cNvSpPr>
          <p:nvPr>
            <p:ph idx="1"/>
          </p:nvPr>
        </p:nvSpPr>
        <p:spPr>
          <a:xfrm>
            <a:off x="457200" y="2994178"/>
            <a:ext cx="8229600" cy="4525962"/>
          </a:xfrm>
        </p:spPr>
        <p:txBody>
          <a:bodyPr/>
          <a:lstStyle/>
          <a:p>
            <a:pPr eaLnBrk="1" hangingPunct="1">
              <a:buClr>
                <a:srgbClr val="000099"/>
              </a:buClr>
            </a:pPr>
            <a:r>
              <a:rPr lang="en-US" sz="2800" dirty="0">
                <a:solidFill>
                  <a:schemeClr val="tx2">
                    <a:lumMod val="60000"/>
                    <a:lumOff val="40000"/>
                  </a:schemeClr>
                </a:solidFill>
                <a:latin typeface="Arial" pitchFamily="34" charset="0"/>
                <a:cs typeface="Arial" pitchFamily="34" charset="0"/>
              </a:rPr>
              <a:t>Addressed to President/CEO</a:t>
            </a:r>
          </a:p>
          <a:p>
            <a:pPr eaLnBrk="1" hangingPunct="1">
              <a:buClr>
                <a:srgbClr val="000099"/>
              </a:buClr>
            </a:pPr>
            <a:r>
              <a:rPr lang="en-US" sz="2800" dirty="0">
                <a:solidFill>
                  <a:schemeClr val="tx2">
                    <a:lumMod val="60000"/>
                    <a:lumOff val="40000"/>
                  </a:schemeClr>
                </a:solidFill>
                <a:latin typeface="Arial" pitchFamily="34" charset="0"/>
                <a:cs typeface="Arial" pitchFamily="34" charset="0"/>
              </a:rPr>
              <a:t>Opportunity for Self-Audits and Corrective Action</a:t>
            </a:r>
          </a:p>
          <a:p>
            <a:pPr eaLnBrk="1" hangingPunct="1">
              <a:buClr>
                <a:srgbClr val="000099"/>
              </a:buClr>
            </a:pPr>
            <a:r>
              <a:rPr lang="en-US" sz="2800" dirty="0">
                <a:solidFill>
                  <a:schemeClr val="tx2">
                    <a:lumMod val="60000"/>
                    <a:lumOff val="40000"/>
                  </a:schemeClr>
                </a:solidFill>
                <a:latin typeface="Arial" pitchFamily="34" charset="0"/>
                <a:cs typeface="Arial" pitchFamily="34" charset="0"/>
              </a:rPr>
              <a:t>Letter of compliance review notification normally comes 3 weeks – 8 weeks later</a:t>
            </a:r>
          </a:p>
          <a:p>
            <a:pPr eaLnBrk="1" hangingPunct="1"/>
            <a:endParaRPr lang="en-US" dirty="0">
              <a:latin typeface="Arial" pitchFamily="34" charset="0"/>
              <a:cs typeface="Arial" pitchFamily="34" charset="0"/>
            </a:endParaRPr>
          </a:p>
        </p:txBody>
      </p:sp>
      <p:sp>
        <p:nvSpPr>
          <p:cNvPr id="8" name="Rectangle 7"/>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9"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6688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96845" y="1406746"/>
            <a:ext cx="7886700" cy="1325563"/>
          </a:xfrm>
        </p:spPr>
        <p:txBody>
          <a:bodyPr/>
          <a:lstStyle/>
          <a:p>
            <a:pPr eaLnBrk="1" hangingPunct="1"/>
            <a:r>
              <a:rPr lang="en-US" dirty="0">
                <a:solidFill>
                  <a:schemeClr val="accent6">
                    <a:lumMod val="75000"/>
                  </a:schemeClr>
                </a:solidFill>
                <a:latin typeface="Arial" pitchFamily="34" charset="0"/>
                <a:cs typeface="Arial" pitchFamily="34" charset="0"/>
              </a:rPr>
              <a:t>Initial Submission</a:t>
            </a:r>
          </a:p>
        </p:txBody>
      </p:sp>
      <p:sp>
        <p:nvSpPr>
          <p:cNvPr id="9219" name="Content Placeholder 2"/>
          <p:cNvSpPr>
            <a:spLocks noGrp="1"/>
          </p:cNvSpPr>
          <p:nvPr>
            <p:ph idx="1"/>
          </p:nvPr>
        </p:nvSpPr>
        <p:spPr>
          <a:xfrm>
            <a:off x="596845" y="2867245"/>
            <a:ext cx="7886700" cy="4351338"/>
          </a:xfrm>
        </p:spPr>
        <p:txBody>
          <a:bodyPr/>
          <a:lstStyle/>
          <a:p>
            <a:pPr eaLnBrk="1" hangingPunct="1"/>
            <a:r>
              <a:rPr lang="en-US" dirty="0">
                <a:solidFill>
                  <a:schemeClr val="tx2">
                    <a:lumMod val="60000"/>
                    <a:lumOff val="40000"/>
                  </a:schemeClr>
                </a:solidFill>
                <a:latin typeface="Arial" pitchFamily="34" charset="0"/>
                <a:cs typeface="Arial" pitchFamily="34" charset="0"/>
              </a:rPr>
              <a:t>30 days from receipt of data</a:t>
            </a:r>
          </a:p>
          <a:p>
            <a:pPr eaLnBrk="1" hangingPunct="1"/>
            <a:r>
              <a:rPr lang="en-US" dirty="0">
                <a:solidFill>
                  <a:schemeClr val="tx2">
                    <a:lumMod val="60000"/>
                    <a:lumOff val="40000"/>
                  </a:schemeClr>
                </a:solidFill>
                <a:latin typeface="Arial" pitchFamily="34" charset="0"/>
                <a:cs typeface="Arial" pitchFamily="34" charset="0"/>
              </a:rPr>
              <a:t>Current Year’s AAP</a:t>
            </a:r>
          </a:p>
          <a:p>
            <a:pPr eaLnBrk="1" hangingPunct="1"/>
            <a:r>
              <a:rPr lang="en-US" dirty="0">
                <a:solidFill>
                  <a:schemeClr val="tx2">
                    <a:lumMod val="60000"/>
                    <a:lumOff val="40000"/>
                  </a:schemeClr>
                </a:solidFill>
                <a:latin typeface="Arial" pitchFamily="34" charset="0"/>
                <a:cs typeface="Arial" pitchFamily="34" charset="0"/>
              </a:rPr>
              <a:t>Prior Year’s Analyses</a:t>
            </a:r>
          </a:p>
          <a:p>
            <a:pPr eaLnBrk="1" hangingPunct="1"/>
            <a:r>
              <a:rPr lang="en-US" dirty="0">
                <a:solidFill>
                  <a:schemeClr val="tx2">
                    <a:lumMod val="60000"/>
                    <a:lumOff val="40000"/>
                  </a:schemeClr>
                </a:solidFill>
                <a:latin typeface="Arial" pitchFamily="34" charset="0"/>
                <a:cs typeface="Arial" pitchFamily="34" charset="0"/>
              </a:rPr>
              <a:t>Update of analysis if you are 6 months or more into plan year</a:t>
            </a:r>
          </a:p>
          <a:p>
            <a:pPr eaLnBrk="1" hangingPunct="1"/>
            <a:r>
              <a:rPr lang="en-US" dirty="0">
                <a:solidFill>
                  <a:schemeClr val="tx2">
                    <a:lumMod val="60000"/>
                    <a:lumOff val="40000"/>
                  </a:schemeClr>
                </a:solidFill>
                <a:latin typeface="Arial" pitchFamily="34" charset="0"/>
                <a:cs typeface="Arial" pitchFamily="34" charset="0"/>
              </a:rPr>
              <a:t>3 years of EEO-1 reports</a:t>
            </a:r>
          </a:p>
          <a:p>
            <a:pPr eaLnBrk="1" hangingPunct="1"/>
            <a:r>
              <a:rPr lang="en-US" dirty="0">
                <a:solidFill>
                  <a:schemeClr val="tx2">
                    <a:lumMod val="60000"/>
                    <a:lumOff val="40000"/>
                  </a:schemeClr>
                </a:solidFill>
                <a:latin typeface="Arial" pitchFamily="34" charset="0"/>
                <a:cs typeface="Arial" pitchFamily="34" charset="0"/>
              </a:rPr>
              <a:t>Compensation Data</a:t>
            </a: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9450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12748" y="754740"/>
            <a:ext cx="7886700" cy="1325563"/>
          </a:xfrm>
        </p:spPr>
        <p:txBody>
          <a:bodyPr/>
          <a:lstStyle/>
          <a:p>
            <a:pPr eaLnBrk="1" hangingPunct="1"/>
            <a:r>
              <a:rPr lang="en-US" dirty="0">
                <a:solidFill>
                  <a:schemeClr val="accent6">
                    <a:lumMod val="75000"/>
                  </a:schemeClr>
                </a:solidFill>
                <a:latin typeface="Arial" pitchFamily="34" charset="0"/>
                <a:cs typeface="Arial" pitchFamily="34" charset="0"/>
              </a:rPr>
              <a:t>Required in AAP</a:t>
            </a:r>
          </a:p>
        </p:txBody>
      </p:sp>
      <p:sp>
        <p:nvSpPr>
          <p:cNvPr id="9219" name="Content Placeholder 2"/>
          <p:cNvSpPr>
            <a:spLocks noGrp="1"/>
          </p:cNvSpPr>
          <p:nvPr>
            <p:ph idx="1"/>
          </p:nvPr>
        </p:nvSpPr>
        <p:spPr>
          <a:xfrm>
            <a:off x="415898" y="1989814"/>
            <a:ext cx="8229600" cy="4525963"/>
          </a:xfrm>
        </p:spPr>
        <p:txBody>
          <a:bodyPr>
            <a:normAutofit fontScale="92500" lnSpcReduction="20000"/>
          </a:bodyPr>
          <a:lstStyle/>
          <a:p>
            <a:pPr eaLnBrk="1" hangingPunct="1"/>
            <a:r>
              <a:rPr lang="en-US" dirty="0">
                <a:solidFill>
                  <a:schemeClr val="tx2">
                    <a:lumMod val="60000"/>
                    <a:lumOff val="40000"/>
                  </a:schemeClr>
                </a:solidFill>
                <a:latin typeface="Arial" pitchFamily="34" charset="0"/>
                <a:cs typeface="Arial" pitchFamily="34" charset="0"/>
              </a:rPr>
              <a:t>Narrative for Women and Minorities, Veterans, Disabled</a:t>
            </a:r>
          </a:p>
          <a:p>
            <a:pPr eaLnBrk="1" hangingPunct="1"/>
            <a:r>
              <a:rPr lang="en-US" dirty="0">
                <a:solidFill>
                  <a:schemeClr val="tx2">
                    <a:lumMod val="60000"/>
                    <a:lumOff val="40000"/>
                  </a:schemeClr>
                </a:solidFill>
                <a:latin typeface="Arial" pitchFamily="34" charset="0"/>
                <a:cs typeface="Arial" pitchFamily="34" charset="0"/>
              </a:rPr>
              <a:t>Job Group Analysis</a:t>
            </a:r>
          </a:p>
          <a:p>
            <a:pPr eaLnBrk="1" hangingPunct="1"/>
            <a:r>
              <a:rPr lang="en-US" dirty="0">
                <a:solidFill>
                  <a:schemeClr val="tx2">
                    <a:lumMod val="60000"/>
                    <a:lumOff val="40000"/>
                  </a:schemeClr>
                </a:solidFill>
                <a:latin typeface="Arial" pitchFamily="34" charset="0"/>
                <a:cs typeface="Arial" pitchFamily="34" charset="0"/>
              </a:rPr>
              <a:t>Availability Analysis using 2010 Census (Current Year Only)</a:t>
            </a:r>
          </a:p>
          <a:p>
            <a:pPr eaLnBrk="1" hangingPunct="1"/>
            <a:r>
              <a:rPr lang="en-US" dirty="0">
                <a:solidFill>
                  <a:schemeClr val="tx2">
                    <a:lumMod val="60000"/>
                    <a:lumOff val="40000"/>
                  </a:schemeClr>
                </a:solidFill>
                <a:latin typeface="Arial" pitchFamily="34" charset="0"/>
                <a:cs typeface="Arial" pitchFamily="34" charset="0"/>
              </a:rPr>
              <a:t>Utilization Analysis/Establishment of Goals</a:t>
            </a:r>
          </a:p>
          <a:p>
            <a:pPr eaLnBrk="1" hangingPunct="1"/>
            <a:r>
              <a:rPr lang="en-US" dirty="0">
                <a:solidFill>
                  <a:schemeClr val="tx2">
                    <a:lumMod val="60000"/>
                    <a:lumOff val="40000"/>
                  </a:schemeClr>
                </a:solidFill>
                <a:latin typeface="Arial" pitchFamily="34" charset="0"/>
                <a:cs typeface="Arial" pitchFamily="34" charset="0"/>
              </a:rPr>
              <a:t>Workforce Analysis  (Current Year Only)</a:t>
            </a:r>
          </a:p>
          <a:p>
            <a:pPr eaLnBrk="1" hangingPunct="1"/>
            <a:r>
              <a:rPr lang="en-US" dirty="0">
                <a:solidFill>
                  <a:schemeClr val="tx2">
                    <a:lumMod val="60000"/>
                    <a:lumOff val="40000"/>
                  </a:schemeClr>
                </a:solidFill>
                <a:latin typeface="Arial" pitchFamily="34" charset="0"/>
                <a:cs typeface="Arial" pitchFamily="34" charset="0"/>
              </a:rPr>
              <a:t>Report on Goals</a:t>
            </a:r>
          </a:p>
          <a:p>
            <a:pPr eaLnBrk="1" hangingPunct="1"/>
            <a:r>
              <a:rPr lang="en-US" dirty="0">
                <a:solidFill>
                  <a:schemeClr val="tx2">
                    <a:lumMod val="60000"/>
                    <a:lumOff val="40000"/>
                  </a:schemeClr>
                </a:solidFill>
                <a:latin typeface="Arial" pitchFamily="34" charset="0"/>
                <a:cs typeface="Arial" pitchFamily="34" charset="0"/>
              </a:rPr>
              <a:t>Activity for New Hires, Terminations, Promotions </a:t>
            </a:r>
            <a:r>
              <a:rPr lang="en-US" dirty="0">
                <a:solidFill>
                  <a:srgbClr val="FF0000"/>
                </a:solidFill>
                <a:latin typeface="Arial" pitchFamily="34" charset="0"/>
                <a:cs typeface="Arial" pitchFamily="34" charset="0"/>
              </a:rPr>
              <a:t>(Broken out by racial categories)</a:t>
            </a:r>
          </a:p>
          <a:p>
            <a:pPr eaLnBrk="1" hangingPunct="1"/>
            <a:r>
              <a:rPr lang="en-US" dirty="0">
                <a:solidFill>
                  <a:srgbClr val="FF0000"/>
                </a:solidFill>
                <a:latin typeface="Arial" pitchFamily="34" charset="0"/>
                <a:cs typeface="Arial" pitchFamily="34" charset="0"/>
              </a:rPr>
              <a:t>Benchmark Analysis for Veterans</a:t>
            </a:r>
          </a:p>
          <a:p>
            <a:pPr eaLnBrk="1" hangingPunct="1"/>
            <a:r>
              <a:rPr lang="en-US" dirty="0">
                <a:solidFill>
                  <a:srgbClr val="FF0000"/>
                </a:solidFill>
                <a:latin typeface="Arial" pitchFamily="34" charset="0"/>
                <a:cs typeface="Arial" pitchFamily="34" charset="0"/>
              </a:rPr>
              <a:t>Utilization Analysis for IWDs</a:t>
            </a:r>
          </a:p>
          <a:p>
            <a:pPr eaLnBrk="1" hangingPunct="1"/>
            <a:endParaRPr lang="en-US" dirty="0">
              <a:solidFill>
                <a:schemeClr val="tx2">
                  <a:lumMod val="60000"/>
                  <a:lumOff val="40000"/>
                </a:schemeClr>
              </a:solidFill>
              <a:latin typeface="Arial" pitchFamily="34" charset="0"/>
              <a:cs typeface="Arial" pitchFamily="34" charset="0"/>
            </a:endParaRPr>
          </a:p>
        </p:txBody>
      </p:sp>
      <p:sp>
        <p:nvSpPr>
          <p:cNvPr id="7" name="Rectangle 6"/>
          <p:cNvSpPr/>
          <p:nvPr/>
        </p:nvSpPr>
        <p:spPr>
          <a:xfrm>
            <a:off x="1790700" y="0"/>
            <a:ext cx="7353300" cy="896813"/>
          </a:xfrm>
          <a:prstGeom prst="rect">
            <a:avLst/>
          </a:prstGeom>
          <a:solidFill>
            <a:schemeClr val="accent1">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2"/>
                </a:solidFill>
                <a:latin typeface="Andalus" panose="02020603050405020304" pitchFamily="18" charset="-78"/>
                <a:cs typeface="Andalus" panose="02020603050405020304" pitchFamily="18" charset="-78"/>
              </a:rPr>
              <a:t>2016 SHRM  Conference</a:t>
            </a:r>
          </a:p>
        </p:txBody>
      </p:sp>
      <p:pic>
        <p:nvPicPr>
          <p:cNvPr id="8" name="Picture 2" descr="http://shrmga.shrm.org/sites/shrmga.shrm.org/files/styles/header_logo/public/branding/logo.jpg?itok=IhYN42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368" y="615"/>
            <a:ext cx="1038225"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40484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3246</TotalTime>
  <Words>1395</Words>
  <Application>Microsoft Office PowerPoint</Application>
  <PresentationFormat>On-screen Show (4:3)</PresentationFormat>
  <Paragraphs>302</Paragraphs>
  <Slides>39</Slides>
  <Notes>37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MS PGothic</vt:lpstr>
      <vt:lpstr>MS PGothic</vt:lpstr>
      <vt:lpstr>Andalus</vt:lpstr>
      <vt:lpstr>Arial</vt:lpstr>
      <vt:lpstr>Bebas Neue</vt:lpstr>
      <vt:lpstr>Calibri</vt:lpstr>
      <vt:lpstr>Calibri Light</vt:lpstr>
      <vt:lpstr>Wingdings</vt:lpstr>
      <vt:lpstr>Office Theme</vt:lpstr>
      <vt:lpstr>PowerPoint Presentation</vt:lpstr>
      <vt:lpstr>Why Conduct Internal AAP Audit</vt:lpstr>
      <vt:lpstr>PowerPoint Presentation</vt:lpstr>
      <vt:lpstr>of financial remedies are from hiring discrimination</vt:lpstr>
      <vt:lpstr>Will I be Selected!?!</vt:lpstr>
      <vt:lpstr>Know Your OFCCP Office</vt:lpstr>
      <vt:lpstr>Scheduling Announcement</vt:lpstr>
      <vt:lpstr>Initial Submission</vt:lpstr>
      <vt:lpstr>Required in AAP</vt:lpstr>
      <vt:lpstr>AAP Presentation</vt:lpstr>
      <vt:lpstr>Beef UP Initial Submission</vt:lpstr>
      <vt:lpstr>Mock Audit Priorities</vt:lpstr>
      <vt:lpstr>Avoid Common Violations</vt:lpstr>
      <vt:lpstr>Posting With State  Workforce Agencies</vt:lpstr>
      <vt:lpstr>Applicant Self- ID  Process </vt:lpstr>
      <vt:lpstr>Documenting Outreach</vt:lpstr>
      <vt:lpstr>Documenting Outreach</vt:lpstr>
      <vt:lpstr>Sample Audit of Outreach</vt:lpstr>
      <vt:lpstr>Monitor Discrimination Indicators</vt:lpstr>
      <vt:lpstr>Failure to Hire and Adverse Impact</vt:lpstr>
      <vt:lpstr>Failure to Hire and Adverse Impact</vt:lpstr>
      <vt:lpstr>PowerPoint Presentation</vt:lpstr>
      <vt:lpstr>PowerPoint Presentation</vt:lpstr>
      <vt:lpstr>PowerPoint Presentation</vt:lpstr>
      <vt:lpstr>Sample Audit of Hiring Process</vt:lpstr>
      <vt:lpstr>Sample Audit of Hiring Process</vt:lpstr>
      <vt:lpstr>PowerPoint Presentation</vt:lpstr>
      <vt:lpstr>PowerPoint Presentation</vt:lpstr>
      <vt:lpstr>PowerPoint Presentation</vt:lpstr>
      <vt:lpstr>PowerPoint Presentation</vt:lpstr>
      <vt:lpstr>PowerPoint Presentation</vt:lpstr>
      <vt:lpstr>PowerPoint Presentation</vt:lpstr>
      <vt:lpstr>Sample Audit of Compensation</vt:lpstr>
      <vt:lpstr>Pay Transparency Act- Contractor Checklist</vt:lpstr>
      <vt:lpstr>PowerPoint Presentation</vt:lpstr>
      <vt:lpstr>PowerPoint Presentation</vt:lpstr>
      <vt:lpstr>Mock Audit Walkthrough</vt:lpstr>
      <vt:lpstr>Mock Audit Walkthrough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Gennie Chamberlain</dc:creator>
  <cp:lastModifiedBy>Neil Dickinson</cp:lastModifiedBy>
  <cp:revision>32</cp:revision>
  <cp:lastPrinted>2015-08-27T13:26:17Z</cp:lastPrinted>
  <dcterms:created xsi:type="dcterms:W3CDTF">2014-05-19T16:14:52Z</dcterms:created>
  <dcterms:modified xsi:type="dcterms:W3CDTF">2016-09-13T17:35:48Z</dcterms:modified>
</cp:coreProperties>
</file>