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69" r:id="rId2"/>
    <p:sldId id="271" r:id="rId3"/>
    <p:sldId id="285" r:id="rId4"/>
    <p:sldId id="267" r:id="rId5"/>
    <p:sldId id="288" r:id="rId6"/>
    <p:sldId id="287" r:id="rId7"/>
    <p:sldId id="264" r:id="rId8"/>
    <p:sldId id="272" r:id="rId9"/>
    <p:sldId id="274" r:id="rId10"/>
    <p:sldId id="265" r:id="rId11"/>
    <p:sldId id="283" r:id="rId12"/>
    <p:sldId id="282" r:id="rId13"/>
    <p:sldId id="281" r:id="rId14"/>
    <p:sldId id="280" r:id="rId15"/>
    <p:sldId id="279" r:id="rId16"/>
    <p:sldId id="276" r:id="rId17"/>
    <p:sldId id="277" r:id="rId18"/>
    <p:sldId id="284" r:id="rId19"/>
    <p:sldId id="278" r:id="rId20"/>
    <p:sldId id="286" r:id="rId21"/>
    <p:sldId id="273" r:id="rId22"/>
    <p:sldId id="275" r:id="rId23"/>
    <p:sldId id="26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75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6" d="100"/>
          <a:sy n="116" d="100"/>
        </p:scale>
        <p:origin x="-14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37D6DA-C258-4102-BC31-DB1CC42026F0}" type="datetimeFigureOut">
              <a:rPr lang="en-US" smtClean="0"/>
              <a:t>9/19/2016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E6F3B4-868E-4B7E-BECD-0366851A39E2}" type="slidenum">
              <a:rPr lang="en-US" smtClean="0"/>
              <a:t>‹#›</a:t>
            </a:fld>
            <a:endParaRPr lang="en-US"/>
          </a:p>
        </p:txBody>
      </p:sp>
    </p:spTree>
    <p:extLst>
      <p:ext uri="{BB962C8B-B14F-4D97-AF65-F5344CB8AC3E}">
        <p14:creationId xmlns:p14="http://schemas.microsoft.com/office/powerpoint/2010/main" val="4172278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E478A9-97BD-4CFA-893F-38CF23FEAD47}" type="slidenum">
              <a:rPr lang="en-US" smtClean="0"/>
              <a:t>1</a:t>
            </a:fld>
            <a:endParaRPr lang="en-US"/>
          </a:p>
        </p:txBody>
      </p:sp>
    </p:spTree>
    <p:extLst>
      <p:ext uri="{BB962C8B-B14F-4D97-AF65-F5344CB8AC3E}">
        <p14:creationId xmlns:p14="http://schemas.microsoft.com/office/powerpoint/2010/main" val="2997951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Calibri Light" panose="020F0302020204030204" pitchFamily="34" charset="0"/>
            </a:endParaRPr>
          </a:p>
        </p:txBody>
      </p:sp>
      <p:sp>
        <p:nvSpPr>
          <p:cNvPr id="4" name="Slide Number Placeholder 3"/>
          <p:cNvSpPr>
            <a:spLocks noGrp="1"/>
          </p:cNvSpPr>
          <p:nvPr>
            <p:ph type="sldNum" sz="quarter" idx="10"/>
          </p:nvPr>
        </p:nvSpPr>
        <p:spPr/>
        <p:txBody>
          <a:bodyPr/>
          <a:lstStyle/>
          <a:p>
            <a:fld id="{318E6B60-125A-7940-A40C-4CB78A888200}" type="slidenum">
              <a:rPr lang="en-US" smtClean="0"/>
              <a:t>2</a:t>
            </a:fld>
            <a:endParaRPr lang="en-US"/>
          </a:p>
        </p:txBody>
      </p:sp>
    </p:spTree>
    <p:extLst>
      <p:ext uri="{BB962C8B-B14F-4D97-AF65-F5344CB8AC3E}">
        <p14:creationId xmlns:p14="http://schemas.microsoft.com/office/powerpoint/2010/main" val="3687116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11A876-1577-423E-B246-4871D942238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E6AFC-A86E-4AF0-B392-7577ADED2E1F}" type="slidenum">
              <a:rPr lang="en-US" smtClean="0"/>
              <a:t>‹#›</a:t>
            </a:fld>
            <a:endParaRPr lang="en-US"/>
          </a:p>
        </p:txBody>
      </p:sp>
    </p:spTree>
    <p:extLst>
      <p:ext uri="{BB962C8B-B14F-4D97-AF65-F5344CB8AC3E}">
        <p14:creationId xmlns:p14="http://schemas.microsoft.com/office/powerpoint/2010/main" val="2012396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1A876-1577-423E-B246-4871D942238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E6AFC-A86E-4AF0-B392-7577ADED2E1F}" type="slidenum">
              <a:rPr lang="en-US" smtClean="0"/>
              <a:t>‹#›</a:t>
            </a:fld>
            <a:endParaRPr lang="en-US"/>
          </a:p>
        </p:txBody>
      </p:sp>
    </p:spTree>
    <p:extLst>
      <p:ext uri="{BB962C8B-B14F-4D97-AF65-F5344CB8AC3E}">
        <p14:creationId xmlns:p14="http://schemas.microsoft.com/office/powerpoint/2010/main" val="3440586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1A876-1577-423E-B246-4871D942238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E6AFC-A86E-4AF0-B392-7577ADED2E1F}" type="slidenum">
              <a:rPr lang="en-US" smtClean="0"/>
              <a:t>‹#›</a:t>
            </a:fld>
            <a:endParaRPr lang="en-US"/>
          </a:p>
        </p:txBody>
      </p:sp>
    </p:spTree>
    <p:extLst>
      <p:ext uri="{BB962C8B-B14F-4D97-AF65-F5344CB8AC3E}">
        <p14:creationId xmlns:p14="http://schemas.microsoft.com/office/powerpoint/2010/main" val="3207543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1A876-1577-423E-B246-4871D942238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E6AFC-A86E-4AF0-B392-7577ADED2E1F}" type="slidenum">
              <a:rPr lang="en-US" smtClean="0"/>
              <a:t>‹#›</a:t>
            </a:fld>
            <a:endParaRPr lang="en-US"/>
          </a:p>
        </p:txBody>
      </p:sp>
    </p:spTree>
    <p:extLst>
      <p:ext uri="{BB962C8B-B14F-4D97-AF65-F5344CB8AC3E}">
        <p14:creationId xmlns:p14="http://schemas.microsoft.com/office/powerpoint/2010/main" val="119452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11A876-1577-423E-B246-4871D942238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E6AFC-A86E-4AF0-B392-7577ADED2E1F}" type="slidenum">
              <a:rPr lang="en-US" smtClean="0"/>
              <a:t>‹#›</a:t>
            </a:fld>
            <a:endParaRPr lang="en-US"/>
          </a:p>
        </p:txBody>
      </p:sp>
    </p:spTree>
    <p:extLst>
      <p:ext uri="{BB962C8B-B14F-4D97-AF65-F5344CB8AC3E}">
        <p14:creationId xmlns:p14="http://schemas.microsoft.com/office/powerpoint/2010/main" val="3790011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11A876-1577-423E-B246-4871D942238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E6AFC-A86E-4AF0-B392-7577ADED2E1F}" type="slidenum">
              <a:rPr lang="en-US" smtClean="0"/>
              <a:t>‹#›</a:t>
            </a:fld>
            <a:endParaRPr lang="en-US"/>
          </a:p>
        </p:txBody>
      </p:sp>
    </p:spTree>
    <p:extLst>
      <p:ext uri="{BB962C8B-B14F-4D97-AF65-F5344CB8AC3E}">
        <p14:creationId xmlns:p14="http://schemas.microsoft.com/office/powerpoint/2010/main" val="1197213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11A876-1577-423E-B246-4871D942238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4E6AFC-A86E-4AF0-B392-7577ADED2E1F}" type="slidenum">
              <a:rPr lang="en-US" smtClean="0"/>
              <a:t>‹#›</a:t>
            </a:fld>
            <a:endParaRPr lang="en-US"/>
          </a:p>
        </p:txBody>
      </p:sp>
    </p:spTree>
    <p:extLst>
      <p:ext uri="{BB962C8B-B14F-4D97-AF65-F5344CB8AC3E}">
        <p14:creationId xmlns:p14="http://schemas.microsoft.com/office/powerpoint/2010/main" val="3515576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11A876-1577-423E-B246-4871D942238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4E6AFC-A86E-4AF0-B392-7577ADED2E1F}" type="slidenum">
              <a:rPr lang="en-US" smtClean="0"/>
              <a:t>‹#›</a:t>
            </a:fld>
            <a:endParaRPr lang="en-US"/>
          </a:p>
        </p:txBody>
      </p:sp>
    </p:spTree>
    <p:extLst>
      <p:ext uri="{BB962C8B-B14F-4D97-AF65-F5344CB8AC3E}">
        <p14:creationId xmlns:p14="http://schemas.microsoft.com/office/powerpoint/2010/main" val="3892974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11A876-1577-423E-B246-4871D942238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4E6AFC-A86E-4AF0-B392-7577ADED2E1F}" type="slidenum">
              <a:rPr lang="en-US" smtClean="0"/>
              <a:t>‹#›</a:t>
            </a:fld>
            <a:endParaRPr lang="en-US"/>
          </a:p>
        </p:txBody>
      </p:sp>
    </p:spTree>
    <p:extLst>
      <p:ext uri="{BB962C8B-B14F-4D97-AF65-F5344CB8AC3E}">
        <p14:creationId xmlns:p14="http://schemas.microsoft.com/office/powerpoint/2010/main" val="3114897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11A876-1577-423E-B246-4871D942238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E6AFC-A86E-4AF0-B392-7577ADED2E1F}" type="slidenum">
              <a:rPr lang="en-US" smtClean="0"/>
              <a:t>‹#›</a:t>
            </a:fld>
            <a:endParaRPr lang="en-US"/>
          </a:p>
        </p:txBody>
      </p:sp>
    </p:spTree>
    <p:extLst>
      <p:ext uri="{BB962C8B-B14F-4D97-AF65-F5344CB8AC3E}">
        <p14:creationId xmlns:p14="http://schemas.microsoft.com/office/powerpoint/2010/main" val="2126143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11A876-1577-423E-B246-4871D942238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E6AFC-A86E-4AF0-B392-7577ADED2E1F}" type="slidenum">
              <a:rPr lang="en-US" smtClean="0"/>
              <a:t>‹#›</a:t>
            </a:fld>
            <a:endParaRPr lang="en-US"/>
          </a:p>
        </p:txBody>
      </p:sp>
    </p:spTree>
    <p:extLst>
      <p:ext uri="{BB962C8B-B14F-4D97-AF65-F5344CB8AC3E}">
        <p14:creationId xmlns:p14="http://schemas.microsoft.com/office/powerpoint/2010/main" val="1202059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11A876-1577-423E-B246-4871D9422385}" type="datetimeFigureOut">
              <a:rPr lang="en-US" smtClean="0"/>
              <a:t>9/19/2016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E6AFC-A86E-4AF0-B392-7577ADED2E1F}" type="slidenum">
              <a:rPr lang="en-US" smtClean="0"/>
              <a:t>‹#›</a:t>
            </a:fld>
            <a:endParaRPr lang="en-US"/>
          </a:p>
        </p:txBody>
      </p:sp>
    </p:spTree>
    <p:extLst>
      <p:ext uri="{BB962C8B-B14F-4D97-AF65-F5344CB8AC3E}">
        <p14:creationId xmlns:p14="http://schemas.microsoft.com/office/powerpoint/2010/main" val="321335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rs.gov/publications/p15b/ar02.html"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cfr.gov/cgi-bin/text-idx?SID=35566db5cd982421b110a25c7fbf6254&amp;mc=true&amp;node=pt29.3.541&amp;rgn=div5"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ol.gov/whd/overtime/final2016"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www.flsa.com/coverage.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0" y="0"/>
            <a:ext cx="9144000" cy="6868232"/>
            <a:chOff x="0" y="0"/>
            <a:chExt cx="9144000" cy="6868232"/>
          </a:xfrm>
        </p:grpSpPr>
        <p:pic>
          <p:nvPicPr>
            <p:cNvPr id="9"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6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descr="M:\Logos, Images, Brand Guidelines\Logo Suite\mark\cmyk\PNG\GCH-LOGO-MARK-CMYK.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8251" t="9209" r="8316" b="9442"/>
            <a:stretch/>
          </p:blipFill>
          <p:spPr bwMode="auto">
            <a:xfrm>
              <a:off x="4355306" y="6298406"/>
              <a:ext cx="433388" cy="378619"/>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p:cNvCxnSpPr/>
            <p:nvPr/>
          </p:nvCxnSpPr>
          <p:spPr>
            <a:xfrm>
              <a:off x="304800" y="6487714"/>
              <a:ext cx="3886200" cy="1"/>
            </a:xfrm>
            <a:prstGeom prst="line">
              <a:avLst/>
            </a:prstGeom>
            <a:ln>
              <a:solidFill>
                <a:srgbClr val="8B8A8F"/>
              </a:solidFill>
            </a:ln>
            <a:effectLst>
              <a:outerShdw blurRad="25400" dist="127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953000" y="6487715"/>
              <a:ext cx="3886200" cy="1"/>
            </a:xfrm>
            <a:prstGeom prst="line">
              <a:avLst/>
            </a:prstGeom>
            <a:ln>
              <a:solidFill>
                <a:srgbClr val="8B8A8F"/>
              </a:solidFill>
            </a:ln>
            <a:effectLst>
              <a:outerShdw blurRad="25400" dist="127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7" name="Title 6"/>
          <p:cNvSpPr>
            <a:spLocks noGrp="1"/>
          </p:cNvSpPr>
          <p:nvPr>
            <p:ph type="ctrTitle"/>
          </p:nvPr>
        </p:nvSpPr>
        <p:spPr>
          <a:xfrm>
            <a:off x="0" y="1654425"/>
            <a:ext cx="9144000" cy="1470025"/>
          </a:xfrm>
        </p:spPr>
        <p:txBody>
          <a:bodyPr>
            <a:normAutofit/>
          </a:bodyPr>
          <a:lstStyle/>
          <a:p>
            <a:r>
              <a:rPr lang="en-US" sz="5400" dirty="0" smtClean="0">
                <a:solidFill>
                  <a:srgbClr val="004F70"/>
                </a:solidFill>
                <a:latin typeface="Baskerville Old Face" panose="02020602080505020303" pitchFamily="18" charset="0"/>
              </a:rPr>
              <a:t>Saving for Retirement</a:t>
            </a:r>
            <a:endParaRPr lang="en-US" sz="5400" dirty="0">
              <a:solidFill>
                <a:srgbClr val="004F70"/>
              </a:solidFill>
              <a:latin typeface="Baskerville Old Face" panose="02020602080505020303" pitchFamily="18" charset="0"/>
            </a:endParaRPr>
          </a:p>
        </p:txBody>
      </p:sp>
      <p:sp>
        <p:nvSpPr>
          <p:cNvPr id="8" name="Subtitle 7"/>
          <p:cNvSpPr>
            <a:spLocks noGrp="1"/>
          </p:cNvSpPr>
          <p:nvPr>
            <p:ph type="subTitle" idx="1"/>
          </p:nvPr>
        </p:nvSpPr>
        <p:spPr>
          <a:xfrm>
            <a:off x="685800" y="3699392"/>
            <a:ext cx="7772400" cy="1752600"/>
          </a:xfrm>
        </p:spPr>
        <p:txBody>
          <a:bodyPr>
            <a:normAutofit/>
          </a:bodyPr>
          <a:lstStyle/>
          <a:p>
            <a:r>
              <a:rPr lang="en-US" sz="2800" dirty="0" smtClean="0">
                <a:solidFill>
                  <a:srgbClr val="004F70"/>
                </a:solidFill>
                <a:latin typeface="Calibri Light" panose="020F0302020204030204" pitchFamily="34" charset="0"/>
              </a:rPr>
              <a:t>GunnChamberlain, P.L.</a:t>
            </a:r>
          </a:p>
          <a:p>
            <a:r>
              <a:rPr lang="en-US" sz="2800" dirty="0" smtClean="0">
                <a:solidFill>
                  <a:srgbClr val="004F70"/>
                </a:solidFill>
                <a:latin typeface="Calibri Light" panose="020F0302020204030204" pitchFamily="34" charset="0"/>
              </a:rPr>
              <a:t>Gunn &amp; Company Investment Management, Inc.</a:t>
            </a:r>
            <a:endParaRPr lang="en-US" sz="2800" dirty="0">
              <a:solidFill>
                <a:srgbClr val="004F70"/>
              </a:solidFill>
              <a:latin typeface="Calibri Light" panose="020F0302020204030204" pitchFamily="34" charset="0"/>
            </a:endParaRPr>
          </a:p>
        </p:txBody>
      </p:sp>
      <p:pic>
        <p:nvPicPr>
          <p:cNvPr id="13" name="Picture 12" descr="14-GUNN-001-powerpoint-2.jpg"/>
          <p:cNvPicPr>
            <a:picLocks noChangeAspect="1"/>
          </p:cNvPicPr>
          <p:nvPr/>
        </p:nvPicPr>
        <p:blipFill>
          <a:blip r:embed="rId5" cstate="print"/>
          <a:stretch>
            <a:fillRect/>
          </a:stretch>
        </p:blipFill>
        <p:spPr>
          <a:xfrm>
            <a:off x="0" y="0"/>
            <a:ext cx="9144000" cy="6858001"/>
          </a:xfrm>
          <a:prstGeom prst="rect">
            <a:avLst/>
          </a:prstGeom>
        </p:spPr>
      </p:pic>
    </p:spTree>
    <p:extLst>
      <p:ext uri="{BB962C8B-B14F-4D97-AF65-F5344CB8AC3E}">
        <p14:creationId xmlns:p14="http://schemas.microsoft.com/office/powerpoint/2010/main" val="1452252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dirty="0" smtClean="0">
                <a:solidFill>
                  <a:srgbClr val="40758E"/>
                </a:solidFill>
                <a:latin typeface="Baskerville Old Face" panose="02020602080505020303" pitchFamily="18" charset="0"/>
              </a:rPr>
              <a:t>Overtime Labor Laws, Questions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762000" y="1524000"/>
            <a:ext cx="7848600" cy="609600"/>
          </a:xfrm>
        </p:spPr>
        <p:txBody>
          <a:bodyPr>
            <a:normAutofit/>
          </a:bodyPr>
          <a:lstStyle/>
          <a:p>
            <a:r>
              <a:rPr lang="en-US" sz="2800" dirty="0" smtClean="0">
                <a:solidFill>
                  <a:srgbClr val="40758E"/>
                </a:solidFill>
                <a:latin typeface="Baskerville Old Face" panose="02020602080505020303" pitchFamily="18" charset="0"/>
                <a:cs typeface="Arial" panose="020B0604020202020204" pitchFamily="34" charset="0"/>
              </a:rPr>
              <a:t>I’m Paid a salary, am I exempt from overtime pay?</a:t>
            </a:r>
          </a:p>
          <a:p>
            <a:pPr marL="457200" lvl="1" indent="0">
              <a:buNone/>
            </a:pPr>
            <a:endParaRPr lang="en-US" sz="2000" dirty="0" smtClean="0">
              <a:solidFill>
                <a:srgbClr val="40758E"/>
              </a:solidFill>
              <a:latin typeface="Hoefler Text"/>
              <a:cs typeface="Arial" panose="020B0604020202020204" pitchFamily="34" charset="0"/>
            </a:endParaRPr>
          </a:p>
        </p:txBody>
      </p:sp>
      <p:sp>
        <p:nvSpPr>
          <p:cNvPr id="4" name="TextBox 3"/>
          <p:cNvSpPr txBox="1"/>
          <p:nvPr/>
        </p:nvSpPr>
        <p:spPr>
          <a:xfrm>
            <a:off x="838200" y="2274838"/>
            <a:ext cx="7696200" cy="2308324"/>
          </a:xfrm>
          <a:prstGeom prst="rect">
            <a:avLst/>
          </a:prstGeom>
          <a:noFill/>
        </p:spPr>
        <p:txBody>
          <a:bodyPr wrap="square" rtlCol="0">
            <a:spAutoFit/>
          </a:bodyPr>
          <a:lstStyle/>
          <a:p>
            <a:r>
              <a:rPr lang="en-US" sz="2400" dirty="0" smtClean="0">
                <a:solidFill>
                  <a:srgbClr val="40758E"/>
                </a:solidFill>
                <a:latin typeface="Baskerville Old Face" panose="02020602080505020303" pitchFamily="18" charset="0"/>
              </a:rPr>
              <a:t>No, the </a:t>
            </a:r>
            <a:r>
              <a:rPr lang="en-US" sz="2400" dirty="0">
                <a:solidFill>
                  <a:srgbClr val="40758E"/>
                </a:solidFill>
                <a:latin typeface="Baskerville Old Face" panose="02020602080505020303" pitchFamily="18" charset="0"/>
              </a:rPr>
              <a:t>fact that an employee is paid on a salary basis is not alone sufficient to exempt that employee from the FLSA's minimum wage and overtime requirements. For the EAP exemption to apply, a white collar employee's specific job duties and salary must meet all of the applicable requirements provided in the Department's regulations</a:t>
            </a:r>
          </a:p>
        </p:txBody>
      </p:sp>
    </p:spTree>
    <p:extLst>
      <p:ext uri="{BB962C8B-B14F-4D97-AF65-F5344CB8AC3E}">
        <p14:creationId xmlns:p14="http://schemas.microsoft.com/office/powerpoint/2010/main" val="858539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dirty="0" smtClean="0">
                <a:solidFill>
                  <a:srgbClr val="40758E"/>
                </a:solidFill>
                <a:latin typeface="Baskerville Old Face" panose="02020602080505020303" pitchFamily="18" charset="0"/>
              </a:rPr>
              <a:t>Overtime Labor Laws, Questions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762000" y="1524000"/>
            <a:ext cx="7848600" cy="990600"/>
          </a:xfrm>
        </p:spPr>
        <p:txBody>
          <a:bodyPr>
            <a:normAutofit/>
          </a:bodyPr>
          <a:lstStyle/>
          <a:p>
            <a:r>
              <a:rPr lang="en-US" sz="2800" dirty="0" smtClean="0">
                <a:solidFill>
                  <a:srgbClr val="40758E"/>
                </a:solidFill>
                <a:latin typeface="Baskerville Old Face" panose="02020602080505020303" pitchFamily="18" charset="0"/>
                <a:cs typeface="Arial" panose="020B0604020202020204" pitchFamily="34" charset="0"/>
              </a:rPr>
              <a:t>Must Employees earning below a certain limit be converted to hourly pay?</a:t>
            </a:r>
          </a:p>
          <a:p>
            <a:pPr marL="457200" lvl="1" indent="0">
              <a:buNone/>
            </a:pPr>
            <a:endParaRPr lang="en-US" sz="2400" dirty="0" smtClean="0">
              <a:solidFill>
                <a:srgbClr val="40758E"/>
              </a:solidFill>
              <a:latin typeface="Hoefler Text"/>
              <a:cs typeface="Arial" panose="020B0604020202020204" pitchFamily="34" charset="0"/>
            </a:endParaRPr>
          </a:p>
        </p:txBody>
      </p:sp>
      <p:sp>
        <p:nvSpPr>
          <p:cNvPr id="5" name="Rectangle 4"/>
          <p:cNvSpPr/>
          <p:nvPr/>
        </p:nvSpPr>
        <p:spPr>
          <a:xfrm>
            <a:off x="876300" y="2828835"/>
            <a:ext cx="7391399" cy="1200329"/>
          </a:xfrm>
          <a:prstGeom prst="rect">
            <a:avLst/>
          </a:prstGeom>
        </p:spPr>
        <p:txBody>
          <a:bodyPr wrap="square">
            <a:spAutoFit/>
          </a:bodyPr>
          <a:lstStyle/>
          <a:p>
            <a:r>
              <a:rPr lang="en-US" sz="2400" dirty="0" smtClean="0">
                <a:solidFill>
                  <a:srgbClr val="40758E"/>
                </a:solidFill>
                <a:latin typeface="Baskerville Old Face" panose="02020602080505020303" pitchFamily="18" charset="0"/>
              </a:rPr>
              <a:t>No, nothing </a:t>
            </a:r>
            <a:r>
              <a:rPr lang="en-US" sz="2400" dirty="0">
                <a:solidFill>
                  <a:srgbClr val="40758E"/>
                </a:solidFill>
                <a:latin typeface="Baskerville Old Face" panose="02020602080505020303" pitchFamily="18" charset="0"/>
              </a:rPr>
              <a:t>in the FLSA or in the regulations governing the white collar exemptions requires employers to pay overtime-eligible employees on an hourly basis.</a:t>
            </a:r>
          </a:p>
        </p:txBody>
      </p:sp>
    </p:spTree>
    <p:extLst>
      <p:ext uri="{BB962C8B-B14F-4D97-AF65-F5344CB8AC3E}">
        <p14:creationId xmlns:p14="http://schemas.microsoft.com/office/powerpoint/2010/main" val="108017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dirty="0" smtClean="0">
                <a:solidFill>
                  <a:srgbClr val="40758E"/>
                </a:solidFill>
                <a:latin typeface="Baskerville Old Face" panose="02020602080505020303" pitchFamily="18" charset="0"/>
              </a:rPr>
              <a:t>Overtime Labor Laws, Questions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371601"/>
            <a:ext cx="7848600" cy="914399"/>
          </a:xfrm>
        </p:spPr>
        <p:txBody>
          <a:bodyPr>
            <a:normAutofit lnSpcReduction="10000"/>
          </a:bodyPr>
          <a:lstStyle/>
          <a:p>
            <a:r>
              <a:rPr lang="en-US" sz="2800" dirty="0" smtClean="0">
                <a:solidFill>
                  <a:srgbClr val="40758E"/>
                </a:solidFill>
                <a:latin typeface="Baskerville Old Face" panose="02020602080505020303" pitchFamily="18" charset="0"/>
                <a:cs typeface="Arial" panose="020B0604020202020204" pitchFamily="34" charset="0"/>
              </a:rPr>
              <a:t>My job title is manager, am I exempt from overtime pay?</a:t>
            </a:r>
          </a:p>
        </p:txBody>
      </p:sp>
      <p:sp>
        <p:nvSpPr>
          <p:cNvPr id="5" name="TextBox 4"/>
          <p:cNvSpPr txBox="1"/>
          <p:nvPr/>
        </p:nvSpPr>
        <p:spPr>
          <a:xfrm>
            <a:off x="838200" y="2667000"/>
            <a:ext cx="7696200" cy="2308324"/>
          </a:xfrm>
          <a:prstGeom prst="rect">
            <a:avLst/>
          </a:prstGeom>
          <a:noFill/>
        </p:spPr>
        <p:txBody>
          <a:bodyPr wrap="square" rtlCol="0">
            <a:spAutoFit/>
          </a:bodyPr>
          <a:lstStyle/>
          <a:p>
            <a:r>
              <a:rPr lang="en-US" sz="2400" dirty="0" smtClean="0">
                <a:solidFill>
                  <a:srgbClr val="40758E"/>
                </a:solidFill>
                <a:latin typeface="Baskerville Old Face" panose="02020602080505020303" pitchFamily="18" charset="0"/>
              </a:rPr>
              <a:t>No, the </a:t>
            </a:r>
            <a:r>
              <a:rPr lang="en-US" sz="2400" dirty="0">
                <a:solidFill>
                  <a:srgbClr val="40758E"/>
                </a:solidFill>
                <a:latin typeface="Baskerville Old Face" panose="02020602080505020303" pitchFamily="18" charset="0"/>
              </a:rPr>
              <a:t>fact that an employee </a:t>
            </a:r>
            <a:r>
              <a:rPr lang="en-US" sz="2400" dirty="0" smtClean="0">
                <a:solidFill>
                  <a:srgbClr val="40758E"/>
                </a:solidFill>
                <a:latin typeface="Baskerville Old Face" panose="02020602080505020303" pitchFamily="18" charset="0"/>
              </a:rPr>
              <a:t>holds the job title of manager </a:t>
            </a:r>
            <a:r>
              <a:rPr lang="en-US" sz="2400" dirty="0">
                <a:solidFill>
                  <a:srgbClr val="40758E"/>
                </a:solidFill>
                <a:latin typeface="Baskerville Old Face" panose="02020602080505020303" pitchFamily="18" charset="0"/>
              </a:rPr>
              <a:t>is not alone sufficient to exempt that employee from the FLSA's minimum wage and overtime requirements. For the EAP exemption to apply, a white collar employee's specific job duties and salary must meet all of the applicable requirements provided in the Department's regulations</a:t>
            </a:r>
          </a:p>
        </p:txBody>
      </p:sp>
    </p:spTree>
    <p:extLst>
      <p:ext uri="{BB962C8B-B14F-4D97-AF65-F5344CB8AC3E}">
        <p14:creationId xmlns:p14="http://schemas.microsoft.com/office/powerpoint/2010/main" val="81373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dirty="0" smtClean="0">
                <a:solidFill>
                  <a:srgbClr val="40758E"/>
                </a:solidFill>
                <a:latin typeface="Baskerville Old Face" panose="02020602080505020303" pitchFamily="18" charset="0"/>
              </a:rPr>
              <a:t>Overtime Labor Laws, Questions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371601"/>
            <a:ext cx="7848600" cy="990600"/>
          </a:xfrm>
        </p:spPr>
        <p:txBody>
          <a:bodyPr>
            <a:normAutofit/>
          </a:bodyPr>
          <a:lstStyle/>
          <a:p>
            <a:r>
              <a:rPr lang="en-US" sz="2800" dirty="0" smtClean="0">
                <a:solidFill>
                  <a:srgbClr val="40758E"/>
                </a:solidFill>
                <a:latin typeface="Baskerville Old Face" panose="02020602080505020303" pitchFamily="18" charset="0"/>
                <a:cs typeface="Arial" panose="020B0604020202020204" pitchFamily="34" charset="0"/>
              </a:rPr>
              <a:t>Can employers still allow employees to work from home or have flexible schedules?</a:t>
            </a:r>
          </a:p>
          <a:p>
            <a:pPr marL="457200" lvl="1" indent="0">
              <a:buNone/>
            </a:pPr>
            <a:endParaRPr lang="en-US" sz="2000" dirty="0" smtClean="0">
              <a:solidFill>
                <a:srgbClr val="40758E"/>
              </a:solidFill>
              <a:latin typeface="Hoefler Text"/>
              <a:cs typeface="Arial" panose="020B0604020202020204" pitchFamily="34" charset="0"/>
            </a:endParaRPr>
          </a:p>
        </p:txBody>
      </p:sp>
      <p:sp>
        <p:nvSpPr>
          <p:cNvPr id="4" name="Rectangle 3"/>
          <p:cNvSpPr/>
          <p:nvPr/>
        </p:nvSpPr>
        <p:spPr>
          <a:xfrm>
            <a:off x="914400" y="2895600"/>
            <a:ext cx="7772400" cy="1938992"/>
          </a:xfrm>
          <a:prstGeom prst="rect">
            <a:avLst/>
          </a:prstGeom>
        </p:spPr>
        <p:txBody>
          <a:bodyPr wrap="square">
            <a:spAutoFit/>
          </a:bodyPr>
          <a:lstStyle/>
          <a:p>
            <a:r>
              <a:rPr lang="en-US" sz="2400" dirty="0" smtClean="0">
                <a:solidFill>
                  <a:srgbClr val="40758E"/>
                </a:solidFill>
                <a:latin typeface="Baskerville Old Face" panose="02020602080505020303" pitchFamily="18" charset="0"/>
              </a:rPr>
              <a:t>Yes, the </a:t>
            </a:r>
            <a:r>
              <a:rPr lang="en-US" sz="2400" dirty="0">
                <a:solidFill>
                  <a:srgbClr val="40758E"/>
                </a:solidFill>
                <a:latin typeface="Baskerville Old Face" panose="02020602080505020303" pitchFamily="18" charset="0"/>
              </a:rPr>
              <a:t>FLSA does not require minimum or maximum hours for a shift, or prohibit split shifts. There is no requirement that a worker must have a predetermined schedule or restrictions on where the work is performed. There is also no restriction on when the work may be </a:t>
            </a:r>
            <a:r>
              <a:rPr lang="en-US" sz="2400" dirty="0" smtClean="0">
                <a:solidFill>
                  <a:srgbClr val="40758E"/>
                </a:solidFill>
                <a:latin typeface="Baskerville Old Face" panose="02020602080505020303" pitchFamily="18" charset="0"/>
              </a:rPr>
              <a:t>performed.</a:t>
            </a:r>
          </a:p>
        </p:txBody>
      </p:sp>
    </p:spTree>
    <p:extLst>
      <p:ext uri="{BB962C8B-B14F-4D97-AF65-F5344CB8AC3E}">
        <p14:creationId xmlns:p14="http://schemas.microsoft.com/office/powerpoint/2010/main" val="687622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dirty="0" smtClean="0">
                <a:solidFill>
                  <a:srgbClr val="40758E"/>
                </a:solidFill>
                <a:latin typeface="Baskerville Old Face" panose="02020602080505020303" pitchFamily="18" charset="0"/>
              </a:rPr>
              <a:t>Overtime Labor Laws, Questions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371601"/>
            <a:ext cx="7848600" cy="1447800"/>
          </a:xfrm>
        </p:spPr>
        <p:txBody>
          <a:bodyPr>
            <a:normAutofit/>
          </a:bodyPr>
          <a:lstStyle/>
          <a:p>
            <a:r>
              <a:rPr lang="en-US" sz="2800" dirty="0" smtClean="0">
                <a:solidFill>
                  <a:srgbClr val="40758E"/>
                </a:solidFill>
                <a:latin typeface="Baskerville Old Face" panose="02020602080505020303" pitchFamily="18" charset="0"/>
                <a:cs typeface="Arial" panose="020B0604020202020204" pitchFamily="34" charset="0"/>
              </a:rPr>
              <a:t>Won’t this rule be difficult to implement for employers because they will have to track workers hours?</a:t>
            </a:r>
          </a:p>
          <a:p>
            <a:pPr marL="457200" lvl="1" indent="0">
              <a:buNone/>
            </a:pPr>
            <a:endParaRPr lang="en-US" sz="2000" dirty="0" smtClean="0">
              <a:solidFill>
                <a:srgbClr val="40758E"/>
              </a:solidFill>
              <a:latin typeface="Hoefler Text"/>
              <a:cs typeface="Arial" panose="020B0604020202020204" pitchFamily="34" charset="0"/>
            </a:endParaRPr>
          </a:p>
        </p:txBody>
      </p:sp>
      <p:sp>
        <p:nvSpPr>
          <p:cNvPr id="4" name="Rectangle 3"/>
          <p:cNvSpPr/>
          <p:nvPr/>
        </p:nvSpPr>
        <p:spPr>
          <a:xfrm>
            <a:off x="1066800" y="2819400"/>
            <a:ext cx="7315200" cy="2677656"/>
          </a:xfrm>
          <a:prstGeom prst="rect">
            <a:avLst/>
          </a:prstGeom>
        </p:spPr>
        <p:txBody>
          <a:bodyPr wrap="square">
            <a:spAutoFit/>
          </a:bodyPr>
          <a:lstStyle/>
          <a:p>
            <a:r>
              <a:rPr lang="en-US" sz="2400" dirty="0" smtClean="0">
                <a:solidFill>
                  <a:srgbClr val="40758E"/>
                </a:solidFill>
                <a:latin typeface="Baskerville Old Face" panose="02020602080505020303" pitchFamily="18" charset="0"/>
              </a:rPr>
              <a:t>Not necessarily </a:t>
            </a:r>
            <a:r>
              <a:rPr lang="en-US" sz="2400" dirty="0">
                <a:solidFill>
                  <a:srgbClr val="40758E"/>
                </a:solidFill>
                <a:latin typeface="Baskerville Old Face" panose="02020602080505020303" pitchFamily="18" charset="0"/>
              </a:rPr>
              <a:t>d</a:t>
            </a:r>
            <a:r>
              <a:rPr lang="en-US" sz="2400" dirty="0" smtClean="0">
                <a:solidFill>
                  <a:srgbClr val="40758E"/>
                </a:solidFill>
                <a:latin typeface="Baskerville Old Face" panose="02020602080505020303" pitchFamily="18" charset="0"/>
              </a:rPr>
              <a:t>ifficult but different.  The </a:t>
            </a:r>
            <a:r>
              <a:rPr lang="en-US" sz="2400" dirty="0">
                <a:solidFill>
                  <a:srgbClr val="40758E"/>
                </a:solidFill>
                <a:latin typeface="Baskerville Old Face" panose="02020602080505020303" pitchFamily="18" charset="0"/>
              </a:rPr>
              <a:t>employer must keep an accurate record of the number of daily hours worked by the employee, not the specific start and end times. So an employer could allow an employee to just provide the total number of hours she worked each </a:t>
            </a:r>
            <a:r>
              <a:rPr lang="en-US" sz="2400" u="sng" dirty="0">
                <a:solidFill>
                  <a:srgbClr val="40758E"/>
                </a:solidFill>
                <a:latin typeface="Baskerville Old Face" panose="02020602080505020303" pitchFamily="18" charset="0"/>
              </a:rPr>
              <a:t>day</a:t>
            </a:r>
            <a:r>
              <a:rPr lang="en-US" sz="2400" dirty="0">
                <a:solidFill>
                  <a:srgbClr val="40758E"/>
                </a:solidFill>
                <a:latin typeface="Baskerville Old Face" panose="02020602080505020303" pitchFamily="18" charset="0"/>
              </a:rPr>
              <a:t>, including the number of overtime hours, by the end of each pay period.</a:t>
            </a:r>
          </a:p>
        </p:txBody>
      </p:sp>
    </p:spTree>
    <p:extLst>
      <p:ext uri="{BB962C8B-B14F-4D97-AF65-F5344CB8AC3E}">
        <p14:creationId xmlns:p14="http://schemas.microsoft.com/office/powerpoint/2010/main" val="249825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dirty="0" smtClean="0">
                <a:solidFill>
                  <a:srgbClr val="40758E"/>
                </a:solidFill>
                <a:latin typeface="Baskerville Old Face" panose="02020602080505020303" pitchFamily="18" charset="0"/>
              </a:rPr>
              <a:t>Overtime Labor Laws, Questions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533400" y="1219200"/>
            <a:ext cx="8215745" cy="990600"/>
          </a:xfrm>
        </p:spPr>
        <p:txBody>
          <a:bodyPr>
            <a:normAutofit/>
          </a:bodyPr>
          <a:lstStyle/>
          <a:p>
            <a:r>
              <a:rPr lang="en-US" sz="2800" dirty="0" smtClean="0">
                <a:solidFill>
                  <a:srgbClr val="40758E"/>
                </a:solidFill>
                <a:latin typeface="Baskerville Old Face" panose="02020602080505020303" pitchFamily="18" charset="0"/>
                <a:cs typeface="Arial" panose="020B0604020202020204" pitchFamily="34" charset="0"/>
              </a:rPr>
              <a:t>May employers use bonuses to satisfy part of the new standard level test?</a:t>
            </a:r>
            <a:endParaRPr lang="en-US" sz="2800" dirty="0">
              <a:solidFill>
                <a:srgbClr val="40758E"/>
              </a:solidFill>
              <a:latin typeface="Baskerville Old Face" panose="02020602080505020303" pitchFamily="18" charset="0"/>
              <a:cs typeface="Arial" panose="020B0604020202020204" pitchFamily="34" charset="0"/>
            </a:endParaRPr>
          </a:p>
          <a:p>
            <a:pPr marL="457200" lvl="1" indent="0">
              <a:buNone/>
            </a:pPr>
            <a:endParaRPr lang="en-US" sz="2000" dirty="0" smtClean="0">
              <a:solidFill>
                <a:srgbClr val="40758E"/>
              </a:solidFill>
              <a:latin typeface="Hoefler Text"/>
              <a:cs typeface="Arial" panose="020B0604020202020204" pitchFamily="34" charset="0"/>
            </a:endParaRPr>
          </a:p>
        </p:txBody>
      </p:sp>
      <p:sp>
        <p:nvSpPr>
          <p:cNvPr id="4" name="Rectangle 3"/>
          <p:cNvSpPr/>
          <p:nvPr/>
        </p:nvSpPr>
        <p:spPr>
          <a:xfrm>
            <a:off x="457200" y="2220097"/>
            <a:ext cx="8229600" cy="4154984"/>
          </a:xfrm>
          <a:prstGeom prst="rect">
            <a:avLst/>
          </a:prstGeom>
        </p:spPr>
        <p:txBody>
          <a:bodyPr wrap="square">
            <a:spAutoFit/>
          </a:bodyPr>
          <a:lstStyle/>
          <a:p>
            <a:r>
              <a:rPr lang="en-US" sz="2400" dirty="0">
                <a:solidFill>
                  <a:srgbClr val="40758E"/>
                </a:solidFill>
                <a:latin typeface="Baskerville Old Face" panose="02020602080505020303" pitchFamily="18" charset="0"/>
              </a:rPr>
              <a:t>Yes. The Department is changing the regulations to allow nondiscretionary bonuses and incentive payments (including commissions) to satisfy up to 10 percent of the standard salary test requirement. Such bonuses include, for example, nondiscretionary incentive bonuses tied to productivity or profitability (e.g. a bonus based on the specified percentage of the profits generated by a business in the prior quarter). The Department recognizes that some businesses pay significantly larger bonuses; where larger bonuses are paid, however, the amount attributable toward the EAP standard salary level is capped at 10 percent of the required salary amount.</a:t>
            </a:r>
          </a:p>
        </p:txBody>
      </p:sp>
    </p:spTree>
    <p:extLst>
      <p:ext uri="{BB962C8B-B14F-4D97-AF65-F5344CB8AC3E}">
        <p14:creationId xmlns:p14="http://schemas.microsoft.com/office/powerpoint/2010/main" val="69288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dirty="0" smtClean="0">
                <a:solidFill>
                  <a:srgbClr val="40758E"/>
                </a:solidFill>
                <a:latin typeface="Baskerville Old Face" panose="02020602080505020303" pitchFamily="18" charset="0"/>
              </a:rPr>
              <a:t>Overtime Labor Laws, Questions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10491" y="1267691"/>
            <a:ext cx="7848600" cy="990600"/>
          </a:xfrm>
        </p:spPr>
        <p:txBody>
          <a:bodyPr>
            <a:normAutofit/>
          </a:bodyPr>
          <a:lstStyle/>
          <a:p>
            <a:r>
              <a:rPr lang="en-US" sz="2800" dirty="0" smtClean="0">
                <a:solidFill>
                  <a:srgbClr val="40758E"/>
                </a:solidFill>
                <a:latin typeface="Baskerville Old Face" panose="02020602080505020303" pitchFamily="18" charset="0"/>
                <a:cs typeface="Arial" panose="020B0604020202020204" pitchFamily="34" charset="0"/>
              </a:rPr>
              <a:t>What is the difference between discretionary bonus and a nondiscretionary bonus?</a:t>
            </a:r>
          </a:p>
          <a:p>
            <a:pPr marL="457200" lvl="1" indent="0">
              <a:buNone/>
            </a:pPr>
            <a:endParaRPr lang="en-US" sz="2000" dirty="0" smtClean="0">
              <a:solidFill>
                <a:srgbClr val="40758E"/>
              </a:solidFill>
              <a:latin typeface="Hoefler Text"/>
              <a:cs typeface="Arial" panose="020B0604020202020204" pitchFamily="34" charset="0"/>
            </a:endParaRPr>
          </a:p>
        </p:txBody>
      </p:sp>
      <p:sp>
        <p:nvSpPr>
          <p:cNvPr id="4" name="Rectangle 3"/>
          <p:cNvSpPr/>
          <p:nvPr/>
        </p:nvSpPr>
        <p:spPr>
          <a:xfrm>
            <a:off x="609600" y="2286000"/>
            <a:ext cx="8229600" cy="4154984"/>
          </a:xfrm>
          <a:prstGeom prst="rect">
            <a:avLst/>
          </a:prstGeom>
        </p:spPr>
        <p:txBody>
          <a:bodyPr wrap="square">
            <a:spAutoFit/>
          </a:bodyPr>
          <a:lstStyle/>
          <a:p>
            <a:r>
              <a:rPr lang="en-US" sz="2400" dirty="0">
                <a:solidFill>
                  <a:srgbClr val="40758E"/>
                </a:solidFill>
                <a:latin typeface="Baskerville Old Face" panose="02020602080505020303" pitchFamily="18" charset="0"/>
              </a:rPr>
              <a:t>Nondiscretionary bonuses and incentive payments (including commissions) are forms of compensation promised to employees to induce them to work more efficiently or to remain with the company. Examples include bonuses for meeting set production goals, retention bonuses, and commission payments based on a fixed formula.</a:t>
            </a:r>
          </a:p>
          <a:p>
            <a:r>
              <a:rPr lang="en-US" sz="2400" dirty="0">
                <a:solidFill>
                  <a:srgbClr val="40758E"/>
                </a:solidFill>
                <a:latin typeface="Baskerville Old Face" panose="02020602080505020303" pitchFamily="18" charset="0"/>
              </a:rPr>
              <a:t>D</a:t>
            </a:r>
            <a:r>
              <a:rPr lang="en-US" sz="2400" dirty="0" smtClean="0">
                <a:solidFill>
                  <a:srgbClr val="40758E"/>
                </a:solidFill>
                <a:latin typeface="Baskerville Old Face" panose="02020602080505020303" pitchFamily="18" charset="0"/>
              </a:rPr>
              <a:t>iscretionary </a:t>
            </a:r>
            <a:r>
              <a:rPr lang="en-US" sz="2400" dirty="0">
                <a:solidFill>
                  <a:srgbClr val="40758E"/>
                </a:solidFill>
                <a:latin typeface="Baskerville Old Face" panose="02020602080505020303" pitchFamily="18" charset="0"/>
              </a:rPr>
              <a:t>bonuses are those for which the decision to award the bonus and the payment amount is at the employer's sole discretion and not in accordance with any preannounced standards. An example would be an unannounced bonus or spontaneous reward for a specific act.</a:t>
            </a:r>
          </a:p>
        </p:txBody>
      </p:sp>
    </p:spTree>
    <p:extLst>
      <p:ext uri="{BB962C8B-B14F-4D97-AF65-F5344CB8AC3E}">
        <p14:creationId xmlns:p14="http://schemas.microsoft.com/office/powerpoint/2010/main" val="1562202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dirty="0" smtClean="0">
                <a:solidFill>
                  <a:srgbClr val="40758E"/>
                </a:solidFill>
                <a:latin typeface="Baskerville Old Face" panose="02020602080505020303" pitchFamily="18" charset="0"/>
              </a:rPr>
              <a:t>Overtime Labor Laws, Questions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533400" y="1371600"/>
            <a:ext cx="8382000" cy="1142999"/>
          </a:xfrm>
        </p:spPr>
        <p:txBody>
          <a:bodyPr>
            <a:normAutofit fontScale="70000" lnSpcReduction="20000"/>
          </a:bodyPr>
          <a:lstStyle/>
          <a:p>
            <a:r>
              <a:rPr lang="en-US" sz="4000" dirty="0" smtClean="0">
                <a:solidFill>
                  <a:srgbClr val="40758E"/>
                </a:solidFill>
                <a:latin typeface="Baskerville Old Face" panose="02020602080505020303" pitchFamily="18" charset="0"/>
                <a:cs typeface="Arial" panose="020B0604020202020204" pitchFamily="34" charset="0"/>
              </a:rPr>
              <a:t>Can employers make a catch up payment in the event the non-exempt salaried employee will qualify for overtime?</a:t>
            </a:r>
          </a:p>
          <a:p>
            <a:endParaRPr lang="en-US" sz="2800" dirty="0" smtClean="0">
              <a:solidFill>
                <a:schemeClr val="tx2"/>
              </a:solidFill>
              <a:latin typeface="Baskerville Old Face" panose="02020602080505020303" pitchFamily="18" charset="0"/>
              <a:cs typeface="Arial" panose="020B0604020202020204" pitchFamily="34" charset="0"/>
            </a:endParaRPr>
          </a:p>
          <a:p>
            <a:pPr marL="457200" lvl="1" indent="0">
              <a:buNone/>
            </a:pPr>
            <a:endParaRPr lang="en-US" sz="2000" dirty="0" smtClean="0">
              <a:solidFill>
                <a:srgbClr val="40758E"/>
              </a:solidFill>
              <a:latin typeface="Hoefler Text"/>
              <a:cs typeface="Arial" panose="020B0604020202020204" pitchFamily="34" charset="0"/>
            </a:endParaRPr>
          </a:p>
        </p:txBody>
      </p:sp>
      <p:sp>
        <p:nvSpPr>
          <p:cNvPr id="4" name="Rectangle 3"/>
          <p:cNvSpPr/>
          <p:nvPr/>
        </p:nvSpPr>
        <p:spPr>
          <a:xfrm>
            <a:off x="533400" y="2819400"/>
            <a:ext cx="8305800" cy="2308324"/>
          </a:xfrm>
          <a:prstGeom prst="rect">
            <a:avLst/>
          </a:prstGeom>
        </p:spPr>
        <p:txBody>
          <a:bodyPr wrap="square">
            <a:spAutoFit/>
          </a:bodyPr>
          <a:lstStyle/>
          <a:p>
            <a:r>
              <a:rPr lang="en-US" sz="2400" dirty="0">
                <a:solidFill>
                  <a:srgbClr val="40758E"/>
                </a:solidFill>
                <a:latin typeface="Baskerville Old Face" panose="02020602080505020303" pitchFamily="18" charset="0"/>
              </a:rPr>
              <a:t>Yes, if an employee does not earn enough in nondiscretionary bonuses and incentive payments (including commissions) in a given quarter to retain their exempt status the Department permits a "catch-up" payment at the end of the quarter. The employer has one pay period to make up for the shortfall (up to 10 percent of the standard salary level for the preceding 13 week period).</a:t>
            </a:r>
          </a:p>
        </p:txBody>
      </p:sp>
    </p:spTree>
    <p:extLst>
      <p:ext uri="{BB962C8B-B14F-4D97-AF65-F5344CB8AC3E}">
        <p14:creationId xmlns:p14="http://schemas.microsoft.com/office/powerpoint/2010/main" val="67632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dirty="0" smtClean="0">
                <a:solidFill>
                  <a:srgbClr val="40758E"/>
                </a:solidFill>
                <a:latin typeface="Baskerville Old Face" panose="02020602080505020303" pitchFamily="18" charset="0"/>
              </a:rPr>
              <a:t>Overtime Labor Laws, Questions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371601"/>
            <a:ext cx="7848600" cy="990600"/>
          </a:xfrm>
        </p:spPr>
        <p:txBody>
          <a:bodyPr>
            <a:normAutofit/>
          </a:bodyPr>
          <a:lstStyle/>
          <a:p>
            <a:r>
              <a:rPr lang="en-US" sz="2800" dirty="0" smtClean="0">
                <a:solidFill>
                  <a:srgbClr val="40758E"/>
                </a:solidFill>
                <a:latin typeface="Baskerville Old Face" panose="02020602080505020303" pitchFamily="18" charset="0"/>
                <a:cs typeface="Arial" panose="020B0604020202020204" pitchFamily="34" charset="0"/>
              </a:rPr>
              <a:t>How often will the DOL update the standard salary level and HCE total annual compensation?</a:t>
            </a:r>
          </a:p>
          <a:p>
            <a:endParaRPr lang="en-US" sz="2800" dirty="0" smtClean="0">
              <a:solidFill>
                <a:schemeClr val="tx2"/>
              </a:solidFill>
              <a:latin typeface="Baskerville Old Face" panose="02020602080505020303" pitchFamily="18" charset="0"/>
              <a:cs typeface="Arial" panose="020B0604020202020204" pitchFamily="34" charset="0"/>
            </a:endParaRPr>
          </a:p>
          <a:p>
            <a:pPr marL="457200" lvl="1" indent="0">
              <a:buNone/>
            </a:pPr>
            <a:endParaRPr lang="en-US" sz="2000" dirty="0" smtClean="0">
              <a:solidFill>
                <a:srgbClr val="40758E"/>
              </a:solidFill>
              <a:latin typeface="Hoefler Text"/>
              <a:cs typeface="Arial" panose="020B0604020202020204" pitchFamily="34" charset="0"/>
            </a:endParaRPr>
          </a:p>
        </p:txBody>
      </p:sp>
      <p:sp>
        <p:nvSpPr>
          <p:cNvPr id="4" name="Rectangle 3"/>
          <p:cNvSpPr/>
          <p:nvPr/>
        </p:nvSpPr>
        <p:spPr>
          <a:xfrm>
            <a:off x="762000" y="2551837"/>
            <a:ext cx="7848600" cy="1569660"/>
          </a:xfrm>
          <a:prstGeom prst="rect">
            <a:avLst/>
          </a:prstGeom>
        </p:spPr>
        <p:txBody>
          <a:bodyPr wrap="square">
            <a:spAutoFit/>
          </a:bodyPr>
          <a:lstStyle/>
          <a:p>
            <a:r>
              <a:rPr lang="en-US" sz="2400" dirty="0">
                <a:solidFill>
                  <a:srgbClr val="40758E"/>
                </a:solidFill>
                <a:latin typeface="Baskerville Old Face" panose="02020602080505020303" pitchFamily="18" charset="0"/>
              </a:rPr>
              <a:t>The Department will update the standard salary and HCE total annual compensation requirements every three years, with the first update taking effect on January 1, 2020. Future automatic updates will take effect on January 1 of 2023, 2026, etc.</a:t>
            </a:r>
          </a:p>
        </p:txBody>
      </p:sp>
    </p:spTree>
    <p:extLst>
      <p:ext uri="{BB962C8B-B14F-4D97-AF65-F5344CB8AC3E}">
        <p14:creationId xmlns:p14="http://schemas.microsoft.com/office/powerpoint/2010/main" val="1675132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dirty="0" smtClean="0">
                <a:solidFill>
                  <a:srgbClr val="40758E"/>
                </a:solidFill>
                <a:latin typeface="Baskerville Old Face" panose="02020602080505020303" pitchFamily="18" charset="0"/>
              </a:rPr>
              <a:t>Overtime Labor Laws, Questions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371601"/>
            <a:ext cx="7848600" cy="533400"/>
          </a:xfrm>
        </p:spPr>
        <p:txBody>
          <a:bodyPr>
            <a:normAutofit/>
          </a:bodyPr>
          <a:lstStyle/>
          <a:p>
            <a:r>
              <a:rPr lang="en-US" sz="2800" dirty="0" smtClean="0">
                <a:solidFill>
                  <a:srgbClr val="40758E"/>
                </a:solidFill>
                <a:latin typeface="Baskerville Old Face" panose="02020602080505020303" pitchFamily="18" charset="0"/>
                <a:cs typeface="Arial" panose="020B0604020202020204" pitchFamily="34" charset="0"/>
              </a:rPr>
              <a:t>When will the new overtime rules take effect?</a:t>
            </a:r>
          </a:p>
          <a:p>
            <a:endParaRPr lang="en-US" sz="2800" dirty="0" smtClean="0">
              <a:solidFill>
                <a:schemeClr val="tx2"/>
              </a:solidFill>
              <a:latin typeface="Baskerville Old Face" panose="02020602080505020303" pitchFamily="18" charset="0"/>
              <a:cs typeface="Arial" panose="020B0604020202020204" pitchFamily="34" charset="0"/>
            </a:endParaRPr>
          </a:p>
          <a:p>
            <a:pPr marL="457200" lvl="1" indent="0">
              <a:buNone/>
            </a:pPr>
            <a:endParaRPr lang="en-US" sz="2000" dirty="0" smtClean="0">
              <a:solidFill>
                <a:srgbClr val="40758E"/>
              </a:solidFill>
              <a:latin typeface="Hoefler Text"/>
              <a:cs typeface="Arial" panose="020B0604020202020204" pitchFamily="34" charset="0"/>
            </a:endParaRPr>
          </a:p>
        </p:txBody>
      </p:sp>
      <p:sp>
        <p:nvSpPr>
          <p:cNvPr id="4" name="Rectangle 3"/>
          <p:cNvSpPr/>
          <p:nvPr/>
        </p:nvSpPr>
        <p:spPr>
          <a:xfrm>
            <a:off x="609600" y="2551837"/>
            <a:ext cx="8001000" cy="1569660"/>
          </a:xfrm>
          <a:prstGeom prst="rect">
            <a:avLst/>
          </a:prstGeom>
        </p:spPr>
        <p:txBody>
          <a:bodyPr wrap="square">
            <a:spAutoFit/>
          </a:bodyPr>
          <a:lstStyle/>
          <a:p>
            <a:r>
              <a:rPr lang="en-US" sz="2400" dirty="0">
                <a:solidFill>
                  <a:srgbClr val="40758E"/>
                </a:solidFill>
                <a:latin typeface="Baskerville Old Face" panose="02020602080505020303" pitchFamily="18" charset="0"/>
              </a:rPr>
              <a:t>The effective date of this Final Rule is December 1, 2016. On that day, the new standard salary level ($913 per week or $47,476 per year) and HCE total compensation requirement ($134,004 per year) will take effect.</a:t>
            </a:r>
          </a:p>
        </p:txBody>
      </p:sp>
    </p:spTree>
    <p:extLst>
      <p:ext uri="{BB962C8B-B14F-4D97-AF65-F5344CB8AC3E}">
        <p14:creationId xmlns:p14="http://schemas.microsoft.com/office/powerpoint/2010/main" val="573813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0" y="0"/>
            <a:ext cx="9144000" cy="6868232"/>
            <a:chOff x="0" y="0"/>
            <a:chExt cx="9144000" cy="6868232"/>
          </a:xfrm>
        </p:grpSpPr>
        <p:pic>
          <p:nvPicPr>
            <p:cNvPr id="8"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6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descr="M:\Logos, Images, Brand Guidelines\Logo Suite\mark\cmyk\PNG\GCH-LOGO-MARK-CMYK.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8251" t="9209" r="8316" b="9442"/>
            <a:stretch/>
          </p:blipFill>
          <p:spPr bwMode="auto">
            <a:xfrm>
              <a:off x="4355306" y="6298406"/>
              <a:ext cx="433388" cy="378619"/>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p:nvPr/>
          </p:nvCxnSpPr>
          <p:spPr>
            <a:xfrm>
              <a:off x="304800" y="6487714"/>
              <a:ext cx="3886200" cy="1"/>
            </a:xfrm>
            <a:prstGeom prst="line">
              <a:avLst/>
            </a:prstGeom>
            <a:ln>
              <a:solidFill>
                <a:srgbClr val="8B8A8F"/>
              </a:solidFill>
            </a:ln>
            <a:effectLst>
              <a:outerShdw blurRad="25400" dist="127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953000" y="6487715"/>
              <a:ext cx="3886200" cy="1"/>
            </a:xfrm>
            <a:prstGeom prst="line">
              <a:avLst/>
            </a:prstGeom>
            <a:ln>
              <a:solidFill>
                <a:srgbClr val="8B8A8F"/>
              </a:solidFill>
            </a:ln>
            <a:effectLst>
              <a:outerShdw blurRad="25400" dist="127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4" name="Title 3"/>
          <p:cNvSpPr>
            <a:spLocks noGrp="1"/>
          </p:cNvSpPr>
          <p:nvPr>
            <p:ph type="title"/>
          </p:nvPr>
        </p:nvSpPr>
        <p:spPr>
          <a:xfrm>
            <a:off x="0" y="274638"/>
            <a:ext cx="9144000" cy="1143000"/>
          </a:xfrm>
        </p:spPr>
        <p:txBody>
          <a:bodyPr>
            <a:normAutofit/>
          </a:bodyPr>
          <a:lstStyle/>
          <a:p>
            <a:r>
              <a:rPr lang="en-US" dirty="0" smtClean="0">
                <a:solidFill>
                  <a:srgbClr val="40758E"/>
                </a:solidFill>
                <a:latin typeface="Baskerville Old Face" panose="02020602080505020303" pitchFamily="18" charset="0"/>
              </a:rPr>
              <a:t>The GunnChamberlain Difference</a:t>
            </a:r>
            <a:endParaRPr lang="en-US" dirty="0">
              <a:solidFill>
                <a:srgbClr val="40758E"/>
              </a:solidFill>
              <a:latin typeface="Baskerville Old Face" panose="02020602080505020303" pitchFamily="18" charset="0"/>
            </a:endParaRPr>
          </a:p>
        </p:txBody>
      </p:sp>
      <p:sp>
        <p:nvSpPr>
          <p:cNvPr id="5" name="Content Placeholder 4"/>
          <p:cNvSpPr>
            <a:spLocks noGrp="1"/>
          </p:cNvSpPr>
          <p:nvPr>
            <p:ph idx="1"/>
          </p:nvPr>
        </p:nvSpPr>
        <p:spPr>
          <a:xfrm>
            <a:off x="457200" y="1676400"/>
            <a:ext cx="8229600" cy="4304071"/>
          </a:xfrm>
        </p:spPr>
        <p:txBody>
          <a:bodyPr>
            <a:normAutofit lnSpcReduction="10000"/>
          </a:bodyPr>
          <a:lstStyle/>
          <a:p>
            <a:pPr>
              <a:spcBef>
                <a:spcPts val="300"/>
              </a:spcBef>
              <a:spcAft>
                <a:spcPts val="300"/>
              </a:spcAft>
            </a:pPr>
            <a:r>
              <a:rPr lang="en-US" sz="2800" dirty="0" smtClean="0">
                <a:solidFill>
                  <a:srgbClr val="40758E"/>
                </a:solidFill>
                <a:latin typeface="Baskerville Old Face" panose="02020602080505020303" pitchFamily="18" charset="0"/>
              </a:rPr>
              <a:t>Full-service </a:t>
            </a:r>
            <a:r>
              <a:rPr lang="en-US" sz="2800" dirty="0">
                <a:solidFill>
                  <a:srgbClr val="40758E"/>
                </a:solidFill>
                <a:latin typeface="Baskerville Old Face" panose="02020602080505020303" pitchFamily="18" charset="0"/>
              </a:rPr>
              <a:t>tax and financial planning coordination</a:t>
            </a:r>
          </a:p>
          <a:p>
            <a:pPr>
              <a:spcBef>
                <a:spcPts val="300"/>
              </a:spcBef>
              <a:spcAft>
                <a:spcPts val="300"/>
              </a:spcAft>
            </a:pPr>
            <a:endParaRPr lang="en-US" sz="2800" dirty="0" smtClean="0">
              <a:solidFill>
                <a:srgbClr val="40758E"/>
              </a:solidFill>
              <a:latin typeface="Baskerville Old Face" panose="02020602080505020303" pitchFamily="18" charset="0"/>
            </a:endParaRPr>
          </a:p>
          <a:p>
            <a:pPr>
              <a:spcBef>
                <a:spcPts val="300"/>
              </a:spcBef>
              <a:spcAft>
                <a:spcPts val="300"/>
              </a:spcAft>
            </a:pPr>
            <a:r>
              <a:rPr lang="en-US" sz="2800" dirty="0" smtClean="0">
                <a:solidFill>
                  <a:srgbClr val="40758E"/>
                </a:solidFill>
                <a:latin typeface="Baskerville Old Face" panose="02020602080505020303" pitchFamily="18" charset="0"/>
              </a:rPr>
              <a:t>Dedicated to client service</a:t>
            </a:r>
          </a:p>
          <a:p>
            <a:pPr>
              <a:spcBef>
                <a:spcPts val="300"/>
              </a:spcBef>
              <a:spcAft>
                <a:spcPts val="300"/>
              </a:spcAft>
            </a:pPr>
            <a:endParaRPr lang="en-US" sz="2800" dirty="0" smtClean="0">
              <a:solidFill>
                <a:srgbClr val="40758E"/>
              </a:solidFill>
              <a:latin typeface="Baskerville Old Face" panose="02020602080505020303" pitchFamily="18" charset="0"/>
            </a:endParaRPr>
          </a:p>
          <a:p>
            <a:pPr>
              <a:spcBef>
                <a:spcPts val="300"/>
              </a:spcBef>
              <a:spcAft>
                <a:spcPts val="300"/>
              </a:spcAft>
            </a:pPr>
            <a:r>
              <a:rPr lang="en-US" sz="2800" dirty="0" smtClean="0">
                <a:solidFill>
                  <a:srgbClr val="40758E"/>
                </a:solidFill>
                <a:latin typeface="Baskerville Old Face" panose="02020602080505020303" pitchFamily="18" charset="0"/>
              </a:rPr>
              <a:t>Boutique Team approach</a:t>
            </a:r>
          </a:p>
          <a:p>
            <a:pPr>
              <a:spcBef>
                <a:spcPts val="300"/>
              </a:spcBef>
              <a:spcAft>
                <a:spcPts val="300"/>
              </a:spcAft>
            </a:pPr>
            <a:endParaRPr lang="en-US" sz="2800" dirty="0" smtClean="0">
              <a:solidFill>
                <a:srgbClr val="40758E"/>
              </a:solidFill>
              <a:latin typeface="Baskerville Old Face" panose="02020602080505020303" pitchFamily="18" charset="0"/>
            </a:endParaRPr>
          </a:p>
          <a:p>
            <a:pPr>
              <a:spcBef>
                <a:spcPts val="300"/>
              </a:spcBef>
              <a:spcAft>
                <a:spcPts val="300"/>
              </a:spcAft>
            </a:pPr>
            <a:r>
              <a:rPr lang="en-US" sz="2800" dirty="0" smtClean="0">
                <a:solidFill>
                  <a:srgbClr val="40758E"/>
                </a:solidFill>
                <a:latin typeface="Baskerville Old Face" panose="02020602080505020303" pitchFamily="18" charset="0"/>
              </a:rPr>
              <a:t>360° view</a:t>
            </a:r>
          </a:p>
          <a:p>
            <a:pPr>
              <a:spcBef>
                <a:spcPts val="300"/>
              </a:spcBef>
              <a:spcAft>
                <a:spcPts val="300"/>
              </a:spcAft>
            </a:pPr>
            <a:endParaRPr lang="en-US" sz="2800" dirty="0" smtClean="0">
              <a:solidFill>
                <a:srgbClr val="40758E"/>
              </a:solidFill>
              <a:latin typeface="Baskerville Old Face" panose="02020602080505020303" pitchFamily="18" charset="0"/>
            </a:endParaRPr>
          </a:p>
          <a:p>
            <a:pPr>
              <a:spcBef>
                <a:spcPts val="300"/>
              </a:spcBef>
              <a:spcAft>
                <a:spcPts val="300"/>
              </a:spcAft>
            </a:pPr>
            <a:r>
              <a:rPr lang="en-US" sz="2800" dirty="0" smtClean="0">
                <a:solidFill>
                  <a:srgbClr val="40758E"/>
                </a:solidFill>
                <a:latin typeface="Baskerville Old Face" panose="02020602080505020303" pitchFamily="18" charset="0"/>
              </a:rPr>
              <a:t>Offices in Jacksonville &amp; Tampa</a:t>
            </a:r>
          </a:p>
        </p:txBody>
      </p:sp>
    </p:spTree>
    <p:extLst>
      <p:ext uri="{BB962C8B-B14F-4D97-AF65-F5344CB8AC3E}">
        <p14:creationId xmlns:p14="http://schemas.microsoft.com/office/powerpoint/2010/main" val="2664172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fontScale="90000"/>
          </a:bodyPr>
          <a:lstStyle/>
          <a:p>
            <a:r>
              <a:rPr lang="en-US" dirty="0" smtClean="0">
                <a:solidFill>
                  <a:srgbClr val="40758E"/>
                </a:solidFill>
                <a:latin typeface="Baskerville Old Face" panose="02020602080505020303" pitchFamily="18" charset="0"/>
              </a:rPr>
              <a:t>What can you do to avoid Overtime?</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371600"/>
            <a:ext cx="7848600" cy="3810000"/>
          </a:xfrm>
        </p:spPr>
        <p:txBody>
          <a:bodyPr>
            <a:normAutofit fontScale="92500"/>
          </a:bodyPr>
          <a:lstStyle/>
          <a:p>
            <a:r>
              <a:rPr lang="en-US" sz="2800" dirty="0" smtClean="0">
                <a:solidFill>
                  <a:srgbClr val="40758E"/>
                </a:solidFill>
                <a:latin typeface="Baskerville Old Face" panose="02020602080505020303" pitchFamily="18" charset="0"/>
                <a:cs typeface="Arial" panose="020B0604020202020204" pitchFamily="34" charset="0"/>
              </a:rPr>
              <a:t>Reduce overtime pay potential</a:t>
            </a:r>
          </a:p>
          <a:p>
            <a:pPr lvl="1"/>
            <a:r>
              <a:rPr lang="en-US" sz="2400" dirty="0">
                <a:solidFill>
                  <a:srgbClr val="40758E"/>
                </a:solidFill>
                <a:latin typeface="Baskerville Old Face" panose="02020602080505020303" pitchFamily="18" charset="0"/>
                <a:cs typeface="Arial" panose="020B0604020202020204" pitchFamily="34" charset="0"/>
              </a:rPr>
              <a:t>Shift Workloads</a:t>
            </a:r>
          </a:p>
          <a:p>
            <a:pPr lvl="1"/>
            <a:r>
              <a:rPr lang="en-US" sz="2400" dirty="0">
                <a:solidFill>
                  <a:srgbClr val="40758E"/>
                </a:solidFill>
                <a:latin typeface="Baskerville Old Face" panose="02020602080505020303" pitchFamily="18" charset="0"/>
                <a:cs typeface="Arial" panose="020B0604020202020204" pitchFamily="34" charset="0"/>
              </a:rPr>
              <a:t>Hire Additional workers</a:t>
            </a:r>
          </a:p>
          <a:p>
            <a:pPr lvl="1"/>
            <a:r>
              <a:rPr lang="en-US" sz="2400" dirty="0">
                <a:solidFill>
                  <a:srgbClr val="40758E"/>
                </a:solidFill>
                <a:latin typeface="Baskerville Old Face" panose="02020602080505020303" pitchFamily="18" charset="0"/>
                <a:cs typeface="Arial" panose="020B0604020202020204" pitchFamily="34" charset="0"/>
              </a:rPr>
              <a:t>Eliminate tasks through </a:t>
            </a:r>
            <a:r>
              <a:rPr lang="en-US" sz="2400" dirty="0" smtClean="0">
                <a:solidFill>
                  <a:srgbClr val="40758E"/>
                </a:solidFill>
                <a:latin typeface="Baskerville Old Face" panose="02020602080505020303" pitchFamily="18" charset="0"/>
                <a:cs typeface="Arial" panose="020B0604020202020204" pitchFamily="34" charset="0"/>
              </a:rPr>
              <a:t>automation</a:t>
            </a:r>
            <a:endParaRPr lang="en-US" sz="2800" dirty="0" smtClean="0">
              <a:solidFill>
                <a:srgbClr val="40758E"/>
              </a:solidFill>
              <a:latin typeface="Baskerville Old Face" panose="02020602080505020303" pitchFamily="18" charset="0"/>
              <a:cs typeface="Arial" panose="020B0604020202020204" pitchFamily="34" charset="0"/>
            </a:endParaRPr>
          </a:p>
          <a:p>
            <a:r>
              <a:rPr lang="en-US" sz="2800" dirty="0" smtClean="0">
                <a:solidFill>
                  <a:srgbClr val="40758E"/>
                </a:solidFill>
                <a:latin typeface="Baskerville Old Face" panose="02020602080505020303" pitchFamily="18" charset="0"/>
                <a:cs typeface="Arial" panose="020B0604020202020204" pitchFamily="34" charset="0"/>
              </a:rPr>
              <a:t>Change your payroll structure</a:t>
            </a:r>
          </a:p>
          <a:p>
            <a:pPr lvl="1"/>
            <a:r>
              <a:rPr lang="en-US" sz="2400" dirty="0" smtClean="0">
                <a:solidFill>
                  <a:srgbClr val="40758E"/>
                </a:solidFill>
                <a:latin typeface="Baskerville Old Face" panose="02020602080505020303" pitchFamily="18" charset="0"/>
                <a:cs typeface="Arial" panose="020B0604020202020204" pitchFamily="34" charset="0"/>
              </a:rPr>
              <a:t>Reclassify professional employees on salary who are making less than $47,476 to hourly (annual compensation/2080 hours)</a:t>
            </a:r>
          </a:p>
          <a:p>
            <a:pPr lvl="1"/>
            <a:r>
              <a:rPr lang="en-US" sz="2400" dirty="0" smtClean="0">
                <a:solidFill>
                  <a:srgbClr val="40758E"/>
                </a:solidFill>
                <a:latin typeface="Baskerville Old Face" panose="02020602080505020303" pitchFamily="18" charset="0"/>
                <a:cs typeface="Arial" panose="020B0604020202020204" pitchFamily="34" charset="0"/>
              </a:rPr>
              <a:t>Give employees that you know are working more than 40 hours per week and are close to the annual threshold a raise</a:t>
            </a:r>
          </a:p>
          <a:p>
            <a:pPr lvl="1"/>
            <a:endParaRPr lang="en-US" sz="2400" dirty="0" smtClean="0">
              <a:solidFill>
                <a:schemeClr val="tx2"/>
              </a:solidFill>
              <a:latin typeface="Baskerville Old Face" panose="02020602080505020303" pitchFamily="18" charset="0"/>
              <a:cs typeface="Arial" panose="020B0604020202020204" pitchFamily="34" charset="0"/>
            </a:endParaRPr>
          </a:p>
          <a:p>
            <a:pPr marL="457200" lvl="1" indent="0">
              <a:buNone/>
            </a:pPr>
            <a:endParaRPr lang="en-US" sz="2400" dirty="0" smtClean="0">
              <a:solidFill>
                <a:schemeClr val="tx2"/>
              </a:solidFill>
              <a:latin typeface="Baskerville Old Face" panose="02020602080505020303" pitchFamily="18" charset="0"/>
              <a:cs typeface="Arial" panose="020B0604020202020204" pitchFamily="34" charset="0"/>
            </a:endParaRPr>
          </a:p>
          <a:p>
            <a:endParaRPr lang="en-US" sz="2800" dirty="0" smtClean="0">
              <a:solidFill>
                <a:schemeClr val="tx2"/>
              </a:solidFill>
              <a:latin typeface="Baskerville Old Face" panose="02020602080505020303" pitchFamily="18" charset="0"/>
              <a:cs typeface="Arial" panose="020B0604020202020204" pitchFamily="34" charset="0"/>
            </a:endParaRPr>
          </a:p>
          <a:p>
            <a:pPr marL="457200" lvl="1" indent="0">
              <a:buNone/>
            </a:pPr>
            <a:endParaRPr lang="en-US" sz="2000" dirty="0" smtClean="0">
              <a:solidFill>
                <a:srgbClr val="40758E"/>
              </a:solidFill>
              <a:latin typeface="Hoefler Text"/>
              <a:cs typeface="Arial" panose="020B0604020202020204" pitchFamily="34" charset="0"/>
            </a:endParaRPr>
          </a:p>
        </p:txBody>
      </p:sp>
    </p:spTree>
    <p:extLst>
      <p:ext uri="{BB962C8B-B14F-4D97-AF65-F5344CB8AC3E}">
        <p14:creationId xmlns:p14="http://schemas.microsoft.com/office/powerpoint/2010/main" val="36539081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dirty="0" smtClean="0">
                <a:solidFill>
                  <a:srgbClr val="40758E"/>
                </a:solidFill>
                <a:latin typeface="Baskerville Old Face" panose="02020602080505020303" pitchFamily="18" charset="0"/>
              </a:rPr>
              <a:t>Healthcare &amp; Payroll Impacts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371600"/>
            <a:ext cx="7848600" cy="4754563"/>
          </a:xfrm>
        </p:spPr>
        <p:txBody>
          <a:bodyPr>
            <a:normAutofit/>
          </a:bodyPr>
          <a:lstStyle/>
          <a:p>
            <a:r>
              <a:rPr lang="en-US" sz="2400" dirty="0" smtClean="0">
                <a:solidFill>
                  <a:srgbClr val="40758E"/>
                </a:solidFill>
                <a:latin typeface="Baskerville Old Face" panose="02020602080505020303" pitchFamily="18" charset="0"/>
                <a:cs typeface="Arial" panose="020B0604020202020204" pitchFamily="34" charset="0"/>
              </a:rPr>
              <a:t>Additional Payroll Filing started in first quarter of 2016:</a:t>
            </a:r>
          </a:p>
          <a:p>
            <a:pPr lvl="1"/>
            <a:r>
              <a:rPr lang="en-US" sz="2000" dirty="0">
                <a:solidFill>
                  <a:srgbClr val="40758E"/>
                </a:solidFill>
                <a:latin typeface="Baskerville Old Face" panose="02020602080505020303" pitchFamily="18" charset="0"/>
                <a:cs typeface="Arial" panose="020B0604020202020204" pitchFamily="34" charset="0"/>
              </a:rPr>
              <a:t>1094-C: Verifies compliance with employer mandate</a:t>
            </a:r>
          </a:p>
          <a:p>
            <a:pPr lvl="1"/>
            <a:r>
              <a:rPr lang="en-US" sz="2000" dirty="0">
                <a:solidFill>
                  <a:srgbClr val="40758E"/>
                </a:solidFill>
                <a:latin typeface="Baskerville Old Face" panose="02020602080505020303" pitchFamily="18" charset="0"/>
                <a:cs typeface="Arial" panose="020B0604020202020204" pitchFamily="34" charset="0"/>
              </a:rPr>
              <a:t>1095-C: Verifies compliance with individual mandate</a:t>
            </a:r>
            <a:endParaRPr lang="en-US" sz="2400" dirty="0" smtClean="0">
              <a:solidFill>
                <a:srgbClr val="40758E"/>
              </a:solidFill>
              <a:latin typeface="Baskerville Old Face" panose="02020602080505020303" pitchFamily="18" charset="0"/>
              <a:cs typeface="Arial" panose="020B0604020202020204" pitchFamily="34" charset="0"/>
            </a:endParaRPr>
          </a:p>
          <a:p>
            <a:r>
              <a:rPr lang="en-US" sz="2400" dirty="0" smtClean="0">
                <a:solidFill>
                  <a:srgbClr val="40758E"/>
                </a:solidFill>
                <a:latin typeface="Baskerville Old Face" panose="02020602080505020303" pitchFamily="18" charset="0"/>
                <a:cs typeface="Arial" panose="020B0604020202020204" pitchFamily="34" charset="0"/>
              </a:rPr>
              <a:t>Penalty imposed if large employers (50+ employees) fail to offer affordable healthcare to full time </a:t>
            </a:r>
            <a:r>
              <a:rPr lang="en-US" sz="2400" dirty="0">
                <a:solidFill>
                  <a:srgbClr val="40758E"/>
                </a:solidFill>
                <a:latin typeface="Baskerville Old Face" panose="02020602080505020303" pitchFamily="18" charset="0"/>
                <a:cs typeface="Arial" panose="020B0604020202020204" pitchFamily="34" charset="0"/>
              </a:rPr>
              <a:t>employees </a:t>
            </a:r>
            <a:r>
              <a:rPr lang="en-US" sz="2400" dirty="0" smtClean="0">
                <a:solidFill>
                  <a:srgbClr val="40758E"/>
                </a:solidFill>
                <a:latin typeface="Baskerville Old Face" panose="02020602080505020303" pitchFamily="18" charset="0"/>
                <a:cs typeface="Arial" panose="020B0604020202020204" pitchFamily="34" charset="0"/>
              </a:rPr>
              <a:t>(30+ hrs./week) </a:t>
            </a:r>
          </a:p>
          <a:p>
            <a:pPr lvl="1"/>
            <a:r>
              <a:rPr lang="en-US" sz="2000" dirty="0" smtClean="0">
                <a:solidFill>
                  <a:srgbClr val="40758E"/>
                </a:solidFill>
                <a:latin typeface="Baskerville Old Face" panose="02020602080505020303" pitchFamily="18" charset="0"/>
                <a:cs typeface="Arial" panose="020B0604020202020204" pitchFamily="34" charset="0"/>
              </a:rPr>
              <a:t>$3,240 fine for each FT employee.</a:t>
            </a:r>
          </a:p>
          <a:p>
            <a:r>
              <a:rPr lang="en-US" sz="2400" dirty="0" smtClean="0">
                <a:solidFill>
                  <a:srgbClr val="40758E"/>
                </a:solidFill>
                <a:latin typeface="Baskerville Old Face" panose="02020602080505020303" pitchFamily="18" charset="0"/>
                <a:cs typeface="Arial" panose="020B0604020202020204" pitchFamily="34" charset="0"/>
              </a:rPr>
              <a:t>Employer’s plan must cover 60% of employee’s healthcare benefits.</a:t>
            </a:r>
          </a:p>
          <a:p>
            <a:r>
              <a:rPr lang="en-US" sz="2400" dirty="0" smtClean="0">
                <a:solidFill>
                  <a:srgbClr val="40758E"/>
                </a:solidFill>
                <a:latin typeface="Baskerville Old Face" panose="02020602080505020303" pitchFamily="18" charset="0"/>
                <a:cs typeface="Arial" panose="020B0604020202020204" pitchFamily="34" charset="0"/>
              </a:rPr>
              <a:t>Employers that don’t file face penalties from $30-$100 per return, up to a maximum of $1.5 million.</a:t>
            </a:r>
          </a:p>
          <a:p>
            <a:pPr marL="457200" lvl="1" indent="0">
              <a:buNone/>
            </a:pPr>
            <a:endParaRPr lang="en-US" sz="2000" dirty="0" smtClean="0">
              <a:solidFill>
                <a:srgbClr val="40758E"/>
              </a:solidFill>
              <a:latin typeface="Hoefler Text"/>
              <a:cs typeface="Arial" panose="020B0604020202020204" pitchFamily="34" charset="0"/>
            </a:endParaRPr>
          </a:p>
          <a:p>
            <a:pPr lvl="1"/>
            <a:endParaRPr lang="en-US" sz="2000" dirty="0" smtClean="0">
              <a:solidFill>
                <a:srgbClr val="40758E"/>
              </a:solidFill>
              <a:latin typeface="Hoefler Text"/>
              <a:cs typeface="Arial" panose="020B0604020202020204" pitchFamily="34" charset="0"/>
            </a:endParaRPr>
          </a:p>
        </p:txBody>
      </p:sp>
    </p:spTree>
    <p:extLst>
      <p:ext uri="{BB962C8B-B14F-4D97-AF65-F5344CB8AC3E}">
        <p14:creationId xmlns:p14="http://schemas.microsoft.com/office/powerpoint/2010/main" val="23505701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solidFill>
                  <a:srgbClr val="40758E"/>
                </a:solidFill>
                <a:latin typeface="Baskerville Old Face" panose="02020602080505020303" pitchFamily="18" charset="0"/>
              </a:rPr>
              <a:t>Other Payroll Items: Fiduciary Rule</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600200"/>
            <a:ext cx="7848600" cy="4525963"/>
          </a:xfrm>
        </p:spPr>
        <p:txBody>
          <a:bodyPr>
            <a:normAutofit lnSpcReduction="10000"/>
          </a:bodyPr>
          <a:lstStyle/>
          <a:p>
            <a:r>
              <a:rPr lang="en-US" sz="2400" dirty="0" smtClean="0">
                <a:solidFill>
                  <a:srgbClr val="40758E"/>
                </a:solidFill>
                <a:latin typeface="Baskerville Old Face" panose="02020602080505020303" pitchFamily="18" charset="0"/>
                <a:cs typeface="Arial" panose="020B0604020202020204" pitchFamily="34" charset="0"/>
              </a:rPr>
              <a:t>Potentially changes the way retirement plan record keepers provide advice to outgoing employees (retirement or job change)</a:t>
            </a:r>
          </a:p>
          <a:p>
            <a:r>
              <a:rPr lang="en-US" sz="2400" dirty="0">
                <a:solidFill>
                  <a:srgbClr val="40758E"/>
                </a:solidFill>
                <a:latin typeface="Baskerville Old Face" panose="02020602080505020303" pitchFamily="18" charset="0"/>
              </a:rPr>
              <a:t>The DOL adopted a phased implementation approach to the final rule, with a transition period from an April 10, 2017 applicability date to Jan. 1, 2018, when additional conditions apply and all new systems and procedures must be in place.</a:t>
            </a:r>
            <a:endParaRPr lang="en-US" sz="2400" dirty="0" smtClean="0">
              <a:solidFill>
                <a:srgbClr val="40758E"/>
              </a:solidFill>
              <a:latin typeface="Baskerville Old Face" panose="02020602080505020303" pitchFamily="18" charset="0"/>
              <a:cs typeface="Arial" panose="020B0604020202020204" pitchFamily="34" charset="0"/>
            </a:endParaRPr>
          </a:p>
          <a:p>
            <a:r>
              <a:rPr lang="en-US" sz="2400" dirty="0" smtClean="0">
                <a:solidFill>
                  <a:srgbClr val="40758E"/>
                </a:solidFill>
                <a:latin typeface="Baskerville Old Face" panose="02020602080505020303" pitchFamily="18" charset="0"/>
                <a:cs typeface="Arial" panose="020B0604020202020204" pitchFamily="34" charset="0"/>
              </a:rPr>
              <a:t>Fine line separating investment “education” and investment “advice”</a:t>
            </a:r>
          </a:p>
          <a:p>
            <a:r>
              <a:rPr lang="en-US" sz="2400" dirty="0" smtClean="0">
                <a:solidFill>
                  <a:srgbClr val="40758E"/>
                </a:solidFill>
                <a:latin typeface="Baskerville Old Face" panose="02020602080505020303" pitchFamily="18" charset="0"/>
              </a:rPr>
              <a:t>Good </a:t>
            </a:r>
            <a:r>
              <a:rPr lang="en-US" sz="2400" dirty="0">
                <a:solidFill>
                  <a:srgbClr val="40758E"/>
                </a:solidFill>
                <a:latin typeface="Baskerville Old Face" panose="02020602080505020303" pitchFamily="18" charset="0"/>
              </a:rPr>
              <a:t>time to </a:t>
            </a:r>
            <a:r>
              <a:rPr lang="en-US" sz="2400" dirty="0" smtClean="0">
                <a:solidFill>
                  <a:srgbClr val="40758E"/>
                </a:solidFill>
                <a:latin typeface="Baskerville Old Face" panose="02020602080505020303" pitchFamily="18" charset="0"/>
              </a:rPr>
              <a:t>reevaluate </a:t>
            </a:r>
            <a:r>
              <a:rPr lang="en-US" sz="2400" dirty="0">
                <a:solidFill>
                  <a:srgbClr val="40758E"/>
                </a:solidFill>
                <a:latin typeface="Baskerville Old Face" panose="02020602080505020303" pitchFamily="18" charset="0"/>
              </a:rPr>
              <a:t>the relationship </a:t>
            </a:r>
            <a:r>
              <a:rPr lang="en-US" sz="2400" dirty="0" smtClean="0">
                <a:solidFill>
                  <a:srgbClr val="40758E"/>
                </a:solidFill>
                <a:latin typeface="Baskerville Old Face" panose="02020602080505020303" pitchFamily="18" charset="0"/>
              </a:rPr>
              <a:t>your organization has </a:t>
            </a:r>
            <a:r>
              <a:rPr lang="en-US" sz="2400" dirty="0">
                <a:solidFill>
                  <a:srgbClr val="40758E"/>
                </a:solidFill>
                <a:latin typeface="Baskerville Old Face" panose="02020602080505020303" pitchFamily="18" charset="0"/>
              </a:rPr>
              <a:t>with </a:t>
            </a:r>
            <a:r>
              <a:rPr lang="en-US" sz="2400" dirty="0" smtClean="0">
                <a:solidFill>
                  <a:srgbClr val="40758E"/>
                </a:solidFill>
                <a:latin typeface="Baskerville Old Face" panose="02020602080505020303" pitchFamily="18" charset="0"/>
              </a:rPr>
              <a:t>it’s </a:t>
            </a:r>
            <a:r>
              <a:rPr lang="en-US" sz="2400" dirty="0">
                <a:solidFill>
                  <a:srgbClr val="40758E"/>
                </a:solidFill>
                <a:latin typeface="Baskerville Old Face" panose="02020602080505020303" pitchFamily="18" charset="0"/>
              </a:rPr>
              <a:t>advisor, at the very least to gain clarity on his or her fiduciary relationship with </a:t>
            </a:r>
            <a:r>
              <a:rPr lang="en-US" sz="2400" dirty="0" smtClean="0">
                <a:solidFill>
                  <a:srgbClr val="40758E"/>
                </a:solidFill>
                <a:latin typeface="Baskerville Old Face" panose="02020602080505020303" pitchFamily="18" charset="0"/>
              </a:rPr>
              <a:t>the company retirement plan</a:t>
            </a:r>
            <a:endParaRPr lang="en-US" sz="2400" dirty="0">
              <a:solidFill>
                <a:srgbClr val="40758E"/>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11289879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4-GUNN-001-powerpoint-.jpg"/>
          <p:cNvPicPr>
            <a:picLocks noChangeAspect="1"/>
          </p:cNvPicPr>
          <p:nvPr/>
        </p:nvPicPr>
        <p:blipFill>
          <a:blip r:embed="rId2"/>
          <a:stretch>
            <a:fillRect/>
          </a:stretch>
        </p:blipFill>
        <p:spPr>
          <a:xfrm>
            <a:off x="0" y="0"/>
            <a:ext cx="9144000" cy="6858001"/>
          </a:xfrm>
          <a:prstGeom prst="rect">
            <a:avLst/>
          </a:prstGeom>
        </p:spPr>
      </p:pic>
      <p:sp>
        <p:nvSpPr>
          <p:cNvPr id="2" name="TextBox 1"/>
          <p:cNvSpPr txBox="1"/>
          <p:nvPr/>
        </p:nvSpPr>
        <p:spPr>
          <a:xfrm>
            <a:off x="990600" y="4724400"/>
            <a:ext cx="7162800" cy="707886"/>
          </a:xfrm>
          <a:prstGeom prst="rect">
            <a:avLst/>
          </a:prstGeom>
          <a:noFill/>
        </p:spPr>
        <p:txBody>
          <a:bodyPr wrap="square" rtlCol="0">
            <a:spAutoFit/>
          </a:bodyPr>
          <a:lstStyle/>
          <a:p>
            <a:pPr algn="ctr"/>
            <a:r>
              <a:rPr lang="en-US" sz="2000" dirty="0" smtClean="0">
                <a:solidFill>
                  <a:srgbClr val="40758E"/>
                </a:solidFill>
                <a:latin typeface="Baskerville Old Face" panose="02020602080505020303" pitchFamily="18" charset="0"/>
              </a:rPr>
              <a:t>Joel Chamberlain, CPA, CGMA, MACC</a:t>
            </a:r>
          </a:p>
          <a:p>
            <a:pPr algn="ctr"/>
            <a:r>
              <a:rPr lang="en-US" sz="2000" dirty="0" smtClean="0">
                <a:solidFill>
                  <a:srgbClr val="40758E"/>
                </a:solidFill>
                <a:latin typeface="Baskerville Old Face" panose="02020602080505020303" pitchFamily="18" charset="0"/>
              </a:rPr>
              <a:t>904.296.2024</a:t>
            </a:r>
            <a:endParaRPr lang="en-US" sz="2000" dirty="0">
              <a:solidFill>
                <a:srgbClr val="40758E"/>
              </a:solidFill>
              <a:latin typeface="Baskerville Old Face" panose="02020602080505020303" pitchFamily="18" charset="0"/>
            </a:endParaRPr>
          </a:p>
        </p:txBody>
      </p:sp>
    </p:spTree>
    <p:extLst>
      <p:ext uri="{BB962C8B-B14F-4D97-AF65-F5344CB8AC3E}">
        <p14:creationId xmlns:p14="http://schemas.microsoft.com/office/powerpoint/2010/main" val="217343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solidFill>
                  <a:srgbClr val="40758E"/>
                </a:solidFill>
                <a:latin typeface="Baskerville Old Face" panose="02020602080505020303" pitchFamily="18" charset="0"/>
              </a:rPr>
              <a:t>Payroll Taxes &amp; W-2 changes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752600"/>
            <a:ext cx="7848600" cy="4114800"/>
          </a:xfrm>
        </p:spPr>
        <p:txBody>
          <a:bodyPr>
            <a:normAutofit lnSpcReduction="10000"/>
          </a:bodyPr>
          <a:lstStyle/>
          <a:p>
            <a:r>
              <a:rPr lang="en-US" sz="2400" dirty="0" smtClean="0">
                <a:solidFill>
                  <a:srgbClr val="40758E"/>
                </a:solidFill>
                <a:latin typeface="Baskerville Old Face" panose="02020602080505020303" pitchFamily="18" charset="0"/>
                <a:cs typeface="Arial" panose="020B0604020202020204" pitchFamily="34" charset="0"/>
              </a:rPr>
              <a:t>W-2’s, W-3 &amp; 1099’s (with Box 7 </a:t>
            </a:r>
            <a:r>
              <a:rPr lang="en-US" sz="2400" dirty="0">
                <a:solidFill>
                  <a:srgbClr val="40758E"/>
                </a:solidFill>
                <a:latin typeface="Baskerville Old Face" panose="02020602080505020303" pitchFamily="18" charset="0"/>
                <a:cs typeface="Arial" panose="020B0604020202020204" pitchFamily="34" charset="0"/>
              </a:rPr>
              <a:t>n</a:t>
            </a:r>
            <a:r>
              <a:rPr lang="en-US" sz="2400" dirty="0" smtClean="0">
                <a:solidFill>
                  <a:srgbClr val="40758E"/>
                </a:solidFill>
                <a:latin typeface="Baskerville Old Face" panose="02020602080505020303" pitchFamily="18" charset="0"/>
                <a:cs typeface="Arial" panose="020B0604020202020204" pitchFamily="34" charset="0"/>
              </a:rPr>
              <a:t>onemployee </a:t>
            </a:r>
            <a:r>
              <a:rPr lang="en-US" sz="2400" dirty="0">
                <a:solidFill>
                  <a:srgbClr val="40758E"/>
                </a:solidFill>
                <a:latin typeface="Baskerville Old Face" panose="02020602080505020303" pitchFamily="18" charset="0"/>
                <a:cs typeface="Arial" panose="020B0604020202020204" pitchFamily="34" charset="0"/>
              </a:rPr>
              <a:t>c</a:t>
            </a:r>
            <a:r>
              <a:rPr lang="en-US" sz="2400" dirty="0" smtClean="0">
                <a:solidFill>
                  <a:srgbClr val="40758E"/>
                </a:solidFill>
                <a:latin typeface="Baskerville Old Face" panose="02020602080505020303" pitchFamily="18" charset="0"/>
                <a:cs typeface="Arial" panose="020B0604020202020204" pitchFamily="34" charset="0"/>
              </a:rPr>
              <a:t>ompensation) are now due January 31, 2017</a:t>
            </a:r>
          </a:p>
          <a:p>
            <a:r>
              <a:rPr lang="en-US" sz="2400" dirty="0" smtClean="0">
                <a:solidFill>
                  <a:srgbClr val="40758E"/>
                </a:solidFill>
                <a:latin typeface="Baskerville Old Face" panose="02020602080505020303" pitchFamily="18" charset="0"/>
                <a:cs typeface="Arial" panose="020B0604020202020204" pitchFamily="34" charset="0"/>
              </a:rPr>
              <a:t>Can request one 30 day extension by filing Form 8809 (no longer automatic)</a:t>
            </a:r>
          </a:p>
          <a:p>
            <a:r>
              <a:rPr lang="en-US" sz="2400" dirty="0" smtClean="0">
                <a:solidFill>
                  <a:srgbClr val="40758E"/>
                </a:solidFill>
                <a:latin typeface="Baskerville Old Face" panose="02020602080505020303" pitchFamily="18" charset="0"/>
                <a:cs typeface="Arial" panose="020B0604020202020204" pitchFamily="34" charset="0"/>
              </a:rPr>
              <a:t>Penalties increased for returns required to be filed after December 31, 2015</a:t>
            </a:r>
          </a:p>
          <a:p>
            <a:r>
              <a:rPr lang="en-US" sz="2400" dirty="0" smtClean="0">
                <a:solidFill>
                  <a:srgbClr val="40758E"/>
                </a:solidFill>
                <a:latin typeface="Baskerville Old Face" panose="02020602080505020303" pitchFamily="18" charset="0"/>
                <a:cs typeface="Arial" panose="020B0604020202020204" pitchFamily="34" charset="0"/>
              </a:rPr>
              <a:t>If you are not E filing you need a waiver Form 8508 which is due at least 45 days before due date of W-2’s</a:t>
            </a:r>
            <a:endParaRPr lang="en-US" sz="2400" dirty="0">
              <a:solidFill>
                <a:srgbClr val="40758E"/>
              </a:solidFill>
              <a:latin typeface="Baskerville Old Face" panose="02020602080505020303" pitchFamily="18" charset="0"/>
              <a:cs typeface="Arial" panose="020B0604020202020204" pitchFamily="34" charset="0"/>
            </a:endParaRPr>
          </a:p>
          <a:p>
            <a:r>
              <a:rPr lang="en-US" sz="2400" dirty="0" smtClean="0">
                <a:solidFill>
                  <a:srgbClr val="40758E"/>
                </a:solidFill>
                <a:latin typeface="Baskerville Old Face" panose="02020602080505020303" pitchFamily="18" charset="0"/>
                <a:cs typeface="Arial" panose="020B0604020202020204" pitchFamily="34" charset="0"/>
              </a:rPr>
              <a:t>New Penalty safe harbor de minimis rules (finally)!  Corrections less than $100 in total and no single amount reported for tax withheld differs by $25</a:t>
            </a:r>
            <a:endParaRPr lang="en-US" sz="2400" dirty="0">
              <a:solidFill>
                <a:srgbClr val="40758E"/>
              </a:solidFill>
              <a:latin typeface="Baskerville Old Face" panose="02020602080505020303" pitchFamily="18" charset="0"/>
              <a:cs typeface="Arial" panose="020B0604020202020204" pitchFamily="34" charset="0"/>
            </a:endParaRPr>
          </a:p>
          <a:p>
            <a:endParaRPr lang="en-US" sz="2400" dirty="0" smtClean="0">
              <a:solidFill>
                <a:srgbClr val="40758E"/>
              </a:solidFill>
              <a:latin typeface="Hoefler Text"/>
              <a:cs typeface="Arial" panose="020B0604020202020204" pitchFamily="34" charset="0"/>
            </a:endParaRPr>
          </a:p>
          <a:p>
            <a:endParaRPr lang="en-US" sz="2400" dirty="0" smtClean="0">
              <a:solidFill>
                <a:srgbClr val="40758E"/>
              </a:solidFill>
              <a:latin typeface="Hoefler Text"/>
              <a:cs typeface="Arial" panose="020B0604020202020204" pitchFamily="34" charset="0"/>
            </a:endParaRPr>
          </a:p>
        </p:txBody>
      </p:sp>
    </p:spTree>
    <p:extLst>
      <p:ext uri="{BB962C8B-B14F-4D97-AF65-F5344CB8AC3E}">
        <p14:creationId xmlns:p14="http://schemas.microsoft.com/office/powerpoint/2010/main" val="2901785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solidFill>
                  <a:srgbClr val="40758E"/>
                </a:solidFill>
                <a:latin typeface="Baskerville Old Face" panose="02020602080505020303" pitchFamily="18" charset="0"/>
              </a:rPr>
              <a:t>Other Payroll Items: Fringe Benefits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447800"/>
            <a:ext cx="7848600" cy="4525963"/>
          </a:xfrm>
        </p:spPr>
        <p:txBody>
          <a:bodyPr>
            <a:normAutofit/>
          </a:bodyPr>
          <a:lstStyle/>
          <a:p>
            <a:r>
              <a:rPr lang="en-US" sz="2400" dirty="0" smtClean="0">
                <a:solidFill>
                  <a:srgbClr val="40758E"/>
                </a:solidFill>
                <a:latin typeface="Baskerville Old Face" panose="02020602080505020303" pitchFamily="18" charset="0"/>
                <a:cs typeface="Arial" panose="020B0604020202020204" pitchFamily="34" charset="0"/>
              </a:rPr>
              <a:t>Fringe Benefits are forms of pay for the performance of services.  These benefits should be equal among employees (non-discriminatory) and should be viewed as additional compensation unless law specifically excludes it</a:t>
            </a:r>
          </a:p>
          <a:p>
            <a:r>
              <a:rPr lang="en-US" sz="2400" dirty="0" smtClean="0">
                <a:solidFill>
                  <a:srgbClr val="40758E"/>
                </a:solidFill>
                <a:latin typeface="Baskerville Old Face" panose="02020602080505020303" pitchFamily="18" charset="0"/>
                <a:cs typeface="Arial" panose="020B0604020202020204" pitchFamily="34" charset="0"/>
              </a:rPr>
              <a:t>Changes for 2016:</a:t>
            </a:r>
          </a:p>
          <a:p>
            <a:pPr lvl="1"/>
            <a:r>
              <a:rPr lang="en-US" sz="2000" dirty="0" smtClean="0">
                <a:solidFill>
                  <a:srgbClr val="40758E"/>
                </a:solidFill>
                <a:latin typeface="Baskerville Old Face" panose="02020602080505020303" pitchFamily="18" charset="0"/>
                <a:cs typeface="Arial" panose="020B0604020202020204" pitchFamily="34" charset="0"/>
              </a:rPr>
              <a:t>Cents-per-mile Rule: business mileage rate for 2016 dropped to 54 cents per mile</a:t>
            </a:r>
          </a:p>
          <a:p>
            <a:pPr lvl="1"/>
            <a:r>
              <a:rPr lang="en-US" sz="2000" dirty="0" smtClean="0">
                <a:solidFill>
                  <a:srgbClr val="40758E"/>
                </a:solidFill>
                <a:latin typeface="Baskerville Old Face" panose="02020602080505020303" pitchFamily="18" charset="0"/>
                <a:cs typeface="Arial" panose="020B0604020202020204" pitchFamily="34" charset="0"/>
              </a:rPr>
              <a:t>Monthly transit limit for 2016 has been increased to $250</a:t>
            </a:r>
          </a:p>
          <a:p>
            <a:pPr lvl="1"/>
            <a:r>
              <a:rPr lang="en-US" sz="2000" dirty="0" smtClean="0">
                <a:solidFill>
                  <a:srgbClr val="40758E"/>
                </a:solidFill>
                <a:latin typeface="Baskerville Old Face" panose="02020602080505020303" pitchFamily="18" charset="0"/>
                <a:cs typeface="Arial" panose="020B0604020202020204" pitchFamily="34" charset="0"/>
              </a:rPr>
              <a:t>Monthly parking exclusion for 2016 has been increased to $255</a:t>
            </a:r>
          </a:p>
          <a:p>
            <a:pPr lvl="1"/>
            <a:r>
              <a:rPr lang="en-US" sz="2000" dirty="0" smtClean="0">
                <a:solidFill>
                  <a:srgbClr val="40758E"/>
                </a:solidFill>
                <a:latin typeface="Baskerville Old Face" panose="02020602080505020303" pitchFamily="18" charset="0"/>
                <a:cs typeface="Arial" panose="020B0604020202020204" pitchFamily="34" charset="0"/>
              </a:rPr>
              <a:t>FSA (Flexible Spending Arrangement) Contribution Limit will remain at $2,550</a:t>
            </a:r>
          </a:p>
          <a:p>
            <a:pPr lvl="1"/>
            <a:endParaRPr lang="en-US" sz="2000" dirty="0" smtClean="0">
              <a:solidFill>
                <a:srgbClr val="40758E"/>
              </a:solidFill>
              <a:latin typeface="Baskerville Old Face" panose="02020602080505020303" pitchFamily="18" charset="0"/>
              <a:cs typeface="Arial" panose="020B0604020202020204" pitchFamily="34" charset="0"/>
            </a:endParaRPr>
          </a:p>
          <a:p>
            <a:endParaRPr lang="en-US" sz="2000" dirty="0" smtClean="0">
              <a:solidFill>
                <a:schemeClr val="tx2"/>
              </a:solidFill>
              <a:latin typeface="Hoefler Text"/>
              <a:cs typeface="Arial" panose="020B0604020202020204" pitchFamily="34" charset="0"/>
            </a:endParaRPr>
          </a:p>
          <a:p>
            <a:endParaRPr lang="en-US" sz="1600" dirty="0">
              <a:solidFill>
                <a:schemeClr val="tx2"/>
              </a:solidFill>
              <a:latin typeface="Hoefler Text"/>
              <a:cs typeface="Arial" panose="020B0604020202020204" pitchFamily="34" charset="0"/>
            </a:endParaRPr>
          </a:p>
        </p:txBody>
      </p:sp>
    </p:spTree>
    <p:extLst>
      <p:ext uri="{BB962C8B-B14F-4D97-AF65-F5344CB8AC3E}">
        <p14:creationId xmlns:p14="http://schemas.microsoft.com/office/powerpoint/2010/main" val="3716810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solidFill>
                  <a:srgbClr val="40758E"/>
                </a:solidFill>
                <a:latin typeface="Baskerville Old Face" panose="02020602080505020303" pitchFamily="18" charset="0"/>
              </a:rPr>
              <a:t>Fringe Benefits: Audit Targets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447800"/>
            <a:ext cx="7848600" cy="4525963"/>
          </a:xfrm>
        </p:spPr>
        <p:txBody>
          <a:bodyPr>
            <a:normAutofit/>
          </a:bodyPr>
          <a:lstStyle/>
          <a:p>
            <a:r>
              <a:rPr lang="en-US" sz="2400" dirty="0" smtClean="0">
                <a:solidFill>
                  <a:srgbClr val="40758E"/>
                </a:solidFill>
                <a:latin typeface="Baskerville Old Face" panose="02020602080505020303" pitchFamily="18" charset="0"/>
                <a:cs typeface="Arial" panose="020B0604020202020204" pitchFamily="34" charset="0"/>
              </a:rPr>
              <a:t>Cafeteria Plan can only include the following:</a:t>
            </a:r>
          </a:p>
          <a:p>
            <a:pPr lvl="1"/>
            <a:r>
              <a:rPr lang="en-US" sz="2000" dirty="0" smtClean="0">
                <a:solidFill>
                  <a:srgbClr val="40758E"/>
                </a:solidFill>
                <a:latin typeface="Baskerville Old Face" panose="02020602080505020303" pitchFamily="18" charset="0"/>
                <a:cs typeface="Arial" panose="020B0604020202020204" pitchFamily="34" charset="0"/>
              </a:rPr>
              <a:t>Accidental and health benefits (not Archer or LT Care)</a:t>
            </a:r>
          </a:p>
          <a:p>
            <a:pPr lvl="1"/>
            <a:r>
              <a:rPr lang="en-US" sz="2000" dirty="0" smtClean="0">
                <a:solidFill>
                  <a:srgbClr val="40758E"/>
                </a:solidFill>
                <a:latin typeface="Baskerville Old Face" panose="02020602080505020303" pitchFamily="18" charset="0"/>
                <a:cs typeface="Arial" panose="020B0604020202020204" pitchFamily="34" charset="0"/>
              </a:rPr>
              <a:t>Adoption assistance</a:t>
            </a:r>
          </a:p>
          <a:p>
            <a:pPr lvl="1"/>
            <a:r>
              <a:rPr lang="en-US" sz="2000" dirty="0" smtClean="0">
                <a:solidFill>
                  <a:srgbClr val="40758E"/>
                </a:solidFill>
                <a:latin typeface="Baskerville Old Face" panose="02020602080505020303" pitchFamily="18" charset="0"/>
                <a:cs typeface="Arial" panose="020B0604020202020204" pitchFamily="34" charset="0"/>
              </a:rPr>
              <a:t>Dependent Care assistance</a:t>
            </a:r>
          </a:p>
          <a:p>
            <a:pPr lvl="1"/>
            <a:r>
              <a:rPr lang="en-US" sz="2000" dirty="0" smtClean="0">
                <a:solidFill>
                  <a:srgbClr val="40758E"/>
                </a:solidFill>
                <a:latin typeface="Baskerville Old Face" panose="02020602080505020303" pitchFamily="18" charset="0"/>
                <a:cs typeface="Arial" panose="020B0604020202020204" pitchFamily="34" charset="0"/>
              </a:rPr>
              <a:t>Group term life Insurance</a:t>
            </a:r>
          </a:p>
          <a:p>
            <a:pPr lvl="1"/>
            <a:r>
              <a:rPr lang="en-US" sz="2000" dirty="0" smtClean="0">
                <a:solidFill>
                  <a:srgbClr val="40758E"/>
                </a:solidFill>
                <a:latin typeface="Baskerville Old Face" panose="02020602080505020303" pitchFamily="18" charset="0"/>
                <a:cs typeface="Arial" panose="020B0604020202020204" pitchFamily="34" charset="0"/>
              </a:rPr>
              <a:t>HSA’s</a:t>
            </a:r>
          </a:p>
          <a:p>
            <a:r>
              <a:rPr lang="en-US" sz="2400" dirty="0" smtClean="0">
                <a:solidFill>
                  <a:srgbClr val="40758E"/>
                </a:solidFill>
                <a:latin typeface="Baskerville Old Face" panose="02020602080505020303" pitchFamily="18" charset="0"/>
                <a:cs typeface="Arial" panose="020B0604020202020204" pitchFamily="34" charset="0"/>
              </a:rPr>
              <a:t>Make sure you know the special rules and how they apply to Income Tax Withholding, Social security and Medicare Tax, </a:t>
            </a:r>
            <a:r>
              <a:rPr lang="en-US" sz="2400" dirty="0">
                <a:solidFill>
                  <a:srgbClr val="40758E"/>
                </a:solidFill>
                <a:latin typeface="Baskerville Old Face" panose="02020602080505020303" pitchFamily="18" charset="0"/>
                <a:cs typeface="Arial" panose="020B0604020202020204" pitchFamily="34" charset="0"/>
              </a:rPr>
              <a:t>Federal </a:t>
            </a:r>
            <a:r>
              <a:rPr lang="en-US" sz="2400" dirty="0" smtClean="0">
                <a:solidFill>
                  <a:srgbClr val="40758E"/>
                </a:solidFill>
                <a:latin typeface="Baskerville Old Face" panose="02020602080505020303" pitchFamily="18" charset="0"/>
                <a:cs typeface="Arial" panose="020B0604020202020204" pitchFamily="34" charset="0"/>
              </a:rPr>
              <a:t>Unemployment (handout or below link) </a:t>
            </a:r>
            <a:r>
              <a:rPr lang="en-US" sz="2400" dirty="0" smtClean="0">
                <a:solidFill>
                  <a:srgbClr val="40758E"/>
                </a:solidFill>
                <a:latin typeface="Baskerville Old Face" panose="02020602080505020303" pitchFamily="18" charset="0"/>
                <a:cs typeface="Arial" panose="020B0604020202020204" pitchFamily="34" charset="0"/>
                <a:hlinkClick r:id="rId3"/>
              </a:rPr>
              <a:t>https</a:t>
            </a:r>
            <a:r>
              <a:rPr lang="en-US" sz="2400" dirty="0">
                <a:solidFill>
                  <a:srgbClr val="40758E"/>
                </a:solidFill>
                <a:latin typeface="Baskerville Old Face" panose="02020602080505020303" pitchFamily="18" charset="0"/>
                <a:cs typeface="Arial" panose="020B0604020202020204" pitchFamily="34" charset="0"/>
                <a:hlinkClick r:id="rId3"/>
              </a:rPr>
              <a:t>://</a:t>
            </a:r>
            <a:r>
              <a:rPr lang="en-US" sz="2400" dirty="0" smtClean="0">
                <a:solidFill>
                  <a:srgbClr val="40758E"/>
                </a:solidFill>
                <a:latin typeface="Baskerville Old Face" panose="02020602080505020303" pitchFamily="18" charset="0"/>
                <a:cs typeface="Arial" panose="020B0604020202020204" pitchFamily="34" charset="0"/>
                <a:hlinkClick r:id="rId3"/>
              </a:rPr>
              <a:t>www.irs.gov/publications/p15b/ar02.html</a:t>
            </a:r>
            <a:endParaRPr lang="en-US" sz="2400" dirty="0" smtClean="0">
              <a:solidFill>
                <a:srgbClr val="40758E"/>
              </a:solidFill>
              <a:latin typeface="Baskerville Old Face" panose="02020602080505020303" pitchFamily="18" charset="0"/>
              <a:cs typeface="Arial" panose="020B0604020202020204" pitchFamily="34" charset="0"/>
            </a:endParaRPr>
          </a:p>
          <a:p>
            <a:endParaRPr lang="en-US" sz="2400" dirty="0" smtClean="0">
              <a:solidFill>
                <a:srgbClr val="40758E"/>
              </a:solidFill>
              <a:latin typeface="Baskerville Old Face" panose="02020602080505020303" pitchFamily="18" charset="0"/>
              <a:cs typeface="Arial" panose="020B0604020202020204" pitchFamily="34" charset="0"/>
            </a:endParaRPr>
          </a:p>
          <a:p>
            <a:pPr lvl="1"/>
            <a:endParaRPr lang="en-US" sz="2000" dirty="0" smtClean="0">
              <a:solidFill>
                <a:srgbClr val="40758E"/>
              </a:solidFill>
              <a:latin typeface="Baskerville Old Face" panose="02020602080505020303" pitchFamily="18" charset="0"/>
              <a:cs typeface="Arial" panose="020B0604020202020204" pitchFamily="34" charset="0"/>
            </a:endParaRPr>
          </a:p>
          <a:p>
            <a:endParaRPr lang="en-US" sz="2000" dirty="0" smtClean="0">
              <a:solidFill>
                <a:schemeClr val="tx2"/>
              </a:solidFill>
              <a:latin typeface="Hoefler Text"/>
              <a:cs typeface="Arial" panose="020B0604020202020204" pitchFamily="34" charset="0"/>
            </a:endParaRPr>
          </a:p>
          <a:p>
            <a:endParaRPr lang="en-US" sz="1600" dirty="0">
              <a:solidFill>
                <a:schemeClr val="tx2"/>
              </a:solidFill>
              <a:latin typeface="Hoefler Text"/>
              <a:cs typeface="Arial" panose="020B0604020202020204" pitchFamily="34" charset="0"/>
            </a:endParaRPr>
          </a:p>
        </p:txBody>
      </p:sp>
    </p:spTree>
    <p:extLst>
      <p:ext uri="{BB962C8B-B14F-4D97-AF65-F5344CB8AC3E}">
        <p14:creationId xmlns:p14="http://schemas.microsoft.com/office/powerpoint/2010/main" val="100829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solidFill>
                  <a:srgbClr val="40758E"/>
                </a:solidFill>
                <a:latin typeface="Baskerville Old Face" panose="02020602080505020303" pitchFamily="18" charset="0"/>
              </a:rPr>
              <a:t>New Overtime Labor Laws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752600"/>
            <a:ext cx="7848600" cy="4114800"/>
          </a:xfrm>
        </p:spPr>
        <p:txBody>
          <a:bodyPr>
            <a:normAutofit/>
          </a:bodyPr>
          <a:lstStyle/>
          <a:p>
            <a:r>
              <a:rPr lang="en-US" sz="2400" dirty="0" smtClean="0">
                <a:solidFill>
                  <a:srgbClr val="40758E"/>
                </a:solidFill>
                <a:latin typeface="Baskerville Old Face" panose="02020602080505020303" pitchFamily="18" charset="0"/>
                <a:cs typeface="Arial" panose="020B0604020202020204" pitchFamily="34" charset="0"/>
              </a:rPr>
              <a:t>Ensures workers that work overtime receive overtime pay regardless of classification of hourly or salary pay structure</a:t>
            </a:r>
          </a:p>
          <a:p>
            <a:r>
              <a:rPr lang="en-US" sz="2400" dirty="0" smtClean="0">
                <a:solidFill>
                  <a:srgbClr val="40758E"/>
                </a:solidFill>
                <a:latin typeface="Baskerville Old Face" panose="02020602080505020303" pitchFamily="18" charset="0"/>
                <a:cs typeface="Arial" panose="020B0604020202020204" pitchFamily="34" charset="0"/>
              </a:rPr>
              <a:t>Fixes outdated overtime regulations for salaried employees who the DOJ felt were being abused by the current limits</a:t>
            </a:r>
          </a:p>
          <a:p>
            <a:r>
              <a:rPr lang="en-US" sz="2400" dirty="0">
                <a:solidFill>
                  <a:srgbClr val="40758E"/>
                </a:solidFill>
                <a:latin typeface="Baskerville Old Face" panose="02020602080505020303" pitchFamily="18" charset="0"/>
                <a:cs typeface="Arial" panose="020B0604020202020204" pitchFamily="34" charset="0"/>
              </a:rPr>
              <a:t>Effective December 1, 2016</a:t>
            </a:r>
          </a:p>
          <a:p>
            <a:r>
              <a:rPr lang="en-US" sz="2400" dirty="0">
                <a:solidFill>
                  <a:srgbClr val="40758E"/>
                </a:solidFill>
                <a:latin typeface="Baskerville Old Face" panose="02020602080505020303" pitchFamily="18" charset="0"/>
                <a:cs typeface="Arial" panose="020B0604020202020204" pitchFamily="34" charset="0"/>
              </a:rPr>
              <a:t>Automatically extends overtime pay protections to over $4 million </a:t>
            </a:r>
            <a:r>
              <a:rPr lang="en-US" sz="2400" dirty="0" smtClean="0">
                <a:solidFill>
                  <a:srgbClr val="40758E"/>
                </a:solidFill>
                <a:latin typeface="Baskerville Old Face" panose="02020602080505020303" pitchFamily="18" charset="0"/>
                <a:cs typeface="Arial" panose="020B0604020202020204" pitchFamily="34" charset="0"/>
              </a:rPr>
              <a:t>workers (I think it will end up being more)!</a:t>
            </a:r>
            <a:endParaRPr lang="en-US" sz="2400" dirty="0">
              <a:solidFill>
                <a:srgbClr val="40758E"/>
              </a:solidFill>
              <a:latin typeface="Baskerville Old Face" panose="02020602080505020303" pitchFamily="18" charset="0"/>
              <a:cs typeface="Arial" panose="020B0604020202020204" pitchFamily="34" charset="0"/>
            </a:endParaRPr>
          </a:p>
          <a:p>
            <a:endParaRPr lang="en-US" sz="2400" dirty="0" smtClean="0">
              <a:solidFill>
                <a:srgbClr val="40758E"/>
              </a:solidFill>
              <a:latin typeface="Hoefler Text"/>
              <a:cs typeface="Arial" panose="020B0604020202020204" pitchFamily="34" charset="0"/>
            </a:endParaRPr>
          </a:p>
          <a:p>
            <a:endParaRPr lang="en-US" sz="2400" dirty="0" smtClean="0">
              <a:solidFill>
                <a:srgbClr val="40758E"/>
              </a:solidFill>
              <a:latin typeface="Hoefler Text"/>
              <a:cs typeface="Arial" panose="020B0604020202020204" pitchFamily="34" charset="0"/>
            </a:endParaRPr>
          </a:p>
        </p:txBody>
      </p:sp>
    </p:spTree>
    <p:extLst>
      <p:ext uri="{BB962C8B-B14F-4D97-AF65-F5344CB8AC3E}">
        <p14:creationId xmlns:p14="http://schemas.microsoft.com/office/powerpoint/2010/main" val="4160370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solidFill>
                  <a:srgbClr val="40758E"/>
                </a:solidFill>
                <a:latin typeface="Baskerville Old Face" panose="02020602080505020303" pitchFamily="18" charset="0"/>
              </a:rPr>
              <a:t>New Overtime Labor Laws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219200"/>
            <a:ext cx="7848600" cy="3572457"/>
          </a:xfrm>
        </p:spPr>
        <p:txBody>
          <a:bodyPr>
            <a:noAutofit/>
          </a:bodyPr>
          <a:lstStyle/>
          <a:p>
            <a:r>
              <a:rPr lang="en-US" sz="2400" dirty="0" smtClean="0">
                <a:solidFill>
                  <a:srgbClr val="40758E"/>
                </a:solidFill>
                <a:latin typeface="Baskerville Old Face" panose="02020602080505020303" pitchFamily="18" charset="0"/>
                <a:cs typeface="Arial" panose="020B0604020202020204" pitchFamily="34" charset="0"/>
              </a:rPr>
              <a:t>Final </a:t>
            </a:r>
            <a:r>
              <a:rPr lang="en-US" sz="2400" dirty="0">
                <a:solidFill>
                  <a:srgbClr val="40758E"/>
                </a:solidFill>
                <a:latin typeface="Baskerville Old Face" panose="02020602080505020303" pitchFamily="18" charset="0"/>
                <a:cs typeface="Arial" panose="020B0604020202020204" pitchFamily="34" charset="0"/>
              </a:rPr>
              <a:t>rules differ from Notice of Proposed Rule Making (Compensation, Automatic Adjusting, Bonuses, Standards duties test</a:t>
            </a:r>
            <a:r>
              <a:rPr lang="en-US" sz="2400" dirty="0" smtClean="0">
                <a:solidFill>
                  <a:srgbClr val="40758E"/>
                </a:solidFill>
                <a:latin typeface="Baskerville Old Face" panose="02020602080505020303" pitchFamily="18" charset="0"/>
                <a:cs typeface="Arial" panose="020B0604020202020204" pitchFamily="34" charset="0"/>
              </a:rPr>
              <a:t>)</a:t>
            </a:r>
          </a:p>
          <a:p>
            <a:r>
              <a:rPr lang="en-US" sz="2400" dirty="0" smtClean="0">
                <a:solidFill>
                  <a:srgbClr val="40758E"/>
                </a:solidFill>
                <a:latin typeface="Baskerville Old Face" panose="02020602080505020303" pitchFamily="18" charset="0"/>
                <a:cs typeface="Arial" panose="020B0604020202020204" pitchFamily="34" charset="0"/>
              </a:rPr>
              <a:t>Minimum Duties Test Remains the same</a:t>
            </a:r>
            <a:endParaRPr lang="en-US" sz="2400" dirty="0">
              <a:solidFill>
                <a:srgbClr val="40758E"/>
              </a:solidFill>
              <a:latin typeface="Baskerville Old Face" panose="02020602080505020303" pitchFamily="18" charset="0"/>
              <a:cs typeface="Arial" panose="020B0604020202020204" pitchFamily="34" charset="0"/>
            </a:endParaRPr>
          </a:p>
          <a:p>
            <a:r>
              <a:rPr lang="en-US" sz="2400" dirty="0" smtClean="0">
                <a:solidFill>
                  <a:srgbClr val="40758E"/>
                </a:solidFill>
                <a:latin typeface="Baskerville Old Face" panose="02020602080505020303" pitchFamily="18" charset="0"/>
                <a:cs typeface="Arial" panose="020B0604020202020204" pitchFamily="34" charset="0"/>
              </a:rPr>
              <a:t>Department Of Labor has increased the Executive, Administrative, and Professional employee exemption threshold for full time salaried workers from $23,660 year ($455 week) to $47,476 year ($913 week)</a:t>
            </a:r>
          </a:p>
        </p:txBody>
      </p:sp>
      <p:sp>
        <p:nvSpPr>
          <p:cNvPr id="10" name="Frame 9"/>
          <p:cNvSpPr/>
          <p:nvPr/>
        </p:nvSpPr>
        <p:spPr>
          <a:xfrm>
            <a:off x="838200" y="4791657"/>
            <a:ext cx="3733800" cy="1231558"/>
          </a:xfrm>
          <a:prstGeom prst="fram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ame 10"/>
          <p:cNvSpPr/>
          <p:nvPr/>
        </p:nvSpPr>
        <p:spPr>
          <a:xfrm>
            <a:off x="4807527" y="4819366"/>
            <a:ext cx="3886200" cy="1231558"/>
          </a:xfrm>
          <a:prstGeom prst="frame">
            <a:avLst/>
          </a:prstGeom>
          <a:solidFill>
            <a:srgbClr val="92D05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a:off x="1084118" y="5038104"/>
            <a:ext cx="3200400" cy="738664"/>
          </a:xfrm>
          <a:prstGeom prst="rect">
            <a:avLst/>
          </a:prstGeom>
          <a:noFill/>
        </p:spPr>
        <p:txBody>
          <a:bodyPr wrap="square" rtlCol="0">
            <a:spAutoFit/>
          </a:bodyPr>
          <a:lstStyle/>
          <a:p>
            <a:pPr algn="ctr"/>
            <a:r>
              <a:rPr lang="en-US" b="1" dirty="0" smtClean="0">
                <a:solidFill>
                  <a:srgbClr val="C00000"/>
                </a:solidFill>
                <a:latin typeface="Hoefler Text"/>
              </a:rPr>
              <a:t>Old Overtime Threshold:</a:t>
            </a:r>
          </a:p>
          <a:p>
            <a:pPr algn="ctr"/>
            <a:r>
              <a:rPr lang="en-US" sz="2400" b="1" dirty="0" smtClean="0">
                <a:latin typeface="Hoefler Text"/>
              </a:rPr>
              <a:t>$23,660</a:t>
            </a:r>
            <a:endParaRPr lang="en-US" sz="2400" b="1" dirty="0">
              <a:latin typeface="Hoefler Text"/>
            </a:endParaRPr>
          </a:p>
        </p:txBody>
      </p:sp>
      <p:sp>
        <p:nvSpPr>
          <p:cNvPr id="13" name="TextBox 12"/>
          <p:cNvSpPr txBox="1"/>
          <p:nvPr/>
        </p:nvSpPr>
        <p:spPr>
          <a:xfrm>
            <a:off x="5188527" y="5038104"/>
            <a:ext cx="3124200" cy="738664"/>
          </a:xfrm>
          <a:prstGeom prst="rect">
            <a:avLst/>
          </a:prstGeom>
          <a:noFill/>
        </p:spPr>
        <p:txBody>
          <a:bodyPr wrap="square" rtlCol="0">
            <a:spAutoFit/>
          </a:bodyPr>
          <a:lstStyle/>
          <a:p>
            <a:pPr algn="ctr"/>
            <a:r>
              <a:rPr lang="en-US" b="1" dirty="0" smtClean="0">
                <a:solidFill>
                  <a:schemeClr val="accent3">
                    <a:lumMod val="50000"/>
                  </a:schemeClr>
                </a:solidFill>
                <a:latin typeface="Hoefler Text"/>
              </a:rPr>
              <a:t>New Overtime Threshold:</a:t>
            </a:r>
          </a:p>
          <a:p>
            <a:pPr algn="ctr"/>
            <a:r>
              <a:rPr lang="en-US" sz="2400" b="1" dirty="0" smtClean="0">
                <a:latin typeface="Hoefler Text"/>
              </a:rPr>
              <a:t>$47,476</a:t>
            </a:r>
            <a:endParaRPr lang="en-US" sz="2400" b="1" dirty="0">
              <a:latin typeface="Hoefler Text"/>
            </a:endParaRPr>
          </a:p>
        </p:txBody>
      </p:sp>
    </p:spTree>
    <p:extLst>
      <p:ext uri="{BB962C8B-B14F-4D97-AF65-F5344CB8AC3E}">
        <p14:creationId xmlns:p14="http://schemas.microsoft.com/office/powerpoint/2010/main" val="2791262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solidFill>
                  <a:srgbClr val="40758E"/>
                </a:solidFill>
                <a:latin typeface="Baskerville Old Face" panose="02020602080505020303" pitchFamily="18" charset="0"/>
              </a:rPr>
              <a:t>New Overtime Labor Laws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752600"/>
            <a:ext cx="7848600" cy="4114800"/>
          </a:xfrm>
        </p:spPr>
        <p:txBody>
          <a:bodyPr>
            <a:normAutofit fontScale="92500" lnSpcReduction="10000"/>
          </a:bodyPr>
          <a:lstStyle/>
          <a:p>
            <a:r>
              <a:rPr lang="en-US" sz="2600" dirty="0" smtClean="0">
                <a:solidFill>
                  <a:srgbClr val="40758E"/>
                </a:solidFill>
                <a:latin typeface="Baskerville Old Face" panose="02020602080505020303" pitchFamily="18" charset="0"/>
                <a:cs typeface="Arial" panose="020B0604020202020204" pitchFamily="34" charset="0"/>
              </a:rPr>
              <a:t>Highly Compensated exempt </a:t>
            </a:r>
            <a:r>
              <a:rPr lang="en-US" sz="2600" dirty="0">
                <a:solidFill>
                  <a:srgbClr val="40758E"/>
                </a:solidFill>
                <a:latin typeface="Baskerville Old Face" panose="02020602080505020303" pitchFamily="18" charset="0"/>
                <a:cs typeface="Arial" panose="020B0604020202020204" pitchFamily="34" charset="0"/>
              </a:rPr>
              <a:t>employees are </a:t>
            </a:r>
            <a:r>
              <a:rPr lang="en-US" sz="2600" dirty="0" smtClean="0">
                <a:solidFill>
                  <a:srgbClr val="40758E"/>
                </a:solidFill>
                <a:latin typeface="Baskerville Old Face" panose="02020602080505020303" pitchFamily="18" charset="0"/>
                <a:cs typeface="Arial" panose="020B0604020202020204" pitchFamily="34" charset="0"/>
              </a:rPr>
              <a:t>executives, administrative, or professionals as </a:t>
            </a:r>
            <a:r>
              <a:rPr lang="en-US" sz="2600" dirty="0">
                <a:solidFill>
                  <a:srgbClr val="40758E"/>
                </a:solidFill>
                <a:latin typeface="Baskerville Old Face" panose="02020602080505020303" pitchFamily="18" charset="0"/>
                <a:cs typeface="Arial" panose="020B0604020202020204" pitchFamily="34" charset="0"/>
              </a:rPr>
              <a:t>defined by DOL r</a:t>
            </a:r>
            <a:r>
              <a:rPr lang="en-US" sz="2600" dirty="0" smtClean="0">
                <a:solidFill>
                  <a:srgbClr val="40758E"/>
                </a:solidFill>
                <a:latin typeface="Baskerville Old Face" panose="02020602080505020303" pitchFamily="18" charset="0"/>
              </a:rPr>
              <a:t>egulations </a:t>
            </a:r>
            <a:r>
              <a:rPr lang="en-US" sz="2600" dirty="0">
                <a:solidFill>
                  <a:srgbClr val="40758E"/>
                </a:solidFill>
                <a:latin typeface="Baskerville Old Face" panose="02020602080505020303" pitchFamily="18" charset="0"/>
              </a:rPr>
              <a:t>at </a:t>
            </a:r>
            <a:r>
              <a:rPr lang="en-US" sz="2600" u="sng" dirty="0">
                <a:solidFill>
                  <a:srgbClr val="40758E"/>
                </a:solidFill>
                <a:latin typeface="Baskerville Old Face" panose="02020602080505020303" pitchFamily="18" charset="0"/>
                <a:hlinkClick r:id="rId3"/>
              </a:rPr>
              <a:t>29 CFR part 541</a:t>
            </a:r>
            <a:endParaRPr lang="en-US" sz="2600" dirty="0">
              <a:solidFill>
                <a:srgbClr val="40758E"/>
              </a:solidFill>
              <a:latin typeface="Baskerville Old Face" panose="02020602080505020303" pitchFamily="18" charset="0"/>
              <a:cs typeface="Arial" panose="020B0604020202020204" pitchFamily="34" charset="0"/>
            </a:endParaRPr>
          </a:p>
          <a:p>
            <a:r>
              <a:rPr lang="en-US" sz="2600" dirty="0" smtClean="0">
                <a:solidFill>
                  <a:srgbClr val="40758E"/>
                </a:solidFill>
                <a:latin typeface="Baskerville Old Face" panose="02020602080505020303" pitchFamily="18" charset="0"/>
                <a:cs typeface="Arial" panose="020B0604020202020204" pitchFamily="34" charset="0"/>
              </a:rPr>
              <a:t>DOL </a:t>
            </a:r>
            <a:r>
              <a:rPr lang="en-US" sz="2600" dirty="0">
                <a:solidFill>
                  <a:srgbClr val="40758E"/>
                </a:solidFill>
                <a:latin typeface="Baskerville Old Face" panose="02020602080505020303" pitchFamily="18" charset="0"/>
                <a:cs typeface="Arial" panose="020B0604020202020204" pitchFamily="34" charset="0"/>
              </a:rPr>
              <a:t>has increased the </a:t>
            </a:r>
            <a:r>
              <a:rPr lang="en-US" sz="2600" dirty="0" smtClean="0">
                <a:solidFill>
                  <a:srgbClr val="40758E"/>
                </a:solidFill>
                <a:latin typeface="Baskerville Old Face" panose="02020602080505020303" pitchFamily="18" charset="0"/>
                <a:cs typeface="Arial" panose="020B0604020202020204" pitchFamily="34" charset="0"/>
              </a:rPr>
              <a:t>HCE annual salary from $100,000 </a:t>
            </a:r>
            <a:r>
              <a:rPr lang="en-US" sz="2600" dirty="0">
                <a:solidFill>
                  <a:srgbClr val="40758E"/>
                </a:solidFill>
                <a:latin typeface="Baskerville Old Face" panose="02020602080505020303" pitchFamily="18" charset="0"/>
                <a:cs typeface="Arial" panose="020B0604020202020204" pitchFamily="34" charset="0"/>
              </a:rPr>
              <a:t>year </a:t>
            </a:r>
            <a:r>
              <a:rPr lang="en-US" sz="2600" dirty="0" smtClean="0">
                <a:solidFill>
                  <a:srgbClr val="40758E"/>
                </a:solidFill>
                <a:latin typeface="Baskerville Old Face" panose="02020602080505020303" pitchFamily="18" charset="0"/>
                <a:cs typeface="Arial" panose="020B0604020202020204" pitchFamily="34" charset="0"/>
              </a:rPr>
              <a:t>to $134,004 year</a:t>
            </a:r>
            <a:endParaRPr lang="en-US" sz="2600" dirty="0">
              <a:solidFill>
                <a:srgbClr val="40758E"/>
              </a:solidFill>
              <a:latin typeface="Baskerville Old Face" panose="02020602080505020303" pitchFamily="18" charset="0"/>
              <a:cs typeface="Arial" panose="020B0604020202020204" pitchFamily="34" charset="0"/>
            </a:endParaRPr>
          </a:p>
          <a:p>
            <a:r>
              <a:rPr lang="en-US" sz="2600" dirty="0" smtClean="0">
                <a:solidFill>
                  <a:srgbClr val="40758E"/>
                </a:solidFill>
                <a:latin typeface="Baskerville Old Face" panose="02020602080505020303" pitchFamily="18" charset="0"/>
                <a:cs typeface="Arial" panose="020B0604020202020204" pitchFamily="34" charset="0"/>
              </a:rPr>
              <a:t>Additional compensations such as Bonuses, Incentive Payments, and Commissions count in annual compensation if:</a:t>
            </a:r>
          </a:p>
          <a:p>
            <a:pPr lvl="1"/>
            <a:r>
              <a:rPr lang="en-US" sz="2600" dirty="0" smtClean="0">
                <a:solidFill>
                  <a:srgbClr val="40758E"/>
                </a:solidFill>
                <a:latin typeface="Baskerville Old Face" panose="02020602080505020303" pitchFamily="18" charset="0"/>
                <a:cs typeface="Arial" panose="020B0604020202020204" pitchFamily="34" charset="0"/>
              </a:rPr>
              <a:t>Paid at least quarterly</a:t>
            </a:r>
          </a:p>
          <a:p>
            <a:pPr lvl="1"/>
            <a:r>
              <a:rPr lang="en-US" sz="2600" dirty="0" smtClean="0">
                <a:solidFill>
                  <a:srgbClr val="40758E"/>
                </a:solidFill>
                <a:latin typeface="Baskerville Old Face" panose="02020602080505020303" pitchFamily="18" charset="0"/>
                <a:cs typeface="Arial" panose="020B0604020202020204" pitchFamily="34" charset="0"/>
              </a:rPr>
              <a:t>Up to 10% of Standard Salary level </a:t>
            </a:r>
          </a:p>
          <a:p>
            <a:pPr lvl="1"/>
            <a:r>
              <a:rPr lang="en-US" sz="2600" dirty="0" smtClean="0">
                <a:solidFill>
                  <a:srgbClr val="40758E"/>
                </a:solidFill>
                <a:latin typeface="Baskerville Old Face" panose="02020602080505020303" pitchFamily="18" charset="0"/>
                <a:cs typeface="Arial" panose="020B0604020202020204" pitchFamily="34" charset="0"/>
              </a:rPr>
              <a:t>Are Nondiscretionary</a:t>
            </a:r>
          </a:p>
          <a:p>
            <a:endParaRPr lang="en-US" sz="2400" dirty="0" smtClean="0">
              <a:solidFill>
                <a:srgbClr val="40758E"/>
              </a:solidFill>
              <a:latin typeface="Hoefler Text"/>
              <a:cs typeface="Arial" panose="020B0604020202020204" pitchFamily="34" charset="0"/>
            </a:endParaRPr>
          </a:p>
        </p:txBody>
      </p:sp>
    </p:spTree>
    <p:extLst>
      <p:ext uri="{BB962C8B-B14F-4D97-AF65-F5344CB8AC3E}">
        <p14:creationId xmlns:p14="http://schemas.microsoft.com/office/powerpoint/2010/main" val="528461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dirty="0" smtClean="0">
                <a:solidFill>
                  <a:srgbClr val="40758E"/>
                </a:solidFill>
                <a:latin typeface="Baskerville Old Face" panose="02020602080505020303" pitchFamily="18" charset="0"/>
              </a:rPr>
              <a:t>New Overtime Labor Laws</a:t>
            </a:r>
            <a:endParaRPr lang="en-US" dirty="0">
              <a:solidFill>
                <a:srgbClr val="40758E"/>
              </a:solidFill>
              <a:latin typeface="Baskerville Old Face" panose="02020602080505020303" pitchFamily="18" charset="0"/>
            </a:endParaRPr>
          </a:p>
        </p:txBody>
      </p:sp>
      <p:sp>
        <p:nvSpPr>
          <p:cNvPr id="3" name="Content Placeholder 2"/>
          <p:cNvSpPr>
            <a:spLocks noGrp="1"/>
          </p:cNvSpPr>
          <p:nvPr>
            <p:ph idx="1"/>
          </p:nvPr>
        </p:nvSpPr>
        <p:spPr>
          <a:xfrm>
            <a:off x="838200" y="1371600"/>
            <a:ext cx="7848600" cy="4754563"/>
          </a:xfrm>
        </p:spPr>
        <p:txBody>
          <a:bodyPr>
            <a:normAutofit/>
          </a:bodyPr>
          <a:lstStyle/>
          <a:p>
            <a:r>
              <a:rPr lang="en-US" sz="2400" dirty="0" smtClean="0">
                <a:solidFill>
                  <a:srgbClr val="40758E"/>
                </a:solidFill>
                <a:latin typeface="Baskerville Old Face" panose="02020602080505020303" pitchFamily="18" charset="0"/>
                <a:cs typeface="Arial" panose="020B0604020202020204" pitchFamily="34" charset="0"/>
              </a:rPr>
              <a:t>Employers </a:t>
            </a:r>
            <a:r>
              <a:rPr lang="en-US" sz="2400" dirty="0">
                <a:solidFill>
                  <a:srgbClr val="40758E"/>
                </a:solidFill>
                <a:latin typeface="Baskerville Old Face" panose="02020602080505020303" pitchFamily="18" charset="0"/>
                <a:cs typeface="Arial" panose="020B0604020202020204" pitchFamily="34" charset="0"/>
              </a:rPr>
              <a:t>will pay an estimated $593 million implementing the new rule before the 12/1/16 deadline.</a:t>
            </a:r>
          </a:p>
          <a:p>
            <a:r>
              <a:rPr lang="en-US" sz="2400" dirty="0">
                <a:solidFill>
                  <a:srgbClr val="40758E"/>
                </a:solidFill>
                <a:latin typeface="Baskerville Old Face" panose="02020602080505020303" pitchFamily="18" charset="0"/>
                <a:cs typeface="Arial" panose="020B0604020202020204" pitchFamily="34" charset="0"/>
              </a:rPr>
              <a:t>Future automatic increases to the thresholds will begin every three years beginning January 1, </a:t>
            </a:r>
            <a:r>
              <a:rPr lang="en-US" sz="2400" dirty="0" smtClean="0">
                <a:solidFill>
                  <a:srgbClr val="40758E"/>
                </a:solidFill>
                <a:latin typeface="Baskerville Old Face" panose="02020602080505020303" pitchFamily="18" charset="0"/>
                <a:cs typeface="Arial" panose="020B0604020202020204" pitchFamily="34" charset="0"/>
              </a:rPr>
              <a:t>2020</a:t>
            </a:r>
          </a:p>
          <a:p>
            <a:r>
              <a:rPr lang="en-US" sz="2400" dirty="0" smtClean="0">
                <a:solidFill>
                  <a:srgbClr val="40758E"/>
                </a:solidFill>
                <a:latin typeface="Baskerville Old Face" panose="02020602080505020303" pitchFamily="18" charset="0"/>
                <a:cs typeface="Arial" panose="020B0604020202020204" pitchFamily="34" charset="0"/>
              </a:rPr>
              <a:t>Additional information regarding these changes and how it impacts your business can be found at:</a:t>
            </a:r>
            <a:r>
              <a:rPr lang="en-US" sz="2400" dirty="0">
                <a:solidFill>
                  <a:srgbClr val="40758E"/>
                </a:solidFill>
                <a:latin typeface="Baskerville Old Face" panose="02020602080505020303" pitchFamily="18" charset="0"/>
                <a:cs typeface="Arial" panose="020B0604020202020204" pitchFamily="34" charset="0"/>
              </a:rPr>
              <a:t> </a:t>
            </a:r>
            <a:r>
              <a:rPr lang="en-US" sz="2400" dirty="0" smtClean="0">
                <a:solidFill>
                  <a:srgbClr val="40758E"/>
                </a:solidFill>
                <a:latin typeface="Baskerville Old Face" panose="02020602080505020303" pitchFamily="18" charset="0"/>
                <a:cs typeface="Arial" panose="020B0604020202020204" pitchFamily="34" charset="0"/>
                <a:hlinkClick r:id="rId3"/>
              </a:rPr>
              <a:t>www.dol.gov/whd/overtime/final2016</a:t>
            </a:r>
            <a:r>
              <a:rPr lang="en-US" sz="2000" dirty="0">
                <a:solidFill>
                  <a:srgbClr val="40758E"/>
                </a:solidFill>
                <a:latin typeface="Hoefler Text"/>
                <a:cs typeface="Arial" panose="020B0604020202020204" pitchFamily="34" charset="0"/>
              </a:rPr>
              <a:t> </a:t>
            </a:r>
            <a:r>
              <a:rPr lang="en-US" sz="2400" dirty="0" smtClean="0">
                <a:solidFill>
                  <a:srgbClr val="40758E"/>
                </a:solidFill>
                <a:latin typeface="Baskerville Old Face" panose="02020602080505020303" pitchFamily="18" charset="0"/>
                <a:cs typeface="Arial" panose="020B0604020202020204" pitchFamily="34" charset="0"/>
                <a:hlinkClick r:id="rId4"/>
              </a:rPr>
              <a:t>http</a:t>
            </a:r>
            <a:r>
              <a:rPr lang="en-US" sz="2400" dirty="0">
                <a:solidFill>
                  <a:srgbClr val="40758E"/>
                </a:solidFill>
                <a:latin typeface="Baskerville Old Face" panose="02020602080505020303" pitchFamily="18" charset="0"/>
                <a:cs typeface="Arial" panose="020B0604020202020204" pitchFamily="34" charset="0"/>
                <a:hlinkClick r:id="rId4"/>
              </a:rPr>
              <a:t>://</a:t>
            </a:r>
            <a:r>
              <a:rPr lang="en-US" sz="2400" dirty="0" smtClean="0">
                <a:solidFill>
                  <a:srgbClr val="40758E"/>
                </a:solidFill>
                <a:latin typeface="Baskerville Old Face" panose="02020602080505020303" pitchFamily="18" charset="0"/>
                <a:cs typeface="Arial" panose="020B0604020202020204" pitchFamily="34" charset="0"/>
                <a:hlinkClick r:id="rId4"/>
              </a:rPr>
              <a:t>www.flsa.com/coverage.html</a:t>
            </a:r>
            <a:endParaRPr lang="en-US" sz="2400" dirty="0" smtClean="0">
              <a:solidFill>
                <a:srgbClr val="40758E"/>
              </a:solidFill>
              <a:latin typeface="Baskerville Old Face" panose="02020602080505020303" pitchFamily="18" charset="0"/>
              <a:cs typeface="Arial" panose="020B0604020202020204" pitchFamily="34" charset="0"/>
            </a:endParaRPr>
          </a:p>
          <a:p>
            <a:endParaRPr lang="en-US" sz="2400" dirty="0">
              <a:solidFill>
                <a:srgbClr val="40758E"/>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170725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2113</TotalTime>
  <Words>1634</Words>
  <Application>Microsoft Office PowerPoint</Application>
  <PresentationFormat>On-screen Show (4:3)</PresentationFormat>
  <Paragraphs>119</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Saving for Retirement</vt:lpstr>
      <vt:lpstr>The GunnChamberlain Difference</vt:lpstr>
      <vt:lpstr>Payroll Taxes &amp; W-2 changes</vt:lpstr>
      <vt:lpstr>Other Payroll Items: Fringe Benefits</vt:lpstr>
      <vt:lpstr>Fringe Benefits: Audit Targets</vt:lpstr>
      <vt:lpstr>New Overtime Labor Laws</vt:lpstr>
      <vt:lpstr>New Overtime Labor Laws</vt:lpstr>
      <vt:lpstr>New Overtime Labor Laws</vt:lpstr>
      <vt:lpstr>New Overtime Labor Laws</vt:lpstr>
      <vt:lpstr>Overtime Labor Laws, Questions</vt:lpstr>
      <vt:lpstr>Overtime Labor Laws, Questions</vt:lpstr>
      <vt:lpstr>Overtime Labor Laws, Questions</vt:lpstr>
      <vt:lpstr>Overtime Labor Laws, Questions</vt:lpstr>
      <vt:lpstr>Overtime Labor Laws, Questions</vt:lpstr>
      <vt:lpstr>Overtime Labor Laws, Questions</vt:lpstr>
      <vt:lpstr>Overtime Labor Laws, Questions</vt:lpstr>
      <vt:lpstr>Overtime Labor Laws, Questions</vt:lpstr>
      <vt:lpstr>Overtime Labor Laws, Questions</vt:lpstr>
      <vt:lpstr>Overtime Labor Laws, Questions</vt:lpstr>
      <vt:lpstr>What can you do to avoid Overtime?</vt:lpstr>
      <vt:lpstr>Healthcare &amp; Payroll Impacts</vt:lpstr>
      <vt:lpstr>Other Payroll Items: Fiduciary Rule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Jenkins</dc:creator>
  <cp:lastModifiedBy>Joel Chamberlain</cp:lastModifiedBy>
  <cp:revision>56</cp:revision>
  <dcterms:created xsi:type="dcterms:W3CDTF">2016-08-24T18:56:03Z</dcterms:created>
  <dcterms:modified xsi:type="dcterms:W3CDTF">2016-09-19T12:19:33Z</dcterms:modified>
</cp:coreProperties>
</file>