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70" r:id="rId4"/>
    <p:sldId id="262" r:id="rId5"/>
    <p:sldId id="272" r:id="rId6"/>
    <p:sldId id="263" r:id="rId7"/>
    <p:sldId id="279" r:id="rId8"/>
    <p:sldId id="278" r:id="rId9"/>
    <p:sldId id="280" r:id="rId10"/>
    <p:sldId id="273" r:id="rId11"/>
    <p:sldId id="269" r:id="rId12"/>
    <p:sldId id="261" r:id="rId13"/>
    <p:sldId id="27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8CE63D8-8CFE-467C-8D50-34BFEAB47237}" type="datetimeFigureOut">
              <a:rPr lang="en-US" smtClean="0"/>
              <a:pPr/>
              <a:t>9/12/2016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41701FD-8E1E-44B6-8E37-1BE8DF1D1705}" type="slidenum">
              <a:rPr lang="en-US" smtClean="0"/>
              <a:pPr/>
              <a:t>‹#›</a:t>
            </a:fld>
            <a:endParaRPr lang="en-US"/>
          </a:p>
        </p:txBody>
      </p:sp>
    </p:spTree>
    <p:extLst>
      <p:ext uri="{BB962C8B-B14F-4D97-AF65-F5344CB8AC3E}">
        <p14:creationId xmlns:p14="http://schemas.microsoft.com/office/powerpoint/2010/main" val="2720158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say no – but it sure feels like it!</a:t>
            </a:r>
          </a:p>
          <a:p>
            <a:endParaRPr lang="en-US" dirty="0" smtClean="0"/>
          </a:p>
          <a:p>
            <a:r>
              <a:rPr lang="en-US" dirty="0" smtClean="0"/>
              <a:t>Good news – for</a:t>
            </a:r>
            <a:r>
              <a:rPr lang="en-US" baseline="0" dirty="0" smtClean="0"/>
              <a:t> American taxpayers which we all are – good stewardship of federal tax dollars.</a:t>
            </a:r>
          </a:p>
          <a:p>
            <a:r>
              <a:rPr lang="en-US" baseline="0" dirty="0" smtClean="0"/>
              <a:t>Bad news – new song – 50 ways to lose your FEMA (with apologies to Paul Simon – 50 Ways to Leave your Lover)</a:t>
            </a:r>
            <a:endParaRPr lang="en-US" dirty="0" smtClean="0"/>
          </a:p>
          <a:p>
            <a:r>
              <a:rPr lang="en-US" dirty="0" smtClean="0"/>
              <a:t>Fiscal austerity</a:t>
            </a:r>
          </a:p>
          <a:p>
            <a:r>
              <a:rPr lang="en-US" dirty="0" smtClean="0"/>
              <a:t>Cross hairs on FEMA from Congress (and Government</a:t>
            </a:r>
            <a:r>
              <a:rPr lang="en-US" baseline="0" dirty="0" smtClean="0"/>
              <a:t> Accountability Office).</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3</a:t>
            </a:fld>
            <a:endParaRPr lang="en-US"/>
          </a:p>
        </p:txBody>
      </p:sp>
    </p:spTree>
    <p:extLst>
      <p:ext uri="{BB962C8B-B14F-4D97-AF65-F5344CB8AC3E}">
        <p14:creationId xmlns:p14="http://schemas.microsoft.com/office/powerpoint/2010/main" val="2642012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attempt to pull all</a:t>
            </a:r>
            <a:r>
              <a:rPr lang="en-US" baseline="0" dirty="0" smtClean="0"/>
              <a:t> or most regulation around receiving federal funding into one document.  </a:t>
            </a:r>
          </a:p>
          <a:p>
            <a:endParaRPr lang="en-US" baseline="0" dirty="0" smtClean="0"/>
          </a:p>
          <a:p>
            <a:r>
              <a:rPr lang="en-US" baseline="0" dirty="0" smtClean="0"/>
              <a:t>OMB building on the right.</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4</a:t>
            </a:fld>
            <a:endParaRPr lang="en-US"/>
          </a:p>
        </p:txBody>
      </p:sp>
    </p:spTree>
    <p:extLst>
      <p:ext uri="{BB962C8B-B14F-4D97-AF65-F5344CB8AC3E}">
        <p14:creationId xmlns:p14="http://schemas.microsoft.com/office/powerpoint/2010/main" val="202555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Difficult topic!  Great</a:t>
            </a:r>
            <a:r>
              <a:rPr lang="en-US" baseline="0" dirty="0" smtClean="0"/>
              <a:t> example of a federal regulation that has been on the books for years, but received no focus by FEMA.  That has changed!</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5</a:t>
            </a:fld>
            <a:endParaRPr lang="en-US"/>
          </a:p>
        </p:txBody>
      </p:sp>
    </p:spTree>
    <p:extLst>
      <p:ext uri="{BB962C8B-B14F-4D97-AF65-F5344CB8AC3E}">
        <p14:creationId xmlns:p14="http://schemas.microsoft.com/office/powerpoint/2010/main" val="201578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to </a:t>
            </a:r>
            <a:r>
              <a:rPr lang="en-US" dirty="0" err="1" smtClean="0"/>
              <a:t>innoculate</a:t>
            </a:r>
            <a:r>
              <a:rPr lang="en-US" dirty="0" smtClean="0"/>
              <a:t> yourself against</a:t>
            </a:r>
            <a:r>
              <a:rPr lang="en-US" baseline="0" dirty="0" smtClean="0"/>
              <a:t> potential denials of funding.  There is a sample one NRECA created on cooperative.com</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6</a:t>
            </a:fld>
            <a:endParaRPr lang="en-US"/>
          </a:p>
        </p:txBody>
      </p:sp>
    </p:spTree>
    <p:extLst>
      <p:ext uri="{BB962C8B-B14F-4D97-AF65-F5344CB8AC3E}">
        <p14:creationId xmlns:p14="http://schemas.microsoft.com/office/powerpoint/2010/main" val="2065951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 on the books for a long time, no focus by FEMA until a few years ago.  How to protect yourself against denials?</a:t>
            </a:r>
          </a:p>
          <a:p>
            <a:endParaRPr lang="en-US" dirty="0" smtClean="0"/>
          </a:p>
          <a:p>
            <a:r>
              <a:rPr lang="en-US" dirty="0" smtClean="0"/>
              <a:t>Be able to demonstrate to FEMA that you have solicited</a:t>
            </a:r>
            <a:r>
              <a:rPr lang="en-US" baseline="0" dirty="0" smtClean="0"/>
              <a:t> bids from these types of businesses.  Document that you have contacted your state small business administration and asked for lists of these types of businesses.  Document that you included them when seeking bids.</a:t>
            </a:r>
          </a:p>
          <a:p>
            <a:endParaRPr lang="en-US" baseline="0" dirty="0" smtClean="0"/>
          </a:p>
          <a:p>
            <a:r>
              <a:rPr lang="en-US" baseline="0" dirty="0" smtClean="0"/>
              <a:t>Are you required to hire them?  Absolutely not but you are required to take steps to be sure they are aware of opportunities to bid.</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7</a:t>
            </a:fld>
            <a:endParaRPr lang="en-US"/>
          </a:p>
        </p:txBody>
      </p:sp>
    </p:spTree>
    <p:extLst>
      <p:ext uri="{BB962C8B-B14F-4D97-AF65-F5344CB8AC3E}">
        <p14:creationId xmlns:p14="http://schemas.microsoft.com/office/powerpoint/2010/main" val="180155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April 2013</a:t>
            </a:r>
            <a:r>
              <a:rPr lang="en-US" baseline="0" dirty="0" smtClean="0"/>
              <a:t> ice storm.  March 17</a:t>
            </a:r>
            <a:r>
              <a:rPr lang="en-US" baseline="30000" dirty="0" smtClean="0"/>
              <a:t>th</a:t>
            </a:r>
            <a:r>
              <a:rPr lang="en-US" baseline="0" dirty="0" smtClean="0"/>
              <a:t> (St. Patrick’s Day!) 2016 overturn of Regional Administrator’s findings.  </a:t>
            </a:r>
          </a:p>
          <a:p>
            <a:endParaRPr lang="en-US" baseline="0" dirty="0" smtClean="0"/>
          </a:p>
          <a:p>
            <a:r>
              <a:rPr lang="en-US" baseline="0" dirty="0" smtClean="0"/>
              <a:t>Denial based on RA’s finding that “coops couldn’t demonstrate that ice storm caused damage.  Articulated a new, unheard of, outside of industry standards requirement that FEMA electric recipients should physically test a minimum of 3 20 foot sections of conductor per mile annually.</a:t>
            </a:r>
          </a:p>
          <a:p>
            <a:endParaRPr lang="en-US" baseline="0" dirty="0" smtClean="0"/>
          </a:p>
          <a:p>
            <a:endParaRPr lang="en-US" baseline="0" dirty="0" smtClean="0"/>
          </a:p>
          <a:p>
            <a:endParaRPr lang="en-US" baseline="0" dirty="0" smtClean="0"/>
          </a:p>
          <a:p>
            <a:r>
              <a:rPr lang="en-US" baseline="0" dirty="0" smtClean="0"/>
              <a:t>1</a:t>
            </a:r>
            <a:r>
              <a:rPr lang="en-US" baseline="30000" dirty="0" smtClean="0"/>
              <a:t>st</a:t>
            </a:r>
            <a:r>
              <a:rPr lang="en-US" baseline="0" dirty="0" smtClean="0"/>
              <a:t> appeal goes to the official (Regional Administrator) who made the decision.  1</a:t>
            </a:r>
            <a:r>
              <a:rPr lang="en-US" baseline="30000" dirty="0" smtClean="0"/>
              <a:t>st</a:t>
            </a:r>
            <a:r>
              <a:rPr lang="en-US" baseline="0" dirty="0" smtClean="0"/>
              <a:t> appeal denied.</a:t>
            </a:r>
          </a:p>
          <a:p>
            <a:r>
              <a:rPr lang="en-US" baseline="0" dirty="0" smtClean="0"/>
              <a:t>2</a:t>
            </a:r>
            <a:r>
              <a:rPr lang="en-US" baseline="30000" dirty="0" smtClean="0"/>
              <a:t>nd</a:t>
            </a:r>
            <a:r>
              <a:rPr lang="en-US" baseline="0" dirty="0" smtClean="0"/>
              <a:t> appeal foes to FEMA HQ - </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8</a:t>
            </a:fld>
            <a:endParaRPr lang="en-US"/>
          </a:p>
        </p:txBody>
      </p:sp>
    </p:spTree>
    <p:extLst>
      <p:ext uri="{BB962C8B-B14F-4D97-AF65-F5344CB8AC3E}">
        <p14:creationId xmlns:p14="http://schemas.microsoft.com/office/powerpoint/2010/main" val="2450609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Very new!  First notice out of Oklahoma.  </a:t>
            </a:r>
          </a:p>
          <a:p>
            <a:endParaRPr lang="en-US" dirty="0" smtClean="0"/>
          </a:p>
          <a:p>
            <a:r>
              <a:rPr lang="en-US" dirty="0" smtClean="0"/>
              <a:t>A process that may start very early on in the process –even</a:t>
            </a:r>
            <a:r>
              <a:rPr lang="en-US" baseline="0" dirty="0" smtClean="0"/>
              <a:t> before PW is completed.  Goal is ensure </a:t>
            </a:r>
            <a:r>
              <a:rPr lang="en-US" baseline="0" dirty="0" err="1" smtClean="0"/>
              <a:t>subapplicant</a:t>
            </a:r>
            <a:r>
              <a:rPr lang="en-US" baseline="0" dirty="0" smtClean="0"/>
              <a:t> in our case has policies and procedures in place that comply with federal </a:t>
            </a:r>
            <a:r>
              <a:rPr lang="en-US" baseline="0" dirty="0" err="1" smtClean="0"/>
              <a:t>regs</a:t>
            </a:r>
            <a:r>
              <a:rPr lang="en-US" baseline="0" dirty="0" smtClean="0"/>
              <a:t>, and that the </a:t>
            </a:r>
            <a:r>
              <a:rPr lang="en-US" baseline="0" dirty="0" err="1" smtClean="0"/>
              <a:t>subA</a:t>
            </a:r>
            <a:r>
              <a:rPr lang="en-US" baseline="0" dirty="0" smtClean="0"/>
              <a:t> is capable of spending/allocating federal money.</a:t>
            </a:r>
            <a:endParaRPr lang="en-US" dirty="0" smtClean="0"/>
          </a:p>
          <a:p>
            <a:endParaRPr lang="en-US" dirty="0" smtClean="0"/>
          </a:p>
          <a:p>
            <a:r>
              <a:rPr lang="en-US" dirty="0" smtClean="0"/>
              <a:t>Good news:  intent is</a:t>
            </a:r>
            <a:r>
              <a:rPr lang="en-US" baseline="0" dirty="0" smtClean="0"/>
              <a:t> good – avoid reimbursement denials and </a:t>
            </a:r>
            <a:r>
              <a:rPr lang="en-US" baseline="0" dirty="0" err="1" smtClean="0"/>
              <a:t>deobligations</a:t>
            </a:r>
            <a:endParaRPr lang="en-US" baseline="0" dirty="0" smtClean="0"/>
          </a:p>
          <a:p>
            <a:r>
              <a:rPr lang="en-US" baseline="0" dirty="0" smtClean="0"/>
              <a:t>Bad news:   not communicated well by OIG. States unaware, co-ops unaware.</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9</a:t>
            </a:fld>
            <a:endParaRPr lang="en-US"/>
          </a:p>
        </p:txBody>
      </p:sp>
    </p:spTree>
    <p:extLst>
      <p:ext uri="{BB962C8B-B14F-4D97-AF65-F5344CB8AC3E}">
        <p14:creationId xmlns:p14="http://schemas.microsoft.com/office/powerpoint/2010/main" val="3430462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well intentioned attempt to pull all FEMA PA policy together in one place.</a:t>
            </a:r>
          </a:p>
          <a:p>
            <a:endParaRPr lang="en-US" baseline="0" dirty="0" smtClean="0"/>
          </a:p>
          <a:p>
            <a:r>
              <a:rPr lang="en-US" baseline="0" dirty="0" smtClean="0"/>
              <a:t>Good news:  All in one place</a:t>
            </a:r>
          </a:p>
          <a:p>
            <a:r>
              <a:rPr lang="en-US" baseline="0" dirty="0" smtClean="0"/>
              <a:t>Bad News:  some of 9580.6 has been left behind on the cutting room floor</a:t>
            </a:r>
          </a:p>
          <a:p>
            <a:r>
              <a:rPr lang="en-US" baseline="0" dirty="0" smtClean="0"/>
              <a:t>Other bad news:  Isn’t consistent with PDAT field manual</a:t>
            </a:r>
          </a:p>
          <a:p>
            <a:endParaRPr lang="en-US" baseline="0" dirty="0" smtClean="0"/>
          </a:p>
          <a:p>
            <a:r>
              <a:rPr lang="en-US" baseline="0" dirty="0" smtClean="0"/>
              <a:t>Unfortunately it had the impact of deleting some of PA 9580.6.  We are working with FEMA to get it updated.  Let me know if you want the link – huge document.</a:t>
            </a:r>
            <a:endParaRPr lang="en-US" dirty="0"/>
          </a:p>
        </p:txBody>
      </p:sp>
      <p:sp>
        <p:nvSpPr>
          <p:cNvPr id="4" name="Slide Number Placeholder 3"/>
          <p:cNvSpPr>
            <a:spLocks noGrp="1"/>
          </p:cNvSpPr>
          <p:nvPr>
            <p:ph type="sldNum" sz="quarter" idx="10"/>
          </p:nvPr>
        </p:nvSpPr>
        <p:spPr/>
        <p:txBody>
          <a:bodyPr/>
          <a:lstStyle/>
          <a:p>
            <a:fld id="{A41701FD-8E1E-44B6-8E37-1BE8DF1D1705}" type="slidenum">
              <a:rPr lang="en-US" smtClean="0"/>
              <a:pPr/>
              <a:t>10</a:t>
            </a:fld>
            <a:endParaRPr lang="en-US"/>
          </a:p>
        </p:txBody>
      </p:sp>
    </p:spTree>
    <p:extLst>
      <p:ext uri="{BB962C8B-B14F-4D97-AF65-F5344CB8AC3E}">
        <p14:creationId xmlns:p14="http://schemas.microsoft.com/office/powerpoint/2010/main" val="753888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FD4340-CDE0-455B-8679-43DEC38BA426}" type="datetime1">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1263F4-2541-4333-AEEB-6E9E220ECD11}" type="datetime1">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147695-050D-47DC-AB01-0C0B5843FA36}" type="datetime1">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9ED9F1-E411-455C-AB70-7DA5F1CCCB92}" type="datetime1">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9D1B0D-DC50-4949-83D7-ABF3EA6E7B97}" type="datetime1">
              <a:rPr lang="en-US" smtClean="0"/>
              <a:pPr/>
              <a:t>9/12/2016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13A864-0297-46B4-A7D9-18956AF7F5CD}" type="datetime1">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222854-C58A-49C9-8E0E-249262B8ED16}" type="datetime1">
              <a:rPr lang="en-US" smtClean="0"/>
              <a:pPr/>
              <a:t>9/12/2016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FF800D-4B1F-4CC8-BE47-CB659AE7F8F3}" type="datetime1">
              <a:rPr lang="en-US" smtClean="0"/>
              <a:pPr/>
              <a:t>9/12/2016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E51900-8897-45F0-9DCD-FCE48479CFC4}" type="datetime1">
              <a:rPr lang="en-US" smtClean="0"/>
              <a:pPr/>
              <a:t>9/12/2016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191FE-118A-4422-BE85-8054C4D9B17A}" type="datetime1">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0ED4C-0F0E-45B0-9EE3-AF718C851DB5}" type="datetime1">
              <a:rPr lang="en-US" smtClean="0"/>
              <a:pPr/>
              <a:t>9/12/2016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D9DCC6-021E-4665-B119-9E3BAF100E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ACD3B-835D-4429-B5DD-CB53C91A1776}" type="datetime1">
              <a:rPr lang="en-US" smtClean="0"/>
              <a:pPr/>
              <a:t>9/12/2016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9DCC6-021E-4665-B119-9E3BAF100E9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ooperative.com/"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Martha.Duggan@NRECA.coo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5181600"/>
            <a:ext cx="6400800" cy="762000"/>
          </a:xfrm>
        </p:spPr>
        <p:txBody>
          <a:bodyPr>
            <a:normAutofit/>
          </a:bodyPr>
          <a:lstStyle/>
          <a:p>
            <a:endParaRPr lang="en-US" sz="2000" dirty="0" smtClean="0">
              <a:solidFill>
                <a:schemeClr val="tx1"/>
              </a:solidFill>
            </a:endParaRPr>
          </a:p>
          <a:p>
            <a:r>
              <a:rPr lang="en-US" sz="2000" dirty="0" smtClean="0">
                <a:solidFill>
                  <a:schemeClr val="tx1"/>
                </a:solidFill>
              </a:rPr>
              <a:t>September 16, </a:t>
            </a:r>
            <a:r>
              <a:rPr lang="en-US" sz="2000" dirty="0" smtClean="0">
                <a:solidFill>
                  <a:schemeClr val="tx1"/>
                </a:solidFill>
              </a:rPr>
              <a:t>2016</a:t>
            </a:r>
          </a:p>
        </p:txBody>
      </p:sp>
      <p:sp>
        <p:nvSpPr>
          <p:cNvPr id="2" name="TextBox 1"/>
          <p:cNvSpPr txBox="1"/>
          <p:nvPr/>
        </p:nvSpPr>
        <p:spPr>
          <a:xfrm>
            <a:off x="914400" y="533400"/>
            <a:ext cx="7086600" cy="2185214"/>
          </a:xfrm>
          <a:prstGeom prst="rect">
            <a:avLst/>
          </a:prstGeom>
          <a:noFill/>
        </p:spPr>
        <p:txBody>
          <a:bodyPr wrap="square" rtlCol="0">
            <a:spAutoFit/>
          </a:bodyPr>
          <a:lstStyle/>
          <a:p>
            <a:pPr algn="ctr"/>
            <a:r>
              <a:rPr lang="en-US" sz="3600" b="1" i="1" dirty="0" smtClean="0">
                <a:solidFill>
                  <a:schemeClr val="tx2"/>
                </a:solidFill>
              </a:rPr>
              <a:t>WHAT’S NEW AT FEMA</a:t>
            </a:r>
          </a:p>
          <a:p>
            <a:pPr algn="ctr"/>
            <a:r>
              <a:rPr lang="en-US" sz="3600" b="1" i="1" dirty="0" smtClean="0">
                <a:solidFill>
                  <a:schemeClr val="tx2"/>
                </a:solidFill>
              </a:rPr>
              <a:t>&amp;</a:t>
            </a:r>
          </a:p>
          <a:p>
            <a:pPr algn="ctr"/>
            <a:r>
              <a:rPr lang="en-US" sz="3600" b="1" i="1" dirty="0" smtClean="0">
                <a:solidFill>
                  <a:schemeClr val="tx2"/>
                </a:solidFill>
              </a:rPr>
              <a:t>HOW CAN WE MANAGE CHANGES?</a:t>
            </a:r>
          </a:p>
          <a:p>
            <a:pPr algn="ctr"/>
            <a:endParaRPr lang="en-US" sz="2800" dirty="0"/>
          </a:p>
        </p:txBody>
      </p:sp>
      <p:sp>
        <p:nvSpPr>
          <p:cNvPr id="5" name="TextBox 4"/>
          <p:cNvSpPr txBox="1"/>
          <p:nvPr/>
        </p:nvSpPr>
        <p:spPr>
          <a:xfrm>
            <a:off x="1295401" y="2819400"/>
            <a:ext cx="6400800" cy="954107"/>
          </a:xfrm>
          <a:prstGeom prst="rect">
            <a:avLst/>
          </a:prstGeom>
          <a:noFill/>
        </p:spPr>
        <p:txBody>
          <a:bodyPr wrap="square" rtlCol="0">
            <a:spAutoFit/>
          </a:bodyPr>
          <a:lstStyle/>
          <a:p>
            <a:pPr algn="ctr"/>
            <a:r>
              <a:rPr lang="en-US" sz="2800" b="1" dirty="0" smtClean="0"/>
              <a:t>Presented to:</a:t>
            </a:r>
          </a:p>
          <a:p>
            <a:endParaRPr lang="en-US" sz="2800" b="1" dirty="0"/>
          </a:p>
        </p:txBody>
      </p:sp>
      <p:pic>
        <p:nvPicPr>
          <p:cNvPr id="1027" name="Picture 3" descr="C:\Users\mad0\Pictures\NREC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0351" y="5943600"/>
            <a:ext cx="2171700" cy="6540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mad0\Pictures\FECA.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3221925"/>
            <a:ext cx="3124200" cy="20274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sz="6000" b="1" dirty="0" smtClean="0">
                <a:solidFill>
                  <a:srgbClr val="0070C0"/>
                </a:solidFill>
              </a:rPr>
              <a:t>The Public Assistance Program and Policy Guide</a:t>
            </a:r>
            <a:endParaRPr lang="en-US" sz="6000" b="1" dirty="0">
              <a:solidFill>
                <a:srgbClr val="0070C0"/>
              </a:solidFill>
            </a:endParaRPr>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90800" y="2097740"/>
            <a:ext cx="3657600" cy="4303059"/>
          </a:xfrm>
        </p:spPr>
      </p:pic>
      <p:sp>
        <p:nvSpPr>
          <p:cNvPr id="4" name="Slide Number Placeholder 3"/>
          <p:cNvSpPr>
            <a:spLocks noGrp="1"/>
          </p:cNvSpPr>
          <p:nvPr>
            <p:ph type="sldNum" sz="quarter" idx="12"/>
          </p:nvPr>
        </p:nvSpPr>
        <p:spPr/>
        <p:txBody>
          <a:bodyPr/>
          <a:lstStyle/>
          <a:p>
            <a:fld id="{EDD9DCC6-021E-4665-B119-9E3BAF100E98}" type="slidenum">
              <a:rPr lang="en-US" smtClean="0"/>
              <a:pPr/>
              <a:t>10</a:t>
            </a:fld>
            <a:endParaRPr lang="en-US"/>
          </a:p>
        </p:txBody>
      </p:sp>
    </p:spTree>
    <p:extLst>
      <p:ext uri="{BB962C8B-B14F-4D97-AF65-F5344CB8AC3E}">
        <p14:creationId xmlns:p14="http://schemas.microsoft.com/office/powerpoint/2010/main" val="1240437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b="1" dirty="0" smtClean="0">
                <a:solidFill>
                  <a:srgbClr val="0070C0"/>
                </a:solidFill>
              </a:rPr>
              <a:t>Documentation</a:t>
            </a:r>
            <a:endParaRPr lang="en-US" sz="8000" b="1" dirty="0">
              <a:solidFill>
                <a:srgbClr val="0070C0"/>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295400"/>
            <a:ext cx="6973659" cy="4876800"/>
          </a:xfrm>
        </p:spPr>
      </p:pic>
      <p:sp>
        <p:nvSpPr>
          <p:cNvPr id="4" name="Slide Number Placeholder 3"/>
          <p:cNvSpPr>
            <a:spLocks noGrp="1"/>
          </p:cNvSpPr>
          <p:nvPr>
            <p:ph type="sldNum" sz="quarter" idx="12"/>
          </p:nvPr>
        </p:nvSpPr>
        <p:spPr/>
        <p:txBody>
          <a:bodyPr/>
          <a:lstStyle/>
          <a:p>
            <a:fld id="{EDD9DCC6-021E-4665-B119-9E3BAF100E98}" type="slidenum">
              <a:rPr lang="en-US" smtClean="0"/>
              <a:pPr/>
              <a:t>11</a:t>
            </a:fld>
            <a:endParaRPr lang="en-US"/>
          </a:p>
        </p:txBody>
      </p:sp>
    </p:spTree>
    <p:extLst>
      <p:ext uri="{BB962C8B-B14F-4D97-AF65-F5344CB8AC3E}">
        <p14:creationId xmlns:p14="http://schemas.microsoft.com/office/powerpoint/2010/main" val="3769649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en-US" sz="8000" b="1" dirty="0" smtClean="0">
                <a:solidFill>
                  <a:srgbClr val="0070C0"/>
                </a:solidFill>
              </a:rPr>
              <a:t>Resources</a:t>
            </a:r>
            <a:endParaRPr lang="en-US" sz="8000" b="1" dirty="0">
              <a:solidFill>
                <a:srgbClr val="0070C0"/>
              </a:solidFill>
            </a:endParaRPr>
          </a:p>
        </p:txBody>
      </p:sp>
      <p:sp>
        <p:nvSpPr>
          <p:cNvPr id="7" name="Text Placeholder 6"/>
          <p:cNvSpPr>
            <a:spLocks noGrp="1"/>
          </p:cNvSpPr>
          <p:nvPr>
            <p:ph type="body" idx="1"/>
          </p:nvPr>
        </p:nvSpPr>
        <p:spPr/>
        <p:txBody>
          <a:bodyPr/>
          <a:lstStyle/>
          <a:p>
            <a:r>
              <a:rPr lang="en-US" dirty="0" smtClean="0"/>
              <a:t>Current</a:t>
            </a:r>
            <a:endParaRPr lang="en-US" dirty="0"/>
          </a:p>
        </p:txBody>
      </p:sp>
      <p:sp>
        <p:nvSpPr>
          <p:cNvPr id="3" name="Content Placeholder 2"/>
          <p:cNvSpPr>
            <a:spLocks noGrp="1"/>
          </p:cNvSpPr>
          <p:nvPr>
            <p:ph sz="half" idx="2"/>
          </p:nvPr>
        </p:nvSpPr>
        <p:spPr/>
        <p:txBody>
          <a:bodyPr>
            <a:normAutofit fontScale="70000" lnSpcReduction="20000"/>
          </a:bodyPr>
          <a:lstStyle/>
          <a:p>
            <a:pPr algn="ctr">
              <a:buNone/>
            </a:pPr>
            <a:endParaRPr lang="en-US" sz="2000" b="1" dirty="0" smtClean="0"/>
          </a:p>
          <a:p>
            <a:r>
              <a:rPr lang="en-US" sz="4000" dirty="0" smtClean="0">
                <a:hlinkClick r:id="rId2"/>
              </a:rPr>
              <a:t>www.cooperative.com</a:t>
            </a:r>
            <a:endParaRPr lang="en-US" sz="4000" dirty="0" smtClean="0"/>
          </a:p>
          <a:p>
            <a:pPr lvl="1"/>
            <a:r>
              <a:rPr lang="en-US" sz="3600" dirty="0" smtClean="0"/>
              <a:t>Search FEMA gifts gratuities webinar</a:t>
            </a:r>
          </a:p>
          <a:p>
            <a:pPr lvl="1"/>
            <a:r>
              <a:rPr lang="en-US" sz="3600" dirty="0" smtClean="0"/>
              <a:t>Slides, recording, legal memo</a:t>
            </a:r>
          </a:p>
          <a:p>
            <a:pPr lvl="1"/>
            <a:r>
              <a:rPr lang="en-US" sz="3600" dirty="0" smtClean="0"/>
              <a:t>2 webinars on gifts and gratuities</a:t>
            </a:r>
          </a:p>
          <a:p>
            <a:r>
              <a:rPr lang="en-US" sz="4000" dirty="0" smtClean="0"/>
              <a:t>Sample procurement code of conduct</a:t>
            </a:r>
            <a:endParaRPr lang="en-US" sz="4000" dirty="0"/>
          </a:p>
          <a:p>
            <a:pPr algn="ctr">
              <a:buNone/>
            </a:pPr>
            <a:endParaRPr lang="en-US" sz="2000" b="1" dirty="0" smtClean="0"/>
          </a:p>
          <a:p>
            <a:pPr algn="ctr">
              <a:buNone/>
            </a:pPr>
            <a:endParaRPr lang="en-US" sz="2000" dirty="0"/>
          </a:p>
        </p:txBody>
      </p:sp>
      <p:sp>
        <p:nvSpPr>
          <p:cNvPr id="8" name="Text Placeholder 7"/>
          <p:cNvSpPr>
            <a:spLocks noGrp="1"/>
          </p:cNvSpPr>
          <p:nvPr>
            <p:ph type="body" sz="quarter" idx="3"/>
          </p:nvPr>
        </p:nvSpPr>
        <p:spPr/>
        <p:txBody>
          <a:bodyPr/>
          <a:lstStyle/>
          <a:p>
            <a:r>
              <a:rPr lang="en-US" dirty="0" smtClean="0"/>
              <a:t>Watch for:</a:t>
            </a:r>
            <a:endParaRPr lang="en-US" dirty="0"/>
          </a:p>
        </p:txBody>
      </p:sp>
      <p:sp>
        <p:nvSpPr>
          <p:cNvPr id="9" name="Content Placeholder 8"/>
          <p:cNvSpPr>
            <a:spLocks noGrp="1"/>
          </p:cNvSpPr>
          <p:nvPr>
            <p:ph sz="quarter" idx="4"/>
          </p:nvPr>
        </p:nvSpPr>
        <p:spPr/>
        <p:txBody>
          <a:bodyPr/>
          <a:lstStyle/>
          <a:p>
            <a:r>
              <a:rPr lang="en-US" dirty="0" smtClean="0"/>
              <a:t>November 2, 2016 day long training at NRECA with FEMA and OIG staff</a:t>
            </a:r>
          </a:p>
          <a:p>
            <a:r>
              <a:rPr lang="en-US" dirty="0" smtClean="0"/>
              <a:t>Sample </a:t>
            </a:r>
            <a:r>
              <a:rPr lang="en-US" smtClean="0"/>
              <a:t>procurement guide</a:t>
            </a:r>
          </a:p>
          <a:p>
            <a:pPr marL="0" indent="0">
              <a:buNone/>
            </a:pPr>
            <a:endParaRPr lang="en-US"/>
          </a:p>
        </p:txBody>
      </p:sp>
      <p:sp>
        <p:nvSpPr>
          <p:cNvPr id="4" name="Slide Number Placeholder 3"/>
          <p:cNvSpPr>
            <a:spLocks noGrp="1"/>
          </p:cNvSpPr>
          <p:nvPr>
            <p:ph type="sldNum" sz="quarter" idx="12"/>
          </p:nvPr>
        </p:nvSpPr>
        <p:spPr/>
        <p:txBody>
          <a:bodyPr/>
          <a:lstStyle/>
          <a:p>
            <a:fld id="{EDD9DCC6-021E-4665-B119-9E3BAF100E98}" type="slidenum">
              <a:rPr lang="en-US" smtClean="0"/>
              <a:pPr/>
              <a:t>12</a:t>
            </a:fld>
            <a:endParaRPr lang="en-US"/>
          </a:p>
        </p:txBody>
      </p:sp>
      <p:pic>
        <p:nvPicPr>
          <p:cNvPr id="6" name="Picture 5" descr="nreca.jpg"/>
          <p:cNvPicPr>
            <a:picLocks noChangeAspect="1"/>
          </p:cNvPicPr>
          <p:nvPr/>
        </p:nvPicPr>
        <p:blipFill>
          <a:blip r:embed="rId3" cstate="print"/>
          <a:stretch>
            <a:fillRect/>
          </a:stretch>
        </p:blipFill>
        <p:spPr>
          <a:xfrm>
            <a:off x="6858000" y="6324600"/>
            <a:ext cx="1447800" cy="395677"/>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en-US" sz="8000" b="1" dirty="0">
                <a:solidFill>
                  <a:srgbClr val="0070C0"/>
                </a:solidFill>
              </a:rPr>
              <a:t>Thank you!</a:t>
            </a:r>
          </a:p>
        </p:txBody>
      </p:sp>
      <p:sp>
        <p:nvSpPr>
          <p:cNvPr id="3" name="Content Placeholder 2"/>
          <p:cNvSpPr>
            <a:spLocks noGrp="1"/>
          </p:cNvSpPr>
          <p:nvPr>
            <p:ph idx="1"/>
          </p:nvPr>
        </p:nvSpPr>
        <p:spPr/>
        <p:txBody>
          <a:bodyPr>
            <a:normAutofit/>
          </a:bodyPr>
          <a:lstStyle/>
          <a:p>
            <a:pPr algn="ctr">
              <a:buNone/>
            </a:pPr>
            <a:endParaRPr lang="en-US" sz="2000" b="1" dirty="0" smtClean="0"/>
          </a:p>
          <a:p>
            <a:pPr algn="ctr">
              <a:buNone/>
            </a:pPr>
            <a:endParaRPr lang="en-US" sz="2000" b="1" dirty="0"/>
          </a:p>
          <a:p>
            <a:pPr algn="ctr">
              <a:buNone/>
            </a:pPr>
            <a:endParaRPr lang="en-US" sz="2000" b="1" dirty="0" smtClean="0"/>
          </a:p>
          <a:p>
            <a:pPr algn="ctr">
              <a:buNone/>
            </a:pPr>
            <a:r>
              <a:rPr lang="en-US" sz="2800" b="1" dirty="0" smtClean="0"/>
              <a:t>Martha </a:t>
            </a:r>
            <a:r>
              <a:rPr lang="en-US" sz="2800" b="1" dirty="0"/>
              <a:t>A. </a:t>
            </a:r>
            <a:r>
              <a:rPr lang="en-US" sz="2800" b="1" dirty="0" smtClean="0"/>
              <a:t>Duggan, CLCP</a:t>
            </a:r>
            <a:endParaRPr lang="en-US" sz="2800" b="1" dirty="0"/>
          </a:p>
          <a:p>
            <a:pPr algn="ctr">
              <a:buNone/>
            </a:pPr>
            <a:r>
              <a:rPr lang="en-US" sz="2800" dirty="0" smtClean="0"/>
              <a:t>Senior Principal, </a:t>
            </a:r>
            <a:r>
              <a:rPr lang="en-US" sz="2800" dirty="0"/>
              <a:t>Regulatory Affairs</a:t>
            </a:r>
          </a:p>
          <a:p>
            <a:pPr algn="ctr">
              <a:buNone/>
            </a:pPr>
            <a:r>
              <a:rPr lang="en-US" sz="2800" dirty="0"/>
              <a:t>National Rural Electric</a:t>
            </a:r>
          </a:p>
          <a:p>
            <a:pPr algn="ctr">
              <a:buNone/>
            </a:pPr>
            <a:r>
              <a:rPr lang="en-US" sz="2800" dirty="0"/>
              <a:t>Cooperative Association</a:t>
            </a:r>
          </a:p>
          <a:p>
            <a:pPr algn="ctr">
              <a:buNone/>
            </a:pPr>
            <a:r>
              <a:rPr lang="en-US" sz="2800" dirty="0">
                <a:hlinkClick r:id="rId2"/>
              </a:rPr>
              <a:t>Martha.Duggan@NRECA.coop</a:t>
            </a:r>
            <a:endParaRPr lang="en-US" sz="2800" dirty="0"/>
          </a:p>
          <a:p>
            <a:pPr algn="ctr">
              <a:buNone/>
            </a:pPr>
            <a:r>
              <a:rPr lang="en-US" sz="2800" dirty="0"/>
              <a:t>(703) 907-5848</a:t>
            </a:r>
          </a:p>
          <a:p>
            <a:pPr algn="ctr">
              <a:buNone/>
            </a:pPr>
            <a:endParaRPr lang="en-US" sz="2000" dirty="0"/>
          </a:p>
        </p:txBody>
      </p:sp>
      <p:sp>
        <p:nvSpPr>
          <p:cNvPr id="4" name="Slide Number Placeholder 3"/>
          <p:cNvSpPr>
            <a:spLocks noGrp="1"/>
          </p:cNvSpPr>
          <p:nvPr>
            <p:ph type="sldNum" sz="quarter" idx="12"/>
          </p:nvPr>
        </p:nvSpPr>
        <p:spPr/>
        <p:txBody>
          <a:bodyPr/>
          <a:lstStyle/>
          <a:p>
            <a:fld id="{EDD9DCC6-021E-4665-B119-9E3BAF100E98}" type="slidenum">
              <a:rPr lang="en-US" smtClean="0"/>
              <a:pPr/>
              <a:t>13</a:t>
            </a:fld>
            <a:endParaRPr lang="en-US"/>
          </a:p>
        </p:txBody>
      </p:sp>
      <p:pic>
        <p:nvPicPr>
          <p:cNvPr id="6" name="Picture 5" descr="nreca.jpg"/>
          <p:cNvPicPr>
            <a:picLocks noChangeAspect="1"/>
          </p:cNvPicPr>
          <p:nvPr/>
        </p:nvPicPr>
        <p:blipFill>
          <a:blip r:embed="rId3" cstate="print"/>
          <a:stretch>
            <a:fillRect/>
          </a:stretch>
        </p:blipFill>
        <p:spPr>
          <a:xfrm>
            <a:off x="6858000" y="6324600"/>
            <a:ext cx="1447800" cy="395677"/>
          </a:xfrm>
          <a:prstGeom prst="rect">
            <a:avLst/>
          </a:prstGeom>
        </p:spPr>
      </p:pic>
    </p:spTree>
    <p:extLst>
      <p:ext uri="{BB962C8B-B14F-4D97-AF65-F5344CB8AC3E}">
        <p14:creationId xmlns:p14="http://schemas.microsoft.com/office/powerpoint/2010/main" val="3455614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295400"/>
          </a:xfrm>
        </p:spPr>
        <p:txBody>
          <a:bodyPr>
            <a:noAutofit/>
          </a:bodyPr>
          <a:lstStyle/>
          <a:p>
            <a:r>
              <a:rPr lang="en-US" b="1" dirty="0" smtClean="0">
                <a:solidFill>
                  <a:srgbClr val="0070C0"/>
                </a:solidFill>
              </a:rPr>
              <a:t>TODAY’S AGENDA</a:t>
            </a:r>
            <a:endParaRPr lang="en-US" b="1" dirty="0">
              <a:solidFill>
                <a:srgbClr val="0070C0"/>
              </a:solidFill>
            </a:endParaRPr>
          </a:p>
        </p:txBody>
      </p:sp>
      <p:sp>
        <p:nvSpPr>
          <p:cNvPr id="3" name="Content Placeholder 2"/>
          <p:cNvSpPr>
            <a:spLocks noGrp="1"/>
          </p:cNvSpPr>
          <p:nvPr>
            <p:ph idx="1"/>
          </p:nvPr>
        </p:nvSpPr>
        <p:spPr>
          <a:xfrm>
            <a:off x="457200" y="1752600"/>
            <a:ext cx="8229600" cy="4525963"/>
          </a:xfrm>
        </p:spPr>
        <p:txBody>
          <a:bodyPr>
            <a:normAutofit fontScale="77500" lnSpcReduction="20000"/>
          </a:bodyPr>
          <a:lstStyle/>
          <a:p>
            <a:pPr marL="514350">
              <a:lnSpc>
                <a:spcPct val="110000"/>
              </a:lnSpc>
              <a:spcBef>
                <a:spcPts val="0"/>
              </a:spcBef>
              <a:spcAft>
                <a:spcPts val="300"/>
              </a:spcAft>
            </a:pPr>
            <a:r>
              <a:rPr lang="en-US" sz="4200" dirty="0" smtClean="0"/>
              <a:t>Introduction and Background – theme is “Good News and Bad News.”</a:t>
            </a:r>
          </a:p>
          <a:p>
            <a:pPr marL="514350">
              <a:lnSpc>
                <a:spcPct val="110000"/>
              </a:lnSpc>
              <a:spcBef>
                <a:spcPts val="0"/>
              </a:spcBef>
              <a:spcAft>
                <a:spcPts val="300"/>
              </a:spcAft>
            </a:pPr>
            <a:r>
              <a:rPr lang="en-US" sz="4200" dirty="0" smtClean="0"/>
              <a:t>The “</a:t>
            </a:r>
            <a:r>
              <a:rPr lang="en-US" sz="4200" dirty="0" err="1" smtClean="0"/>
              <a:t>Supercircular</a:t>
            </a:r>
            <a:r>
              <a:rPr lang="en-US" sz="4200" dirty="0" smtClean="0"/>
              <a:t>”</a:t>
            </a:r>
          </a:p>
          <a:p>
            <a:pPr marL="914400" lvl="1">
              <a:lnSpc>
                <a:spcPct val="110000"/>
              </a:lnSpc>
              <a:spcBef>
                <a:spcPts val="0"/>
              </a:spcBef>
              <a:spcAft>
                <a:spcPts val="300"/>
              </a:spcAft>
            </a:pPr>
            <a:r>
              <a:rPr lang="en-US" sz="3800" dirty="0" smtClean="0"/>
              <a:t>Gifts and Gratuities</a:t>
            </a:r>
          </a:p>
          <a:p>
            <a:pPr marL="514350">
              <a:lnSpc>
                <a:spcPct val="110000"/>
              </a:lnSpc>
              <a:spcBef>
                <a:spcPts val="0"/>
              </a:spcBef>
              <a:spcAft>
                <a:spcPts val="300"/>
              </a:spcAft>
            </a:pPr>
            <a:r>
              <a:rPr lang="en-US" sz="4200" dirty="0" smtClean="0"/>
              <a:t>The Iowa Decision</a:t>
            </a:r>
          </a:p>
          <a:p>
            <a:pPr marL="514350">
              <a:lnSpc>
                <a:spcPct val="110000"/>
              </a:lnSpc>
              <a:spcBef>
                <a:spcPts val="0"/>
              </a:spcBef>
              <a:spcAft>
                <a:spcPts val="300"/>
              </a:spcAft>
            </a:pPr>
            <a:r>
              <a:rPr lang="en-US" sz="4200" dirty="0" smtClean="0"/>
              <a:t>Capacity Audits</a:t>
            </a:r>
          </a:p>
          <a:p>
            <a:pPr marL="514350">
              <a:lnSpc>
                <a:spcPct val="110000"/>
              </a:lnSpc>
              <a:spcBef>
                <a:spcPts val="0"/>
              </a:spcBef>
              <a:spcAft>
                <a:spcPts val="300"/>
              </a:spcAft>
            </a:pPr>
            <a:r>
              <a:rPr lang="en-US" sz="4200" dirty="0" smtClean="0"/>
              <a:t>The Public Assistance Program and 	Policy Guide</a:t>
            </a:r>
          </a:p>
          <a:p>
            <a:pPr marL="514350">
              <a:lnSpc>
                <a:spcPct val="110000"/>
              </a:lnSpc>
              <a:spcBef>
                <a:spcPts val="0"/>
              </a:spcBef>
              <a:spcAft>
                <a:spcPts val="300"/>
              </a:spcAft>
            </a:pPr>
            <a:r>
              <a:rPr lang="en-US" sz="4200" dirty="0" smtClean="0"/>
              <a:t>The Deductible Concept</a:t>
            </a:r>
          </a:p>
          <a:p>
            <a:endParaRPr lang="en-US" dirty="0"/>
          </a:p>
        </p:txBody>
      </p:sp>
      <p:sp>
        <p:nvSpPr>
          <p:cNvPr id="5" name="Slide Number Placeholder 4"/>
          <p:cNvSpPr>
            <a:spLocks noGrp="1"/>
          </p:cNvSpPr>
          <p:nvPr>
            <p:ph type="sldNum" sz="quarter" idx="12"/>
          </p:nvPr>
        </p:nvSpPr>
        <p:spPr/>
        <p:txBody>
          <a:bodyPr/>
          <a:lstStyle/>
          <a:p>
            <a:fld id="{EDD9DCC6-021E-4665-B119-9E3BAF100E98}" type="slidenum">
              <a:rPr lang="en-US" smtClean="0"/>
              <a:pPr/>
              <a:t>2</a:t>
            </a:fld>
            <a:endParaRPr lang="en-US"/>
          </a:p>
        </p:txBody>
      </p:sp>
      <p:pic>
        <p:nvPicPr>
          <p:cNvPr id="6" name="Picture 5" descr="nreca.jpg"/>
          <p:cNvPicPr>
            <a:picLocks noChangeAspect="1"/>
          </p:cNvPicPr>
          <p:nvPr/>
        </p:nvPicPr>
        <p:blipFill>
          <a:blip r:embed="rId2" cstate="print"/>
          <a:stretch>
            <a:fillRect/>
          </a:stretch>
        </p:blipFill>
        <p:spPr>
          <a:xfrm>
            <a:off x="6934200" y="6321951"/>
            <a:ext cx="1447800" cy="39567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0070C0"/>
                </a:solidFill>
              </a:rPr>
              <a:t>BACKGROUND</a:t>
            </a:r>
            <a:endParaRPr lang="en-US" b="1" dirty="0">
              <a:solidFill>
                <a:srgbClr val="0070C0"/>
              </a:solidFill>
            </a:endParaRPr>
          </a:p>
        </p:txBody>
      </p:sp>
      <p:sp>
        <p:nvSpPr>
          <p:cNvPr id="9" name="Text Placeholder 8"/>
          <p:cNvSpPr>
            <a:spLocks noGrp="1"/>
          </p:cNvSpPr>
          <p:nvPr>
            <p:ph type="body" idx="1"/>
          </p:nvPr>
        </p:nvSpPr>
        <p:spPr/>
        <p:txBody>
          <a:bodyPr/>
          <a:lstStyle/>
          <a:p>
            <a:endParaRPr lang="en-US"/>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98739" y="1371601"/>
            <a:ext cx="4448605" cy="4950350"/>
          </a:xfrm>
        </p:spPr>
      </p:pic>
      <p:sp>
        <p:nvSpPr>
          <p:cNvPr id="10" name="Text Placeholder 9"/>
          <p:cNvSpPr>
            <a:spLocks noGrp="1"/>
          </p:cNvSpPr>
          <p:nvPr>
            <p:ph type="body" sz="quarter" idx="3"/>
          </p:nvPr>
        </p:nvSpPr>
        <p:spPr/>
        <p:txBody>
          <a:bodyPr>
            <a:normAutofit/>
          </a:bodyPr>
          <a:lstStyle/>
          <a:p>
            <a:endParaRPr lang="en-US" dirty="0" smtClean="0"/>
          </a:p>
          <a:p>
            <a:endParaRPr lang="en-US" dirty="0"/>
          </a:p>
        </p:txBody>
      </p:sp>
      <p:sp>
        <p:nvSpPr>
          <p:cNvPr id="7" name="Content Placeholder 6"/>
          <p:cNvSpPr>
            <a:spLocks noGrp="1"/>
          </p:cNvSpPr>
          <p:nvPr>
            <p:ph sz="quarter" idx="4"/>
          </p:nvPr>
        </p:nvSpPr>
        <p:spPr/>
        <p:txBody>
          <a:bodyPr>
            <a:normAutofit/>
          </a:bodyPr>
          <a:lstStyle/>
          <a:p>
            <a:pPr marL="0" indent="0" algn="ctr">
              <a:buNone/>
            </a:pPr>
            <a:r>
              <a:rPr lang="en-US" sz="4000" dirty="0" smtClean="0"/>
              <a:t>Is </a:t>
            </a:r>
            <a:r>
              <a:rPr lang="en-US" sz="4000" dirty="0"/>
              <a:t>FEMA’s agenda to deny electric co-ops funding?</a:t>
            </a:r>
          </a:p>
          <a:p>
            <a:endParaRPr lang="en-US" dirty="0"/>
          </a:p>
        </p:txBody>
      </p:sp>
      <p:sp>
        <p:nvSpPr>
          <p:cNvPr id="5" name="Slide Number Placeholder 4"/>
          <p:cNvSpPr>
            <a:spLocks noGrp="1"/>
          </p:cNvSpPr>
          <p:nvPr>
            <p:ph type="sldNum" sz="quarter" idx="12"/>
          </p:nvPr>
        </p:nvSpPr>
        <p:spPr/>
        <p:txBody>
          <a:bodyPr/>
          <a:lstStyle/>
          <a:p>
            <a:fld id="{EDD9DCC6-021E-4665-B119-9E3BAF100E98}" type="slidenum">
              <a:rPr lang="en-US" smtClean="0"/>
              <a:pPr/>
              <a:t>3</a:t>
            </a:fld>
            <a:endParaRPr lang="en-US"/>
          </a:p>
        </p:txBody>
      </p:sp>
      <p:pic>
        <p:nvPicPr>
          <p:cNvPr id="6" name="Picture 5" descr="nreca.jpg"/>
          <p:cNvPicPr>
            <a:picLocks noChangeAspect="1"/>
          </p:cNvPicPr>
          <p:nvPr/>
        </p:nvPicPr>
        <p:blipFill>
          <a:blip r:embed="rId4" cstate="print"/>
          <a:stretch>
            <a:fillRect/>
          </a:stretch>
        </p:blipFill>
        <p:spPr>
          <a:xfrm>
            <a:off x="6934200" y="6321951"/>
            <a:ext cx="1447800" cy="395677"/>
          </a:xfrm>
          <a:prstGeom prst="rect">
            <a:avLst/>
          </a:prstGeom>
        </p:spPr>
      </p:pic>
    </p:spTree>
    <p:extLst>
      <p:ext uri="{BB962C8B-B14F-4D97-AF65-F5344CB8AC3E}">
        <p14:creationId xmlns:p14="http://schemas.microsoft.com/office/powerpoint/2010/main" val="2120967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solidFill>
                  <a:srgbClr val="0070C0"/>
                </a:solidFill>
              </a:rPr>
              <a:t>The </a:t>
            </a:r>
            <a:r>
              <a:rPr lang="en-US" sz="5400" b="1" dirty="0" err="1" smtClean="0">
                <a:solidFill>
                  <a:srgbClr val="0070C0"/>
                </a:solidFill>
              </a:rPr>
              <a:t>Supercircular</a:t>
            </a:r>
            <a:endParaRPr lang="en-US" sz="5400" b="1" dirty="0">
              <a:solidFill>
                <a:srgbClr val="0070C0"/>
              </a:solidFill>
            </a:endParaRPr>
          </a:p>
        </p:txBody>
      </p:sp>
      <p:sp>
        <p:nvSpPr>
          <p:cNvPr id="3" name="Content Placeholder 2"/>
          <p:cNvSpPr>
            <a:spLocks noGrp="1"/>
          </p:cNvSpPr>
          <p:nvPr>
            <p:ph sz="half" idx="1"/>
          </p:nvPr>
        </p:nvSpPr>
        <p:spPr/>
        <p:txBody>
          <a:bodyPr>
            <a:normAutofit/>
          </a:bodyPr>
          <a:lstStyle/>
          <a:p>
            <a:pPr marL="171450" indent="0">
              <a:lnSpc>
                <a:spcPct val="110000"/>
              </a:lnSpc>
              <a:spcBef>
                <a:spcPts val="0"/>
              </a:spcBef>
              <a:spcAft>
                <a:spcPts val="300"/>
              </a:spcAft>
              <a:buNone/>
            </a:pPr>
            <a:endParaRPr lang="en-US" sz="4200" dirty="0" smtClean="0"/>
          </a:p>
          <a:p>
            <a:endParaRPr lang="en-US" dirty="0"/>
          </a:p>
        </p:txBody>
      </p:sp>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495800" y="1828800"/>
            <a:ext cx="3044825" cy="4038600"/>
          </a:xfrm>
        </p:spPr>
      </p:pic>
      <p:sp>
        <p:nvSpPr>
          <p:cNvPr id="5" name="Slide Number Placeholder 4"/>
          <p:cNvSpPr>
            <a:spLocks noGrp="1"/>
          </p:cNvSpPr>
          <p:nvPr>
            <p:ph type="sldNum" sz="quarter" idx="12"/>
          </p:nvPr>
        </p:nvSpPr>
        <p:spPr/>
        <p:txBody>
          <a:bodyPr/>
          <a:lstStyle/>
          <a:p>
            <a:fld id="{EDD9DCC6-021E-4665-B119-9E3BAF100E98}" type="slidenum">
              <a:rPr lang="en-US" smtClean="0"/>
              <a:pPr/>
              <a:t>4</a:t>
            </a:fld>
            <a:endParaRPr lang="en-US"/>
          </a:p>
        </p:txBody>
      </p:sp>
      <p:pic>
        <p:nvPicPr>
          <p:cNvPr id="6" name="Picture 5" descr="nreca.jpg"/>
          <p:cNvPicPr>
            <a:picLocks noChangeAspect="1"/>
          </p:cNvPicPr>
          <p:nvPr/>
        </p:nvPicPr>
        <p:blipFill>
          <a:blip r:embed="rId4" cstate="print"/>
          <a:stretch>
            <a:fillRect/>
          </a:stretch>
        </p:blipFill>
        <p:spPr>
          <a:xfrm>
            <a:off x="6934200" y="6321951"/>
            <a:ext cx="1447800" cy="395677"/>
          </a:xfrm>
          <a:prstGeom prst="rect">
            <a:avLst/>
          </a:prstGeom>
        </p:spPr>
      </p:pic>
      <p:pic>
        <p:nvPicPr>
          <p:cNvPr id="5122" name="Picture 2" descr="C:\Users\mad0\Pictures\OMB logo.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475088"/>
            <a:ext cx="3886200" cy="3166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81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0070C0"/>
                </a:solidFill>
              </a:rPr>
              <a:t>Soliciting or Receiving Gifts</a:t>
            </a:r>
            <a:endParaRPr lang="en-US" sz="5400" b="1" dirty="0">
              <a:solidFill>
                <a:srgbClr val="0070C0"/>
              </a:solidFill>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47800" y="1447800"/>
            <a:ext cx="5257800" cy="5328533"/>
          </a:xfrm>
        </p:spPr>
      </p:pic>
      <p:sp>
        <p:nvSpPr>
          <p:cNvPr id="4" name="Slide Number Placeholder 3"/>
          <p:cNvSpPr>
            <a:spLocks noGrp="1"/>
          </p:cNvSpPr>
          <p:nvPr>
            <p:ph type="sldNum" sz="quarter" idx="12"/>
          </p:nvPr>
        </p:nvSpPr>
        <p:spPr/>
        <p:txBody>
          <a:bodyPr/>
          <a:lstStyle/>
          <a:p>
            <a:fld id="{EDD9DCC6-021E-4665-B119-9E3BAF100E98}" type="slidenum">
              <a:rPr lang="en-US" smtClean="0"/>
              <a:pPr/>
              <a:t>5</a:t>
            </a:fld>
            <a:endParaRPr lang="en-US"/>
          </a:p>
        </p:txBody>
      </p:sp>
      <p:pic>
        <p:nvPicPr>
          <p:cNvPr id="1026" name="Picture 2" descr="C:\Users\mad0\Pictures\N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371600"/>
            <a:ext cx="6648453" cy="531876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ad0\Pictures\gif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1911" y="2116174"/>
            <a:ext cx="3325489" cy="337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635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0070C0"/>
                </a:solidFill>
              </a:rPr>
              <a:t>Procurement Code of Conduct – Every Co-op Should Have One!</a:t>
            </a:r>
            <a:endParaRPr lang="en-US" b="1" dirty="0">
              <a:solidFill>
                <a:srgbClr val="0070C0"/>
              </a:solidFill>
            </a:endParaRPr>
          </a:p>
        </p:txBody>
      </p:sp>
      <p:sp>
        <p:nvSpPr>
          <p:cNvPr id="4" name="Slide Number Placeholder 3"/>
          <p:cNvSpPr>
            <a:spLocks noGrp="1"/>
          </p:cNvSpPr>
          <p:nvPr>
            <p:ph type="sldNum" sz="quarter" idx="12"/>
          </p:nvPr>
        </p:nvSpPr>
        <p:spPr/>
        <p:txBody>
          <a:bodyPr/>
          <a:lstStyle/>
          <a:p>
            <a:fld id="{EDD9DCC6-021E-4665-B119-9E3BAF100E98}" type="slidenum">
              <a:rPr lang="en-US" smtClean="0"/>
              <a:pPr/>
              <a:t>6</a:t>
            </a:fld>
            <a:endParaRPr lang="en-US"/>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57400" y="1829079"/>
            <a:ext cx="5638800" cy="3671306"/>
          </a:xfrm>
        </p:spPr>
      </p:pic>
    </p:spTree>
    <p:extLst>
      <p:ext uri="{BB962C8B-B14F-4D97-AF65-F5344CB8AC3E}">
        <p14:creationId xmlns:p14="http://schemas.microsoft.com/office/powerpoint/2010/main" val="1445204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Women &amp; Minority Owned Businesses</a:t>
            </a:r>
            <a:endParaRPr lang="en-US" dirty="0"/>
          </a:p>
        </p:txBody>
      </p:sp>
      <p:sp>
        <p:nvSpPr>
          <p:cNvPr id="4" name="Slide Number Placeholder 3"/>
          <p:cNvSpPr>
            <a:spLocks noGrp="1"/>
          </p:cNvSpPr>
          <p:nvPr>
            <p:ph type="sldNum" sz="quarter" idx="12"/>
          </p:nvPr>
        </p:nvSpPr>
        <p:spPr/>
        <p:txBody>
          <a:bodyPr/>
          <a:lstStyle/>
          <a:p>
            <a:fld id="{EDD9DCC6-021E-4665-B119-9E3BAF100E98}" type="slidenum">
              <a:rPr lang="en-US" smtClean="0"/>
              <a:pPr/>
              <a:t>7</a:t>
            </a:fld>
            <a:endParaRPr lang="en-US"/>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4400" y="1438033"/>
            <a:ext cx="7162800" cy="4749248"/>
          </a:xfrm>
        </p:spPr>
      </p:pic>
    </p:spTree>
    <p:extLst>
      <p:ext uri="{BB962C8B-B14F-4D97-AF65-F5344CB8AC3E}">
        <p14:creationId xmlns:p14="http://schemas.microsoft.com/office/powerpoint/2010/main" val="149157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rgbClr val="0070C0"/>
                </a:solidFill>
              </a:rPr>
              <a:t>The Iowa Decision</a:t>
            </a:r>
            <a:endParaRPr lang="en-US" sz="6600" b="1" dirty="0">
              <a:solidFill>
                <a:srgbClr val="0070C0"/>
              </a:solidFill>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81200" y="1788477"/>
            <a:ext cx="5486400" cy="4393491"/>
          </a:xfrm>
        </p:spPr>
      </p:pic>
      <p:sp>
        <p:nvSpPr>
          <p:cNvPr id="4" name="Slide Number Placeholder 3"/>
          <p:cNvSpPr>
            <a:spLocks noGrp="1"/>
          </p:cNvSpPr>
          <p:nvPr>
            <p:ph type="sldNum" sz="quarter" idx="12"/>
          </p:nvPr>
        </p:nvSpPr>
        <p:spPr/>
        <p:txBody>
          <a:bodyPr/>
          <a:lstStyle/>
          <a:p>
            <a:fld id="{EDD9DCC6-021E-4665-B119-9E3BAF100E98}" type="slidenum">
              <a:rPr lang="en-US" smtClean="0"/>
              <a:pPr/>
              <a:t>8</a:t>
            </a:fld>
            <a:endParaRPr lang="en-US"/>
          </a:p>
        </p:txBody>
      </p:sp>
    </p:spTree>
    <p:extLst>
      <p:ext uri="{BB962C8B-B14F-4D97-AF65-F5344CB8AC3E}">
        <p14:creationId xmlns:p14="http://schemas.microsoft.com/office/powerpoint/2010/main" val="2740984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chemeClr val="accent1"/>
                </a:solidFill>
              </a:rPr>
              <a:t>Capacity Audits</a:t>
            </a:r>
            <a:endParaRPr lang="en-US" sz="4800" b="1" dirty="0">
              <a:solidFill>
                <a:schemeClr val="accent1"/>
              </a:solidFill>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43199" y="1558892"/>
            <a:ext cx="3661355" cy="4613307"/>
          </a:xfrm>
        </p:spPr>
      </p:pic>
      <p:sp>
        <p:nvSpPr>
          <p:cNvPr id="4" name="Slide Number Placeholder 3"/>
          <p:cNvSpPr>
            <a:spLocks noGrp="1"/>
          </p:cNvSpPr>
          <p:nvPr>
            <p:ph type="sldNum" sz="quarter" idx="12"/>
          </p:nvPr>
        </p:nvSpPr>
        <p:spPr/>
        <p:txBody>
          <a:bodyPr/>
          <a:lstStyle/>
          <a:p>
            <a:fld id="{EDD9DCC6-021E-4665-B119-9E3BAF100E98}" type="slidenum">
              <a:rPr lang="en-US" smtClean="0"/>
              <a:pPr/>
              <a:t>9</a:t>
            </a:fld>
            <a:endParaRPr lang="en-US"/>
          </a:p>
        </p:txBody>
      </p:sp>
    </p:spTree>
    <p:extLst>
      <p:ext uri="{BB962C8B-B14F-4D97-AF65-F5344CB8AC3E}">
        <p14:creationId xmlns:p14="http://schemas.microsoft.com/office/powerpoint/2010/main" val="2677388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2495</TotalTime>
  <Words>675</Words>
  <Application>Microsoft Office PowerPoint</Application>
  <PresentationFormat>On-screen Show (4:3)</PresentationFormat>
  <Paragraphs>102</Paragraphs>
  <Slides>13</Slides>
  <Notes>8</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TODAY’S AGENDA</vt:lpstr>
      <vt:lpstr>BACKGROUND</vt:lpstr>
      <vt:lpstr>The Supercircular</vt:lpstr>
      <vt:lpstr>Soliciting or Receiving Gifts</vt:lpstr>
      <vt:lpstr>Procurement Code of Conduct – Every Co-op Should Have One!</vt:lpstr>
      <vt:lpstr>Women &amp; Minority Owned Businesses</vt:lpstr>
      <vt:lpstr>The Iowa Decision</vt:lpstr>
      <vt:lpstr>Capacity Audits</vt:lpstr>
      <vt:lpstr> The Public Assistance Program and Policy Guide</vt:lpstr>
      <vt:lpstr>Documentation</vt:lpstr>
      <vt:lpstr>Resources</vt:lpstr>
      <vt:lpstr>Thank you!</vt:lpstr>
    </vt:vector>
  </TitlesOfParts>
  <Company>NRECA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setup</dc:creator>
  <cp:lastModifiedBy>Duggan, Martha A.</cp:lastModifiedBy>
  <cp:revision>98</cp:revision>
  <cp:lastPrinted>2016-01-04T18:46:36Z</cp:lastPrinted>
  <dcterms:created xsi:type="dcterms:W3CDTF">2012-03-27T13:13:31Z</dcterms:created>
  <dcterms:modified xsi:type="dcterms:W3CDTF">2016-09-12T14:51:41Z</dcterms:modified>
</cp:coreProperties>
</file>