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sldIdLst>
    <p:sldId id="433" r:id="rId2"/>
    <p:sldId id="422" r:id="rId3"/>
    <p:sldId id="426" r:id="rId4"/>
    <p:sldId id="436" r:id="rId5"/>
    <p:sldId id="427" r:id="rId6"/>
    <p:sldId id="423" r:id="rId7"/>
    <p:sldId id="424" r:id="rId8"/>
    <p:sldId id="439" r:id="rId9"/>
    <p:sldId id="425" r:id="rId10"/>
    <p:sldId id="442" r:id="rId11"/>
    <p:sldId id="443" r:id="rId12"/>
    <p:sldId id="444" r:id="rId13"/>
    <p:sldId id="445" r:id="rId14"/>
    <p:sldId id="449" r:id="rId15"/>
    <p:sldId id="430" r:id="rId16"/>
    <p:sldId id="448" r:id="rId17"/>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3" autoAdjust="0"/>
    <p:restoredTop sz="75909" autoAdjust="0"/>
  </p:normalViewPr>
  <p:slideViewPr>
    <p:cSldViewPr>
      <p:cViewPr varScale="1">
        <p:scale>
          <a:sx n="56" d="100"/>
          <a:sy n="56" d="100"/>
        </p:scale>
        <p:origin x="19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Allocated ($235.0M 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c:formatCode>
                <c:ptCount val="12"/>
                <c:pt idx="0">
                  <c:v>5888701</c:v>
                </c:pt>
                <c:pt idx="1">
                  <c:v>9325902</c:v>
                </c:pt>
                <c:pt idx="2">
                  <c:v>9932634</c:v>
                </c:pt>
                <c:pt idx="3">
                  <c:v>15229117</c:v>
                </c:pt>
                <c:pt idx="4">
                  <c:v>9300575</c:v>
                </c:pt>
                <c:pt idx="5">
                  <c:v>12503710</c:v>
                </c:pt>
                <c:pt idx="6">
                  <c:v>13169882</c:v>
                </c:pt>
                <c:pt idx="7">
                  <c:v>14210165</c:v>
                </c:pt>
                <c:pt idx="8">
                  <c:v>19355144</c:v>
                </c:pt>
                <c:pt idx="9">
                  <c:v>31448832</c:v>
                </c:pt>
                <c:pt idx="10">
                  <c:v>34144205</c:v>
                </c:pt>
                <c:pt idx="11">
                  <c:v>32639000</c:v>
                </c:pt>
              </c:numCache>
            </c:numRef>
          </c:val>
        </c:ser>
        <c:ser>
          <c:idx val="1"/>
          <c:order val="1"/>
          <c:tx>
            <c:strRef>
              <c:f>Sheet1!$C$1</c:f>
              <c:strCache>
                <c:ptCount val="1"/>
                <c:pt idx="0">
                  <c:v>Paid ($103.2M TOTAL)</c:v>
                </c:pt>
              </c:strCache>
            </c:strRef>
          </c:tx>
          <c:spPr>
            <a:solidFill>
              <a:srgbClr val="76B5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c:formatCode>
                <c:ptCount val="12"/>
                <c:pt idx="0">
                  <c:v>1330456</c:v>
                </c:pt>
                <c:pt idx="1">
                  <c:v>1474773</c:v>
                </c:pt>
                <c:pt idx="2">
                  <c:v>2286048</c:v>
                </c:pt>
                <c:pt idx="3">
                  <c:v>3899052</c:v>
                </c:pt>
                <c:pt idx="4">
                  <c:v>5290648</c:v>
                </c:pt>
                <c:pt idx="5">
                  <c:v>7908369</c:v>
                </c:pt>
                <c:pt idx="6">
                  <c:v>7546395</c:v>
                </c:pt>
                <c:pt idx="7">
                  <c:v>8848930</c:v>
                </c:pt>
                <c:pt idx="8">
                  <c:v>13957675</c:v>
                </c:pt>
                <c:pt idx="9">
                  <c:v>16596326</c:v>
                </c:pt>
                <c:pt idx="10">
                  <c:v>17624554</c:v>
                </c:pt>
                <c:pt idx="11">
                  <c:v>7738000</c:v>
                </c:pt>
              </c:numCache>
            </c:numRef>
          </c:val>
        </c:ser>
        <c:dLbls>
          <c:showLegendKey val="0"/>
          <c:showVal val="0"/>
          <c:showCatName val="0"/>
          <c:showSerName val="0"/>
          <c:showPercent val="0"/>
          <c:showBubbleSize val="0"/>
        </c:dLbls>
        <c:gapWidth val="150"/>
        <c:axId val="341153736"/>
        <c:axId val="341149424"/>
      </c:barChart>
      <c:catAx>
        <c:axId val="341153736"/>
        <c:scaling>
          <c:orientation val="minMax"/>
        </c:scaling>
        <c:delete val="0"/>
        <c:axPos val="b"/>
        <c:numFmt formatCode="General" sourceLinked="1"/>
        <c:majorTickMark val="out"/>
        <c:minorTickMark val="none"/>
        <c:tickLblPos val="nextTo"/>
        <c:txPr>
          <a:bodyPr/>
          <a:lstStyle/>
          <a:p>
            <a:pPr>
              <a:defRPr sz="1400" b="1">
                <a:solidFill>
                  <a:schemeClr val="tx2"/>
                </a:solidFill>
                <a:latin typeface="+mn-lt"/>
              </a:defRPr>
            </a:pPr>
            <a:endParaRPr lang="en-US"/>
          </a:p>
        </c:txPr>
        <c:crossAx val="341149424"/>
        <c:crosses val="autoZero"/>
        <c:auto val="1"/>
        <c:lblAlgn val="ctr"/>
        <c:lblOffset val="100"/>
        <c:noMultiLvlLbl val="0"/>
      </c:catAx>
      <c:valAx>
        <c:axId val="34114942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out"/>
        <c:minorTickMark val="none"/>
        <c:tickLblPos val="nextTo"/>
        <c:txPr>
          <a:bodyPr/>
          <a:lstStyle/>
          <a:p>
            <a:pPr>
              <a:defRPr sz="1400" b="1">
                <a:solidFill>
                  <a:schemeClr val="tx2"/>
                </a:solidFill>
                <a:latin typeface="+mn-lt"/>
              </a:defRPr>
            </a:pPr>
            <a:endParaRPr lang="en-US"/>
          </a:p>
        </c:txPr>
        <c:crossAx val="341153736"/>
        <c:crosses val="autoZero"/>
        <c:crossBetween val="between"/>
      </c:valAx>
    </c:plotArea>
    <c:legend>
      <c:legendPos val="t"/>
      <c:overlay val="0"/>
      <c:txPr>
        <a:bodyPr/>
        <a:lstStyle/>
        <a:p>
          <a:pPr>
            <a:defRPr>
              <a:solidFill>
                <a:schemeClr val="tx2"/>
              </a:solidFill>
              <a:latin typeface="+mn-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Allocated ($12.8M TOTAL)</c:v>
                </c:pt>
              </c:strCache>
            </c:strRef>
          </c:tx>
          <c:spPr>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1"/>
              <a:tileRect/>
            </a:gradFill>
            <a:effectLst>
              <a:outerShdw blurRad="40005" dist="22860" dir="5400000" algn="ctr" rotWithShape="0">
                <a:srgbClr val="000000">
                  <a:alpha val="35000"/>
                </a:srgbClr>
              </a:outerShdw>
            </a:effectLst>
            <a:scene3d>
              <a:camera prst="orthographicFront"/>
              <a:lightRig rig="threePt" dir="t">
                <a:rot lat="0" lon="0" rev="1200000"/>
              </a:lightRig>
            </a:scene3d>
            <a:sp3d>
              <a:bevelT w="63500" h="25400"/>
            </a:sp3d>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#,##0_);\(#,##0\)</c:formatCode>
                <c:ptCount val="12"/>
                <c:pt idx="0" formatCode="General">
                  <c:v>311579</c:v>
                </c:pt>
                <c:pt idx="1">
                  <c:v>502580</c:v>
                </c:pt>
                <c:pt idx="2">
                  <c:v>598667</c:v>
                </c:pt>
                <c:pt idx="3" formatCode="_(* #,##0_);_(* \(#,##0\);_(* &quot;-&quot;??_);_(@_)">
                  <c:v>883854</c:v>
                </c:pt>
                <c:pt idx="4" formatCode="_(* #,##0_);_(* \(#,##0\);_(* &quot;-&quot;??_);_(@_)">
                  <c:v>523530</c:v>
                </c:pt>
                <c:pt idx="5">
                  <c:v>894079</c:v>
                </c:pt>
                <c:pt idx="6">
                  <c:v>841653</c:v>
                </c:pt>
                <c:pt idx="7">
                  <c:v>909381</c:v>
                </c:pt>
                <c:pt idx="8">
                  <c:v>1214023</c:v>
                </c:pt>
                <c:pt idx="9">
                  <c:v>1946729</c:v>
                </c:pt>
                <c:pt idx="10" formatCode="General">
                  <c:v>2083983</c:v>
                </c:pt>
                <c:pt idx="11" formatCode="General">
                  <c:v>2059091</c:v>
                </c:pt>
              </c:numCache>
            </c:numRef>
          </c:val>
        </c:ser>
        <c:ser>
          <c:idx val="1"/>
          <c:order val="1"/>
          <c:tx>
            <c:strRef>
              <c:f>Sheet1!$C$1</c:f>
              <c:strCache>
                <c:ptCount val="1"/>
                <c:pt idx="0">
                  <c:v> Paid ($3.4M TOTAL)</c:v>
                </c:pt>
              </c:strCache>
            </c:strRef>
          </c:tx>
          <c:spPr>
            <a:solidFill>
              <a:srgbClr val="92D050"/>
            </a:solidFill>
            <a:scene3d>
              <a:camera prst="orthographicFront"/>
              <a:lightRig rig="threePt" dir="t">
                <a:rot lat="0" lon="0" rev="1200000"/>
              </a:lightRig>
            </a:scene3d>
            <a:sp3d>
              <a:bevelT w="63500" h="25400"/>
            </a:sp3d>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#,##0_);\(#,##0\)</c:formatCode>
                <c:ptCount val="12"/>
                <c:pt idx="0" formatCode="General">
                  <c:v>15067</c:v>
                </c:pt>
                <c:pt idx="1">
                  <c:v>31615</c:v>
                </c:pt>
                <c:pt idx="2">
                  <c:v>61101</c:v>
                </c:pt>
                <c:pt idx="3">
                  <c:v>82602</c:v>
                </c:pt>
                <c:pt idx="4">
                  <c:v>114645</c:v>
                </c:pt>
                <c:pt idx="5">
                  <c:v>98248</c:v>
                </c:pt>
                <c:pt idx="6">
                  <c:v>81413</c:v>
                </c:pt>
                <c:pt idx="7" formatCode="#,##0">
                  <c:v>227439</c:v>
                </c:pt>
                <c:pt idx="8" formatCode="#,##0">
                  <c:v>592120</c:v>
                </c:pt>
                <c:pt idx="9" formatCode="#,##0">
                  <c:v>831444</c:v>
                </c:pt>
                <c:pt idx="10" formatCode="General">
                  <c:v>936960</c:v>
                </c:pt>
                <c:pt idx="11" formatCode="General">
                  <c:v>371623</c:v>
                </c:pt>
              </c:numCache>
            </c:numRef>
          </c:val>
        </c:ser>
        <c:dLbls>
          <c:showLegendKey val="0"/>
          <c:showVal val="0"/>
          <c:showCatName val="0"/>
          <c:showSerName val="0"/>
          <c:showPercent val="0"/>
          <c:showBubbleSize val="0"/>
        </c:dLbls>
        <c:gapWidth val="150"/>
        <c:axId val="341155304"/>
        <c:axId val="341155696"/>
      </c:barChart>
      <c:catAx>
        <c:axId val="341155304"/>
        <c:scaling>
          <c:orientation val="minMax"/>
        </c:scaling>
        <c:delete val="0"/>
        <c:axPos val="b"/>
        <c:numFmt formatCode="General" sourceLinked="1"/>
        <c:majorTickMark val="out"/>
        <c:minorTickMark val="none"/>
        <c:tickLblPos val="nextTo"/>
        <c:txPr>
          <a:bodyPr/>
          <a:lstStyle/>
          <a:p>
            <a:pPr>
              <a:defRPr sz="1400" b="0">
                <a:solidFill>
                  <a:schemeClr val="tx1"/>
                </a:solidFill>
                <a:effectLst/>
                <a:latin typeface="Blue Highway D Type" pitchFamily="2" charset="0"/>
              </a:defRPr>
            </a:pPr>
            <a:endParaRPr lang="en-US"/>
          </a:p>
        </c:txPr>
        <c:crossAx val="341155696"/>
        <c:crosses val="autoZero"/>
        <c:auto val="1"/>
        <c:lblAlgn val="ctr"/>
        <c:lblOffset val="100"/>
        <c:noMultiLvlLbl val="0"/>
      </c:catAx>
      <c:valAx>
        <c:axId val="341155696"/>
        <c:scaling>
          <c:orientation val="minMax"/>
        </c:scaling>
        <c:delete val="0"/>
        <c:axPos val="l"/>
        <c:majorGridlines/>
        <c:numFmt formatCode="General" sourceLinked="1"/>
        <c:majorTickMark val="out"/>
        <c:minorTickMark val="none"/>
        <c:tickLblPos val="nextTo"/>
        <c:txPr>
          <a:bodyPr/>
          <a:lstStyle/>
          <a:p>
            <a:pPr>
              <a:defRPr sz="1400" b="0">
                <a:solidFill>
                  <a:schemeClr val="tx1"/>
                </a:solidFill>
                <a:effectLst/>
                <a:latin typeface="Blue Highway D Type" pitchFamily="2" charset="0"/>
              </a:defRPr>
            </a:pPr>
            <a:endParaRPr lang="en-US"/>
          </a:p>
        </c:txPr>
        <c:crossAx val="341155304"/>
        <c:crosses val="autoZero"/>
        <c:crossBetween val="between"/>
      </c:valAx>
    </c:plotArea>
    <c:legend>
      <c:legendPos val="t"/>
      <c:legendEntry>
        <c:idx val="0"/>
        <c:txPr>
          <a:bodyPr/>
          <a:lstStyle/>
          <a:p>
            <a:pPr>
              <a:defRPr b="0" i="0" baseline="0">
                <a:solidFill>
                  <a:schemeClr val="tx1"/>
                </a:solidFill>
                <a:effectLst/>
              </a:defRPr>
            </a:pPr>
            <a:endParaRPr lang="en-US"/>
          </a:p>
        </c:txPr>
      </c:legendEntry>
      <c:legendEntry>
        <c:idx val="1"/>
        <c:txPr>
          <a:bodyPr/>
          <a:lstStyle/>
          <a:p>
            <a:pPr>
              <a:defRPr>
                <a:solidFill>
                  <a:schemeClr val="tx1"/>
                </a:solidFill>
                <a:effectLst/>
              </a:defRPr>
            </a:pPr>
            <a:endParaRPr lang="en-US"/>
          </a:p>
        </c:txPr>
      </c:legendEntry>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rgbClr val="1F497D"/>
                </a:solidFill>
              </a:defRPr>
            </a:pPr>
            <a:r>
              <a:rPr lang="en-US" dirty="0" smtClean="0">
                <a:solidFill>
                  <a:srgbClr val="1F497D"/>
                </a:solidFill>
              </a:rPr>
              <a:t>Nationwide</a:t>
            </a:r>
            <a:endParaRPr lang="en-US" dirty="0">
              <a:solidFill>
                <a:srgbClr val="1F497D"/>
              </a:solidFill>
            </a:endParaRPr>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7"/>
            <c:invertIfNegative val="0"/>
            <c:bubble3D val="0"/>
            <c:spPr>
              <a:solidFill>
                <a:srgbClr val="76B531"/>
              </a:solidFill>
            </c:spPr>
          </c:dPt>
          <c:dLbls>
            <c:dLbl>
              <c:idx val="0"/>
              <c:tx>
                <c:rich>
                  <a:bodyPr/>
                  <a:lstStyle/>
                  <a:p>
                    <a:r>
                      <a:rPr lang="en-US" b="1" dirty="0" smtClean="0">
                        <a:solidFill>
                          <a:srgbClr val="1F497D"/>
                        </a:solidFill>
                      </a:rPr>
                      <a:t>13,073</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dirty="0" smtClean="0">
                        <a:solidFill>
                          <a:srgbClr val="1F497D"/>
                        </a:solidFill>
                      </a:rPr>
                      <a:t>1</a:t>
                    </a:r>
                    <a:r>
                      <a:rPr lang="en-US" dirty="0" smtClean="0">
                        <a:solidFill>
                          <a:srgbClr val="1F497D"/>
                        </a:solidFill>
                      </a:rPr>
                      <a:t>2,957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smtClean="0">
                        <a:solidFill>
                          <a:srgbClr val="1F497D"/>
                        </a:solidFill>
                      </a:rPr>
                      <a:t>1</a:t>
                    </a:r>
                    <a:r>
                      <a:rPr lang="en-US" dirty="0" smtClean="0">
                        <a:solidFill>
                          <a:srgbClr val="1F497D"/>
                        </a:solidFill>
                      </a:rPr>
                      <a:t>2,807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dirty="0" smtClean="0">
                        <a:solidFill>
                          <a:srgbClr val="1F497D"/>
                        </a:solidFill>
                      </a:rPr>
                      <a:t>12,282</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dirty="0" smtClean="0">
                        <a:solidFill>
                          <a:srgbClr val="1F497D"/>
                        </a:solidFill>
                      </a:rPr>
                      <a:t>11,866</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a:solidFill>
                          <a:srgbClr val="1F497D"/>
                        </a:solidFill>
                      </a:rPr>
                      <a:t> </a:t>
                    </a:r>
                    <a:r>
                      <a:rPr lang="en-US" dirty="0" smtClean="0">
                        <a:solidFill>
                          <a:srgbClr val="1F497D"/>
                        </a:solidFill>
                      </a:rPr>
                      <a:t>10,648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a:solidFill>
                          <a:srgbClr val="1F497D"/>
                        </a:solidFill>
                      </a:rPr>
                      <a:t> </a:t>
                    </a:r>
                    <a:r>
                      <a:rPr lang="en-US" dirty="0" smtClean="0">
                        <a:solidFill>
                          <a:srgbClr val="1F497D"/>
                        </a:solidFill>
                      </a:rPr>
                      <a:t>9,837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tx>
                <c:rich>
                  <a:bodyPr/>
                  <a:lstStyle/>
                  <a:p>
                    <a:pPr>
                      <a:defRPr b="1">
                        <a:solidFill>
                          <a:srgbClr val="1F497D"/>
                        </a:solidFill>
                      </a:defRPr>
                    </a:pPr>
                    <a:r>
                      <a:rPr lang="en-US" dirty="0"/>
                      <a:t> </a:t>
                    </a:r>
                    <a:r>
                      <a:rPr lang="en-US" dirty="0" smtClean="0"/>
                      <a:t>9,864 </a:t>
                    </a:r>
                    <a:endParaRPr lang="en-US" dirty="0"/>
                  </a:p>
                </c:rich>
              </c:tx>
              <c:numFmt formatCode="_(&quot;$&quot;* #,##0_);_(&quot;$&quot;* \(#,##0\);_(&quot;$&quot;* &quot;-&quot;_);_(@_)" sourceLinked="0"/>
              <c:spPr/>
              <c:dLblPos val="outEnd"/>
              <c:showLegendKey val="0"/>
              <c:showVal val="1"/>
              <c:showCatName val="0"/>
              <c:showSerName val="0"/>
              <c:showPercent val="0"/>
              <c:showBubbleSize val="0"/>
              <c:extLst>
                <c:ext xmlns:c15="http://schemas.microsoft.com/office/drawing/2012/chart" uri="{CE6537A1-D6FC-4f65-9D91-7224C49458BB}"/>
              </c:extLst>
            </c:dLbl>
            <c:numFmt formatCode="_(&quot;$&quot;* #,##0.000_);_(&quot;$&quot;* \(#,##0.000\);_(&quot;$&quot;* &quot;-&quot;???_);_(@_)" sourceLinked="0"/>
            <c:spPr>
              <a:noFill/>
              <a:ln>
                <a:noFill/>
              </a:ln>
              <a:effectLst/>
            </c:spPr>
            <c:txPr>
              <a:bodyPr/>
              <a:lstStyle/>
              <a:p>
                <a:pPr>
                  <a:defRPr b="1">
                    <a:solidFill>
                      <a:srgbClr val="1F497D"/>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#,##0</c:formatCode>
                <c:ptCount val="8"/>
                <c:pt idx="0">
                  <c:v>13073</c:v>
                </c:pt>
                <c:pt idx="1">
                  <c:v>12957</c:v>
                </c:pt>
                <c:pt idx="2" formatCode="&quot;$&quot;#,##0_);[Red]\(&quot;$&quot;#,##0\)">
                  <c:v>12807</c:v>
                </c:pt>
                <c:pt idx="3" formatCode="General">
                  <c:v>12282</c:v>
                </c:pt>
                <c:pt idx="4" formatCode="General">
                  <c:v>11866</c:v>
                </c:pt>
                <c:pt idx="5" formatCode="General">
                  <c:v>10648</c:v>
                </c:pt>
                <c:pt idx="6" formatCode="General">
                  <c:v>9837</c:v>
                </c:pt>
                <c:pt idx="7" formatCode="General">
                  <c:v>9864</c:v>
                </c:pt>
              </c:numCache>
            </c:numRef>
          </c:val>
        </c:ser>
        <c:dLbls>
          <c:showLegendKey val="0"/>
          <c:showVal val="1"/>
          <c:showCatName val="0"/>
          <c:showSerName val="0"/>
          <c:showPercent val="0"/>
          <c:showBubbleSize val="0"/>
        </c:dLbls>
        <c:gapWidth val="75"/>
        <c:overlap val="-25"/>
        <c:axId val="341154520"/>
        <c:axId val="341150600"/>
      </c:barChart>
      <c:catAx>
        <c:axId val="341154520"/>
        <c:scaling>
          <c:orientation val="minMax"/>
        </c:scaling>
        <c:delete val="0"/>
        <c:axPos val="b"/>
        <c:numFmt formatCode="General" sourceLinked="1"/>
        <c:majorTickMark val="none"/>
        <c:minorTickMark val="none"/>
        <c:tickLblPos val="nextTo"/>
        <c:txPr>
          <a:bodyPr/>
          <a:lstStyle/>
          <a:p>
            <a:pPr>
              <a:defRPr>
                <a:solidFill>
                  <a:srgbClr val="1F497D"/>
                </a:solidFill>
              </a:defRPr>
            </a:pPr>
            <a:endParaRPr lang="en-US"/>
          </a:p>
        </c:txPr>
        <c:crossAx val="341150600"/>
        <c:crosses val="autoZero"/>
        <c:auto val="1"/>
        <c:lblAlgn val="ctr"/>
        <c:lblOffset val="100"/>
        <c:noMultiLvlLbl val="0"/>
      </c:catAx>
      <c:valAx>
        <c:axId val="341150600"/>
        <c:scaling>
          <c:orientation val="minMax"/>
        </c:scaling>
        <c:delete val="0"/>
        <c:axPos val="l"/>
        <c:majorGridlines>
          <c:spPr>
            <a:ln>
              <a:gradFill>
                <a:gsLst>
                  <a:gs pos="0">
                    <a:srgbClr val="4F81BD">
                      <a:tint val="66000"/>
                      <a:satMod val="160000"/>
                      <a:alpha val="50000"/>
                      <a:lumMod val="100000"/>
                    </a:srgbClr>
                  </a:gs>
                  <a:gs pos="35000">
                    <a:srgbClr val="4F81BD">
                      <a:tint val="44500"/>
                      <a:satMod val="160000"/>
                    </a:srgbClr>
                  </a:gs>
                  <a:gs pos="100000">
                    <a:srgbClr val="4F81BD">
                      <a:tint val="23500"/>
                      <a:satMod val="160000"/>
                    </a:srgbClr>
                  </a:gs>
                </a:gsLst>
                <a:lin ang="5400000" scaled="0"/>
              </a:gradFill>
            </a:ln>
          </c:spPr>
        </c:majorGridlines>
        <c:numFmt formatCode="#,##0" sourceLinked="1"/>
        <c:majorTickMark val="none"/>
        <c:minorTickMark val="none"/>
        <c:tickLblPos val="nextTo"/>
        <c:txPr>
          <a:bodyPr/>
          <a:lstStyle/>
          <a:p>
            <a:pPr>
              <a:defRPr>
                <a:solidFill>
                  <a:srgbClr val="1F497D"/>
                </a:solidFill>
              </a:defRPr>
            </a:pPr>
            <a:endParaRPr lang="en-US"/>
          </a:p>
        </c:txPr>
        <c:crossAx val="341154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rgbClr val="1F497D"/>
                </a:solidFill>
              </a:defRPr>
            </a:pPr>
            <a:r>
              <a:rPr lang="en-US" dirty="0" smtClean="0">
                <a:solidFill>
                  <a:srgbClr val="1F497D"/>
                </a:solidFill>
              </a:rPr>
              <a:t>Nationwide</a:t>
            </a:r>
            <a:endParaRPr lang="en-US" dirty="0">
              <a:solidFill>
                <a:srgbClr val="1F497D"/>
              </a:solidFill>
            </a:endParaRPr>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7"/>
            <c:invertIfNegative val="0"/>
            <c:bubble3D val="0"/>
            <c:spPr/>
          </c:dPt>
          <c:dPt>
            <c:idx val="8"/>
            <c:invertIfNegative val="0"/>
            <c:bubble3D val="0"/>
            <c:spPr>
              <a:solidFill>
                <a:srgbClr val="76B531"/>
              </a:solidFill>
            </c:spPr>
          </c:dPt>
          <c:dLbls>
            <c:dLbl>
              <c:idx val="0"/>
              <c:tx>
                <c:rich>
                  <a:bodyPr/>
                  <a:lstStyle/>
                  <a:p>
                    <a:r>
                      <a:rPr lang="en-US" b="1" dirty="0" smtClean="0">
                        <a:solidFill>
                          <a:srgbClr val="1F497D"/>
                        </a:solidFill>
                      </a:rPr>
                      <a:t>13,073</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dirty="0" smtClean="0">
                        <a:solidFill>
                          <a:srgbClr val="1F497D"/>
                        </a:solidFill>
                      </a:rPr>
                      <a:t>1</a:t>
                    </a:r>
                    <a:r>
                      <a:rPr lang="en-US" dirty="0" smtClean="0">
                        <a:solidFill>
                          <a:srgbClr val="1F497D"/>
                        </a:solidFill>
                      </a:rPr>
                      <a:t>2,957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smtClean="0">
                        <a:solidFill>
                          <a:srgbClr val="1F497D"/>
                        </a:solidFill>
                      </a:rPr>
                      <a:t>1</a:t>
                    </a:r>
                    <a:r>
                      <a:rPr lang="en-US" dirty="0" smtClean="0">
                        <a:solidFill>
                          <a:srgbClr val="1F497D"/>
                        </a:solidFill>
                      </a:rPr>
                      <a:t>2,807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dirty="0" smtClean="0">
                        <a:solidFill>
                          <a:srgbClr val="1F497D"/>
                        </a:solidFill>
                      </a:rPr>
                      <a:t>12,282</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dirty="0" smtClean="0">
                        <a:solidFill>
                          <a:srgbClr val="1F497D"/>
                        </a:solidFill>
                      </a:rPr>
                      <a:t>11,866</a:t>
                    </a:r>
                    <a:r>
                      <a:rPr lang="en-US" dirty="0" smtClean="0">
                        <a:solidFill>
                          <a:srgbClr val="1F497D"/>
                        </a:solidFill>
                      </a:rPr>
                      <a:t>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a:solidFill>
                          <a:srgbClr val="1F497D"/>
                        </a:solidFill>
                      </a:rPr>
                      <a:t> </a:t>
                    </a:r>
                    <a:r>
                      <a:rPr lang="en-US" dirty="0" smtClean="0">
                        <a:solidFill>
                          <a:srgbClr val="1F497D"/>
                        </a:solidFill>
                      </a:rPr>
                      <a:t>10,648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a:solidFill>
                          <a:srgbClr val="1F497D"/>
                        </a:solidFill>
                      </a:rPr>
                      <a:t> </a:t>
                    </a:r>
                    <a:r>
                      <a:rPr lang="en-US" dirty="0" smtClean="0">
                        <a:solidFill>
                          <a:srgbClr val="1F497D"/>
                        </a:solidFill>
                      </a:rPr>
                      <a:t>9,837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a:t> </a:t>
                    </a:r>
                    <a:r>
                      <a:rPr lang="en-US" dirty="0" smtClean="0"/>
                      <a:t>9,864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8"/>
              <c:numFmt formatCode="#,##0" sourceLinked="0"/>
              <c:spPr/>
              <c:txPr>
                <a:bodyPr/>
                <a:lstStyle/>
                <a:p>
                  <a:pPr>
                    <a:defRPr b="1">
                      <a:solidFill>
                        <a:srgbClr val="1F497D"/>
                      </a:solidFill>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extLst>
            </c:dLbl>
            <c:numFmt formatCode="General" sourceLinked="0"/>
            <c:spPr>
              <a:noFill/>
              <a:ln>
                <a:noFill/>
              </a:ln>
              <a:effectLst/>
            </c:spPr>
            <c:txPr>
              <a:bodyPr/>
              <a:lstStyle/>
              <a:p>
                <a:pPr>
                  <a:defRPr b="1">
                    <a:solidFill>
                      <a:srgbClr val="1F497D"/>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Sheet1!$B$2:$B$10</c:f>
              <c:numCache>
                <c:formatCode>#,##0</c:formatCode>
                <c:ptCount val="9"/>
                <c:pt idx="0">
                  <c:v>13073</c:v>
                </c:pt>
                <c:pt idx="1">
                  <c:v>12957</c:v>
                </c:pt>
                <c:pt idx="2" formatCode="&quot;$&quot;#,##0_);[Red]\(&quot;$&quot;#,##0\)">
                  <c:v>12807</c:v>
                </c:pt>
                <c:pt idx="3" formatCode="General">
                  <c:v>12282</c:v>
                </c:pt>
                <c:pt idx="4" formatCode="General">
                  <c:v>11866</c:v>
                </c:pt>
                <c:pt idx="5" formatCode="General">
                  <c:v>10648</c:v>
                </c:pt>
                <c:pt idx="6" formatCode="General">
                  <c:v>9837</c:v>
                </c:pt>
                <c:pt idx="7" formatCode="General">
                  <c:v>9864</c:v>
                </c:pt>
                <c:pt idx="8">
                  <c:v>9405</c:v>
                </c:pt>
              </c:numCache>
            </c:numRef>
          </c:val>
        </c:ser>
        <c:dLbls>
          <c:showLegendKey val="0"/>
          <c:showVal val="1"/>
          <c:showCatName val="0"/>
          <c:showSerName val="0"/>
          <c:showPercent val="0"/>
          <c:showBubbleSize val="0"/>
        </c:dLbls>
        <c:gapWidth val="75"/>
        <c:overlap val="-25"/>
        <c:axId val="341595224"/>
        <c:axId val="341594048"/>
      </c:barChart>
      <c:catAx>
        <c:axId val="341595224"/>
        <c:scaling>
          <c:orientation val="minMax"/>
        </c:scaling>
        <c:delete val="0"/>
        <c:axPos val="b"/>
        <c:numFmt formatCode="General" sourceLinked="1"/>
        <c:majorTickMark val="none"/>
        <c:minorTickMark val="none"/>
        <c:tickLblPos val="nextTo"/>
        <c:txPr>
          <a:bodyPr/>
          <a:lstStyle/>
          <a:p>
            <a:pPr>
              <a:defRPr>
                <a:solidFill>
                  <a:srgbClr val="1F497D"/>
                </a:solidFill>
              </a:defRPr>
            </a:pPr>
            <a:endParaRPr lang="en-US"/>
          </a:p>
        </c:txPr>
        <c:crossAx val="341594048"/>
        <c:crosses val="autoZero"/>
        <c:auto val="1"/>
        <c:lblAlgn val="ctr"/>
        <c:lblOffset val="100"/>
        <c:noMultiLvlLbl val="0"/>
      </c:catAx>
      <c:valAx>
        <c:axId val="341594048"/>
        <c:scaling>
          <c:orientation val="minMax"/>
        </c:scaling>
        <c:delete val="0"/>
        <c:axPos val="l"/>
        <c:majorGridlines>
          <c:spPr>
            <a:ln>
              <a:gradFill>
                <a:gsLst>
                  <a:gs pos="0">
                    <a:srgbClr val="4F81BD">
                      <a:tint val="66000"/>
                      <a:satMod val="160000"/>
                      <a:alpha val="50000"/>
                      <a:lumMod val="100000"/>
                    </a:srgbClr>
                  </a:gs>
                  <a:gs pos="35000">
                    <a:srgbClr val="4F81BD">
                      <a:tint val="44500"/>
                      <a:satMod val="160000"/>
                    </a:srgbClr>
                  </a:gs>
                  <a:gs pos="100000">
                    <a:srgbClr val="4F81BD">
                      <a:tint val="23500"/>
                      <a:satMod val="160000"/>
                    </a:srgbClr>
                  </a:gs>
                </a:gsLst>
                <a:lin ang="5400000" scaled="0"/>
              </a:gradFill>
            </a:ln>
          </c:spPr>
        </c:majorGridlines>
        <c:numFmt formatCode="#,##0" sourceLinked="1"/>
        <c:majorTickMark val="none"/>
        <c:minorTickMark val="none"/>
        <c:tickLblPos val="nextTo"/>
        <c:txPr>
          <a:bodyPr/>
          <a:lstStyle/>
          <a:p>
            <a:pPr>
              <a:defRPr>
                <a:solidFill>
                  <a:srgbClr val="1F497D"/>
                </a:solidFill>
              </a:defRPr>
            </a:pPr>
            <a:endParaRPr lang="en-US"/>
          </a:p>
        </c:txPr>
        <c:crossAx val="341595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7167C-EA67-46A3-BFAA-10EBC56CC6B2}"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FEE1D0CB-647F-4692-926F-6E723195AAD1}">
      <dgm:prSet phldrT="[Text]"/>
      <dgm:spPr/>
      <dgm:t>
        <a:bodyPr/>
        <a:lstStyle/>
        <a:p>
          <a:r>
            <a:rPr lang="en-US" dirty="0" smtClean="0"/>
            <a:t>Company Financials</a:t>
          </a:r>
          <a:endParaRPr lang="en-US" dirty="0"/>
        </a:p>
      </dgm:t>
    </dgm:pt>
    <dgm:pt modelId="{8ED3FD98-8408-4B85-BFE2-67ADABEE804C}" type="parTrans" cxnId="{5D0F9FA0-9A9A-4E7E-BFF2-08BC6BB4B761}">
      <dgm:prSet/>
      <dgm:spPr/>
      <dgm:t>
        <a:bodyPr/>
        <a:lstStyle/>
        <a:p>
          <a:endParaRPr lang="en-US"/>
        </a:p>
      </dgm:t>
    </dgm:pt>
    <dgm:pt modelId="{4FC409C6-EA4C-41D4-BD5E-7772D2D35737}" type="sibTrans" cxnId="{5D0F9FA0-9A9A-4E7E-BFF2-08BC6BB4B761}">
      <dgm:prSet/>
      <dgm:spPr/>
      <dgm:t>
        <a:bodyPr/>
        <a:lstStyle/>
        <a:p>
          <a:endParaRPr lang="en-US"/>
        </a:p>
      </dgm:t>
    </dgm:pt>
    <dgm:pt modelId="{E3A82CBD-6362-458B-9179-047CF1DD5C16}">
      <dgm:prSet phldrT="[Text]"/>
      <dgm:spPr/>
      <dgm:t>
        <a:bodyPr/>
        <a:lstStyle/>
        <a:p>
          <a:r>
            <a:rPr lang="en-US" dirty="0" smtClean="0"/>
            <a:t>Combined Ratio</a:t>
          </a:r>
          <a:endParaRPr lang="en-US" dirty="0"/>
        </a:p>
      </dgm:t>
    </dgm:pt>
    <dgm:pt modelId="{60DE4EDE-9255-4F26-AF65-795C097CBAFE}" type="parTrans" cxnId="{C27D813A-B96C-4F2F-B19B-E0681652563D}">
      <dgm:prSet/>
      <dgm:spPr/>
      <dgm:t>
        <a:bodyPr/>
        <a:lstStyle/>
        <a:p>
          <a:endParaRPr lang="en-US"/>
        </a:p>
      </dgm:t>
    </dgm:pt>
    <dgm:pt modelId="{7E8A8B87-2740-4194-AF68-DA080D3340EF}" type="sibTrans" cxnId="{C27D813A-B96C-4F2F-B19B-E0681652563D}">
      <dgm:prSet/>
      <dgm:spPr/>
      <dgm:t>
        <a:bodyPr/>
        <a:lstStyle/>
        <a:p>
          <a:endParaRPr lang="en-US"/>
        </a:p>
      </dgm:t>
    </dgm:pt>
    <dgm:pt modelId="{802E582F-DB45-47CD-94AC-6B518FCCF181}">
      <dgm:prSet phldrT="[Text]" custT="1"/>
      <dgm:spPr/>
      <dgm:t>
        <a:bodyPr/>
        <a:lstStyle/>
        <a:p>
          <a:r>
            <a:rPr lang="en-US" sz="2800" dirty="0" smtClean="0"/>
            <a:t>95.3%</a:t>
          </a:r>
          <a:endParaRPr lang="en-US" sz="2800" dirty="0"/>
        </a:p>
      </dgm:t>
    </dgm:pt>
    <dgm:pt modelId="{59949A51-AEF7-40BB-9CEA-7F62A3A59B96}" type="parTrans" cxnId="{F77C6B1D-2860-44E2-A0C2-2B975301C1D3}">
      <dgm:prSet/>
      <dgm:spPr/>
      <dgm:t>
        <a:bodyPr/>
        <a:lstStyle/>
        <a:p>
          <a:endParaRPr lang="en-US"/>
        </a:p>
      </dgm:t>
    </dgm:pt>
    <dgm:pt modelId="{97E3A7FC-B9A3-4D75-92E2-09CA24A7BD17}" type="sibTrans" cxnId="{F77C6B1D-2860-44E2-A0C2-2B975301C1D3}">
      <dgm:prSet/>
      <dgm:spPr/>
      <dgm:t>
        <a:bodyPr/>
        <a:lstStyle/>
        <a:p>
          <a:endParaRPr lang="en-US"/>
        </a:p>
      </dgm:t>
    </dgm:pt>
    <dgm:pt modelId="{533F4AB2-06D8-4525-85DD-A44285FC4187}">
      <dgm:prSet phldrT="[Text]"/>
      <dgm:spPr/>
      <dgm:t>
        <a:bodyPr/>
        <a:lstStyle/>
        <a:p>
          <a:r>
            <a:rPr lang="en-US" dirty="0" smtClean="0"/>
            <a:t>Company Margins</a:t>
          </a:r>
          <a:endParaRPr lang="en-US" dirty="0"/>
        </a:p>
      </dgm:t>
    </dgm:pt>
    <dgm:pt modelId="{5400474B-21B2-4004-B4DA-205C9B0C9884}" type="parTrans" cxnId="{129FBD36-6F32-448A-B5B9-36B3C7BAC28C}">
      <dgm:prSet/>
      <dgm:spPr/>
      <dgm:t>
        <a:bodyPr/>
        <a:lstStyle/>
        <a:p>
          <a:endParaRPr lang="en-US"/>
        </a:p>
      </dgm:t>
    </dgm:pt>
    <dgm:pt modelId="{E161E9F5-C92E-42A2-8084-3637D5FF04E8}" type="sibTrans" cxnId="{129FBD36-6F32-448A-B5B9-36B3C7BAC28C}">
      <dgm:prSet/>
      <dgm:spPr/>
      <dgm:t>
        <a:bodyPr/>
        <a:lstStyle/>
        <a:p>
          <a:endParaRPr lang="en-US"/>
        </a:p>
      </dgm:t>
    </dgm:pt>
    <dgm:pt modelId="{CE30FF8F-B989-462E-A2F0-8F788D95AD46}">
      <dgm:prSet phldrT="[Text]" custT="1"/>
      <dgm:spPr/>
      <dgm:t>
        <a:bodyPr/>
        <a:lstStyle/>
        <a:p>
          <a:r>
            <a:rPr lang="en-US" sz="2400" dirty="0" smtClean="0"/>
            <a:t>Allocated in 2016</a:t>
          </a:r>
        </a:p>
        <a:p>
          <a:r>
            <a:rPr lang="en-US" sz="2800" dirty="0" smtClean="0"/>
            <a:t> $32.6 M</a:t>
          </a:r>
          <a:endParaRPr lang="en-US" sz="2800" dirty="0"/>
        </a:p>
      </dgm:t>
    </dgm:pt>
    <dgm:pt modelId="{93357727-CF5B-4CF8-B323-03176C57E1AF}" type="parTrans" cxnId="{62651C1A-0E85-4262-B190-0ADA74E7DFAA}">
      <dgm:prSet/>
      <dgm:spPr/>
      <dgm:t>
        <a:bodyPr/>
        <a:lstStyle/>
        <a:p>
          <a:endParaRPr lang="en-US"/>
        </a:p>
      </dgm:t>
    </dgm:pt>
    <dgm:pt modelId="{E1BD5762-52B8-4BA9-9023-E373E9186276}" type="sibTrans" cxnId="{62651C1A-0E85-4262-B190-0ADA74E7DFAA}">
      <dgm:prSet/>
      <dgm:spPr/>
      <dgm:t>
        <a:bodyPr/>
        <a:lstStyle/>
        <a:p>
          <a:endParaRPr lang="en-US"/>
        </a:p>
      </dgm:t>
    </dgm:pt>
    <dgm:pt modelId="{C3543C86-80C7-469D-A22C-22D7186861B3}">
      <dgm:prSet phldrT="[Text]" custT="1"/>
      <dgm:spPr/>
      <dgm:t>
        <a:bodyPr/>
        <a:lstStyle/>
        <a:p>
          <a:r>
            <a:rPr lang="en-US" sz="2400" dirty="0" smtClean="0"/>
            <a:t>Paid in March 2016</a:t>
          </a:r>
        </a:p>
        <a:p>
          <a:r>
            <a:rPr lang="en-US" sz="2800" dirty="0" smtClean="0"/>
            <a:t> $7.7 M</a:t>
          </a:r>
          <a:endParaRPr lang="en-US" sz="2800" dirty="0"/>
        </a:p>
      </dgm:t>
    </dgm:pt>
    <dgm:pt modelId="{BA35AAAE-6F6E-4AFE-89ED-E68F43A986D0}" type="parTrans" cxnId="{B6ACB301-7450-4BBA-9F3A-46693753F65C}">
      <dgm:prSet/>
      <dgm:spPr/>
      <dgm:t>
        <a:bodyPr/>
        <a:lstStyle/>
        <a:p>
          <a:endParaRPr lang="en-US"/>
        </a:p>
      </dgm:t>
    </dgm:pt>
    <dgm:pt modelId="{C79AB285-AF81-4BE9-B10C-603A376D2515}" type="sibTrans" cxnId="{B6ACB301-7450-4BBA-9F3A-46693753F65C}">
      <dgm:prSet/>
      <dgm:spPr/>
      <dgm:t>
        <a:bodyPr/>
        <a:lstStyle/>
        <a:p>
          <a:endParaRPr lang="en-US"/>
        </a:p>
      </dgm:t>
    </dgm:pt>
    <dgm:pt modelId="{577BDC0F-0B6A-446B-9DBA-4DC131B515C6}">
      <dgm:prSet phldrT="[Text]" custT="1"/>
      <dgm:spPr/>
      <dgm:t>
        <a:bodyPr/>
        <a:lstStyle/>
        <a:p>
          <a:r>
            <a:rPr lang="en-US" sz="2800" dirty="0" smtClean="0"/>
            <a:t>Assets $531.4 M</a:t>
          </a:r>
          <a:endParaRPr lang="en-US" sz="2800" b="0" dirty="0">
            <a:effectLst>
              <a:outerShdw blurRad="38100" dist="38100" dir="2700000" algn="tl">
                <a:srgbClr val="000000">
                  <a:alpha val="43137"/>
                </a:srgbClr>
              </a:outerShdw>
            </a:effectLst>
          </a:endParaRPr>
        </a:p>
      </dgm:t>
    </dgm:pt>
    <dgm:pt modelId="{9025D240-B502-4F52-A51A-D1922554204A}" type="sibTrans" cxnId="{7C3C2273-67E1-4958-9211-5F791EA74308}">
      <dgm:prSet/>
      <dgm:spPr/>
      <dgm:t>
        <a:bodyPr/>
        <a:lstStyle/>
        <a:p>
          <a:endParaRPr lang="en-US"/>
        </a:p>
      </dgm:t>
    </dgm:pt>
    <dgm:pt modelId="{9B002C6F-3277-4C4C-93C1-A38C1D73B84C}" type="parTrans" cxnId="{7C3C2273-67E1-4958-9211-5F791EA74308}">
      <dgm:prSet/>
      <dgm:spPr/>
      <dgm:t>
        <a:bodyPr/>
        <a:lstStyle/>
        <a:p>
          <a:endParaRPr lang="en-US"/>
        </a:p>
      </dgm:t>
    </dgm:pt>
    <dgm:pt modelId="{3CCF6271-6AB8-4510-BC05-F68DDBC14061}">
      <dgm:prSet phldrT="[Text]" custT="1"/>
      <dgm:spPr/>
      <dgm:t>
        <a:bodyPr/>
        <a:lstStyle/>
        <a:p>
          <a:r>
            <a:rPr lang="en-US" sz="2800" dirty="0" smtClean="0">
              <a:effectLst/>
            </a:rPr>
            <a:t>Surplus $179.2 M</a:t>
          </a:r>
          <a:endParaRPr lang="en-US" sz="2800" dirty="0">
            <a:effectLst/>
          </a:endParaRPr>
        </a:p>
      </dgm:t>
    </dgm:pt>
    <dgm:pt modelId="{5F530CA5-C4EA-4B0A-9EBB-6A86CDE0886D}" type="sibTrans" cxnId="{6FC66EBB-8F54-40CB-83B8-BA11664198CA}">
      <dgm:prSet/>
      <dgm:spPr/>
      <dgm:t>
        <a:bodyPr/>
        <a:lstStyle/>
        <a:p>
          <a:endParaRPr lang="en-US"/>
        </a:p>
      </dgm:t>
    </dgm:pt>
    <dgm:pt modelId="{2734633F-A196-4FC5-A044-E9F63C43B2A1}" type="parTrans" cxnId="{6FC66EBB-8F54-40CB-83B8-BA11664198CA}">
      <dgm:prSet/>
      <dgm:spPr/>
      <dgm:t>
        <a:bodyPr/>
        <a:lstStyle/>
        <a:p>
          <a:endParaRPr lang="en-US"/>
        </a:p>
      </dgm:t>
    </dgm:pt>
    <dgm:pt modelId="{8F879E8C-2AA2-4D50-9615-3E471D206151}" type="pres">
      <dgm:prSet presAssocID="{0987167C-EA67-46A3-BFAA-10EBC56CC6B2}" presName="diagram" presStyleCnt="0">
        <dgm:presLayoutVars>
          <dgm:chPref val="1"/>
          <dgm:dir/>
          <dgm:animOne val="branch"/>
          <dgm:animLvl val="lvl"/>
          <dgm:resizeHandles/>
        </dgm:presLayoutVars>
      </dgm:prSet>
      <dgm:spPr/>
      <dgm:t>
        <a:bodyPr/>
        <a:lstStyle/>
        <a:p>
          <a:endParaRPr lang="en-US"/>
        </a:p>
      </dgm:t>
    </dgm:pt>
    <dgm:pt modelId="{EFC36D27-6782-420E-A052-444C2F72BA54}" type="pres">
      <dgm:prSet presAssocID="{FEE1D0CB-647F-4692-926F-6E723195AAD1}" presName="root" presStyleCnt="0"/>
      <dgm:spPr/>
      <dgm:t>
        <a:bodyPr/>
        <a:lstStyle/>
        <a:p>
          <a:endParaRPr lang="en-US"/>
        </a:p>
      </dgm:t>
    </dgm:pt>
    <dgm:pt modelId="{7F5CCE06-202B-4114-83A4-2C36FD6EB185}" type="pres">
      <dgm:prSet presAssocID="{FEE1D0CB-647F-4692-926F-6E723195AAD1}" presName="rootComposite" presStyleCnt="0"/>
      <dgm:spPr/>
      <dgm:t>
        <a:bodyPr/>
        <a:lstStyle/>
        <a:p>
          <a:endParaRPr lang="en-US"/>
        </a:p>
      </dgm:t>
    </dgm:pt>
    <dgm:pt modelId="{A2598C87-D536-428E-8F40-74EA4DDA2BB4}" type="pres">
      <dgm:prSet presAssocID="{FEE1D0CB-647F-4692-926F-6E723195AAD1}" presName="rootText" presStyleLbl="node1" presStyleIdx="0" presStyleCnt="3"/>
      <dgm:spPr/>
      <dgm:t>
        <a:bodyPr/>
        <a:lstStyle/>
        <a:p>
          <a:endParaRPr lang="en-US"/>
        </a:p>
      </dgm:t>
    </dgm:pt>
    <dgm:pt modelId="{B072B323-2B28-458C-B894-4B3F29432A8A}" type="pres">
      <dgm:prSet presAssocID="{FEE1D0CB-647F-4692-926F-6E723195AAD1}" presName="rootConnector" presStyleLbl="node1" presStyleIdx="0" presStyleCnt="3"/>
      <dgm:spPr/>
      <dgm:t>
        <a:bodyPr/>
        <a:lstStyle/>
        <a:p>
          <a:endParaRPr lang="en-US"/>
        </a:p>
      </dgm:t>
    </dgm:pt>
    <dgm:pt modelId="{7A787C4C-3739-47FE-AC9D-8B2AAF4CF8A1}" type="pres">
      <dgm:prSet presAssocID="{FEE1D0CB-647F-4692-926F-6E723195AAD1}" presName="childShape" presStyleCnt="0"/>
      <dgm:spPr/>
      <dgm:t>
        <a:bodyPr/>
        <a:lstStyle/>
        <a:p>
          <a:endParaRPr lang="en-US"/>
        </a:p>
      </dgm:t>
    </dgm:pt>
    <dgm:pt modelId="{E4C0372B-98EC-404D-86C2-ED7A5DE8AC49}" type="pres">
      <dgm:prSet presAssocID="{9B002C6F-3277-4C4C-93C1-A38C1D73B84C}" presName="Name13" presStyleLbl="parChTrans1D2" presStyleIdx="0" presStyleCnt="5"/>
      <dgm:spPr/>
      <dgm:t>
        <a:bodyPr/>
        <a:lstStyle/>
        <a:p>
          <a:endParaRPr lang="en-US"/>
        </a:p>
      </dgm:t>
    </dgm:pt>
    <dgm:pt modelId="{93797F9A-1CDC-4B57-A3AE-6B4A207A6CFB}" type="pres">
      <dgm:prSet presAssocID="{577BDC0F-0B6A-446B-9DBA-4DC131B515C6}" presName="childText" presStyleLbl="bgAcc1" presStyleIdx="0" presStyleCnt="5">
        <dgm:presLayoutVars>
          <dgm:bulletEnabled val="1"/>
        </dgm:presLayoutVars>
      </dgm:prSet>
      <dgm:spPr/>
      <dgm:t>
        <a:bodyPr/>
        <a:lstStyle/>
        <a:p>
          <a:endParaRPr lang="en-US"/>
        </a:p>
      </dgm:t>
    </dgm:pt>
    <dgm:pt modelId="{0BB873CD-E0A8-4DB4-9257-72884EFC313B}" type="pres">
      <dgm:prSet presAssocID="{2734633F-A196-4FC5-A044-E9F63C43B2A1}" presName="Name13" presStyleLbl="parChTrans1D2" presStyleIdx="1" presStyleCnt="5"/>
      <dgm:spPr/>
      <dgm:t>
        <a:bodyPr/>
        <a:lstStyle/>
        <a:p>
          <a:endParaRPr lang="en-US"/>
        </a:p>
      </dgm:t>
    </dgm:pt>
    <dgm:pt modelId="{ECB538CA-24C7-403F-98D5-3F44136832BE}" type="pres">
      <dgm:prSet presAssocID="{3CCF6271-6AB8-4510-BC05-F68DDBC14061}" presName="childText" presStyleLbl="bgAcc1" presStyleIdx="1" presStyleCnt="5">
        <dgm:presLayoutVars>
          <dgm:bulletEnabled val="1"/>
        </dgm:presLayoutVars>
      </dgm:prSet>
      <dgm:spPr/>
      <dgm:t>
        <a:bodyPr/>
        <a:lstStyle/>
        <a:p>
          <a:endParaRPr lang="en-US"/>
        </a:p>
      </dgm:t>
    </dgm:pt>
    <dgm:pt modelId="{04AF1E06-FBF3-43E3-9D81-0D1F2127ED60}" type="pres">
      <dgm:prSet presAssocID="{E3A82CBD-6362-458B-9179-047CF1DD5C16}" presName="root" presStyleCnt="0"/>
      <dgm:spPr/>
      <dgm:t>
        <a:bodyPr/>
        <a:lstStyle/>
        <a:p>
          <a:endParaRPr lang="en-US"/>
        </a:p>
      </dgm:t>
    </dgm:pt>
    <dgm:pt modelId="{4DEF25E5-2E20-449C-B2FC-E1B721D07525}" type="pres">
      <dgm:prSet presAssocID="{E3A82CBD-6362-458B-9179-047CF1DD5C16}" presName="rootComposite" presStyleCnt="0"/>
      <dgm:spPr/>
      <dgm:t>
        <a:bodyPr/>
        <a:lstStyle/>
        <a:p>
          <a:endParaRPr lang="en-US"/>
        </a:p>
      </dgm:t>
    </dgm:pt>
    <dgm:pt modelId="{E40FFE33-77EA-4EB9-983B-55AB0ADE8CBF}" type="pres">
      <dgm:prSet presAssocID="{E3A82CBD-6362-458B-9179-047CF1DD5C16}" presName="rootText" presStyleLbl="node1" presStyleIdx="1" presStyleCnt="3"/>
      <dgm:spPr/>
      <dgm:t>
        <a:bodyPr/>
        <a:lstStyle/>
        <a:p>
          <a:endParaRPr lang="en-US"/>
        </a:p>
      </dgm:t>
    </dgm:pt>
    <dgm:pt modelId="{4705962B-B742-447D-9746-5FA0886B8777}" type="pres">
      <dgm:prSet presAssocID="{E3A82CBD-6362-458B-9179-047CF1DD5C16}" presName="rootConnector" presStyleLbl="node1" presStyleIdx="1" presStyleCnt="3"/>
      <dgm:spPr/>
      <dgm:t>
        <a:bodyPr/>
        <a:lstStyle/>
        <a:p>
          <a:endParaRPr lang="en-US"/>
        </a:p>
      </dgm:t>
    </dgm:pt>
    <dgm:pt modelId="{B3A5906D-874E-48CF-90EB-C101C33E9A2E}" type="pres">
      <dgm:prSet presAssocID="{E3A82CBD-6362-458B-9179-047CF1DD5C16}" presName="childShape" presStyleCnt="0"/>
      <dgm:spPr/>
      <dgm:t>
        <a:bodyPr/>
        <a:lstStyle/>
        <a:p>
          <a:endParaRPr lang="en-US"/>
        </a:p>
      </dgm:t>
    </dgm:pt>
    <dgm:pt modelId="{FF49486F-A63D-41E4-AEE6-C936BD037064}" type="pres">
      <dgm:prSet presAssocID="{59949A51-AEF7-40BB-9CEA-7F62A3A59B96}" presName="Name13" presStyleLbl="parChTrans1D2" presStyleIdx="2" presStyleCnt="5"/>
      <dgm:spPr/>
      <dgm:t>
        <a:bodyPr/>
        <a:lstStyle/>
        <a:p>
          <a:endParaRPr lang="en-US"/>
        </a:p>
      </dgm:t>
    </dgm:pt>
    <dgm:pt modelId="{16F92835-4426-493A-803C-EAE34C83CBC0}" type="pres">
      <dgm:prSet presAssocID="{802E582F-DB45-47CD-94AC-6B518FCCF181}" presName="childText" presStyleLbl="bgAcc1" presStyleIdx="2" presStyleCnt="5">
        <dgm:presLayoutVars>
          <dgm:bulletEnabled val="1"/>
        </dgm:presLayoutVars>
      </dgm:prSet>
      <dgm:spPr/>
      <dgm:t>
        <a:bodyPr/>
        <a:lstStyle/>
        <a:p>
          <a:endParaRPr lang="en-US"/>
        </a:p>
      </dgm:t>
    </dgm:pt>
    <dgm:pt modelId="{B0189C1C-443E-4045-ACA8-49174485501E}" type="pres">
      <dgm:prSet presAssocID="{533F4AB2-06D8-4525-85DD-A44285FC4187}" presName="root" presStyleCnt="0"/>
      <dgm:spPr/>
      <dgm:t>
        <a:bodyPr/>
        <a:lstStyle/>
        <a:p>
          <a:endParaRPr lang="en-US"/>
        </a:p>
      </dgm:t>
    </dgm:pt>
    <dgm:pt modelId="{8732B3A9-35C9-4917-A6F5-1A40A117B059}" type="pres">
      <dgm:prSet presAssocID="{533F4AB2-06D8-4525-85DD-A44285FC4187}" presName="rootComposite" presStyleCnt="0"/>
      <dgm:spPr/>
      <dgm:t>
        <a:bodyPr/>
        <a:lstStyle/>
        <a:p>
          <a:endParaRPr lang="en-US"/>
        </a:p>
      </dgm:t>
    </dgm:pt>
    <dgm:pt modelId="{21EA5E5F-FB5E-4F02-84FE-8F984F2C73F8}" type="pres">
      <dgm:prSet presAssocID="{533F4AB2-06D8-4525-85DD-A44285FC4187}" presName="rootText" presStyleLbl="node1" presStyleIdx="2" presStyleCnt="3"/>
      <dgm:spPr/>
      <dgm:t>
        <a:bodyPr/>
        <a:lstStyle/>
        <a:p>
          <a:endParaRPr lang="en-US"/>
        </a:p>
      </dgm:t>
    </dgm:pt>
    <dgm:pt modelId="{FBF73D49-F2AA-432A-896A-156CBCC47760}" type="pres">
      <dgm:prSet presAssocID="{533F4AB2-06D8-4525-85DD-A44285FC4187}" presName="rootConnector" presStyleLbl="node1" presStyleIdx="2" presStyleCnt="3"/>
      <dgm:spPr/>
      <dgm:t>
        <a:bodyPr/>
        <a:lstStyle/>
        <a:p>
          <a:endParaRPr lang="en-US"/>
        </a:p>
      </dgm:t>
    </dgm:pt>
    <dgm:pt modelId="{5933CD04-ED9F-4489-A484-EAC169DBB2CE}" type="pres">
      <dgm:prSet presAssocID="{533F4AB2-06D8-4525-85DD-A44285FC4187}" presName="childShape" presStyleCnt="0"/>
      <dgm:spPr/>
      <dgm:t>
        <a:bodyPr/>
        <a:lstStyle/>
        <a:p>
          <a:endParaRPr lang="en-US"/>
        </a:p>
      </dgm:t>
    </dgm:pt>
    <dgm:pt modelId="{41A8DDD4-1A73-45D4-A52C-5777BC9E455E}" type="pres">
      <dgm:prSet presAssocID="{93357727-CF5B-4CF8-B323-03176C57E1AF}" presName="Name13" presStyleLbl="parChTrans1D2" presStyleIdx="3" presStyleCnt="5"/>
      <dgm:spPr/>
      <dgm:t>
        <a:bodyPr/>
        <a:lstStyle/>
        <a:p>
          <a:endParaRPr lang="en-US"/>
        </a:p>
      </dgm:t>
    </dgm:pt>
    <dgm:pt modelId="{E243A0A8-5CD5-4EFF-85E2-BC422A07FBE6}" type="pres">
      <dgm:prSet presAssocID="{CE30FF8F-B989-462E-A2F0-8F788D95AD46}" presName="childText" presStyleLbl="bgAcc1" presStyleIdx="3" presStyleCnt="5" custLinFactNeighborX="4197" custLinFactNeighborY="6656">
        <dgm:presLayoutVars>
          <dgm:bulletEnabled val="1"/>
        </dgm:presLayoutVars>
      </dgm:prSet>
      <dgm:spPr/>
      <dgm:t>
        <a:bodyPr/>
        <a:lstStyle/>
        <a:p>
          <a:endParaRPr lang="en-US"/>
        </a:p>
      </dgm:t>
    </dgm:pt>
    <dgm:pt modelId="{72901CE0-C9DE-4462-889F-C64797EF98BC}" type="pres">
      <dgm:prSet presAssocID="{BA35AAAE-6F6E-4AFE-89ED-E68F43A986D0}" presName="Name13" presStyleLbl="parChTrans1D2" presStyleIdx="4" presStyleCnt="5"/>
      <dgm:spPr/>
      <dgm:t>
        <a:bodyPr/>
        <a:lstStyle/>
        <a:p>
          <a:endParaRPr lang="en-US"/>
        </a:p>
      </dgm:t>
    </dgm:pt>
    <dgm:pt modelId="{BD97AF5C-A199-4DAE-A8FA-32735A6AF373}" type="pres">
      <dgm:prSet presAssocID="{C3543C86-80C7-469D-A22C-22D7186861B3}" presName="childText" presStyleLbl="bgAcc1" presStyleIdx="4" presStyleCnt="5">
        <dgm:presLayoutVars>
          <dgm:bulletEnabled val="1"/>
        </dgm:presLayoutVars>
      </dgm:prSet>
      <dgm:spPr/>
      <dgm:t>
        <a:bodyPr/>
        <a:lstStyle/>
        <a:p>
          <a:endParaRPr lang="en-US"/>
        </a:p>
      </dgm:t>
    </dgm:pt>
  </dgm:ptLst>
  <dgm:cxnLst>
    <dgm:cxn modelId="{E5AC4F32-7FF0-4C89-A421-5D1B6DEB56EF}" type="presOf" srcId="{9B002C6F-3277-4C4C-93C1-A38C1D73B84C}" destId="{E4C0372B-98EC-404D-86C2-ED7A5DE8AC49}" srcOrd="0" destOrd="0" presId="urn:microsoft.com/office/officeart/2005/8/layout/hierarchy3"/>
    <dgm:cxn modelId="{63EED8F4-AECA-4BB4-8340-4673407E26D9}" type="presOf" srcId="{FEE1D0CB-647F-4692-926F-6E723195AAD1}" destId="{B072B323-2B28-458C-B894-4B3F29432A8A}" srcOrd="1" destOrd="0" presId="urn:microsoft.com/office/officeart/2005/8/layout/hierarchy3"/>
    <dgm:cxn modelId="{62651C1A-0E85-4262-B190-0ADA74E7DFAA}" srcId="{533F4AB2-06D8-4525-85DD-A44285FC4187}" destId="{CE30FF8F-B989-462E-A2F0-8F788D95AD46}" srcOrd="0" destOrd="0" parTransId="{93357727-CF5B-4CF8-B323-03176C57E1AF}" sibTransId="{E1BD5762-52B8-4BA9-9023-E373E9186276}"/>
    <dgm:cxn modelId="{5D0F9FA0-9A9A-4E7E-BFF2-08BC6BB4B761}" srcId="{0987167C-EA67-46A3-BFAA-10EBC56CC6B2}" destId="{FEE1D0CB-647F-4692-926F-6E723195AAD1}" srcOrd="0" destOrd="0" parTransId="{8ED3FD98-8408-4B85-BFE2-67ADABEE804C}" sibTransId="{4FC409C6-EA4C-41D4-BD5E-7772D2D35737}"/>
    <dgm:cxn modelId="{16B86DB4-06B9-4C9B-A92B-177AA75A16F8}" type="presOf" srcId="{577BDC0F-0B6A-446B-9DBA-4DC131B515C6}" destId="{93797F9A-1CDC-4B57-A3AE-6B4A207A6CFB}" srcOrd="0" destOrd="0" presId="urn:microsoft.com/office/officeart/2005/8/layout/hierarchy3"/>
    <dgm:cxn modelId="{60B67E2B-B7F3-43DB-8DEE-385392540276}" type="presOf" srcId="{59949A51-AEF7-40BB-9CEA-7F62A3A59B96}" destId="{FF49486F-A63D-41E4-AEE6-C936BD037064}" srcOrd="0" destOrd="0" presId="urn:microsoft.com/office/officeart/2005/8/layout/hierarchy3"/>
    <dgm:cxn modelId="{75A0CDDD-AA58-4CC3-9362-67F3A5F2D4E1}" type="presOf" srcId="{BA35AAAE-6F6E-4AFE-89ED-E68F43A986D0}" destId="{72901CE0-C9DE-4462-889F-C64797EF98BC}" srcOrd="0" destOrd="0" presId="urn:microsoft.com/office/officeart/2005/8/layout/hierarchy3"/>
    <dgm:cxn modelId="{A6D733FC-EA62-4AC6-BC9D-58A2542855A7}" type="presOf" srcId="{93357727-CF5B-4CF8-B323-03176C57E1AF}" destId="{41A8DDD4-1A73-45D4-A52C-5777BC9E455E}" srcOrd="0" destOrd="0" presId="urn:microsoft.com/office/officeart/2005/8/layout/hierarchy3"/>
    <dgm:cxn modelId="{129FBD36-6F32-448A-B5B9-36B3C7BAC28C}" srcId="{0987167C-EA67-46A3-BFAA-10EBC56CC6B2}" destId="{533F4AB2-06D8-4525-85DD-A44285FC4187}" srcOrd="2" destOrd="0" parTransId="{5400474B-21B2-4004-B4DA-205C9B0C9884}" sibTransId="{E161E9F5-C92E-42A2-8084-3637D5FF04E8}"/>
    <dgm:cxn modelId="{4778AB34-CC3F-4E65-95ED-E7F2721424B2}" type="presOf" srcId="{E3A82CBD-6362-458B-9179-047CF1DD5C16}" destId="{4705962B-B742-447D-9746-5FA0886B8777}" srcOrd="1" destOrd="0" presId="urn:microsoft.com/office/officeart/2005/8/layout/hierarchy3"/>
    <dgm:cxn modelId="{C27D813A-B96C-4F2F-B19B-E0681652563D}" srcId="{0987167C-EA67-46A3-BFAA-10EBC56CC6B2}" destId="{E3A82CBD-6362-458B-9179-047CF1DD5C16}" srcOrd="1" destOrd="0" parTransId="{60DE4EDE-9255-4F26-AF65-795C097CBAFE}" sibTransId="{7E8A8B87-2740-4194-AF68-DA080D3340EF}"/>
    <dgm:cxn modelId="{AA42EB82-3AC5-41C7-B0A7-2D4EE19665D4}" type="presOf" srcId="{C3543C86-80C7-469D-A22C-22D7186861B3}" destId="{BD97AF5C-A199-4DAE-A8FA-32735A6AF373}" srcOrd="0" destOrd="0" presId="urn:microsoft.com/office/officeart/2005/8/layout/hierarchy3"/>
    <dgm:cxn modelId="{CCFC3576-3224-462D-BF2E-172A3E8AC679}" type="presOf" srcId="{533F4AB2-06D8-4525-85DD-A44285FC4187}" destId="{21EA5E5F-FB5E-4F02-84FE-8F984F2C73F8}" srcOrd="0" destOrd="0" presId="urn:microsoft.com/office/officeart/2005/8/layout/hierarchy3"/>
    <dgm:cxn modelId="{29299B19-264D-44E2-8570-80814CE45B9B}" type="presOf" srcId="{2734633F-A196-4FC5-A044-E9F63C43B2A1}" destId="{0BB873CD-E0A8-4DB4-9257-72884EFC313B}" srcOrd="0" destOrd="0" presId="urn:microsoft.com/office/officeart/2005/8/layout/hierarchy3"/>
    <dgm:cxn modelId="{B6ACB301-7450-4BBA-9F3A-46693753F65C}" srcId="{533F4AB2-06D8-4525-85DD-A44285FC4187}" destId="{C3543C86-80C7-469D-A22C-22D7186861B3}" srcOrd="1" destOrd="0" parTransId="{BA35AAAE-6F6E-4AFE-89ED-E68F43A986D0}" sibTransId="{C79AB285-AF81-4BE9-B10C-603A376D2515}"/>
    <dgm:cxn modelId="{6A6E7B1A-E27A-48DE-97BB-0080114DE412}" type="presOf" srcId="{802E582F-DB45-47CD-94AC-6B518FCCF181}" destId="{16F92835-4426-493A-803C-EAE34C83CBC0}" srcOrd="0" destOrd="0" presId="urn:microsoft.com/office/officeart/2005/8/layout/hierarchy3"/>
    <dgm:cxn modelId="{B2BB1C08-78E8-43F6-801A-7D4669200386}" type="presOf" srcId="{533F4AB2-06D8-4525-85DD-A44285FC4187}" destId="{FBF73D49-F2AA-432A-896A-156CBCC47760}" srcOrd="1" destOrd="0" presId="urn:microsoft.com/office/officeart/2005/8/layout/hierarchy3"/>
    <dgm:cxn modelId="{08EC8E82-42D4-488A-B8A0-A1386F16ACC1}" type="presOf" srcId="{CE30FF8F-B989-462E-A2F0-8F788D95AD46}" destId="{E243A0A8-5CD5-4EFF-85E2-BC422A07FBE6}" srcOrd="0" destOrd="0" presId="urn:microsoft.com/office/officeart/2005/8/layout/hierarchy3"/>
    <dgm:cxn modelId="{C03B426D-B2F4-4AA6-A75C-0F5047DAA68E}" type="presOf" srcId="{3CCF6271-6AB8-4510-BC05-F68DDBC14061}" destId="{ECB538CA-24C7-403F-98D5-3F44136832BE}" srcOrd="0" destOrd="0" presId="urn:microsoft.com/office/officeart/2005/8/layout/hierarchy3"/>
    <dgm:cxn modelId="{7C3C2273-67E1-4958-9211-5F791EA74308}" srcId="{FEE1D0CB-647F-4692-926F-6E723195AAD1}" destId="{577BDC0F-0B6A-446B-9DBA-4DC131B515C6}" srcOrd="0" destOrd="0" parTransId="{9B002C6F-3277-4C4C-93C1-A38C1D73B84C}" sibTransId="{9025D240-B502-4F52-A51A-D1922554204A}"/>
    <dgm:cxn modelId="{3ADC12C8-7FFB-4697-8114-F975C1AA24EE}" type="presOf" srcId="{FEE1D0CB-647F-4692-926F-6E723195AAD1}" destId="{A2598C87-D536-428E-8F40-74EA4DDA2BB4}" srcOrd="0" destOrd="0" presId="urn:microsoft.com/office/officeart/2005/8/layout/hierarchy3"/>
    <dgm:cxn modelId="{6FC66EBB-8F54-40CB-83B8-BA11664198CA}" srcId="{FEE1D0CB-647F-4692-926F-6E723195AAD1}" destId="{3CCF6271-6AB8-4510-BC05-F68DDBC14061}" srcOrd="1" destOrd="0" parTransId="{2734633F-A196-4FC5-A044-E9F63C43B2A1}" sibTransId="{5F530CA5-C4EA-4B0A-9EBB-6A86CDE0886D}"/>
    <dgm:cxn modelId="{F77C6B1D-2860-44E2-A0C2-2B975301C1D3}" srcId="{E3A82CBD-6362-458B-9179-047CF1DD5C16}" destId="{802E582F-DB45-47CD-94AC-6B518FCCF181}" srcOrd="0" destOrd="0" parTransId="{59949A51-AEF7-40BB-9CEA-7F62A3A59B96}" sibTransId="{97E3A7FC-B9A3-4D75-92E2-09CA24A7BD17}"/>
    <dgm:cxn modelId="{EFEEEAC4-AA14-4C22-AA1F-8354A07591BF}" type="presOf" srcId="{E3A82CBD-6362-458B-9179-047CF1DD5C16}" destId="{E40FFE33-77EA-4EB9-983B-55AB0ADE8CBF}" srcOrd="0" destOrd="0" presId="urn:microsoft.com/office/officeart/2005/8/layout/hierarchy3"/>
    <dgm:cxn modelId="{EC55F035-E698-4E1B-B74E-365BE145A0DB}" type="presOf" srcId="{0987167C-EA67-46A3-BFAA-10EBC56CC6B2}" destId="{8F879E8C-2AA2-4D50-9615-3E471D206151}" srcOrd="0" destOrd="0" presId="urn:microsoft.com/office/officeart/2005/8/layout/hierarchy3"/>
    <dgm:cxn modelId="{F4713D19-B8E1-429D-A9E1-5CAB5611D962}" type="presParOf" srcId="{8F879E8C-2AA2-4D50-9615-3E471D206151}" destId="{EFC36D27-6782-420E-A052-444C2F72BA54}" srcOrd="0" destOrd="0" presId="urn:microsoft.com/office/officeart/2005/8/layout/hierarchy3"/>
    <dgm:cxn modelId="{589BF00F-944B-419B-A01E-6E0636FC616D}" type="presParOf" srcId="{EFC36D27-6782-420E-A052-444C2F72BA54}" destId="{7F5CCE06-202B-4114-83A4-2C36FD6EB185}" srcOrd="0" destOrd="0" presId="urn:microsoft.com/office/officeart/2005/8/layout/hierarchy3"/>
    <dgm:cxn modelId="{B0386D24-56DD-4E04-8B88-3C284D14B04A}" type="presParOf" srcId="{7F5CCE06-202B-4114-83A4-2C36FD6EB185}" destId="{A2598C87-D536-428E-8F40-74EA4DDA2BB4}" srcOrd="0" destOrd="0" presId="urn:microsoft.com/office/officeart/2005/8/layout/hierarchy3"/>
    <dgm:cxn modelId="{BD0D6744-01A8-4AF3-B262-69A8A33BEB9B}" type="presParOf" srcId="{7F5CCE06-202B-4114-83A4-2C36FD6EB185}" destId="{B072B323-2B28-458C-B894-4B3F29432A8A}" srcOrd="1" destOrd="0" presId="urn:microsoft.com/office/officeart/2005/8/layout/hierarchy3"/>
    <dgm:cxn modelId="{413A1B5C-A07A-499A-9C4B-06EA7DB71AE7}" type="presParOf" srcId="{EFC36D27-6782-420E-A052-444C2F72BA54}" destId="{7A787C4C-3739-47FE-AC9D-8B2AAF4CF8A1}" srcOrd="1" destOrd="0" presId="urn:microsoft.com/office/officeart/2005/8/layout/hierarchy3"/>
    <dgm:cxn modelId="{61B40472-4690-4845-B071-F27E222675B2}" type="presParOf" srcId="{7A787C4C-3739-47FE-AC9D-8B2AAF4CF8A1}" destId="{E4C0372B-98EC-404D-86C2-ED7A5DE8AC49}" srcOrd="0" destOrd="0" presId="urn:microsoft.com/office/officeart/2005/8/layout/hierarchy3"/>
    <dgm:cxn modelId="{1D724BBA-D531-4776-BDA7-F96B76CBF216}" type="presParOf" srcId="{7A787C4C-3739-47FE-AC9D-8B2AAF4CF8A1}" destId="{93797F9A-1CDC-4B57-A3AE-6B4A207A6CFB}" srcOrd="1" destOrd="0" presId="urn:microsoft.com/office/officeart/2005/8/layout/hierarchy3"/>
    <dgm:cxn modelId="{5A00EC4D-8CFA-4608-B2E7-9E80A8582104}" type="presParOf" srcId="{7A787C4C-3739-47FE-AC9D-8B2AAF4CF8A1}" destId="{0BB873CD-E0A8-4DB4-9257-72884EFC313B}" srcOrd="2" destOrd="0" presId="urn:microsoft.com/office/officeart/2005/8/layout/hierarchy3"/>
    <dgm:cxn modelId="{61FB80ED-EA9D-4F97-919C-964E98D79F80}" type="presParOf" srcId="{7A787C4C-3739-47FE-AC9D-8B2AAF4CF8A1}" destId="{ECB538CA-24C7-403F-98D5-3F44136832BE}" srcOrd="3" destOrd="0" presId="urn:microsoft.com/office/officeart/2005/8/layout/hierarchy3"/>
    <dgm:cxn modelId="{C0D94049-43DE-4044-85E3-7F532CB8D4F7}" type="presParOf" srcId="{8F879E8C-2AA2-4D50-9615-3E471D206151}" destId="{04AF1E06-FBF3-43E3-9D81-0D1F2127ED60}" srcOrd="1" destOrd="0" presId="urn:microsoft.com/office/officeart/2005/8/layout/hierarchy3"/>
    <dgm:cxn modelId="{CBC89B8C-D3EA-4F90-96F4-F41AD4C774D7}" type="presParOf" srcId="{04AF1E06-FBF3-43E3-9D81-0D1F2127ED60}" destId="{4DEF25E5-2E20-449C-B2FC-E1B721D07525}" srcOrd="0" destOrd="0" presId="urn:microsoft.com/office/officeart/2005/8/layout/hierarchy3"/>
    <dgm:cxn modelId="{8D958029-3F67-4133-8F8C-5D1448E4722B}" type="presParOf" srcId="{4DEF25E5-2E20-449C-B2FC-E1B721D07525}" destId="{E40FFE33-77EA-4EB9-983B-55AB0ADE8CBF}" srcOrd="0" destOrd="0" presId="urn:microsoft.com/office/officeart/2005/8/layout/hierarchy3"/>
    <dgm:cxn modelId="{CE570204-29C4-4642-B106-DA2804FF469A}" type="presParOf" srcId="{4DEF25E5-2E20-449C-B2FC-E1B721D07525}" destId="{4705962B-B742-447D-9746-5FA0886B8777}" srcOrd="1" destOrd="0" presId="urn:microsoft.com/office/officeart/2005/8/layout/hierarchy3"/>
    <dgm:cxn modelId="{9FF1F2B4-48D7-4CDE-8F29-AAE4D226E781}" type="presParOf" srcId="{04AF1E06-FBF3-43E3-9D81-0D1F2127ED60}" destId="{B3A5906D-874E-48CF-90EB-C101C33E9A2E}" srcOrd="1" destOrd="0" presId="urn:microsoft.com/office/officeart/2005/8/layout/hierarchy3"/>
    <dgm:cxn modelId="{93594D17-D679-456B-ABD5-E2E32F792CC6}" type="presParOf" srcId="{B3A5906D-874E-48CF-90EB-C101C33E9A2E}" destId="{FF49486F-A63D-41E4-AEE6-C936BD037064}" srcOrd="0" destOrd="0" presId="urn:microsoft.com/office/officeart/2005/8/layout/hierarchy3"/>
    <dgm:cxn modelId="{326634E1-146D-40F4-ADE1-2980EAA19A16}" type="presParOf" srcId="{B3A5906D-874E-48CF-90EB-C101C33E9A2E}" destId="{16F92835-4426-493A-803C-EAE34C83CBC0}" srcOrd="1" destOrd="0" presId="urn:microsoft.com/office/officeart/2005/8/layout/hierarchy3"/>
    <dgm:cxn modelId="{31D9FE3B-EC02-4BC0-9DBA-620CD0B32719}" type="presParOf" srcId="{8F879E8C-2AA2-4D50-9615-3E471D206151}" destId="{B0189C1C-443E-4045-ACA8-49174485501E}" srcOrd="2" destOrd="0" presId="urn:microsoft.com/office/officeart/2005/8/layout/hierarchy3"/>
    <dgm:cxn modelId="{1CA04B6E-550C-49A6-B9C8-823A065E42A4}" type="presParOf" srcId="{B0189C1C-443E-4045-ACA8-49174485501E}" destId="{8732B3A9-35C9-4917-A6F5-1A40A117B059}" srcOrd="0" destOrd="0" presId="urn:microsoft.com/office/officeart/2005/8/layout/hierarchy3"/>
    <dgm:cxn modelId="{E602B24A-1F58-406D-81E5-10FB0B090D8D}" type="presParOf" srcId="{8732B3A9-35C9-4917-A6F5-1A40A117B059}" destId="{21EA5E5F-FB5E-4F02-84FE-8F984F2C73F8}" srcOrd="0" destOrd="0" presId="urn:microsoft.com/office/officeart/2005/8/layout/hierarchy3"/>
    <dgm:cxn modelId="{8F3A9D9C-8BD3-4063-9601-C9DB958AB417}" type="presParOf" srcId="{8732B3A9-35C9-4917-A6F5-1A40A117B059}" destId="{FBF73D49-F2AA-432A-896A-156CBCC47760}" srcOrd="1" destOrd="0" presId="urn:microsoft.com/office/officeart/2005/8/layout/hierarchy3"/>
    <dgm:cxn modelId="{BF166E3D-8336-4E4C-88A4-B19FBCD41DB9}" type="presParOf" srcId="{B0189C1C-443E-4045-ACA8-49174485501E}" destId="{5933CD04-ED9F-4489-A484-EAC169DBB2CE}" srcOrd="1" destOrd="0" presId="urn:microsoft.com/office/officeart/2005/8/layout/hierarchy3"/>
    <dgm:cxn modelId="{09BB6EAE-8F04-4FC8-BB86-96CE5255C6A6}" type="presParOf" srcId="{5933CD04-ED9F-4489-A484-EAC169DBB2CE}" destId="{41A8DDD4-1A73-45D4-A52C-5777BC9E455E}" srcOrd="0" destOrd="0" presId="urn:microsoft.com/office/officeart/2005/8/layout/hierarchy3"/>
    <dgm:cxn modelId="{0B0315BB-D9AA-418D-A752-3F3624B3CFA5}" type="presParOf" srcId="{5933CD04-ED9F-4489-A484-EAC169DBB2CE}" destId="{E243A0A8-5CD5-4EFF-85E2-BC422A07FBE6}" srcOrd="1" destOrd="0" presId="urn:microsoft.com/office/officeart/2005/8/layout/hierarchy3"/>
    <dgm:cxn modelId="{74103233-56B4-4771-B699-AB416642E309}" type="presParOf" srcId="{5933CD04-ED9F-4489-A484-EAC169DBB2CE}" destId="{72901CE0-C9DE-4462-889F-C64797EF98BC}" srcOrd="2" destOrd="0" presId="urn:microsoft.com/office/officeart/2005/8/layout/hierarchy3"/>
    <dgm:cxn modelId="{97DB7A6F-9B35-49BB-B211-08257FF24448}" type="presParOf" srcId="{5933CD04-ED9F-4489-A484-EAC169DBB2CE}" destId="{BD97AF5C-A199-4DAE-A8FA-32735A6AF37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0EE29C-6E38-43C5-8B11-CF9895AFEEAD}" type="doc">
      <dgm:prSet loTypeId="urn:microsoft.com/office/officeart/2009/3/layout/DescendingProcess" loCatId="process" qsTypeId="urn:microsoft.com/office/officeart/2005/8/quickstyle/simple1" qsCatId="simple" csTypeId="urn:microsoft.com/office/officeart/2005/8/colors/accent1_2" csCatId="accent1" phldr="1"/>
      <dgm:spPr/>
    </dgm:pt>
    <dgm:pt modelId="{0AA730CE-D83A-46E5-9193-D35AD983F98C}">
      <dgm:prSet phldrT="[Text]" custT="1"/>
      <dgm:spPr/>
      <dgm:t>
        <a:bodyPr/>
        <a:lstStyle/>
        <a:p>
          <a:r>
            <a:rPr lang="en-US" sz="4400" dirty="0" smtClean="0">
              <a:solidFill>
                <a:schemeClr val="accent1">
                  <a:lumMod val="40000"/>
                  <a:lumOff val="60000"/>
                </a:schemeClr>
              </a:solidFill>
              <a:latin typeface="Impact" panose="020B0806030902050204" pitchFamily="34" charset="0"/>
            </a:rPr>
            <a:t>2013 </a:t>
          </a:r>
          <a:r>
            <a:rPr lang="en-US" sz="4400" dirty="0" smtClean="0">
              <a:solidFill>
                <a:schemeClr val="accent1">
                  <a:lumMod val="40000"/>
                  <a:lumOff val="60000"/>
                </a:schemeClr>
              </a:solidFill>
              <a:latin typeface="Impact" panose="020B0806030902050204" pitchFamily="34" charset="0"/>
              <a:sym typeface="Wingdings 3"/>
            </a:rPr>
            <a:t></a:t>
          </a:r>
          <a:r>
            <a:rPr lang="en-US" sz="4400" dirty="0" smtClean="0">
              <a:solidFill>
                <a:schemeClr val="accent1">
                  <a:lumMod val="40000"/>
                  <a:lumOff val="60000"/>
                </a:schemeClr>
              </a:solidFill>
              <a:latin typeface="Impact" panose="020B0806030902050204" pitchFamily="34" charset="0"/>
            </a:rPr>
            <a:t> $31.4</a:t>
          </a:r>
          <a:r>
            <a:rPr lang="en-US" sz="3600" dirty="0" smtClean="0">
              <a:solidFill>
                <a:schemeClr val="accent1">
                  <a:lumMod val="40000"/>
                  <a:lumOff val="60000"/>
                </a:schemeClr>
              </a:solidFill>
              <a:latin typeface="Impact" panose="020B0806030902050204" pitchFamily="34" charset="0"/>
            </a:rPr>
            <a:t>M</a:t>
          </a:r>
          <a:r>
            <a:rPr lang="en-US" sz="4400" dirty="0" smtClean="0">
              <a:solidFill>
                <a:schemeClr val="accent1">
                  <a:lumMod val="40000"/>
                  <a:lumOff val="60000"/>
                </a:schemeClr>
              </a:solidFill>
              <a:latin typeface="Impact" panose="020B0806030902050204" pitchFamily="34" charset="0"/>
            </a:rPr>
            <a:t> • 31.9% </a:t>
          </a:r>
          <a:endParaRPr lang="en-US" sz="4400" dirty="0">
            <a:solidFill>
              <a:schemeClr val="accent1">
                <a:lumMod val="40000"/>
                <a:lumOff val="60000"/>
              </a:schemeClr>
            </a:solidFill>
            <a:latin typeface="Impact" panose="020B0806030902050204" pitchFamily="34" charset="0"/>
          </a:endParaRPr>
        </a:p>
      </dgm:t>
    </dgm:pt>
    <dgm:pt modelId="{50EF743C-E766-4A23-AC3B-02CF1DE0A932}" type="parTrans" cxnId="{FA6B32C1-7675-4DC1-AC88-59E47CBC53BE}">
      <dgm:prSet/>
      <dgm:spPr/>
      <dgm:t>
        <a:bodyPr/>
        <a:lstStyle/>
        <a:p>
          <a:endParaRPr lang="en-US">
            <a:latin typeface="Impact" panose="020B0806030902050204" pitchFamily="34" charset="0"/>
          </a:endParaRPr>
        </a:p>
      </dgm:t>
    </dgm:pt>
    <dgm:pt modelId="{185FBBC7-38B6-4A4E-8298-557DC4D0612F}" type="sibTrans" cxnId="{FA6B32C1-7675-4DC1-AC88-59E47CBC53BE}">
      <dgm:prSet/>
      <dgm:spPr/>
      <dgm:t>
        <a:bodyPr/>
        <a:lstStyle/>
        <a:p>
          <a:endParaRPr lang="en-US">
            <a:latin typeface="Impact" panose="020B0806030902050204" pitchFamily="34" charset="0"/>
          </a:endParaRPr>
        </a:p>
      </dgm:t>
    </dgm:pt>
    <dgm:pt modelId="{A6F90BE4-49E0-4FD9-84A4-8CBD84B67DE6}">
      <dgm:prSet phldrT="[Text]" custT="1"/>
      <dgm:spPr/>
      <dgm:t>
        <a:bodyPr/>
        <a:lstStyle/>
        <a:p>
          <a:r>
            <a:rPr lang="en-US" sz="5000" dirty="0" smtClean="0">
              <a:solidFill>
                <a:schemeClr val="accent1">
                  <a:lumMod val="60000"/>
                  <a:lumOff val="40000"/>
                </a:schemeClr>
              </a:solidFill>
              <a:latin typeface="Impact" panose="020B0806030902050204" pitchFamily="34" charset="0"/>
            </a:rPr>
            <a:t>2014 </a:t>
          </a:r>
          <a:r>
            <a:rPr lang="en-US" sz="5000" dirty="0" smtClean="0">
              <a:solidFill>
                <a:schemeClr val="accent1">
                  <a:lumMod val="60000"/>
                  <a:lumOff val="40000"/>
                </a:schemeClr>
              </a:solidFill>
              <a:latin typeface="Impact" panose="020B0806030902050204" pitchFamily="34" charset="0"/>
              <a:sym typeface="Wingdings 3"/>
            </a:rPr>
            <a:t></a:t>
          </a:r>
          <a:r>
            <a:rPr lang="en-US" sz="5000" dirty="0" smtClean="0">
              <a:solidFill>
                <a:schemeClr val="accent1">
                  <a:lumMod val="60000"/>
                  <a:lumOff val="40000"/>
                </a:schemeClr>
              </a:solidFill>
              <a:latin typeface="Impact" panose="020B0806030902050204" pitchFamily="34" charset="0"/>
            </a:rPr>
            <a:t> $34.1</a:t>
          </a:r>
          <a:r>
            <a:rPr lang="en-US" sz="4400" dirty="0" smtClean="0">
              <a:solidFill>
                <a:schemeClr val="accent1">
                  <a:lumMod val="60000"/>
                  <a:lumOff val="40000"/>
                </a:schemeClr>
              </a:solidFill>
              <a:latin typeface="Impact" panose="020B0806030902050204" pitchFamily="34" charset="0"/>
            </a:rPr>
            <a:t>M</a:t>
          </a:r>
          <a:r>
            <a:rPr lang="en-US" sz="5000" dirty="0" smtClean="0">
              <a:solidFill>
                <a:schemeClr val="accent1">
                  <a:lumMod val="60000"/>
                  <a:lumOff val="40000"/>
                </a:schemeClr>
              </a:solidFill>
              <a:latin typeface="Impact" panose="020B0806030902050204" pitchFamily="34" charset="0"/>
            </a:rPr>
            <a:t> • 27.5%</a:t>
          </a:r>
        </a:p>
      </dgm:t>
    </dgm:pt>
    <dgm:pt modelId="{60C48742-189E-40CC-A51E-06AA9F66BD7C}" type="parTrans" cxnId="{5745F27D-E16C-4435-895B-52F89F35E4E8}">
      <dgm:prSet/>
      <dgm:spPr/>
      <dgm:t>
        <a:bodyPr/>
        <a:lstStyle/>
        <a:p>
          <a:endParaRPr lang="en-US">
            <a:latin typeface="Impact" panose="020B0806030902050204" pitchFamily="34" charset="0"/>
          </a:endParaRPr>
        </a:p>
      </dgm:t>
    </dgm:pt>
    <dgm:pt modelId="{B69AACCE-47B6-42CB-8CDB-EF9CA24EC224}" type="sibTrans" cxnId="{5745F27D-E16C-4435-895B-52F89F35E4E8}">
      <dgm:prSet/>
      <dgm:spPr/>
      <dgm:t>
        <a:bodyPr/>
        <a:lstStyle/>
        <a:p>
          <a:endParaRPr lang="en-US">
            <a:latin typeface="Impact" panose="020B0806030902050204" pitchFamily="34" charset="0"/>
          </a:endParaRPr>
        </a:p>
      </dgm:t>
    </dgm:pt>
    <dgm:pt modelId="{C030C048-226B-4728-A982-01B524B01821}">
      <dgm:prSet phldrT="[Text]" custT="1"/>
      <dgm:spPr/>
      <dgm:t>
        <a:bodyPr/>
        <a:lstStyle/>
        <a:p>
          <a:pPr algn="l"/>
          <a:r>
            <a:rPr lang="en-US" sz="5200" dirty="0" smtClean="0">
              <a:solidFill>
                <a:schemeClr val="accent1">
                  <a:lumMod val="75000"/>
                </a:schemeClr>
              </a:solidFill>
              <a:latin typeface="Impact" panose="020B0806030902050204" pitchFamily="34" charset="0"/>
            </a:rPr>
            <a:t>2015 </a:t>
          </a:r>
          <a:r>
            <a:rPr lang="en-US" sz="5200" dirty="0" smtClean="0">
              <a:solidFill>
                <a:schemeClr val="accent1">
                  <a:lumMod val="75000"/>
                </a:schemeClr>
              </a:solidFill>
              <a:latin typeface="Impact" panose="020B0806030902050204" pitchFamily="34" charset="0"/>
              <a:sym typeface="Wingdings 3"/>
            </a:rPr>
            <a:t></a:t>
          </a:r>
          <a:r>
            <a:rPr lang="en-US" sz="5200" dirty="0" smtClean="0">
              <a:solidFill>
                <a:schemeClr val="accent1">
                  <a:lumMod val="75000"/>
                </a:schemeClr>
              </a:solidFill>
              <a:latin typeface="Impact" panose="020B0806030902050204" pitchFamily="34" charset="0"/>
            </a:rPr>
            <a:t> </a:t>
          </a:r>
          <a:r>
            <a:rPr lang="en-US" sz="5200" dirty="0" smtClean="0">
              <a:solidFill>
                <a:schemeClr val="accent1">
                  <a:lumMod val="50000"/>
                </a:schemeClr>
              </a:solidFill>
              <a:latin typeface="Impact" panose="020B0806030902050204" pitchFamily="34" charset="0"/>
            </a:rPr>
            <a:t>$32.6</a:t>
          </a:r>
          <a:r>
            <a:rPr lang="en-US" sz="4400" dirty="0" smtClean="0">
              <a:solidFill>
                <a:schemeClr val="accent1">
                  <a:lumMod val="50000"/>
                </a:schemeClr>
              </a:solidFill>
              <a:latin typeface="Impact" panose="020B0806030902050204" pitchFamily="34" charset="0"/>
            </a:rPr>
            <a:t>M</a:t>
          </a:r>
          <a:r>
            <a:rPr lang="en-US" sz="5200" dirty="0" smtClean="0">
              <a:solidFill>
                <a:schemeClr val="accent1">
                  <a:lumMod val="50000"/>
                </a:schemeClr>
              </a:solidFill>
              <a:latin typeface="Impact" panose="020B0806030902050204" pitchFamily="34" charset="0"/>
            </a:rPr>
            <a:t> </a:t>
          </a:r>
          <a:r>
            <a:rPr lang="en-US" sz="5200" dirty="0" smtClean="0">
              <a:solidFill>
                <a:schemeClr val="accent1">
                  <a:lumMod val="75000"/>
                </a:schemeClr>
              </a:solidFill>
              <a:latin typeface="Impact" panose="020B0806030902050204" pitchFamily="34" charset="0"/>
            </a:rPr>
            <a:t>• </a:t>
          </a:r>
          <a:r>
            <a:rPr lang="en-US" sz="5200" dirty="0" smtClean="0">
              <a:solidFill>
                <a:schemeClr val="accent1">
                  <a:lumMod val="50000"/>
                </a:schemeClr>
              </a:solidFill>
              <a:latin typeface="Impact" panose="020B0806030902050204" pitchFamily="34" charset="0"/>
            </a:rPr>
            <a:t>22.8%</a:t>
          </a:r>
          <a:endParaRPr lang="en-US" sz="5200" dirty="0">
            <a:solidFill>
              <a:schemeClr val="accent1">
                <a:lumMod val="50000"/>
              </a:schemeClr>
            </a:solidFill>
            <a:latin typeface="Impact" panose="020B0806030902050204" pitchFamily="34" charset="0"/>
          </a:endParaRPr>
        </a:p>
      </dgm:t>
    </dgm:pt>
    <dgm:pt modelId="{9444D568-CA8B-469C-9D32-0E6E2686E661}" type="sibTrans" cxnId="{392295F5-1442-428C-9BCE-9CADEBDC6619}">
      <dgm:prSet/>
      <dgm:spPr/>
      <dgm:t>
        <a:bodyPr/>
        <a:lstStyle/>
        <a:p>
          <a:endParaRPr lang="en-US">
            <a:latin typeface="Impact" panose="020B0806030902050204" pitchFamily="34" charset="0"/>
          </a:endParaRPr>
        </a:p>
      </dgm:t>
    </dgm:pt>
    <dgm:pt modelId="{E7907391-F941-440A-BE59-E97B3372D200}" type="parTrans" cxnId="{392295F5-1442-428C-9BCE-9CADEBDC6619}">
      <dgm:prSet/>
      <dgm:spPr/>
      <dgm:t>
        <a:bodyPr/>
        <a:lstStyle/>
        <a:p>
          <a:endParaRPr lang="en-US">
            <a:latin typeface="Impact" panose="020B0806030902050204" pitchFamily="34" charset="0"/>
          </a:endParaRPr>
        </a:p>
      </dgm:t>
    </dgm:pt>
    <dgm:pt modelId="{8D4E1615-3D5C-4032-844D-CE637D9357B7}">
      <dgm:prSet/>
      <dgm:spPr/>
      <dgm:t>
        <a:bodyPr/>
        <a:lstStyle/>
        <a:p>
          <a:endParaRPr lang="en-US" dirty="0">
            <a:latin typeface="Impact" panose="020B0806030902050204" pitchFamily="34" charset="0"/>
          </a:endParaRPr>
        </a:p>
      </dgm:t>
    </dgm:pt>
    <dgm:pt modelId="{E12A5D74-F2D0-4217-A446-3E075B91E153}" type="parTrans" cxnId="{88B932A0-F1FF-4581-BE9A-555715DEEB59}">
      <dgm:prSet/>
      <dgm:spPr/>
      <dgm:t>
        <a:bodyPr/>
        <a:lstStyle/>
        <a:p>
          <a:endParaRPr lang="en-US">
            <a:latin typeface="Impact" panose="020B0806030902050204" pitchFamily="34" charset="0"/>
          </a:endParaRPr>
        </a:p>
      </dgm:t>
    </dgm:pt>
    <dgm:pt modelId="{EA047B04-7307-43D7-9EFE-F16A1484EE7B}" type="sibTrans" cxnId="{88B932A0-F1FF-4581-BE9A-555715DEEB59}">
      <dgm:prSet/>
      <dgm:spPr/>
      <dgm:t>
        <a:bodyPr/>
        <a:lstStyle/>
        <a:p>
          <a:endParaRPr lang="en-US">
            <a:latin typeface="Impact" panose="020B0806030902050204" pitchFamily="34" charset="0"/>
          </a:endParaRPr>
        </a:p>
      </dgm:t>
    </dgm:pt>
    <dgm:pt modelId="{1DD88A46-467B-43D5-9F91-9EDC0529883D}">
      <dgm:prSet/>
      <dgm:spPr/>
      <dgm:t>
        <a:bodyPr/>
        <a:lstStyle/>
        <a:p>
          <a:endParaRPr lang="en-US" dirty="0">
            <a:latin typeface="Impact" panose="020B0806030902050204" pitchFamily="34" charset="0"/>
          </a:endParaRPr>
        </a:p>
      </dgm:t>
    </dgm:pt>
    <dgm:pt modelId="{C122904E-8583-4D60-B1D1-0115B42641DD}" type="sibTrans" cxnId="{6B96FC29-6DCF-4C14-8E65-BB61696D1103}">
      <dgm:prSet/>
      <dgm:spPr/>
      <dgm:t>
        <a:bodyPr/>
        <a:lstStyle/>
        <a:p>
          <a:endParaRPr lang="en-US">
            <a:latin typeface="Impact" panose="020B0806030902050204" pitchFamily="34" charset="0"/>
          </a:endParaRPr>
        </a:p>
      </dgm:t>
    </dgm:pt>
    <dgm:pt modelId="{68583876-2657-4CC0-844A-1B2A675E5590}" type="parTrans" cxnId="{6B96FC29-6DCF-4C14-8E65-BB61696D1103}">
      <dgm:prSet/>
      <dgm:spPr/>
      <dgm:t>
        <a:bodyPr/>
        <a:lstStyle/>
        <a:p>
          <a:endParaRPr lang="en-US">
            <a:latin typeface="Impact" panose="020B0806030902050204" pitchFamily="34" charset="0"/>
          </a:endParaRPr>
        </a:p>
      </dgm:t>
    </dgm:pt>
    <dgm:pt modelId="{89BDF9DA-89A7-4CAC-9C0A-E3B2E41911FB}" type="pres">
      <dgm:prSet presAssocID="{F20EE29C-6E38-43C5-8B11-CF9895AFEEAD}" presName="Name0" presStyleCnt="0">
        <dgm:presLayoutVars>
          <dgm:chMax val="7"/>
          <dgm:chPref val="5"/>
        </dgm:presLayoutVars>
      </dgm:prSet>
      <dgm:spPr/>
    </dgm:pt>
    <dgm:pt modelId="{EF43F6F0-2AC1-49B6-9BA5-75E1EC0EB6CC}" type="pres">
      <dgm:prSet presAssocID="{F20EE29C-6E38-43C5-8B11-CF9895AFEEAD}" presName="arrowNode" presStyleLbl="node1" presStyleIdx="0" presStyleCnt="1" custAng="584950" custScaleX="99477" custLinFactNeighborX="-92402"/>
      <dgm:spPr/>
      <dgm:t>
        <a:bodyPr/>
        <a:lstStyle/>
        <a:p>
          <a:endParaRPr lang="en-US"/>
        </a:p>
      </dgm:t>
    </dgm:pt>
    <dgm:pt modelId="{318698E1-3839-4056-9F18-DA1A460624AB}" type="pres">
      <dgm:prSet presAssocID="{0AA730CE-D83A-46E5-9193-D35AD983F98C}" presName="txNode1" presStyleLbl="revTx" presStyleIdx="0" presStyleCnt="5" custScaleX="454900" custLinFactNeighborX="-34343" custLinFactNeighborY="47570">
        <dgm:presLayoutVars>
          <dgm:bulletEnabled val="1"/>
        </dgm:presLayoutVars>
      </dgm:prSet>
      <dgm:spPr/>
      <dgm:t>
        <a:bodyPr/>
        <a:lstStyle/>
        <a:p>
          <a:endParaRPr lang="en-US"/>
        </a:p>
      </dgm:t>
    </dgm:pt>
    <dgm:pt modelId="{437A4044-E82D-46D2-BE17-E7FB5E2885BD}" type="pres">
      <dgm:prSet presAssocID="{A6F90BE4-49E0-4FD9-84A4-8CBD84B67DE6}" presName="txNode2" presStyleLbl="revTx" presStyleIdx="1" presStyleCnt="5" custScaleX="260307" custLinFactNeighborX="-35634" custLinFactNeighborY="47465">
        <dgm:presLayoutVars>
          <dgm:bulletEnabled val="1"/>
        </dgm:presLayoutVars>
      </dgm:prSet>
      <dgm:spPr/>
      <dgm:t>
        <a:bodyPr/>
        <a:lstStyle/>
        <a:p>
          <a:endParaRPr lang="en-US"/>
        </a:p>
      </dgm:t>
    </dgm:pt>
    <dgm:pt modelId="{EBDC2D28-814C-432F-8275-CAAA64AB13B3}" type="pres">
      <dgm:prSet presAssocID="{B69AACCE-47B6-42CB-8CDB-EF9CA24EC224}" presName="dotNode2" presStyleCnt="0"/>
      <dgm:spPr/>
    </dgm:pt>
    <dgm:pt modelId="{D57FFF6D-10C0-4000-B9AA-352673FD2EB9}" type="pres">
      <dgm:prSet presAssocID="{B69AACCE-47B6-42CB-8CDB-EF9CA24EC224}" presName="dotRepeatNode" presStyleLbl="fgShp" presStyleIdx="0" presStyleCnt="3" custScaleX="76453" custScaleY="76453" custLinFactX="-1800000" custLinFactY="-154026" custLinFactNeighborX="-1881973" custLinFactNeighborY="-200000"/>
      <dgm:spPr/>
      <dgm:t>
        <a:bodyPr/>
        <a:lstStyle/>
        <a:p>
          <a:endParaRPr lang="en-US"/>
        </a:p>
      </dgm:t>
    </dgm:pt>
    <dgm:pt modelId="{B3102A78-BF05-40A3-80DF-0F5F3F0BF0A4}" type="pres">
      <dgm:prSet presAssocID="{8D4E1615-3D5C-4032-844D-CE637D9357B7}" presName="txNode3" presStyleLbl="revTx" presStyleIdx="2" presStyleCnt="5">
        <dgm:presLayoutVars>
          <dgm:bulletEnabled val="1"/>
        </dgm:presLayoutVars>
      </dgm:prSet>
      <dgm:spPr/>
      <dgm:t>
        <a:bodyPr/>
        <a:lstStyle/>
        <a:p>
          <a:endParaRPr lang="en-US"/>
        </a:p>
      </dgm:t>
    </dgm:pt>
    <dgm:pt modelId="{ECA415E6-CDB6-494A-B0CC-525671DD8D7B}" type="pres">
      <dgm:prSet presAssocID="{EA047B04-7307-43D7-9EFE-F16A1484EE7B}" presName="dotNode3" presStyleCnt="0"/>
      <dgm:spPr/>
    </dgm:pt>
    <dgm:pt modelId="{E217B77E-9C5E-4F99-ACDA-4774954A7418}" type="pres">
      <dgm:prSet presAssocID="{EA047B04-7307-43D7-9EFE-F16A1484EE7B}" presName="dotRepeatNode" presStyleLbl="fgShp" presStyleIdx="1" presStyleCnt="3" custLinFactX="-1700000" custLinFactNeighborX="-1737652" custLinFactNeighborY="49338"/>
      <dgm:spPr/>
      <dgm:t>
        <a:bodyPr/>
        <a:lstStyle/>
        <a:p>
          <a:endParaRPr lang="en-US"/>
        </a:p>
      </dgm:t>
    </dgm:pt>
    <dgm:pt modelId="{E14314F3-B9C1-4A5F-B23B-3108794B420E}" type="pres">
      <dgm:prSet presAssocID="{1DD88A46-467B-43D5-9F91-9EDC0529883D}" presName="txNode4" presStyleLbl="revTx" presStyleIdx="3" presStyleCnt="5" custLinFactX="-6458" custLinFactY="40465" custLinFactNeighborX="-100000" custLinFactNeighborY="100000">
        <dgm:presLayoutVars>
          <dgm:bulletEnabled val="1"/>
        </dgm:presLayoutVars>
      </dgm:prSet>
      <dgm:spPr/>
      <dgm:t>
        <a:bodyPr/>
        <a:lstStyle/>
        <a:p>
          <a:endParaRPr lang="en-US"/>
        </a:p>
      </dgm:t>
    </dgm:pt>
    <dgm:pt modelId="{5ED07918-FF32-4E77-A545-2354D930B56A}" type="pres">
      <dgm:prSet presAssocID="{C122904E-8583-4D60-B1D1-0115B42641DD}" presName="dotNode4" presStyleCnt="0"/>
      <dgm:spPr/>
    </dgm:pt>
    <dgm:pt modelId="{C01EDF78-FDCC-4AB5-8359-8185B599DDBD}" type="pres">
      <dgm:prSet presAssocID="{C122904E-8583-4D60-B1D1-0115B42641DD}" presName="dotRepeatNode" presStyleLbl="fgShp" presStyleIdx="2" presStyleCnt="3" custScaleX="261440" custScaleY="259939" custLinFactX="-1700000" custLinFactY="233997" custLinFactNeighborX="-1704110" custLinFactNeighborY="300000"/>
      <dgm:spPr/>
      <dgm:t>
        <a:bodyPr/>
        <a:lstStyle/>
        <a:p>
          <a:endParaRPr lang="en-US"/>
        </a:p>
      </dgm:t>
    </dgm:pt>
    <dgm:pt modelId="{9169C50E-8C8C-4958-94EE-B661D621BFCD}" type="pres">
      <dgm:prSet presAssocID="{C030C048-226B-4728-A982-01B524B01821}" presName="txNode5" presStyleLbl="revTx" presStyleIdx="4" presStyleCnt="5" custScaleX="223941" custLinFactY="-99653" custLinFactNeighborX="-47524" custLinFactNeighborY="-100000">
        <dgm:presLayoutVars>
          <dgm:bulletEnabled val="1"/>
        </dgm:presLayoutVars>
      </dgm:prSet>
      <dgm:spPr/>
      <dgm:t>
        <a:bodyPr/>
        <a:lstStyle/>
        <a:p>
          <a:endParaRPr lang="en-US"/>
        </a:p>
      </dgm:t>
    </dgm:pt>
  </dgm:ptLst>
  <dgm:cxnLst>
    <dgm:cxn modelId="{FA6B32C1-7675-4DC1-AC88-59E47CBC53BE}" srcId="{F20EE29C-6E38-43C5-8B11-CF9895AFEEAD}" destId="{0AA730CE-D83A-46E5-9193-D35AD983F98C}" srcOrd="0" destOrd="0" parTransId="{50EF743C-E766-4A23-AC3B-02CF1DE0A932}" sibTransId="{185FBBC7-38B6-4A4E-8298-557DC4D0612F}"/>
    <dgm:cxn modelId="{5745F27D-E16C-4435-895B-52F89F35E4E8}" srcId="{F20EE29C-6E38-43C5-8B11-CF9895AFEEAD}" destId="{A6F90BE4-49E0-4FD9-84A4-8CBD84B67DE6}" srcOrd="1" destOrd="0" parTransId="{60C48742-189E-40CC-A51E-06AA9F66BD7C}" sibTransId="{B69AACCE-47B6-42CB-8CDB-EF9CA24EC224}"/>
    <dgm:cxn modelId="{EDE8E0EF-F30A-45B7-A036-7ABE1A15C492}" type="presOf" srcId="{8D4E1615-3D5C-4032-844D-CE637D9357B7}" destId="{B3102A78-BF05-40A3-80DF-0F5F3F0BF0A4}" srcOrd="0" destOrd="0" presId="urn:microsoft.com/office/officeart/2009/3/layout/DescendingProcess"/>
    <dgm:cxn modelId="{392295F5-1442-428C-9BCE-9CADEBDC6619}" srcId="{F20EE29C-6E38-43C5-8B11-CF9895AFEEAD}" destId="{C030C048-226B-4728-A982-01B524B01821}" srcOrd="4" destOrd="0" parTransId="{E7907391-F941-440A-BE59-E97B3372D200}" sibTransId="{9444D568-CA8B-469C-9D32-0E6E2686E661}"/>
    <dgm:cxn modelId="{88247A58-C64D-413A-837C-6E5376B40D45}" type="presOf" srcId="{C030C048-226B-4728-A982-01B524B01821}" destId="{9169C50E-8C8C-4958-94EE-B661D621BFCD}" srcOrd="0" destOrd="0" presId="urn:microsoft.com/office/officeart/2009/3/layout/DescendingProcess"/>
    <dgm:cxn modelId="{C6863A62-686C-4962-A719-8A76EF8D919E}" type="presOf" srcId="{C122904E-8583-4D60-B1D1-0115B42641DD}" destId="{C01EDF78-FDCC-4AB5-8359-8185B599DDBD}" srcOrd="0" destOrd="0" presId="urn:microsoft.com/office/officeart/2009/3/layout/DescendingProcess"/>
    <dgm:cxn modelId="{32B11010-8713-4893-9C2F-258D7C069942}" type="presOf" srcId="{1DD88A46-467B-43D5-9F91-9EDC0529883D}" destId="{E14314F3-B9C1-4A5F-B23B-3108794B420E}" srcOrd="0" destOrd="0" presId="urn:microsoft.com/office/officeart/2009/3/layout/DescendingProcess"/>
    <dgm:cxn modelId="{6B96FC29-6DCF-4C14-8E65-BB61696D1103}" srcId="{F20EE29C-6E38-43C5-8B11-CF9895AFEEAD}" destId="{1DD88A46-467B-43D5-9F91-9EDC0529883D}" srcOrd="3" destOrd="0" parTransId="{68583876-2657-4CC0-844A-1B2A675E5590}" sibTransId="{C122904E-8583-4D60-B1D1-0115B42641DD}"/>
    <dgm:cxn modelId="{10BD4D2B-F947-4CBA-A020-3663643B3E24}" type="presOf" srcId="{B69AACCE-47B6-42CB-8CDB-EF9CA24EC224}" destId="{D57FFF6D-10C0-4000-B9AA-352673FD2EB9}" srcOrd="0" destOrd="0" presId="urn:microsoft.com/office/officeart/2009/3/layout/DescendingProcess"/>
    <dgm:cxn modelId="{88B932A0-F1FF-4581-BE9A-555715DEEB59}" srcId="{F20EE29C-6E38-43C5-8B11-CF9895AFEEAD}" destId="{8D4E1615-3D5C-4032-844D-CE637D9357B7}" srcOrd="2" destOrd="0" parTransId="{E12A5D74-F2D0-4217-A446-3E075B91E153}" sibTransId="{EA047B04-7307-43D7-9EFE-F16A1484EE7B}"/>
    <dgm:cxn modelId="{96409FA4-2FC8-4869-8C78-0CF16BAA11C5}" type="presOf" srcId="{F20EE29C-6E38-43C5-8B11-CF9895AFEEAD}" destId="{89BDF9DA-89A7-4CAC-9C0A-E3B2E41911FB}" srcOrd="0" destOrd="0" presId="urn:microsoft.com/office/officeart/2009/3/layout/DescendingProcess"/>
    <dgm:cxn modelId="{3F3D031E-2551-4DAA-BF6B-A0A9D0E8F846}" type="presOf" srcId="{0AA730CE-D83A-46E5-9193-D35AD983F98C}" destId="{318698E1-3839-4056-9F18-DA1A460624AB}" srcOrd="0" destOrd="0" presId="urn:microsoft.com/office/officeart/2009/3/layout/DescendingProcess"/>
    <dgm:cxn modelId="{4431D129-9F4B-4665-8EE7-31A53565857E}" type="presOf" srcId="{A6F90BE4-49E0-4FD9-84A4-8CBD84B67DE6}" destId="{437A4044-E82D-46D2-BE17-E7FB5E2885BD}" srcOrd="0" destOrd="0" presId="urn:microsoft.com/office/officeart/2009/3/layout/DescendingProcess"/>
    <dgm:cxn modelId="{CE5FCEAA-90D2-4089-9104-13166169BB1F}" type="presOf" srcId="{EA047B04-7307-43D7-9EFE-F16A1484EE7B}" destId="{E217B77E-9C5E-4F99-ACDA-4774954A7418}" srcOrd="0" destOrd="0" presId="urn:microsoft.com/office/officeart/2009/3/layout/DescendingProcess"/>
    <dgm:cxn modelId="{BC2F6F98-BDDB-41A2-A5AD-D4E3B8C71749}" type="presParOf" srcId="{89BDF9DA-89A7-4CAC-9C0A-E3B2E41911FB}" destId="{EF43F6F0-2AC1-49B6-9BA5-75E1EC0EB6CC}" srcOrd="0" destOrd="0" presId="urn:microsoft.com/office/officeart/2009/3/layout/DescendingProcess"/>
    <dgm:cxn modelId="{BD826188-3B9F-461B-A04F-80A5CBA2D199}" type="presParOf" srcId="{89BDF9DA-89A7-4CAC-9C0A-E3B2E41911FB}" destId="{318698E1-3839-4056-9F18-DA1A460624AB}" srcOrd="1" destOrd="0" presId="urn:microsoft.com/office/officeart/2009/3/layout/DescendingProcess"/>
    <dgm:cxn modelId="{9EFF2EEE-8CF6-4625-882D-743F4CE0CCE1}" type="presParOf" srcId="{89BDF9DA-89A7-4CAC-9C0A-E3B2E41911FB}" destId="{437A4044-E82D-46D2-BE17-E7FB5E2885BD}" srcOrd="2" destOrd="0" presId="urn:microsoft.com/office/officeart/2009/3/layout/DescendingProcess"/>
    <dgm:cxn modelId="{1ED6257D-4E58-4052-9827-6158F4FFAE5D}" type="presParOf" srcId="{89BDF9DA-89A7-4CAC-9C0A-E3B2E41911FB}" destId="{EBDC2D28-814C-432F-8275-CAAA64AB13B3}" srcOrd="3" destOrd="0" presId="urn:microsoft.com/office/officeart/2009/3/layout/DescendingProcess"/>
    <dgm:cxn modelId="{CE389F9F-BA44-44C2-BC15-4908F09B14D8}" type="presParOf" srcId="{EBDC2D28-814C-432F-8275-CAAA64AB13B3}" destId="{D57FFF6D-10C0-4000-B9AA-352673FD2EB9}" srcOrd="0" destOrd="0" presId="urn:microsoft.com/office/officeart/2009/3/layout/DescendingProcess"/>
    <dgm:cxn modelId="{8C915D25-1DE2-45D9-BE82-8D825E8E7C87}" type="presParOf" srcId="{89BDF9DA-89A7-4CAC-9C0A-E3B2E41911FB}" destId="{B3102A78-BF05-40A3-80DF-0F5F3F0BF0A4}" srcOrd="4" destOrd="0" presId="urn:microsoft.com/office/officeart/2009/3/layout/DescendingProcess"/>
    <dgm:cxn modelId="{515F7695-2624-4F97-8872-DB016F4A670F}" type="presParOf" srcId="{89BDF9DA-89A7-4CAC-9C0A-E3B2E41911FB}" destId="{ECA415E6-CDB6-494A-B0CC-525671DD8D7B}" srcOrd="5" destOrd="0" presId="urn:microsoft.com/office/officeart/2009/3/layout/DescendingProcess"/>
    <dgm:cxn modelId="{50BED477-B3AF-4C70-94E1-CE3391644152}" type="presParOf" srcId="{ECA415E6-CDB6-494A-B0CC-525671DD8D7B}" destId="{E217B77E-9C5E-4F99-ACDA-4774954A7418}" srcOrd="0" destOrd="0" presId="urn:microsoft.com/office/officeart/2009/3/layout/DescendingProcess"/>
    <dgm:cxn modelId="{618C4CA1-0B74-4727-B0C8-35A9891965C6}" type="presParOf" srcId="{89BDF9DA-89A7-4CAC-9C0A-E3B2E41911FB}" destId="{E14314F3-B9C1-4A5F-B23B-3108794B420E}" srcOrd="6" destOrd="0" presId="urn:microsoft.com/office/officeart/2009/3/layout/DescendingProcess"/>
    <dgm:cxn modelId="{46E9F16E-D7CD-4E92-AAD7-E55AC83BD205}" type="presParOf" srcId="{89BDF9DA-89A7-4CAC-9C0A-E3B2E41911FB}" destId="{5ED07918-FF32-4E77-A545-2354D930B56A}" srcOrd="7" destOrd="0" presId="urn:microsoft.com/office/officeart/2009/3/layout/DescendingProcess"/>
    <dgm:cxn modelId="{3CBDA996-F80F-4936-9158-E6FC472D1B6D}" type="presParOf" srcId="{5ED07918-FF32-4E77-A545-2354D930B56A}" destId="{C01EDF78-FDCC-4AB5-8359-8185B599DDBD}" srcOrd="0" destOrd="0" presId="urn:microsoft.com/office/officeart/2009/3/layout/DescendingProcess"/>
    <dgm:cxn modelId="{855D76B2-E5EF-48CE-A48A-2C47EAE0A586}" type="presParOf" srcId="{89BDF9DA-89A7-4CAC-9C0A-E3B2E41911FB}" destId="{9169C50E-8C8C-4958-94EE-B661D621BFCD}"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633D9-DDB8-405F-8B0A-11B25C8C5607}" type="doc">
      <dgm:prSet loTypeId="urn:microsoft.com/office/officeart/2009/3/layout/DescendingProcess" loCatId="process" qsTypeId="urn:microsoft.com/office/officeart/2005/8/quickstyle/simple1" qsCatId="simple" csTypeId="urn:microsoft.com/office/officeart/2005/8/colors/accent6_5" csCatId="accent6" phldr="1"/>
      <dgm:spPr/>
      <dgm:t>
        <a:bodyPr/>
        <a:lstStyle/>
        <a:p>
          <a:endParaRPr lang="en-US"/>
        </a:p>
      </dgm:t>
    </dgm:pt>
    <dgm:pt modelId="{505CAABB-A62D-4D25-B321-3090D090B6EF}">
      <dgm:prSet phldrT="[Text]"/>
      <dgm:spPr/>
      <dgm:t>
        <a:bodyPr/>
        <a:lstStyle/>
        <a:p>
          <a:r>
            <a:rPr lang="en-US" dirty="0" smtClean="0"/>
            <a:t>   </a:t>
          </a:r>
          <a:endParaRPr lang="en-US" dirty="0"/>
        </a:p>
      </dgm:t>
    </dgm:pt>
    <dgm:pt modelId="{767FF432-E241-4572-A282-3AB62CAADF21}" type="sibTrans" cxnId="{5A39C29C-4FF6-494D-934E-2E8AD6820D2A}">
      <dgm:prSet/>
      <dgm:spPr/>
      <dgm:t>
        <a:bodyPr/>
        <a:lstStyle/>
        <a:p>
          <a:endParaRPr lang="en-US"/>
        </a:p>
      </dgm:t>
    </dgm:pt>
    <dgm:pt modelId="{9C764904-1E9A-42B8-BD2A-91074F257755}" type="parTrans" cxnId="{5A39C29C-4FF6-494D-934E-2E8AD6820D2A}">
      <dgm:prSet/>
      <dgm:spPr/>
      <dgm:t>
        <a:bodyPr/>
        <a:lstStyle/>
        <a:p>
          <a:endParaRPr lang="en-US"/>
        </a:p>
      </dgm:t>
    </dgm:pt>
    <dgm:pt modelId="{02F83FCE-13BC-4F78-BF3B-F2730D86AD80}" type="pres">
      <dgm:prSet presAssocID="{092633D9-DDB8-405F-8B0A-11B25C8C5607}" presName="Name0" presStyleCnt="0">
        <dgm:presLayoutVars>
          <dgm:chMax val="7"/>
          <dgm:chPref val="5"/>
        </dgm:presLayoutVars>
      </dgm:prSet>
      <dgm:spPr/>
      <dgm:t>
        <a:bodyPr/>
        <a:lstStyle/>
        <a:p>
          <a:endParaRPr lang="en-US"/>
        </a:p>
      </dgm:t>
    </dgm:pt>
    <dgm:pt modelId="{9559E0BA-7EF0-4DEF-8F92-5BAA0FF5AC65}" type="pres">
      <dgm:prSet presAssocID="{092633D9-DDB8-405F-8B0A-11B25C8C5607}" presName="arrowNode" presStyleLbl="node1" presStyleIdx="0" presStyleCnt="1" custAng="6844874" custFlipVert="1" custFlipHor="1" custScaleX="5670" custScaleY="10506" custLinFactNeighborX="-16757" custLinFactNeighborY="-5651"/>
      <dgm:spPr>
        <a:solidFill>
          <a:schemeClr val="accent6">
            <a:hueOff val="0"/>
            <a:satOff val="0"/>
            <a:lumOff val="0"/>
          </a:schemeClr>
        </a:solidFill>
      </dgm:spPr>
      <dgm:t>
        <a:bodyPr/>
        <a:lstStyle/>
        <a:p>
          <a:endParaRPr lang="en-US"/>
        </a:p>
      </dgm:t>
    </dgm:pt>
    <dgm:pt modelId="{F4C2F42F-C3CE-4C3D-AF1C-930506C95FCB}" type="pres">
      <dgm:prSet presAssocID="{505CAABB-A62D-4D25-B321-3090D090B6EF}" presName="txNode1" presStyleLbl="revTx" presStyleIdx="0" presStyleCnt="1" custLinFactY="100000" custLinFactNeighborX="-18182" custLinFactNeighborY="177344">
        <dgm:presLayoutVars>
          <dgm:bulletEnabled val="1"/>
        </dgm:presLayoutVars>
      </dgm:prSet>
      <dgm:spPr/>
      <dgm:t>
        <a:bodyPr/>
        <a:lstStyle/>
        <a:p>
          <a:endParaRPr lang="en-US"/>
        </a:p>
      </dgm:t>
    </dgm:pt>
  </dgm:ptLst>
  <dgm:cxnLst>
    <dgm:cxn modelId="{5A39C29C-4FF6-494D-934E-2E8AD6820D2A}" srcId="{092633D9-DDB8-405F-8B0A-11B25C8C5607}" destId="{505CAABB-A62D-4D25-B321-3090D090B6EF}" srcOrd="0" destOrd="0" parTransId="{9C764904-1E9A-42B8-BD2A-91074F257755}" sibTransId="{767FF432-E241-4572-A282-3AB62CAADF21}"/>
    <dgm:cxn modelId="{F2188315-2D7C-4CB3-A777-AF2557A3C986}" type="presOf" srcId="{505CAABB-A62D-4D25-B321-3090D090B6EF}" destId="{F4C2F42F-C3CE-4C3D-AF1C-930506C95FCB}" srcOrd="0" destOrd="0" presId="urn:microsoft.com/office/officeart/2009/3/layout/DescendingProcess"/>
    <dgm:cxn modelId="{31D30683-396F-47F7-B951-089F86F52B15}" type="presOf" srcId="{092633D9-DDB8-405F-8B0A-11B25C8C5607}" destId="{02F83FCE-13BC-4F78-BF3B-F2730D86AD80}" srcOrd="0" destOrd="0" presId="urn:microsoft.com/office/officeart/2009/3/layout/DescendingProcess"/>
    <dgm:cxn modelId="{EBE3AC26-08C9-402A-A6DF-F48306986964}" type="presParOf" srcId="{02F83FCE-13BC-4F78-BF3B-F2730D86AD80}" destId="{9559E0BA-7EF0-4DEF-8F92-5BAA0FF5AC65}" srcOrd="0" destOrd="0" presId="urn:microsoft.com/office/officeart/2009/3/layout/DescendingProcess"/>
    <dgm:cxn modelId="{F7DEE669-B93D-4B9E-9CBC-25444D73BBFB}" type="presParOf" srcId="{02F83FCE-13BC-4F78-BF3B-F2730D86AD80}" destId="{F4C2F42F-C3CE-4C3D-AF1C-930506C95FCB}"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3F5656-3353-4E60-B0C4-2E3349DF155D}" type="datetimeFigureOut">
              <a:rPr lang="en-US" smtClean="0"/>
              <a:pPr/>
              <a:t>9/19/2016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084A2D-D1A0-40C1-BFD3-794289B94DAD}" type="slidenum">
              <a:rPr lang="en-US" smtClean="0"/>
              <a:pPr/>
              <a:t>‹#›</a:t>
            </a:fld>
            <a:endParaRPr lang="en-US" dirty="0"/>
          </a:p>
        </p:txBody>
      </p:sp>
    </p:spTree>
    <p:extLst>
      <p:ext uri="{BB962C8B-B14F-4D97-AF65-F5344CB8AC3E}">
        <p14:creationId xmlns:p14="http://schemas.microsoft.com/office/powerpoint/2010/main" val="229248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smtClean="0"/>
          </a:p>
          <a:p>
            <a:pPr algn="l"/>
            <a:r>
              <a:rPr lang="en-US" dirty="0" smtClean="0"/>
              <a:t>Hello and thank</a:t>
            </a:r>
            <a:r>
              <a:rPr lang="en-US" baseline="0" dirty="0" smtClean="0"/>
              <a:t> you for allowing me to provide with you a brief update on what has been going on at your insurance cooperative.    </a:t>
            </a:r>
          </a:p>
          <a:p>
            <a:pPr algn="l"/>
            <a:endParaRPr lang="en-US" baseline="0" dirty="0" smtClean="0"/>
          </a:p>
          <a:p>
            <a:r>
              <a:rPr lang="en-US" baseline="0" dirty="0" smtClean="0"/>
              <a:t>Staff – Brian Grogan/Nathan </a:t>
            </a:r>
            <a:r>
              <a:rPr lang="en-US" baseline="0" dirty="0" err="1" smtClean="0"/>
              <a:t>Worsham</a:t>
            </a:r>
            <a:endParaRPr lang="en-US" baseline="0" dirty="0" smtClean="0"/>
          </a:p>
          <a:p>
            <a:endParaRPr lang="en-US" baseline="0" dirty="0" smtClean="0"/>
          </a:p>
          <a:p>
            <a:r>
              <a:rPr lang="en-US" baseline="0" dirty="0" smtClean="0"/>
              <a:t>Board – Wayne Livingston, CEO, Diverse Power, GA</a:t>
            </a:r>
            <a:r>
              <a:rPr lang="en-US" dirty="0" smtClean="0"/>
              <a:t> / Mendel</a:t>
            </a:r>
            <a:r>
              <a:rPr lang="en-US" baseline="0" dirty="0" smtClean="0"/>
              <a:t> Stone, Director, Blue Ridge Electric, SC</a:t>
            </a:r>
            <a:r>
              <a:rPr lang="en-US" dirty="0" smtClean="0"/>
              <a:t> </a:t>
            </a:r>
          </a:p>
          <a:p>
            <a:pPr algn="l"/>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a:t>
            </a:fld>
            <a:endParaRPr lang="en-US" dirty="0"/>
          </a:p>
        </p:txBody>
      </p:sp>
    </p:spTree>
    <p:extLst>
      <p:ext uri="{BB962C8B-B14F-4D97-AF65-F5344CB8AC3E}">
        <p14:creationId xmlns:p14="http://schemas.microsoft.com/office/powerpoint/2010/main" val="272749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not look bad.  However, with no chain securing this gate, someone could</a:t>
            </a:r>
            <a:r>
              <a:rPr lang="en-US" baseline="0" dirty="0" smtClean="0"/>
              <a:t> easily push their way through…</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10</a:t>
            </a:fld>
            <a:endParaRPr lang="en-US" dirty="0"/>
          </a:p>
        </p:txBody>
      </p:sp>
    </p:spTree>
    <p:extLst>
      <p:ext uri="{BB962C8B-B14F-4D97-AF65-F5344CB8AC3E}">
        <p14:creationId xmlns:p14="http://schemas.microsoft.com/office/powerpoint/2010/main" val="3032931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see what’s wrong here?  There</a:t>
            </a:r>
            <a:r>
              <a:rPr lang="en-US" baseline="0" dirty="0" smtClean="0"/>
              <a:t> may be a warning label or two missing…</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11</a:t>
            </a:fld>
            <a:endParaRPr lang="en-US" dirty="0"/>
          </a:p>
        </p:txBody>
      </p:sp>
    </p:spTree>
    <p:extLst>
      <p:ext uri="{BB962C8B-B14F-4D97-AF65-F5344CB8AC3E}">
        <p14:creationId xmlns:p14="http://schemas.microsoft.com/office/powerpoint/2010/main" val="196021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Cable and telephone companies aren’t always so thoughtful</a:t>
            </a:r>
            <a:r>
              <a:rPr lang="en-US" baseline="0" dirty="0" smtClean="0"/>
              <a:t> when placing their pedestals and equipment…</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13</a:t>
            </a:fld>
            <a:endParaRPr lang="en-US" dirty="0"/>
          </a:p>
        </p:txBody>
      </p:sp>
    </p:spTree>
    <p:extLst>
      <p:ext uri="{BB962C8B-B14F-4D97-AF65-F5344CB8AC3E}">
        <p14:creationId xmlns:p14="http://schemas.microsoft.com/office/powerpoint/2010/main" val="209035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close, I’d like to highlight one additional new program that Federated launched this</a:t>
            </a:r>
            <a:r>
              <a:rPr lang="en-US" baseline="0" dirty="0" smtClean="0"/>
              <a:t> past September.  Phil talks about our claim counts declining, as I showed you earlier.  However, he is constantly looking for ways to improve on these reductions even more.  </a:t>
            </a:r>
          </a:p>
          <a:p>
            <a:endParaRPr lang="en-US" baseline="0" dirty="0" smtClean="0"/>
          </a:p>
          <a:p>
            <a:r>
              <a:rPr lang="en-US" baseline="0" dirty="0" smtClean="0"/>
              <a:t>We all know about the incidents and accidents that happen.  They are typically reported to us as claims, which allows us to summarize and use this information to learn from.  However, a bigger, more elusive piece of this puzzle are those incidents that don’t turn into an actual claim.  Those near-misses that happen every day and may not get reported to anyone.  How do we learn from those?  We’re hoping that through this near-miss program, our employees will have the opportunity to either report anonymously or with full disclosure those near-misses that they experience.  Our goal is to provide this information back in summary form to our members and statewide organizations across the country to assist them in better guiding their employee safety training efforts.</a:t>
            </a:r>
          </a:p>
          <a:p>
            <a:endParaRPr lang="en-US" baseline="0" dirty="0" smtClean="0"/>
          </a:p>
          <a:p>
            <a:r>
              <a:rPr lang="en-US" baseline="0" dirty="0" smtClean="0"/>
              <a:t>If you already have a near-miss reporting program at your system, we encourage you to keep doing what you are doing, with one additional step…whoever is responsible for tracking this information at your system, if they could also enter this information on Federated’s website, that would allow us to share this information with the rest of our members making an even greater impact.  Anything we can do to make sure our employees and our members go home safely to their families every night is what these efforts are all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15</a:t>
            </a:fld>
            <a:endParaRPr lang="en-US" dirty="0"/>
          </a:p>
        </p:txBody>
      </p:sp>
    </p:spTree>
    <p:extLst>
      <p:ext uri="{BB962C8B-B14F-4D97-AF65-F5344CB8AC3E}">
        <p14:creationId xmlns:p14="http://schemas.microsoft.com/office/powerpoint/2010/main" val="395854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pPr>
            <a:r>
              <a:rPr lang="en-US" dirty="0" smtClean="0">
                <a:solidFill>
                  <a:srgbClr val="FF0000"/>
                </a:solidFill>
                <a:latin typeface="Times New Roman" pitchFamily="-106" charset="0"/>
                <a:ea typeface="Calibri"/>
                <a:cs typeface="Calibri"/>
              </a:rPr>
              <a:t>Total assets are just over ½ Billion Dollars, and total $531.4 million. </a:t>
            </a:r>
          </a:p>
          <a:p>
            <a:pPr>
              <a:lnSpc>
                <a:spcPct val="115000"/>
              </a:lnSpc>
            </a:pPr>
            <a:endParaRPr lang="en-US" dirty="0" smtClean="0">
              <a:solidFill>
                <a:srgbClr val="FF0000"/>
              </a:solidFill>
              <a:latin typeface="Times New Roman" pitchFamily="-106" charset="0"/>
              <a:ea typeface="Calibri"/>
              <a:cs typeface="Times New Roman"/>
            </a:endParaRPr>
          </a:p>
          <a:p>
            <a:pPr marL="336451" indent="-336451">
              <a:lnSpc>
                <a:spcPct val="115000"/>
              </a:lnSpc>
              <a:buFont typeface="Symbol"/>
              <a:buChar char=""/>
            </a:pPr>
            <a:r>
              <a:rPr lang="en-US" dirty="0" smtClean="0">
                <a:solidFill>
                  <a:srgbClr val="FF0000"/>
                </a:solidFill>
                <a:latin typeface="Times New Roman" pitchFamily="-106" charset="0"/>
                <a:ea typeface="Calibri"/>
                <a:cs typeface="Calibri"/>
              </a:rPr>
              <a:t>Surplus at 6/30/16 was $179.2 million. </a:t>
            </a:r>
          </a:p>
          <a:p>
            <a:pPr>
              <a:lnSpc>
                <a:spcPct val="115000"/>
              </a:lnSpc>
            </a:pPr>
            <a:endParaRPr lang="en-US" dirty="0" smtClean="0">
              <a:solidFill>
                <a:schemeClr val="tx1"/>
              </a:solidFill>
              <a:latin typeface="Times New Roman" pitchFamily="-106" charset="0"/>
            </a:endParaRPr>
          </a:p>
          <a:p>
            <a:pPr>
              <a:lnSpc>
                <a:spcPct val="115000"/>
              </a:lnSpc>
            </a:pPr>
            <a:r>
              <a:rPr lang="en-US" dirty="0" smtClean="0">
                <a:solidFill>
                  <a:schemeClr val="tx1"/>
                </a:solidFill>
                <a:ea typeface="Times New Roman"/>
                <a:cs typeface="Calibri"/>
              </a:rPr>
              <a:t>Federated’s combined ratio at June 30, 2016 was 95.3 percent,</a:t>
            </a:r>
            <a:r>
              <a:rPr lang="en-US" baseline="0" dirty="0" smtClean="0">
                <a:solidFill>
                  <a:schemeClr val="tx1"/>
                </a:solidFill>
                <a:ea typeface="Times New Roman"/>
                <a:cs typeface="Calibri"/>
              </a:rPr>
              <a:t> with total margins from 2015 allocated of $32.6 M, and $7.7M of margins retired in March 2016.</a:t>
            </a:r>
          </a:p>
          <a:p>
            <a:pPr>
              <a:lnSpc>
                <a:spcPct val="115000"/>
              </a:lnSpc>
            </a:pPr>
            <a:endParaRPr lang="en-US" baseline="0" dirty="0" smtClean="0">
              <a:solidFill>
                <a:schemeClr val="tx1"/>
              </a:solidFill>
              <a:ea typeface="Calibri"/>
              <a:cs typeface="Times New Roman"/>
            </a:endParaRPr>
          </a:p>
          <a:p>
            <a:pPr>
              <a:lnSpc>
                <a:spcPct val="115000"/>
              </a:lnSpc>
            </a:pPr>
            <a:r>
              <a:rPr lang="en-US" baseline="0" dirty="0" smtClean="0">
                <a:solidFill>
                  <a:schemeClr val="tx1"/>
                </a:solidFill>
                <a:ea typeface="Calibri"/>
                <a:cs typeface="Times New Roman"/>
              </a:rPr>
              <a:t>Federated is truly in the best position it has ever been and, rest assured, they are financially able to weather some pretty significant storms on your behalf, should the need arise.  However, we can’t rest on our laurels.  We do need to continue to maintain our focus on safety and do our part to further these safety efforts.</a:t>
            </a:r>
            <a:endParaRPr lang="en-US" dirty="0">
              <a:solidFill>
                <a:schemeClr val="tx1"/>
              </a:solidFill>
              <a:ea typeface="Calibri"/>
              <a:cs typeface="Times New Roman"/>
            </a:endParaRPr>
          </a:p>
        </p:txBody>
      </p:sp>
      <p:sp>
        <p:nvSpPr>
          <p:cNvPr id="4" name="Slide Number Placeholder 3"/>
          <p:cNvSpPr>
            <a:spLocks noGrp="1"/>
          </p:cNvSpPr>
          <p:nvPr>
            <p:ph type="sldNum" sz="quarter" idx="10"/>
          </p:nvPr>
        </p:nvSpPr>
        <p:spPr/>
        <p:txBody>
          <a:bodyPr/>
          <a:lstStyle/>
          <a:p>
            <a:fld id="{23084A2D-D1A0-40C1-BFD3-794289B94DAD}" type="slidenum">
              <a:rPr lang="en-US" smtClean="0"/>
              <a:pPr/>
              <a:t>2</a:t>
            </a:fld>
            <a:endParaRPr lang="en-US" dirty="0"/>
          </a:p>
        </p:txBody>
      </p:sp>
    </p:spTree>
    <p:extLst>
      <p:ext uri="{BB962C8B-B14F-4D97-AF65-F5344CB8AC3E}">
        <p14:creationId xmlns:p14="http://schemas.microsoft.com/office/powerpoint/2010/main" val="395855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ea typeface="Calibri"/>
                <a:cs typeface="Calibri"/>
              </a:rPr>
              <a:t>Because you are a member of Federated, you directly benefit from the long-term financial stability of your cooperative owned and directed property and casualty insurance company.  </a:t>
            </a:r>
            <a:endParaRPr lang="en-US" sz="900" dirty="0">
              <a:ea typeface="Calibri"/>
              <a:cs typeface="Times New Roman"/>
            </a:endParaRPr>
          </a:p>
        </p:txBody>
      </p:sp>
      <p:sp>
        <p:nvSpPr>
          <p:cNvPr id="4" name="Slide Number Placeholder 3"/>
          <p:cNvSpPr>
            <a:spLocks noGrp="1"/>
          </p:cNvSpPr>
          <p:nvPr>
            <p:ph type="sldNum" sz="quarter" idx="10"/>
          </p:nvPr>
        </p:nvSpPr>
        <p:spPr/>
        <p:txBody>
          <a:bodyPr/>
          <a:lstStyle/>
          <a:p>
            <a:fld id="{F0BFAD8D-430F-4FE6-BEAB-B0B32C24A525}" type="slidenum">
              <a:rPr lang="en-US" smtClean="0"/>
              <a:pPr/>
              <a:t>3</a:t>
            </a:fld>
            <a:endParaRPr lang="en-US" dirty="0"/>
          </a:p>
        </p:txBody>
      </p:sp>
    </p:spTree>
    <p:extLst>
      <p:ext uri="{BB962C8B-B14F-4D97-AF65-F5344CB8AC3E}">
        <p14:creationId xmlns:p14="http://schemas.microsoft.com/office/powerpoint/2010/main" val="167605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turn my attention to what Federated’s success means to you directly!  As previously noted, we have allocated </a:t>
            </a:r>
            <a:r>
              <a:rPr lang="en-US" dirty="0" smtClean="0"/>
              <a:t>$235.0 </a:t>
            </a:r>
            <a:r>
              <a:rPr lang="en-US" dirty="0"/>
              <a:t>million back to our members since becoming a reciprocal exchange back in 1999. </a:t>
            </a:r>
          </a:p>
          <a:p>
            <a:pPr marL="174708" indent="-174708">
              <a:buFont typeface="Arial" pitchFamily="34" charset="0"/>
              <a:buChar char="•"/>
            </a:pPr>
            <a:r>
              <a:rPr lang="en-US" dirty="0"/>
              <a:t>Margin allocations to our Florida members in March equaled </a:t>
            </a:r>
            <a:r>
              <a:rPr lang="en-US" dirty="0" smtClean="0"/>
              <a:t>$2,059,091, </a:t>
            </a:r>
            <a:r>
              <a:rPr lang="en-US" dirty="0"/>
              <a:t>which brings our total allocations to Florida alone to </a:t>
            </a:r>
            <a:r>
              <a:rPr lang="en-US" dirty="0" smtClean="0"/>
              <a:t>$12,769,149.</a:t>
            </a:r>
            <a:endParaRPr lang="en-US" dirty="0"/>
          </a:p>
          <a:p>
            <a:pPr marL="174708" indent="-174708">
              <a:buFont typeface="Arial" pitchFamily="34" charset="0"/>
              <a:buChar char="•"/>
            </a:pPr>
            <a:r>
              <a:rPr lang="en-US" dirty="0"/>
              <a:t>The </a:t>
            </a:r>
            <a:r>
              <a:rPr lang="en-US" u="sng" dirty="0"/>
              <a:t>cash</a:t>
            </a:r>
            <a:r>
              <a:rPr lang="en-US" dirty="0"/>
              <a:t> payment we made to our Florida members in March is </a:t>
            </a:r>
            <a:r>
              <a:rPr lang="en-US" dirty="0" smtClean="0"/>
              <a:t>$371,623, </a:t>
            </a:r>
            <a:r>
              <a:rPr lang="en-US" dirty="0"/>
              <a:t>which brings the total amount returned to our Florida members </a:t>
            </a:r>
            <a:r>
              <a:rPr lang="en-US" u="sng" dirty="0"/>
              <a:t>in cash</a:t>
            </a:r>
            <a:r>
              <a:rPr lang="en-US" dirty="0"/>
              <a:t> since we began writing in Florida in 2004 to </a:t>
            </a:r>
            <a:r>
              <a:rPr lang="en-US" dirty="0" smtClean="0"/>
              <a:t>$3,444,277. </a:t>
            </a:r>
            <a:endParaRPr lang="en-US" dirty="0"/>
          </a:p>
          <a:p>
            <a:pPr marL="174708" indent="-174708">
              <a:buFont typeface="Arial" pitchFamily="34" charset="0"/>
              <a:buChar char="•"/>
            </a:pPr>
            <a:r>
              <a:rPr lang="en-US" dirty="0"/>
              <a:t>This is great news.  However, it’s important to note, Federated’s goal of operating at or below a 100% combined ratio is not just about margins, it’s about keeping people safe and on the job.  </a:t>
            </a:r>
          </a:p>
        </p:txBody>
      </p:sp>
      <p:sp>
        <p:nvSpPr>
          <p:cNvPr id="4" name="Slide Number Placeholder 3"/>
          <p:cNvSpPr>
            <a:spLocks noGrp="1"/>
          </p:cNvSpPr>
          <p:nvPr>
            <p:ph type="sldNum" sz="quarter" idx="10"/>
          </p:nvPr>
        </p:nvSpPr>
        <p:spPr/>
        <p:txBody>
          <a:bodyPr/>
          <a:lstStyle/>
          <a:p>
            <a:fld id="{F0BFAD8D-430F-4FE6-BEAB-B0B32C24A525}" type="slidenum">
              <a:rPr lang="en-US" smtClean="0"/>
              <a:pPr/>
              <a:t>4</a:t>
            </a:fld>
            <a:endParaRPr lang="en-US" dirty="0"/>
          </a:p>
        </p:txBody>
      </p:sp>
    </p:spTree>
    <p:extLst>
      <p:ext uri="{BB962C8B-B14F-4D97-AF65-F5344CB8AC3E}">
        <p14:creationId xmlns:p14="http://schemas.microsoft.com/office/powerpoint/2010/main" val="167605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smtClean="0"/>
              <a:t>Margin allocations that Federated just made in 2016 equaled 22.8% of everyone’s 2015 ARB premiums.  </a:t>
            </a:r>
          </a:p>
          <a:p>
            <a:pPr defTabSz="914350" eaLnBrk="0" fontAlgn="base" hangingPunct="0">
              <a:spcBef>
                <a:spcPct val="30000"/>
              </a:spcBef>
              <a:spcAft>
                <a:spcPct val="0"/>
              </a:spcAft>
              <a:defRPr/>
            </a:pPr>
            <a:endParaRPr lang="en-US" dirty="0" smtClean="0"/>
          </a:p>
          <a:p>
            <a:pPr defTabSz="914350" eaLnBrk="0" fontAlgn="base" hangingPunct="0">
              <a:spcBef>
                <a:spcPct val="30000"/>
              </a:spcBef>
              <a:spcAft>
                <a:spcPct val="0"/>
              </a:spcAft>
              <a:defRPr/>
            </a:pPr>
            <a:r>
              <a:rPr lang="en-US" dirty="0" smtClean="0"/>
              <a:t>Add to that the fact that 78% of our members saw premiums either remain flat or go down in 2015, and you can see that it is working…members are seeing real financial benefits from these claims reductions!  </a:t>
            </a:r>
            <a:endParaRPr lang="en-US" dirty="0" smtClean="0">
              <a:ea typeface="Times New Roman"/>
              <a:cs typeface="Calibri"/>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5</a:t>
            </a:fld>
            <a:endParaRPr lang="en-US" dirty="0"/>
          </a:p>
        </p:txBody>
      </p:sp>
    </p:spTree>
    <p:extLst>
      <p:ext uri="{BB962C8B-B14F-4D97-AF65-F5344CB8AC3E}">
        <p14:creationId xmlns:p14="http://schemas.microsoft.com/office/powerpoint/2010/main" val="220537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You’ve seen this chart before.  I’ve used it quite regularly over the past year to illustrate what Federated has seen as a direct result of everyone’s efforts to instill a culture of safety at their systems.  When you talk about something like this, you really hold your breath that the following year doesn’t take a turn for the worse.  Well….let’s see what happened…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96B69B-1D0E-4E7F-A992-F7A95B8C8608}" type="slidenum">
              <a:rPr lang="en-US" smtClean="0"/>
              <a:pPr/>
              <a:t>6</a:t>
            </a:fld>
            <a:endParaRPr lang="en-US" dirty="0"/>
          </a:p>
        </p:txBody>
      </p:sp>
    </p:spTree>
    <p:extLst>
      <p:ext uri="{BB962C8B-B14F-4D97-AF65-F5344CB8AC3E}">
        <p14:creationId xmlns:p14="http://schemas.microsoft.com/office/powerpoint/2010/main" val="38539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great news!  2015 proved to be another great year</a:t>
            </a:r>
            <a:r>
              <a:rPr lang="en-US" baseline="0" dirty="0" smtClean="0"/>
              <a:t>.  We simply can’t thank you enough for all of your efforts to continue to reduce incidents and accidents at your systems.  2015 numbers represent a 28% reduction in claim counts since 2007!</a:t>
            </a:r>
          </a:p>
          <a:p>
            <a:endParaRPr lang="en-US" baseline="0" dirty="0" smtClean="0"/>
          </a:p>
          <a:p>
            <a:r>
              <a:rPr lang="en-US" baseline="0" dirty="0" smtClean="0"/>
              <a:t>Not only do these reductions result in fewer injuries and saved lives, but they also translate into some real, tangible financial benefits for all of our members.</a:t>
            </a:r>
            <a:endParaRPr lang="en-US" dirty="0"/>
          </a:p>
        </p:txBody>
      </p:sp>
      <p:sp>
        <p:nvSpPr>
          <p:cNvPr id="4" name="Slide Number Placeholder 3"/>
          <p:cNvSpPr>
            <a:spLocks noGrp="1"/>
          </p:cNvSpPr>
          <p:nvPr>
            <p:ph type="sldNum" sz="quarter" idx="10"/>
          </p:nvPr>
        </p:nvSpPr>
        <p:spPr/>
        <p:txBody>
          <a:bodyPr/>
          <a:lstStyle/>
          <a:p>
            <a:fld id="{6596B69B-1D0E-4E7F-A992-F7A95B8C8608}" type="slidenum">
              <a:rPr lang="en-US" smtClean="0"/>
              <a:pPr/>
              <a:t>7</a:t>
            </a:fld>
            <a:endParaRPr lang="en-US" dirty="0"/>
          </a:p>
        </p:txBody>
      </p:sp>
    </p:spTree>
    <p:extLst>
      <p:ext uri="{BB962C8B-B14F-4D97-AF65-F5344CB8AC3E}">
        <p14:creationId xmlns:p14="http://schemas.microsoft.com/office/powerpoint/2010/main" val="264348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just at Florida’s average</a:t>
            </a:r>
            <a:r>
              <a:rPr lang="en-US" baseline="0" dirty="0" smtClean="0"/>
              <a:t> total losses per co-op for all lines of business except WC compared to all Federated members, things don’t appear to be very good.  To see how your system compares to these trends, log in to www.federatedrural.com and view the Loss Trend Analysis report.  You can compare yourself to these national numbers for all systems, and adjust the criteria to see how you compare to other systems of similar size. </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8</a:t>
            </a:fld>
            <a:endParaRPr lang="en-US" dirty="0"/>
          </a:p>
        </p:txBody>
      </p:sp>
    </p:spTree>
    <p:extLst>
      <p:ext uri="{BB962C8B-B14F-4D97-AF65-F5344CB8AC3E}">
        <p14:creationId xmlns:p14="http://schemas.microsoft.com/office/powerpoint/2010/main" val="401210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Florida was launched</a:t>
            </a:r>
            <a:r>
              <a:rPr lang="en-US" baseline="0" dirty="0" smtClean="0"/>
              <a:t> on June 13, 2016.  Almost 1/2 of our Florida members have obtained a quote. (7 applications, 4 written)</a:t>
            </a:r>
          </a:p>
          <a:p>
            <a:pPr defTabSz="931774">
              <a:defRPr/>
            </a:pPr>
            <a:endParaRPr lang="en-US" baseline="0" dirty="0" smtClean="0"/>
          </a:p>
          <a:p>
            <a:pPr defTabSz="931774">
              <a:defRPr/>
            </a:pPr>
            <a:r>
              <a:rPr lang="en-US" baseline="0" dirty="0" smtClean="0"/>
              <a:t>Florida has a maximum $1M indemnity plus $1M defense limit on our endorsement – higher limits available through </a:t>
            </a:r>
            <a:r>
              <a:rPr lang="en-US" baseline="0" dirty="0" err="1" smtClean="0"/>
              <a:t>NetGuard</a:t>
            </a:r>
            <a:r>
              <a:rPr lang="en-US" baseline="0" dirty="0" smtClean="0"/>
              <a:t> application</a:t>
            </a:r>
          </a:p>
          <a:p>
            <a:pPr defTabSz="931774">
              <a:defRPr/>
            </a:pPr>
            <a:endParaRPr lang="en-US" baseline="0" dirty="0" smtClean="0"/>
          </a:p>
          <a:p>
            <a:pPr defTabSz="931774">
              <a:defRPr/>
            </a:pPr>
            <a:r>
              <a:rPr lang="en-US" baseline="0" dirty="0" smtClean="0"/>
              <a:t>Remember, even having just the minimum limits in place gains you access to forensic, IT and other cyber specialists should a breach occur!</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9</a:t>
            </a:fld>
            <a:endParaRPr lang="en-US" dirty="0"/>
          </a:p>
        </p:txBody>
      </p:sp>
    </p:spTree>
    <p:extLst>
      <p:ext uri="{BB962C8B-B14F-4D97-AF65-F5344CB8AC3E}">
        <p14:creationId xmlns:p14="http://schemas.microsoft.com/office/powerpoint/2010/main" val="1976410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6559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18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68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116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32752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effectLst>
                  <a:outerShdw blurRad="38100" dist="38100" dir="2700000" algn="tl">
                    <a:srgbClr val="000000">
                      <a:alpha val="43137"/>
                    </a:srgbClr>
                  </a:outerShdw>
                </a:effectLst>
                <a:latin typeface="Calibri" pitchFamily="34" charset="0"/>
              </a:defRPr>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lvl1pPr>
              <a:defRPr>
                <a:solidFill>
                  <a:schemeClr val="tx2"/>
                </a:solidFill>
                <a:effectLst>
                  <a:outerShdw blurRad="38100" dist="38100" dir="2700000" algn="tl">
                    <a:srgbClr val="000000">
                      <a:alpha val="43137"/>
                    </a:srgbClr>
                  </a:outerShdw>
                </a:effectLst>
                <a:latin typeface="Calibri" pitchFamily="34" charset="0"/>
              </a:defRPr>
            </a:lvl1pPr>
            <a:lvl2pPr>
              <a:defRPr>
                <a:solidFill>
                  <a:schemeClr val="tx2"/>
                </a:solidFill>
                <a:effectLst>
                  <a:outerShdw blurRad="38100" dist="38100" dir="2700000" algn="tl">
                    <a:srgbClr val="000000">
                      <a:alpha val="43137"/>
                    </a:srgbClr>
                  </a:outerShdw>
                </a:effectLst>
                <a:latin typeface="Calibri" pitchFamily="34" charset="0"/>
              </a:defRPr>
            </a:lvl2pPr>
            <a:lvl3pPr>
              <a:defRPr>
                <a:solidFill>
                  <a:schemeClr val="tx2"/>
                </a:solidFill>
                <a:effectLst>
                  <a:outerShdw blurRad="38100" dist="38100" dir="2700000" algn="tl">
                    <a:srgbClr val="000000">
                      <a:alpha val="43137"/>
                    </a:srgbClr>
                  </a:outerShdw>
                </a:effectLst>
                <a:latin typeface="Calibri" pitchFamily="34" charset="0"/>
              </a:defRPr>
            </a:lvl3pPr>
            <a:lvl4pPr>
              <a:defRPr>
                <a:solidFill>
                  <a:schemeClr val="tx2"/>
                </a:solidFill>
                <a:effectLst>
                  <a:outerShdw blurRad="38100" dist="38100" dir="2700000" algn="tl">
                    <a:srgbClr val="000000">
                      <a:alpha val="43137"/>
                    </a:srgbClr>
                  </a:outerShdw>
                </a:effectLst>
                <a:latin typeface="Calibri" pitchFamily="34" charset="0"/>
              </a:defRPr>
            </a:lvl4pPr>
            <a:lvl5pPr>
              <a:defRPr>
                <a:solidFill>
                  <a:schemeClr val="tx2"/>
                </a:solidFill>
                <a:effectLst>
                  <a:outerShdw blurRad="38100" dist="38100" dir="2700000" algn="tl">
                    <a:srgbClr val="000000">
                      <a:alpha val="43137"/>
                    </a:srgbClr>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484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38496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01000" cy="914399"/>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685800" y="6172200"/>
            <a:ext cx="2057400" cy="365125"/>
          </a:xfrm>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200400" y="6188075"/>
            <a:ext cx="2895600" cy="365125"/>
          </a:xfrm>
        </p:spPr>
        <p:txBody>
          <a:bodyPr/>
          <a:lstStyle/>
          <a:p>
            <a:endParaRPr lang="en-US" dirty="0">
              <a:solidFill>
                <a:prstClr val="black">
                  <a:tint val="75000"/>
                </a:prstClr>
              </a:solidFill>
            </a:endParaRPr>
          </a:p>
        </p:txBody>
      </p:sp>
      <p:sp>
        <p:nvSpPr>
          <p:cNvPr id="9" name="Content Placeholder 2"/>
          <p:cNvSpPr>
            <a:spLocks noGrp="1"/>
          </p:cNvSpPr>
          <p:nvPr>
            <p:ph idx="1"/>
          </p:nvPr>
        </p:nvSpPr>
        <p:spPr>
          <a:xfrm>
            <a:off x="685800" y="17526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4137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effectLst>
                  <a:outerShdw blurRad="38100" dist="38100" dir="2700000" algn="tl">
                    <a:srgbClr val="000000">
                      <a:alpha val="43137"/>
                    </a:srgbClr>
                  </a:outerShdw>
                </a:effectLst>
                <a:latin typeface="Calibri" pitchFamily="34" charset="0"/>
              </a:defRPr>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lvl1pPr>
              <a:defRPr>
                <a:solidFill>
                  <a:schemeClr val="tx2"/>
                </a:solidFill>
                <a:effectLst>
                  <a:outerShdw blurRad="38100" dist="38100" dir="2700000" algn="tl">
                    <a:srgbClr val="000000">
                      <a:alpha val="43137"/>
                    </a:srgbClr>
                  </a:outerShdw>
                </a:effectLst>
                <a:latin typeface="Calibri" pitchFamily="34" charset="0"/>
              </a:defRPr>
            </a:lvl1pPr>
            <a:lvl2pPr>
              <a:defRPr>
                <a:solidFill>
                  <a:schemeClr val="tx2"/>
                </a:solidFill>
                <a:effectLst>
                  <a:outerShdw blurRad="38100" dist="38100" dir="2700000" algn="tl">
                    <a:srgbClr val="000000">
                      <a:alpha val="43137"/>
                    </a:srgbClr>
                  </a:outerShdw>
                </a:effectLst>
                <a:latin typeface="Calibri" pitchFamily="34" charset="0"/>
              </a:defRPr>
            </a:lvl2pPr>
            <a:lvl3pPr>
              <a:defRPr>
                <a:solidFill>
                  <a:schemeClr val="tx2"/>
                </a:solidFill>
                <a:effectLst>
                  <a:outerShdw blurRad="38100" dist="38100" dir="2700000" algn="tl">
                    <a:srgbClr val="000000">
                      <a:alpha val="43137"/>
                    </a:srgbClr>
                  </a:outerShdw>
                </a:effectLst>
                <a:latin typeface="Calibri" pitchFamily="34" charset="0"/>
              </a:defRPr>
            </a:lvl3pPr>
            <a:lvl4pPr>
              <a:defRPr>
                <a:solidFill>
                  <a:schemeClr val="tx2"/>
                </a:solidFill>
                <a:effectLst>
                  <a:outerShdw blurRad="38100" dist="38100" dir="2700000" algn="tl">
                    <a:srgbClr val="000000">
                      <a:alpha val="43137"/>
                    </a:srgbClr>
                  </a:outerShdw>
                </a:effectLst>
                <a:latin typeface="Calibri" pitchFamily="34" charset="0"/>
              </a:defRPr>
            </a:lvl4pPr>
            <a:lvl5pPr>
              <a:defRPr>
                <a:solidFill>
                  <a:schemeClr val="tx2"/>
                </a:solidFill>
                <a:effectLst>
                  <a:outerShdw blurRad="38100" dist="38100" dir="2700000" algn="tl">
                    <a:srgbClr val="000000">
                      <a:alpha val="43137"/>
                    </a:srgbClr>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6422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0912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01000" cy="914399"/>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685800" y="6172200"/>
            <a:ext cx="2057400" cy="365125"/>
          </a:xfrm>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200400" y="6188075"/>
            <a:ext cx="2895600" cy="365125"/>
          </a:xfrm>
        </p:spPr>
        <p:txBody>
          <a:bodyPr/>
          <a:lstStyle/>
          <a:p>
            <a:endParaRPr lang="en-US" dirty="0">
              <a:solidFill>
                <a:prstClr val="black">
                  <a:tint val="75000"/>
                </a:prstClr>
              </a:solidFill>
            </a:endParaRPr>
          </a:p>
        </p:txBody>
      </p:sp>
      <p:sp>
        <p:nvSpPr>
          <p:cNvPr id="9" name="Content Placeholder 2"/>
          <p:cNvSpPr>
            <a:spLocks noGrp="1"/>
          </p:cNvSpPr>
          <p:nvPr>
            <p:ph idx="1"/>
          </p:nvPr>
        </p:nvSpPr>
        <p:spPr>
          <a:xfrm>
            <a:off x="685800" y="17526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93229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1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14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39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350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76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95400"/>
            <a:ext cx="8001000" cy="990600"/>
          </a:xfrm>
          <a:prstGeom prst="rect">
            <a:avLst/>
          </a:prstGeom>
        </p:spPr>
        <p:txBody>
          <a:bodyPr vert="horz" lIns="91440" tIns="45720" rIns="91440" bIns="45720" rtlCol="0" anchor="ctr">
            <a:normAutofit/>
          </a:bodyPr>
          <a:lstStyle/>
          <a:p>
            <a:r>
              <a:rPr lang="en-US" dirty="0" smtClean="0"/>
              <a:t>Header Title Text</a:t>
            </a:r>
            <a:endParaRPr lang="en-US" dirty="0"/>
          </a:p>
        </p:txBody>
      </p:sp>
      <p:sp>
        <p:nvSpPr>
          <p:cNvPr id="3" name="Text Placeholder 2"/>
          <p:cNvSpPr>
            <a:spLocks noGrp="1"/>
          </p:cNvSpPr>
          <p:nvPr>
            <p:ph type="body" idx="1"/>
          </p:nvPr>
        </p:nvSpPr>
        <p:spPr>
          <a:xfrm>
            <a:off x="685800" y="2286000"/>
            <a:ext cx="8001000" cy="3611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404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F71D9-72FC-4F06-84CD-DCE4E1A6A45B}" type="datetimeFigureOut">
              <a:rPr lang="en-US" smtClean="0">
                <a:solidFill>
                  <a:prstClr val="black">
                    <a:tint val="75000"/>
                  </a:prstClr>
                </a:solidFill>
              </a:rPr>
              <a:pPr/>
              <a:t>9/19/2016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2004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0219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2870" y="5410200"/>
            <a:ext cx="1823130" cy="1102386"/>
          </a:xfrm>
          <a:prstGeom prst="rect">
            <a:avLst/>
          </a:prstGeom>
          <a:noFill/>
          <a:ln w="9525">
            <a:noFill/>
            <a:miter lim="800000"/>
            <a:headEnd/>
            <a:tailEnd/>
          </a:ln>
        </p:spPr>
      </p:pic>
      <p:sp>
        <p:nvSpPr>
          <p:cNvPr id="3" name="TextBox 2"/>
          <p:cNvSpPr txBox="1"/>
          <p:nvPr/>
        </p:nvSpPr>
        <p:spPr>
          <a:xfrm>
            <a:off x="5697508" y="5522893"/>
            <a:ext cx="2803974" cy="954107"/>
          </a:xfrm>
          <a:prstGeom prst="rect">
            <a:avLst/>
          </a:prstGeom>
          <a:noFill/>
        </p:spPr>
        <p:txBody>
          <a:bodyPr wrap="none" rtlCol="0">
            <a:spAutoFit/>
          </a:bodyPr>
          <a:lstStyle/>
          <a:p>
            <a:pPr algn="ctr"/>
            <a:r>
              <a:rPr lang="en-US" sz="3200" b="1" dirty="0" smtClean="0"/>
              <a:t>Brian Grogan</a:t>
            </a:r>
          </a:p>
          <a:p>
            <a:pPr algn="ctr"/>
            <a:r>
              <a:rPr lang="en-US" sz="2400" dirty="0" smtClean="0"/>
              <a:t>Account Executive</a:t>
            </a:r>
            <a:endParaRPr lang="en-US" sz="2400" dirty="0"/>
          </a:p>
        </p:txBody>
      </p:sp>
    </p:spTree>
    <p:extLst>
      <p:ext uri="{BB962C8B-B14F-4D97-AF65-F5344CB8AC3E}">
        <p14:creationId xmlns:p14="http://schemas.microsoft.com/office/powerpoint/2010/main" val="3853364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Hazard Recognition</a:t>
            </a:r>
            <a:endParaRPr lang="en-US" dirty="0">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8312"/>
            <a:ext cx="5611090" cy="4189176"/>
          </a:xfrm>
        </p:spPr>
      </p:pic>
    </p:spTree>
    <p:extLst>
      <p:ext uri="{BB962C8B-B14F-4D97-AF65-F5344CB8AC3E}">
        <p14:creationId xmlns:p14="http://schemas.microsoft.com/office/powerpoint/2010/main" val="217400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086" r="10556" b="14174"/>
          <a:stretch/>
        </p:blipFill>
        <p:spPr>
          <a:xfrm>
            <a:off x="1883664" y="2058311"/>
            <a:ext cx="5614416" cy="4315724"/>
          </a:xfrm>
        </p:spPr>
      </p:pic>
      <p:sp>
        <p:nvSpPr>
          <p:cNvPr id="5" name="Title 1"/>
          <p:cNvSpPr>
            <a:spLocks noGrp="1"/>
          </p:cNvSpPr>
          <p:nvPr>
            <p:ph type="ctrTitle"/>
          </p:nvPr>
        </p:nvSpPr>
        <p:spPr/>
        <p:txBody>
          <a:bodyPr>
            <a:normAutofit/>
          </a:bodyPr>
          <a:lstStyle/>
          <a:p>
            <a:r>
              <a:rPr lang="en-US" dirty="0" smtClean="0">
                <a:effectLst/>
              </a:rPr>
              <a:t>Hazard Recognition</a:t>
            </a:r>
            <a:endParaRPr lang="en-US" dirty="0">
              <a:effectLst/>
            </a:endParaRPr>
          </a:p>
        </p:txBody>
      </p:sp>
    </p:spTree>
    <p:extLst>
      <p:ext uri="{BB962C8B-B14F-4D97-AF65-F5344CB8AC3E}">
        <p14:creationId xmlns:p14="http://schemas.microsoft.com/office/powerpoint/2010/main" val="60062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9534" y="2057400"/>
            <a:ext cx="5613532" cy="4191000"/>
          </a:xfrm>
        </p:spPr>
      </p:pic>
      <p:sp>
        <p:nvSpPr>
          <p:cNvPr id="5" name="Title 1"/>
          <p:cNvSpPr>
            <a:spLocks noGrp="1"/>
          </p:cNvSpPr>
          <p:nvPr>
            <p:ph type="ctrTitle"/>
          </p:nvPr>
        </p:nvSpPr>
        <p:spPr/>
        <p:txBody>
          <a:bodyPr>
            <a:normAutofit fontScale="90000"/>
          </a:bodyPr>
          <a:lstStyle/>
          <a:p>
            <a:r>
              <a:rPr lang="en-US" dirty="0" smtClean="0">
                <a:effectLst/>
              </a:rPr>
              <a:t>Hazard Recognition</a:t>
            </a:r>
            <a:br>
              <a:rPr lang="en-US" dirty="0" smtClean="0">
                <a:effectLst/>
              </a:rPr>
            </a:br>
            <a:r>
              <a:rPr lang="en-US" dirty="0" smtClean="0">
                <a:effectLst/>
              </a:rPr>
              <a:t>Vegetation Management?</a:t>
            </a:r>
            <a:endParaRPr lang="en-US" dirty="0">
              <a:effectLst/>
            </a:endParaRPr>
          </a:p>
        </p:txBody>
      </p:sp>
    </p:spTree>
    <p:extLst>
      <p:ext uri="{BB962C8B-B14F-4D97-AF65-F5344CB8AC3E}">
        <p14:creationId xmlns:p14="http://schemas.microsoft.com/office/powerpoint/2010/main" val="223999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8312"/>
            <a:ext cx="5611090" cy="4189176"/>
          </a:xfrm>
        </p:spPr>
      </p:pic>
      <p:sp>
        <p:nvSpPr>
          <p:cNvPr id="5" name="Title 1"/>
          <p:cNvSpPr>
            <a:spLocks noGrp="1"/>
          </p:cNvSpPr>
          <p:nvPr>
            <p:ph type="ctrTitle"/>
          </p:nvPr>
        </p:nvSpPr>
        <p:spPr/>
        <p:txBody>
          <a:bodyPr>
            <a:normAutofit fontScale="90000"/>
          </a:bodyPr>
          <a:lstStyle/>
          <a:p>
            <a:r>
              <a:rPr lang="en-US" dirty="0" smtClean="0">
                <a:effectLst/>
              </a:rPr>
              <a:t>Hazard Recognition</a:t>
            </a:r>
            <a:br>
              <a:rPr lang="en-US" dirty="0" smtClean="0">
                <a:effectLst/>
              </a:rPr>
            </a:br>
            <a:r>
              <a:rPr lang="en-US" dirty="0" smtClean="0">
                <a:effectLst/>
              </a:rPr>
              <a:t>Could you open this for me, please?</a:t>
            </a:r>
            <a:endParaRPr lang="en-US" dirty="0">
              <a:effectLst/>
            </a:endParaRPr>
          </a:p>
        </p:txBody>
      </p:sp>
    </p:spTree>
    <p:extLst>
      <p:ext uri="{BB962C8B-B14F-4D97-AF65-F5344CB8AC3E}">
        <p14:creationId xmlns:p14="http://schemas.microsoft.com/office/powerpoint/2010/main" val="31062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New Subscriber’s Agreement</a:t>
            </a:r>
            <a:endParaRPr lang="en-US"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695" y="1678825"/>
            <a:ext cx="3934537" cy="510297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30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Near Miss Reporting</a:t>
            </a:r>
            <a:endParaRPr lang="en-US" dirty="0">
              <a:effectLst/>
            </a:endParaRPr>
          </a:p>
        </p:txBody>
      </p:sp>
      <p:graphicFrame>
        <p:nvGraphicFramePr>
          <p:cNvPr id="5" name="Diagram 4"/>
          <p:cNvGraphicFramePr/>
          <p:nvPr>
            <p:extLst>
              <p:ext uri="{D42A27DB-BD31-4B8C-83A1-F6EECF244321}">
                <p14:modId xmlns:p14="http://schemas.microsoft.com/office/powerpoint/2010/main" val="1747045492"/>
              </p:ext>
            </p:extLst>
          </p:nvPr>
        </p:nvGraphicFramePr>
        <p:xfrm>
          <a:off x="3200400" y="1981200"/>
          <a:ext cx="35052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nvPr/>
        </p:nvPicPr>
        <p:blipFill rotWithShape="1">
          <a:blip r:embed="rId8"/>
          <a:srcRect t="6299" r="50541" b="9055"/>
          <a:stretch/>
        </p:blipFill>
        <p:spPr bwMode="auto">
          <a:xfrm>
            <a:off x="25592" y="2049898"/>
            <a:ext cx="9042208" cy="4808102"/>
          </a:xfrm>
          <a:prstGeom prst="rect">
            <a:avLst/>
          </a:prstGeom>
          <a:ln>
            <a:noFill/>
          </a:ln>
          <a:extLst>
            <a:ext uri="{53640926-AAD7-44D8-BBD7-CCE9431645EC}">
              <a14:shadowObscured xmlns:a14="http://schemas.microsoft.com/office/drawing/2010/main"/>
            </a:ext>
          </a:extLst>
        </p:spPr>
      </p:pic>
      <p:sp>
        <p:nvSpPr>
          <p:cNvPr id="8" name="Shape 7"/>
          <p:cNvSpPr/>
          <p:nvPr/>
        </p:nvSpPr>
        <p:spPr>
          <a:xfrm rot="11241248">
            <a:off x="4055336" y="1449467"/>
            <a:ext cx="2252528" cy="1596864"/>
          </a:xfrm>
          <a:prstGeom prst="swooshArrow">
            <a:avLst>
              <a:gd name="adj1" fmla="val 16310"/>
              <a:gd name="adj2" fmla="val 31370"/>
            </a:avLst>
          </a:prstGeom>
          <a:solidFill>
            <a:schemeClr val="accent6">
              <a:hueOff val="0"/>
              <a:satOff val="0"/>
              <a:lumOff val="0"/>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sp>
    </p:spTree>
    <p:extLst>
      <p:ext uri="{BB962C8B-B14F-4D97-AF65-F5344CB8AC3E}">
        <p14:creationId xmlns:p14="http://schemas.microsoft.com/office/powerpoint/2010/main" val="124785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5400" dirty="0" smtClean="0">
                <a:effectLst/>
              </a:rPr>
              <a:t>Thank </a:t>
            </a:r>
            <a:r>
              <a:rPr lang="en-US" sz="5400" dirty="0">
                <a:effectLst/>
              </a:rPr>
              <a:t>You</a:t>
            </a:r>
            <a:br>
              <a:rPr lang="en-US" sz="5400" dirty="0">
                <a:effectLst/>
              </a:rPr>
            </a:br>
            <a:r>
              <a:rPr lang="en-US" sz="5400" dirty="0">
                <a:effectLst/>
              </a:rPr>
              <a:t>and</a:t>
            </a:r>
            <a:br>
              <a:rPr lang="en-US" sz="5400" dirty="0">
                <a:effectLst/>
              </a:rPr>
            </a:br>
            <a:r>
              <a:rPr lang="en-US" sz="5400" dirty="0">
                <a:effectLst/>
              </a:rPr>
              <a:t>Be Safe!</a:t>
            </a:r>
            <a:endParaRPr lang="en-US" sz="5400" dirty="0" smtClean="0"/>
          </a:p>
        </p:txBody>
      </p:sp>
    </p:spTree>
    <p:extLst>
      <p:ext uri="{BB962C8B-B14F-4D97-AF65-F5344CB8AC3E}">
        <p14:creationId xmlns:p14="http://schemas.microsoft.com/office/powerpoint/2010/main" val="17007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7200" y="838200"/>
            <a:ext cx="8458200" cy="914399"/>
          </a:xfrm>
        </p:spPr>
        <p:txBody>
          <a:bodyPr>
            <a:noAutofit/>
          </a:bodyPr>
          <a:lstStyle/>
          <a:p>
            <a:pPr eaLnBrk="1" hangingPunct="1"/>
            <a:r>
              <a:rPr lang="en-US" dirty="0" smtClean="0">
                <a:effectLst/>
              </a:rPr>
              <a:t>Financials as of June 30,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659152"/>
              </p:ext>
            </p:extLst>
          </p:nvPr>
        </p:nvGraphicFramePr>
        <p:xfrm>
          <a:off x="685800" y="1828800"/>
          <a:ext cx="800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5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01000" cy="990600"/>
          </a:xfrm>
        </p:spPr>
        <p:txBody>
          <a:bodyPr/>
          <a:lstStyle/>
          <a:p>
            <a:r>
              <a:rPr lang="en-US" dirty="0" smtClean="0">
                <a:effectLst/>
              </a:rPr>
              <a:t>Company Margins</a:t>
            </a:r>
            <a:endParaRPr lang="en-US" dirty="0">
              <a:effectLst/>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868572308"/>
              </p:ext>
            </p:extLst>
          </p:nvPr>
        </p:nvGraphicFramePr>
        <p:xfrm>
          <a:off x="685800" y="16002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44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effectLst/>
              </a:rPr>
              <a:t>Margins Returned in Florida</a:t>
            </a:r>
            <a:endParaRPr lang="en-US" b="1"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164018"/>
              </p:ext>
            </p:extLst>
          </p:nvPr>
        </p:nvGraphicFramePr>
        <p:xfrm>
          <a:off x="457200" y="1752600"/>
          <a:ext cx="8001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182027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dirty="0" smtClean="0">
                <a:effectLst/>
              </a:rPr>
              <a:t>Margin Allocations</a:t>
            </a:r>
            <a:r>
              <a:rPr lang="en-US" dirty="0" smtClean="0">
                <a:effectLst/>
              </a:rPr>
              <a:t/>
            </a:r>
            <a:br>
              <a:rPr lang="en-US" dirty="0" smtClean="0">
                <a:effectLst/>
              </a:rPr>
            </a:br>
            <a:r>
              <a:rPr lang="en-US" sz="2700" b="0" dirty="0" smtClean="0">
                <a:effectLst/>
              </a:rPr>
              <a:t>as a % of </a:t>
            </a:r>
            <a:r>
              <a:rPr lang="en-US" sz="2700" dirty="0" smtClean="0">
                <a:effectLst/>
              </a:rPr>
              <a:t>ARB PREMIUMS</a:t>
            </a:r>
            <a:endParaRPr lang="en-US" sz="36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1280241"/>
              </p:ext>
            </p:extLst>
          </p:nvPr>
        </p:nvGraphicFramePr>
        <p:xfrm>
          <a:off x="-2819400" y="1828800"/>
          <a:ext cx="1501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05400" y="2401669"/>
            <a:ext cx="1828800" cy="646331"/>
          </a:xfrm>
          <a:prstGeom prst="rect">
            <a:avLst/>
          </a:prstGeom>
          <a:noFill/>
        </p:spPr>
        <p:txBody>
          <a:bodyPr wrap="square" rtlCol="0">
            <a:spAutoFit/>
          </a:bodyPr>
          <a:lstStyle/>
          <a:p>
            <a:r>
              <a:rPr lang="en-US" dirty="0">
                <a:solidFill>
                  <a:schemeClr val="tx1">
                    <a:lumMod val="50000"/>
                    <a:lumOff val="50000"/>
                  </a:schemeClr>
                </a:solidFill>
              </a:rPr>
              <a:t>o</a:t>
            </a:r>
            <a:r>
              <a:rPr lang="en-US" dirty="0" smtClean="0">
                <a:solidFill>
                  <a:schemeClr val="tx1">
                    <a:lumMod val="50000"/>
                    <a:lumOff val="50000"/>
                  </a:schemeClr>
                </a:solidFill>
              </a:rPr>
              <a:t>f </a:t>
            </a:r>
            <a:r>
              <a:rPr lang="en-US" b="1" dirty="0" smtClean="0">
                <a:solidFill>
                  <a:schemeClr val="tx1">
                    <a:lumMod val="50000"/>
                    <a:lumOff val="50000"/>
                  </a:schemeClr>
                </a:solidFill>
              </a:rPr>
              <a:t>ARB Premiums</a:t>
            </a:r>
            <a:endParaRPr lang="en-US" b="1" dirty="0">
              <a:solidFill>
                <a:schemeClr val="tx1">
                  <a:lumMod val="50000"/>
                  <a:lumOff val="50000"/>
                </a:schemeClr>
              </a:solidFill>
            </a:endParaRPr>
          </a:p>
        </p:txBody>
      </p:sp>
      <p:sp>
        <p:nvSpPr>
          <p:cNvPr id="6" name="TextBox 5"/>
          <p:cNvSpPr txBox="1"/>
          <p:nvPr/>
        </p:nvSpPr>
        <p:spPr>
          <a:xfrm>
            <a:off x="6934200" y="3468469"/>
            <a:ext cx="1828800" cy="646331"/>
          </a:xfrm>
          <a:prstGeom prst="rect">
            <a:avLst/>
          </a:prstGeom>
          <a:noFill/>
        </p:spPr>
        <p:txBody>
          <a:bodyPr wrap="square" rtlCol="0">
            <a:spAutoFit/>
          </a:bodyPr>
          <a:lstStyle/>
          <a:p>
            <a:r>
              <a:rPr lang="en-US" dirty="0">
                <a:solidFill>
                  <a:schemeClr val="tx1">
                    <a:lumMod val="65000"/>
                    <a:lumOff val="35000"/>
                  </a:schemeClr>
                </a:solidFill>
              </a:rPr>
              <a:t>o</a:t>
            </a:r>
            <a:r>
              <a:rPr lang="en-US" dirty="0" smtClean="0">
                <a:solidFill>
                  <a:schemeClr val="tx1">
                    <a:lumMod val="65000"/>
                    <a:lumOff val="35000"/>
                  </a:schemeClr>
                </a:solidFill>
              </a:rPr>
              <a:t>f </a:t>
            </a:r>
            <a:r>
              <a:rPr lang="en-US" b="1" dirty="0" smtClean="0">
                <a:solidFill>
                  <a:schemeClr val="tx1">
                    <a:lumMod val="65000"/>
                    <a:lumOff val="35000"/>
                  </a:schemeClr>
                </a:solidFill>
              </a:rPr>
              <a:t>ARB Premiums</a:t>
            </a:r>
            <a:endParaRPr lang="en-US" b="1" dirty="0">
              <a:solidFill>
                <a:schemeClr val="tx1">
                  <a:lumMod val="65000"/>
                  <a:lumOff val="35000"/>
                </a:schemeClr>
              </a:solidFill>
            </a:endParaRPr>
          </a:p>
        </p:txBody>
      </p:sp>
      <p:sp>
        <p:nvSpPr>
          <p:cNvPr id="7" name="TextBox 6"/>
          <p:cNvSpPr txBox="1"/>
          <p:nvPr/>
        </p:nvSpPr>
        <p:spPr>
          <a:xfrm>
            <a:off x="7848600" y="4763869"/>
            <a:ext cx="1828800" cy="646331"/>
          </a:xfrm>
          <a:prstGeom prst="rect">
            <a:avLst/>
          </a:prstGeom>
          <a:noFill/>
        </p:spPr>
        <p:txBody>
          <a:bodyPr wrap="square" rtlCol="0">
            <a:spAutoFit/>
          </a:bodyPr>
          <a:lstStyle/>
          <a:p>
            <a:r>
              <a:rPr lang="en-US" dirty="0"/>
              <a:t>o</a:t>
            </a:r>
            <a:r>
              <a:rPr lang="en-US" dirty="0" smtClean="0"/>
              <a:t>f </a:t>
            </a:r>
            <a:r>
              <a:rPr lang="en-US" b="1" dirty="0" smtClean="0"/>
              <a:t>ARB Premiums</a:t>
            </a:r>
            <a:endParaRPr lang="en-US" b="1" dirty="0"/>
          </a:p>
        </p:txBody>
      </p:sp>
    </p:spTree>
    <p:extLst>
      <p:ext uri="{BB962C8B-B14F-4D97-AF65-F5344CB8AC3E}">
        <p14:creationId xmlns:p14="http://schemas.microsoft.com/office/powerpoint/2010/main" val="38022006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Claim Counts</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6718764"/>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Claim Counts</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485453"/>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464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3000" cy="914399"/>
          </a:xfrm>
        </p:spPr>
        <p:txBody>
          <a:bodyPr>
            <a:normAutofit fontScale="90000"/>
          </a:bodyPr>
          <a:lstStyle/>
          <a:p>
            <a:r>
              <a:rPr lang="en-US" dirty="0" smtClean="0">
                <a:effectLst/>
              </a:rPr>
              <a:t>Florida Average vs. National Average*</a:t>
            </a:r>
            <a:br>
              <a:rPr lang="en-US" dirty="0" smtClean="0">
                <a:effectLst/>
              </a:rPr>
            </a:br>
            <a:r>
              <a:rPr lang="en-US" sz="2200" dirty="0" smtClean="0">
                <a:effectLst/>
              </a:rPr>
              <a:t>*Graph Includes All Federated Members</a:t>
            </a:r>
            <a:endParaRPr lang="en-US" sz="4000" dirty="0">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02" y="1711842"/>
            <a:ext cx="8597529" cy="4362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485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8001000" cy="914399"/>
          </a:xfrm>
        </p:spPr>
        <p:txBody>
          <a:bodyPr/>
          <a:lstStyle/>
          <a:p>
            <a:r>
              <a:rPr lang="en-US" b="0" dirty="0" smtClean="0">
                <a:solidFill>
                  <a:schemeClr val="tx1"/>
                </a:solidFill>
                <a:effectLst/>
                <a:latin typeface="Constantia" panose="02030602050306030303" pitchFamily="18" charset="0"/>
                <a:cs typeface="Shruti" panose="020B0502040204020203" pitchFamily="34" charset="0"/>
              </a:rPr>
              <a:t>Cyber Liability Coverage</a:t>
            </a:r>
            <a:endParaRPr lang="en-US" b="0" dirty="0">
              <a:solidFill>
                <a:schemeClr val="tx1"/>
              </a:solidFill>
              <a:effectLst/>
              <a:latin typeface="Constantia" panose="02030602050306030303" pitchFamily="18" charset="0"/>
              <a:cs typeface="Shruti" panose="020B0502040204020203" pitchFamily="34" charset="0"/>
            </a:endParaRPr>
          </a:p>
        </p:txBody>
      </p:sp>
      <p:sp>
        <p:nvSpPr>
          <p:cNvPr id="3" name="Content Placeholder 2"/>
          <p:cNvSpPr>
            <a:spLocks noGrp="1"/>
          </p:cNvSpPr>
          <p:nvPr>
            <p:ph idx="1"/>
          </p:nvPr>
        </p:nvSpPr>
        <p:spPr>
          <a:xfrm>
            <a:off x="1143000" y="2819400"/>
            <a:ext cx="8001000" cy="2667000"/>
          </a:xfrm>
        </p:spPr>
        <p:txBody>
          <a:bodyPr>
            <a:normAutofit/>
          </a:bodyPr>
          <a:lstStyle/>
          <a:p>
            <a:pPr>
              <a:buFont typeface="Webdings" panose="05030102010509060703" pitchFamily="18" charset="2"/>
              <a:buChar char=""/>
            </a:pPr>
            <a:r>
              <a:rPr lang="en-US" sz="2400" dirty="0" smtClean="0">
                <a:solidFill>
                  <a:schemeClr val="tx1"/>
                </a:solidFill>
                <a:effectLst/>
              </a:rPr>
              <a:t>Transmission of malicious software or viruses</a:t>
            </a:r>
          </a:p>
          <a:p>
            <a:pPr>
              <a:buFont typeface="Webdings" panose="05030102010509060703" pitchFamily="18" charset="2"/>
              <a:buChar char="Ï"/>
            </a:pPr>
            <a:r>
              <a:rPr lang="en-US" sz="2400" dirty="0" smtClean="0">
                <a:solidFill>
                  <a:schemeClr val="tx1"/>
                </a:solidFill>
                <a:effectLst/>
              </a:rPr>
              <a:t>Privacy or security breaches</a:t>
            </a:r>
          </a:p>
          <a:p>
            <a:pPr lvl="1">
              <a:buFont typeface="Wingdings" panose="05000000000000000000" pitchFamily="2" charset="2"/>
              <a:buChar char="Ø"/>
            </a:pPr>
            <a:r>
              <a:rPr lang="en-US" sz="2000" dirty="0" smtClean="0">
                <a:solidFill>
                  <a:schemeClr val="tx1"/>
                </a:solidFill>
                <a:effectLst/>
              </a:rPr>
              <a:t>Including notification and credit monitoring expenses</a:t>
            </a:r>
          </a:p>
          <a:p>
            <a:pPr>
              <a:buFont typeface="Webdings" panose="05030102010509060703" pitchFamily="18" charset="2"/>
              <a:buChar char="Ï"/>
            </a:pPr>
            <a:r>
              <a:rPr lang="en-US" sz="2400" dirty="0" smtClean="0">
                <a:solidFill>
                  <a:schemeClr val="tx1"/>
                </a:solidFill>
                <a:effectLst/>
              </a:rPr>
              <a:t>Regulatory fines and penalties associated with a breach</a:t>
            </a:r>
          </a:p>
          <a:p>
            <a:pPr>
              <a:buFont typeface="Webdings" panose="05030102010509060703" pitchFamily="18" charset="2"/>
              <a:buChar char="Ï"/>
            </a:pPr>
            <a:r>
              <a:rPr lang="en-US" sz="2400" dirty="0" smtClean="0">
                <a:solidFill>
                  <a:schemeClr val="tx1"/>
                </a:solidFill>
                <a:effectLst/>
              </a:rPr>
              <a:t>Liability coverage related to electric utility operations</a:t>
            </a:r>
          </a:p>
          <a:p>
            <a:pPr>
              <a:buFont typeface="Webdings" panose="05030102010509060703" pitchFamily="18" charset="2"/>
              <a:buChar char="Ï"/>
            </a:pPr>
            <a:r>
              <a:rPr lang="en-US" sz="2400" dirty="0" smtClean="0">
                <a:solidFill>
                  <a:schemeClr val="tx1"/>
                </a:solidFill>
                <a:effectLst/>
              </a:rPr>
              <a:t>Data restoration, cyber extortion and cyber terrorism</a:t>
            </a:r>
          </a:p>
        </p:txBody>
      </p:sp>
      <p:sp>
        <p:nvSpPr>
          <p:cNvPr id="4" name="Rectangle 3"/>
          <p:cNvSpPr/>
          <p:nvPr/>
        </p:nvSpPr>
        <p:spPr>
          <a:xfrm rot="21303681">
            <a:off x="265242" y="597585"/>
            <a:ext cx="54200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tencil" panose="040409050D0802020404" pitchFamily="82" charset="0"/>
              </a:rPr>
              <a:t>NOW AVAILABLE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tencil" panose="040409050D0802020404" pitchFamily="82" charset="0"/>
            </a:endParaRPr>
          </a:p>
        </p:txBody>
      </p:sp>
      <p:sp>
        <p:nvSpPr>
          <p:cNvPr id="5" name="TextBox 4"/>
          <p:cNvSpPr txBox="1"/>
          <p:nvPr/>
        </p:nvSpPr>
        <p:spPr>
          <a:xfrm>
            <a:off x="1143000" y="2286000"/>
            <a:ext cx="6781800" cy="369332"/>
          </a:xfrm>
          <a:prstGeom prst="rect">
            <a:avLst/>
          </a:prstGeom>
          <a:solidFill>
            <a:schemeClr val="tx1"/>
          </a:solidFill>
        </p:spPr>
        <p:txBody>
          <a:bodyPr wrap="square" rtlCol="0">
            <a:spAutoFit/>
          </a:bodyPr>
          <a:lstStyle/>
          <a:p>
            <a:pPr algn="ctr"/>
            <a:r>
              <a:rPr lang="en-US" dirty="0" smtClean="0">
                <a:solidFill>
                  <a:schemeClr val="bg1"/>
                </a:solidFill>
              </a:rPr>
              <a:t>Some of the coverages that are included: </a:t>
            </a:r>
            <a:endParaRPr lang="en-US" dirty="0">
              <a:solidFill>
                <a:schemeClr val="bg1"/>
              </a:solidFill>
            </a:endParaRPr>
          </a:p>
        </p:txBody>
      </p:sp>
      <p:sp>
        <p:nvSpPr>
          <p:cNvPr id="6" name="TextBox 5"/>
          <p:cNvSpPr txBox="1"/>
          <p:nvPr/>
        </p:nvSpPr>
        <p:spPr>
          <a:xfrm>
            <a:off x="17995" y="5562600"/>
            <a:ext cx="9144000" cy="369332"/>
          </a:xfrm>
          <a:prstGeom prst="rect">
            <a:avLst/>
          </a:prstGeom>
          <a:noFill/>
        </p:spPr>
        <p:txBody>
          <a:bodyPr wrap="square" rtlCol="0">
            <a:spAutoFit/>
          </a:bodyPr>
          <a:lstStyle/>
          <a:p>
            <a:pPr algn="ctr"/>
            <a:r>
              <a:rPr lang="en-US" i="1" dirty="0">
                <a:latin typeface="Calibri" panose="020F0502020204030204" pitchFamily="34" charset="0"/>
              </a:rPr>
              <a:t>Forms and rates </a:t>
            </a:r>
            <a:r>
              <a:rPr lang="en-US" i="1" dirty="0" smtClean="0">
                <a:latin typeface="Calibri" panose="020F0502020204030204" pitchFamily="34" charset="0"/>
              </a:rPr>
              <a:t>have recently been approved!</a:t>
            </a:r>
            <a:endParaRPr lang="en-US" i="1" dirty="0">
              <a:latin typeface="Calibri" panose="020F0502020204030204" pitchFamily="34" charset="0"/>
            </a:endParaRPr>
          </a:p>
        </p:txBody>
      </p:sp>
    </p:spTree>
    <p:extLst>
      <p:ext uri="{BB962C8B-B14F-4D97-AF65-F5344CB8AC3E}">
        <p14:creationId xmlns:p14="http://schemas.microsoft.com/office/powerpoint/2010/main" val="2957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c31155a982c555891a2eceab80f71d7b7ebc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9458</TotalTime>
  <Words>1244</Words>
  <Application>Microsoft Office PowerPoint</Application>
  <PresentationFormat>On-screen Show (4:3)</PresentationFormat>
  <Paragraphs>113</Paragraphs>
  <Slides>16</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Constantia</vt:lpstr>
      <vt:lpstr>Impact</vt:lpstr>
      <vt:lpstr>Shruti</vt:lpstr>
      <vt:lpstr>Stencil</vt:lpstr>
      <vt:lpstr>Symbol</vt:lpstr>
      <vt:lpstr>Times New Roman</vt:lpstr>
      <vt:lpstr>Webdings</vt:lpstr>
      <vt:lpstr>Wingdings</vt:lpstr>
      <vt:lpstr>Wingdings 3</vt:lpstr>
      <vt:lpstr>2_Office Theme</vt:lpstr>
      <vt:lpstr>PowerPoint Presentation</vt:lpstr>
      <vt:lpstr>Financials as of June 30, 2016</vt:lpstr>
      <vt:lpstr>Company Margins</vt:lpstr>
      <vt:lpstr>Margins Returned in Florida</vt:lpstr>
      <vt:lpstr>Margin Allocations as a % of ARB PREMIUMS</vt:lpstr>
      <vt:lpstr>Claim Counts</vt:lpstr>
      <vt:lpstr>Claim Counts</vt:lpstr>
      <vt:lpstr>Florida Average vs. National Average* *Graph Includes All Federated Members</vt:lpstr>
      <vt:lpstr>Cyber Liability Coverage</vt:lpstr>
      <vt:lpstr>Hazard Recognition</vt:lpstr>
      <vt:lpstr>Hazard Recognition</vt:lpstr>
      <vt:lpstr>Hazard Recognition Vegetation Management?</vt:lpstr>
      <vt:lpstr>Hazard Recognition Could you open this for me, please?</vt:lpstr>
      <vt:lpstr>New Subscriber’s Agreement</vt:lpstr>
      <vt:lpstr>Near Miss Reporting</vt:lpstr>
      <vt:lpstr>PowerPoint Presentation</vt:lpstr>
    </vt:vector>
  </TitlesOfParts>
  <Company>Federated Rural Electric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REMDC 2012 Meeting</dc:title>
  <dc:creator>phil irwin</dc:creator>
  <cp:lastModifiedBy>Ray</cp:lastModifiedBy>
  <cp:revision>585</cp:revision>
  <cp:lastPrinted>2015-02-06T22:19:03Z</cp:lastPrinted>
  <dcterms:created xsi:type="dcterms:W3CDTF">2012-06-29T17:56:51Z</dcterms:created>
  <dcterms:modified xsi:type="dcterms:W3CDTF">2016-09-19T13:44:18Z</dcterms:modified>
</cp:coreProperties>
</file>