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361" r:id="rId2"/>
    <p:sldId id="431" r:id="rId3"/>
    <p:sldId id="381" r:id="rId4"/>
    <p:sldId id="436" r:id="rId5"/>
    <p:sldId id="418" r:id="rId6"/>
    <p:sldId id="392" r:id="rId7"/>
    <p:sldId id="435" r:id="rId8"/>
    <p:sldId id="443" r:id="rId9"/>
    <p:sldId id="444" r:id="rId10"/>
    <p:sldId id="438" r:id="rId11"/>
    <p:sldId id="442" r:id="rId12"/>
    <p:sldId id="441" r:id="rId13"/>
    <p:sldId id="440" r:id="rId14"/>
    <p:sldId id="439" r:id="rId15"/>
    <p:sldId id="437" r:id="rId16"/>
    <p:sldId id="397" r:id="rId17"/>
  </p:sldIdLst>
  <p:sldSz cx="9144000" cy="6858000" type="screen4x3"/>
  <p:notesSz cx="7010400" cy="92964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3" autoAdjust="0"/>
    <p:restoredTop sz="77727" autoAdjust="0"/>
  </p:normalViewPr>
  <p:slideViewPr>
    <p:cSldViewPr>
      <p:cViewPr varScale="1">
        <p:scale>
          <a:sx n="56" d="100"/>
          <a:sy n="56" d="100"/>
        </p:scale>
        <p:origin x="-180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Allocated ($202.3M TOTAL)</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c:formatCode>
                <c:ptCount val="11"/>
                <c:pt idx="0">
                  <c:v>5888701</c:v>
                </c:pt>
                <c:pt idx="1">
                  <c:v>9325902</c:v>
                </c:pt>
                <c:pt idx="2">
                  <c:v>9932634</c:v>
                </c:pt>
                <c:pt idx="3">
                  <c:v>15229117</c:v>
                </c:pt>
                <c:pt idx="4">
                  <c:v>9300575</c:v>
                </c:pt>
                <c:pt idx="5">
                  <c:v>12503710</c:v>
                </c:pt>
                <c:pt idx="6">
                  <c:v>13169882</c:v>
                </c:pt>
                <c:pt idx="7">
                  <c:v>14210165</c:v>
                </c:pt>
                <c:pt idx="8">
                  <c:v>19355144</c:v>
                </c:pt>
                <c:pt idx="9">
                  <c:v>31448832</c:v>
                </c:pt>
                <c:pt idx="10">
                  <c:v>34144205</c:v>
                </c:pt>
              </c:numCache>
            </c:numRef>
          </c:val>
        </c:ser>
        <c:ser>
          <c:idx val="1"/>
          <c:order val="1"/>
          <c:tx>
            <c:strRef>
              <c:f>Sheet1!$C$1</c:f>
              <c:strCache>
                <c:ptCount val="1"/>
                <c:pt idx="0">
                  <c:v>Paid ($86.9M TOTAL)</c:v>
                </c:pt>
              </c:strCache>
            </c:strRef>
          </c:tx>
          <c:spPr>
            <a:solidFill>
              <a:srgbClr val="76B53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c:formatCode>
                <c:ptCount val="11"/>
                <c:pt idx="0">
                  <c:v>1330456</c:v>
                </c:pt>
                <c:pt idx="1">
                  <c:v>1474773</c:v>
                </c:pt>
                <c:pt idx="2">
                  <c:v>2286048</c:v>
                </c:pt>
                <c:pt idx="3">
                  <c:v>3899052</c:v>
                </c:pt>
                <c:pt idx="4">
                  <c:v>5290648</c:v>
                </c:pt>
                <c:pt idx="5">
                  <c:v>7908369</c:v>
                </c:pt>
                <c:pt idx="6">
                  <c:v>7546395</c:v>
                </c:pt>
                <c:pt idx="7">
                  <c:v>8848930</c:v>
                </c:pt>
                <c:pt idx="8">
                  <c:v>13957675</c:v>
                </c:pt>
                <c:pt idx="9">
                  <c:v>16596326</c:v>
                </c:pt>
                <c:pt idx="10">
                  <c:v>9000000</c:v>
                </c:pt>
              </c:numCache>
            </c:numRef>
          </c:val>
        </c:ser>
        <c:dLbls>
          <c:showLegendKey val="0"/>
          <c:showVal val="0"/>
          <c:showCatName val="0"/>
          <c:showSerName val="0"/>
          <c:showPercent val="0"/>
          <c:showBubbleSize val="0"/>
        </c:dLbls>
        <c:gapWidth val="150"/>
        <c:axId val="79477376"/>
        <c:axId val="79479168"/>
      </c:barChart>
      <c:catAx>
        <c:axId val="79477376"/>
        <c:scaling>
          <c:orientation val="minMax"/>
        </c:scaling>
        <c:delete val="0"/>
        <c:axPos val="b"/>
        <c:numFmt formatCode="General" sourceLinked="1"/>
        <c:majorTickMark val="out"/>
        <c:minorTickMark val="none"/>
        <c:tickLblPos val="nextTo"/>
        <c:txPr>
          <a:bodyPr/>
          <a:lstStyle/>
          <a:p>
            <a:pPr>
              <a:defRPr>
                <a:latin typeface="Blue Highway D Type" pitchFamily="2" charset="0"/>
              </a:defRPr>
            </a:pPr>
            <a:endParaRPr lang="en-US"/>
          </a:p>
        </c:txPr>
        <c:crossAx val="79479168"/>
        <c:crosses val="autoZero"/>
        <c:auto val="1"/>
        <c:lblAlgn val="ctr"/>
        <c:lblOffset val="100"/>
        <c:noMultiLvlLbl val="0"/>
      </c:catAx>
      <c:valAx>
        <c:axId val="79479168"/>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 sourceLinked="1"/>
        <c:majorTickMark val="out"/>
        <c:minorTickMark val="none"/>
        <c:tickLblPos val="nextTo"/>
        <c:txPr>
          <a:bodyPr/>
          <a:lstStyle/>
          <a:p>
            <a:pPr>
              <a:defRPr>
                <a:latin typeface="Blue Highway D Type" pitchFamily="2" charset="0"/>
              </a:defRPr>
            </a:pPr>
            <a:endParaRPr lang="en-US"/>
          </a:p>
        </c:txPr>
        <c:crossAx val="79477376"/>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Allocated ($10.7M TOTAL)</c:v>
                </c:pt>
              </c:strCache>
            </c:strRef>
          </c:tx>
          <c:spPr>
            <a:gradFill flip="none"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1"/>
              <a:tileRect/>
            </a:gradFill>
            <a:effectLst>
              <a:outerShdw blurRad="40005" dist="22860" dir="5400000" algn="ctr" rotWithShape="0">
                <a:srgbClr val="000000">
                  <a:alpha val="35000"/>
                </a:srgbClr>
              </a:outerShdw>
            </a:effectLst>
            <a:scene3d>
              <a:camera prst="orthographicFront"/>
              <a:lightRig rig="threePt" dir="t">
                <a:rot lat="0" lon="0" rev="1200000"/>
              </a:lightRig>
            </a:scene3d>
            <a:sp3d>
              <a:bevelT w="63500" h="25400"/>
            </a:sp3d>
          </c:spPr>
          <c:invertIfNegative val="0"/>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#,##0_);\(#,##0\)</c:formatCode>
                <c:ptCount val="11"/>
                <c:pt idx="0" formatCode="General">
                  <c:v>311579</c:v>
                </c:pt>
                <c:pt idx="1">
                  <c:v>502580</c:v>
                </c:pt>
                <c:pt idx="2">
                  <c:v>598667</c:v>
                </c:pt>
                <c:pt idx="3" formatCode="_(* #,##0_);_(* \(#,##0\);_(* &quot;-&quot;??_);_(@_)">
                  <c:v>883854</c:v>
                </c:pt>
                <c:pt idx="4" formatCode="_(* #,##0_);_(* \(#,##0\);_(* &quot;-&quot;??_);_(@_)">
                  <c:v>523530</c:v>
                </c:pt>
                <c:pt idx="5">
                  <c:v>894079</c:v>
                </c:pt>
                <c:pt idx="6">
                  <c:v>841653</c:v>
                </c:pt>
                <c:pt idx="7">
                  <c:v>909381</c:v>
                </c:pt>
                <c:pt idx="8">
                  <c:v>1214023</c:v>
                </c:pt>
                <c:pt idx="9">
                  <c:v>1946729</c:v>
                </c:pt>
                <c:pt idx="10" formatCode="General">
                  <c:v>2083983</c:v>
                </c:pt>
              </c:numCache>
            </c:numRef>
          </c:val>
        </c:ser>
        <c:ser>
          <c:idx val="1"/>
          <c:order val="1"/>
          <c:tx>
            <c:strRef>
              <c:f>Sheet1!$C$1</c:f>
              <c:strCache>
                <c:ptCount val="1"/>
                <c:pt idx="0">
                  <c:v> Paid ($2.6M TOTAL)</c:v>
                </c:pt>
              </c:strCache>
            </c:strRef>
          </c:tx>
          <c:spPr>
            <a:solidFill>
              <a:srgbClr val="92D050"/>
            </a:solidFill>
            <a:scene3d>
              <a:camera prst="orthographicFront"/>
              <a:lightRig rig="threePt" dir="t">
                <a:rot lat="0" lon="0" rev="1200000"/>
              </a:lightRig>
            </a:scene3d>
            <a:sp3d>
              <a:bevelT w="63500" h="25400"/>
            </a:sp3d>
          </c:spPr>
          <c:invertIfNegative val="0"/>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#,##0_);\(#,##0\)</c:formatCode>
                <c:ptCount val="11"/>
                <c:pt idx="0" formatCode="General">
                  <c:v>15067</c:v>
                </c:pt>
                <c:pt idx="1">
                  <c:v>31615</c:v>
                </c:pt>
                <c:pt idx="2">
                  <c:v>61101</c:v>
                </c:pt>
                <c:pt idx="3">
                  <c:v>82602</c:v>
                </c:pt>
                <c:pt idx="4">
                  <c:v>114645</c:v>
                </c:pt>
                <c:pt idx="5">
                  <c:v>98248</c:v>
                </c:pt>
                <c:pt idx="6">
                  <c:v>81413</c:v>
                </c:pt>
                <c:pt idx="7" formatCode="#,##0">
                  <c:v>227439</c:v>
                </c:pt>
                <c:pt idx="8" formatCode="#,##0">
                  <c:v>592120</c:v>
                </c:pt>
                <c:pt idx="9" formatCode="#,##0">
                  <c:v>831444</c:v>
                </c:pt>
                <c:pt idx="10" formatCode="General">
                  <c:v>414811</c:v>
                </c:pt>
              </c:numCache>
            </c:numRef>
          </c:val>
        </c:ser>
        <c:dLbls>
          <c:showLegendKey val="0"/>
          <c:showVal val="0"/>
          <c:showCatName val="0"/>
          <c:showSerName val="0"/>
          <c:showPercent val="0"/>
          <c:showBubbleSize val="0"/>
        </c:dLbls>
        <c:gapWidth val="150"/>
        <c:axId val="81439744"/>
        <c:axId val="81449728"/>
      </c:barChart>
      <c:catAx>
        <c:axId val="81439744"/>
        <c:scaling>
          <c:orientation val="minMax"/>
        </c:scaling>
        <c:delete val="0"/>
        <c:axPos val="b"/>
        <c:numFmt formatCode="General" sourceLinked="1"/>
        <c:majorTickMark val="out"/>
        <c:minorTickMark val="none"/>
        <c:tickLblPos val="nextTo"/>
        <c:txPr>
          <a:bodyPr/>
          <a:lstStyle/>
          <a:p>
            <a:pPr>
              <a:defRPr sz="1400" b="0">
                <a:solidFill>
                  <a:schemeClr val="tx1"/>
                </a:solidFill>
                <a:effectLst/>
                <a:latin typeface="Blue Highway D Type" pitchFamily="2" charset="0"/>
              </a:defRPr>
            </a:pPr>
            <a:endParaRPr lang="en-US"/>
          </a:p>
        </c:txPr>
        <c:crossAx val="81449728"/>
        <c:crosses val="autoZero"/>
        <c:auto val="1"/>
        <c:lblAlgn val="ctr"/>
        <c:lblOffset val="100"/>
        <c:noMultiLvlLbl val="0"/>
      </c:catAx>
      <c:valAx>
        <c:axId val="81449728"/>
        <c:scaling>
          <c:orientation val="minMax"/>
        </c:scaling>
        <c:delete val="0"/>
        <c:axPos val="l"/>
        <c:majorGridlines/>
        <c:numFmt formatCode="General" sourceLinked="1"/>
        <c:majorTickMark val="out"/>
        <c:minorTickMark val="none"/>
        <c:tickLblPos val="nextTo"/>
        <c:txPr>
          <a:bodyPr/>
          <a:lstStyle/>
          <a:p>
            <a:pPr>
              <a:defRPr sz="1400" b="0">
                <a:solidFill>
                  <a:schemeClr val="tx1"/>
                </a:solidFill>
                <a:effectLst/>
                <a:latin typeface="Blue Highway D Type" pitchFamily="2" charset="0"/>
              </a:defRPr>
            </a:pPr>
            <a:endParaRPr lang="en-US"/>
          </a:p>
        </c:txPr>
        <c:crossAx val="81439744"/>
        <c:crosses val="autoZero"/>
        <c:crossBetween val="between"/>
      </c:valAx>
    </c:plotArea>
    <c:legend>
      <c:legendPos val="t"/>
      <c:legendEntry>
        <c:idx val="0"/>
        <c:txPr>
          <a:bodyPr/>
          <a:lstStyle/>
          <a:p>
            <a:pPr>
              <a:defRPr b="0" i="0" baseline="0">
                <a:solidFill>
                  <a:schemeClr val="tx1"/>
                </a:solidFill>
                <a:effectLst/>
              </a:defRPr>
            </a:pPr>
            <a:endParaRPr lang="en-US"/>
          </a:p>
        </c:txPr>
      </c:legendEntry>
      <c:legendEntry>
        <c:idx val="1"/>
        <c:txPr>
          <a:bodyPr/>
          <a:lstStyle/>
          <a:p>
            <a:pPr>
              <a:defRPr>
                <a:solidFill>
                  <a:schemeClr val="tx1"/>
                </a:solidFill>
                <a:effectLst/>
              </a:defRPr>
            </a:pPr>
            <a:endParaRPr lang="en-US"/>
          </a:p>
        </c:txPr>
      </c:legendEntry>
      <c:layout/>
      <c:overlay val="0"/>
      <c:txPr>
        <a:bodyPr/>
        <a:lstStyle/>
        <a:p>
          <a:pPr>
            <a:defRPr>
              <a:solidFill>
                <a:schemeClr val="tx2"/>
              </a:solidFill>
              <a:effectLst>
                <a:outerShdw blurRad="38100" dist="38100" dir="2700000" algn="tl">
                  <a:srgbClr val="000000">
                    <a:alpha val="43137"/>
                  </a:srgbClr>
                </a:outerShdw>
              </a:effectLst>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solidFill>
                  <a:srgbClr val="1F497D"/>
                </a:solidFill>
              </a:defRPr>
            </a:pPr>
            <a:r>
              <a:rPr lang="en-US" dirty="0" smtClean="0">
                <a:solidFill>
                  <a:srgbClr val="1F497D"/>
                </a:solidFill>
              </a:rPr>
              <a:t>Nationwide</a:t>
            </a:r>
            <a:endParaRPr lang="en-US" dirty="0">
              <a:solidFill>
                <a:srgbClr val="1F497D"/>
              </a:solidFill>
            </a:endParaRPr>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dPt>
            <c:idx val="7"/>
            <c:invertIfNegative val="0"/>
            <c:bubble3D val="0"/>
            <c:spPr>
              <a:solidFill>
                <a:srgbClr val="76B531"/>
              </a:solidFill>
            </c:spPr>
          </c:dPt>
          <c:dLbls>
            <c:dLbl>
              <c:idx val="0"/>
              <c:layout/>
              <c:tx>
                <c:rich>
                  <a:bodyPr/>
                  <a:lstStyle/>
                  <a:p>
                    <a:r>
                      <a:rPr lang="en-US" b="1" dirty="0" smtClean="0">
                        <a:solidFill>
                          <a:srgbClr val="1F497D"/>
                        </a:solidFill>
                      </a:rPr>
                      <a:t>13,073</a:t>
                    </a:r>
                    <a:r>
                      <a:rPr lang="en-US" dirty="0" smtClean="0">
                        <a:solidFill>
                          <a:srgbClr val="1F497D"/>
                        </a:solidFill>
                      </a:rPr>
                      <a:t> </a:t>
                    </a:r>
                    <a:endParaRPr lang="en-US" dirty="0"/>
                  </a:p>
                </c:rich>
              </c:tx>
              <c:dLblPos val="outEnd"/>
              <c:showLegendKey val="0"/>
              <c:showVal val="1"/>
              <c:showCatName val="0"/>
              <c:showSerName val="0"/>
              <c:showPercent val="0"/>
              <c:showBubbleSize val="0"/>
            </c:dLbl>
            <c:dLbl>
              <c:idx val="1"/>
              <c:layout/>
              <c:tx>
                <c:rich>
                  <a:bodyPr/>
                  <a:lstStyle/>
                  <a:p>
                    <a:r>
                      <a:rPr lang="en-US" b="1" dirty="0" smtClean="0">
                        <a:solidFill>
                          <a:srgbClr val="1F497D"/>
                        </a:solidFill>
                      </a:rPr>
                      <a:t>1</a:t>
                    </a:r>
                    <a:r>
                      <a:rPr lang="en-US" dirty="0" smtClean="0">
                        <a:solidFill>
                          <a:srgbClr val="1F497D"/>
                        </a:solidFill>
                      </a:rPr>
                      <a:t>2,957 </a:t>
                    </a:r>
                    <a:endParaRPr lang="en-US" dirty="0"/>
                  </a:p>
                </c:rich>
              </c:tx>
              <c:dLblPos val="outEnd"/>
              <c:showLegendKey val="0"/>
              <c:showVal val="1"/>
              <c:showCatName val="0"/>
              <c:showSerName val="0"/>
              <c:showPercent val="0"/>
              <c:showBubbleSize val="0"/>
            </c:dLbl>
            <c:dLbl>
              <c:idx val="2"/>
              <c:layout/>
              <c:tx>
                <c:rich>
                  <a:bodyPr/>
                  <a:lstStyle/>
                  <a:p>
                    <a:r>
                      <a:rPr lang="en-US" b="1" dirty="0" smtClean="0">
                        <a:solidFill>
                          <a:srgbClr val="1F497D"/>
                        </a:solidFill>
                      </a:rPr>
                      <a:t>1</a:t>
                    </a:r>
                    <a:r>
                      <a:rPr lang="en-US" dirty="0" smtClean="0">
                        <a:solidFill>
                          <a:srgbClr val="1F497D"/>
                        </a:solidFill>
                      </a:rPr>
                      <a:t>2,807 </a:t>
                    </a:r>
                    <a:endParaRPr lang="en-US" dirty="0"/>
                  </a:p>
                </c:rich>
              </c:tx>
              <c:dLblPos val="outEnd"/>
              <c:showLegendKey val="0"/>
              <c:showVal val="1"/>
              <c:showCatName val="0"/>
              <c:showSerName val="0"/>
              <c:showPercent val="0"/>
              <c:showBubbleSize val="0"/>
            </c:dLbl>
            <c:dLbl>
              <c:idx val="3"/>
              <c:layout/>
              <c:tx>
                <c:rich>
                  <a:bodyPr/>
                  <a:lstStyle/>
                  <a:p>
                    <a:r>
                      <a:rPr lang="en-US" b="1" dirty="0" smtClean="0">
                        <a:solidFill>
                          <a:srgbClr val="1F497D"/>
                        </a:solidFill>
                      </a:rPr>
                      <a:t>12,282</a:t>
                    </a:r>
                    <a:r>
                      <a:rPr lang="en-US" dirty="0" smtClean="0">
                        <a:solidFill>
                          <a:srgbClr val="1F497D"/>
                        </a:solidFill>
                      </a:rPr>
                      <a:t> </a:t>
                    </a:r>
                    <a:endParaRPr lang="en-US" dirty="0"/>
                  </a:p>
                </c:rich>
              </c:tx>
              <c:dLblPos val="outEnd"/>
              <c:showLegendKey val="0"/>
              <c:showVal val="1"/>
              <c:showCatName val="0"/>
              <c:showSerName val="0"/>
              <c:showPercent val="0"/>
              <c:showBubbleSize val="0"/>
            </c:dLbl>
            <c:dLbl>
              <c:idx val="4"/>
              <c:layout/>
              <c:tx>
                <c:rich>
                  <a:bodyPr/>
                  <a:lstStyle/>
                  <a:p>
                    <a:r>
                      <a:rPr lang="en-US" b="1" dirty="0" smtClean="0">
                        <a:solidFill>
                          <a:srgbClr val="1F497D"/>
                        </a:solidFill>
                      </a:rPr>
                      <a:t>11,866</a:t>
                    </a:r>
                    <a:r>
                      <a:rPr lang="en-US" dirty="0" smtClean="0">
                        <a:solidFill>
                          <a:srgbClr val="1F497D"/>
                        </a:solidFill>
                      </a:rPr>
                      <a:t> </a:t>
                    </a:r>
                    <a:endParaRPr lang="en-US" dirty="0"/>
                  </a:p>
                </c:rich>
              </c:tx>
              <c:dLblPos val="outEnd"/>
              <c:showLegendKey val="0"/>
              <c:showVal val="1"/>
              <c:showCatName val="0"/>
              <c:showSerName val="0"/>
              <c:showPercent val="0"/>
              <c:showBubbleSize val="0"/>
            </c:dLbl>
            <c:dLbl>
              <c:idx val="5"/>
              <c:layout/>
              <c:tx>
                <c:rich>
                  <a:bodyPr/>
                  <a:lstStyle/>
                  <a:p>
                    <a:r>
                      <a:rPr lang="en-US" dirty="0">
                        <a:solidFill>
                          <a:srgbClr val="1F497D"/>
                        </a:solidFill>
                      </a:rPr>
                      <a:t> </a:t>
                    </a:r>
                    <a:r>
                      <a:rPr lang="en-US" dirty="0" smtClean="0">
                        <a:solidFill>
                          <a:srgbClr val="1F497D"/>
                        </a:solidFill>
                      </a:rPr>
                      <a:t>10,648 </a:t>
                    </a:r>
                    <a:endParaRPr lang="en-US" dirty="0"/>
                  </a:p>
                </c:rich>
              </c:tx>
              <c:dLblPos val="outEnd"/>
              <c:showLegendKey val="0"/>
              <c:showVal val="1"/>
              <c:showCatName val="0"/>
              <c:showSerName val="0"/>
              <c:showPercent val="0"/>
              <c:showBubbleSize val="0"/>
            </c:dLbl>
            <c:dLbl>
              <c:idx val="6"/>
              <c:layout/>
              <c:tx>
                <c:rich>
                  <a:bodyPr/>
                  <a:lstStyle/>
                  <a:p>
                    <a:r>
                      <a:rPr lang="en-US" dirty="0">
                        <a:solidFill>
                          <a:srgbClr val="1F497D"/>
                        </a:solidFill>
                      </a:rPr>
                      <a:t> </a:t>
                    </a:r>
                    <a:r>
                      <a:rPr lang="en-US" dirty="0" smtClean="0">
                        <a:solidFill>
                          <a:srgbClr val="1F497D"/>
                        </a:solidFill>
                      </a:rPr>
                      <a:t>9,837 </a:t>
                    </a:r>
                    <a:endParaRPr lang="en-US" dirty="0"/>
                  </a:p>
                </c:rich>
              </c:tx>
              <c:dLblPos val="outEnd"/>
              <c:showLegendKey val="0"/>
              <c:showVal val="1"/>
              <c:showCatName val="0"/>
              <c:showSerName val="0"/>
              <c:showPercent val="0"/>
              <c:showBubbleSize val="0"/>
            </c:dLbl>
            <c:dLbl>
              <c:idx val="7"/>
              <c:layout/>
              <c:tx>
                <c:rich>
                  <a:bodyPr/>
                  <a:lstStyle/>
                  <a:p>
                    <a:pPr>
                      <a:defRPr b="1">
                        <a:solidFill>
                          <a:srgbClr val="1F497D"/>
                        </a:solidFill>
                      </a:defRPr>
                    </a:pPr>
                    <a:r>
                      <a:rPr lang="en-US" dirty="0"/>
                      <a:t> </a:t>
                    </a:r>
                    <a:r>
                      <a:rPr lang="en-US" dirty="0" smtClean="0"/>
                      <a:t>9,864 </a:t>
                    </a:r>
                    <a:endParaRPr lang="en-US" dirty="0"/>
                  </a:p>
                </c:rich>
              </c:tx>
              <c:numFmt formatCode="_(&quot;$&quot;* #,##0_);_(&quot;$&quot;* \(#,##0\);_(&quot;$&quot;* &quot;-&quot;_);_(@_)" sourceLinked="0"/>
              <c:spPr/>
              <c:dLblPos val="outEnd"/>
              <c:showLegendKey val="0"/>
              <c:showVal val="1"/>
              <c:showCatName val="0"/>
              <c:showSerName val="0"/>
              <c:showPercent val="0"/>
              <c:showBubbleSize val="0"/>
            </c:dLbl>
            <c:numFmt formatCode="_(&quot;$&quot;* #,##0.000_);_(&quot;$&quot;* \(#,##0.000\);_(&quot;$&quot;* &quot;-&quot;???_);_(@_)" sourceLinked="0"/>
            <c:txPr>
              <a:bodyPr/>
              <a:lstStyle/>
              <a:p>
                <a:pPr>
                  <a:defRPr b="1">
                    <a:solidFill>
                      <a:srgbClr val="1F497D"/>
                    </a:solidFill>
                  </a:defRPr>
                </a:pPr>
                <a:endParaRPr lang="en-US"/>
              </a:p>
            </c:txPr>
            <c:dLblPos val="outEnd"/>
            <c:showLegendKey val="0"/>
            <c:showVal val="1"/>
            <c:showCatName val="0"/>
            <c:showSerName val="0"/>
            <c:showPercent val="0"/>
            <c:showBubbleSize val="0"/>
            <c:showLeaderLines val="0"/>
          </c:dLbls>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Sheet1!$B$2:$B$9</c:f>
              <c:numCache>
                <c:formatCode>#,##0</c:formatCode>
                <c:ptCount val="8"/>
                <c:pt idx="0">
                  <c:v>13073</c:v>
                </c:pt>
                <c:pt idx="1">
                  <c:v>12957</c:v>
                </c:pt>
                <c:pt idx="2" formatCode="&quot;$&quot;#,##0_);[Red]\(&quot;$&quot;#,##0\)">
                  <c:v>12807</c:v>
                </c:pt>
                <c:pt idx="3" formatCode="General">
                  <c:v>12282</c:v>
                </c:pt>
                <c:pt idx="4" formatCode="General">
                  <c:v>11866</c:v>
                </c:pt>
                <c:pt idx="5" formatCode="General">
                  <c:v>10648</c:v>
                </c:pt>
                <c:pt idx="6" formatCode="General">
                  <c:v>9837</c:v>
                </c:pt>
                <c:pt idx="7" formatCode="General">
                  <c:v>9864</c:v>
                </c:pt>
              </c:numCache>
            </c:numRef>
          </c:val>
        </c:ser>
        <c:dLbls>
          <c:showLegendKey val="0"/>
          <c:showVal val="1"/>
          <c:showCatName val="0"/>
          <c:showSerName val="0"/>
          <c:showPercent val="0"/>
          <c:showBubbleSize val="0"/>
        </c:dLbls>
        <c:gapWidth val="75"/>
        <c:overlap val="-25"/>
        <c:axId val="89506944"/>
        <c:axId val="89508480"/>
      </c:barChart>
      <c:catAx>
        <c:axId val="89506944"/>
        <c:scaling>
          <c:orientation val="minMax"/>
        </c:scaling>
        <c:delete val="0"/>
        <c:axPos val="b"/>
        <c:numFmt formatCode="General" sourceLinked="1"/>
        <c:majorTickMark val="none"/>
        <c:minorTickMark val="none"/>
        <c:tickLblPos val="nextTo"/>
        <c:txPr>
          <a:bodyPr/>
          <a:lstStyle/>
          <a:p>
            <a:pPr>
              <a:defRPr>
                <a:solidFill>
                  <a:srgbClr val="1F497D"/>
                </a:solidFill>
              </a:defRPr>
            </a:pPr>
            <a:endParaRPr lang="en-US"/>
          </a:p>
        </c:txPr>
        <c:crossAx val="89508480"/>
        <c:crosses val="autoZero"/>
        <c:auto val="1"/>
        <c:lblAlgn val="ctr"/>
        <c:lblOffset val="100"/>
        <c:noMultiLvlLbl val="0"/>
      </c:catAx>
      <c:valAx>
        <c:axId val="89508480"/>
        <c:scaling>
          <c:orientation val="minMax"/>
        </c:scaling>
        <c:delete val="0"/>
        <c:axPos val="l"/>
        <c:majorGridlines>
          <c:spPr>
            <a:ln>
              <a:gradFill>
                <a:gsLst>
                  <a:gs pos="0">
                    <a:srgbClr val="4F81BD">
                      <a:tint val="66000"/>
                      <a:satMod val="160000"/>
                      <a:alpha val="50000"/>
                      <a:lumMod val="100000"/>
                    </a:srgbClr>
                  </a:gs>
                  <a:gs pos="35000">
                    <a:srgbClr val="4F81BD">
                      <a:tint val="44500"/>
                      <a:satMod val="160000"/>
                    </a:srgbClr>
                  </a:gs>
                  <a:gs pos="100000">
                    <a:srgbClr val="4F81BD">
                      <a:tint val="23500"/>
                      <a:satMod val="160000"/>
                    </a:srgbClr>
                  </a:gs>
                </a:gsLst>
                <a:lin ang="5400000" scaled="0"/>
              </a:gradFill>
            </a:ln>
          </c:spPr>
        </c:majorGridlines>
        <c:numFmt formatCode="#,##0" sourceLinked="1"/>
        <c:majorTickMark val="none"/>
        <c:minorTickMark val="none"/>
        <c:tickLblPos val="nextTo"/>
        <c:txPr>
          <a:bodyPr/>
          <a:lstStyle/>
          <a:p>
            <a:pPr>
              <a:defRPr>
                <a:solidFill>
                  <a:srgbClr val="1F497D"/>
                </a:solidFill>
              </a:defRPr>
            </a:pPr>
            <a:endParaRPr lang="en-US"/>
          </a:p>
        </c:txPr>
        <c:crossAx val="89506944"/>
        <c:crosses val="autoZero"/>
        <c:crossBetween val="between"/>
        <c:dispUnits>
          <c:builtInUnit val="thousands"/>
          <c:dispUnitsLbl>
            <c:layout>
              <c:manualLayout>
                <c:xMode val="edge"/>
                <c:yMode val="edge"/>
                <c:x val="7.9365079365079361E-3"/>
                <c:y val="0.34904557384872348"/>
              </c:manualLayout>
            </c:layout>
            <c:tx>
              <c:rich>
                <a:bodyPr/>
                <a:lstStyle/>
                <a:p>
                  <a:pPr>
                    <a:defRPr>
                      <a:solidFill>
                        <a:srgbClr val="1F497D"/>
                      </a:solidFill>
                    </a:defRPr>
                  </a:pPr>
                  <a:r>
                    <a:rPr lang="en-US" dirty="0" smtClean="0">
                      <a:solidFill>
                        <a:srgbClr val="1F497D"/>
                      </a:solidFill>
                    </a:rPr>
                    <a:t> Thousands</a:t>
                  </a:r>
                  <a:endParaRPr lang="en-US" dirty="0">
                    <a:solidFill>
                      <a:srgbClr val="1F497D"/>
                    </a:solidFill>
                  </a:endParaRPr>
                </a:p>
              </c:rich>
            </c:tx>
          </c:dispUnitsLbl>
        </c:dispUnits>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7167C-EA67-46A3-BFAA-10EBC56CC6B2}" type="doc">
      <dgm:prSet loTypeId="urn:microsoft.com/office/officeart/2005/8/layout/hierarchy3" loCatId="hierarchy" qsTypeId="urn:microsoft.com/office/officeart/2005/8/quickstyle/simple4" qsCatId="simple" csTypeId="urn:microsoft.com/office/officeart/2005/8/colors/accent3_2" csCatId="accent3" phldr="1"/>
      <dgm:spPr/>
      <dgm:t>
        <a:bodyPr/>
        <a:lstStyle/>
        <a:p>
          <a:endParaRPr lang="en-US"/>
        </a:p>
      </dgm:t>
    </dgm:pt>
    <dgm:pt modelId="{FEE1D0CB-647F-4692-926F-6E723195AAD1}">
      <dgm:prSet phldrT="[Text]"/>
      <dgm:spPr/>
      <dgm:t>
        <a:bodyPr/>
        <a:lstStyle/>
        <a:p>
          <a:r>
            <a:rPr lang="en-US" dirty="0" smtClean="0"/>
            <a:t>Company Financials</a:t>
          </a:r>
          <a:endParaRPr lang="en-US" dirty="0"/>
        </a:p>
      </dgm:t>
    </dgm:pt>
    <dgm:pt modelId="{8ED3FD98-8408-4B85-BFE2-67ADABEE804C}" type="parTrans" cxnId="{5D0F9FA0-9A9A-4E7E-BFF2-08BC6BB4B761}">
      <dgm:prSet/>
      <dgm:spPr/>
      <dgm:t>
        <a:bodyPr/>
        <a:lstStyle/>
        <a:p>
          <a:endParaRPr lang="en-US"/>
        </a:p>
      </dgm:t>
    </dgm:pt>
    <dgm:pt modelId="{4FC409C6-EA4C-41D4-BD5E-7772D2D35737}" type="sibTrans" cxnId="{5D0F9FA0-9A9A-4E7E-BFF2-08BC6BB4B761}">
      <dgm:prSet/>
      <dgm:spPr/>
      <dgm:t>
        <a:bodyPr/>
        <a:lstStyle/>
        <a:p>
          <a:endParaRPr lang="en-US"/>
        </a:p>
      </dgm:t>
    </dgm:pt>
    <dgm:pt modelId="{E3A82CBD-6362-458B-9179-047CF1DD5C16}">
      <dgm:prSet phldrT="[Text]"/>
      <dgm:spPr/>
      <dgm:t>
        <a:bodyPr/>
        <a:lstStyle/>
        <a:p>
          <a:r>
            <a:rPr lang="en-US" dirty="0" smtClean="0"/>
            <a:t>Combined Ratio</a:t>
          </a:r>
          <a:endParaRPr lang="en-US" dirty="0"/>
        </a:p>
      </dgm:t>
    </dgm:pt>
    <dgm:pt modelId="{60DE4EDE-9255-4F26-AF65-795C097CBAFE}" type="parTrans" cxnId="{C27D813A-B96C-4F2F-B19B-E0681652563D}">
      <dgm:prSet/>
      <dgm:spPr/>
      <dgm:t>
        <a:bodyPr/>
        <a:lstStyle/>
        <a:p>
          <a:endParaRPr lang="en-US"/>
        </a:p>
      </dgm:t>
    </dgm:pt>
    <dgm:pt modelId="{7E8A8B87-2740-4194-AF68-DA080D3340EF}" type="sibTrans" cxnId="{C27D813A-B96C-4F2F-B19B-E0681652563D}">
      <dgm:prSet/>
      <dgm:spPr/>
      <dgm:t>
        <a:bodyPr/>
        <a:lstStyle/>
        <a:p>
          <a:endParaRPr lang="en-US"/>
        </a:p>
      </dgm:t>
    </dgm:pt>
    <dgm:pt modelId="{802E582F-DB45-47CD-94AC-6B518FCCF181}">
      <dgm:prSet phldrT="[Text]"/>
      <dgm:spPr/>
      <dgm:t>
        <a:bodyPr/>
        <a:lstStyle/>
        <a:p>
          <a:r>
            <a:rPr lang="en-US" dirty="0" smtClean="0"/>
            <a:t>93.4%</a:t>
          </a:r>
          <a:endParaRPr lang="en-US" dirty="0"/>
        </a:p>
      </dgm:t>
    </dgm:pt>
    <dgm:pt modelId="{59949A51-AEF7-40BB-9CEA-7F62A3A59B96}" type="parTrans" cxnId="{F77C6B1D-2860-44E2-A0C2-2B975301C1D3}">
      <dgm:prSet/>
      <dgm:spPr/>
      <dgm:t>
        <a:bodyPr/>
        <a:lstStyle/>
        <a:p>
          <a:endParaRPr lang="en-US"/>
        </a:p>
      </dgm:t>
    </dgm:pt>
    <dgm:pt modelId="{97E3A7FC-B9A3-4D75-92E2-09CA24A7BD17}" type="sibTrans" cxnId="{F77C6B1D-2860-44E2-A0C2-2B975301C1D3}">
      <dgm:prSet/>
      <dgm:spPr/>
      <dgm:t>
        <a:bodyPr/>
        <a:lstStyle/>
        <a:p>
          <a:endParaRPr lang="en-US"/>
        </a:p>
      </dgm:t>
    </dgm:pt>
    <dgm:pt modelId="{533F4AB2-06D8-4525-85DD-A44285FC4187}">
      <dgm:prSet phldrT="[Text]"/>
      <dgm:spPr/>
      <dgm:t>
        <a:bodyPr/>
        <a:lstStyle/>
        <a:p>
          <a:r>
            <a:rPr lang="en-US" dirty="0" smtClean="0"/>
            <a:t>Company Margins</a:t>
          </a:r>
          <a:endParaRPr lang="en-US" dirty="0"/>
        </a:p>
      </dgm:t>
    </dgm:pt>
    <dgm:pt modelId="{5400474B-21B2-4004-B4DA-205C9B0C9884}" type="parTrans" cxnId="{129FBD36-6F32-448A-B5B9-36B3C7BAC28C}">
      <dgm:prSet/>
      <dgm:spPr/>
      <dgm:t>
        <a:bodyPr/>
        <a:lstStyle/>
        <a:p>
          <a:endParaRPr lang="en-US"/>
        </a:p>
      </dgm:t>
    </dgm:pt>
    <dgm:pt modelId="{E161E9F5-C92E-42A2-8084-3637D5FF04E8}" type="sibTrans" cxnId="{129FBD36-6F32-448A-B5B9-36B3C7BAC28C}">
      <dgm:prSet/>
      <dgm:spPr/>
      <dgm:t>
        <a:bodyPr/>
        <a:lstStyle/>
        <a:p>
          <a:endParaRPr lang="en-US"/>
        </a:p>
      </dgm:t>
    </dgm:pt>
    <dgm:pt modelId="{CE30FF8F-B989-462E-A2F0-8F788D95AD46}">
      <dgm:prSet phldrT="[Text]"/>
      <dgm:spPr/>
      <dgm:t>
        <a:bodyPr/>
        <a:lstStyle/>
        <a:p>
          <a:r>
            <a:rPr lang="en-US" dirty="0" smtClean="0"/>
            <a:t>Allocated</a:t>
          </a:r>
        </a:p>
        <a:p>
          <a:r>
            <a:rPr lang="en-US" dirty="0" smtClean="0"/>
            <a:t> $202.3 M</a:t>
          </a:r>
          <a:endParaRPr lang="en-US" dirty="0"/>
        </a:p>
      </dgm:t>
    </dgm:pt>
    <dgm:pt modelId="{93357727-CF5B-4CF8-B323-03176C57E1AF}" type="parTrans" cxnId="{62651C1A-0E85-4262-B190-0ADA74E7DFAA}">
      <dgm:prSet/>
      <dgm:spPr/>
      <dgm:t>
        <a:bodyPr/>
        <a:lstStyle/>
        <a:p>
          <a:endParaRPr lang="en-US"/>
        </a:p>
      </dgm:t>
    </dgm:pt>
    <dgm:pt modelId="{E1BD5762-52B8-4BA9-9023-E373E9186276}" type="sibTrans" cxnId="{62651C1A-0E85-4262-B190-0ADA74E7DFAA}">
      <dgm:prSet/>
      <dgm:spPr/>
      <dgm:t>
        <a:bodyPr/>
        <a:lstStyle/>
        <a:p>
          <a:endParaRPr lang="en-US"/>
        </a:p>
      </dgm:t>
    </dgm:pt>
    <dgm:pt modelId="{C3543C86-80C7-469D-A22C-22D7186861B3}">
      <dgm:prSet phldrT="[Text]"/>
      <dgm:spPr/>
      <dgm:t>
        <a:bodyPr/>
        <a:lstStyle/>
        <a:p>
          <a:r>
            <a:rPr lang="en-US" dirty="0" smtClean="0"/>
            <a:t>Paid</a:t>
          </a:r>
        </a:p>
        <a:p>
          <a:r>
            <a:rPr lang="en-US" dirty="0" smtClean="0"/>
            <a:t> $86.9 M</a:t>
          </a:r>
          <a:endParaRPr lang="en-US" dirty="0"/>
        </a:p>
      </dgm:t>
    </dgm:pt>
    <dgm:pt modelId="{BA35AAAE-6F6E-4AFE-89ED-E68F43A986D0}" type="parTrans" cxnId="{B6ACB301-7450-4BBA-9F3A-46693753F65C}">
      <dgm:prSet/>
      <dgm:spPr/>
      <dgm:t>
        <a:bodyPr/>
        <a:lstStyle/>
        <a:p>
          <a:endParaRPr lang="en-US"/>
        </a:p>
      </dgm:t>
    </dgm:pt>
    <dgm:pt modelId="{C79AB285-AF81-4BE9-B10C-603A376D2515}" type="sibTrans" cxnId="{B6ACB301-7450-4BBA-9F3A-46693753F65C}">
      <dgm:prSet/>
      <dgm:spPr/>
      <dgm:t>
        <a:bodyPr/>
        <a:lstStyle/>
        <a:p>
          <a:endParaRPr lang="en-US"/>
        </a:p>
      </dgm:t>
    </dgm:pt>
    <dgm:pt modelId="{577BDC0F-0B6A-446B-9DBA-4DC131B515C6}">
      <dgm:prSet phldrT="[Text]"/>
      <dgm:spPr/>
      <dgm:t>
        <a:bodyPr/>
        <a:lstStyle/>
        <a:p>
          <a:r>
            <a:rPr lang="en-US" dirty="0" smtClean="0"/>
            <a:t>Assets $500.4 M</a:t>
          </a:r>
          <a:endParaRPr lang="en-US" b="0" dirty="0">
            <a:effectLst>
              <a:outerShdw blurRad="38100" dist="38100" dir="2700000" algn="tl">
                <a:srgbClr val="000000">
                  <a:alpha val="43137"/>
                </a:srgbClr>
              </a:outerShdw>
            </a:effectLst>
          </a:endParaRPr>
        </a:p>
      </dgm:t>
    </dgm:pt>
    <dgm:pt modelId="{9025D240-B502-4F52-A51A-D1922554204A}" type="sibTrans" cxnId="{7C3C2273-67E1-4958-9211-5F791EA74308}">
      <dgm:prSet/>
      <dgm:spPr/>
      <dgm:t>
        <a:bodyPr/>
        <a:lstStyle/>
        <a:p>
          <a:endParaRPr lang="en-US"/>
        </a:p>
      </dgm:t>
    </dgm:pt>
    <dgm:pt modelId="{9B002C6F-3277-4C4C-93C1-A38C1D73B84C}" type="parTrans" cxnId="{7C3C2273-67E1-4958-9211-5F791EA74308}">
      <dgm:prSet/>
      <dgm:spPr/>
      <dgm:t>
        <a:bodyPr/>
        <a:lstStyle/>
        <a:p>
          <a:endParaRPr lang="en-US"/>
        </a:p>
      </dgm:t>
    </dgm:pt>
    <dgm:pt modelId="{3CCF6271-6AB8-4510-BC05-F68DDBC14061}">
      <dgm:prSet phldrT="[Text]"/>
      <dgm:spPr/>
      <dgm:t>
        <a:bodyPr/>
        <a:lstStyle/>
        <a:p>
          <a:r>
            <a:rPr lang="en-US" dirty="0" smtClean="0">
              <a:effectLst/>
            </a:rPr>
            <a:t>Surplus $170.5 M</a:t>
          </a:r>
          <a:endParaRPr lang="en-US" dirty="0">
            <a:effectLst/>
          </a:endParaRPr>
        </a:p>
      </dgm:t>
    </dgm:pt>
    <dgm:pt modelId="{5F530CA5-C4EA-4B0A-9EBB-6A86CDE0886D}" type="sibTrans" cxnId="{6FC66EBB-8F54-40CB-83B8-BA11664198CA}">
      <dgm:prSet/>
      <dgm:spPr/>
      <dgm:t>
        <a:bodyPr/>
        <a:lstStyle/>
        <a:p>
          <a:endParaRPr lang="en-US"/>
        </a:p>
      </dgm:t>
    </dgm:pt>
    <dgm:pt modelId="{2734633F-A196-4FC5-A044-E9F63C43B2A1}" type="parTrans" cxnId="{6FC66EBB-8F54-40CB-83B8-BA11664198CA}">
      <dgm:prSet/>
      <dgm:spPr/>
      <dgm:t>
        <a:bodyPr/>
        <a:lstStyle/>
        <a:p>
          <a:endParaRPr lang="en-US"/>
        </a:p>
      </dgm:t>
    </dgm:pt>
    <dgm:pt modelId="{8F879E8C-2AA2-4D50-9615-3E471D206151}" type="pres">
      <dgm:prSet presAssocID="{0987167C-EA67-46A3-BFAA-10EBC56CC6B2}" presName="diagram" presStyleCnt="0">
        <dgm:presLayoutVars>
          <dgm:chPref val="1"/>
          <dgm:dir/>
          <dgm:animOne val="branch"/>
          <dgm:animLvl val="lvl"/>
          <dgm:resizeHandles/>
        </dgm:presLayoutVars>
      </dgm:prSet>
      <dgm:spPr/>
      <dgm:t>
        <a:bodyPr/>
        <a:lstStyle/>
        <a:p>
          <a:endParaRPr lang="en-US"/>
        </a:p>
      </dgm:t>
    </dgm:pt>
    <dgm:pt modelId="{EFC36D27-6782-420E-A052-444C2F72BA54}" type="pres">
      <dgm:prSet presAssocID="{FEE1D0CB-647F-4692-926F-6E723195AAD1}" presName="root" presStyleCnt="0"/>
      <dgm:spPr/>
      <dgm:t>
        <a:bodyPr/>
        <a:lstStyle/>
        <a:p>
          <a:endParaRPr lang="en-US"/>
        </a:p>
      </dgm:t>
    </dgm:pt>
    <dgm:pt modelId="{7F5CCE06-202B-4114-83A4-2C36FD6EB185}" type="pres">
      <dgm:prSet presAssocID="{FEE1D0CB-647F-4692-926F-6E723195AAD1}" presName="rootComposite" presStyleCnt="0"/>
      <dgm:spPr/>
      <dgm:t>
        <a:bodyPr/>
        <a:lstStyle/>
        <a:p>
          <a:endParaRPr lang="en-US"/>
        </a:p>
      </dgm:t>
    </dgm:pt>
    <dgm:pt modelId="{A2598C87-D536-428E-8F40-74EA4DDA2BB4}" type="pres">
      <dgm:prSet presAssocID="{FEE1D0CB-647F-4692-926F-6E723195AAD1}" presName="rootText" presStyleLbl="node1" presStyleIdx="0" presStyleCnt="3"/>
      <dgm:spPr/>
      <dgm:t>
        <a:bodyPr/>
        <a:lstStyle/>
        <a:p>
          <a:endParaRPr lang="en-US"/>
        </a:p>
      </dgm:t>
    </dgm:pt>
    <dgm:pt modelId="{B072B323-2B28-458C-B894-4B3F29432A8A}" type="pres">
      <dgm:prSet presAssocID="{FEE1D0CB-647F-4692-926F-6E723195AAD1}" presName="rootConnector" presStyleLbl="node1" presStyleIdx="0" presStyleCnt="3"/>
      <dgm:spPr/>
      <dgm:t>
        <a:bodyPr/>
        <a:lstStyle/>
        <a:p>
          <a:endParaRPr lang="en-US"/>
        </a:p>
      </dgm:t>
    </dgm:pt>
    <dgm:pt modelId="{7A787C4C-3739-47FE-AC9D-8B2AAF4CF8A1}" type="pres">
      <dgm:prSet presAssocID="{FEE1D0CB-647F-4692-926F-6E723195AAD1}" presName="childShape" presStyleCnt="0"/>
      <dgm:spPr/>
      <dgm:t>
        <a:bodyPr/>
        <a:lstStyle/>
        <a:p>
          <a:endParaRPr lang="en-US"/>
        </a:p>
      </dgm:t>
    </dgm:pt>
    <dgm:pt modelId="{E4C0372B-98EC-404D-86C2-ED7A5DE8AC49}" type="pres">
      <dgm:prSet presAssocID="{9B002C6F-3277-4C4C-93C1-A38C1D73B84C}" presName="Name13" presStyleLbl="parChTrans1D2" presStyleIdx="0" presStyleCnt="5"/>
      <dgm:spPr/>
      <dgm:t>
        <a:bodyPr/>
        <a:lstStyle/>
        <a:p>
          <a:endParaRPr lang="en-US"/>
        </a:p>
      </dgm:t>
    </dgm:pt>
    <dgm:pt modelId="{93797F9A-1CDC-4B57-A3AE-6B4A207A6CFB}" type="pres">
      <dgm:prSet presAssocID="{577BDC0F-0B6A-446B-9DBA-4DC131B515C6}" presName="childText" presStyleLbl="bgAcc1" presStyleIdx="0" presStyleCnt="5">
        <dgm:presLayoutVars>
          <dgm:bulletEnabled val="1"/>
        </dgm:presLayoutVars>
      </dgm:prSet>
      <dgm:spPr/>
      <dgm:t>
        <a:bodyPr/>
        <a:lstStyle/>
        <a:p>
          <a:endParaRPr lang="en-US"/>
        </a:p>
      </dgm:t>
    </dgm:pt>
    <dgm:pt modelId="{0BB873CD-E0A8-4DB4-9257-72884EFC313B}" type="pres">
      <dgm:prSet presAssocID="{2734633F-A196-4FC5-A044-E9F63C43B2A1}" presName="Name13" presStyleLbl="parChTrans1D2" presStyleIdx="1" presStyleCnt="5"/>
      <dgm:spPr/>
      <dgm:t>
        <a:bodyPr/>
        <a:lstStyle/>
        <a:p>
          <a:endParaRPr lang="en-US"/>
        </a:p>
      </dgm:t>
    </dgm:pt>
    <dgm:pt modelId="{ECB538CA-24C7-403F-98D5-3F44136832BE}" type="pres">
      <dgm:prSet presAssocID="{3CCF6271-6AB8-4510-BC05-F68DDBC14061}" presName="childText" presStyleLbl="bgAcc1" presStyleIdx="1" presStyleCnt="5">
        <dgm:presLayoutVars>
          <dgm:bulletEnabled val="1"/>
        </dgm:presLayoutVars>
      </dgm:prSet>
      <dgm:spPr/>
      <dgm:t>
        <a:bodyPr/>
        <a:lstStyle/>
        <a:p>
          <a:endParaRPr lang="en-US"/>
        </a:p>
      </dgm:t>
    </dgm:pt>
    <dgm:pt modelId="{04AF1E06-FBF3-43E3-9D81-0D1F2127ED60}" type="pres">
      <dgm:prSet presAssocID="{E3A82CBD-6362-458B-9179-047CF1DD5C16}" presName="root" presStyleCnt="0"/>
      <dgm:spPr/>
      <dgm:t>
        <a:bodyPr/>
        <a:lstStyle/>
        <a:p>
          <a:endParaRPr lang="en-US"/>
        </a:p>
      </dgm:t>
    </dgm:pt>
    <dgm:pt modelId="{4DEF25E5-2E20-449C-B2FC-E1B721D07525}" type="pres">
      <dgm:prSet presAssocID="{E3A82CBD-6362-458B-9179-047CF1DD5C16}" presName="rootComposite" presStyleCnt="0"/>
      <dgm:spPr/>
      <dgm:t>
        <a:bodyPr/>
        <a:lstStyle/>
        <a:p>
          <a:endParaRPr lang="en-US"/>
        </a:p>
      </dgm:t>
    </dgm:pt>
    <dgm:pt modelId="{E40FFE33-77EA-4EB9-983B-55AB0ADE8CBF}" type="pres">
      <dgm:prSet presAssocID="{E3A82CBD-6362-458B-9179-047CF1DD5C16}" presName="rootText" presStyleLbl="node1" presStyleIdx="1" presStyleCnt="3"/>
      <dgm:spPr/>
      <dgm:t>
        <a:bodyPr/>
        <a:lstStyle/>
        <a:p>
          <a:endParaRPr lang="en-US"/>
        </a:p>
      </dgm:t>
    </dgm:pt>
    <dgm:pt modelId="{4705962B-B742-447D-9746-5FA0886B8777}" type="pres">
      <dgm:prSet presAssocID="{E3A82CBD-6362-458B-9179-047CF1DD5C16}" presName="rootConnector" presStyleLbl="node1" presStyleIdx="1" presStyleCnt="3"/>
      <dgm:spPr/>
      <dgm:t>
        <a:bodyPr/>
        <a:lstStyle/>
        <a:p>
          <a:endParaRPr lang="en-US"/>
        </a:p>
      </dgm:t>
    </dgm:pt>
    <dgm:pt modelId="{B3A5906D-874E-48CF-90EB-C101C33E9A2E}" type="pres">
      <dgm:prSet presAssocID="{E3A82CBD-6362-458B-9179-047CF1DD5C16}" presName="childShape" presStyleCnt="0"/>
      <dgm:spPr/>
      <dgm:t>
        <a:bodyPr/>
        <a:lstStyle/>
        <a:p>
          <a:endParaRPr lang="en-US"/>
        </a:p>
      </dgm:t>
    </dgm:pt>
    <dgm:pt modelId="{FF49486F-A63D-41E4-AEE6-C936BD037064}" type="pres">
      <dgm:prSet presAssocID="{59949A51-AEF7-40BB-9CEA-7F62A3A59B96}" presName="Name13" presStyleLbl="parChTrans1D2" presStyleIdx="2" presStyleCnt="5"/>
      <dgm:spPr/>
      <dgm:t>
        <a:bodyPr/>
        <a:lstStyle/>
        <a:p>
          <a:endParaRPr lang="en-US"/>
        </a:p>
      </dgm:t>
    </dgm:pt>
    <dgm:pt modelId="{16F92835-4426-493A-803C-EAE34C83CBC0}" type="pres">
      <dgm:prSet presAssocID="{802E582F-DB45-47CD-94AC-6B518FCCF181}" presName="childText" presStyleLbl="bgAcc1" presStyleIdx="2" presStyleCnt="5">
        <dgm:presLayoutVars>
          <dgm:bulletEnabled val="1"/>
        </dgm:presLayoutVars>
      </dgm:prSet>
      <dgm:spPr/>
      <dgm:t>
        <a:bodyPr/>
        <a:lstStyle/>
        <a:p>
          <a:endParaRPr lang="en-US"/>
        </a:p>
      </dgm:t>
    </dgm:pt>
    <dgm:pt modelId="{B0189C1C-443E-4045-ACA8-49174485501E}" type="pres">
      <dgm:prSet presAssocID="{533F4AB2-06D8-4525-85DD-A44285FC4187}" presName="root" presStyleCnt="0"/>
      <dgm:spPr/>
      <dgm:t>
        <a:bodyPr/>
        <a:lstStyle/>
        <a:p>
          <a:endParaRPr lang="en-US"/>
        </a:p>
      </dgm:t>
    </dgm:pt>
    <dgm:pt modelId="{8732B3A9-35C9-4917-A6F5-1A40A117B059}" type="pres">
      <dgm:prSet presAssocID="{533F4AB2-06D8-4525-85DD-A44285FC4187}" presName="rootComposite" presStyleCnt="0"/>
      <dgm:spPr/>
      <dgm:t>
        <a:bodyPr/>
        <a:lstStyle/>
        <a:p>
          <a:endParaRPr lang="en-US"/>
        </a:p>
      </dgm:t>
    </dgm:pt>
    <dgm:pt modelId="{21EA5E5F-FB5E-4F02-84FE-8F984F2C73F8}" type="pres">
      <dgm:prSet presAssocID="{533F4AB2-06D8-4525-85DD-A44285FC4187}" presName="rootText" presStyleLbl="node1" presStyleIdx="2" presStyleCnt="3"/>
      <dgm:spPr/>
      <dgm:t>
        <a:bodyPr/>
        <a:lstStyle/>
        <a:p>
          <a:endParaRPr lang="en-US"/>
        </a:p>
      </dgm:t>
    </dgm:pt>
    <dgm:pt modelId="{FBF73D49-F2AA-432A-896A-156CBCC47760}" type="pres">
      <dgm:prSet presAssocID="{533F4AB2-06D8-4525-85DD-A44285FC4187}" presName="rootConnector" presStyleLbl="node1" presStyleIdx="2" presStyleCnt="3"/>
      <dgm:spPr/>
      <dgm:t>
        <a:bodyPr/>
        <a:lstStyle/>
        <a:p>
          <a:endParaRPr lang="en-US"/>
        </a:p>
      </dgm:t>
    </dgm:pt>
    <dgm:pt modelId="{5933CD04-ED9F-4489-A484-EAC169DBB2CE}" type="pres">
      <dgm:prSet presAssocID="{533F4AB2-06D8-4525-85DD-A44285FC4187}" presName="childShape" presStyleCnt="0"/>
      <dgm:spPr/>
      <dgm:t>
        <a:bodyPr/>
        <a:lstStyle/>
        <a:p>
          <a:endParaRPr lang="en-US"/>
        </a:p>
      </dgm:t>
    </dgm:pt>
    <dgm:pt modelId="{41A8DDD4-1A73-45D4-A52C-5777BC9E455E}" type="pres">
      <dgm:prSet presAssocID="{93357727-CF5B-4CF8-B323-03176C57E1AF}" presName="Name13" presStyleLbl="parChTrans1D2" presStyleIdx="3" presStyleCnt="5"/>
      <dgm:spPr/>
      <dgm:t>
        <a:bodyPr/>
        <a:lstStyle/>
        <a:p>
          <a:endParaRPr lang="en-US"/>
        </a:p>
      </dgm:t>
    </dgm:pt>
    <dgm:pt modelId="{E243A0A8-5CD5-4EFF-85E2-BC422A07FBE6}" type="pres">
      <dgm:prSet presAssocID="{CE30FF8F-B989-462E-A2F0-8F788D95AD46}" presName="childText" presStyleLbl="bgAcc1" presStyleIdx="3" presStyleCnt="5">
        <dgm:presLayoutVars>
          <dgm:bulletEnabled val="1"/>
        </dgm:presLayoutVars>
      </dgm:prSet>
      <dgm:spPr/>
      <dgm:t>
        <a:bodyPr/>
        <a:lstStyle/>
        <a:p>
          <a:endParaRPr lang="en-US"/>
        </a:p>
      </dgm:t>
    </dgm:pt>
    <dgm:pt modelId="{72901CE0-C9DE-4462-889F-C64797EF98BC}" type="pres">
      <dgm:prSet presAssocID="{BA35AAAE-6F6E-4AFE-89ED-E68F43A986D0}" presName="Name13" presStyleLbl="parChTrans1D2" presStyleIdx="4" presStyleCnt="5"/>
      <dgm:spPr/>
      <dgm:t>
        <a:bodyPr/>
        <a:lstStyle/>
        <a:p>
          <a:endParaRPr lang="en-US"/>
        </a:p>
      </dgm:t>
    </dgm:pt>
    <dgm:pt modelId="{BD97AF5C-A199-4DAE-A8FA-32735A6AF373}" type="pres">
      <dgm:prSet presAssocID="{C3543C86-80C7-469D-A22C-22D7186861B3}" presName="childText" presStyleLbl="bgAcc1" presStyleIdx="4" presStyleCnt="5">
        <dgm:presLayoutVars>
          <dgm:bulletEnabled val="1"/>
        </dgm:presLayoutVars>
      </dgm:prSet>
      <dgm:spPr/>
      <dgm:t>
        <a:bodyPr/>
        <a:lstStyle/>
        <a:p>
          <a:endParaRPr lang="en-US"/>
        </a:p>
      </dgm:t>
    </dgm:pt>
  </dgm:ptLst>
  <dgm:cxnLst>
    <dgm:cxn modelId="{7C3C2273-67E1-4958-9211-5F791EA74308}" srcId="{FEE1D0CB-647F-4692-926F-6E723195AAD1}" destId="{577BDC0F-0B6A-446B-9DBA-4DC131B515C6}" srcOrd="0" destOrd="0" parTransId="{9B002C6F-3277-4C4C-93C1-A38C1D73B84C}" sibTransId="{9025D240-B502-4F52-A51A-D1922554204A}"/>
    <dgm:cxn modelId="{EE898678-5444-4127-9612-DF32607210D9}" type="presOf" srcId="{533F4AB2-06D8-4525-85DD-A44285FC4187}" destId="{FBF73D49-F2AA-432A-896A-156CBCC47760}" srcOrd="1" destOrd="0" presId="urn:microsoft.com/office/officeart/2005/8/layout/hierarchy3"/>
    <dgm:cxn modelId="{6DDEF486-2736-4DA0-B563-B5CB625449DF}" type="presOf" srcId="{CE30FF8F-B989-462E-A2F0-8F788D95AD46}" destId="{E243A0A8-5CD5-4EFF-85E2-BC422A07FBE6}" srcOrd="0" destOrd="0" presId="urn:microsoft.com/office/officeart/2005/8/layout/hierarchy3"/>
    <dgm:cxn modelId="{5D0F9FA0-9A9A-4E7E-BFF2-08BC6BB4B761}" srcId="{0987167C-EA67-46A3-BFAA-10EBC56CC6B2}" destId="{FEE1D0CB-647F-4692-926F-6E723195AAD1}" srcOrd="0" destOrd="0" parTransId="{8ED3FD98-8408-4B85-BFE2-67ADABEE804C}" sibTransId="{4FC409C6-EA4C-41D4-BD5E-7772D2D35737}"/>
    <dgm:cxn modelId="{F77C6B1D-2860-44E2-A0C2-2B975301C1D3}" srcId="{E3A82CBD-6362-458B-9179-047CF1DD5C16}" destId="{802E582F-DB45-47CD-94AC-6B518FCCF181}" srcOrd="0" destOrd="0" parTransId="{59949A51-AEF7-40BB-9CEA-7F62A3A59B96}" sibTransId="{97E3A7FC-B9A3-4D75-92E2-09CA24A7BD17}"/>
    <dgm:cxn modelId="{95B9D387-64D2-41B1-9369-FF8626121635}" type="presOf" srcId="{3CCF6271-6AB8-4510-BC05-F68DDBC14061}" destId="{ECB538CA-24C7-403F-98D5-3F44136832BE}" srcOrd="0" destOrd="0" presId="urn:microsoft.com/office/officeart/2005/8/layout/hierarchy3"/>
    <dgm:cxn modelId="{04B57758-B1B4-41C5-AB49-1743775BA4E3}" type="presOf" srcId="{E3A82CBD-6362-458B-9179-047CF1DD5C16}" destId="{4705962B-B742-447D-9746-5FA0886B8777}" srcOrd="1" destOrd="0" presId="urn:microsoft.com/office/officeart/2005/8/layout/hierarchy3"/>
    <dgm:cxn modelId="{6FC66EBB-8F54-40CB-83B8-BA11664198CA}" srcId="{FEE1D0CB-647F-4692-926F-6E723195AAD1}" destId="{3CCF6271-6AB8-4510-BC05-F68DDBC14061}" srcOrd="1" destOrd="0" parTransId="{2734633F-A196-4FC5-A044-E9F63C43B2A1}" sibTransId="{5F530CA5-C4EA-4B0A-9EBB-6A86CDE0886D}"/>
    <dgm:cxn modelId="{FFD55C15-1D54-4AE7-8E68-0D7E7E3105B7}" type="presOf" srcId="{0987167C-EA67-46A3-BFAA-10EBC56CC6B2}" destId="{8F879E8C-2AA2-4D50-9615-3E471D206151}" srcOrd="0" destOrd="0" presId="urn:microsoft.com/office/officeart/2005/8/layout/hierarchy3"/>
    <dgm:cxn modelId="{B6ACB301-7450-4BBA-9F3A-46693753F65C}" srcId="{533F4AB2-06D8-4525-85DD-A44285FC4187}" destId="{C3543C86-80C7-469D-A22C-22D7186861B3}" srcOrd="1" destOrd="0" parTransId="{BA35AAAE-6F6E-4AFE-89ED-E68F43A986D0}" sibTransId="{C79AB285-AF81-4BE9-B10C-603A376D2515}"/>
    <dgm:cxn modelId="{0838F242-6880-4E65-84AD-963F9401F9D1}" type="presOf" srcId="{FEE1D0CB-647F-4692-926F-6E723195AAD1}" destId="{B072B323-2B28-458C-B894-4B3F29432A8A}" srcOrd="1" destOrd="0" presId="urn:microsoft.com/office/officeart/2005/8/layout/hierarchy3"/>
    <dgm:cxn modelId="{779E2051-37D3-4A56-8A05-F29FE1F84A1C}" type="presOf" srcId="{93357727-CF5B-4CF8-B323-03176C57E1AF}" destId="{41A8DDD4-1A73-45D4-A52C-5777BC9E455E}" srcOrd="0" destOrd="0" presId="urn:microsoft.com/office/officeart/2005/8/layout/hierarchy3"/>
    <dgm:cxn modelId="{78C808DD-C1B9-4BB4-A84D-6521C84ADC7B}" type="presOf" srcId="{BA35AAAE-6F6E-4AFE-89ED-E68F43A986D0}" destId="{72901CE0-C9DE-4462-889F-C64797EF98BC}" srcOrd="0" destOrd="0" presId="urn:microsoft.com/office/officeart/2005/8/layout/hierarchy3"/>
    <dgm:cxn modelId="{799B1F13-853F-435E-89FA-40DDF19C6878}" type="presOf" srcId="{59949A51-AEF7-40BB-9CEA-7F62A3A59B96}" destId="{FF49486F-A63D-41E4-AEE6-C936BD037064}" srcOrd="0" destOrd="0" presId="urn:microsoft.com/office/officeart/2005/8/layout/hierarchy3"/>
    <dgm:cxn modelId="{CE35BA5D-AEB9-42F0-AAAA-89BD5C992927}" type="presOf" srcId="{9B002C6F-3277-4C4C-93C1-A38C1D73B84C}" destId="{E4C0372B-98EC-404D-86C2-ED7A5DE8AC49}" srcOrd="0" destOrd="0" presId="urn:microsoft.com/office/officeart/2005/8/layout/hierarchy3"/>
    <dgm:cxn modelId="{129FBD36-6F32-448A-B5B9-36B3C7BAC28C}" srcId="{0987167C-EA67-46A3-BFAA-10EBC56CC6B2}" destId="{533F4AB2-06D8-4525-85DD-A44285FC4187}" srcOrd="2" destOrd="0" parTransId="{5400474B-21B2-4004-B4DA-205C9B0C9884}" sibTransId="{E161E9F5-C92E-42A2-8084-3637D5FF04E8}"/>
    <dgm:cxn modelId="{62651C1A-0E85-4262-B190-0ADA74E7DFAA}" srcId="{533F4AB2-06D8-4525-85DD-A44285FC4187}" destId="{CE30FF8F-B989-462E-A2F0-8F788D95AD46}" srcOrd="0" destOrd="0" parTransId="{93357727-CF5B-4CF8-B323-03176C57E1AF}" sibTransId="{E1BD5762-52B8-4BA9-9023-E373E9186276}"/>
    <dgm:cxn modelId="{26D20460-5F20-4132-9AB4-8EEB729D2340}" type="presOf" srcId="{2734633F-A196-4FC5-A044-E9F63C43B2A1}" destId="{0BB873CD-E0A8-4DB4-9257-72884EFC313B}" srcOrd="0" destOrd="0" presId="urn:microsoft.com/office/officeart/2005/8/layout/hierarchy3"/>
    <dgm:cxn modelId="{83E87C7F-D432-48BB-941C-725F01CB1FE4}" type="presOf" srcId="{802E582F-DB45-47CD-94AC-6B518FCCF181}" destId="{16F92835-4426-493A-803C-EAE34C83CBC0}" srcOrd="0" destOrd="0" presId="urn:microsoft.com/office/officeart/2005/8/layout/hierarchy3"/>
    <dgm:cxn modelId="{C27D813A-B96C-4F2F-B19B-E0681652563D}" srcId="{0987167C-EA67-46A3-BFAA-10EBC56CC6B2}" destId="{E3A82CBD-6362-458B-9179-047CF1DD5C16}" srcOrd="1" destOrd="0" parTransId="{60DE4EDE-9255-4F26-AF65-795C097CBAFE}" sibTransId="{7E8A8B87-2740-4194-AF68-DA080D3340EF}"/>
    <dgm:cxn modelId="{996B76C2-C6EE-4B35-A343-E6400DE0FC37}" type="presOf" srcId="{533F4AB2-06D8-4525-85DD-A44285FC4187}" destId="{21EA5E5F-FB5E-4F02-84FE-8F984F2C73F8}" srcOrd="0" destOrd="0" presId="urn:microsoft.com/office/officeart/2005/8/layout/hierarchy3"/>
    <dgm:cxn modelId="{8339C737-5441-4F96-BFFB-4D21085457A2}" type="presOf" srcId="{C3543C86-80C7-469D-A22C-22D7186861B3}" destId="{BD97AF5C-A199-4DAE-A8FA-32735A6AF373}" srcOrd="0" destOrd="0" presId="urn:microsoft.com/office/officeart/2005/8/layout/hierarchy3"/>
    <dgm:cxn modelId="{89429845-7654-4C21-8D20-86B53C8B62A3}" type="presOf" srcId="{E3A82CBD-6362-458B-9179-047CF1DD5C16}" destId="{E40FFE33-77EA-4EB9-983B-55AB0ADE8CBF}" srcOrd="0" destOrd="0" presId="urn:microsoft.com/office/officeart/2005/8/layout/hierarchy3"/>
    <dgm:cxn modelId="{CF1C2666-F032-4893-B6F4-20308941BD1A}" type="presOf" srcId="{577BDC0F-0B6A-446B-9DBA-4DC131B515C6}" destId="{93797F9A-1CDC-4B57-A3AE-6B4A207A6CFB}" srcOrd="0" destOrd="0" presId="urn:microsoft.com/office/officeart/2005/8/layout/hierarchy3"/>
    <dgm:cxn modelId="{81DF4B26-B961-47B8-9821-C0AFDCD66400}" type="presOf" srcId="{FEE1D0CB-647F-4692-926F-6E723195AAD1}" destId="{A2598C87-D536-428E-8F40-74EA4DDA2BB4}" srcOrd="0" destOrd="0" presId="urn:microsoft.com/office/officeart/2005/8/layout/hierarchy3"/>
    <dgm:cxn modelId="{79C140CD-2E1E-487E-A6A2-60D7EB077CD8}" type="presParOf" srcId="{8F879E8C-2AA2-4D50-9615-3E471D206151}" destId="{EFC36D27-6782-420E-A052-444C2F72BA54}" srcOrd="0" destOrd="0" presId="urn:microsoft.com/office/officeart/2005/8/layout/hierarchy3"/>
    <dgm:cxn modelId="{8E6F21E5-E079-4CDD-8771-AA8D91FF8658}" type="presParOf" srcId="{EFC36D27-6782-420E-A052-444C2F72BA54}" destId="{7F5CCE06-202B-4114-83A4-2C36FD6EB185}" srcOrd="0" destOrd="0" presId="urn:microsoft.com/office/officeart/2005/8/layout/hierarchy3"/>
    <dgm:cxn modelId="{6ED40EB4-C42D-4BEA-B3B8-C218A159EDAC}" type="presParOf" srcId="{7F5CCE06-202B-4114-83A4-2C36FD6EB185}" destId="{A2598C87-D536-428E-8F40-74EA4DDA2BB4}" srcOrd="0" destOrd="0" presId="urn:microsoft.com/office/officeart/2005/8/layout/hierarchy3"/>
    <dgm:cxn modelId="{FABCF8BF-67CC-44A1-BD0E-0D9BE0EBA0B1}" type="presParOf" srcId="{7F5CCE06-202B-4114-83A4-2C36FD6EB185}" destId="{B072B323-2B28-458C-B894-4B3F29432A8A}" srcOrd="1" destOrd="0" presId="urn:microsoft.com/office/officeart/2005/8/layout/hierarchy3"/>
    <dgm:cxn modelId="{C22D8F94-5BD8-4B6E-B6C8-847F29B8BA16}" type="presParOf" srcId="{EFC36D27-6782-420E-A052-444C2F72BA54}" destId="{7A787C4C-3739-47FE-AC9D-8B2AAF4CF8A1}" srcOrd="1" destOrd="0" presId="urn:microsoft.com/office/officeart/2005/8/layout/hierarchy3"/>
    <dgm:cxn modelId="{57BE598C-5E92-4B8C-883F-BDA9BF0ADB0E}" type="presParOf" srcId="{7A787C4C-3739-47FE-AC9D-8B2AAF4CF8A1}" destId="{E4C0372B-98EC-404D-86C2-ED7A5DE8AC49}" srcOrd="0" destOrd="0" presId="urn:microsoft.com/office/officeart/2005/8/layout/hierarchy3"/>
    <dgm:cxn modelId="{3D0B1973-8C5F-4433-848F-740BD204C8FD}" type="presParOf" srcId="{7A787C4C-3739-47FE-AC9D-8B2AAF4CF8A1}" destId="{93797F9A-1CDC-4B57-A3AE-6B4A207A6CFB}" srcOrd="1" destOrd="0" presId="urn:microsoft.com/office/officeart/2005/8/layout/hierarchy3"/>
    <dgm:cxn modelId="{572DDCE3-189D-4C39-82A5-45FB37C71504}" type="presParOf" srcId="{7A787C4C-3739-47FE-AC9D-8B2AAF4CF8A1}" destId="{0BB873CD-E0A8-4DB4-9257-72884EFC313B}" srcOrd="2" destOrd="0" presId="urn:microsoft.com/office/officeart/2005/8/layout/hierarchy3"/>
    <dgm:cxn modelId="{C612253F-DF2B-4B8D-AC1D-6A8E8C73B1F5}" type="presParOf" srcId="{7A787C4C-3739-47FE-AC9D-8B2AAF4CF8A1}" destId="{ECB538CA-24C7-403F-98D5-3F44136832BE}" srcOrd="3" destOrd="0" presId="urn:microsoft.com/office/officeart/2005/8/layout/hierarchy3"/>
    <dgm:cxn modelId="{D4EAC32E-75AB-4C56-B167-FF18737D0DCC}" type="presParOf" srcId="{8F879E8C-2AA2-4D50-9615-3E471D206151}" destId="{04AF1E06-FBF3-43E3-9D81-0D1F2127ED60}" srcOrd="1" destOrd="0" presId="urn:microsoft.com/office/officeart/2005/8/layout/hierarchy3"/>
    <dgm:cxn modelId="{DAE65E29-B122-4BCE-AA38-41E94027F390}" type="presParOf" srcId="{04AF1E06-FBF3-43E3-9D81-0D1F2127ED60}" destId="{4DEF25E5-2E20-449C-B2FC-E1B721D07525}" srcOrd="0" destOrd="0" presId="urn:microsoft.com/office/officeart/2005/8/layout/hierarchy3"/>
    <dgm:cxn modelId="{17AF7812-E989-4655-BC3D-D6640E4D5B2E}" type="presParOf" srcId="{4DEF25E5-2E20-449C-B2FC-E1B721D07525}" destId="{E40FFE33-77EA-4EB9-983B-55AB0ADE8CBF}" srcOrd="0" destOrd="0" presId="urn:microsoft.com/office/officeart/2005/8/layout/hierarchy3"/>
    <dgm:cxn modelId="{96020942-3CCE-4221-B23A-132A3C105566}" type="presParOf" srcId="{4DEF25E5-2E20-449C-B2FC-E1B721D07525}" destId="{4705962B-B742-447D-9746-5FA0886B8777}" srcOrd="1" destOrd="0" presId="urn:microsoft.com/office/officeart/2005/8/layout/hierarchy3"/>
    <dgm:cxn modelId="{65D2C913-AD53-4D85-AB95-51F41CEEE484}" type="presParOf" srcId="{04AF1E06-FBF3-43E3-9D81-0D1F2127ED60}" destId="{B3A5906D-874E-48CF-90EB-C101C33E9A2E}" srcOrd="1" destOrd="0" presId="urn:microsoft.com/office/officeart/2005/8/layout/hierarchy3"/>
    <dgm:cxn modelId="{E6733564-A6F2-4B0C-B38F-022442A4F23D}" type="presParOf" srcId="{B3A5906D-874E-48CF-90EB-C101C33E9A2E}" destId="{FF49486F-A63D-41E4-AEE6-C936BD037064}" srcOrd="0" destOrd="0" presId="urn:microsoft.com/office/officeart/2005/8/layout/hierarchy3"/>
    <dgm:cxn modelId="{80D26AE4-47CF-42D3-89CD-C80A736BB244}" type="presParOf" srcId="{B3A5906D-874E-48CF-90EB-C101C33E9A2E}" destId="{16F92835-4426-493A-803C-EAE34C83CBC0}" srcOrd="1" destOrd="0" presId="urn:microsoft.com/office/officeart/2005/8/layout/hierarchy3"/>
    <dgm:cxn modelId="{37F2B81B-E8CF-4A7A-9D5E-10BB68822FE4}" type="presParOf" srcId="{8F879E8C-2AA2-4D50-9615-3E471D206151}" destId="{B0189C1C-443E-4045-ACA8-49174485501E}" srcOrd="2" destOrd="0" presId="urn:microsoft.com/office/officeart/2005/8/layout/hierarchy3"/>
    <dgm:cxn modelId="{799AB5D9-500A-41AB-BD35-920761432B3B}" type="presParOf" srcId="{B0189C1C-443E-4045-ACA8-49174485501E}" destId="{8732B3A9-35C9-4917-A6F5-1A40A117B059}" srcOrd="0" destOrd="0" presId="urn:microsoft.com/office/officeart/2005/8/layout/hierarchy3"/>
    <dgm:cxn modelId="{0F82F8F7-1B12-4F98-893E-6F64A6BEA400}" type="presParOf" srcId="{8732B3A9-35C9-4917-A6F5-1A40A117B059}" destId="{21EA5E5F-FB5E-4F02-84FE-8F984F2C73F8}" srcOrd="0" destOrd="0" presId="urn:microsoft.com/office/officeart/2005/8/layout/hierarchy3"/>
    <dgm:cxn modelId="{A9921155-DD57-4106-8486-18ADEBC6C586}" type="presParOf" srcId="{8732B3A9-35C9-4917-A6F5-1A40A117B059}" destId="{FBF73D49-F2AA-432A-896A-156CBCC47760}" srcOrd="1" destOrd="0" presId="urn:microsoft.com/office/officeart/2005/8/layout/hierarchy3"/>
    <dgm:cxn modelId="{A98BCBA7-6E56-4A3C-87F3-4E79D030F448}" type="presParOf" srcId="{B0189C1C-443E-4045-ACA8-49174485501E}" destId="{5933CD04-ED9F-4489-A484-EAC169DBB2CE}" srcOrd="1" destOrd="0" presId="urn:microsoft.com/office/officeart/2005/8/layout/hierarchy3"/>
    <dgm:cxn modelId="{CBB395CB-43FC-4ADA-871A-988DB3495A9D}" type="presParOf" srcId="{5933CD04-ED9F-4489-A484-EAC169DBB2CE}" destId="{41A8DDD4-1A73-45D4-A52C-5777BC9E455E}" srcOrd="0" destOrd="0" presId="urn:microsoft.com/office/officeart/2005/8/layout/hierarchy3"/>
    <dgm:cxn modelId="{E35C6F9B-C381-4438-8B4B-8EE5DF6425DF}" type="presParOf" srcId="{5933CD04-ED9F-4489-A484-EAC169DBB2CE}" destId="{E243A0A8-5CD5-4EFF-85E2-BC422A07FBE6}" srcOrd="1" destOrd="0" presId="urn:microsoft.com/office/officeart/2005/8/layout/hierarchy3"/>
    <dgm:cxn modelId="{681630B0-8087-4A7A-A68C-A9985F985835}" type="presParOf" srcId="{5933CD04-ED9F-4489-A484-EAC169DBB2CE}" destId="{72901CE0-C9DE-4462-889F-C64797EF98BC}" srcOrd="2" destOrd="0" presId="urn:microsoft.com/office/officeart/2005/8/layout/hierarchy3"/>
    <dgm:cxn modelId="{FA2C7B6B-3E2B-477D-A0F7-4CCE17329CB1}" type="presParOf" srcId="{5933CD04-ED9F-4489-A484-EAC169DBB2CE}" destId="{BD97AF5C-A199-4DAE-A8FA-32735A6AF37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20EE29C-6E38-43C5-8B11-CF9895AFEEAD}" type="doc">
      <dgm:prSet loTypeId="urn:microsoft.com/office/officeart/2009/3/layout/DescendingProcess" loCatId="process" qsTypeId="urn:microsoft.com/office/officeart/2005/8/quickstyle/simple1" qsCatId="simple" csTypeId="urn:microsoft.com/office/officeart/2005/8/colors/accent1_2" csCatId="accent1" phldr="1"/>
      <dgm:spPr/>
    </dgm:pt>
    <dgm:pt modelId="{0AA730CE-D83A-46E5-9193-D35AD983F98C}">
      <dgm:prSet phldrT="[Text]" custT="1"/>
      <dgm:spPr/>
      <dgm:t>
        <a:bodyPr/>
        <a:lstStyle/>
        <a:p>
          <a:r>
            <a:rPr lang="en-US" sz="4400" dirty="0" smtClean="0">
              <a:solidFill>
                <a:schemeClr val="accent1">
                  <a:lumMod val="40000"/>
                  <a:lumOff val="60000"/>
                </a:schemeClr>
              </a:solidFill>
              <a:latin typeface="Impact" panose="020B0806030902050204" pitchFamily="34" charset="0"/>
            </a:rPr>
            <a:t>2012 </a:t>
          </a:r>
          <a:r>
            <a:rPr lang="en-US" sz="4400" dirty="0" smtClean="0">
              <a:solidFill>
                <a:schemeClr val="accent1">
                  <a:lumMod val="40000"/>
                  <a:lumOff val="60000"/>
                </a:schemeClr>
              </a:solidFill>
              <a:latin typeface="Impact" panose="020B0806030902050204" pitchFamily="34" charset="0"/>
              <a:sym typeface="Wingdings 3"/>
            </a:rPr>
            <a:t></a:t>
          </a:r>
          <a:r>
            <a:rPr lang="en-US" sz="4400" dirty="0" smtClean="0">
              <a:solidFill>
                <a:schemeClr val="accent1">
                  <a:lumMod val="40000"/>
                  <a:lumOff val="60000"/>
                </a:schemeClr>
              </a:solidFill>
              <a:latin typeface="Impact" panose="020B0806030902050204" pitchFamily="34" charset="0"/>
            </a:rPr>
            <a:t> $19.4</a:t>
          </a:r>
          <a:r>
            <a:rPr lang="en-US" sz="3600" dirty="0" smtClean="0">
              <a:solidFill>
                <a:schemeClr val="accent1">
                  <a:lumMod val="40000"/>
                  <a:lumOff val="60000"/>
                </a:schemeClr>
              </a:solidFill>
              <a:latin typeface="Impact" panose="020B0806030902050204" pitchFamily="34" charset="0"/>
            </a:rPr>
            <a:t>M</a:t>
          </a:r>
          <a:r>
            <a:rPr lang="en-US" sz="4400" dirty="0" smtClean="0">
              <a:solidFill>
                <a:schemeClr val="accent1">
                  <a:lumMod val="40000"/>
                  <a:lumOff val="60000"/>
                </a:schemeClr>
              </a:solidFill>
              <a:latin typeface="Impact" panose="020B0806030902050204" pitchFamily="34" charset="0"/>
            </a:rPr>
            <a:t> • 15.5% </a:t>
          </a:r>
          <a:endParaRPr lang="en-US" sz="4400" dirty="0">
            <a:solidFill>
              <a:schemeClr val="accent1">
                <a:lumMod val="40000"/>
                <a:lumOff val="60000"/>
              </a:schemeClr>
            </a:solidFill>
            <a:latin typeface="Impact" panose="020B0806030902050204" pitchFamily="34" charset="0"/>
          </a:endParaRPr>
        </a:p>
      </dgm:t>
    </dgm:pt>
    <dgm:pt modelId="{50EF743C-E766-4A23-AC3B-02CF1DE0A932}" type="parTrans" cxnId="{FA6B32C1-7675-4DC1-AC88-59E47CBC53BE}">
      <dgm:prSet/>
      <dgm:spPr/>
      <dgm:t>
        <a:bodyPr/>
        <a:lstStyle/>
        <a:p>
          <a:endParaRPr lang="en-US">
            <a:latin typeface="Impact" panose="020B0806030902050204" pitchFamily="34" charset="0"/>
          </a:endParaRPr>
        </a:p>
      </dgm:t>
    </dgm:pt>
    <dgm:pt modelId="{185FBBC7-38B6-4A4E-8298-557DC4D0612F}" type="sibTrans" cxnId="{FA6B32C1-7675-4DC1-AC88-59E47CBC53BE}">
      <dgm:prSet/>
      <dgm:spPr/>
      <dgm:t>
        <a:bodyPr/>
        <a:lstStyle/>
        <a:p>
          <a:endParaRPr lang="en-US">
            <a:latin typeface="Impact" panose="020B0806030902050204" pitchFamily="34" charset="0"/>
          </a:endParaRPr>
        </a:p>
      </dgm:t>
    </dgm:pt>
    <dgm:pt modelId="{A6F90BE4-49E0-4FD9-84A4-8CBD84B67DE6}">
      <dgm:prSet phldrT="[Text]" custT="1"/>
      <dgm:spPr/>
      <dgm:t>
        <a:bodyPr/>
        <a:lstStyle/>
        <a:p>
          <a:r>
            <a:rPr lang="en-US" sz="5000" dirty="0" smtClean="0">
              <a:solidFill>
                <a:schemeClr val="accent1">
                  <a:lumMod val="60000"/>
                  <a:lumOff val="40000"/>
                </a:schemeClr>
              </a:solidFill>
              <a:latin typeface="Impact" panose="020B0806030902050204" pitchFamily="34" charset="0"/>
            </a:rPr>
            <a:t>2013 </a:t>
          </a:r>
          <a:r>
            <a:rPr lang="en-US" sz="5000" dirty="0" smtClean="0">
              <a:solidFill>
                <a:schemeClr val="accent1">
                  <a:lumMod val="60000"/>
                  <a:lumOff val="40000"/>
                </a:schemeClr>
              </a:solidFill>
              <a:latin typeface="Impact" panose="020B0806030902050204" pitchFamily="34" charset="0"/>
              <a:sym typeface="Wingdings 3"/>
            </a:rPr>
            <a:t></a:t>
          </a:r>
          <a:r>
            <a:rPr lang="en-US" sz="5000" dirty="0" smtClean="0">
              <a:solidFill>
                <a:schemeClr val="accent1">
                  <a:lumMod val="60000"/>
                  <a:lumOff val="40000"/>
                </a:schemeClr>
              </a:solidFill>
              <a:latin typeface="Impact" panose="020B0806030902050204" pitchFamily="34" charset="0"/>
            </a:rPr>
            <a:t> $31.4</a:t>
          </a:r>
          <a:r>
            <a:rPr lang="en-US" sz="4400" dirty="0" smtClean="0">
              <a:solidFill>
                <a:schemeClr val="accent1">
                  <a:lumMod val="60000"/>
                  <a:lumOff val="40000"/>
                </a:schemeClr>
              </a:solidFill>
              <a:latin typeface="Impact" panose="020B0806030902050204" pitchFamily="34" charset="0"/>
            </a:rPr>
            <a:t>M</a:t>
          </a:r>
          <a:r>
            <a:rPr lang="en-US" sz="5000" dirty="0" smtClean="0">
              <a:solidFill>
                <a:schemeClr val="accent1">
                  <a:lumMod val="60000"/>
                  <a:lumOff val="40000"/>
                </a:schemeClr>
              </a:solidFill>
              <a:latin typeface="Impact" panose="020B0806030902050204" pitchFamily="34" charset="0"/>
            </a:rPr>
            <a:t> • 26.1%</a:t>
          </a:r>
        </a:p>
      </dgm:t>
    </dgm:pt>
    <dgm:pt modelId="{60C48742-189E-40CC-A51E-06AA9F66BD7C}" type="parTrans" cxnId="{5745F27D-E16C-4435-895B-52F89F35E4E8}">
      <dgm:prSet/>
      <dgm:spPr/>
      <dgm:t>
        <a:bodyPr/>
        <a:lstStyle/>
        <a:p>
          <a:endParaRPr lang="en-US">
            <a:latin typeface="Impact" panose="020B0806030902050204" pitchFamily="34" charset="0"/>
          </a:endParaRPr>
        </a:p>
      </dgm:t>
    </dgm:pt>
    <dgm:pt modelId="{B69AACCE-47B6-42CB-8CDB-EF9CA24EC224}" type="sibTrans" cxnId="{5745F27D-E16C-4435-895B-52F89F35E4E8}">
      <dgm:prSet/>
      <dgm:spPr/>
      <dgm:t>
        <a:bodyPr/>
        <a:lstStyle/>
        <a:p>
          <a:endParaRPr lang="en-US">
            <a:latin typeface="Impact" panose="020B0806030902050204" pitchFamily="34" charset="0"/>
          </a:endParaRPr>
        </a:p>
      </dgm:t>
    </dgm:pt>
    <dgm:pt modelId="{C030C048-226B-4728-A982-01B524B01821}">
      <dgm:prSet phldrT="[Text]" custT="1"/>
      <dgm:spPr/>
      <dgm:t>
        <a:bodyPr/>
        <a:lstStyle/>
        <a:p>
          <a:pPr algn="l"/>
          <a:r>
            <a:rPr lang="en-US" sz="5200" dirty="0" smtClean="0">
              <a:solidFill>
                <a:schemeClr val="accent1">
                  <a:lumMod val="75000"/>
                </a:schemeClr>
              </a:solidFill>
              <a:latin typeface="Impact" panose="020B0806030902050204" pitchFamily="34" charset="0"/>
            </a:rPr>
            <a:t>2014 </a:t>
          </a:r>
          <a:r>
            <a:rPr lang="en-US" sz="5200" dirty="0" smtClean="0">
              <a:solidFill>
                <a:schemeClr val="accent1">
                  <a:lumMod val="75000"/>
                </a:schemeClr>
              </a:solidFill>
              <a:latin typeface="Impact" panose="020B0806030902050204" pitchFamily="34" charset="0"/>
              <a:sym typeface="Wingdings 3"/>
            </a:rPr>
            <a:t></a:t>
          </a:r>
          <a:r>
            <a:rPr lang="en-US" sz="5200" dirty="0" smtClean="0">
              <a:solidFill>
                <a:schemeClr val="accent1">
                  <a:lumMod val="75000"/>
                </a:schemeClr>
              </a:solidFill>
              <a:latin typeface="Impact" panose="020B0806030902050204" pitchFamily="34" charset="0"/>
            </a:rPr>
            <a:t> </a:t>
          </a:r>
          <a:r>
            <a:rPr lang="en-US" sz="5200" dirty="0" smtClean="0">
              <a:solidFill>
                <a:schemeClr val="accent1">
                  <a:lumMod val="50000"/>
                </a:schemeClr>
              </a:solidFill>
              <a:latin typeface="Impact" panose="020B0806030902050204" pitchFamily="34" charset="0"/>
            </a:rPr>
            <a:t>$34.1</a:t>
          </a:r>
          <a:r>
            <a:rPr lang="en-US" sz="4400" dirty="0" smtClean="0">
              <a:solidFill>
                <a:schemeClr val="accent1">
                  <a:lumMod val="50000"/>
                </a:schemeClr>
              </a:solidFill>
              <a:latin typeface="Impact" panose="020B0806030902050204" pitchFamily="34" charset="0"/>
            </a:rPr>
            <a:t>M</a:t>
          </a:r>
          <a:r>
            <a:rPr lang="en-US" sz="5200" dirty="0" smtClean="0">
              <a:solidFill>
                <a:schemeClr val="accent1">
                  <a:lumMod val="50000"/>
                </a:schemeClr>
              </a:solidFill>
              <a:latin typeface="Impact" panose="020B0806030902050204" pitchFamily="34" charset="0"/>
            </a:rPr>
            <a:t> </a:t>
          </a:r>
          <a:r>
            <a:rPr lang="en-US" sz="5200" dirty="0" smtClean="0">
              <a:solidFill>
                <a:schemeClr val="accent1">
                  <a:lumMod val="75000"/>
                </a:schemeClr>
              </a:solidFill>
              <a:latin typeface="Impact" panose="020B0806030902050204" pitchFamily="34" charset="0"/>
            </a:rPr>
            <a:t>• </a:t>
          </a:r>
          <a:r>
            <a:rPr lang="en-US" sz="5200" dirty="0" smtClean="0">
              <a:solidFill>
                <a:schemeClr val="accent1">
                  <a:lumMod val="50000"/>
                </a:schemeClr>
              </a:solidFill>
              <a:latin typeface="Impact" panose="020B0806030902050204" pitchFamily="34" charset="0"/>
            </a:rPr>
            <a:t>23.4%</a:t>
          </a:r>
          <a:endParaRPr lang="en-US" sz="5200" dirty="0">
            <a:solidFill>
              <a:schemeClr val="accent1">
                <a:lumMod val="50000"/>
              </a:schemeClr>
            </a:solidFill>
            <a:latin typeface="Impact" panose="020B0806030902050204" pitchFamily="34" charset="0"/>
          </a:endParaRPr>
        </a:p>
      </dgm:t>
    </dgm:pt>
    <dgm:pt modelId="{9444D568-CA8B-469C-9D32-0E6E2686E661}" type="sibTrans" cxnId="{392295F5-1442-428C-9BCE-9CADEBDC6619}">
      <dgm:prSet/>
      <dgm:spPr/>
      <dgm:t>
        <a:bodyPr/>
        <a:lstStyle/>
        <a:p>
          <a:endParaRPr lang="en-US">
            <a:latin typeface="Impact" panose="020B0806030902050204" pitchFamily="34" charset="0"/>
          </a:endParaRPr>
        </a:p>
      </dgm:t>
    </dgm:pt>
    <dgm:pt modelId="{E7907391-F941-440A-BE59-E97B3372D200}" type="parTrans" cxnId="{392295F5-1442-428C-9BCE-9CADEBDC6619}">
      <dgm:prSet/>
      <dgm:spPr/>
      <dgm:t>
        <a:bodyPr/>
        <a:lstStyle/>
        <a:p>
          <a:endParaRPr lang="en-US">
            <a:latin typeface="Impact" panose="020B0806030902050204" pitchFamily="34" charset="0"/>
          </a:endParaRPr>
        </a:p>
      </dgm:t>
    </dgm:pt>
    <dgm:pt modelId="{8D4E1615-3D5C-4032-844D-CE637D9357B7}">
      <dgm:prSet/>
      <dgm:spPr/>
      <dgm:t>
        <a:bodyPr/>
        <a:lstStyle/>
        <a:p>
          <a:endParaRPr lang="en-US" dirty="0">
            <a:latin typeface="Impact" panose="020B0806030902050204" pitchFamily="34" charset="0"/>
          </a:endParaRPr>
        </a:p>
      </dgm:t>
    </dgm:pt>
    <dgm:pt modelId="{E12A5D74-F2D0-4217-A446-3E075B91E153}" type="parTrans" cxnId="{88B932A0-F1FF-4581-BE9A-555715DEEB59}">
      <dgm:prSet/>
      <dgm:spPr/>
      <dgm:t>
        <a:bodyPr/>
        <a:lstStyle/>
        <a:p>
          <a:endParaRPr lang="en-US">
            <a:latin typeface="Impact" panose="020B0806030902050204" pitchFamily="34" charset="0"/>
          </a:endParaRPr>
        </a:p>
      </dgm:t>
    </dgm:pt>
    <dgm:pt modelId="{EA047B04-7307-43D7-9EFE-F16A1484EE7B}" type="sibTrans" cxnId="{88B932A0-F1FF-4581-BE9A-555715DEEB59}">
      <dgm:prSet/>
      <dgm:spPr/>
      <dgm:t>
        <a:bodyPr/>
        <a:lstStyle/>
        <a:p>
          <a:endParaRPr lang="en-US">
            <a:latin typeface="Impact" panose="020B0806030902050204" pitchFamily="34" charset="0"/>
          </a:endParaRPr>
        </a:p>
      </dgm:t>
    </dgm:pt>
    <dgm:pt modelId="{1DD88A46-467B-43D5-9F91-9EDC0529883D}">
      <dgm:prSet/>
      <dgm:spPr/>
      <dgm:t>
        <a:bodyPr/>
        <a:lstStyle/>
        <a:p>
          <a:endParaRPr lang="en-US" dirty="0">
            <a:latin typeface="Impact" panose="020B0806030902050204" pitchFamily="34" charset="0"/>
          </a:endParaRPr>
        </a:p>
      </dgm:t>
    </dgm:pt>
    <dgm:pt modelId="{C122904E-8583-4D60-B1D1-0115B42641DD}" type="sibTrans" cxnId="{6B96FC29-6DCF-4C14-8E65-BB61696D1103}">
      <dgm:prSet/>
      <dgm:spPr/>
      <dgm:t>
        <a:bodyPr/>
        <a:lstStyle/>
        <a:p>
          <a:endParaRPr lang="en-US">
            <a:latin typeface="Impact" panose="020B0806030902050204" pitchFamily="34" charset="0"/>
          </a:endParaRPr>
        </a:p>
      </dgm:t>
    </dgm:pt>
    <dgm:pt modelId="{68583876-2657-4CC0-844A-1B2A675E5590}" type="parTrans" cxnId="{6B96FC29-6DCF-4C14-8E65-BB61696D1103}">
      <dgm:prSet/>
      <dgm:spPr/>
      <dgm:t>
        <a:bodyPr/>
        <a:lstStyle/>
        <a:p>
          <a:endParaRPr lang="en-US">
            <a:latin typeface="Impact" panose="020B0806030902050204" pitchFamily="34" charset="0"/>
          </a:endParaRPr>
        </a:p>
      </dgm:t>
    </dgm:pt>
    <dgm:pt modelId="{89BDF9DA-89A7-4CAC-9C0A-E3B2E41911FB}" type="pres">
      <dgm:prSet presAssocID="{F20EE29C-6E38-43C5-8B11-CF9895AFEEAD}" presName="Name0" presStyleCnt="0">
        <dgm:presLayoutVars>
          <dgm:chMax val="7"/>
          <dgm:chPref val="5"/>
        </dgm:presLayoutVars>
      </dgm:prSet>
      <dgm:spPr/>
    </dgm:pt>
    <dgm:pt modelId="{EF43F6F0-2AC1-49B6-9BA5-75E1EC0EB6CC}" type="pres">
      <dgm:prSet presAssocID="{F20EE29C-6E38-43C5-8B11-CF9895AFEEAD}" presName="arrowNode" presStyleLbl="node1" presStyleIdx="0" presStyleCnt="1" custAng="584950" custScaleX="99477" custLinFactNeighborX="-92402"/>
      <dgm:spPr/>
      <dgm:t>
        <a:bodyPr/>
        <a:lstStyle/>
        <a:p>
          <a:endParaRPr lang="en-US"/>
        </a:p>
      </dgm:t>
    </dgm:pt>
    <dgm:pt modelId="{318698E1-3839-4056-9F18-DA1A460624AB}" type="pres">
      <dgm:prSet presAssocID="{0AA730CE-D83A-46E5-9193-D35AD983F98C}" presName="txNode1" presStyleLbl="revTx" presStyleIdx="0" presStyleCnt="5" custScaleX="454900" custLinFactNeighborX="-34343" custLinFactNeighborY="47570">
        <dgm:presLayoutVars>
          <dgm:bulletEnabled val="1"/>
        </dgm:presLayoutVars>
      </dgm:prSet>
      <dgm:spPr/>
      <dgm:t>
        <a:bodyPr/>
        <a:lstStyle/>
        <a:p>
          <a:endParaRPr lang="en-US"/>
        </a:p>
      </dgm:t>
    </dgm:pt>
    <dgm:pt modelId="{437A4044-E82D-46D2-BE17-E7FB5E2885BD}" type="pres">
      <dgm:prSet presAssocID="{A6F90BE4-49E0-4FD9-84A4-8CBD84B67DE6}" presName="txNode2" presStyleLbl="revTx" presStyleIdx="1" presStyleCnt="5" custScaleX="260307" custLinFactNeighborX="-35634" custLinFactNeighborY="47465">
        <dgm:presLayoutVars>
          <dgm:bulletEnabled val="1"/>
        </dgm:presLayoutVars>
      </dgm:prSet>
      <dgm:spPr/>
      <dgm:t>
        <a:bodyPr/>
        <a:lstStyle/>
        <a:p>
          <a:endParaRPr lang="en-US"/>
        </a:p>
      </dgm:t>
    </dgm:pt>
    <dgm:pt modelId="{EBDC2D28-814C-432F-8275-CAAA64AB13B3}" type="pres">
      <dgm:prSet presAssocID="{B69AACCE-47B6-42CB-8CDB-EF9CA24EC224}" presName="dotNode2" presStyleCnt="0"/>
      <dgm:spPr/>
    </dgm:pt>
    <dgm:pt modelId="{D57FFF6D-10C0-4000-B9AA-352673FD2EB9}" type="pres">
      <dgm:prSet presAssocID="{B69AACCE-47B6-42CB-8CDB-EF9CA24EC224}" presName="dotRepeatNode" presStyleLbl="fgShp" presStyleIdx="0" presStyleCnt="3" custScaleX="76453" custScaleY="76453" custLinFactX="-1800000" custLinFactY="-154026" custLinFactNeighborX="-1881973" custLinFactNeighborY="-200000"/>
      <dgm:spPr/>
      <dgm:t>
        <a:bodyPr/>
        <a:lstStyle/>
        <a:p>
          <a:endParaRPr lang="en-US"/>
        </a:p>
      </dgm:t>
    </dgm:pt>
    <dgm:pt modelId="{B3102A78-BF05-40A3-80DF-0F5F3F0BF0A4}" type="pres">
      <dgm:prSet presAssocID="{8D4E1615-3D5C-4032-844D-CE637D9357B7}" presName="txNode3" presStyleLbl="revTx" presStyleIdx="2" presStyleCnt="5">
        <dgm:presLayoutVars>
          <dgm:bulletEnabled val="1"/>
        </dgm:presLayoutVars>
      </dgm:prSet>
      <dgm:spPr/>
      <dgm:t>
        <a:bodyPr/>
        <a:lstStyle/>
        <a:p>
          <a:endParaRPr lang="en-US"/>
        </a:p>
      </dgm:t>
    </dgm:pt>
    <dgm:pt modelId="{ECA415E6-CDB6-494A-B0CC-525671DD8D7B}" type="pres">
      <dgm:prSet presAssocID="{EA047B04-7307-43D7-9EFE-F16A1484EE7B}" presName="dotNode3" presStyleCnt="0"/>
      <dgm:spPr/>
    </dgm:pt>
    <dgm:pt modelId="{E217B77E-9C5E-4F99-ACDA-4774954A7418}" type="pres">
      <dgm:prSet presAssocID="{EA047B04-7307-43D7-9EFE-F16A1484EE7B}" presName="dotRepeatNode" presStyleLbl="fgShp" presStyleIdx="1" presStyleCnt="3" custLinFactX="-1700000" custLinFactNeighborX="-1737652" custLinFactNeighborY="49338"/>
      <dgm:spPr/>
      <dgm:t>
        <a:bodyPr/>
        <a:lstStyle/>
        <a:p>
          <a:endParaRPr lang="en-US"/>
        </a:p>
      </dgm:t>
    </dgm:pt>
    <dgm:pt modelId="{E14314F3-B9C1-4A5F-B23B-3108794B420E}" type="pres">
      <dgm:prSet presAssocID="{1DD88A46-467B-43D5-9F91-9EDC0529883D}" presName="txNode4" presStyleLbl="revTx" presStyleIdx="3" presStyleCnt="5" custLinFactX="-6458" custLinFactY="40465" custLinFactNeighborX="-100000" custLinFactNeighborY="100000">
        <dgm:presLayoutVars>
          <dgm:bulletEnabled val="1"/>
        </dgm:presLayoutVars>
      </dgm:prSet>
      <dgm:spPr/>
      <dgm:t>
        <a:bodyPr/>
        <a:lstStyle/>
        <a:p>
          <a:endParaRPr lang="en-US"/>
        </a:p>
      </dgm:t>
    </dgm:pt>
    <dgm:pt modelId="{5ED07918-FF32-4E77-A545-2354D930B56A}" type="pres">
      <dgm:prSet presAssocID="{C122904E-8583-4D60-B1D1-0115B42641DD}" presName="dotNode4" presStyleCnt="0"/>
      <dgm:spPr/>
    </dgm:pt>
    <dgm:pt modelId="{C01EDF78-FDCC-4AB5-8359-8185B599DDBD}" type="pres">
      <dgm:prSet presAssocID="{C122904E-8583-4D60-B1D1-0115B42641DD}" presName="dotRepeatNode" presStyleLbl="fgShp" presStyleIdx="2" presStyleCnt="3" custScaleX="261440" custScaleY="259939" custLinFactX="-1700000" custLinFactY="233997" custLinFactNeighborX="-1704110" custLinFactNeighborY="300000"/>
      <dgm:spPr/>
      <dgm:t>
        <a:bodyPr/>
        <a:lstStyle/>
        <a:p>
          <a:endParaRPr lang="en-US"/>
        </a:p>
      </dgm:t>
    </dgm:pt>
    <dgm:pt modelId="{9169C50E-8C8C-4958-94EE-B661D621BFCD}" type="pres">
      <dgm:prSet presAssocID="{C030C048-226B-4728-A982-01B524B01821}" presName="txNode5" presStyleLbl="revTx" presStyleIdx="4" presStyleCnt="5" custScaleX="223941" custLinFactY="-99653" custLinFactNeighborX="-47524" custLinFactNeighborY="-100000">
        <dgm:presLayoutVars>
          <dgm:bulletEnabled val="1"/>
        </dgm:presLayoutVars>
      </dgm:prSet>
      <dgm:spPr/>
      <dgm:t>
        <a:bodyPr/>
        <a:lstStyle/>
        <a:p>
          <a:endParaRPr lang="en-US"/>
        </a:p>
      </dgm:t>
    </dgm:pt>
  </dgm:ptLst>
  <dgm:cxnLst>
    <dgm:cxn modelId="{675382E3-A303-49F4-957A-42E0FEE39C52}" type="presOf" srcId="{A6F90BE4-49E0-4FD9-84A4-8CBD84B67DE6}" destId="{437A4044-E82D-46D2-BE17-E7FB5E2885BD}" srcOrd="0" destOrd="0" presId="urn:microsoft.com/office/officeart/2009/3/layout/DescendingProcess"/>
    <dgm:cxn modelId="{9C649724-E982-485D-8FEE-F9F0F6ABE08F}" type="presOf" srcId="{C030C048-226B-4728-A982-01B524B01821}" destId="{9169C50E-8C8C-4958-94EE-B661D621BFCD}" srcOrd="0" destOrd="0" presId="urn:microsoft.com/office/officeart/2009/3/layout/DescendingProcess"/>
    <dgm:cxn modelId="{5D3CE4F6-5148-44B1-9B21-073B20C6A4BE}" type="presOf" srcId="{EA047B04-7307-43D7-9EFE-F16A1484EE7B}" destId="{E217B77E-9C5E-4F99-ACDA-4774954A7418}" srcOrd="0" destOrd="0" presId="urn:microsoft.com/office/officeart/2009/3/layout/DescendingProcess"/>
    <dgm:cxn modelId="{6B96FC29-6DCF-4C14-8E65-BB61696D1103}" srcId="{F20EE29C-6E38-43C5-8B11-CF9895AFEEAD}" destId="{1DD88A46-467B-43D5-9F91-9EDC0529883D}" srcOrd="3" destOrd="0" parTransId="{68583876-2657-4CC0-844A-1B2A675E5590}" sibTransId="{C122904E-8583-4D60-B1D1-0115B42641DD}"/>
    <dgm:cxn modelId="{6F21FC49-8135-46FD-B666-0EC7A81C0D26}" type="presOf" srcId="{F20EE29C-6E38-43C5-8B11-CF9895AFEEAD}" destId="{89BDF9DA-89A7-4CAC-9C0A-E3B2E41911FB}" srcOrd="0" destOrd="0" presId="urn:microsoft.com/office/officeart/2009/3/layout/DescendingProcess"/>
    <dgm:cxn modelId="{5745F27D-E16C-4435-895B-52F89F35E4E8}" srcId="{F20EE29C-6E38-43C5-8B11-CF9895AFEEAD}" destId="{A6F90BE4-49E0-4FD9-84A4-8CBD84B67DE6}" srcOrd="1" destOrd="0" parTransId="{60C48742-189E-40CC-A51E-06AA9F66BD7C}" sibTransId="{B69AACCE-47B6-42CB-8CDB-EF9CA24EC224}"/>
    <dgm:cxn modelId="{88B932A0-F1FF-4581-BE9A-555715DEEB59}" srcId="{F20EE29C-6E38-43C5-8B11-CF9895AFEEAD}" destId="{8D4E1615-3D5C-4032-844D-CE637D9357B7}" srcOrd="2" destOrd="0" parTransId="{E12A5D74-F2D0-4217-A446-3E075B91E153}" sibTransId="{EA047B04-7307-43D7-9EFE-F16A1484EE7B}"/>
    <dgm:cxn modelId="{392295F5-1442-428C-9BCE-9CADEBDC6619}" srcId="{F20EE29C-6E38-43C5-8B11-CF9895AFEEAD}" destId="{C030C048-226B-4728-A982-01B524B01821}" srcOrd="4" destOrd="0" parTransId="{E7907391-F941-440A-BE59-E97B3372D200}" sibTransId="{9444D568-CA8B-469C-9D32-0E6E2686E661}"/>
    <dgm:cxn modelId="{6D1727EF-DBBB-4439-92DA-847F974CCB5D}" type="presOf" srcId="{0AA730CE-D83A-46E5-9193-D35AD983F98C}" destId="{318698E1-3839-4056-9F18-DA1A460624AB}" srcOrd="0" destOrd="0" presId="urn:microsoft.com/office/officeart/2009/3/layout/DescendingProcess"/>
    <dgm:cxn modelId="{D965BF36-FA48-4FF2-8D67-E44428CEC692}" type="presOf" srcId="{B69AACCE-47B6-42CB-8CDB-EF9CA24EC224}" destId="{D57FFF6D-10C0-4000-B9AA-352673FD2EB9}" srcOrd="0" destOrd="0" presId="urn:microsoft.com/office/officeart/2009/3/layout/DescendingProcess"/>
    <dgm:cxn modelId="{FA6B32C1-7675-4DC1-AC88-59E47CBC53BE}" srcId="{F20EE29C-6E38-43C5-8B11-CF9895AFEEAD}" destId="{0AA730CE-D83A-46E5-9193-D35AD983F98C}" srcOrd="0" destOrd="0" parTransId="{50EF743C-E766-4A23-AC3B-02CF1DE0A932}" sibTransId="{185FBBC7-38B6-4A4E-8298-557DC4D0612F}"/>
    <dgm:cxn modelId="{9BF7F6B8-292A-4429-9D42-94177BD56281}" type="presOf" srcId="{C122904E-8583-4D60-B1D1-0115B42641DD}" destId="{C01EDF78-FDCC-4AB5-8359-8185B599DDBD}" srcOrd="0" destOrd="0" presId="urn:microsoft.com/office/officeart/2009/3/layout/DescendingProcess"/>
    <dgm:cxn modelId="{54F416D4-8778-41EC-9F5E-56BECF6FA18D}" type="presOf" srcId="{8D4E1615-3D5C-4032-844D-CE637D9357B7}" destId="{B3102A78-BF05-40A3-80DF-0F5F3F0BF0A4}" srcOrd="0" destOrd="0" presId="urn:microsoft.com/office/officeart/2009/3/layout/DescendingProcess"/>
    <dgm:cxn modelId="{8AD30205-50CF-4360-B049-949FB04E73EC}" type="presOf" srcId="{1DD88A46-467B-43D5-9F91-9EDC0529883D}" destId="{E14314F3-B9C1-4A5F-B23B-3108794B420E}" srcOrd="0" destOrd="0" presId="urn:microsoft.com/office/officeart/2009/3/layout/DescendingProcess"/>
    <dgm:cxn modelId="{67F21451-6FEE-48AD-B6C7-ADAE1A117416}" type="presParOf" srcId="{89BDF9DA-89A7-4CAC-9C0A-E3B2E41911FB}" destId="{EF43F6F0-2AC1-49B6-9BA5-75E1EC0EB6CC}" srcOrd="0" destOrd="0" presId="urn:microsoft.com/office/officeart/2009/3/layout/DescendingProcess"/>
    <dgm:cxn modelId="{7CB69C8A-9556-4903-B336-BC22F2D320F9}" type="presParOf" srcId="{89BDF9DA-89A7-4CAC-9C0A-E3B2E41911FB}" destId="{318698E1-3839-4056-9F18-DA1A460624AB}" srcOrd="1" destOrd="0" presId="urn:microsoft.com/office/officeart/2009/3/layout/DescendingProcess"/>
    <dgm:cxn modelId="{E67A8E0F-3E28-4713-B2FD-249D37C30C44}" type="presParOf" srcId="{89BDF9DA-89A7-4CAC-9C0A-E3B2E41911FB}" destId="{437A4044-E82D-46D2-BE17-E7FB5E2885BD}" srcOrd="2" destOrd="0" presId="urn:microsoft.com/office/officeart/2009/3/layout/DescendingProcess"/>
    <dgm:cxn modelId="{3AB13DD5-FBE2-444B-8419-206ED1D73CC1}" type="presParOf" srcId="{89BDF9DA-89A7-4CAC-9C0A-E3B2E41911FB}" destId="{EBDC2D28-814C-432F-8275-CAAA64AB13B3}" srcOrd="3" destOrd="0" presId="urn:microsoft.com/office/officeart/2009/3/layout/DescendingProcess"/>
    <dgm:cxn modelId="{4BF85D57-041E-4580-8FC9-DFC3A17FD661}" type="presParOf" srcId="{EBDC2D28-814C-432F-8275-CAAA64AB13B3}" destId="{D57FFF6D-10C0-4000-B9AA-352673FD2EB9}" srcOrd="0" destOrd="0" presId="urn:microsoft.com/office/officeart/2009/3/layout/DescendingProcess"/>
    <dgm:cxn modelId="{DA4F3F3B-5918-4F03-A5FD-2EB4C60F7DDB}" type="presParOf" srcId="{89BDF9DA-89A7-4CAC-9C0A-E3B2E41911FB}" destId="{B3102A78-BF05-40A3-80DF-0F5F3F0BF0A4}" srcOrd="4" destOrd="0" presId="urn:microsoft.com/office/officeart/2009/3/layout/DescendingProcess"/>
    <dgm:cxn modelId="{609AA1C2-0ACF-4EB8-B52C-3421DF3CC1CA}" type="presParOf" srcId="{89BDF9DA-89A7-4CAC-9C0A-E3B2E41911FB}" destId="{ECA415E6-CDB6-494A-B0CC-525671DD8D7B}" srcOrd="5" destOrd="0" presId="urn:microsoft.com/office/officeart/2009/3/layout/DescendingProcess"/>
    <dgm:cxn modelId="{38CE9055-D984-4D3D-A32F-257E47347966}" type="presParOf" srcId="{ECA415E6-CDB6-494A-B0CC-525671DD8D7B}" destId="{E217B77E-9C5E-4F99-ACDA-4774954A7418}" srcOrd="0" destOrd="0" presId="urn:microsoft.com/office/officeart/2009/3/layout/DescendingProcess"/>
    <dgm:cxn modelId="{40C031E9-9958-4355-8678-0FC679574FF9}" type="presParOf" srcId="{89BDF9DA-89A7-4CAC-9C0A-E3B2E41911FB}" destId="{E14314F3-B9C1-4A5F-B23B-3108794B420E}" srcOrd="6" destOrd="0" presId="urn:microsoft.com/office/officeart/2009/3/layout/DescendingProcess"/>
    <dgm:cxn modelId="{214A8A03-7841-48F3-9E0D-C4C5D6B65544}" type="presParOf" srcId="{89BDF9DA-89A7-4CAC-9C0A-E3B2E41911FB}" destId="{5ED07918-FF32-4E77-A545-2354D930B56A}" srcOrd="7" destOrd="0" presId="urn:microsoft.com/office/officeart/2009/3/layout/DescendingProcess"/>
    <dgm:cxn modelId="{D95930E7-A7FB-445A-BD79-A0A2846C2AE1}" type="presParOf" srcId="{5ED07918-FF32-4E77-A545-2354D930B56A}" destId="{C01EDF78-FDCC-4AB5-8359-8185B599DDBD}" srcOrd="0" destOrd="0" presId="urn:microsoft.com/office/officeart/2009/3/layout/DescendingProcess"/>
    <dgm:cxn modelId="{CC7BFC7A-3161-4CC3-B4B4-2C4559F2928F}" type="presParOf" srcId="{89BDF9DA-89A7-4CAC-9C0A-E3B2E41911FB}" destId="{9169C50E-8C8C-4958-94EE-B661D621BFCD}"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98C87-D536-428E-8F40-74EA4DDA2BB4}">
      <dsp:nvSpPr>
        <dsp:cNvPr id="0" name=""/>
        <dsp:cNvSpPr/>
      </dsp:nvSpPr>
      <dsp:spPr>
        <a:xfrm>
          <a:off x="976" y="95738"/>
          <a:ext cx="2285441" cy="114272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smtClean="0"/>
            <a:t>Company Financials</a:t>
          </a:r>
          <a:endParaRPr lang="en-US" sz="3500" kern="1200" dirty="0"/>
        </a:p>
      </dsp:txBody>
      <dsp:txXfrm>
        <a:off x="34445" y="129207"/>
        <a:ext cx="2218503" cy="1075782"/>
      </dsp:txXfrm>
    </dsp:sp>
    <dsp:sp modelId="{E4C0372B-98EC-404D-86C2-ED7A5DE8AC49}">
      <dsp:nvSpPr>
        <dsp:cNvPr id="0" name=""/>
        <dsp:cNvSpPr/>
      </dsp:nvSpPr>
      <dsp:spPr>
        <a:xfrm>
          <a:off x="229520" y="1238459"/>
          <a:ext cx="228544" cy="857040"/>
        </a:xfrm>
        <a:custGeom>
          <a:avLst/>
          <a:gdLst/>
          <a:ahLst/>
          <a:cxnLst/>
          <a:rect l="0" t="0" r="0" b="0"/>
          <a:pathLst>
            <a:path>
              <a:moveTo>
                <a:pt x="0" y="0"/>
              </a:moveTo>
              <a:lnTo>
                <a:pt x="0" y="857040"/>
              </a:lnTo>
              <a:lnTo>
                <a:pt x="228544" y="857040"/>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797F9A-1CDC-4B57-A3AE-6B4A207A6CFB}">
      <dsp:nvSpPr>
        <dsp:cNvPr id="0" name=""/>
        <dsp:cNvSpPr/>
      </dsp:nvSpPr>
      <dsp:spPr>
        <a:xfrm>
          <a:off x="458065" y="1524139"/>
          <a:ext cx="1828353" cy="114272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Assets $500.4 M</a:t>
          </a:r>
          <a:endParaRPr lang="en-US" sz="2900" b="0" kern="1200" dirty="0">
            <a:effectLst>
              <a:outerShdw blurRad="38100" dist="38100" dir="2700000" algn="tl">
                <a:srgbClr val="000000">
                  <a:alpha val="43137"/>
                </a:srgbClr>
              </a:outerShdw>
            </a:effectLst>
          </a:endParaRPr>
        </a:p>
      </dsp:txBody>
      <dsp:txXfrm>
        <a:off x="491534" y="1557608"/>
        <a:ext cx="1761415" cy="1075782"/>
      </dsp:txXfrm>
    </dsp:sp>
    <dsp:sp modelId="{0BB873CD-E0A8-4DB4-9257-72884EFC313B}">
      <dsp:nvSpPr>
        <dsp:cNvPr id="0" name=""/>
        <dsp:cNvSpPr/>
      </dsp:nvSpPr>
      <dsp:spPr>
        <a:xfrm>
          <a:off x="229520" y="1238459"/>
          <a:ext cx="228544" cy="2285441"/>
        </a:xfrm>
        <a:custGeom>
          <a:avLst/>
          <a:gdLst/>
          <a:ahLst/>
          <a:cxnLst/>
          <a:rect l="0" t="0" r="0" b="0"/>
          <a:pathLst>
            <a:path>
              <a:moveTo>
                <a:pt x="0" y="0"/>
              </a:moveTo>
              <a:lnTo>
                <a:pt x="0" y="2285441"/>
              </a:lnTo>
              <a:lnTo>
                <a:pt x="228544" y="2285441"/>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B538CA-24C7-403F-98D5-3F44136832BE}">
      <dsp:nvSpPr>
        <dsp:cNvPr id="0" name=""/>
        <dsp:cNvSpPr/>
      </dsp:nvSpPr>
      <dsp:spPr>
        <a:xfrm>
          <a:off x="458065" y="2952540"/>
          <a:ext cx="1828353" cy="114272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effectLst/>
            </a:rPr>
            <a:t>Surplus $170.5 M</a:t>
          </a:r>
          <a:endParaRPr lang="en-US" sz="2900" kern="1200" dirty="0">
            <a:effectLst/>
          </a:endParaRPr>
        </a:p>
      </dsp:txBody>
      <dsp:txXfrm>
        <a:off x="491534" y="2986009"/>
        <a:ext cx="1761415" cy="1075782"/>
      </dsp:txXfrm>
    </dsp:sp>
    <dsp:sp modelId="{E40FFE33-77EA-4EB9-983B-55AB0ADE8CBF}">
      <dsp:nvSpPr>
        <dsp:cNvPr id="0" name=""/>
        <dsp:cNvSpPr/>
      </dsp:nvSpPr>
      <dsp:spPr>
        <a:xfrm>
          <a:off x="2857779" y="95738"/>
          <a:ext cx="2285441" cy="114272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smtClean="0"/>
            <a:t>Combined Ratio</a:t>
          </a:r>
          <a:endParaRPr lang="en-US" sz="3500" kern="1200" dirty="0"/>
        </a:p>
      </dsp:txBody>
      <dsp:txXfrm>
        <a:off x="2891248" y="129207"/>
        <a:ext cx="2218503" cy="1075782"/>
      </dsp:txXfrm>
    </dsp:sp>
    <dsp:sp modelId="{FF49486F-A63D-41E4-AEE6-C936BD037064}">
      <dsp:nvSpPr>
        <dsp:cNvPr id="0" name=""/>
        <dsp:cNvSpPr/>
      </dsp:nvSpPr>
      <dsp:spPr>
        <a:xfrm>
          <a:off x="3086323" y="1238459"/>
          <a:ext cx="228544" cy="857040"/>
        </a:xfrm>
        <a:custGeom>
          <a:avLst/>
          <a:gdLst/>
          <a:ahLst/>
          <a:cxnLst/>
          <a:rect l="0" t="0" r="0" b="0"/>
          <a:pathLst>
            <a:path>
              <a:moveTo>
                <a:pt x="0" y="0"/>
              </a:moveTo>
              <a:lnTo>
                <a:pt x="0" y="857040"/>
              </a:lnTo>
              <a:lnTo>
                <a:pt x="228544" y="857040"/>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F92835-4426-493A-803C-EAE34C83CBC0}">
      <dsp:nvSpPr>
        <dsp:cNvPr id="0" name=""/>
        <dsp:cNvSpPr/>
      </dsp:nvSpPr>
      <dsp:spPr>
        <a:xfrm>
          <a:off x="3314867" y="1524139"/>
          <a:ext cx="1828353" cy="114272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93.4%</a:t>
          </a:r>
          <a:endParaRPr lang="en-US" sz="2900" kern="1200" dirty="0"/>
        </a:p>
      </dsp:txBody>
      <dsp:txXfrm>
        <a:off x="3348336" y="1557608"/>
        <a:ext cx="1761415" cy="1075782"/>
      </dsp:txXfrm>
    </dsp:sp>
    <dsp:sp modelId="{21EA5E5F-FB5E-4F02-84FE-8F984F2C73F8}">
      <dsp:nvSpPr>
        <dsp:cNvPr id="0" name=""/>
        <dsp:cNvSpPr/>
      </dsp:nvSpPr>
      <dsp:spPr>
        <a:xfrm>
          <a:off x="5714581" y="95738"/>
          <a:ext cx="2285441" cy="114272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smtClean="0"/>
            <a:t>Company Margins</a:t>
          </a:r>
          <a:endParaRPr lang="en-US" sz="3500" kern="1200" dirty="0"/>
        </a:p>
      </dsp:txBody>
      <dsp:txXfrm>
        <a:off x="5748050" y="129207"/>
        <a:ext cx="2218503" cy="1075782"/>
      </dsp:txXfrm>
    </dsp:sp>
    <dsp:sp modelId="{41A8DDD4-1A73-45D4-A52C-5777BC9E455E}">
      <dsp:nvSpPr>
        <dsp:cNvPr id="0" name=""/>
        <dsp:cNvSpPr/>
      </dsp:nvSpPr>
      <dsp:spPr>
        <a:xfrm>
          <a:off x="5943125" y="1238459"/>
          <a:ext cx="228544" cy="857040"/>
        </a:xfrm>
        <a:custGeom>
          <a:avLst/>
          <a:gdLst/>
          <a:ahLst/>
          <a:cxnLst/>
          <a:rect l="0" t="0" r="0" b="0"/>
          <a:pathLst>
            <a:path>
              <a:moveTo>
                <a:pt x="0" y="0"/>
              </a:moveTo>
              <a:lnTo>
                <a:pt x="0" y="857040"/>
              </a:lnTo>
              <a:lnTo>
                <a:pt x="228544" y="857040"/>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43A0A8-5CD5-4EFF-85E2-BC422A07FBE6}">
      <dsp:nvSpPr>
        <dsp:cNvPr id="0" name=""/>
        <dsp:cNvSpPr/>
      </dsp:nvSpPr>
      <dsp:spPr>
        <a:xfrm>
          <a:off x="6171669" y="1524139"/>
          <a:ext cx="1828353" cy="114272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Allocated</a:t>
          </a:r>
        </a:p>
        <a:p>
          <a:pPr lvl="0" algn="ctr" defTabSz="1289050">
            <a:lnSpc>
              <a:spcPct val="90000"/>
            </a:lnSpc>
            <a:spcBef>
              <a:spcPct val="0"/>
            </a:spcBef>
            <a:spcAft>
              <a:spcPct val="35000"/>
            </a:spcAft>
          </a:pPr>
          <a:r>
            <a:rPr lang="en-US" sz="2900" kern="1200" dirty="0" smtClean="0"/>
            <a:t> $202.3 M</a:t>
          </a:r>
          <a:endParaRPr lang="en-US" sz="2900" kern="1200" dirty="0"/>
        </a:p>
      </dsp:txBody>
      <dsp:txXfrm>
        <a:off x="6205138" y="1557608"/>
        <a:ext cx="1761415" cy="1075782"/>
      </dsp:txXfrm>
    </dsp:sp>
    <dsp:sp modelId="{72901CE0-C9DE-4462-889F-C64797EF98BC}">
      <dsp:nvSpPr>
        <dsp:cNvPr id="0" name=""/>
        <dsp:cNvSpPr/>
      </dsp:nvSpPr>
      <dsp:spPr>
        <a:xfrm>
          <a:off x="5943125" y="1238459"/>
          <a:ext cx="228544" cy="2285441"/>
        </a:xfrm>
        <a:custGeom>
          <a:avLst/>
          <a:gdLst/>
          <a:ahLst/>
          <a:cxnLst/>
          <a:rect l="0" t="0" r="0" b="0"/>
          <a:pathLst>
            <a:path>
              <a:moveTo>
                <a:pt x="0" y="0"/>
              </a:moveTo>
              <a:lnTo>
                <a:pt x="0" y="2285441"/>
              </a:lnTo>
              <a:lnTo>
                <a:pt x="228544" y="2285441"/>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97AF5C-A199-4DAE-A8FA-32735A6AF373}">
      <dsp:nvSpPr>
        <dsp:cNvPr id="0" name=""/>
        <dsp:cNvSpPr/>
      </dsp:nvSpPr>
      <dsp:spPr>
        <a:xfrm>
          <a:off x="6171669" y="2952540"/>
          <a:ext cx="1828353" cy="114272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Paid</a:t>
          </a:r>
        </a:p>
        <a:p>
          <a:pPr lvl="0" algn="ctr" defTabSz="1289050">
            <a:lnSpc>
              <a:spcPct val="90000"/>
            </a:lnSpc>
            <a:spcBef>
              <a:spcPct val="0"/>
            </a:spcBef>
            <a:spcAft>
              <a:spcPct val="35000"/>
            </a:spcAft>
          </a:pPr>
          <a:r>
            <a:rPr lang="en-US" sz="2900" kern="1200" dirty="0" smtClean="0"/>
            <a:t> $86.9 M</a:t>
          </a:r>
          <a:endParaRPr lang="en-US" sz="2900" kern="1200" dirty="0"/>
        </a:p>
      </dsp:txBody>
      <dsp:txXfrm>
        <a:off x="6205138" y="2986009"/>
        <a:ext cx="1761415" cy="1075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F6F0-2AC1-49B6-9BA5-75E1EC0EB6CC}">
      <dsp:nvSpPr>
        <dsp:cNvPr id="0" name=""/>
        <dsp:cNvSpPr/>
      </dsp:nvSpPr>
      <dsp:spPr>
        <a:xfrm rot="4981324">
          <a:off x="1294351" y="1105336"/>
          <a:ext cx="4744351" cy="3275726"/>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7FFF6D-10C0-4000-B9AA-352673FD2EB9}">
      <dsp:nvSpPr>
        <dsp:cNvPr id="0" name=""/>
        <dsp:cNvSpPr/>
      </dsp:nvSpPr>
      <dsp:spPr>
        <a:xfrm>
          <a:off x="2865310" y="1113678"/>
          <a:ext cx="91440" cy="9144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17B77E-9C5E-4F99-ACDA-4774954A7418}">
      <dsp:nvSpPr>
        <dsp:cNvPr id="0" name=""/>
        <dsp:cNvSpPr/>
      </dsp:nvSpPr>
      <dsp:spPr>
        <a:xfrm>
          <a:off x="3962400" y="2242597"/>
          <a:ext cx="119603" cy="119603"/>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1EDF78-FDCC-4AB5-8359-8185B599DDBD}">
      <dsp:nvSpPr>
        <dsp:cNvPr id="0" name=""/>
        <dsp:cNvSpPr/>
      </dsp:nvSpPr>
      <dsp:spPr>
        <a:xfrm>
          <a:off x="4519737" y="3499105"/>
          <a:ext cx="312691" cy="310896"/>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8698E1-3839-4056-9F18-DA1A460624AB}">
      <dsp:nvSpPr>
        <dsp:cNvPr id="0" name=""/>
        <dsp:cNvSpPr/>
      </dsp:nvSpPr>
      <dsp:spPr>
        <a:xfrm>
          <a:off x="434045" y="417580"/>
          <a:ext cx="10157756" cy="877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b" anchorCtr="0">
          <a:noAutofit/>
        </a:bodyPr>
        <a:lstStyle/>
        <a:p>
          <a:pPr lvl="0" algn="ctr" defTabSz="1955800">
            <a:lnSpc>
              <a:spcPct val="90000"/>
            </a:lnSpc>
            <a:spcBef>
              <a:spcPct val="0"/>
            </a:spcBef>
            <a:spcAft>
              <a:spcPct val="35000"/>
            </a:spcAft>
          </a:pPr>
          <a:r>
            <a:rPr lang="en-US" sz="4400" kern="1200" dirty="0" smtClean="0">
              <a:solidFill>
                <a:schemeClr val="accent1">
                  <a:lumMod val="40000"/>
                  <a:lumOff val="60000"/>
                </a:schemeClr>
              </a:solidFill>
              <a:latin typeface="Impact" panose="020B0806030902050204" pitchFamily="34" charset="0"/>
            </a:rPr>
            <a:t>2012 </a:t>
          </a:r>
          <a:r>
            <a:rPr lang="en-US" sz="4400" kern="1200" dirty="0" smtClean="0">
              <a:solidFill>
                <a:schemeClr val="accent1">
                  <a:lumMod val="40000"/>
                  <a:lumOff val="60000"/>
                </a:schemeClr>
              </a:solidFill>
              <a:latin typeface="Impact" panose="020B0806030902050204" pitchFamily="34" charset="0"/>
              <a:sym typeface="Wingdings 3"/>
            </a:rPr>
            <a:t></a:t>
          </a:r>
          <a:r>
            <a:rPr lang="en-US" sz="4400" kern="1200" dirty="0" smtClean="0">
              <a:solidFill>
                <a:schemeClr val="accent1">
                  <a:lumMod val="40000"/>
                  <a:lumOff val="60000"/>
                </a:schemeClr>
              </a:solidFill>
              <a:latin typeface="Impact" panose="020B0806030902050204" pitchFamily="34" charset="0"/>
            </a:rPr>
            <a:t> $19.4</a:t>
          </a:r>
          <a:r>
            <a:rPr lang="en-US" sz="3600" kern="1200" dirty="0" smtClean="0">
              <a:solidFill>
                <a:schemeClr val="accent1">
                  <a:lumMod val="40000"/>
                  <a:lumOff val="60000"/>
                </a:schemeClr>
              </a:solidFill>
              <a:latin typeface="Impact" panose="020B0806030902050204" pitchFamily="34" charset="0"/>
            </a:rPr>
            <a:t>M</a:t>
          </a:r>
          <a:r>
            <a:rPr lang="en-US" sz="4400" kern="1200" dirty="0" smtClean="0">
              <a:solidFill>
                <a:schemeClr val="accent1">
                  <a:lumMod val="40000"/>
                  <a:lumOff val="60000"/>
                </a:schemeClr>
              </a:solidFill>
              <a:latin typeface="Impact" panose="020B0806030902050204" pitchFamily="34" charset="0"/>
            </a:rPr>
            <a:t> • 15.5% </a:t>
          </a:r>
          <a:endParaRPr lang="en-US" sz="4400" kern="1200" dirty="0">
            <a:solidFill>
              <a:schemeClr val="accent1">
                <a:lumMod val="40000"/>
                <a:lumOff val="60000"/>
              </a:schemeClr>
            </a:solidFill>
            <a:latin typeface="Impact" panose="020B0806030902050204" pitchFamily="34" charset="0"/>
          </a:endParaRPr>
        </a:p>
      </dsp:txBody>
      <dsp:txXfrm>
        <a:off x="434045" y="417580"/>
        <a:ext cx="10157756" cy="877824"/>
      </dsp:txXfrm>
    </dsp:sp>
    <dsp:sp modelId="{437A4044-E82D-46D2-BE17-E7FB5E2885BD}">
      <dsp:nvSpPr>
        <dsp:cNvPr id="0" name=""/>
        <dsp:cNvSpPr/>
      </dsp:nvSpPr>
      <dsp:spPr>
        <a:xfrm>
          <a:off x="4166002" y="1560573"/>
          <a:ext cx="8483201" cy="877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l" defTabSz="2222500">
            <a:lnSpc>
              <a:spcPct val="90000"/>
            </a:lnSpc>
            <a:spcBef>
              <a:spcPct val="0"/>
            </a:spcBef>
            <a:spcAft>
              <a:spcPct val="35000"/>
            </a:spcAft>
          </a:pPr>
          <a:r>
            <a:rPr lang="en-US" sz="5000" kern="1200" dirty="0" smtClean="0">
              <a:solidFill>
                <a:schemeClr val="accent1">
                  <a:lumMod val="60000"/>
                  <a:lumOff val="40000"/>
                </a:schemeClr>
              </a:solidFill>
              <a:latin typeface="Impact" panose="020B0806030902050204" pitchFamily="34" charset="0"/>
            </a:rPr>
            <a:t>2013 </a:t>
          </a:r>
          <a:r>
            <a:rPr lang="en-US" sz="5000" kern="1200" dirty="0" smtClean="0">
              <a:solidFill>
                <a:schemeClr val="accent1">
                  <a:lumMod val="60000"/>
                  <a:lumOff val="40000"/>
                </a:schemeClr>
              </a:solidFill>
              <a:latin typeface="Impact" panose="020B0806030902050204" pitchFamily="34" charset="0"/>
              <a:sym typeface="Wingdings 3"/>
            </a:rPr>
            <a:t></a:t>
          </a:r>
          <a:r>
            <a:rPr lang="en-US" sz="5000" kern="1200" dirty="0" smtClean="0">
              <a:solidFill>
                <a:schemeClr val="accent1">
                  <a:lumMod val="60000"/>
                  <a:lumOff val="40000"/>
                </a:schemeClr>
              </a:solidFill>
              <a:latin typeface="Impact" panose="020B0806030902050204" pitchFamily="34" charset="0"/>
            </a:rPr>
            <a:t> $31.4</a:t>
          </a:r>
          <a:r>
            <a:rPr lang="en-US" sz="4400" kern="1200" dirty="0" smtClean="0">
              <a:solidFill>
                <a:schemeClr val="accent1">
                  <a:lumMod val="60000"/>
                  <a:lumOff val="40000"/>
                </a:schemeClr>
              </a:solidFill>
              <a:latin typeface="Impact" panose="020B0806030902050204" pitchFamily="34" charset="0"/>
            </a:rPr>
            <a:t>M</a:t>
          </a:r>
          <a:r>
            <a:rPr lang="en-US" sz="5000" kern="1200" dirty="0" smtClean="0">
              <a:solidFill>
                <a:schemeClr val="accent1">
                  <a:lumMod val="60000"/>
                  <a:lumOff val="40000"/>
                </a:schemeClr>
              </a:solidFill>
              <a:latin typeface="Impact" panose="020B0806030902050204" pitchFamily="34" charset="0"/>
            </a:rPr>
            <a:t> • 26.1%</a:t>
          </a:r>
        </a:p>
      </dsp:txBody>
      <dsp:txXfrm>
        <a:off x="4166002" y="1560573"/>
        <a:ext cx="8483201" cy="877824"/>
      </dsp:txXfrm>
    </dsp:sp>
    <dsp:sp modelId="{B3102A78-BF05-40A3-80DF-0F5F3F0BF0A4}">
      <dsp:nvSpPr>
        <dsp:cNvPr id="0" name=""/>
        <dsp:cNvSpPr/>
      </dsp:nvSpPr>
      <dsp:spPr>
        <a:xfrm>
          <a:off x="5163308" y="1804476"/>
          <a:ext cx="2595067" cy="877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0" tIns="67310" rIns="67310" bIns="67310" numCol="1" spcCol="1270" anchor="ctr" anchorCtr="0">
          <a:noAutofit/>
        </a:bodyPr>
        <a:lstStyle/>
        <a:p>
          <a:pPr lvl="0" algn="r" defTabSz="2355850">
            <a:lnSpc>
              <a:spcPct val="90000"/>
            </a:lnSpc>
            <a:spcBef>
              <a:spcPct val="0"/>
            </a:spcBef>
            <a:spcAft>
              <a:spcPct val="35000"/>
            </a:spcAft>
          </a:pPr>
          <a:endParaRPr lang="en-US" sz="5300" kern="1200" dirty="0">
            <a:latin typeface="Impact" panose="020B0806030902050204" pitchFamily="34" charset="0"/>
          </a:endParaRPr>
        </a:p>
      </dsp:txBody>
      <dsp:txXfrm>
        <a:off x="5163308" y="1804476"/>
        <a:ext cx="2595067" cy="877824"/>
      </dsp:txXfrm>
    </dsp:sp>
    <dsp:sp modelId="{E14314F3-B9C1-4A5F-B23B-3108794B420E}">
      <dsp:nvSpPr>
        <dsp:cNvPr id="0" name=""/>
        <dsp:cNvSpPr/>
      </dsp:nvSpPr>
      <dsp:spPr>
        <a:xfrm>
          <a:off x="7086606" y="3809997"/>
          <a:ext cx="1991563" cy="877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0" tIns="67310" rIns="67310" bIns="67310" numCol="1" spcCol="1270" anchor="ctr" anchorCtr="0">
          <a:noAutofit/>
        </a:bodyPr>
        <a:lstStyle/>
        <a:p>
          <a:pPr lvl="0" algn="l" defTabSz="2355850">
            <a:lnSpc>
              <a:spcPct val="90000"/>
            </a:lnSpc>
            <a:spcBef>
              <a:spcPct val="0"/>
            </a:spcBef>
            <a:spcAft>
              <a:spcPct val="35000"/>
            </a:spcAft>
          </a:pPr>
          <a:endParaRPr lang="en-US" sz="5300" kern="1200" dirty="0">
            <a:latin typeface="Impact" panose="020B0806030902050204" pitchFamily="34" charset="0"/>
          </a:endParaRPr>
        </a:p>
      </dsp:txBody>
      <dsp:txXfrm>
        <a:off x="7086606" y="3809997"/>
        <a:ext cx="1991563" cy="877824"/>
      </dsp:txXfrm>
    </dsp:sp>
    <dsp:sp modelId="{9169C50E-8C8C-4958-94EE-B661D621BFCD}">
      <dsp:nvSpPr>
        <dsp:cNvPr id="0" name=""/>
        <dsp:cNvSpPr/>
      </dsp:nvSpPr>
      <dsp:spPr>
        <a:xfrm>
          <a:off x="4876809" y="2855974"/>
          <a:ext cx="6757464" cy="877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t" anchorCtr="0">
          <a:noAutofit/>
        </a:bodyPr>
        <a:lstStyle/>
        <a:p>
          <a:pPr lvl="0" algn="l" defTabSz="2311400">
            <a:lnSpc>
              <a:spcPct val="90000"/>
            </a:lnSpc>
            <a:spcBef>
              <a:spcPct val="0"/>
            </a:spcBef>
            <a:spcAft>
              <a:spcPct val="35000"/>
            </a:spcAft>
          </a:pPr>
          <a:r>
            <a:rPr lang="en-US" sz="5200" kern="1200" dirty="0" smtClean="0">
              <a:solidFill>
                <a:schemeClr val="accent1">
                  <a:lumMod val="75000"/>
                </a:schemeClr>
              </a:solidFill>
              <a:latin typeface="Impact" panose="020B0806030902050204" pitchFamily="34" charset="0"/>
            </a:rPr>
            <a:t>2014 </a:t>
          </a:r>
          <a:r>
            <a:rPr lang="en-US" sz="5200" kern="1200" dirty="0" smtClean="0">
              <a:solidFill>
                <a:schemeClr val="accent1">
                  <a:lumMod val="75000"/>
                </a:schemeClr>
              </a:solidFill>
              <a:latin typeface="Impact" panose="020B0806030902050204" pitchFamily="34" charset="0"/>
              <a:sym typeface="Wingdings 3"/>
            </a:rPr>
            <a:t></a:t>
          </a:r>
          <a:r>
            <a:rPr lang="en-US" sz="5200" kern="1200" dirty="0" smtClean="0">
              <a:solidFill>
                <a:schemeClr val="accent1">
                  <a:lumMod val="75000"/>
                </a:schemeClr>
              </a:solidFill>
              <a:latin typeface="Impact" panose="020B0806030902050204" pitchFamily="34" charset="0"/>
            </a:rPr>
            <a:t> </a:t>
          </a:r>
          <a:r>
            <a:rPr lang="en-US" sz="5200" kern="1200" dirty="0" smtClean="0">
              <a:solidFill>
                <a:schemeClr val="accent1">
                  <a:lumMod val="50000"/>
                </a:schemeClr>
              </a:solidFill>
              <a:latin typeface="Impact" panose="020B0806030902050204" pitchFamily="34" charset="0"/>
            </a:rPr>
            <a:t>$34.1</a:t>
          </a:r>
          <a:r>
            <a:rPr lang="en-US" sz="4400" kern="1200" dirty="0" smtClean="0">
              <a:solidFill>
                <a:schemeClr val="accent1">
                  <a:lumMod val="50000"/>
                </a:schemeClr>
              </a:solidFill>
              <a:latin typeface="Impact" panose="020B0806030902050204" pitchFamily="34" charset="0"/>
            </a:rPr>
            <a:t>M</a:t>
          </a:r>
          <a:r>
            <a:rPr lang="en-US" sz="5200" kern="1200" dirty="0" smtClean="0">
              <a:solidFill>
                <a:schemeClr val="accent1">
                  <a:lumMod val="50000"/>
                </a:schemeClr>
              </a:solidFill>
              <a:latin typeface="Impact" panose="020B0806030902050204" pitchFamily="34" charset="0"/>
            </a:rPr>
            <a:t> </a:t>
          </a:r>
          <a:r>
            <a:rPr lang="en-US" sz="5200" kern="1200" dirty="0" smtClean="0">
              <a:solidFill>
                <a:schemeClr val="accent1">
                  <a:lumMod val="75000"/>
                </a:schemeClr>
              </a:solidFill>
              <a:latin typeface="Impact" panose="020B0806030902050204" pitchFamily="34" charset="0"/>
            </a:rPr>
            <a:t>• </a:t>
          </a:r>
          <a:r>
            <a:rPr lang="en-US" sz="5200" kern="1200" dirty="0" smtClean="0">
              <a:solidFill>
                <a:schemeClr val="accent1">
                  <a:lumMod val="50000"/>
                </a:schemeClr>
              </a:solidFill>
              <a:latin typeface="Impact" panose="020B0806030902050204" pitchFamily="34" charset="0"/>
            </a:rPr>
            <a:t>23.4%</a:t>
          </a:r>
          <a:endParaRPr lang="en-US" sz="5200" kern="1200" dirty="0">
            <a:solidFill>
              <a:schemeClr val="accent1">
                <a:lumMod val="50000"/>
              </a:schemeClr>
            </a:solidFill>
            <a:latin typeface="Impact" panose="020B0806030902050204" pitchFamily="34" charset="0"/>
          </a:endParaRPr>
        </a:p>
      </dsp:txBody>
      <dsp:txXfrm>
        <a:off x="4876809" y="2855974"/>
        <a:ext cx="6757464" cy="8778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E3F5656-3353-4E60-B0C4-2E3349DF155D}" type="datetimeFigureOut">
              <a:rPr lang="en-US" smtClean="0"/>
              <a:pPr/>
              <a:t>8/31/2015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3084A2D-D1A0-40C1-BFD3-794289B94DAD}" type="slidenum">
              <a:rPr lang="en-US" smtClean="0"/>
              <a:pPr/>
              <a:t>‹#›</a:t>
            </a:fld>
            <a:endParaRPr lang="en-US" dirty="0"/>
          </a:p>
        </p:txBody>
      </p:sp>
    </p:spTree>
    <p:extLst>
      <p:ext uri="{BB962C8B-B14F-4D97-AF65-F5344CB8AC3E}">
        <p14:creationId xmlns:p14="http://schemas.microsoft.com/office/powerpoint/2010/main" val="229248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smtClean="0"/>
          </a:p>
          <a:p>
            <a:pPr algn="l"/>
            <a:r>
              <a:rPr lang="en-US" dirty="0" smtClean="0"/>
              <a:t>Hello and thank</a:t>
            </a:r>
            <a:r>
              <a:rPr lang="en-US" baseline="0" dirty="0" smtClean="0"/>
              <a:t> you for allowing me to provide with you a brief update on what has been going on at your insurance cooperative.    </a:t>
            </a:r>
          </a:p>
          <a:p>
            <a:pPr algn="l"/>
            <a:endParaRPr lang="en-US" baseline="0" dirty="0" smtClean="0"/>
          </a:p>
          <a:p>
            <a:r>
              <a:rPr lang="en-US" baseline="0" dirty="0" smtClean="0"/>
              <a:t>Staff – Brian Grogan/Nathan </a:t>
            </a:r>
            <a:r>
              <a:rPr lang="en-US" baseline="0" dirty="0" err="1" smtClean="0"/>
              <a:t>Worsham</a:t>
            </a:r>
            <a:endParaRPr lang="en-US" baseline="0" dirty="0" smtClean="0"/>
          </a:p>
          <a:p>
            <a:endParaRPr lang="en-US" baseline="0" dirty="0" smtClean="0"/>
          </a:p>
          <a:p>
            <a:r>
              <a:rPr lang="en-US" baseline="0" dirty="0" smtClean="0"/>
              <a:t>Board – Wayne Livingston, CEO, Diverse Power, GA</a:t>
            </a:r>
            <a:r>
              <a:rPr lang="en-US" dirty="0" smtClean="0"/>
              <a:t> / Mendel</a:t>
            </a:r>
            <a:r>
              <a:rPr lang="en-US" baseline="0" dirty="0" smtClean="0"/>
              <a:t> Stone, Director, Blue Ridge Electric, SC</a:t>
            </a:r>
            <a:r>
              <a:rPr lang="en-US" dirty="0" smtClean="0"/>
              <a:t> </a:t>
            </a:r>
          </a:p>
          <a:p>
            <a:pPr algn="l"/>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084A2D-D1A0-40C1-BFD3-794289B94DA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Pallets</a:t>
            </a:r>
            <a:r>
              <a:rPr lang="en-US" baseline="0" dirty="0" smtClean="0"/>
              <a:t> that are deteriorating need to be replaced.</a:t>
            </a:r>
            <a:endParaRPr lang="en-US" dirty="0"/>
          </a:p>
        </p:txBody>
      </p:sp>
      <p:sp>
        <p:nvSpPr>
          <p:cNvPr id="4" name="Slide Number Placeholder 3"/>
          <p:cNvSpPr>
            <a:spLocks noGrp="1"/>
          </p:cNvSpPr>
          <p:nvPr>
            <p:ph type="sldNum" sz="quarter" idx="10"/>
          </p:nvPr>
        </p:nvSpPr>
        <p:spPr/>
        <p:txBody>
          <a:bodyPr/>
          <a:lstStyle/>
          <a:p>
            <a:fld id="{23084A2D-D1A0-40C1-BFD3-794289B94DAD}" type="slidenum">
              <a:rPr lang="en-US" smtClean="0"/>
              <a:pPr/>
              <a:t>13</a:t>
            </a:fld>
            <a:endParaRPr lang="en-US" dirty="0"/>
          </a:p>
        </p:txBody>
      </p:sp>
    </p:spTree>
    <p:extLst>
      <p:ext uri="{BB962C8B-B14F-4D97-AF65-F5344CB8AC3E}">
        <p14:creationId xmlns:p14="http://schemas.microsoft.com/office/powerpoint/2010/main" val="2090351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having one of these objects getting wedged under the gas pedal?</a:t>
            </a:r>
            <a:endParaRPr lang="en-US" dirty="0"/>
          </a:p>
        </p:txBody>
      </p:sp>
      <p:sp>
        <p:nvSpPr>
          <p:cNvPr id="4" name="Slide Number Placeholder 3"/>
          <p:cNvSpPr>
            <a:spLocks noGrp="1"/>
          </p:cNvSpPr>
          <p:nvPr>
            <p:ph type="sldNum" sz="quarter" idx="10"/>
          </p:nvPr>
        </p:nvSpPr>
        <p:spPr/>
        <p:txBody>
          <a:bodyPr/>
          <a:lstStyle/>
          <a:p>
            <a:fld id="{23084A2D-D1A0-40C1-BFD3-794289B94DAD}" type="slidenum">
              <a:rPr lang="en-US" smtClean="0"/>
              <a:pPr/>
              <a:t>14</a:t>
            </a:fld>
            <a:endParaRPr lang="en-US" dirty="0"/>
          </a:p>
        </p:txBody>
      </p:sp>
    </p:spTree>
    <p:extLst>
      <p:ext uri="{BB962C8B-B14F-4D97-AF65-F5344CB8AC3E}">
        <p14:creationId xmlns:p14="http://schemas.microsoft.com/office/powerpoint/2010/main" val="309058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5000"/>
              </a:lnSpc>
            </a:pPr>
            <a:r>
              <a:rPr lang="en-US" dirty="0" smtClean="0">
                <a:latin typeface="Times New Roman" pitchFamily="-106" charset="0"/>
                <a:ea typeface="Calibri"/>
                <a:cs typeface="Calibri"/>
              </a:rPr>
              <a:t>total </a:t>
            </a:r>
            <a:r>
              <a:rPr lang="en-US" dirty="0">
                <a:latin typeface="Times New Roman" pitchFamily="-106" charset="0"/>
                <a:ea typeface="Calibri"/>
                <a:cs typeface="Calibri"/>
              </a:rPr>
              <a:t>assets have increased to </a:t>
            </a:r>
            <a:r>
              <a:rPr lang="en-US" dirty="0" smtClean="0">
                <a:latin typeface="Times New Roman" pitchFamily="-106" charset="0"/>
                <a:ea typeface="Calibri"/>
                <a:cs typeface="Calibri"/>
              </a:rPr>
              <a:t>$500.4million. </a:t>
            </a:r>
            <a:endParaRPr lang="en-US" dirty="0">
              <a:latin typeface="Times New Roman" pitchFamily="-106" charset="0"/>
              <a:ea typeface="Calibri"/>
              <a:cs typeface="Times New Roman"/>
            </a:endParaRPr>
          </a:p>
          <a:p>
            <a:pPr marL="0" indent="0">
              <a:lnSpc>
                <a:spcPct val="115000"/>
              </a:lnSpc>
              <a:buFont typeface="Symbol"/>
              <a:buNone/>
            </a:pPr>
            <a:endParaRPr lang="en-US" dirty="0" smtClean="0">
              <a:latin typeface="Times New Roman" pitchFamily="-106" charset="0"/>
              <a:ea typeface="Calibri"/>
              <a:cs typeface="Calibri"/>
            </a:endParaRPr>
          </a:p>
          <a:p>
            <a:pPr marL="0" indent="0">
              <a:lnSpc>
                <a:spcPct val="115000"/>
              </a:lnSpc>
              <a:buFont typeface="Symbol"/>
              <a:buNone/>
            </a:pPr>
            <a:r>
              <a:rPr lang="en-US" dirty="0" smtClean="0">
                <a:latin typeface="Times New Roman" pitchFamily="-106" charset="0"/>
                <a:ea typeface="Calibri"/>
                <a:cs typeface="Calibri"/>
              </a:rPr>
              <a:t>Surplus </a:t>
            </a:r>
            <a:r>
              <a:rPr lang="en-US" dirty="0">
                <a:latin typeface="Times New Roman" pitchFamily="-106" charset="0"/>
                <a:ea typeface="Calibri"/>
                <a:cs typeface="Calibri"/>
              </a:rPr>
              <a:t>at </a:t>
            </a:r>
            <a:r>
              <a:rPr lang="en-US" dirty="0" smtClean="0">
                <a:latin typeface="Times New Roman" pitchFamily="-106" charset="0"/>
                <a:ea typeface="Calibri"/>
                <a:cs typeface="Calibri"/>
              </a:rPr>
              <a:t>6/30/2015  is $170.5 </a:t>
            </a:r>
            <a:r>
              <a:rPr lang="en-US" dirty="0">
                <a:latin typeface="Times New Roman" pitchFamily="-106" charset="0"/>
                <a:ea typeface="Calibri"/>
                <a:cs typeface="Calibri"/>
              </a:rPr>
              <a:t>million. </a:t>
            </a:r>
          </a:p>
          <a:p>
            <a:pPr>
              <a:lnSpc>
                <a:spcPct val="115000"/>
              </a:lnSpc>
            </a:pPr>
            <a:endParaRPr lang="en-US" dirty="0">
              <a:solidFill>
                <a:schemeClr val="tx1"/>
              </a:solidFill>
              <a:latin typeface="Times New Roman" pitchFamily="-106" charset="0"/>
            </a:endParaRPr>
          </a:p>
          <a:p>
            <a:pPr>
              <a:lnSpc>
                <a:spcPct val="115000"/>
              </a:lnSpc>
            </a:pPr>
            <a:r>
              <a:rPr lang="en-US" dirty="0" smtClean="0">
                <a:solidFill>
                  <a:schemeClr val="tx1"/>
                </a:solidFill>
                <a:ea typeface="Times New Roman"/>
                <a:cs typeface="Calibri"/>
              </a:rPr>
              <a:t>Federated’s </a:t>
            </a:r>
            <a:r>
              <a:rPr lang="en-US" dirty="0">
                <a:solidFill>
                  <a:schemeClr val="tx1"/>
                </a:solidFill>
                <a:ea typeface="Times New Roman"/>
                <a:cs typeface="Calibri"/>
              </a:rPr>
              <a:t>combined ratio at </a:t>
            </a:r>
            <a:r>
              <a:rPr lang="en-US" dirty="0" smtClean="0">
                <a:solidFill>
                  <a:schemeClr val="tx1"/>
                </a:solidFill>
                <a:ea typeface="Times New Roman"/>
                <a:cs typeface="Calibri"/>
              </a:rPr>
              <a:t>June 30,</a:t>
            </a:r>
            <a:r>
              <a:rPr lang="en-US" baseline="0" dirty="0" smtClean="0">
                <a:solidFill>
                  <a:schemeClr val="tx1"/>
                </a:solidFill>
                <a:ea typeface="Times New Roman"/>
                <a:cs typeface="Calibri"/>
              </a:rPr>
              <a:t> 2015 i</a:t>
            </a:r>
            <a:r>
              <a:rPr lang="en-US" dirty="0" smtClean="0">
                <a:solidFill>
                  <a:schemeClr val="tx1"/>
                </a:solidFill>
                <a:ea typeface="Times New Roman"/>
                <a:cs typeface="Calibri"/>
              </a:rPr>
              <a:t>s 93.4 percent,</a:t>
            </a:r>
            <a:r>
              <a:rPr lang="en-US" baseline="0" dirty="0" smtClean="0">
                <a:solidFill>
                  <a:schemeClr val="tx1"/>
                </a:solidFill>
                <a:ea typeface="Times New Roman"/>
                <a:cs typeface="Calibri"/>
              </a:rPr>
              <a:t> with total margins allocated since 1999 of $202.3M, and $86.9M of that paid in cash. (This includes the March 2015 Allocation Distribution)  </a:t>
            </a:r>
          </a:p>
          <a:p>
            <a:pPr>
              <a:lnSpc>
                <a:spcPct val="115000"/>
              </a:lnSpc>
            </a:pPr>
            <a:endParaRPr lang="en-US" baseline="0" dirty="0" smtClean="0">
              <a:solidFill>
                <a:schemeClr val="tx1"/>
              </a:solidFill>
              <a:ea typeface="Calibri"/>
              <a:cs typeface="Times New Roman"/>
            </a:endParaRPr>
          </a:p>
          <a:p>
            <a:pPr>
              <a:lnSpc>
                <a:spcPct val="115000"/>
              </a:lnSpc>
            </a:pPr>
            <a:r>
              <a:rPr lang="en-US" baseline="0" dirty="0" smtClean="0">
                <a:solidFill>
                  <a:schemeClr val="tx1"/>
                </a:solidFill>
                <a:ea typeface="Calibri"/>
                <a:cs typeface="Times New Roman"/>
              </a:rPr>
              <a:t>Federated is truly in the best position it has ever been and, rest assured, they are financially able to weather some pretty significant storms on your behalf, should the need arise.  However, we can’t rest on our laurels.  We do need to continue to maintain our focus on safety and do our part to further these safety efforts.</a:t>
            </a:r>
            <a:endParaRPr lang="en-US" dirty="0">
              <a:solidFill>
                <a:schemeClr val="tx1"/>
              </a:solidFill>
              <a:ea typeface="Calibri"/>
              <a:cs typeface="Times New Roman"/>
            </a:endParaRPr>
          </a:p>
          <a:p>
            <a:pPr eaLnBrk="1" hangingPunct="1">
              <a:lnSpc>
                <a:spcPct val="95000"/>
              </a:lnSpc>
              <a:spcBef>
                <a:spcPct val="0"/>
              </a:spcBef>
            </a:pP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23084A2D-D1A0-40C1-BFD3-794289B94DAD}"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ea typeface="Calibri"/>
                <a:cs typeface="Calibri"/>
              </a:rPr>
              <a:t>Because you are a member of Federated, you directly benefit from the long-term financial stability of your cooperative owned and directed property and casualty insurance company.  </a:t>
            </a:r>
            <a:endParaRPr lang="en-US" sz="900" dirty="0">
              <a:ea typeface="Calibri"/>
              <a:cs typeface="Times New Roman"/>
            </a:endParaRPr>
          </a:p>
          <a:p>
            <a:pPr>
              <a:lnSpc>
                <a:spcPct val="115000"/>
              </a:lnSpc>
            </a:pPr>
            <a:r>
              <a:rPr lang="en-US" sz="1100" dirty="0">
                <a:ea typeface="Calibri"/>
                <a:cs typeface="Calibri"/>
              </a:rPr>
              <a:t> </a:t>
            </a:r>
            <a:endParaRPr lang="en-US" sz="900" dirty="0">
              <a:ea typeface="Calibri"/>
              <a:cs typeface="Times New Roman"/>
            </a:endParaRPr>
          </a:p>
          <a:p>
            <a:pPr marL="349415" indent="-349415">
              <a:lnSpc>
                <a:spcPct val="115000"/>
              </a:lnSpc>
            </a:pPr>
            <a:endParaRPr lang="en-US" sz="1100" dirty="0">
              <a:ea typeface="Calibri"/>
              <a:cs typeface="Times New Roman"/>
            </a:endParaRPr>
          </a:p>
        </p:txBody>
      </p:sp>
      <p:sp>
        <p:nvSpPr>
          <p:cNvPr id="4" name="Slide Number Placeholder 3"/>
          <p:cNvSpPr>
            <a:spLocks noGrp="1"/>
          </p:cNvSpPr>
          <p:nvPr>
            <p:ph type="sldNum" sz="quarter" idx="10"/>
          </p:nvPr>
        </p:nvSpPr>
        <p:spPr/>
        <p:txBody>
          <a:bodyPr/>
          <a:lstStyle/>
          <a:p>
            <a:fld id="{F0BFAD8D-430F-4FE6-BEAB-B0B32C24A525}" type="slidenum">
              <a:rPr lang="en-US" smtClean="0"/>
              <a:pPr/>
              <a:t>3</a:t>
            </a:fld>
            <a:endParaRPr lang="en-US" dirty="0"/>
          </a:p>
        </p:txBody>
      </p:sp>
    </p:spTree>
    <p:extLst>
      <p:ext uri="{BB962C8B-B14F-4D97-AF65-F5344CB8AC3E}">
        <p14:creationId xmlns:p14="http://schemas.microsoft.com/office/powerpoint/2010/main" val="1676057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would like to turn my attention to what Federated’s success means to you directly!  As previously noted, we have allocated </a:t>
            </a:r>
            <a:r>
              <a:rPr lang="en-US" dirty="0" smtClean="0"/>
              <a:t>$202.3 </a:t>
            </a:r>
            <a:r>
              <a:rPr lang="en-US" dirty="0"/>
              <a:t>million back to our members since becoming a reciprocal exchange back in 1999. </a:t>
            </a:r>
          </a:p>
          <a:p>
            <a:pPr marL="174708" indent="-174708">
              <a:buFont typeface="Arial" pitchFamily="34" charset="0"/>
              <a:buChar char="•"/>
            </a:pPr>
            <a:r>
              <a:rPr lang="en-US" dirty="0"/>
              <a:t>Margin allocations to our Florida members in March equaled </a:t>
            </a:r>
            <a:r>
              <a:rPr lang="en-US" dirty="0" smtClean="0"/>
              <a:t>$2,083,983, </a:t>
            </a:r>
            <a:r>
              <a:rPr lang="en-US" dirty="0"/>
              <a:t>which brings our total allocations to Florida alone to </a:t>
            </a:r>
            <a:r>
              <a:rPr lang="en-US" dirty="0" smtClean="0"/>
              <a:t>$10,710,058.</a:t>
            </a:r>
            <a:endParaRPr lang="en-US" dirty="0"/>
          </a:p>
          <a:p>
            <a:pPr marL="174708" indent="-174708">
              <a:buFont typeface="Arial" pitchFamily="34" charset="0"/>
              <a:buChar char="•"/>
            </a:pPr>
            <a:r>
              <a:rPr lang="en-US" dirty="0"/>
              <a:t>The </a:t>
            </a:r>
            <a:r>
              <a:rPr lang="en-US" u="sng" dirty="0"/>
              <a:t>cash</a:t>
            </a:r>
            <a:r>
              <a:rPr lang="en-US" dirty="0"/>
              <a:t> payment we made to our Florida members in March is </a:t>
            </a:r>
            <a:r>
              <a:rPr lang="en-US" dirty="0" smtClean="0"/>
              <a:t>$414,811</a:t>
            </a:r>
            <a:r>
              <a:rPr lang="en-US" dirty="0"/>
              <a:t>, which brings the total amount returned to our Florida members </a:t>
            </a:r>
            <a:r>
              <a:rPr lang="en-US" u="sng" dirty="0"/>
              <a:t>in cash</a:t>
            </a:r>
            <a:r>
              <a:rPr lang="en-US" dirty="0"/>
              <a:t> since we began writing in Florida in 2004 to </a:t>
            </a:r>
            <a:r>
              <a:rPr lang="en-US" dirty="0" smtClean="0"/>
              <a:t>$2,550,505. </a:t>
            </a:r>
            <a:endParaRPr lang="en-US" dirty="0"/>
          </a:p>
          <a:p>
            <a:pPr marL="174708" indent="-174708">
              <a:buFont typeface="Arial" pitchFamily="34" charset="0"/>
              <a:buChar char="•"/>
            </a:pPr>
            <a:r>
              <a:rPr lang="en-US" dirty="0"/>
              <a:t>This is great news.  However, it’s important to note, Federated’s goal of operating at or below a 100% combined ratio is not just about margins, it’s about keeping people safe and on the job.  </a:t>
            </a:r>
          </a:p>
        </p:txBody>
      </p:sp>
      <p:sp>
        <p:nvSpPr>
          <p:cNvPr id="4" name="Slide Number Placeholder 3"/>
          <p:cNvSpPr>
            <a:spLocks noGrp="1"/>
          </p:cNvSpPr>
          <p:nvPr>
            <p:ph type="sldNum" sz="quarter" idx="10"/>
          </p:nvPr>
        </p:nvSpPr>
        <p:spPr/>
        <p:txBody>
          <a:bodyPr/>
          <a:lstStyle/>
          <a:p>
            <a:fld id="{F0BFAD8D-430F-4FE6-BEAB-B0B32C24A525}" type="slidenum">
              <a:rPr lang="en-US" smtClean="0"/>
              <a:pPr/>
              <a:t>4</a:t>
            </a:fld>
            <a:endParaRPr lang="en-US" dirty="0"/>
          </a:p>
        </p:txBody>
      </p:sp>
    </p:spTree>
    <p:extLst>
      <p:ext uri="{BB962C8B-B14F-4D97-AF65-F5344CB8AC3E}">
        <p14:creationId xmlns:p14="http://schemas.microsoft.com/office/powerpoint/2010/main" val="1676057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Margin allocations that Federated just made in 2015 equaled 23.4% of everyone’s 2014 ARB premiums.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Add to that the fact that 72% of our members saw premiums either remain flat or go down in 2014, and you can see that it is working…members are seeing real financial benefits from these claims reductions!  </a:t>
            </a:r>
            <a:endParaRPr lang="en-US" dirty="0" smtClean="0">
              <a:ea typeface="Times New Roman"/>
              <a:cs typeface="Calibri"/>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3084A2D-D1A0-40C1-BFD3-794289B94DAD}" type="slidenum">
              <a:rPr lang="en-US" smtClean="0"/>
              <a:pPr/>
              <a:t>5</a:t>
            </a:fld>
            <a:endParaRPr lang="en-US" dirty="0"/>
          </a:p>
        </p:txBody>
      </p:sp>
    </p:spTree>
    <p:extLst>
      <p:ext uri="{BB962C8B-B14F-4D97-AF65-F5344CB8AC3E}">
        <p14:creationId xmlns:p14="http://schemas.microsoft.com/office/powerpoint/2010/main" val="2205373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did </a:t>
            </a:r>
            <a:r>
              <a:rPr lang="en-US" u="sng" dirty="0"/>
              <a:t>not</a:t>
            </a:r>
            <a:r>
              <a:rPr lang="en-US" dirty="0"/>
              <a:t> see another year with lower claim counts than last year.  However, we came darn close!  2014 claim counts were within ½% of last year’s numbers and settled in at 9,864.</a:t>
            </a:r>
          </a:p>
          <a:p>
            <a:endParaRPr lang="en-US" dirty="0"/>
          </a:p>
          <a:p>
            <a:pPr defTabSz="931774">
              <a:defRPr/>
            </a:pPr>
            <a:r>
              <a:rPr lang="en-US" dirty="0"/>
              <a:t>While it is an increase, it is still a tremendous accomplishment that can only be attributed to the continued focus on safety by all of our members across the country.  As Federated has talked about for years, if claims can be reduced, members will be able to reap the financial benefits that result.  This past year was no different.</a:t>
            </a:r>
            <a:r>
              <a:rPr lang="en-US" dirty="0" smtClean="0">
                <a:effectLst/>
              </a:rPr>
              <a:t> </a:t>
            </a:r>
          </a:p>
          <a:p>
            <a:pPr defTabSz="931774">
              <a:defRPr/>
            </a:pPr>
            <a:endParaRPr lang="en-US" dirty="0" smtClean="0">
              <a:effectLst/>
            </a:endParaRPr>
          </a:p>
          <a:p>
            <a:r>
              <a:rPr lang="en-US" dirty="0"/>
              <a:t>The downward trend in the reduction in claim counts is finally being recognized by our actuaries and has allowed us to reduce reserves, or amounts set aside to pay claims that haven’t been settled yet, or that simply haven’t been reported yet but are still expected to be reported.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596B69B-1D0E-4E7F-A992-F7A95B8C860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just at Florida’s average</a:t>
            </a:r>
            <a:r>
              <a:rPr lang="en-US" baseline="0" dirty="0" smtClean="0"/>
              <a:t> total losses per co-op for all lines of business except WC compared to all Federated members, things don’t appear to be very good.  To see how your system compares to these trends, log in to www.federatedrural.com and view the Loss Trend Analysis report.  You can compare yourself to these national numbers for all systems, and adjust the criteria to see how you compare to other systems of similar size. </a:t>
            </a:r>
            <a:endParaRPr lang="en-US" dirty="0"/>
          </a:p>
        </p:txBody>
      </p:sp>
      <p:sp>
        <p:nvSpPr>
          <p:cNvPr id="4" name="Slide Number Placeholder 3"/>
          <p:cNvSpPr>
            <a:spLocks noGrp="1"/>
          </p:cNvSpPr>
          <p:nvPr>
            <p:ph type="sldNum" sz="quarter" idx="10"/>
          </p:nvPr>
        </p:nvSpPr>
        <p:spPr/>
        <p:txBody>
          <a:bodyPr/>
          <a:lstStyle/>
          <a:p>
            <a:fld id="{23084A2D-D1A0-40C1-BFD3-794289B94DAD}" type="slidenum">
              <a:rPr lang="en-US" smtClean="0"/>
              <a:pPr/>
              <a:t>7</a:t>
            </a:fld>
            <a:endParaRPr lang="en-US" dirty="0"/>
          </a:p>
        </p:txBody>
      </p:sp>
    </p:spTree>
    <p:extLst>
      <p:ext uri="{BB962C8B-B14F-4D97-AF65-F5344CB8AC3E}">
        <p14:creationId xmlns:p14="http://schemas.microsoft.com/office/powerpoint/2010/main" val="401210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Weeds</a:t>
            </a:r>
            <a:r>
              <a:rPr lang="en-US" baseline="0" dirty="0" smtClean="0"/>
              <a:t> and overgrowth need to be controlled in storage yards for your employees safety.  Not just from slips, trips and falls, but also from snakes and anything else that might make their home here.</a:t>
            </a:r>
            <a:endParaRPr lang="en-US" dirty="0"/>
          </a:p>
        </p:txBody>
      </p:sp>
      <p:sp>
        <p:nvSpPr>
          <p:cNvPr id="4" name="Slide Number Placeholder 3"/>
          <p:cNvSpPr>
            <a:spLocks noGrp="1"/>
          </p:cNvSpPr>
          <p:nvPr>
            <p:ph type="sldNum" sz="quarter" idx="10"/>
          </p:nvPr>
        </p:nvSpPr>
        <p:spPr/>
        <p:txBody>
          <a:bodyPr/>
          <a:lstStyle/>
          <a:p>
            <a:fld id="{23084A2D-D1A0-40C1-BFD3-794289B94DAD}" type="slidenum">
              <a:rPr lang="en-US" smtClean="0"/>
              <a:pPr/>
              <a:t>10</a:t>
            </a:fld>
            <a:endParaRPr lang="en-US" dirty="0"/>
          </a:p>
        </p:txBody>
      </p:sp>
    </p:spTree>
    <p:extLst>
      <p:ext uri="{BB962C8B-B14F-4D97-AF65-F5344CB8AC3E}">
        <p14:creationId xmlns:p14="http://schemas.microsoft.com/office/powerpoint/2010/main" val="3032931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see what’s wrong here?  ROW needs to be cleared around substations so that trees</a:t>
            </a:r>
            <a:r>
              <a:rPr lang="en-US" baseline="0" dirty="0" smtClean="0"/>
              <a:t> and shrubs don’t encroach here as well.</a:t>
            </a:r>
            <a:endParaRPr lang="en-US" dirty="0"/>
          </a:p>
        </p:txBody>
      </p:sp>
      <p:sp>
        <p:nvSpPr>
          <p:cNvPr id="4" name="Slide Number Placeholder 3"/>
          <p:cNvSpPr>
            <a:spLocks noGrp="1"/>
          </p:cNvSpPr>
          <p:nvPr>
            <p:ph type="sldNum" sz="quarter" idx="10"/>
          </p:nvPr>
        </p:nvSpPr>
        <p:spPr/>
        <p:txBody>
          <a:bodyPr/>
          <a:lstStyle/>
          <a:p>
            <a:fld id="{23084A2D-D1A0-40C1-BFD3-794289B94DAD}" type="slidenum">
              <a:rPr lang="en-US" smtClean="0"/>
              <a:pPr/>
              <a:t>11</a:t>
            </a:fld>
            <a:endParaRPr lang="en-US" dirty="0"/>
          </a:p>
        </p:txBody>
      </p:sp>
    </p:spTree>
    <p:extLst>
      <p:ext uri="{BB962C8B-B14F-4D97-AF65-F5344CB8AC3E}">
        <p14:creationId xmlns:p14="http://schemas.microsoft.com/office/powerpoint/2010/main" val="1960212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21EF71D9-72FC-4F06-84CD-DCE4E1A6A45B}" type="datetimeFigureOut">
              <a:rPr lang="en-US" smtClean="0">
                <a:solidFill>
                  <a:prstClr val="black">
                    <a:tint val="75000"/>
                  </a:prstClr>
                </a:solidFill>
              </a:rPr>
              <a:pPr/>
              <a:t>8/31/2015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32752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F71D9-72FC-4F06-84CD-DCE4E1A6A45B}" type="datetimeFigureOut">
              <a:rPr lang="en-US" smtClean="0">
                <a:solidFill>
                  <a:prstClr val="black">
                    <a:tint val="75000"/>
                  </a:prstClr>
                </a:solidFill>
              </a:rPr>
              <a:pPr/>
              <a:t>8/31/2015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531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F71D9-72FC-4F06-84CD-DCE4E1A6A45B}" type="datetimeFigureOut">
              <a:rPr lang="en-US" smtClean="0">
                <a:solidFill>
                  <a:prstClr val="black">
                    <a:tint val="75000"/>
                  </a:prstClr>
                </a:solidFill>
              </a:rPr>
              <a:pPr/>
              <a:t>8/31/2015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1529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F71D9-72FC-4F06-84CD-DCE4E1A6A45B}" type="datetimeFigureOut">
              <a:rPr lang="en-US" smtClean="0">
                <a:solidFill>
                  <a:prstClr val="black">
                    <a:tint val="75000"/>
                  </a:prstClr>
                </a:solidFill>
              </a:rPr>
              <a:pPr/>
              <a:t>8/31/2015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4892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F71D9-72FC-4F06-84CD-DCE4E1A6A45B}" type="datetimeFigureOut">
              <a:rPr lang="en-US" smtClean="0">
                <a:solidFill>
                  <a:prstClr val="black">
                    <a:tint val="75000"/>
                  </a:prstClr>
                </a:solidFill>
              </a:rPr>
              <a:pPr/>
              <a:t>8/31/2015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253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8001000" cy="914399"/>
          </a:xfrm>
        </p:spPr>
        <p:txBody>
          <a:bodyPr/>
          <a:lstStyle>
            <a:lvl1pPr>
              <a:defRPr sz="4400">
                <a:effectLst>
                  <a:outerShdw blurRad="38100" dist="38100" dir="2700000" algn="tl">
                    <a:srgbClr val="000000">
                      <a:alpha val="43137"/>
                    </a:srgbClr>
                  </a:outerShdw>
                </a:effectLst>
                <a:latin typeface="Calibri" pitchFamily="34" charset="0"/>
              </a:defRPr>
            </a:lvl1pPr>
          </a:lstStyle>
          <a:p>
            <a:endParaRPr lang="en-US" dirty="0"/>
          </a:p>
        </p:txBody>
      </p:sp>
      <p:sp>
        <p:nvSpPr>
          <p:cNvPr id="4" name="Date Placeholder 3"/>
          <p:cNvSpPr>
            <a:spLocks noGrp="1"/>
          </p:cNvSpPr>
          <p:nvPr>
            <p:ph type="dt" sz="half" idx="10"/>
          </p:nvPr>
        </p:nvSpPr>
        <p:spPr/>
        <p:txBody>
          <a:bodyPr/>
          <a:lstStyle/>
          <a:p>
            <a:fld id="{21EF71D9-72FC-4F06-84CD-DCE4E1A6A45B}" type="datetimeFigureOut">
              <a:rPr lang="en-US" smtClean="0">
                <a:solidFill>
                  <a:prstClr val="black">
                    <a:tint val="75000"/>
                  </a:prstClr>
                </a:solidFill>
              </a:rPr>
              <a:pPr/>
              <a:t>8/31/2015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idx="1"/>
          </p:nvPr>
        </p:nvSpPr>
        <p:spPr>
          <a:xfrm>
            <a:off x="685800" y="1828800"/>
            <a:ext cx="8001000" cy="4191000"/>
          </a:xfrm>
        </p:spPr>
        <p:txBody>
          <a:bodyPr/>
          <a:lstStyle>
            <a:lvl1pPr>
              <a:defRPr>
                <a:solidFill>
                  <a:schemeClr val="tx2"/>
                </a:solidFill>
                <a:effectLst>
                  <a:outerShdw blurRad="38100" dist="38100" dir="2700000" algn="tl">
                    <a:srgbClr val="000000">
                      <a:alpha val="43137"/>
                    </a:srgbClr>
                  </a:outerShdw>
                </a:effectLst>
                <a:latin typeface="Calibri" pitchFamily="34" charset="0"/>
              </a:defRPr>
            </a:lvl1pPr>
            <a:lvl2pPr>
              <a:defRPr>
                <a:solidFill>
                  <a:schemeClr val="tx2"/>
                </a:solidFill>
                <a:effectLst>
                  <a:outerShdw blurRad="38100" dist="38100" dir="2700000" algn="tl">
                    <a:srgbClr val="000000">
                      <a:alpha val="43137"/>
                    </a:srgbClr>
                  </a:outerShdw>
                </a:effectLst>
                <a:latin typeface="Calibri" pitchFamily="34" charset="0"/>
              </a:defRPr>
            </a:lvl2pPr>
            <a:lvl3pPr>
              <a:defRPr>
                <a:solidFill>
                  <a:schemeClr val="tx2"/>
                </a:solidFill>
                <a:effectLst>
                  <a:outerShdw blurRad="38100" dist="38100" dir="2700000" algn="tl">
                    <a:srgbClr val="000000">
                      <a:alpha val="43137"/>
                    </a:srgbClr>
                  </a:outerShdw>
                </a:effectLst>
                <a:latin typeface="Calibri" pitchFamily="34" charset="0"/>
              </a:defRPr>
            </a:lvl3pPr>
            <a:lvl4pPr>
              <a:defRPr>
                <a:solidFill>
                  <a:schemeClr val="tx2"/>
                </a:solidFill>
                <a:effectLst>
                  <a:outerShdw blurRad="38100" dist="38100" dir="2700000" algn="tl">
                    <a:srgbClr val="000000">
                      <a:alpha val="43137"/>
                    </a:srgbClr>
                  </a:outerShdw>
                </a:effectLst>
                <a:latin typeface="Calibri" pitchFamily="34" charset="0"/>
              </a:defRPr>
            </a:lvl4pPr>
            <a:lvl5pPr>
              <a:defRPr>
                <a:solidFill>
                  <a:schemeClr val="tx2"/>
                </a:solidFill>
                <a:effectLst>
                  <a:outerShdw blurRad="38100" dist="38100" dir="2700000" algn="tl">
                    <a:srgbClr val="000000">
                      <a:alpha val="43137"/>
                    </a:srgbClr>
                  </a:outerShdw>
                </a:effectLst>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4849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8001000" cy="914399"/>
          </a:xfrm>
        </p:spPr>
        <p:txBody>
          <a:bodyPr/>
          <a:lstStyle>
            <a:lvl1pPr>
              <a:defRPr sz="4400"/>
            </a:lvl1pPr>
          </a:lstStyle>
          <a:p>
            <a:endParaRPr lang="en-US" dirty="0"/>
          </a:p>
        </p:txBody>
      </p:sp>
      <p:sp>
        <p:nvSpPr>
          <p:cNvPr id="4" name="Date Placeholder 3"/>
          <p:cNvSpPr>
            <a:spLocks noGrp="1"/>
          </p:cNvSpPr>
          <p:nvPr>
            <p:ph type="dt" sz="half" idx="10"/>
          </p:nvPr>
        </p:nvSpPr>
        <p:spPr/>
        <p:txBody>
          <a:bodyPr/>
          <a:lstStyle/>
          <a:p>
            <a:fld id="{21EF71D9-72FC-4F06-84CD-DCE4E1A6A45B}" type="datetimeFigureOut">
              <a:rPr lang="en-US" smtClean="0">
                <a:solidFill>
                  <a:prstClr val="black">
                    <a:tint val="75000"/>
                  </a:prstClr>
                </a:solidFill>
              </a:rPr>
              <a:pPr/>
              <a:t>8/31/2015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idx="1"/>
          </p:nvPr>
        </p:nvSpPr>
        <p:spPr>
          <a:xfrm>
            <a:off x="685800" y="1828800"/>
            <a:ext cx="80010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38496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8001000" cy="914399"/>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685800" y="6172200"/>
            <a:ext cx="2057400" cy="365125"/>
          </a:xfrm>
        </p:spPr>
        <p:txBody>
          <a:bodyPr/>
          <a:lstStyle/>
          <a:p>
            <a:fld id="{21EF71D9-72FC-4F06-84CD-DCE4E1A6A45B}" type="datetimeFigureOut">
              <a:rPr lang="en-US" smtClean="0">
                <a:solidFill>
                  <a:prstClr val="black">
                    <a:tint val="75000"/>
                  </a:prstClr>
                </a:solidFill>
              </a:rPr>
              <a:pPr/>
              <a:t>8/31/2015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200400" y="6188075"/>
            <a:ext cx="2895600" cy="365125"/>
          </a:xfrm>
        </p:spPr>
        <p:txBody>
          <a:bodyPr/>
          <a:lstStyle/>
          <a:p>
            <a:endParaRPr lang="en-US" dirty="0">
              <a:solidFill>
                <a:prstClr val="black">
                  <a:tint val="75000"/>
                </a:prstClr>
              </a:solidFill>
            </a:endParaRPr>
          </a:p>
        </p:txBody>
      </p:sp>
      <p:sp>
        <p:nvSpPr>
          <p:cNvPr id="9" name="Content Placeholder 2"/>
          <p:cNvSpPr>
            <a:spLocks noGrp="1"/>
          </p:cNvSpPr>
          <p:nvPr>
            <p:ph idx="1"/>
          </p:nvPr>
        </p:nvSpPr>
        <p:spPr>
          <a:xfrm>
            <a:off x="685800" y="1752600"/>
            <a:ext cx="80010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41375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F71D9-72FC-4F06-84CD-DCE4E1A6A45B}" type="datetimeFigureOut">
              <a:rPr lang="en-US" smtClean="0">
                <a:solidFill>
                  <a:prstClr val="black">
                    <a:tint val="75000"/>
                  </a:prstClr>
                </a:solidFill>
              </a:rPr>
              <a:pPr/>
              <a:t>8/31/2015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040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EF71D9-72FC-4F06-84CD-DCE4E1A6A45B}" type="datetimeFigureOut">
              <a:rPr lang="en-US" smtClean="0">
                <a:solidFill>
                  <a:prstClr val="black">
                    <a:tint val="75000"/>
                  </a:prstClr>
                </a:solidFill>
              </a:rPr>
              <a:pPr/>
              <a:t>8/31/2015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139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EF71D9-72FC-4F06-84CD-DCE4E1A6A45B}" type="datetimeFigureOut">
              <a:rPr lang="en-US" smtClean="0">
                <a:solidFill>
                  <a:prstClr val="black">
                    <a:tint val="75000"/>
                  </a:prstClr>
                </a:solidFill>
              </a:rPr>
              <a:pPr/>
              <a:t>8/31/2015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9778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EF71D9-72FC-4F06-84CD-DCE4E1A6A45B}" type="datetimeFigureOut">
              <a:rPr lang="en-US" smtClean="0">
                <a:solidFill>
                  <a:prstClr val="black">
                    <a:tint val="75000"/>
                  </a:prstClr>
                </a:solidFill>
              </a:rPr>
              <a:pPr/>
              <a:t>8/31/2015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00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F71D9-72FC-4F06-84CD-DCE4E1A6A45B}" type="datetimeFigureOut">
              <a:rPr lang="en-US" smtClean="0">
                <a:solidFill>
                  <a:prstClr val="black">
                    <a:tint val="75000"/>
                  </a:prstClr>
                </a:solidFill>
              </a:rPr>
              <a:pPr/>
              <a:t>8/31/2015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111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95400"/>
            <a:ext cx="8001000" cy="990600"/>
          </a:xfrm>
          <a:prstGeom prst="rect">
            <a:avLst/>
          </a:prstGeom>
        </p:spPr>
        <p:txBody>
          <a:bodyPr vert="horz" lIns="91440" tIns="45720" rIns="91440" bIns="45720" rtlCol="0" anchor="ctr">
            <a:normAutofit/>
          </a:bodyPr>
          <a:lstStyle/>
          <a:p>
            <a:r>
              <a:rPr lang="en-US" dirty="0" smtClean="0"/>
              <a:t>Header Title Text</a:t>
            </a:r>
            <a:endParaRPr lang="en-US" dirty="0"/>
          </a:p>
        </p:txBody>
      </p:sp>
      <p:sp>
        <p:nvSpPr>
          <p:cNvPr id="3" name="Text Placeholder 2"/>
          <p:cNvSpPr>
            <a:spLocks noGrp="1"/>
          </p:cNvSpPr>
          <p:nvPr>
            <p:ph type="body" idx="1"/>
          </p:nvPr>
        </p:nvSpPr>
        <p:spPr>
          <a:xfrm>
            <a:off x="685800" y="2286000"/>
            <a:ext cx="8001000" cy="3611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85800" y="63404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F71D9-72FC-4F06-84CD-DCE4E1A6A45B}" type="datetimeFigureOut">
              <a:rPr lang="en-US" smtClean="0">
                <a:solidFill>
                  <a:prstClr val="black">
                    <a:tint val="75000"/>
                  </a:prstClr>
                </a:solidFill>
              </a:rPr>
              <a:pPr/>
              <a:t>8/31/2015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2004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4220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5486400"/>
            <a:ext cx="1823130" cy="11023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Hazard Recognition</a:t>
            </a:r>
            <a:endParaRPr lang="en-US" dirty="0">
              <a:effectLs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0755" y="2057400"/>
            <a:ext cx="5611090" cy="4191000"/>
          </a:xfrm>
        </p:spPr>
      </p:pic>
    </p:spTree>
    <p:extLst>
      <p:ext uri="{BB962C8B-B14F-4D97-AF65-F5344CB8AC3E}">
        <p14:creationId xmlns:p14="http://schemas.microsoft.com/office/powerpoint/2010/main" val="377467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0755" y="2057400"/>
            <a:ext cx="5611090" cy="4191000"/>
          </a:xfrm>
        </p:spPr>
      </p:pic>
      <p:sp>
        <p:nvSpPr>
          <p:cNvPr id="5" name="Title 1"/>
          <p:cNvSpPr>
            <a:spLocks noGrp="1"/>
          </p:cNvSpPr>
          <p:nvPr>
            <p:ph type="ctrTitle"/>
          </p:nvPr>
        </p:nvSpPr>
        <p:spPr/>
        <p:txBody>
          <a:bodyPr>
            <a:normAutofit/>
          </a:bodyPr>
          <a:lstStyle/>
          <a:p>
            <a:r>
              <a:rPr lang="en-US" dirty="0" smtClean="0">
                <a:effectLst/>
              </a:rPr>
              <a:t>Hazard Recognition</a:t>
            </a:r>
            <a:endParaRPr lang="en-US" dirty="0">
              <a:effectLst/>
            </a:endParaRPr>
          </a:p>
        </p:txBody>
      </p:sp>
    </p:spTree>
    <p:extLst>
      <p:ext uri="{BB962C8B-B14F-4D97-AF65-F5344CB8AC3E}">
        <p14:creationId xmlns:p14="http://schemas.microsoft.com/office/powerpoint/2010/main" val="287751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2343" y="2057400"/>
            <a:ext cx="5627914" cy="4191000"/>
          </a:xfrm>
        </p:spPr>
      </p:pic>
      <p:sp>
        <p:nvSpPr>
          <p:cNvPr id="5" name="Title 1"/>
          <p:cNvSpPr>
            <a:spLocks noGrp="1"/>
          </p:cNvSpPr>
          <p:nvPr>
            <p:ph type="ctrTitle"/>
          </p:nvPr>
        </p:nvSpPr>
        <p:spPr/>
        <p:txBody>
          <a:bodyPr>
            <a:normAutofit fontScale="90000"/>
          </a:bodyPr>
          <a:lstStyle/>
          <a:p>
            <a:r>
              <a:rPr lang="en-US" dirty="0" smtClean="0">
                <a:effectLst/>
              </a:rPr>
              <a:t>Hazard Recognition</a:t>
            </a:r>
            <a:br>
              <a:rPr lang="en-US" dirty="0" smtClean="0">
                <a:effectLst/>
              </a:rPr>
            </a:br>
            <a:r>
              <a:rPr lang="en-US" dirty="0" smtClean="0">
                <a:effectLst/>
              </a:rPr>
              <a:t>Who needs poles?</a:t>
            </a:r>
            <a:endParaRPr lang="en-US" dirty="0">
              <a:effectLst/>
            </a:endParaRPr>
          </a:p>
        </p:txBody>
      </p:sp>
    </p:spTree>
    <p:extLst>
      <p:ext uri="{BB962C8B-B14F-4D97-AF65-F5344CB8AC3E}">
        <p14:creationId xmlns:p14="http://schemas.microsoft.com/office/powerpoint/2010/main" val="286680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0755" y="2057400"/>
            <a:ext cx="5611090" cy="4191000"/>
          </a:xfrm>
        </p:spPr>
      </p:pic>
      <p:sp>
        <p:nvSpPr>
          <p:cNvPr id="5" name="Title 1"/>
          <p:cNvSpPr>
            <a:spLocks noGrp="1"/>
          </p:cNvSpPr>
          <p:nvPr>
            <p:ph type="ctrTitle"/>
          </p:nvPr>
        </p:nvSpPr>
        <p:spPr/>
        <p:txBody>
          <a:bodyPr>
            <a:normAutofit fontScale="90000"/>
          </a:bodyPr>
          <a:lstStyle/>
          <a:p>
            <a:r>
              <a:rPr lang="en-US" dirty="0" smtClean="0">
                <a:effectLst/>
              </a:rPr>
              <a:t>Hazard Recognition</a:t>
            </a:r>
            <a:br>
              <a:rPr lang="en-US" dirty="0" smtClean="0">
                <a:effectLst/>
              </a:rPr>
            </a:br>
            <a:r>
              <a:rPr lang="en-US" dirty="0" smtClean="0">
                <a:effectLst/>
              </a:rPr>
              <a:t>Time to replace a pallet?</a:t>
            </a:r>
            <a:endParaRPr lang="en-US" dirty="0">
              <a:effectLst/>
            </a:endParaRPr>
          </a:p>
        </p:txBody>
      </p:sp>
    </p:spTree>
    <p:extLst>
      <p:ext uri="{BB962C8B-B14F-4D97-AF65-F5344CB8AC3E}">
        <p14:creationId xmlns:p14="http://schemas.microsoft.com/office/powerpoint/2010/main" val="85655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0755" y="2057400"/>
            <a:ext cx="5611090" cy="4190999"/>
          </a:xfrm>
        </p:spPr>
      </p:pic>
      <p:sp>
        <p:nvSpPr>
          <p:cNvPr id="5" name="Title 1"/>
          <p:cNvSpPr>
            <a:spLocks noGrp="1"/>
          </p:cNvSpPr>
          <p:nvPr>
            <p:ph type="ctrTitle"/>
          </p:nvPr>
        </p:nvSpPr>
        <p:spPr>
          <a:xfrm>
            <a:off x="533400" y="838200"/>
            <a:ext cx="8305800" cy="914399"/>
          </a:xfrm>
        </p:spPr>
        <p:txBody>
          <a:bodyPr>
            <a:normAutofit fontScale="90000"/>
          </a:bodyPr>
          <a:lstStyle/>
          <a:p>
            <a:r>
              <a:rPr lang="en-US" dirty="0" smtClean="0">
                <a:effectLst/>
              </a:rPr>
              <a:t>Hazard Recognition</a:t>
            </a:r>
            <a:br>
              <a:rPr lang="en-US" dirty="0" smtClean="0">
                <a:effectLst/>
              </a:rPr>
            </a:br>
            <a:r>
              <a:rPr lang="en-US" dirty="0" smtClean="0">
                <a:effectLst/>
              </a:rPr>
              <a:t>Could this interfere with your driving?</a:t>
            </a:r>
            <a:endParaRPr lang="en-US" dirty="0">
              <a:effectLst/>
            </a:endParaRPr>
          </a:p>
        </p:txBody>
      </p:sp>
    </p:spTree>
    <p:extLst>
      <p:ext uri="{BB962C8B-B14F-4D97-AF65-F5344CB8AC3E}">
        <p14:creationId xmlns:p14="http://schemas.microsoft.com/office/powerpoint/2010/main" val="47727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593"/>
          <a:stretch/>
        </p:blipFill>
        <p:spPr bwMode="auto">
          <a:xfrm>
            <a:off x="1219200" y="1828800"/>
            <a:ext cx="6705600" cy="449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ctrTitle"/>
          </p:nvPr>
        </p:nvSpPr>
        <p:spPr>
          <a:xfrm>
            <a:off x="685800" y="838200"/>
            <a:ext cx="8001000" cy="914399"/>
          </a:xfrm>
        </p:spPr>
        <p:txBody>
          <a:bodyPr>
            <a:normAutofit fontScale="90000"/>
          </a:bodyPr>
          <a:lstStyle/>
          <a:p>
            <a:r>
              <a:rPr lang="en-US" dirty="0" smtClean="0">
                <a:effectLst/>
              </a:rPr>
              <a:t>Think Safe - New Digger vs Old Route</a:t>
            </a:r>
            <a:endParaRPr lang="en-US" dirty="0">
              <a:effectLst/>
            </a:endParaRPr>
          </a:p>
        </p:txBody>
      </p:sp>
    </p:spTree>
    <p:extLst>
      <p:ext uri="{BB962C8B-B14F-4D97-AF65-F5344CB8AC3E}">
        <p14:creationId xmlns:p14="http://schemas.microsoft.com/office/powerpoint/2010/main" val="11163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ctr">
              <a:buNone/>
            </a:pPr>
            <a:r>
              <a:rPr lang="en-US" sz="5400" dirty="0" smtClean="0">
                <a:effectLst/>
              </a:rPr>
              <a:t>Thank </a:t>
            </a:r>
            <a:r>
              <a:rPr lang="en-US" sz="5400" dirty="0">
                <a:effectLst/>
              </a:rPr>
              <a:t>You</a:t>
            </a:r>
            <a:br>
              <a:rPr lang="en-US" sz="5400" dirty="0">
                <a:effectLst/>
              </a:rPr>
            </a:br>
            <a:r>
              <a:rPr lang="en-US" sz="5400" dirty="0">
                <a:effectLst/>
              </a:rPr>
              <a:t>and</a:t>
            </a:r>
            <a:br>
              <a:rPr lang="en-US" sz="5400" dirty="0">
                <a:effectLst/>
              </a:rPr>
            </a:br>
            <a:r>
              <a:rPr lang="en-US" sz="5400" dirty="0">
                <a:effectLst/>
              </a:rPr>
              <a:t>Be Safe!</a:t>
            </a:r>
            <a:endParaRPr lang="en-US" sz="5400" dirty="0" smtClean="0"/>
          </a:p>
        </p:txBody>
      </p:sp>
    </p:spTree>
    <p:extLst>
      <p:ext uri="{BB962C8B-B14F-4D97-AF65-F5344CB8AC3E}">
        <p14:creationId xmlns:p14="http://schemas.microsoft.com/office/powerpoint/2010/main" val="28274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5290732"/>
              </p:ext>
            </p:extLst>
          </p:nvPr>
        </p:nvGraphicFramePr>
        <p:xfrm>
          <a:off x="685800" y="1828800"/>
          <a:ext cx="8001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ctrTitle"/>
          </p:nvPr>
        </p:nvSpPr>
        <p:spPr>
          <a:xfrm>
            <a:off x="457200" y="838200"/>
            <a:ext cx="8458200" cy="914399"/>
          </a:xfrm>
        </p:spPr>
        <p:txBody>
          <a:bodyPr>
            <a:noAutofit/>
          </a:bodyPr>
          <a:lstStyle/>
          <a:p>
            <a:pPr eaLnBrk="1" hangingPunct="1"/>
            <a:r>
              <a:rPr lang="en-US" dirty="0" smtClean="0">
                <a:effectLst/>
              </a:rPr>
              <a:t>Financials as of June 30, 2015</a:t>
            </a:r>
          </a:p>
        </p:txBody>
      </p:sp>
    </p:spTree>
    <p:extLst>
      <p:ext uri="{BB962C8B-B14F-4D97-AF65-F5344CB8AC3E}">
        <p14:creationId xmlns:p14="http://schemas.microsoft.com/office/powerpoint/2010/main" val="78843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8001000" cy="990600"/>
          </a:xfrm>
        </p:spPr>
        <p:txBody>
          <a:bodyPr/>
          <a:lstStyle/>
          <a:p>
            <a:r>
              <a:rPr lang="en-US" dirty="0" smtClean="0">
                <a:effectLst/>
              </a:rPr>
              <a:t>Company Margins</a:t>
            </a:r>
            <a:endParaRPr lang="en-US" dirty="0">
              <a:effectLst/>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403976336"/>
              </p:ext>
            </p:extLst>
          </p:nvPr>
        </p:nvGraphicFramePr>
        <p:xfrm>
          <a:off x="685800" y="1295400"/>
          <a:ext cx="80010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943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effectLst/>
              </a:rPr>
              <a:t>Margins Returned in Florida</a:t>
            </a:r>
            <a:endParaRPr lang="en-US" b="1"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4171755"/>
              </p:ext>
            </p:extLst>
          </p:nvPr>
        </p:nvGraphicFramePr>
        <p:xfrm>
          <a:off x="457200" y="1752600"/>
          <a:ext cx="80010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591328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900" dirty="0" smtClean="0">
                <a:effectLst/>
              </a:rPr>
              <a:t>Margin Allocations</a:t>
            </a:r>
            <a:r>
              <a:rPr lang="en-US" dirty="0" smtClean="0">
                <a:effectLst/>
              </a:rPr>
              <a:t/>
            </a:r>
            <a:br>
              <a:rPr lang="en-US" dirty="0" smtClean="0">
                <a:effectLst/>
              </a:rPr>
            </a:br>
            <a:r>
              <a:rPr lang="en-US" sz="2700" b="0" dirty="0" smtClean="0">
                <a:effectLst/>
              </a:rPr>
              <a:t>as a % of </a:t>
            </a:r>
            <a:r>
              <a:rPr lang="en-US" sz="2700" dirty="0" smtClean="0">
                <a:effectLst/>
              </a:rPr>
              <a:t>ARB PREMIUMS</a:t>
            </a:r>
            <a:endParaRPr lang="en-US" sz="3600"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0309533"/>
              </p:ext>
            </p:extLst>
          </p:nvPr>
        </p:nvGraphicFramePr>
        <p:xfrm>
          <a:off x="-2819400" y="1828800"/>
          <a:ext cx="15011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105400" y="2401669"/>
            <a:ext cx="1828800" cy="646331"/>
          </a:xfrm>
          <a:prstGeom prst="rect">
            <a:avLst/>
          </a:prstGeom>
          <a:noFill/>
        </p:spPr>
        <p:txBody>
          <a:bodyPr wrap="square" rtlCol="0">
            <a:spAutoFit/>
          </a:bodyPr>
          <a:lstStyle/>
          <a:p>
            <a:r>
              <a:rPr lang="en-US" dirty="0">
                <a:solidFill>
                  <a:schemeClr val="tx1">
                    <a:lumMod val="50000"/>
                    <a:lumOff val="50000"/>
                  </a:schemeClr>
                </a:solidFill>
              </a:rPr>
              <a:t>o</a:t>
            </a:r>
            <a:r>
              <a:rPr lang="en-US" dirty="0" smtClean="0">
                <a:solidFill>
                  <a:schemeClr val="tx1">
                    <a:lumMod val="50000"/>
                    <a:lumOff val="50000"/>
                  </a:schemeClr>
                </a:solidFill>
              </a:rPr>
              <a:t>f </a:t>
            </a:r>
            <a:r>
              <a:rPr lang="en-US" b="1" dirty="0" smtClean="0">
                <a:solidFill>
                  <a:schemeClr val="tx1">
                    <a:lumMod val="50000"/>
                    <a:lumOff val="50000"/>
                  </a:schemeClr>
                </a:solidFill>
              </a:rPr>
              <a:t>ARB Premiums</a:t>
            </a:r>
            <a:endParaRPr lang="en-US" b="1" dirty="0">
              <a:solidFill>
                <a:schemeClr val="tx1">
                  <a:lumMod val="50000"/>
                  <a:lumOff val="50000"/>
                </a:schemeClr>
              </a:solidFill>
            </a:endParaRPr>
          </a:p>
        </p:txBody>
      </p:sp>
      <p:sp>
        <p:nvSpPr>
          <p:cNvPr id="6" name="TextBox 5"/>
          <p:cNvSpPr txBox="1"/>
          <p:nvPr/>
        </p:nvSpPr>
        <p:spPr>
          <a:xfrm>
            <a:off x="6934200" y="3468469"/>
            <a:ext cx="1828800" cy="646331"/>
          </a:xfrm>
          <a:prstGeom prst="rect">
            <a:avLst/>
          </a:prstGeom>
          <a:noFill/>
        </p:spPr>
        <p:txBody>
          <a:bodyPr wrap="square" rtlCol="0">
            <a:spAutoFit/>
          </a:bodyPr>
          <a:lstStyle/>
          <a:p>
            <a:r>
              <a:rPr lang="en-US" dirty="0">
                <a:solidFill>
                  <a:schemeClr val="tx1">
                    <a:lumMod val="65000"/>
                    <a:lumOff val="35000"/>
                  </a:schemeClr>
                </a:solidFill>
              </a:rPr>
              <a:t>o</a:t>
            </a:r>
            <a:r>
              <a:rPr lang="en-US" dirty="0" smtClean="0">
                <a:solidFill>
                  <a:schemeClr val="tx1">
                    <a:lumMod val="65000"/>
                    <a:lumOff val="35000"/>
                  </a:schemeClr>
                </a:solidFill>
              </a:rPr>
              <a:t>f </a:t>
            </a:r>
            <a:r>
              <a:rPr lang="en-US" b="1" dirty="0" smtClean="0">
                <a:solidFill>
                  <a:schemeClr val="tx1">
                    <a:lumMod val="65000"/>
                    <a:lumOff val="35000"/>
                  </a:schemeClr>
                </a:solidFill>
              </a:rPr>
              <a:t>ARB Premiums</a:t>
            </a:r>
            <a:endParaRPr lang="en-US" b="1" dirty="0">
              <a:solidFill>
                <a:schemeClr val="tx1">
                  <a:lumMod val="65000"/>
                  <a:lumOff val="35000"/>
                </a:schemeClr>
              </a:solidFill>
            </a:endParaRPr>
          </a:p>
        </p:txBody>
      </p:sp>
      <p:sp>
        <p:nvSpPr>
          <p:cNvPr id="7" name="TextBox 6"/>
          <p:cNvSpPr txBox="1"/>
          <p:nvPr/>
        </p:nvSpPr>
        <p:spPr>
          <a:xfrm>
            <a:off x="7848600" y="4763869"/>
            <a:ext cx="1828800" cy="646331"/>
          </a:xfrm>
          <a:prstGeom prst="rect">
            <a:avLst/>
          </a:prstGeom>
          <a:noFill/>
        </p:spPr>
        <p:txBody>
          <a:bodyPr wrap="square" rtlCol="0">
            <a:spAutoFit/>
          </a:bodyPr>
          <a:lstStyle/>
          <a:p>
            <a:r>
              <a:rPr lang="en-US" dirty="0"/>
              <a:t>o</a:t>
            </a:r>
            <a:r>
              <a:rPr lang="en-US" dirty="0" smtClean="0"/>
              <a:t>f </a:t>
            </a:r>
            <a:r>
              <a:rPr lang="en-US" b="1" dirty="0" smtClean="0"/>
              <a:t>ARB Premiums</a:t>
            </a:r>
            <a:endParaRPr lang="en-US" b="1" dirty="0"/>
          </a:p>
        </p:txBody>
      </p:sp>
    </p:spTree>
    <p:extLst>
      <p:ext uri="{BB962C8B-B14F-4D97-AF65-F5344CB8AC3E}">
        <p14:creationId xmlns:p14="http://schemas.microsoft.com/office/powerpoint/2010/main" val="3628446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Claim Counts</a:t>
            </a:r>
            <a:endParaRPr lang="en-US"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6651788"/>
              </p:ext>
            </p:extLst>
          </p:nvPr>
        </p:nvGraphicFramePr>
        <p:xfrm>
          <a:off x="457200" y="1828800"/>
          <a:ext cx="822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281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763000" cy="914399"/>
          </a:xfrm>
        </p:spPr>
        <p:txBody>
          <a:bodyPr>
            <a:normAutofit fontScale="90000"/>
          </a:bodyPr>
          <a:lstStyle/>
          <a:p>
            <a:r>
              <a:rPr lang="en-US" dirty="0" smtClean="0">
                <a:effectLst/>
              </a:rPr>
              <a:t>Florida Average vs. National Average*</a:t>
            </a:r>
            <a:br>
              <a:rPr lang="en-US" dirty="0" smtClean="0">
                <a:effectLst/>
              </a:rPr>
            </a:br>
            <a:r>
              <a:rPr lang="en-US" sz="2200" dirty="0" smtClean="0">
                <a:effectLst/>
              </a:rPr>
              <a:t>*Graph Includes All Federated Members</a:t>
            </a:r>
            <a:endParaRPr lang="en-US" sz="4000" dirty="0">
              <a:effectLst/>
            </a:endParaRPr>
          </a:p>
        </p:txBody>
      </p:sp>
      <p:pic>
        <p:nvPicPr>
          <p:cNvPr id="1026" name="Picture 2" descr="https://secure.federatedrural.com/ChartImages/LTAChart_85.png?KxRx=0x096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8763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81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Cyber Liability Coverage</a:t>
            </a:r>
            <a:endParaRPr lang="en-US" dirty="0">
              <a:effectLst/>
            </a:endParaRPr>
          </a:p>
        </p:txBody>
      </p:sp>
      <p:sp>
        <p:nvSpPr>
          <p:cNvPr id="3" name="Content Placeholder 2"/>
          <p:cNvSpPr>
            <a:spLocks noGrp="1"/>
          </p:cNvSpPr>
          <p:nvPr>
            <p:ph idx="1"/>
          </p:nvPr>
        </p:nvSpPr>
        <p:spPr>
          <a:xfrm>
            <a:off x="457200" y="1676400"/>
            <a:ext cx="8229600" cy="4343400"/>
          </a:xfrm>
        </p:spPr>
        <p:txBody>
          <a:bodyPr/>
          <a:lstStyle/>
          <a:p>
            <a:pPr marL="0" indent="0" algn="ctr">
              <a:buNone/>
            </a:pPr>
            <a:r>
              <a:rPr lang="en-US" sz="4000" dirty="0" smtClean="0">
                <a:effectLst/>
              </a:rPr>
              <a:t>Coming Soon!</a:t>
            </a:r>
          </a:p>
          <a:p>
            <a:r>
              <a:rPr lang="en-US" dirty="0" smtClean="0">
                <a:effectLst/>
              </a:rPr>
              <a:t>Some of the coverages that will be included:</a:t>
            </a:r>
          </a:p>
          <a:p>
            <a:pPr lvl="2"/>
            <a:r>
              <a:rPr lang="en-US" dirty="0" smtClean="0">
                <a:effectLst/>
              </a:rPr>
              <a:t>Privacy or security breaches</a:t>
            </a:r>
          </a:p>
          <a:p>
            <a:pPr lvl="3"/>
            <a:r>
              <a:rPr lang="en-US" dirty="0" smtClean="0">
                <a:effectLst/>
              </a:rPr>
              <a:t>Including notification and credit monitoring expenses</a:t>
            </a:r>
          </a:p>
          <a:p>
            <a:pPr lvl="2"/>
            <a:r>
              <a:rPr lang="en-US" dirty="0" smtClean="0">
                <a:effectLst/>
              </a:rPr>
              <a:t>Regulatory fines and penalties associated with a breach</a:t>
            </a:r>
          </a:p>
          <a:p>
            <a:pPr lvl="2"/>
            <a:r>
              <a:rPr lang="en-US" dirty="0" smtClean="0">
                <a:effectLst/>
              </a:rPr>
              <a:t>Claims alleging liability for transmitting a virus or malicious code to someone else</a:t>
            </a:r>
          </a:p>
          <a:p>
            <a:pPr lvl="2"/>
            <a:r>
              <a:rPr lang="en-US" dirty="0" smtClean="0">
                <a:effectLst/>
              </a:rPr>
              <a:t>Cyber Extortion</a:t>
            </a:r>
          </a:p>
          <a:p>
            <a:pPr lvl="2"/>
            <a:r>
              <a:rPr lang="en-US" dirty="0" smtClean="0">
                <a:effectLst/>
              </a:rPr>
              <a:t>Cyber Terrorism</a:t>
            </a:r>
          </a:p>
          <a:p>
            <a:endParaRPr lang="en-US" dirty="0">
              <a:effectLst/>
            </a:endParaRPr>
          </a:p>
        </p:txBody>
      </p:sp>
    </p:spTree>
    <p:extLst>
      <p:ext uri="{BB962C8B-B14F-4D97-AF65-F5344CB8AC3E}">
        <p14:creationId xmlns:p14="http://schemas.microsoft.com/office/powerpoint/2010/main" val="400140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Cyber Liability Coverage</a:t>
            </a:r>
            <a:endParaRPr lang="en-US" dirty="0">
              <a:effectLst/>
            </a:endParaRPr>
          </a:p>
        </p:txBody>
      </p:sp>
      <p:sp>
        <p:nvSpPr>
          <p:cNvPr id="3" name="Content Placeholder 2"/>
          <p:cNvSpPr>
            <a:spLocks noGrp="1"/>
          </p:cNvSpPr>
          <p:nvPr>
            <p:ph idx="1"/>
          </p:nvPr>
        </p:nvSpPr>
        <p:spPr/>
        <p:txBody>
          <a:bodyPr/>
          <a:lstStyle/>
          <a:p>
            <a:r>
              <a:rPr lang="en-US" dirty="0" smtClean="0">
                <a:effectLst/>
              </a:rPr>
              <a:t>Status of Implementation</a:t>
            </a:r>
          </a:p>
          <a:p>
            <a:pPr lvl="1">
              <a:buFont typeface="Arial" panose="020B0604020202020204" pitchFamily="34" charset="0"/>
              <a:buChar char="•"/>
            </a:pPr>
            <a:r>
              <a:rPr lang="en-US" dirty="0" smtClean="0">
                <a:effectLst/>
              </a:rPr>
              <a:t>Forms and Rates are being filed</a:t>
            </a:r>
          </a:p>
          <a:p>
            <a:pPr lvl="1">
              <a:buFont typeface="Arial" panose="020B0604020202020204" pitchFamily="34" charset="0"/>
              <a:buChar char="•"/>
            </a:pPr>
            <a:r>
              <a:rPr lang="en-US" dirty="0" smtClean="0">
                <a:effectLst/>
              </a:rPr>
              <a:t>Availability will depend on state insurance departments</a:t>
            </a:r>
          </a:p>
          <a:p>
            <a:pPr lvl="1">
              <a:buFont typeface="Arial" panose="020B0604020202020204" pitchFamily="34" charset="0"/>
              <a:buChar char="•"/>
            </a:pPr>
            <a:r>
              <a:rPr lang="en-US" dirty="0" smtClean="0">
                <a:effectLst/>
              </a:rPr>
              <a:t>We will notify our members as approvals are received state-by-state</a:t>
            </a:r>
          </a:p>
          <a:p>
            <a:pPr lvl="1">
              <a:buFont typeface="Arial" panose="020B0604020202020204" pitchFamily="34" charset="0"/>
              <a:buChar char="•"/>
            </a:pPr>
            <a:r>
              <a:rPr lang="en-US" dirty="0" smtClean="0">
                <a:effectLst/>
              </a:rPr>
              <a:t>Will be available mid-term, if desired</a:t>
            </a:r>
          </a:p>
          <a:p>
            <a:endParaRPr lang="en-US" dirty="0">
              <a:effectLst/>
            </a:endParaRPr>
          </a:p>
        </p:txBody>
      </p:sp>
    </p:spTree>
    <p:extLst>
      <p:ext uri="{BB962C8B-B14F-4D97-AF65-F5344CB8AC3E}">
        <p14:creationId xmlns:p14="http://schemas.microsoft.com/office/powerpoint/2010/main" val="41153660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c31155a982c555891a2eceab80f71d7b7ebc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8551</TotalTime>
  <Words>930</Words>
  <Application>Microsoft Office PowerPoint</Application>
  <PresentationFormat>On-screen Show (4:3)</PresentationFormat>
  <Paragraphs>97</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1_Office Theme</vt:lpstr>
      <vt:lpstr>PowerPoint Presentation</vt:lpstr>
      <vt:lpstr>Financials as of June 30, 2015</vt:lpstr>
      <vt:lpstr>Company Margins</vt:lpstr>
      <vt:lpstr>Margins Returned in Florida</vt:lpstr>
      <vt:lpstr>Margin Allocations as a % of ARB PREMIUMS</vt:lpstr>
      <vt:lpstr>Claim Counts</vt:lpstr>
      <vt:lpstr>Florida Average vs. National Average* *Graph Includes All Federated Members</vt:lpstr>
      <vt:lpstr>Cyber Liability Coverage</vt:lpstr>
      <vt:lpstr>Cyber Liability Coverage</vt:lpstr>
      <vt:lpstr>Hazard Recognition</vt:lpstr>
      <vt:lpstr>Hazard Recognition</vt:lpstr>
      <vt:lpstr>Hazard Recognition Who needs poles?</vt:lpstr>
      <vt:lpstr>Hazard Recognition Time to replace a pallet?</vt:lpstr>
      <vt:lpstr>Hazard Recognition Could this interfere with your driving?</vt:lpstr>
      <vt:lpstr>Think Safe - New Digger vs Old Route</vt:lpstr>
      <vt:lpstr>PowerPoint Presentation</vt:lpstr>
    </vt:vector>
  </TitlesOfParts>
  <Company>Federated Rural Electric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REMDC 2012 Meeting</dc:title>
  <dc:creator>phil irwin</dc:creator>
  <cp:lastModifiedBy>Brian Grogan</cp:lastModifiedBy>
  <cp:revision>559</cp:revision>
  <cp:lastPrinted>2015-02-06T22:19:03Z</cp:lastPrinted>
  <dcterms:created xsi:type="dcterms:W3CDTF">2012-06-29T17:56:51Z</dcterms:created>
  <dcterms:modified xsi:type="dcterms:W3CDTF">2015-08-31T23:11:41Z</dcterms:modified>
</cp:coreProperties>
</file>