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75" r:id="rId9"/>
    <p:sldId id="271" r:id="rId10"/>
    <p:sldId id="274" r:id="rId11"/>
    <p:sldId id="263" r:id="rId12"/>
    <p:sldId id="262" r:id="rId13"/>
    <p:sldId id="264" r:id="rId14"/>
    <p:sldId id="265" r:id="rId15"/>
    <p:sldId id="282" r:id="rId16"/>
    <p:sldId id="272" r:id="rId17"/>
    <p:sldId id="285" r:id="rId18"/>
    <p:sldId id="267" r:id="rId19"/>
    <p:sldId id="266" r:id="rId20"/>
    <p:sldId id="273" r:id="rId21"/>
    <p:sldId id="270" r:id="rId22"/>
    <p:sldId id="281" r:id="rId23"/>
    <p:sldId id="268" r:id="rId24"/>
    <p:sldId id="279" r:id="rId25"/>
    <p:sldId id="283" r:id="rId26"/>
    <p:sldId id="284" r:id="rId27"/>
    <p:sldId id="26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pllc.us/" TargetMode="External"/><Relationship Id="rId2" Type="http://schemas.openxmlformats.org/officeDocument/2006/relationships/hyperlink" Target="mailto:sfry@mfpllc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3206187"/>
            <a:ext cx="8825658" cy="1571194"/>
          </a:xfrm>
        </p:spPr>
        <p:txBody>
          <a:bodyPr/>
          <a:lstStyle/>
          <a:p>
            <a:pPr algn="ctr"/>
            <a:r>
              <a:rPr lang="en-US" sz="4400" b="1" dirty="0" smtClean="0"/>
              <a:t>State of the Industry’s Resources and Recruiting Best Practices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398" y="5419932"/>
            <a:ext cx="8825658" cy="8614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smtClean="0"/>
              <a:t>Scott A. FRY</a:t>
            </a:r>
          </a:p>
          <a:p>
            <a:pPr algn="r"/>
            <a:r>
              <a:rPr lang="en-US" dirty="0" smtClean="0"/>
              <a:t>Managing DIRECTOR – Mycoff, Fry &amp; Prouse LLC</a:t>
            </a:r>
          </a:p>
          <a:p>
            <a:pPr algn="r"/>
            <a:r>
              <a:rPr lang="en-US" dirty="0" smtClean="0"/>
              <a:t>2015 </a:t>
            </a:r>
            <a:r>
              <a:rPr lang="en-US" dirty="0" err="1" smtClean="0"/>
              <a:t>feca</a:t>
            </a:r>
            <a:r>
              <a:rPr lang="en-US" dirty="0" smtClean="0"/>
              <a:t> Human resources CONFERENCE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5" y="327300"/>
            <a:ext cx="3898504" cy="88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30946"/>
            <a:ext cx="9404723" cy="788254"/>
          </a:xfrm>
        </p:spPr>
        <p:txBody>
          <a:bodyPr/>
          <a:lstStyle/>
          <a:p>
            <a:r>
              <a:rPr lang="en-US" dirty="0"/>
              <a:t>Cooperative </a:t>
            </a:r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19200"/>
            <a:ext cx="8946541" cy="50291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Security/Stability </a:t>
            </a:r>
          </a:p>
          <a:p>
            <a:r>
              <a:rPr lang="en-US" sz="2800" dirty="0" smtClean="0"/>
              <a:t>Grass Roots</a:t>
            </a:r>
          </a:p>
          <a:p>
            <a:r>
              <a:rPr lang="en-US" sz="2800" dirty="0" smtClean="0"/>
              <a:t>Governance</a:t>
            </a:r>
          </a:p>
          <a:p>
            <a:r>
              <a:rPr lang="en-US" sz="2800" dirty="0" smtClean="0"/>
              <a:t>Politics</a:t>
            </a:r>
          </a:p>
          <a:p>
            <a:r>
              <a:rPr lang="en-US" sz="2800" dirty="0"/>
              <a:t>Member (customer) </a:t>
            </a:r>
            <a:r>
              <a:rPr lang="en-US" sz="2800" dirty="0" smtClean="0"/>
              <a:t>driven decision-making</a:t>
            </a:r>
          </a:p>
          <a:p>
            <a:r>
              <a:rPr lang="en-US" sz="2800" dirty="0"/>
              <a:t>Competitive </a:t>
            </a:r>
            <a:r>
              <a:rPr lang="en-US" sz="2800" dirty="0" smtClean="0"/>
              <a:t>compensation</a:t>
            </a:r>
          </a:p>
          <a:p>
            <a:r>
              <a:rPr lang="en-US" sz="2800" dirty="0"/>
              <a:t>Efficiency of </a:t>
            </a:r>
            <a:r>
              <a:rPr lang="en-US" sz="2800" dirty="0" smtClean="0"/>
              <a:t>decision-making</a:t>
            </a:r>
          </a:p>
          <a:p>
            <a:r>
              <a:rPr lang="en-US" sz="2800" dirty="0"/>
              <a:t>Consistency of </a:t>
            </a:r>
            <a:r>
              <a:rPr lang="en-US" sz="2800" dirty="0" smtClean="0"/>
              <a:t>leadership</a:t>
            </a:r>
          </a:p>
          <a:p>
            <a:r>
              <a:rPr lang="en-US" sz="2800" dirty="0"/>
              <a:t>Career development </a:t>
            </a:r>
            <a:r>
              <a:rPr lang="en-US" sz="2800" dirty="0" smtClean="0"/>
              <a:t>opportunity</a:t>
            </a:r>
          </a:p>
          <a:p>
            <a:r>
              <a:rPr lang="en-US" sz="2800" dirty="0" smtClean="0"/>
              <a:t>Transferability of retirement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69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8724"/>
          </a:xfrm>
        </p:spPr>
        <p:txBody>
          <a:bodyPr/>
          <a:lstStyle/>
          <a:p>
            <a:r>
              <a:rPr lang="en-US" dirty="0" smtClean="0"/>
              <a:t>Competitive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905" y="1311442"/>
            <a:ext cx="10708106" cy="4936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COOPS? </a:t>
            </a:r>
            <a:r>
              <a:rPr lang="en-US" sz="2400" u="sng" dirty="0" smtClean="0"/>
              <a:t>Second place </a:t>
            </a:r>
            <a:r>
              <a:rPr lang="en-US" sz="2400" dirty="0" smtClean="0"/>
              <a:t>in the IOU vs Cooperative vs public power (muni) race.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Never stop educating your boards on “the market” – annual reviews with periodic external salary surveys that include a balance of data from </a:t>
            </a:r>
            <a:r>
              <a:rPr lang="en-US" sz="2400" u="sng" dirty="0" smtClean="0"/>
              <a:t>all three segments.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Hire salary survey firms that know the electric industry and understand cross-sector surveying. What resources can be lost to an IOU or municipal utility OR ANOTHER INDUSTRY?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Are cooperatives</a:t>
            </a:r>
            <a:r>
              <a:rPr lang="en-US" sz="2400" dirty="0" smtClean="0"/>
              <a:t> doomed to be a farm club </a:t>
            </a:r>
            <a:r>
              <a:rPr lang="en-US" sz="2400" dirty="0"/>
              <a:t>for IOUs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2629"/>
          </a:xfrm>
        </p:spPr>
        <p:txBody>
          <a:bodyPr/>
          <a:lstStyle/>
          <a:p>
            <a:r>
              <a:rPr lang="en-US" dirty="0" smtClean="0"/>
              <a:t>Consider more than just base salary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5348"/>
            <a:ext cx="8946541" cy="49730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Performance bonuses:</a:t>
            </a:r>
          </a:p>
          <a:p>
            <a:pPr lvl="2"/>
            <a:r>
              <a:rPr lang="en-US" dirty="0" smtClean="0"/>
              <a:t>The standard in for-profit utilities and private equity businesses</a:t>
            </a:r>
          </a:p>
          <a:p>
            <a:pPr lvl="2"/>
            <a:r>
              <a:rPr lang="en-US" dirty="0" smtClean="0"/>
              <a:t>Becoming more common in the electric cooperative sector</a:t>
            </a:r>
          </a:p>
          <a:p>
            <a:pPr marL="0" indent="0">
              <a:buNone/>
            </a:pPr>
            <a:r>
              <a:rPr lang="en-US" dirty="0" smtClean="0"/>
              <a:t>Attraction/Retention bonuses:</a:t>
            </a:r>
          </a:p>
          <a:p>
            <a:pPr lvl="2"/>
            <a:r>
              <a:rPr lang="en-US" dirty="0" smtClean="0"/>
              <a:t>Signing bonuses for new employees</a:t>
            </a:r>
          </a:p>
          <a:p>
            <a:pPr lvl="2"/>
            <a:r>
              <a:rPr lang="en-US" dirty="0" smtClean="0"/>
              <a:t>Short-term; present at the end of the year to receive</a:t>
            </a:r>
          </a:p>
          <a:p>
            <a:pPr lvl="2"/>
            <a:r>
              <a:rPr lang="en-US" dirty="0" smtClean="0"/>
              <a:t>Long-term; present at the end of three years to receive (Most effective!)</a:t>
            </a:r>
          </a:p>
          <a:p>
            <a:pPr lvl="2"/>
            <a:r>
              <a:rPr lang="en-US" dirty="0" smtClean="0"/>
              <a:t>457 (b or f) retention agreements </a:t>
            </a:r>
            <a:r>
              <a:rPr lang="en-US" u="sng" dirty="0" smtClean="0">
                <a:solidFill>
                  <a:srgbClr val="FFFF00"/>
                </a:solidFill>
              </a:rPr>
              <a:t>with vesting period</a:t>
            </a:r>
          </a:p>
          <a:p>
            <a:pPr marL="0" indent="0">
              <a:buNone/>
            </a:pPr>
            <a:r>
              <a:rPr lang="en-US" dirty="0" smtClean="0"/>
              <a:t>Fringe Benefits</a:t>
            </a:r>
          </a:p>
          <a:p>
            <a:pPr lvl="2"/>
            <a:r>
              <a:rPr lang="en-US" dirty="0" smtClean="0"/>
              <a:t>Flexible work and PTO schedules</a:t>
            </a:r>
          </a:p>
          <a:p>
            <a:pPr lvl="2"/>
            <a:r>
              <a:rPr lang="en-US" dirty="0" smtClean="0"/>
              <a:t>Health care insurance (Chaos! Are you cutting back?)</a:t>
            </a:r>
          </a:p>
          <a:p>
            <a:pPr lvl="2"/>
            <a:r>
              <a:rPr lang="en-US" dirty="0" smtClean="0"/>
              <a:t>Portable retirement plans (R&amp;S Program?)</a:t>
            </a:r>
          </a:p>
          <a:p>
            <a:pPr lvl="2"/>
            <a:endParaRPr lang="en-US" dirty="0"/>
          </a:p>
          <a:p>
            <a:pPr marL="914400" lvl="2" indent="0" algn="ctr">
              <a:buNone/>
            </a:pPr>
            <a:r>
              <a:rPr lang="en-US" sz="2200" b="1" dirty="0">
                <a:solidFill>
                  <a:srgbClr val="FFFF00"/>
                </a:solidFill>
              </a:rPr>
              <a:t>Adapt or death spiral – market forces dictate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0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17412"/>
            <a:ext cx="11337342" cy="786535"/>
          </a:xfrm>
        </p:spPr>
        <p:txBody>
          <a:bodyPr/>
          <a:lstStyle/>
          <a:p>
            <a:pPr algn="ctr"/>
            <a:r>
              <a:rPr lang="en-US" sz="2800" dirty="0" smtClean="0"/>
              <a:t>Advertising is dead or dying!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Network </a:t>
            </a:r>
            <a:r>
              <a:rPr lang="en-US" sz="2800" u="sng" dirty="0" smtClean="0"/>
              <a:t>PROACTIVELY</a:t>
            </a:r>
            <a:r>
              <a:rPr lang="en-US" sz="2800" dirty="0" smtClean="0"/>
              <a:t> to find employees and </a:t>
            </a:r>
            <a:r>
              <a:rPr lang="en-US" sz="2800" b="1" dirty="0" smtClean="0"/>
              <a:t>build a rolodex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088433"/>
            <a:ext cx="6732346" cy="3468778"/>
          </a:xfrm>
        </p:spPr>
        <p:txBody>
          <a:bodyPr>
            <a:normAutofit/>
          </a:bodyPr>
          <a:lstStyle/>
          <a:p>
            <a:r>
              <a:rPr lang="en-US" sz="2800" u="sng" dirty="0"/>
              <a:t>Locally and Regionally focused! </a:t>
            </a:r>
            <a:endParaRPr lang="en-US" sz="28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</a:rPr>
              <a:t>50% of the US population lives within 50 miles of their birthplace. </a:t>
            </a:r>
            <a:r>
              <a:rPr lang="en-US" sz="3200" dirty="0"/>
              <a:t>Find local roots and retention rates will increase!</a:t>
            </a:r>
          </a:p>
          <a:p>
            <a:pPr marL="0" indent="0" algn="ctr">
              <a:buNone/>
            </a:pPr>
            <a:endParaRPr lang="en-US" dirty="0" smtClean="0"/>
          </a:p>
          <a:p>
            <a:pPr algn="r"/>
            <a:r>
              <a:rPr lang="en-US" sz="1100" dirty="0" smtClean="0"/>
              <a:t>Source:  Pew Research Center</a:t>
            </a:r>
            <a:endParaRPr lang="en-US" sz="1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58" y="2638437"/>
            <a:ext cx="4147795" cy="39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88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6" y="452718"/>
            <a:ext cx="11454063" cy="6272935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500" dirty="0" smtClean="0"/>
              <a:t>More problem solvers, less HR Police!!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Minimize </a:t>
            </a:r>
            <a:r>
              <a:rPr lang="en-US" dirty="0"/>
              <a:t>prescriptive interviews!</a:t>
            </a:r>
          </a:p>
          <a:p>
            <a:pPr marL="400050" lvl="1" indent="0">
              <a:buNone/>
            </a:pPr>
            <a:r>
              <a:rPr lang="en-US" dirty="0" smtClean="0"/>
              <a:t>Keep your organizations out of trouble legally, but develop flexibility in the hiring and interview process! Script LESS questions.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sz="2000" dirty="0" smtClean="0"/>
              <a:t>Resumes:</a:t>
            </a:r>
            <a:r>
              <a:rPr lang="en-US" dirty="0" smtClean="0"/>
              <a:t> </a:t>
            </a:r>
            <a:r>
              <a:rPr lang="en-US" u="sng" dirty="0" smtClean="0"/>
              <a:t>Avoid premature decisions on resumes. Give resumes a first-tier review for factors that indicate talent (examples: early advancement, lateral movement out of core education, </a:t>
            </a:r>
            <a:r>
              <a:rPr lang="en-US" u="sng" dirty="0" err="1" smtClean="0"/>
              <a:t>etc</a:t>
            </a:r>
            <a:r>
              <a:rPr lang="en-US" u="sng" dirty="0" smtClean="0"/>
              <a:t>)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What percentage of applicants do you invite for interaction (telephone, Skype, on-site)? </a:t>
            </a:r>
            <a:endParaRPr lang="en-US" dirty="0"/>
          </a:p>
          <a:p>
            <a:pPr lvl="2"/>
            <a:r>
              <a:rPr lang="en-US" dirty="0" smtClean="0"/>
              <a:t>Employment Seminars on-site at the utility headquarters</a:t>
            </a:r>
          </a:p>
          <a:p>
            <a:pPr marL="514350" lvl="1" indent="0">
              <a:buNone/>
            </a:pPr>
            <a:endParaRPr lang="en-US" dirty="0"/>
          </a:p>
          <a:p>
            <a:pPr marL="514350" lvl="1" indent="0">
              <a:buNone/>
            </a:pPr>
            <a:r>
              <a:rPr lang="en-US" dirty="0"/>
              <a:t>Send the right message to candidates – not hiring you now, but in the future?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297" y="695786"/>
            <a:ext cx="2953616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19" y="363894"/>
            <a:ext cx="7495708" cy="6130211"/>
          </a:xfrm>
        </p:spPr>
      </p:pic>
    </p:spTree>
    <p:extLst>
      <p:ext uri="{BB962C8B-B14F-4D97-AF65-F5344CB8AC3E}">
        <p14:creationId xmlns:p14="http://schemas.microsoft.com/office/powerpoint/2010/main" val="5436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9474"/>
          </a:xfrm>
        </p:spPr>
        <p:txBody>
          <a:bodyPr/>
          <a:lstStyle/>
          <a:p>
            <a:r>
              <a:rPr lang="en-US" dirty="0" smtClean="0"/>
              <a:t>Sourcing for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908" y="2190568"/>
            <a:ext cx="8946541" cy="505620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Dedicated </a:t>
            </a:r>
            <a:r>
              <a:rPr lang="en-US" dirty="0" err="1"/>
              <a:t>S</a:t>
            </a:r>
            <a:r>
              <a:rPr lang="en-US" dirty="0" err="1" smtClean="0"/>
              <a:t>ourcer</a:t>
            </a:r>
            <a:r>
              <a:rPr lang="en-US" dirty="0" smtClean="0"/>
              <a:t> or assigned sourcing responsibility in your coop?</a:t>
            </a:r>
          </a:p>
          <a:p>
            <a:pPr lvl="1"/>
            <a:r>
              <a:rPr lang="en-US" dirty="0" smtClean="0"/>
              <a:t>Budget support for networking (NRECA, RMEL)?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Maintain a searchable database to retain applicant resumes and information for the future? Revisit on every recruitment.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9474"/>
          </a:xfrm>
        </p:spPr>
        <p:txBody>
          <a:bodyPr/>
          <a:lstStyle/>
          <a:p>
            <a:r>
              <a:rPr lang="en-US" dirty="0" smtClean="0"/>
              <a:t>Nepotism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190568"/>
            <a:ext cx="11166444" cy="5056207"/>
          </a:xfrm>
        </p:spPr>
        <p:txBody>
          <a:bodyPr/>
          <a:lstStyle/>
          <a:p>
            <a:endParaRPr lang="en-US" dirty="0" smtClean="0"/>
          </a:p>
          <a:p>
            <a:pPr marL="514350" lvl="1" indent="0">
              <a:buNone/>
            </a:pPr>
            <a:endParaRPr lang="en-US" sz="3200" dirty="0" smtClean="0"/>
          </a:p>
          <a:p>
            <a:pPr marL="514350" lvl="1" indent="0">
              <a:buNone/>
            </a:pPr>
            <a:r>
              <a:rPr lang="en-US" sz="3200" dirty="0" smtClean="0"/>
              <a:t>Define boundaries, but don’t eliminate options.</a:t>
            </a:r>
            <a:endParaRPr lang="en-US" sz="32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1071"/>
          </a:xfrm>
        </p:spPr>
        <p:txBody>
          <a:bodyPr/>
          <a:lstStyle/>
          <a:p>
            <a:pPr algn="ctr"/>
            <a:r>
              <a:rPr lang="en-US" sz="3600" dirty="0" smtClean="0"/>
              <a:t>Investing in Intellectual Capital:</a:t>
            </a:r>
            <a:br>
              <a:rPr lang="en-US" sz="3600" dirty="0" smtClean="0"/>
            </a:br>
            <a:r>
              <a:rPr lang="en-US" sz="3600" dirty="0" smtClean="0"/>
              <a:t> THE best retention tool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634" y="1642189"/>
            <a:ext cx="10519193" cy="488924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Treat like a distribution line or substation, investment increases reliability.</a:t>
            </a:r>
          </a:p>
          <a:p>
            <a:r>
              <a:rPr lang="en-US" sz="2400" dirty="0" smtClean="0"/>
              <a:t>Avoid “under staffing”; leaders don’t have time to develop the next generation or resources to develop – the overhead cost will come </a:t>
            </a:r>
            <a:r>
              <a:rPr lang="en-US" sz="2400" u="sng" dirty="0" smtClean="0"/>
              <a:t>one way or another.</a:t>
            </a:r>
          </a:p>
          <a:p>
            <a:r>
              <a:rPr lang="en-US" sz="2400" dirty="0" smtClean="0"/>
              <a:t>Knowledge Transfer – if you aren’t already doing it, you are way behind.</a:t>
            </a:r>
          </a:p>
          <a:p>
            <a:r>
              <a:rPr lang="en-US" sz="2400" dirty="0" smtClean="0"/>
              <a:t>Workforce Development - ongoing investment in intellectual capital; utilize statewide, NRECA, or regional subject matter experts’ services to train and educate with a goal in mind.</a:t>
            </a:r>
          </a:p>
          <a:p>
            <a:r>
              <a:rPr lang="en-US" sz="2400" dirty="0" smtClean="0"/>
              <a:t>Don’t allow a great leader to retire and completely disconnect when possible – bring back on contract to mentor, they love it!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HR team should know the  average cost to recruit employees at all levels.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Will help you justify budgetary support and the need and comparison cost of going outside for recruiting help.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6025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4278"/>
          </a:xfrm>
        </p:spPr>
        <p:txBody>
          <a:bodyPr/>
          <a:lstStyle/>
          <a:p>
            <a:r>
              <a:rPr lang="en-US" dirty="0" smtClean="0"/>
              <a:t>Mycoff, Fry &amp; Prouse LLC: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31642"/>
            <a:ext cx="10093423" cy="501675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Based out of Colorado, but recruit from coast to coast with utilities.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Over 80 years of experience recruiting in the utilities and energy market.</a:t>
            </a:r>
          </a:p>
          <a:p>
            <a:pPr marL="0" indent="0" algn="ctr">
              <a:buNone/>
            </a:pPr>
            <a:r>
              <a:rPr lang="en-US" dirty="0" smtClean="0"/>
              <a:t>Around 130 CEOs recruited over the past 40+ years.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Recruit in all sectors of electric utilities - Management to CEO levels.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Seminole Electric Cooperative – CEO</a:t>
            </a:r>
          </a:p>
          <a:p>
            <a:pPr marL="0" indent="0" algn="ctr">
              <a:buNone/>
            </a:pPr>
            <a:r>
              <a:rPr lang="en-US" dirty="0" smtClean="0"/>
              <a:t>SECO Energy – Director of Corporate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8" y="789032"/>
            <a:ext cx="11765902" cy="534118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ROTATIONAL PROGRAMS FOR NEW RECRUITS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5081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6600" dirty="0" smtClean="0"/>
              <a:t>1970’s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08" y="1951795"/>
            <a:ext cx="2465855" cy="1827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32" y="780220"/>
            <a:ext cx="2247900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89" y="2925936"/>
            <a:ext cx="2791831" cy="2093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22" y="1628058"/>
            <a:ext cx="2328672" cy="1840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8" y="2872558"/>
            <a:ext cx="2647846" cy="20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Cross-training – great developmental and retention tool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Builds teamwork and interdependence in the organization.</a:t>
            </a:r>
          </a:p>
          <a:p>
            <a:endParaRPr lang="en-US" sz="3200" dirty="0" smtClean="0"/>
          </a:p>
          <a:p>
            <a:r>
              <a:rPr lang="en-US" sz="3200" dirty="0" smtClean="0"/>
              <a:t>Secures the organization’s risk against “lottery wins”</a:t>
            </a:r>
          </a:p>
          <a:p>
            <a:endParaRPr lang="en-US" sz="3200" dirty="0" smtClean="0"/>
          </a:p>
          <a:p>
            <a:r>
              <a:rPr lang="en-US" sz="3200" dirty="0" smtClean="0"/>
              <a:t>Engages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323474"/>
            <a:ext cx="7837696" cy="530618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5100" dirty="0" smtClean="0"/>
              <a:t>Millennial generation static and slightly growing through 2036 before decline – immigration filling holes in the resource pool</a:t>
            </a:r>
          </a:p>
          <a:p>
            <a:pPr marL="0" indent="0">
              <a:buNone/>
            </a:pPr>
            <a:endParaRPr lang="en-US" sz="5100" dirty="0" smtClean="0"/>
          </a:p>
          <a:p>
            <a:r>
              <a:rPr lang="en-US" sz="5100" dirty="0" smtClean="0"/>
              <a:t>Gender shift</a:t>
            </a:r>
          </a:p>
          <a:p>
            <a:pPr marL="0" indent="0">
              <a:buNone/>
            </a:pPr>
            <a:endParaRPr lang="en-US" sz="5100" dirty="0" smtClean="0"/>
          </a:p>
          <a:p>
            <a:pPr marL="0" indent="0">
              <a:buNone/>
            </a:pPr>
            <a:r>
              <a:rPr lang="en-US" sz="5100" dirty="0" smtClean="0"/>
              <a:t>Dual benefit: fill the holes in the resource pool and accomplish diversification goals.</a:t>
            </a:r>
          </a:p>
          <a:p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What minority resources can you tap into?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Source:  asee.org; from 2011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08" y="522515"/>
            <a:ext cx="3132091" cy="60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Strategic/Succession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23474"/>
            <a:ext cx="10317357" cy="49249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4500" dirty="0" smtClean="0"/>
              <a:t>Engage in strategic planning - </a:t>
            </a:r>
            <a:r>
              <a:rPr lang="en-US" sz="4500" b="1" u="sng" dirty="0" smtClean="0">
                <a:solidFill>
                  <a:schemeClr val="accent3"/>
                </a:solidFill>
              </a:rPr>
              <a:t>fight</a:t>
            </a:r>
            <a:r>
              <a:rPr lang="en-US" sz="4500" dirty="0" smtClean="0"/>
              <a:t> for a seat at the table!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900" dirty="0"/>
              <a:t>Engage with your boards </a:t>
            </a:r>
            <a:r>
              <a:rPr lang="en-US" sz="2900" dirty="0" smtClean="0"/>
              <a:t>and CEO to </a:t>
            </a:r>
            <a:r>
              <a:rPr lang="en-US" sz="2900" dirty="0"/>
              <a:t>understand their cultural expectations or vision for ideal culture, define those expectations, and target those type of candidates.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Does your organization have a </a:t>
            </a:r>
            <a:r>
              <a:rPr lang="en-US" sz="2800" u="sng" dirty="0" smtClean="0"/>
              <a:t>formalized</a:t>
            </a:r>
            <a:r>
              <a:rPr lang="en-US" sz="2800" dirty="0" smtClean="0"/>
              <a:t> succession plan? That is, do you know who will succeed each leader in the event of a “lottery win” and are you investing in those successors’ skills to get them ready?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 formalized plan needs to be managed and communicated to employees properly, but can be an outstanding attraction and retention tool.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Review and renew the plan with regularity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48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6" y="266106"/>
            <a:ext cx="9404723" cy="1400530"/>
          </a:xfrm>
        </p:spPr>
        <p:txBody>
          <a:bodyPr/>
          <a:lstStyle/>
          <a:p>
            <a:r>
              <a:rPr lang="en-US" dirty="0" smtClean="0"/>
              <a:t>Simple Fact: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938" y="1371599"/>
            <a:ext cx="8946541" cy="4671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Hire for talent first, qualifications second!</a:t>
            </a:r>
          </a:p>
          <a:p>
            <a:pPr marL="0" lvl="1" indent="0">
              <a:buNone/>
            </a:pPr>
            <a:endParaRPr lang="en-US" sz="2500" dirty="0" smtClean="0"/>
          </a:p>
          <a:p>
            <a:pPr marL="0" lvl="1" indent="0">
              <a:buNone/>
            </a:pPr>
            <a:r>
              <a:rPr lang="en-US" sz="2500" dirty="0" smtClean="0"/>
              <a:t>Talented </a:t>
            </a:r>
            <a:r>
              <a:rPr lang="en-US" sz="2500" dirty="0"/>
              <a:t>personnel do more than twice the work of an average </a:t>
            </a:r>
            <a:r>
              <a:rPr lang="en-US" sz="2500" dirty="0" smtClean="0"/>
              <a:t>employee and bring more return on investment.</a:t>
            </a:r>
          </a:p>
          <a:p>
            <a:pPr marL="0" lvl="1" indent="0">
              <a:buNone/>
            </a:pPr>
            <a:endParaRPr lang="en-US" sz="2500" dirty="0" smtClean="0"/>
          </a:p>
          <a:p>
            <a:pPr marL="0" lvl="1" indent="0">
              <a:buNone/>
            </a:pPr>
            <a:r>
              <a:rPr lang="en-US" sz="2500" dirty="0" smtClean="0"/>
              <a:t>You </a:t>
            </a:r>
            <a:r>
              <a:rPr lang="en-US" sz="2500" dirty="0"/>
              <a:t>can do more with </a:t>
            </a:r>
            <a:r>
              <a:rPr lang="en-US" sz="2500" dirty="0" smtClean="0"/>
              <a:t>less, </a:t>
            </a:r>
            <a:r>
              <a:rPr lang="en-US" sz="2500" dirty="0"/>
              <a:t>but compensate accordingly!</a:t>
            </a:r>
          </a:p>
        </p:txBody>
      </p:sp>
    </p:spTree>
    <p:extLst>
      <p:ext uri="{BB962C8B-B14F-4D97-AF65-F5344CB8AC3E}">
        <p14:creationId xmlns:p14="http://schemas.microsoft.com/office/powerpoint/2010/main" val="26907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 the Technology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9633"/>
            <a:ext cx="10643930" cy="5427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 smtClean="0">
                <a:solidFill>
                  <a:schemeClr val="accent3"/>
                </a:solidFill>
              </a:rPr>
              <a:t>Smart Grid/Automated Metering Infrastructure (AMI)</a:t>
            </a:r>
          </a:p>
          <a:p>
            <a:pPr marL="0" indent="0" algn="ctr"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9" y="3049338"/>
            <a:ext cx="7503885" cy="3113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34" y="2038133"/>
            <a:ext cx="3810000" cy="23812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572000" y="3582955"/>
            <a:ext cx="3573834" cy="541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2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Unanticipated Factor – Board Member Retirements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15412"/>
            <a:ext cx="5281707" cy="46715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smtClean="0">
                <a:solidFill>
                  <a:schemeClr val="accent3"/>
                </a:solidFill>
              </a:rPr>
              <a:t>Opportunity for HR!!</a:t>
            </a:r>
          </a:p>
          <a:p>
            <a:pPr marL="0" indent="0">
              <a:buNone/>
            </a:pPr>
            <a:r>
              <a:rPr lang="en-US" sz="2800" dirty="0" smtClean="0"/>
              <a:t>Engage new board members and educate them on these challenges.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r">
              <a:buNone/>
            </a:pPr>
            <a:r>
              <a:rPr lang="en-US" sz="1100" dirty="0" smtClean="0"/>
              <a:t>Source: Wikipedia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7" y="1853248"/>
            <a:ext cx="5744779" cy="45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795681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Scott A. Fry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Mycoff, Fry &amp; Prouse LLC</a:t>
            </a:r>
            <a:br>
              <a:rPr lang="en-US" sz="2800" dirty="0" smtClean="0"/>
            </a:br>
            <a:r>
              <a:rPr lang="en-US" sz="2800" dirty="0" smtClean="0"/>
              <a:t>Conifer, CO</a:t>
            </a:r>
            <a:br>
              <a:rPr lang="en-US" sz="2800" dirty="0" smtClean="0"/>
            </a:br>
            <a:r>
              <a:rPr lang="en-US" sz="2800" dirty="0" smtClean="0"/>
              <a:t>(800) 525-9082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sfry@mfpllc.us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www.mfpllc.us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Demographics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30037"/>
            <a:ext cx="6626543" cy="441173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+mn-lt"/>
              </a:rPr>
              <a:t>Baby Boomers </a:t>
            </a:r>
            <a:r>
              <a:rPr lang="en-US" altLang="en-US" sz="2800" dirty="0" smtClean="0">
                <a:latin typeface="+mn-lt"/>
              </a:rPr>
              <a:t>(now aged 51-69)</a:t>
            </a:r>
            <a:endParaRPr lang="en-US" altLang="en-US" sz="28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+mn-lt"/>
              </a:rPr>
              <a:t>Around 75 </a:t>
            </a:r>
            <a:r>
              <a:rPr lang="en-US" altLang="en-US" sz="2800" dirty="0">
                <a:latin typeface="+mn-lt"/>
              </a:rPr>
              <a:t>million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+mn-lt"/>
              </a:rPr>
              <a:t>Generation X </a:t>
            </a:r>
            <a:r>
              <a:rPr lang="en-US" altLang="en-US" sz="2800" dirty="0" smtClean="0">
                <a:latin typeface="+mn-lt"/>
              </a:rPr>
              <a:t>(now aged 35-50) </a:t>
            </a:r>
            <a:endParaRPr lang="en-US" altLang="en-US" sz="28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+mn-lt"/>
              </a:rPr>
              <a:t>Around 66 million</a:t>
            </a:r>
            <a:endParaRPr lang="en-US" altLang="en-US" sz="2800" dirty="0">
              <a:solidFill>
                <a:schemeClr val="accent3"/>
              </a:solidFill>
              <a:latin typeface="+mn-lt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+mn-lt"/>
              </a:rPr>
              <a:t>Millennial (“Gen Y” – aged 18-34) </a:t>
            </a:r>
            <a:endParaRPr lang="en-US" altLang="en-US" sz="28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+mn-lt"/>
              </a:rPr>
              <a:t>75 million – become largest in 2015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+mn-lt"/>
              </a:rPr>
              <a:t>*Immigration brings to 81M in 2036*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100" dirty="0" smtClean="0">
              <a:latin typeface="+mn-lt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100" dirty="0" smtClean="0">
                <a:latin typeface="+mn-lt"/>
              </a:rPr>
              <a:t>(Source: Pew Research Center)</a:t>
            </a:r>
            <a:endParaRPr lang="en-US" altLang="en-US" sz="1100" dirty="0">
              <a:latin typeface="+mn-lt"/>
            </a:endParaRPr>
          </a:p>
        </p:txBody>
      </p:sp>
      <p:pic>
        <p:nvPicPr>
          <p:cNvPr id="1026" name="Picture 2" descr="http://www.pewresearch.org/files/2015/01/FT_15.01.15_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78" y="1330037"/>
            <a:ext cx="4027219" cy="51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1449" y="1305334"/>
            <a:ext cx="3514109" cy="5330244"/>
          </a:xfrm>
        </p:spPr>
        <p:txBody>
          <a:bodyPr/>
          <a:lstStyle/>
          <a:p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u="sng" dirty="0" smtClean="0"/>
              <a:t>Forecast:  </a:t>
            </a:r>
            <a:br>
              <a:rPr lang="en-US" sz="2400" u="sng" dirty="0" smtClean="0"/>
            </a:br>
            <a:r>
              <a:rPr lang="en-US" sz="2400" dirty="0" smtClean="0"/>
              <a:t>75 million baby boomer retirements in the next 16 years and we’re already higher in baby boomer employment than the next highest industry and up to 15% higher than other industries.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556055"/>
            <a:ext cx="7646364" cy="5643496"/>
          </a:xfrm>
        </p:spPr>
      </p:pic>
    </p:spTree>
    <p:extLst>
      <p:ext uri="{BB962C8B-B14F-4D97-AF65-F5344CB8AC3E}">
        <p14:creationId xmlns:p14="http://schemas.microsoft.com/office/powerpoint/2010/main" val="6598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Are there really 66 million Gen Xers to replace the Boomers in this industry? NO!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4" y="1497496"/>
            <a:ext cx="11442030" cy="5175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sz="3200" u="sng" dirty="0" smtClean="0"/>
              <a:t>The Perfect Storm</a:t>
            </a:r>
            <a:r>
              <a:rPr lang="en-US" sz="2400" u="sng" dirty="0" smtClean="0"/>
              <a:t>:</a:t>
            </a:r>
          </a:p>
          <a:p>
            <a:pPr marL="0" indent="0" algn="ctr">
              <a:buNone/>
            </a:pPr>
            <a:endParaRPr lang="en-US" sz="1600" u="sng" dirty="0" smtClean="0"/>
          </a:p>
          <a:p>
            <a:r>
              <a:rPr lang="en-US" sz="2400" dirty="0" smtClean="0"/>
              <a:t>Deregulation (early 1990’s through early 2000’s) – the industry stops investing in the next generation.</a:t>
            </a:r>
          </a:p>
          <a:p>
            <a:r>
              <a:rPr lang="en-US" sz="2400" dirty="0" smtClean="0"/>
              <a:t>Many would-be utility engineers, technicians, and craft personnel go to other industries (IT). </a:t>
            </a:r>
            <a:r>
              <a:rPr lang="en-US" sz="2400" u="sng" dirty="0" smtClean="0"/>
              <a:t>Electric services industry employment drops 14%</a:t>
            </a:r>
            <a:r>
              <a:rPr lang="en-US" sz="2400" dirty="0" smtClean="0"/>
              <a:t> from its peak in 1990 through 1997. </a:t>
            </a:r>
          </a:p>
          <a:p>
            <a:r>
              <a:rPr lang="en-US" sz="2400" dirty="0" smtClean="0"/>
              <a:t>Craft personnel shortage reaches peaks 2010-2015 – will it continue?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81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5596"/>
          </a:xfrm>
        </p:spPr>
        <p:txBody>
          <a:bodyPr/>
          <a:lstStyle/>
          <a:p>
            <a:r>
              <a:rPr lang="en-US" dirty="0" smtClean="0"/>
              <a:t>Supply vs.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28058"/>
            <a:ext cx="8946541" cy="492034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75 million Millennials entering the supervisory and management workforce, but a temporary gap will remain with Gen Xers (10-year gap?).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44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30946"/>
            <a:ext cx="9404723" cy="788254"/>
          </a:xfrm>
        </p:spPr>
        <p:txBody>
          <a:bodyPr/>
          <a:lstStyle/>
          <a:p>
            <a:r>
              <a:rPr lang="en-US" dirty="0" smtClean="0"/>
              <a:t>Competing Forces Arise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19200"/>
            <a:ext cx="8946541" cy="50291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Cross-sector competition for intellectual capital begins:</a:t>
            </a:r>
          </a:p>
          <a:p>
            <a:pPr lvl="2"/>
            <a:r>
              <a:rPr lang="en-US" sz="2800" dirty="0" smtClean="0"/>
              <a:t>Investor owned utilities</a:t>
            </a:r>
          </a:p>
          <a:p>
            <a:pPr lvl="2"/>
            <a:r>
              <a:rPr lang="en-US" sz="2800" dirty="0" smtClean="0"/>
              <a:t>Contractors</a:t>
            </a:r>
          </a:p>
          <a:p>
            <a:pPr lvl="2"/>
            <a:r>
              <a:rPr lang="en-US" sz="2800" dirty="0" smtClean="0"/>
              <a:t>Merchant generators</a:t>
            </a:r>
          </a:p>
          <a:p>
            <a:pPr lvl="2"/>
            <a:r>
              <a:rPr lang="en-US" sz="2800" dirty="0" smtClean="0"/>
              <a:t>Private equity participants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Municipal Utilities (TARGET!!)</a:t>
            </a:r>
          </a:p>
        </p:txBody>
      </p:sp>
    </p:spTree>
    <p:extLst>
      <p:ext uri="{BB962C8B-B14F-4D97-AF65-F5344CB8AC3E}">
        <p14:creationId xmlns:p14="http://schemas.microsoft.com/office/powerpoint/2010/main" val="34911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30946"/>
            <a:ext cx="9404723" cy="788254"/>
          </a:xfrm>
        </p:spPr>
        <p:txBody>
          <a:bodyPr/>
          <a:lstStyle/>
          <a:p>
            <a:r>
              <a:rPr lang="en-US" dirty="0" smtClean="0"/>
              <a:t>Highest Demand?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19200"/>
            <a:ext cx="8946541" cy="50291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General Manager/CEO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Engineers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Finance and accounting leaders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Operations leadership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928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0088" y="6610600"/>
            <a:ext cx="2953616" cy="1400530"/>
          </a:xfrm>
        </p:spPr>
        <p:txBody>
          <a:bodyPr/>
          <a:lstStyle/>
          <a:p>
            <a:r>
              <a:rPr lang="en-US" sz="1000" dirty="0" smtClean="0"/>
              <a:t>Source: styleweekly.com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00" y="-40342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 smtClean="0"/>
              <a:t>Solutions?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41" y="1743074"/>
            <a:ext cx="5173705" cy="46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772</TotalTime>
  <Words>1115</Words>
  <Application>Microsoft Office PowerPoint</Application>
  <PresentationFormat>Widescreen</PresentationFormat>
  <Paragraphs>191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Wingdings</vt:lpstr>
      <vt:lpstr>Wingdings 3</vt:lpstr>
      <vt:lpstr>Ion</vt:lpstr>
      <vt:lpstr>State of the Industry’s Resources and Recruiting Best Practices</vt:lpstr>
      <vt:lpstr>Mycoff, Fry &amp; Prouse LLC:</vt:lpstr>
      <vt:lpstr>Demographics</vt:lpstr>
      <vt:lpstr> Forecast:   75 million baby boomer retirements in the next 16 years and we’re already higher in baby boomer employment than the next highest industry and up to 15% higher than other industries.  </vt:lpstr>
      <vt:lpstr>Are there really 66 million Gen Xers to replace the Boomers in this industry? NO!</vt:lpstr>
      <vt:lpstr>Supply vs. Demand</vt:lpstr>
      <vt:lpstr>Competing Forces Arise</vt:lpstr>
      <vt:lpstr>Highest Demand?</vt:lpstr>
      <vt:lpstr>Source: styleweekly.com</vt:lpstr>
      <vt:lpstr>Cooperative Advantages </vt:lpstr>
      <vt:lpstr>Competitive Compensation</vt:lpstr>
      <vt:lpstr>Consider more than just base salary</vt:lpstr>
      <vt:lpstr>Advertising is dead or dying!   Network PROACTIVELY to find employees and build a rolodex   </vt:lpstr>
      <vt:lpstr> </vt:lpstr>
      <vt:lpstr>PowerPoint Presentation</vt:lpstr>
      <vt:lpstr>Sourcing for Employees</vt:lpstr>
      <vt:lpstr>Nepotism</vt:lpstr>
      <vt:lpstr>Investing in Intellectual Capital:  THE best retention tool </vt:lpstr>
      <vt:lpstr> Your HR team should know the  average cost to recruit employees at all levels.  </vt:lpstr>
      <vt:lpstr>       ROTATIONAL PROGRAMS FOR NEW RECRUITS</vt:lpstr>
      <vt:lpstr> Cross-training – great developmental and retention tool</vt:lpstr>
      <vt:lpstr>Diversification</vt:lpstr>
      <vt:lpstr>Strategic/Succession Planning</vt:lpstr>
      <vt:lpstr>Simple Fact:</vt:lpstr>
      <vt:lpstr>Ride the Technology Wave</vt:lpstr>
      <vt:lpstr>The Unanticipated Factor – Board Member Retirements</vt:lpstr>
      <vt:lpstr> Questions?  Scott A. Fry Mycoff, Fry &amp; Prouse LLC Conifer, CO (800) 525-9082 sfry@mfpllc.us www.mfpllc.us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Industry: The Aging Workforce, Recruitment, and Retention</dc:title>
  <dc:creator>Scott Fry</dc:creator>
  <cp:lastModifiedBy>Scott Fry</cp:lastModifiedBy>
  <cp:revision>61</cp:revision>
  <dcterms:created xsi:type="dcterms:W3CDTF">2015-05-15T19:59:30Z</dcterms:created>
  <dcterms:modified xsi:type="dcterms:W3CDTF">2015-09-04T23:09:49Z</dcterms:modified>
</cp:coreProperties>
</file>