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95" r:id="rId4"/>
    <p:sldId id="283" r:id="rId5"/>
    <p:sldId id="302" r:id="rId6"/>
    <p:sldId id="299" r:id="rId7"/>
    <p:sldId id="303" r:id="rId8"/>
    <p:sldId id="296" r:id="rId9"/>
    <p:sldId id="297" r:id="rId10"/>
    <p:sldId id="304" r:id="rId11"/>
    <p:sldId id="307" r:id="rId12"/>
    <p:sldId id="315" r:id="rId13"/>
    <p:sldId id="301" r:id="rId14"/>
    <p:sldId id="298" r:id="rId15"/>
    <p:sldId id="300" r:id="rId16"/>
    <p:sldId id="325" r:id="rId17"/>
    <p:sldId id="320" r:id="rId18"/>
    <p:sldId id="323" r:id="rId19"/>
    <p:sldId id="321" r:id="rId20"/>
    <p:sldId id="305" r:id="rId21"/>
    <p:sldId id="306" r:id="rId22"/>
    <p:sldId id="308" r:id="rId23"/>
    <p:sldId id="309" r:id="rId24"/>
    <p:sldId id="324" r:id="rId25"/>
    <p:sldId id="310" r:id="rId26"/>
    <p:sldId id="311" r:id="rId27"/>
    <p:sldId id="312" r:id="rId28"/>
    <p:sldId id="313" r:id="rId29"/>
    <p:sldId id="314" r:id="rId30"/>
    <p:sldId id="316" r:id="rId31"/>
    <p:sldId id="317" r:id="rId32"/>
    <p:sldId id="318" r:id="rId33"/>
    <p:sldId id="319" r:id="rId34"/>
    <p:sldId id="322" r:id="rId35"/>
    <p:sldId id="326" r:id="rId36"/>
    <p:sldId id="282" r:id="rId37"/>
    <p:sldId id="327" r:id="rId38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33"/>
    <a:srgbClr val="FFFF00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4689" autoAdjust="0"/>
  </p:normalViewPr>
  <p:slideViewPr>
    <p:cSldViewPr>
      <p:cViewPr>
        <p:scale>
          <a:sx n="95" d="100"/>
          <a:sy n="95" d="100"/>
        </p:scale>
        <p:origin x="-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E67A23-09FE-467B-9B3A-FFCEB7167805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982CCA-0485-4C74-B7C3-B4F87EA5D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feca.com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thkobliner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elvaughn@alcorn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0" cy="29718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GENERATION Y . . .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Graduates in the Workplace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Presenter: Dr. Edward L. Vaughn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Florida Electric Cooperatives Association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Human Resources Conference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Clearwater Beach, Florida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September 12-14, 2012</a:t>
            </a:r>
            <a:endParaRPr lang="en-US" sz="1300" b="1" dirty="0">
              <a:solidFill>
                <a:schemeClr val="tx1"/>
              </a:solidFill>
              <a:latin typeface="Arnprior" pitchFamily="2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 descr="FEC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13335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ctcayou\AppData\Local\Microsoft\Windows\Temporary Internet Files\Content.IE5\YIH0LBYZ\MP90043946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69323"/>
            <a:ext cx="3810000" cy="31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tcayou\AppData\Local\Microsoft\Windows\Temporary Internet Files\Content.IE5\65E6OUTL\MP9004395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69322"/>
            <a:ext cx="4038600" cy="31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8486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Why Be Concerned About </a:t>
            </a:r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Millennials					70 million +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Generation X				50 million +</a:t>
            </a:r>
          </a:p>
          <a:p>
            <a:pPr marL="0" lvl="0" indent="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</a:pPr>
            <a:endParaRPr lang="en-US" sz="3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Oldest Millennials approaching 30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Youngest Millennials approaching adolescence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Largest Group!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600" kern="0" dirty="0" smtClean="0">
                <a:solidFill>
                  <a:srgbClr val="000000"/>
                </a:solidFill>
                <a:latin typeface="Arial"/>
              </a:rPr>
              <a:t>DOMINATE 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Society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6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800" kern="0" dirty="0">
              <a:solidFill>
                <a:srgbClr val="000000"/>
              </a:solidFill>
              <a:latin typeface="Arial"/>
            </a:endParaRPr>
          </a:p>
          <a:p>
            <a:pPr lvl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23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5515"/>
            <a:ext cx="8534400" cy="80128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Are Millennials Cut Out for this Job Market?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5410200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Expectations	≠	Reality</a:t>
            </a:r>
            <a:endParaRPr lang="en-US" sz="30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Raised to feel “Special”</a:t>
            </a: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Shielded from adversity and disappointment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  Unequipped for setbacks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: CNN Opinion, Are Millennials cut out of this job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market?,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Ruben </a:t>
            </a:r>
            <a:r>
              <a:rPr lang="en-US" sz="800" b="1" dirty="0" err="1">
                <a:latin typeface="Arial" pitchFamily="34" charset="0"/>
                <a:cs typeface="Arial" pitchFamily="34" charset="0"/>
              </a:rPr>
              <a:t>Navarrette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, Jr., August 5, 2011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ctcayou\AppData\Local\Microsoft\Windows\Temporary Internet Files\Content.IE5\CGZ7HI5N\MP9004432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3505200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Predictions for Generation </a:t>
            </a:r>
            <a:r>
              <a:rPr lang="en-U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iY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333999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Job-hopping in Search of the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erfect Career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Innovative in Use of Technology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Waves of Depression and Disappointment in the Workplace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Parent Involvement in Their Children’s Work Life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The Expectation of Change and Amusement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 Search for Meaning, Not Just Money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Low Tolerance for Jobs that Fail to Provide Speedy Rewards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The Pursuit of Both Influence and Affluence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/>
              </a:rPr>
              <a:t>SOURCE: Boomers, Gen-</a:t>
            </a:r>
            <a:r>
              <a:rPr lang="en-US" sz="900" b="1" kern="0" dirty="0" err="1" smtClean="0">
                <a:solidFill>
                  <a:srgbClr val="000000"/>
                </a:solidFill>
                <a:latin typeface="Arial"/>
              </a:rPr>
              <a:t>Xers</a:t>
            </a:r>
            <a:r>
              <a:rPr lang="en-US" sz="900" b="1" kern="0" dirty="0" smtClean="0">
                <a:solidFill>
                  <a:srgbClr val="000000"/>
                </a:solidFill>
                <a:latin typeface="Arial"/>
              </a:rPr>
              <a:t> &amp; Millennials: Understanding the NEW Students, Diana </a:t>
            </a:r>
            <a:r>
              <a:rPr lang="en-US" sz="900" b="1" kern="0" dirty="0" err="1" smtClean="0">
                <a:solidFill>
                  <a:srgbClr val="000000"/>
                </a:solidFill>
                <a:latin typeface="Arial"/>
              </a:rPr>
              <a:t>Oblinger</a:t>
            </a:r>
            <a:r>
              <a:rPr lang="en-US" sz="900" b="1" kern="0" dirty="0" smtClean="0">
                <a:solidFill>
                  <a:srgbClr val="000000"/>
                </a:solidFill>
                <a:latin typeface="Arial"/>
              </a:rPr>
              <a:t>, EDUCAUSE review, July/August  2003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20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Impact of Generation Y on the Workforce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Fastest-growing segment of the workforce</a:t>
            </a:r>
          </a:p>
          <a:p>
            <a:pPr marL="0" indent="0" algn="ctr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14% - 21%       from      2001 – 2005</a:t>
            </a:r>
          </a:p>
          <a:p>
            <a:pPr marL="0" indent="0" algn="ctr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Nearly 32 million workers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Source: Generation Y: They’ve arrived at Work with a new attitude, USA Today September 6, 2005</a:t>
            </a:r>
          </a:p>
        </p:txBody>
      </p:sp>
      <p:pic>
        <p:nvPicPr>
          <p:cNvPr id="7170" name="Picture 2" descr="C:\Users\ctcayou\AppData\Local\Microsoft\Windows\Temporary Internet Files\Content.IE5\3ZKFFYOA\MP9004437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2819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7</a:t>
            </a:r>
            <a:r>
              <a:rPr lang="en-US" b="1" dirty="0" smtClean="0"/>
              <a:t> Core Traits of Millennials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5333999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– focus of the most sweeping youth-protection movement in the country,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parents instilled 		    in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them the sense that they are, collectively, vital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nation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their parent’s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			    sense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of purpose.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Sheltered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- shielded from the harsh realities of life by the parents (Helicopter Parents – always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hovering.)</a:t>
            </a:r>
          </a:p>
          <a:p>
            <a:pPr>
              <a:buFontTx/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- have high levels of trust and optimism (from their parents); boastful about their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power and potential.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Team-oriented</a:t>
            </a:r>
            <a:r>
              <a:rPr lang="en-US" sz="2800" b="1" dirty="0"/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- developed  strong group instincts (soccer team, school uniforms, group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learning in school) and tight peer bonds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Achieving</a:t>
            </a:r>
            <a:r>
              <a:rPr lang="en-US" sz="2800" b="1" dirty="0"/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– focused on achievement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Pressured</a:t>
            </a:r>
            <a:r>
              <a:rPr lang="en-US" sz="2800" b="1" dirty="0"/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– pressed to study hard, avoid personal risks, take advantage of opportunities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Conventional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- believe that social rules can help, take pride in their improving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behavior</a:t>
            </a:r>
          </a:p>
          <a:p>
            <a:pPr>
              <a:buFontTx/>
              <a:buNone/>
            </a:pP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1700" b="1" kern="0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1700" b="1" kern="0" dirty="0" err="1">
                <a:solidFill>
                  <a:srgbClr val="000000"/>
                </a:solidFill>
                <a:latin typeface="Arial"/>
              </a:rPr>
              <a:t>Millennials</a:t>
            </a:r>
            <a:r>
              <a:rPr lang="en-US" sz="1700" b="1" kern="0" dirty="0">
                <a:solidFill>
                  <a:srgbClr val="000000"/>
                </a:solidFill>
                <a:latin typeface="Arial"/>
              </a:rPr>
              <a:t> and K-12 Schools, Howe, N. and Strauss, W., </a:t>
            </a:r>
            <a:r>
              <a:rPr lang="en-US" sz="1700" b="1" kern="0" dirty="0" smtClean="0">
                <a:solidFill>
                  <a:srgbClr val="000000"/>
                </a:solidFill>
                <a:latin typeface="Arial"/>
              </a:rPr>
              <a:t>2008</a:t>
            </a:r>
            <a:endParaRPr lang="en-US" sz="17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1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Consequences of Generation Y Traits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334000"/>
          </a:xfrm>
        </p:spPr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2000" b="1" kern="0" dirty="0" smtClean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chemeClr val="accent3"/>
                </a:solidFill>
                <a:latin typeface="Arial"/>
              </a:rPr>
              <a:t>Special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have trouble facing criticism, coping with failure, sticking with an activity that was initially 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chemeClr val="tx1"/>
                </a:solidFill>
                <a:latin typeface="Arial"/>
              </a:rPr>
              <a:t>                      disappointing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b="1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B0F0"/>
                </a:solidFill>
                <a:latin typeface="Arial"/>
              </a:rPr>
              <a:t>Sheltered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have trouble developing strong independent coping skills, students increasingly 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chemeClr val="tx1"/>
                </a:solidFill>
                <a:latin typeface="Arial"/>
              </a:rPr>
              <a:t>                            sedentary, less independent play outdoors, intrusive parents a problem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kern="0" dirty="0">
              <a:solidFill>
                <a:srgbClr val="CC66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Confident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so trusting that they are bitterly disappointed if the system is not successful for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chemeClr val="tx1"/>
                </a:solidFill>
                <a:latin typeface="Arial"/>
              </a:rPr>
              <a:t>                             everyone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b="1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FF0000"/>
                </a:solidFill>
                <a:latin typeface="Arial"/>
              </a:rPr>
              <a:t>Team-Oriented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rather seek consensus and approval of group (even if wrong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</a:rPr>
              <a:t>)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than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chemeClr val="tx1"/>
                </a:solidFill>
                <a:latin typeface="Arial"/>
              </a:rPr>
              <a:t>                                        assert a divisive or controversial (but correct) opinion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b="1" kern="0" dirty="0">
              <a:solidFill>
                <a:schemeClr val="tx1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Achieving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perceive the price of any mistake virtually as make or break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b="1" kern="0" dirty="0">
              <a:solidFill>
                <a:srgbClr val="CC66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Pressured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fear taking creative risks, work so hard to “pass test” they don’t understand why   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chemeClr val="tx1"/>
                </a:solidFill>
                <a:latin typeface="Arial"/>
              </a:rPr>
              <a:t>                              plagiarism is wrong          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400" kern="0" dirty="0">
                <a:solidFill>
                  <a:srgbClr val="CC6600"/>
                </a:solidFill>
                <a:latin typeface="Arial"/>
              </a:rPr>
              <a:t>            </a:t>
            </a:r>
            <a:endParaRPr lang="en-US" sz="1400" b="1" kern="0" dirty="0">
              <a:solidFill>
                <a:srgbClr val="CC66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chemeClr val="accent4"/>
                </a:solidFill>
                <a:latin typeface="Arial"/>
              </a:rPr>
              <a:t>Conventional</a:t>
            </a: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400" kern="0" dirty="0">
                <a:solidFill>
                  <a:schemeClr val="tx1"/>
                </a:solidFill>
                <a:latin typeface="Arial"/>
              </a:rPr>
              <a:t>harder to get students to think outside the </a:t>
            </a:r>
            <a:r>
              <a:rPr lang="en-US" sz="1400" kern="0" dirty="0" smtClean="0">
                <a:solidFill>
                  <a:schemeClr val="tx1"/>
                </a:solidFill>
                <a:latin typeface="Arial"/>
              </a:rPr>
              <a:t>box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1400" kern="0" dirty="0">
              <a:solidFill>
                <a:schemeClr val="tx1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endParaRPr lang="en-US" sz="800" b="1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SOURCE: Millennials and K-12 Schools, Howe, N. and Strauss, W., 2008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4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1400" dirty="0" smtClean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14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sz="1400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Parents are Still Involved		     	 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SPECIAL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848600" cy="5715000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Obtaining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Company Info					41%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Submitting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Resume					31%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Promoting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Child						26%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Attending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Job Fair						17%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Complaining if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No Hire					15%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Arranging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Interviews					12%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Negotiating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Salary/Benefits					  9%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Advocating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Promotion/Raise					  6%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Attending the </a:t>
            </a:r>
            <a:r>
              <a:rPr lang="en-US" sz="2000" u="sng" kern="0" dirty="0" smtClean="0">
                <a:solidFill>
                  <a:srgbClr val="000000"/>
                </a:solidFill>
                <a:latin typeface="Arial"/>
              </a:rPr>
              <a:t>Interview					  4%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u="sng" kern="0" dirty="0" smtClean="0">
              <a:solidFill>
                <a:srgbClr val="000000"/>
              </a:solidFill>
              <a:latin typeface="Arial"/>
            </a:endParaRPr>
          </a:p>
          <a:p>
            <a:pPr mar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SOURCE: Michigan State University Survey, 2007</a:t>
            </a:r>
            <a:endParaRPr lang="en-US" sz="900" u="sng" kern="0" dirty="0" smtClean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What Millennials Want in A Job       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SHELTERED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9775"/>
              </p:ext>
            </p:extLst>
          </p:nvPr>
        </p:nvGraphicFramePr>
        <p:xfrm>
          <a:off x="381000" y="1219200"/>
          <a:ext cx="81534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2133600"/>
                <a:gridCol w="2133600"/>
              </a:tblGrid>
              <a:tr h="868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Millennials </a:t>
                      </a:r>
                    </a:p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Gen-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Xers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1982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Job Security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Quality of Insurance/Benefits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Friendly Coworkers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Job Location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Opportunity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for Personal Development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High Starting Salary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Recognition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</a:tr>
              <a:tr h="7264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Opportunity for Creativity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248400"/>
            <a:ext cx="701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National Association of Colleges and Employers (2008)</a:t>
            </a: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1"/>
            <a:ext cx="83820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Adjust to the Millennial Work-Style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CONFIDENT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4102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Leverage confidence to high expectations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Minimize conflict with Gen-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Xers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and Boomers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Transform tendency to multitask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 Explain why/how multitasking can underwire effectiveness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Avoid blanket restrictions on Internet, Smartphones, etc.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Formalize meeting process so that each meeting has a clear 	purpose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in the Workplace: Human Resource Strategies for a New Generation, Howe, Neil with </a:t>
            </a:r>
            <a:r>
              <a:rPr lang="en-US" sz="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Reena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Nadler, Life Course Associates, 2010</a:t>
            </a:r>
            <a:endParaRPr lang="en-US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153400" cy="838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The Wiki – Workplace			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TEAM-ORIENTED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7543800" cy="463959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Power of One    &gt;&gt;&gt;&gt;&gt;&gt;&gt;&gt;&gt;&gt;&gt;&gt;   	Power of Many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With a few keystrokes, Millennials are able…….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understand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	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team 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estimate or forecast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deliberate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25113" cy="761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/>
              <a:t>Six Generations in America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50301"/>
              </p:ext>
            </p:extLst>
          </p:nvPr>
        </p:nvGraphicFramePr>
        <p:xfrm>
          <a:off x="381000" y="1219202"/>
          <a:ext cx="8458200" cy="505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3891566"/>
                <a:gridCol w="2184042"/>
              </a:tblGrid>
              <a:tr h="3884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Generation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Defining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Events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Notable People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963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1901-1924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Endured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the Depression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Fought courageously in WWII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Discovered vaccines/launched rockets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John F. Kennedy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Katherine Hepburn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John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Wayne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96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Silent </a:t>
                      </a:r>
                      <a:r>
                        <a:rPr lang="en-US" sz="1100" b="1" dirty="0" smtClean="0"/>
                        <a:t>(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1925-1942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Grew up amidst</a:t>
                      </a:r>
                      <a:r>
                        <a:rPr lang="en-US" sz="1400" baseline="0" dirty="0" smtClean="0"/>
                        <a:t> war and depression</a:t>
                      </a:r>
                    </a:p>
                    <a:p>
                      <a:r>
                        <a:rPr lang="en-US" sz="1400" baseline="0" dirty="0" smtClean="0"/>
                        <a:t>Became risk-aware bus is also sensitive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Elvis</a:t>
                      </a:r>
                      <a:r>
                        <a:rPr lang="en-US" sz="1400" baseline="0" dirty="0" smtClean="0"/>
                        <a:t> Presley</a:t>
                      </a:r>
                    </a:p>
                    <a:p>
                      <a:r>
                        <a:rPr lang="en-US" sz="1400" baseline="0" dirty="0" smtClean="0"/>
                        <a:t>Martin Luther King, Jr.</a:t>
                      </a:r>
                    </a:p>
                    <a:p>
                      <a:r>
                        <a:rPr lang="en-US" sz="1400" baseline="0" dirty="0" smtClean="0"/>
                        <a:t>Elvis Presley</a:t>
                      </a:r>
                    </a:p>
                    <a:p>
                      <a:r>
                        <a:rPr lang="en-US" sz="1400" baseline="0" dirty="0" smtClean="0"/>
                        <a:t>Gloria Steinem</a:t>
                      </a:r>
                      <a:endParaRPr lang="en-US" sz="1400" dirty="0"/>
                    </a:p>
                  </a:txBody>
                  <a:tcPr/>
                </a:tc>
              </a:tr>
              <a:tr h="9896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Boom </a:t>
                      </a:r>
                      <a:r>
                        <a:rPr lang="en-US" sz="1100" b="1" dirty="0" smtClean="0"/>
                        <a:t>(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1943-1960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Created post</a:t>
                      </a:r>
                      <a:r>
                        <a:rPr lang="en-US" sz="1400" baseline="0" dirty="0" smtClean="0"/>
                        <a:t> war optimism, Dr. Spock rationalism and “Father Knows Best” order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Oprah Winfrey</a:t>
                      </a:r>
                    </a:p>
                    <a:p>
                      <a:r>
                        <a:rPr lang="en-US" sz="1400" dirty="0" smtClean="0"/>
                        <a:t>Bill Gates</a:t>
                      </a:r>
                    </a:p>
                    <a:p>
                      <a:r>
                        <a:rPr lang="en-US" sz="1400" dirty="0" smtClean="0"/>
                        <a:t>George</a:t>
                      </a:r>
                      <a:r>
                        <a:rPr lang="en-US" sz="1400" baseline="0" dirty="0" smtClean="0"/>
                        <a:t> W. Bush</a:t>
                      </a:r>
                      <a:endParaRPr lang="en-US" sz="1400" dirty="0"/>
                    </a:p>
                  </a:txBody>
                  <a:tcPr/>
                </a:tc>
              </a:tr>
              <a:tr h="76617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Gen</a:t>
                      </a:r>
                      <a:r>
                        <a:rPr lang="en-US" sz="1400" b="1" baseline="0" dirty="0" smtClean="0"/>
                        <a:t> X </a:t>
                      </a:r>
                      <a:r>
                        <a:rPr lang="en-US" sz="1100" b="1" baseline="0" dirty="0" smtClean="0"/>
                        <a:t>(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</a:rPr>
                        <a:t>1961-1981</a:t>
                      </a:r>
                      <a:r>
                        <a:rPr lang="en-US" sz="1100" b="1" baseline="0" dirty="0" smtClean="0"/>
                        <a:t>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Hardened and edgy,</a:t>
                      </a:r>
                      <a:r>
                        <a:rPr lang="en-US" sz="1400" baseline="0" dirty="0" smtClean="0"/>
                        <a:t> embraced grunge &amp; hip-hop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Michael Jordan</a:t>
                      </a:r>
                    </a:p>
                    <a:p>
                      <a:r>
                        <a:rPr lang="en-US" sz="1400" dirty="0" smtClean="0"/>
                        <a:t>Jennifer Lopez</a:t>
                      </a:r>
                      <a:endParaRPr lang="en-US" sz="1400" dirty="0"/>
                    </a:p>
                  </a:txBody>
                  <a:tcPr/>
                </a:tc>
              </a:tr>
              <a:tr h="54270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Millennial </a:t>
                      </a:r>
                      <a:r>
                        <a:rPr lang="en-US" sz="1100" b="1" dirty="0" smtClean="0"/>
                        <a:t>(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1982-2005</a:t>
                      </a:r>
                      <a:r>
                        <a:rPr lang="en-US" sz="1100" b="1" dirty="0" smtClean="0"/>
                        <a:t>)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child left behind</a:t>
                      </a:r>
                      <a:r>
                        <a:rPr lang="en-US" sz="1400" baseline="0" dirty="0" smtClean="0"/>
                        <a:t> mentality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LeBron</a:t>
                      </a:r>
                      <a:r>
                        <a:rPr lang="en-US" sz="1400" baseline="0" dirty="0" smtClean="0"/>
                        <a:t> James</a:t>
                      </a:r>
                    </a:p>
                    <a:p>
                      <a:r>
                        <a:rPr lang="en-US" sz="1400" baseline="0" dirty="0" smtClean="0"/>
                        <a:t>Lindsay </a:t>
                      </a:r>
                      <a:r>
                        <a:rPr lang="en-US" sz="1400" baseline="0" dirty="0" err="1" smtClean="0"/>
                        <a:t>Lohan</a:t>
                      </a:r>
                      <a:endParaRPr lang="en-US" sz="1400" dirty="0"/>
                    </a:p>
                  </a:txBody>
                  <a:tcPr/>
                </a:tc>
              </a:tr>
              <a:tr h="3884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Homeland </a:t>
                      </a:r>
                      <a:r>
                        <a:rPr lang="en-US" sz="1100" b="1" dirty="0" smtClean="0"/>
                        <a:t>(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2005-2025?</a:t>
                      </a:r>
                      <a:r>
                        <a:rPr lang="en-US" sz="1100" b="1" dirty="0" smtClean="0"/>
                        <a:t>)</a:t>
                      </a:r>
                      <a:endParaRPr lang="en-US" sz="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442222"/>
            <a:ext cx="845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The Next 20 Years: How Customer and Workforce Attitudes Will Evolve, Howe, N. and Strauss, W., Harvard Business Review, July-August 2007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978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Mentoring Millennials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37895"/>
              </p:ext>
            </p:extLst>
          </p:nvPr>
        </p:nvGraphicFramePr>
        <p:xfrm>
          <a:off x="914400" y="1219200"/>
          <a:ext cx="71247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350"/>
                <a:gridCol w="3562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Generation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X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Millennials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Born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1965 – 1976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 million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Born 1977-1998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 million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Accept diversity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Pragmatic/practical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Self-reliant/individualistic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rules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Killer life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Mistrust institution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 technology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Multitask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Latch-key kids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Friend-not family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Celebrate diversity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Optimistic/realistic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Self-inventive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/individualistic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Rewrite the rules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Killer lifestyle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Irrelevance of institutions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Internet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Assume technology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Multitask fast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Nurtured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Friends = family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Mentoring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Do’s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Casual, friendly work environment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Involvement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Flexibility and freedom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place to learn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Mentoring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Do’s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Structured, supportive work environment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Personalized work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Interactive relationship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 prepared for demands, high expectations</a:t>
                      </a: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sz="7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Source: The Learning</a:t>
                      </a:r>
                      <a:r>
                        <a:rPr lang="en-US" sz="7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Café and American Demographics enterprising museum 2003</a:t>
                      </a:r>
                      <a:endParaRPr lang="en-US" sz="7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1"/>
            <a:ext cx="7353713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Managing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772400" cy="5410199"/>
          </a:xfrm>
        </p:spPr>
        <p:txBody>
          <a:bodyPr/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Vision Skills : Help Them See</a:t>
            </a: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Help them see the big picture when assigning tasks</a:t>
            </a: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Connect the dots between the activity the goal or something they value</a:t>
            </a: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Include details, avoid assumptions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Communication Skills:	Be Heard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Build a professional, sincere relationship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 positive when correcting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Adapting Skills:  Play to Their Strengths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Harness Their Imagination, Keep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hem Engaged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Create appropriate rewards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 flexible regarding working styles, focus on results not how achieved</a:t>
            </a:r>
          </a:p>
          <a:p>
            <a:pPr marL="457200" lvl="1" indent="0">
              <a:buNone/>
            </a:pPr>
            <a:endParaRPr lang="en-US" sz="75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Source: Red Tree Leadership &amp; Development, 2012</a:t>
            </a:r>
          </a:p>
        </p:txBody>
      </p:sp>
    </p:spTree>
    <p:extLst>
      <p:ext uri="{BB962C8B-B14F-4D97-AF65-F5344CB8AC3E}">
        <p14:creationId xmlns:p14="http://schemas.microsoft.com/office/powerpoint/2010/main" val="10207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Tips for Working With Millennials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4864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Treat </a:t>
            </a: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</a:rPr>
              <a:t>hem Like V.I.P.s</a:t>
            </a:r>
            <a:endParaRPr lang="en-US" sz="2400" b="1" kern="0" dirty="0">
              <a:solidFill>
                <a:srgbClr val="000000"/>
              </a:solidFill>
              <a:latin typeface="Arial"/>
            </a:endParaRP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Arial"/>
              </a:rPr>
              <a:t>One-on-one attention using high-tech tools</a:t>
            </a:r>
            <a:endParaRPr lang="en-US" sz="2000" kern="0" dirty="0">
              <a:solidFill>
                <a:schemeClr val="tx1"/>
              </a:solidFill>
              <a:latin typeface="Arial"/>
            </a:endParaRP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Arial"/>
              </a:rPr>
              <a:t>Formal mentoring programs</a:t>
            </a:r>
            <a:endParaRPr lang="en-US" sz="2000" kern="0" dirty="0">
              <a:solidFill>
                <a:schemeClr val="tx1"/>
              </a:solidFill>
              <a:latin typeface="Arial"/>
            </a:endParaRPr>
          </a:p>
          <a:p>
            <a:pPr lvl="1" defTabSz="914400" eaLnBrk="0" fontAlgn="base" hangingPunct="0"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Arial"/>
              </a:rPr>
              <a:t>Resist the urge to insist that they “pay their dues”</a:t>
            </a:r>
            <a:endParaRPr lang="en-US" sz="2000" kern="0" dirty="0">
              <a:solidFill>
                <a:schemeClr val="tx1"/>
              </a:solidFill>
              <a:latin typeface="Arial"/>
            </a:endParaRPr>
          </a:p>
          <a:p>
            <a:pPr lvl="1">
              <a:buClr>
                <a:prstClr val="black">
                  <a:lumMod val="75000"/>
                  <a:lumOff val="25000"/>
                </a:prst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Leverage the desire to be special by demanding more from them as an important team member</a:t>
            </a: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sz="75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 in the Workplace: Human Resource Strategies for a New Generation, Howe, Neil with </a:t>
            </a:r>
            <a:r>
              <a:rPr lang="en-US" sz="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Reena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Nadler, Life Course Associates, 2010</a:t>
            </a:r>
            <a:endParaRPr 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ctcayou\AppData\Local\Microsoft\Windows\Temporary Internet Files\Content.IE5\UFT909OU\MP9004440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31" y="3581400"/>
            <a:ext cx="1762125" cy="2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3058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Tips for Working With </a:t>
            </a:r>
            <a:r>
              <a:rPr lang="en-U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 . .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924800" cy="5257800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Co-recruit the Parents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4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Allow parents to engage with children’s work environment 	through visiting days or special events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Identify Future Employees Early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“Grow your own” employees via internships, job shadowing, 	etc.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Protect Your Employees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Keep detailed, transparent safety records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Implement comprehensive training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Offer guidance on life basics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relocation info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finding health care providers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establish a digital peer-advice bulletin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others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5344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Strengthen Your Brand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						 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ACHIEVING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410200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Enhance Your “Best – and – Brightest” Reputation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Showcase Your Use of Technology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Emphasize Your Creativity, Tradition of Excellence and High Standards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Leverage the Notch-in-my-belt Achievement Ethic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New Tools = New Challenges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in the Workplace: Human Resource Strategies for a New Generation, Howe, Neil with </a:t>
            </a:r>
            <a:r>
              <a:rPr lang="en-US" sz="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Reena</a:t>
            </a:r>
            <a:r>
              <a:rPr lang="en-US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Nadler, Life Course Associate, 2010</a:t>
            </a: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Tips for Working With </a:t>
            </a:r>
            <a:r>
              <a:rPr lang="en-U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. . .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ont.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5626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Offer Structure, Teach Basics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Establish clearly defined job responsibilities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Clarify job titles and boundaries between supervisors and 	subordinates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Clarify department responsibilities and goals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Teach “soft skills” when needed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industry business practices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communications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attire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Provide Regular Feedback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Implement monthly (or weekly) performance reviews 	instead of annual reviews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Train managers to provide detailed feedback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Let employees know their guidance is not left to chance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Tips for Working With </a:t>
            </a:r>
            <a:r>
              <a:rPr lang="en-U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. . .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4102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Don’t Offer a “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</a:rPr>
              <a:t>McJob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”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Position your company as a long-term partner in employees’ 	career aspirations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Emphasize long-term salary growth over high starting pay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Meet regularly with employees to discuss their career goals 	and how they can pursue them in your company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Allow job rotations if possible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Make Part of The Group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Avoid “The Apprentice” style cutthroat competition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Create a work environment where contributions can be made 	as a member of the team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Create communities of trust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Give positive feedback through group recognition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Enable high levels of intra-office competition including face-to-	face and digital technology</a:t>
            </a:r>
            <a:endParaRPr lang="en-US" sz="2000" b="1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9587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Tips for Working With </a:t>
            </a:r>
            <a:r>
              <a:rPr lang="en-US" sz="2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. . .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ont.</a:t>
            </a:r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924800" cy="48768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Be Active in the Community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Emphasize your company’s positive impact on the 	community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	Give your employees opportunities to get personally 	involved in community service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Take an Interest in Their Success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Provide opportunities for measurable achievements and 	advancement with concrete benchmarks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Offer ongoing training and development assuring young 	workers that you will help them maintain cutting edge skills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Coach all tasks as important to the overall success of the 	firm</a:t>
            </a:r>
            <a:endParaRPr lang="en-US" sz="2000" b="1" kern="0" dirty="0" smtClean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609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Five R’s of Engaging Millennial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5638800"/>
          </a:xfrm>
        </p:spPr>
        <p:txBody>
          <a:bodyPr>
            <a:normAutofit fontScale="92500" lnSpcReduction="20000"/>
          </a:bodyPr>
          <a:lstStyle/>
          <a:p>
            <a:pPr marL="457200" lvl="0" indent="-457200" defTabSz="914400" eaLnBrk="0" fontAlgn="base" hangingPunct="0">
              <a:spcAft>
                <a:spcPct val="0"/>
              </a:spcAft>
              <a:buClrTx/>
              <a:buFont typeface="+mj-lt"/>
              <a:buAutoNum type="arabicPeriod"/>
            </a:pPr>
            <a:endParaRPr lang="en-US" sz="2000" b="1" kern="0" dirty="0" smtClean="0">
              <a:solidFill>
                <a:srgbClr val="000000"/>
              </a:solidFill>
              <a:latin typeface="Arial"/>
            </a:endParaRPr>
          </a:p>
          <a:p>
            <a:pPr marL="457200" lvl="0" indent="-457200" defTabSz="914400" eaLnBrk="0" fontAlgn="base" hangingPunct="0"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Research-based methods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multi-media, collaboration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ClrTx/>
              <a:buAutoNum type="arabicPeriod" startAt="2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Relevance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information must be relevant, not just for information’s sake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ClrTx/>
              <a:buAutoNum type="arabicPeriod" startAt="3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Rationale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raised in a non-authoritarian environment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comfortable asking “why?”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give them the rationale for company policy, procedure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ClrTx/>
              <a:buAutoNum type="arabicPeriod" startAt="4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Relaxed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dress informally, act informally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prefer a laid back approach</a:t>
            </a:r>
          </a:p>
          <a:p>
            <a:pPr marL="457200" lvl="0" indent="-457200" defTabSz="914400" eaLnBrk="0" fontAlgn="base" hangingPunct="0">
              <a:spcAft>
                <a:spcPct val="0"/>
              </a:spcAft>
              <a:buClrTx/>
              <a:buAutoNum type="arabicPeriod" startAt="5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</a:rPr>
              <a:t>Rapport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more central to their parents’ lives, used to adults showing 	great interest in them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want a relationship with their boss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75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900" b="1" kern="0" dirty="0" smtClean="0">
                <a:solidFill>
                  <a:srgbClr val="000000"/>
                </a:solidFill>
                <a:latin typeface="Arial"/>
              </a:rPr>
              <a:t>Source: Adapted from the Fire R’s of Engaging Millennial Students, Faculty Focus, Magna Publishing, November 18, 2004</a:t>
            </a:r>
            <a:endParaRPr lang="en-US" sz="900" b="1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4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7724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Big Payoff for Millennials?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199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Company benefits are very important!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Concerned about long-term planning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Risk-averse when investing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Worried about having enough money to pay off debts and buy a home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Want employers to provide comprehensive benefits that support them and protect them from life’s risks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Source: Social Trends Bi-Weekly, </a:t>
            </a:r>
            <a:r>
              <a:rPr lang="en-US" sz="800" b="1" kern="0" dirty="0" err="1" smtClean="0">
                <a:solidFill>
                  <a:srgbClr val="000000"/>
                </a:solidFill>
                <a:latin typeface="Arial"/>
              </a:rPr>
              <a:t>Millennnials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 Want More Than Just a Paycheck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7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7125"/>
            <a:ext cx="7125113" cy="64308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Names for Generation 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0"/>
            <a:ext cx="7125112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582419">
            <a:off x="7006090" y="1677699"/>
            <a:ext cx="1486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Nexters </a:t>
            </a:r>
            <a:endParaRPr lang="en-US" sz="2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793274">
            <a:off x="2907146" y="4522948"/>
            <a:ext cx="5181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Baby Boom Echo Generation 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820241">
            <a:off x="6081685" y="3158458"/>
            <a:ext cx="25891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Millennials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364748">
            <a:off x="-170699" y="1722609"/>
            <a:ext cx="30428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Digital Natives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723993"/>
            <a:ext cx="2810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Net Generation</a:t>
            </a:r>
            <a:endParaRPr lang="en-U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3014636">
            <a:off x="819818" y="4262735"/>
            <a:ext cx="32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Echo Boomers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353932">
            <a:off x="178096" y="5359161"/>
            <a:ext cx="3015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Generation Next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375224">
            <a:off x="3825332" y="6169061"/>
            <a:ext cx="32976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Global Generation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8167" y="2596504"/>
            <a:ext cx="29418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MTV Generation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558466">
            <a:off x="3922313" y="3031901"/>
            <a:ext cx="3103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Generation ME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8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6095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Attributes of the Millennial (Information-Age)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715000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Computers aren’t technology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Internet is better than TV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Reality is no longer real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Doing is more important than knowing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Learning more closely resembles Nintendo than logic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Multitasking is a way of life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Typing is preferred to handwriting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Staying connected is essential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Zero tolerance for delays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1900" kern="0" dirty="0" smtClean="0">
                <a:solidFill>
                  <a:srgbClr val="000000"/>
                </a:solidFill>
                <a:latin typeface="Arial"/>
              </a:rPr>
              <a:t>Consumer and creator are blurring</a:t>
            </a: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19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Source: Boomers, Gen-</a:t>
            </a:r>
            <a:r>
              <a:rPr lang="en-US" sz="900" b="1" kern="0" dirty="0" err="1">
                <a:solidFill>
                  <a:srgbClr val="000000"/>
                </a:solidFill>
                <a:latin typeface="Arial"/>
              </a:rPr>
              <a:t>Xers</a:t>
            </a: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 &amp; Millennials: </a:t>
            </a:r>
            <a:r>
              <a:rPr lang="en-US" sz="900" b="1" kern="0" dirty="0" smtClean="0">
                <a:solidFill>
                  <a:srgbClr val="000000"/>
                </a:solidFill>
                <a:latin typeface="Arial"/>
              </a:rPr>
              <a:t>Understanding </a:t>
            </a: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the NEW Students, Diana </a:t>
            </a:r>
            <a:r>
              <a:rPr lang="en-US" sz="900" b="1" kern="0" dirty="0" err="1">
                <a:solidFill>
                  <a:srgbClr val="000000"/>
                </a:solidFill>
                <a:latin typeface="Arial"/>
              </a:rPr>
              <a:t>Oblinger</a:t>
            </a:r>
            <a:r>
              <a:rPr lang="en-US" sz="900" b="1" kern="0" dirty="0">
                <a:solidFill>
                  <a:srgbClr val="000000"/>
                </a:solidFill>
                <a:latin typeface="Arial"/>
              </a:rPr>
              <a:t>, EDUCAUSE review, July/August  2003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ctcayou\AppData\Local\Microsoft\Windows\Temporary Internet Files\Content.IE5\3ZKFFYOA\MC900289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06545"/>
            <a:ext cx="2667000" cy="40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 and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125112" cy="47244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They want to create their own careers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They’re after more than money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They don’t draw a line between work and personal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Your daughters are more ambitious than your sons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A New Career Path for the Millennial Generation, Beth </a:t>
            </a:r>
            <a:r>
              <a:rPr lang="en-US" sz="800" b="1" kern="0" dirty="0" err="1" smtClean="0">
                <a:solidFill>
                  <a:srgbClr val="000000"/>
                </a:solidFill>
                <a:latin typeface="Arial"/>
              </a:rPr>
              <a:t>Kobliner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  <a:hlinkClick r:id="rId2"/>
              </a:rPr>
              <a:t>www.BethKobliner.com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, May 30, 2012</a:t>
            </a:r>
            <a:endParaRPr lang="en-US" sz="800" b="1" kern="0" dirty="0">
              <a:solidFill>
                <a:srgbClr val="000000"/>
              </a:solidFill>
              <a:latin typeface="Arial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49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Evaluating Millennials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6019800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Use Performance Management Tools to Track Employee Performance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Use Competency Checklists to Evaluate Performance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Evaluate Based on Team Performance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Look at Their Ability to Develop Innovative Ideas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Focus on Their Ability to Set and Meet Goals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Be Aware of Interaction with Mentors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Look at Completion of Deliverables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Use Performance Journals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Source: Boomers, 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Tips for Evaluating the Millennial Generation in the Workplace, </a:t>
            </a:r>
            <a:r>
              <a:rPr lang="en-US" sz="800" b="1" kern="0" dirty="0" err="1" smtClean="0">
                <a:solidFill>
                  <a:srgbClr val="000000"/>
                </a:solidFill>
                <a:latin typeface="Arial"/>
              </a:rPr>
              <a:t>Nisa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b="1" kern="0" dirty="0" err="1" smtClean="0">
                <a:solidFill>
                  <a:srgbClr val="000000"/>
                </a:solidFill>
                <a:latin typeface="Arial"/>
              </a:rPr>
              <a:t>Chitakasem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, www.positionignition.com/blog/2012/4/10</a:t>
            </a:r>
            <a:endParaRPr lang="en-US" sz="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1"/>
            <a:ext cx="77724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Millennials Respond To…….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410199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Tuition Reimbursement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Good Health Care Benefits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In-house Training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Performance Bonuses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Flexible Work Hours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Formal Mentor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Source: Boomers, Tips for Evaluating the Millennial Generation in the Workplace, </a:t>
            </a:r>
            <a:r>
              <a:rPr lang="en-US" sz="800" b="1" kern="0" dirty="0" err="1">
                <a:solidFill>
                  <a:srgbClr val="000000"/>
                </a:solidFill>
                <a:latin typeface="Arial"/>
              </a:rPr>
              <a:t>Nisa</a:t>
            </a: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b="1" kern="0" dirty="0" err="1">
                <a:solidFill>
                  <a:srgbClr val="000000"/>
                </a:solidFill>
                <a:latin typeface="Arial"/>
              </a:rPr>
              <a:t>Chitakasem</a:t>
            </a:r>
            <a:r>
              <a:rPr lang="en-US" sz="800" b="1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www.positionignition.com/blog/2012/4/10</a:t>
            </a:r>
            <a:endParaRPr lang="en-US" sz="800" dirty="0"/>
          </a:p>
        </p:txBody>
      </p:sp>
      <p:pic>
        <p:nvPicPr>
          <p:cNvPr id="1026" name="Picture 2" descr="C:\Users\ctcayou\AppData\Local\Microsoft\Windows\Temporary Internet Files\Content.IE5\CGZ7HI5N\MP9004430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19576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244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“Appropriate” Technology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370481"/>
              </p:ext>
            </p:extLst>
          </p:nvPr>
        </p:nvGraphicFramePr>
        <p:xfrm>
          <a:off x="304800" y="1295400"/>
          <a:ext cx="8382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492069"/>
                <a:gridCol w="18607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Agree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that…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Worker’s 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Under 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PDAs and laptops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contribute to a decline in proper workplace etiquette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Using laptops or PDAs during meeting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is distracting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FE2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 of laptops or PDAs during meetings is efficient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n-US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 is acceptable to blog about work-related issues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 is appropriate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to “friend” a client on a social networking site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FE2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It is appropriate to “friend a colleague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on a social networking site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FE2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FE2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799" y="6553200"/>
            <a:ext cx="27542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SOURCE: LexisNexis Technology Gap Survey (2008</a:t>
            </a:r>
            <a:r>
              <a:rPr lang="en-US" sz="600" b="1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333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The Career Pathway					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PRESSURED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153400" cy="57912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000" dirty="0" smtClean="0"/>
              <a:t>Position Your Company as a Long-Term Partner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                               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                              </a:t>
            </a:r>
          </a:p>
          <a:p>
            <a:pPr>
              <a:buNone/>
            </a:pPr>
            <a:r>
              <a:rPr lang="en-US" sz="1000" dirty="0" smtClean="0"/>
              <a:t>				</a:t>
            </a:r>
            <a:r>
              <a:rPr lang="en-US" dirty="0" smtClean="0"/>
              <a:t>60%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Asked of U.S.         								</a:t>
            </a:r>
          </a:p>
          <a:p>
            <a:pPr>
              <a:buNone/>
            </a:pPr>
            <a:r>
              <a:rPr lang="en-US" sz="1000" dirty="0" smtClean="0"/>
              <a:t>Youth Age 16-29       </a:t>
            </a:r>
            <a:r>
              <a:rPr lang="en-US" dirty="0" smtClean="0"/>
              <a:t>40%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In 2007:                                                    </a:t>
            </a:r>
          </a:p>
          <a:p>
            <a:pPr>
              <a:buNone/>
            </a:pPr>
            <a:r>
              <a:rPr lang="en-US" sz="1000" dirty="0" smtClean="0"/>
              <a:t>Which would</a:t>
            </a:r>
          </a:p>
          <a:p>
            <a:pPr>
              <a:buNone/>
            </a:pPr>
            <a:r>
              <a:rPr lang="en-US" sz="1000" dirty="0" smtClean="0"/>
              <a:t> rather do?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20% -                                                          </a:t>
            </a:r>
          </a:p>
          <a:p>
            <a:pPr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0% -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                                                            </a:t>
            </a:r>
            <a:r>
              <a:rPr lang="en-US" sz="1200" dirty="0" smtClean="0"/>
              <a:t>Worked for 1-2 Companies              Worked for Variety Companies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1447800" y="304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5486400"/>
            <a:ext cx="571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1219200"/>
            <a:ext cx="0" cy="426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24200" y="18288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18288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6000" y="40386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24200" y="1828800"/>
            <a:ext cx="19050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74%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0" y="403860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26%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6248400"/>
            <a:ext cx="17235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800" b="1" kern="0" dirty="0" smtClean="0">
                <a:solidFill>
                  <a:srgbClr val="000000"/>
                </a:solidFill>
                <a:latin typeface="Arial"/>
              </a:rPr>
              <a:t>SOURCE: New Paradigm (2008)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0" y="3581400"/>
            <a:ext cx="3481387" cy="2530200"/>
          </a:xfrm>
        </p:spPr>
        <p:txBody>
          <a:bodyPr>
            <a:normAutofit fontScale="92500" lnSpcReduction="20000"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CONTACT INFORMATION: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Dr. Edward L. Vaughn, Sr.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Dean, Academic Support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Alcorn State University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1000 ASU Drive #900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Alcorn State, MS 39096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601. 877.6227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601.877.6229 fax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601.597.2684 cell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/>
              </a:rPr>
              <a:t>elvaughn@alcorn.edu</a:t>
            </a:r>
            <a:endParaRPr lang="en-US" sz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Picture Placeholder 8"/>
          <p:cNvSpPr txBox="1">
            <a:spLocks/>
          </p:cNvSpPr>
          <p:nvPr/>
        </p:nvSpPr>
        <p:spPr>
          <a:xfrm>
            <a:off x="3124200" y="838200"/>
            <a:ext cx="5867400" cy="5638800"/>
          </a:xfrm>
          <a:prstGeom prst="rect">
            <a:avLst/>
          </a:prstGeom>
        </p:spPr>
      </p:sp>
      <p:pic>
        <p:nvPicPr>
          <p:cNvPr id="921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4128"/>
          <a:stretch>
            <a:fillRect/>
          </a:stretch>
        </p:blipFill>
        <p:spPr bwMode="auto">
          <a:xfrm>
            <a:off x="533400" y="30099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ctcayou\AppData\Local\Microsoft\Windows\Temporary Internet Files\Content.IE5\UFT909OU\MP9003872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762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Millennial Kids Working Hard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6858000" cy="4267200"/>
          </a:xfrm>
        </p:spPr>
        <p:txBody>
          <a:bodyPr>
            <a:normAutofit fontScale="47500" lnSpcReduction="20000"/>
          </a:bodyPr>
          <a:lstStyle/>
          <a:p>
            <a:r>
              <a:rPr lang="en-US" sz="2200" b="1" dirty="0" smtClean="0"/>
              <a:t>. . .  “</a:t>
            </a:r>
            <a:r>
              <a:rPr lang="en-US" sz="2500" b="1" dirty="0" smtClean="0"/>
              <a:t>In </a:t>
            </a:r>
            <a:r>
              <a:rPr lang="en-US" sz="2500" b="1" dirty="0"/>
              <a:t>the early to mid 1990s the Generation </a:t>
            </a:r>
            <a:r>
              <a:rPr lang="en-US" sz="2500" b="1" dirty="0" err="1"/>
              <a:t>Xers</a:t>
            </a:r>
            <a:r>
              <a:rPr lang="en-US" sz="2500" b="1" dirty="0"/>
              <a:t> entered the workforce and something changed. I noticed a lack of drive. Many— not all— in this group seemed to feel as if they were “owed” something. Some had the attitude that “pay” should just be given without </a:t>
            </a:r>
            <a:r>
              <a:rPr lang="en-US" sz="2500" b="1" dirty="0" smtClean="0"/>
              <a:t>any work </a:t>
            </a:r>
            <a:r>
              <a:rPr lang="en-US" sz="2500" b="1" dirty="0"/>
              <a:t>in return</a:t>
            </a:r>
            <a:r>
              <a:rPr lang="en-US" sz="2500" b="1" dirty="0" smtClean="0"/>
              <a:t>.” . . . . </a:t>
            </a:r>
          </a:p>
          <a:p>
            <a:endParaRPr lang="en-US" sz="2500" dirty="0" smtClean="0"/>
          </a:p>
          <a:p>
            <a:r>
              <a:rPr lang="en-US" sz="2500" b="1" dirty="0" smtClean="0"/>
              <a:t>“Then </a:t>
            </a:r>
            <a:r>
              <a:rPr lang="en-US" sz="2500" b="1" dirty="0"/>
              <a:t>something happened on </a:t>
            </a:r>
            <a:r>
              <a:rPr lang="en-US" sz="2500" b="1" dirty="0" smtClean="0"/>
              <a:t>the way </a:t>
            </a:r>
            <a:r>
              <a:rPr lang="en-US" sz="2500" b="1" dirty="0"/>
              <a:t>to Armageddon</a:t>
            </a:r>
            <a:r>
              <a:rPr lang="en-US" sz="2500" b="1" dirty="0" smtClean="0"/>
              <a:t>.</a:t>
            </a: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>The </a:t>
            </a:r>
            <a:r>
              <a:rPr lang="en-US" sz="2500" b="1" dirty="0" err="1" smtClean="0"/>
              <a:t>Millennials</a:t>
            </a:r>
            <a:r>
              <a:rPr lang="en-US" sz="2500" b="1" dirty="0" smtClean="0"/>
              <a:t> were </a:t>
            </a:r>
            <a:r>
              <a:rPr lang="en-US" sz="2500" b="1" dirty="0"/>
              <a:t>born</a:t>
            </a:r>
            <a:r>
              <a:rPr lang="en-US" sz="2500" b="1" dirty="0" smtClean="0"/>
              <a:t>.</a:t>
            </a: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>Today’s </a:t>
            </a:r>
            <a:r>
              <a:rPr lang="en-US" sz="2500" b="1" dirty="0" err="1"/>
              <a:t>twentysomethings</a:t>
            </a:r>
            <a:r>
              <a:rPr lang="en-US" sz="2500" b="1" dirty="0"/>
              <a:t> </a:t>
            </a:r>
            <a:r>
              <a:rPr lang="en-US" sz="2500" b="1" dirty="0" smtClean="0"/>
              <a:t>give me hope</a:t>
            </a:r>
            <a:r>
              <a:rPr lang="en-US" sz="2500" b="1" dirty="0"/>
              <a:t>. They </a:t>
            </a:r>
            <a:r>
              <a:rPr lang="en-US" sz="2500" b="1" dirty="0" smtClean="0"/>
              <a:t>have </a:t>
            </a:r>
            <a:r>
              <a:rPr lang="en-US" sz="2500" b="1" dirty="0" smtClean="0">
                <a:solidFill>
                  <a:schemeClr val="bg1"/>
                </a:solidFill>
              </a:rPr>
              <a:t>work </a:t>
            </a:r>
            <a:r>
              <a:rPr lang="en-US" sz="2500" b="1" dirty="0">
                <a:solidFill>
                  <a:schemeClr val="bg1"/>
                </a:solidFill>
              </a:rPr>
              <a:t>ethic and drive</a:t>
            </a:r>
            <a:r>
              <a:rPr lang="en-US" sz="2500" b="1" dirty="0"/>
              <a:t>, but they also have heart. I </a:t>
            </a:r>
            <a:r>
              <a:rPr lang="en-US" sz="2500" b="1" dirty="0" smtClean="0"/>
              <a:t>know this </a:t>
            </a:r>
            <a:r>
              <a:rPr lang="en-US" sz="2500" b="1" dirty="0"/>
              <a:t>because I employ over 200 of them.</a:t>
            </a:r>
            <a:br>
              <a:rPr lang="en-US" sz="2500" b="1" dirty="0"/>
            </a:b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>Today’s youth are </a:t>
            </a:r>
            <a:r>
              <a:rPr lang="en-US" sz="2500" b="1" dirty="0">
                <a:solidFill>
                  <a:schemeClr val="bg1"/>
                </a:solidFill>
              </a:rPr>
              <a:t>socially conscious</a:t>
            </a:r>
            <a:r>
              <a:rPr lang="en-US" sz="2500" b="1" dirty="0"/>
              <a:t>. They are plugged in to the problems of </a:t>
            </a:r>
            <a:r>
              <a:rPr lang="en-US" sz="2500" b="1" dirty="0" smtClean="0"/>
              <a:t>the world </a:t>
            </a:r>
            <a:r>
              <a:rPr lang="en-US" sz="2500" b="1" dirty="0"/>
              <a:t>and </a:t>
            </a:r>
            <a:r>
              <a:rPr lang="en-US" sz="2500" b="1" dirty="0" smtClean="0"/>
              <a:t>they </a:t>
            </a:r>
            <a:r>
              <a:rPr lang="en-US" sz="2500" b="1" dirty="0" smtClean="0">
                <a:solidFill>
                  <a:schemeClr val="bg1"/>
                </a:solidFill>
              </a:rPr>
              <a:t>want </a:t>
            </a:r>
            <a:r>
              <a:rPr lang="en-US" sz="2500" b="1" dirty="0">
                <a:solidFill>
                  <a:schemeClr val="bg1"/>
                </a:solidFill>
              </a:rPr>
              <a:t>to be key components in the solutions</a:t>
            </a:r>
            <a:r>
              <a:rPr lang="en-US" sz="2500" b="1" dirty="0"/>
              <a:t>. Many generations before— mine included— were either a part of the problem, or </a:t>
            </a:r>
            <a:r>
              <a:rPr lang="en-US" sz="2500" b="1" dirty="0" smtClean="0"/>
              <a:t>threw their </a:t>
            </a:r>
            <a:r>
              <a:rPr lang="en-US" sz="2500" b="1" dirty="0"/>
              <a:t>hands up and ignored the issues. Not so with many of today’s young </a:t>
            </a:r>
            <a:r>
              <a:rPr lang="en-US" sz="2500" b="1" dirty="0" smtClean="0"/>
              <a:t>people”  . . . .  </a:t>
            </a:r>
            <a:r>
              <a:rPr lang="en-US" sz="2500" b="1" dirty="0"/>
              <a:t/>
            </a:r>
            <a:br>
              <a:rPr lang="en-US" sz="2500" b="1" dirty="0"/>
            </a:br>
            <a:r>
              <a:rPr lang="en-US" sz="2500" b="1" dirty="0"/>
              <a:t/>
            </a:r>
            <a:br>
              <a:rPr lang="en-US" sz="2500" b="1" dirty="0"/>
            </a:br>
            <a:endParaRPr lang="en-US" sz="2500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1500" b="1" dirty="0"/>
          </a:p>
          <a:p>
            <a:endParaRPr lang="en-US" sz="1500" b="1" dirty="0" smtClean="0"/>
          </a:p>
          <a:p>
            <a:r>
              <a:rPr lang="en-US" sz="1500" b="1" dirty="0" smtClean="0"/>
              <a:t>SOURCE: The Clarion-Ledger, September 12, 2012</a:t>
            </a:r>
            <a:endParaRPr lang="en-US" sz="1500" b="1" dirty="0"/>
          </a:p>
        </p:txBody>
      </p:sp>
      <p:pic>
        <p:nvPicPr>
          <p:cNvPr id="5" name="Picture Placeholder 4" descr="http://jacksonclarion.ms.newsmemory.com/newsmemvol2/mississippi/jacksonclarion/20120912/091212.tcl.d002.state.pdf.0/img/Image_0.jpg"/>
          <p:cNvPicPr>
            <a:picLocks noGrp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3433"/>
          <a:stretch>
            <a:fillRect/>
          </a:stretch>
        </p:blipFill>
        <p:spPr bwMode="auto">
          <a:xfrm>
            <a:off x="7543800" y="1066800"/>
            <a:ext cx="1447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620000" y="3124200"/>
            <a:ext cx="1295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Robert St. John</a:t>
            </a:r>
          </a:p>
        </p:txBody>
      </p:sp>
    </p:spTree>
    <p:extLst>
      <p:ext uri="{BB962C8B-B14F-4D97-AF65-F5344CB8AC3E}">
        <p14:creationId xmlns:p14="http://schemas.microsoft.com/office/powerpoint/2010/main" val="37722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44" y="990600"/>
            <a:ext cx="7125112" cy="3276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Grandchildren of the Baby Boom Generation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Children of Generation X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Born 1982-2005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(73 million strong) 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1982"/>
            <a:ext cx="86106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+mj-ea"/>
                <a:cs typeface="Arial" pitchFamily="34" charset="0"/>
              </a:rPr>
              <a:t>Who Are the GENERATION Y Graduates ??</a:t>
            </a:r>
            <a:endParaRPr lang="en-US" sz="3200" dirty="0"/>
          </a:p>
        </p:txBody>
      </p:sp>
      <p:pic>
        <p:nvPicPr>
          <p:cNvPr id="8194" name="Picture 2" descr="C:\Users\ctcayou\AppData\Local\Microsoft\Windows\Temporary Internet Files\Content.IE5\WHIL0BMH\MP9004484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4876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29913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Demographic Traits of Millennials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5334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ethically/racially diverse in history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Among 13 – 29 year olds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18.5%		Hispanic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	14.2%		Black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	 4.3%		Asian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	 3.2%		Mixed Race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	59.8%		White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Fastest Growing Group?				</a:t>
            </a:r>
          </a:p>
          <a:p>
            <a:pPr marL="0" indent="0">
              <a:buNone/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SOURCE:  The Millennials, Keeler, Scott &amp; Taylor, Paul, Pew Research Center, December 11, 2009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ctcayou\AppData\Local\Microsoft\Windows\Temporary Internet Files\Content.IE5\3ZKFFYOA\MC900090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2057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6818" y="5251938"/>
            <a:ext cx="2590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Hispanics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125113" cy="685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kern="0" dirty="0" smtClean="0">
                <a:solidFill>
                  <a:schemeClr val="tx1"/>
                </a:solidFill>
                <a:latin typeface="Arial"/>
                <a:cs typeface="+mj-cs"/>
              </a:rPr>
              <a:t>Societal Traits of Millennials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 fontScale="92500"/>
          </a:bodyPr>
          <a:lstStyle/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3200" kern="0" dirty="0" smtClean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in 4 come from a single-parent home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4 in 5 have working mothers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More than 2% have one or both 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parents 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incarcerated</a:t>
            </a: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9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r>
              <a:rPr lang="en-US" sz="900" kern="0" dirty="0">
                <a:solidFill>
                  <a:srgbClr val="000000"/>
                </a:solidFill>
                <a:latin typeface="Arial"/>
              </a:rPr>
              <a:t>SOURCE: The Aliens Have Landed, Generation Why.com,, Eric Chester, 2007.</a:t>
            </a:r>
          </a:p>
          <a:p>
            <a:pPr algn="ctr">
              <a:buNone/>
            </a:pPr>
            <a:endParaRPr lang="en-US" sz="25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5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Political and Social Profile of 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5333999"/>
          </a:xfrm>
        </p:spPr>
        <p:txBody>
          <a:bodyPr>
            <a:normAutofit fontScale="70000" lnSpcReduction="20000"/>
          </a:bodyPr>
          <a:lstStyle/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Most politically progressive group in history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	2008 Presidential election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66% voted for Barak Obama</a:t>
            </a:r>
          </a:p>
          <a:p>
            <a:pPr marL="457200" lvl="1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		32% voted for John McCain</a:t>
            </a:r>
          </a:p>
          <a:p>
            <a:pPr marL="457200" lvl="1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28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Least religiously observant group in history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0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More inclined to trust institutions than Gen-</a:t>
            </a:r>
            <a:r>
              <a:rPr lang="en-US" sz="3000" kern="0" dirty="0" err="1" smtClean="0">
                <a:solidFill>
                  <a:srgbClr val="000000"/>
                </a:solidFill>
                <a:latin typeface="Arial"/>
              </a:rPr>
              <a:t>Xers</a:t>
            </a: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 and Boomers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Arial"/>
              </a:rPr>
              <a:t>Digital behaviors normal part of life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3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Tweeting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Texting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Google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26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YouTube</a:t>
            </a: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endParaRPr lang="en-US" sz="3000" kern="0" dirty="0">
              <a:solidFill>
                <a:srgbClr val="000000"/>
              </a:solidFill>
              <a:latin typeface="Arial"/>
            </a:endParaRPr>
          </a:p>
          <a:p>
            <a:pPr lvl="0" defTabSz="914400" eaLnBrk="0" fontAlgn="base" hangingPunct="0">
              <a:spcAft>
                <a:spcPct val="0"/>
              </a:spcAft>
              <a:buClrTx/>
              <a:buFontTx/>
              <a:buChar char="•"/>
            </a:pPr>
            <a:endParaRPr lang="en-US" sz="800" kern="0" dirty="0">
              <a:solidFill>
                <a:srgbClr val="000000"/>
              </a:solidFill>
              <a:latin typeface="Arial"/>
            </a:endParaRPr>
          </a:p>
          <a:p>
            <a:pPr marL="0" lvl="0" indent="0" defTabSz="914400" eaLnBrk="0" fontAlgn="base" hangingPunct="0">
              <a:spcAft>
                <a:spcPct val="0"/>
              </a:spcAft>
              <a:buClrTx/>
              <a:buNone/>
            </a:pPr>
            <a:r>
              <a:rPr lang="en-US" sz="800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SOURCE:</a:t>
            </a:r>
            <a:r>
              <a:rPr lang="en-US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The Millennials, Scott Keeler &amp; Paul Taylor, Pew Research Center, December 11, 2009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100" kern="0" dirty="0">
              <a:solidFill>
                <a:srgbClr val="000000"/>
              </a:solidFill>
              <a:latin typeface="Arial"/>
            </a:endParaRPr>
          </a:p>
          <a:p>
            <a:endParaRPr lang="en-US" sz="1100" dirty="0"/>
          </a:p>
        </p:txBody>
      </p:sp>
      <p:pic>
        <p:nvPicPr>
          <p:cNvPr id="5122" name="Picture 2" descr="C:\Users\ctcayou\AppData\Local\Microsoft\Windows\Temporary Internet Files\Content.IE5\WHIL0BMH\MC900056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441450"/>
            <a:ext cx="180816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tcayou\AppData\Local\Microsoft\Windows\Temporary Internet Files\Content.IE5\CGZ7HI5N\MC9004417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76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Experiences of Generation Y Worker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2955"/>
              </p:ext>
            </p:extLst>
          </p:nvPr>
        </p:nvGraphicFramePr>
        <p:xfrm>
          <a:off x="533400" y="1806575"/>
          <a:ext cx="81534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Hired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in 2012                                   Entered College in 2008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          Network TV always struggled to keep up with cable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          Always suffered through airport security screening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          Always had night games at Wrigley Field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Hired in 2010                                   Entered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College in 2006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Cyberspace has always existed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          Genetic testing/DNA screening always available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          Electronic tax filing always an option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SOURCE: Beloit College Mindset List Classes of 2012, 2010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New Hires of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00200"/>
            <a:ext cx="7125112" cy="4267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College Freshmen in Fall 2012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“American Royalty” mean Michael Jackson’s Family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(not the Kennedy’s)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Bill Clinton is a senior statesman of whose 	presidency 			they have little knowledge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They have never seen an airplane “ticket”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	There has always been pro football in Jacksonville, 	but 		never in Los Angeles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800" dirty="0" smtClean="0">
                <a:solidFill>
                  <a:schemeClr val="tx1"/>
                </a:solidFill>
              </a:rPr>
              <a:t>SOURCE: Beloit College Mindset List, Class of 2016 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</TotalTime>
  <Words>1631</Words>
  <Application>Microsoft Office PowerPoint</Application>
  <PresentationFormat>On-screen Show (4:3)</PresentationFormat>
  <Paragraphs>625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Spring</vt:lpstr>
      <vt:lpstr>  GENERATION Y . . .  Graduates in the Workplace   Presenter: Dr. Edward L. Vaughn Florida Electric Cooperatives Association 2012 Human Resources Conference Clearwater Beach, Florida September 12-14, 2012</vt:lpstr>
      <vt:lpstr>Six Generations in America</vt:lpstr>
      <vt:lpstr>Names for Generation Y</vt:lpstr>
      <vt:lpstr>PowerPoint Presentation</vt:lpstr>
      <vt:lpstr>Demographic Traits of Millennials</vt:lpstr>
      <vt:lpstr>Societal Traits of Millennials</vt:lpstr>
      <vt:lpstr>Political and Social Profile of Millennials</vt:lpstr>
      <vt:lpstr>Experiences of Generation Y Worker</vt:lpstr>
      <vt:lpstr>New Hires of 2016</vt:lpstr>
      <vt:lpstr>Why Be Concerned About Millennials?</vt:lpstr>
      <vt:lpstr>Are Millennials Cut Out for this Job Market?</vt:lpstr>
      <vt:lpstr>Predictions for Generation iY in the Workplace</vt:lpstr>
      <vt:lpstr>Impact of Generation Y on the Workforce</vt:lpstr>
      <vt:lpstr>7 Core Traits of Millennials</vt:lpstr>
      <vt:lpstr>Consequences of Generation Y Traits</vt:lpstr>
      <vt:lpstr>Parents are Still Involved         SPECIAL</vt:lpstr>
      <vt:lpstr>What Millennials Want in A Job       SHELTERED  </vt:lpstr>
      <vt:lpstr>Adjust to the Millennial Work-Style       CONFIDENT</vt:lpstr>
      <vt:lpstr>The Wiki – Workplace          TEAM-ORIENTED</vt:lpstr>
      <vt:lpstr>Mentoring Millennials</vt:lpstr>
      <vt:lpstr>Managing Millennials</vt:lpstr>
      <vt:lpstr>Tips for Working With Millennials</vt:lpstr>
      <vt:lpstr>Tips for Working With Millennials . . . cont.</vt:lpstr>
      <vt:lpstr>Strengthen Your Brand            ACHIEVING</vt:lpstr>
      <vt:lpstr>Tips for Working With Millennials . . . cont.</vt:lpstr>
      <vt:lpstr>Tips for Working With Millennials . . . Cont.</vt:lpstr>
      <vt:lpstr>Tips for Working With Millennials . . . cont. </vt:lpstr>
      <vt:lpstr>Five R’s of Engaging Millennial Workers</vt:lpstr>
      <vt:lpstr>Big Payoff for Millennials?</vt:lpstr>
      <vt:lpstr>Attributes of the Millennial (Information-Age) Mindset</vt:lpstr>
      <vt:lpstr>Millennials and the Workplace</vt:lpstr>
      <vt:lpstr>Evaluating Millennials in the Workplace</vt:lpstr>
      <vt:lpstr>Millennials Respond To…….</vt:lpstr>
      <vt:lpstr>“Appropriate” Technology        CONVENTIONAL</vt:lpstr>
      <vt:lpstr>The Career Pathway      PRESSURED</vt:lpstr>
      <vt:lpstr>PowerPoint Presentation</vt:lpstr>
      <vt:lpstr>Millennial Kids Working Hard</vt:lpstr>
    </vt:vector>
  </TitlesOfParts>
  <Company>Alcorn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DESTINATION GRADUATION PROJECT</dc:title>
  <dc:creator>pwhite</dc:creator>
  <cp:lastModifiedBy>elvaughn</cp:lastModifiedBy>
  <cp:revision>192</cp:revision>
  <cp:lastPrinted>2012-09-17T02:43:37Z</cp:lastPrinted>
  <dcterms:created xsi:type="dcterms:W3CDTF">2012-02-27T16:11:22Z</dcterms:created>
  <dcterms:modified xsi:type="dcterms:W3CDTF">2012-09-19T13:42:41Z</dcterms:modified>
</cp:coreProperties>
</file>