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3"/>
  </p:notesMasterIdLst>
  <p:sldIdLst>
    <p:sldId id="256" r:id="rId2"/>
    <p:sldId id="282" r:id="rId3"/>
    <p:sldId id="283" r:id="rId4"/>
    <p:sldId id="294" r:id="rId5"/>
    <p:sldId id="284" r:id="rId6"/>
    <p:sldId id="286" r:id="rId7"/>
    <p:sldId id="287" r:id="rId8"/>
    <p:sldId id="291" r:id="rId9"/>
    <p:sldId id="288" r:id="rId10"/>
    <p:sldId id="257" r:id="rId11"/>
    <p:sldId id="270" r:id="rId12"/>
    <p:sldId id="273" r:id="rId13"/>
    <p:sldId id="274" r:id="rId14"/>
    <p:sldId id="275" r:id="rId15"/>
    <p:sldId id="276" r:id="rId16"/>
    <p:sldId id="277" r:id="rId17"/>
    <p:sldId id="278" r:id="rId18"/>
    <p:sldId id="279" r:id="rId19"/>
    <p:sldId id="280" r:id="rId20"/>
    <p:sldId id="292" r:id="rId21"/>
    <p:sldId id="29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69" autoAdjust="0"/>
  </p:normalViewPr>
  <p:slideViewPr>
    <p:cSldViewPr>
      <p:cViewPr>
        <p:scale>
          <a:sx n="60" d="100"/>
          <a:sy n="60" d="100"/>
        </p:scale>
        <p:origin x="-6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622126-EBFA-F549-BF1F-6755908DFF58}" type="datetimeFigureOut">
              <a:rPr lang="en-US" smtClean="0"/>
              <a:pPr/>
              <a:t>9/17/2012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3499BA-1624-6D40-83FE-FFD1F8600B9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smtClean="0"/>
          </a:p>
        </p:txBody>
      </p:sp>
      <p:sp>
        <p:nvSpPr>
          <p:cNvPr id="4" name="Slide Number Placeholder 3"/>
          <p:cNvSpPr>
            <a:spLocks noGrp="1"/>
          </p:cNvSpPr>
          <p:nvPr>
            <p:ph type="sldNum" sz="quarter" idx="10"/>
          </p:nvPr>
        </p:nvSpPr>
        <p:spPr/>
        <p:txBody>
          <a:bodyPr/>
          <a:lstStyle/>
          <a:p>
            <a:fld id="{3F3499BA-1624-6D40-83FE-FFD1F8600B9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499BA-1624-6D40-83FE-FFD1F8600B9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8" name="Slide Number Placeholder 7"/>
          <p:cNvSpPr>
            <a:spLocks noGrp="1"/>
          </p:cNvSpPr>
          <p:nvPr>
            <p:ph type="sldNum" sz="quarter" idx="11"/>
          </p:nvPr>
        </p:nvSpPr>
        <p:spPr/>
        <p:txBody>
          <a:bodyPr/>
          <a:lstStyle/>
          <a:p>
            <a:fld id="{F116C990-4BA6-42D4-A346-D421A260E66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205CA5-1D59-42F0-BE28-D0FAF9AED7C8}" type="datetimeFigureOut">
              <a:rPr lang="en-US" smtClean="0"/>
              <a:pPr/>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F116C990-4BA6-42D4-A346-D421A260E66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D205CA5-1D59-42F0-BE28-D0FAF9AED7C8}" type="datetimeFigureOut">
              <a:rPr lang="en-US" smtClean="0"/>
              <a:pPr/>
              <a:t>9/17/2012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16C990-4BA6-42D4-A346-D421A260E66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D205CA5-1D59-42F0-BE28-D0FAF9AED7C8}" type="datetimeFigureOut">
              <a:rPr lang="en-US" smtClean="0"/>
              <a:pPr/>
              <a:t>9/17/2012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116C990-4BA6-42D4-A346-D421A260E66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archivaimages.com/folio/pages/preview.php?ref=86&amp;ext=jpg&amp;k=&amp;search=&amp;offset=0&amp;order_by=relevance&amp;sort=&amp;archive=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archivaimages.com/folio/pages/preview.php?ref=114&amp;ext=jpg&amp;k=&amp;search=&amp;offset=0&amp;order_by=relevance&amp;sort=&amp;archive=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rchivaimages.com/folio/pages/preview.php?ref=569&amp;ext=jpg&amp;k=&amp;search=&amp;offset=0&amp;order_by=relevance&amp;sort=&amp;archive=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rchivaimages.com/folio/pages/view.php?ref=555&amp;search=&amp;offset=0&amp;order_by=relevance&amp;sort=&amp;archive=0&amp;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archivaimages.com/folio/pages/preview.php?ref=483&amp;ext=jpg&amp;k=&amp;search=&amp;offset=0&amp;order_by=relevance&amp;sort=&amp;archive=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rchivaimages.com/folio/pages/view.php?ref=484&amp;search=&amp;offset=0&amp;order_by=relevance&amp;sort=&amp;archive=0&amp;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rchivaimages.com/folio/pages/preview.php?ref=576&amp;ext=jpg&amp;k=&amp;search=&amp;offset=0&amp;order_by=relevance&amp;sort=&amp;archive=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rchivaimages.com/folio/pages/preview.php?ref=133&amp;ext=jpg&amp;k=&amp;search=&amp;offset=96&amp;order_by=relevance&amp;sort=&amp;archive=0"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archivaimages.com/folio/pages/preview.php?ref=545&amp;ext=jpg&amp;k=&amp;search=&amp;offset=0&amp;order_by=relevance&amp;sort=&amp;archive=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6480048" cy="3200400"/>
          </a:xfrm>
        </p:spPr>
        <p:txBody>
          <a:bodyPr>
            <a:normAutofit/>
          </a:bodyPr>
          <a:lstStyle/>
          <a:p>
            <a:pPr algn="ctr"/>
            <a:r>
              <a:rPr lang="en-US" sz="6600" dirty="0" smtClean="0"/>
              <a:t>Seminole’s</a:t>
            </a:r>
            <a:br>
              <a:rPr lang="en-US" sz="6600" dirty="0" smtClean="0"/>
            </a:br>
            <a:r>
              <a:rPr lang="en-US" sz="6600" dirty="0" smtClean="0"/>
              <a:t>“BEST”</a:t>
            </a:r>
            <a:br>
              <a:rPr lang="en-US" sz="6600" dirty="0" smtClean="0"/>
            </a:br>
            <a:r>
              <a:rPr lang="en-US" sz="6600" dirty="0" smtClean="0"/>
              <a:t>INITIATIVE</a:t>
            </a: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Seminole’s “BEST” Initiative</a:t>
            </a:r>
            <a:endParaRPr lang="en-US" dirty="0"/>
          </a:p>
        </p:txBody>
      </p:sp>
      <p:sp>
        <p:nvSpPr>
          <p:cNvPr id="3" name="Content Placeholder 2"/>
          <p:cNvSpPr>
            <a:spLocks noGrp="1"/>
          </p:cNvSpPr>
          <p:nvPr>
            <p:ph idx="1"/>
          </p:nvPr>
        </p:nvSpPr>
        <p:spPr/>
        <p:txBody>
          <a:bodyPr/>
          <a:lstStyle/>
          <a:p>
            <a:r>
              <a:rPr lang="en-US" dirty="0" smtClean="0"/>
              <a:t>B – Business Process Improvement</a:t>
            </a:r>
          </a:p>
          <a:p>
            <a:r>
              <a:rPr lang="en-US" dirty="0" smtClean="0"/>
              <a:t>E – Enterprise Risk Management</a:t>
            </a:r>
          </a:p>
          <a:p>
            <a:r>
              <a:rPr lang="en-US" dirty="0" smtClean="0"/>
              <a:t>S – Strategic Planning</a:t>
            </a:r>
          </a:p>
          <a:p>
            <a:r>
              <a:rPr lang="en-US" dirty="0" smtClean="0"/>
              <a:t>T – Talent Development</a:t>
            </a:r>
            <a:endParaRPr lang="en-US" dirty="0"/>
          </a:p>
        </p:txBody>
      </p:sp>
      <p:pic>
        <p:nvPicPr>
          <p:cNvPr id="14350" name="Picture 14" descr="https://encrypted-tbn3.google.com/images?q=tbn:ANd9GcTnUbLhvuxRI-w1OK3AKOYzzFp1lwLFdurEqk4xKezBeL4JrBUgV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05684">
            <a:off x="6395050" y="2356450"/>
            <a:ext cx="1946982" cy="1946983"/>
          </a:xfrm>
          <a:prstGeom prst="rect">
            <a:avLst/>
          </a:prstGeom>
          <a:noFill/>
        </p:spPr>
      </p:pic>
      <p:sp>
        <p:nvSpPr>
          <p:cNvPr id="11" name="TextBox 10"/>
          <p:cNvSpPr txBox="1"/>
          <p:nvPr/>
        </p:nvSpPr>
        <p:spPr>
          <a:xfrm rot="1849116">
            <a:off x="4427187" y="4729953"/>
            <a:ext cx="3429000" cy="1569660"/>
          </a:xfrm>
          <a:prstGeom prst="rect">
            <a:avLst/>
          </a:prstGeom>
          <a:noFill/>
          <a:ln>
            <a:solidFill>
              <a:schemeClr val="tx1"/>
            </a:solidFill>
          </a:ln>
        </p:spPr>
        <p:txBody>
          <a:bodyPr wrap="square" rtlCol="0">
            <a:spAutoFit/>
          </a:bodyPr>
          <a:lstStyle/>
          <a:p>
            <a:r>
              <a:rPr lang="en-US" sz="9600" dirty="0" smtClean="0">
                <a:latin typeface="Stencil" pitchFamily="82" charset="0"/>
              </a:rPr>
              <a:t>BEST</a:t>
            </a:r>
            <a:endParaRPr lang="en-US" sz="9600" dirty="0">
              <a:latin typeface="Stencil"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
            </a:r>
            <a:br>
              <a:rPr lang="en-US" dirty="0" smtClean="0"/>
            </a:br>
            <a:r>
              <a:rPr lang="en-US" dirty="0" smtClean="0"/>
              <a:t>Business Process Improvement</a:t>
            </a:r>
            <a:endParaRPr lang="en-US" dirty="0"/>
          </a:p>
        </p:txBody>
      </p:sp>
      <p:sp>
        <p:nvSpPr>
          <p:cNvPr id="3" name="Content Placeholder 2"/>
          <p:cNvSpPr>
            <a:spLocks noGrp="1"/>
          </p:cNvSpPr>
          <p:nvPr>
            <p:ph idx="1"/>
          </p:nvPr>
        </p:nvSpPr>
        <p:spPr>
          <a:xfrm>
            <a:off x="381000" y="1524000"/>
            <a:ext cx="7467600" cy="6202363"/>
          </a:xfrm>
        </p:spPr>
        <p:txBody>
          <a:bodyPr>
            <a:normAutofit/>
          </a:bodyPr>
          <a:lstStyle/>
          <a:p>
            <a:endParaRPr lang="en-US" sz="2400" dirty="0" smtClean="0"/>
          </a:p>
          <a:p>
            <a:endParaRPr lang="en-US" sz="2400" dirty="0" smtClean="0"/>
          </a:p>
          <a:p>
            <a:r>
              <a:rPr lang="en-US" sz="2400" dirty="0" smtClean="0"/>
              <a:t>Perform critical self-assessment</a:t>
            </a:r>
          </a:p>
          <a:p>
            <a:r>
              <a:rPr lang="en-US" sz="2400" dirty="0" smtClean="0"/>
              <a:t>Business environment in constant flux </a:t>
            </a:r>
          </a:p>
          <a:p>
            <a:pPr lvl="1">
              <a:buNone/>
            </a:pPr>
            <a:r>
              <a:rPr lang="en-US" sz="2400" dirty="0" smtClean="0"/>
              <a:t>-We must adapt accordingly</a:t>
            </a:r>
          </a:p>
          <a:p>
            <a:r>
              <a:rPr lang="en-US" sz="2400" dirty="0" smtClean="0"/>
              <a:t>Continual process to seek out ways to do things better</a:t>
            </a:r>
          </a:p>
          <a:p>
            <a:r>
              <a:rPr lang="en-US" sz="2400" dirty="0" smtClean="0"/>
              <a:t>Guard against complacency of entrenched success - Past success no guarantee of future</a:t>
            </a:r>
            <a:endParaRPr lang="en-US" sz="2400" dirty="0"/>
          </a:p>
        </p:txBody>
      </p:sp>
      <p:pic>
        <p:nvPicPr>
          <p:cNvPr id="12290" name="Picture 2" descr="https://encrypted-tbn3.google.com/images?q=tbn:ANd9GcSwZdntjQAVkOHC4ZCmtQAyDP16dIoDAQjh3-5VdvSAilxq12oi"/>
          <p:cNvPicPr>
            <a:picLocks noChangeAspect="1" noChangeArrowheads="1"/>
          </p:cNvPicPr>
          <p:nvPr/>
        </p:nvPicPr>
        <p:blipFill>
          <a:blip r:embed="rId2" cstate="print"/>
          <a:srcRect/>
          <a:stretch>
            <a:fillRect/>
          </a:stretch>
        </p:blipFill>
        <p:spPr bwMode="auto">
          <a:xfrm>
            <a:off x="6400800" y="1905000"/>
            <a:ext cx="1932887" cy="1447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t>
            </a:r>
            <a:br>
              <a:rPr lang="en-US" dirty="0" smtClean="0"/>
            </a:br>
            <a:r>
              <a:rPr lang="en-US" dirty="0" smtClean="0"/>
              <a:t>Business Process Improvement</a:t>
            </a:r>
            <a:endParaRPr lang="en-US" dirty="0"/>
          </a:p>
        </p:txBody>
      </p:sp>
      <p:sp>
        <p:nvSpPr>
          <p:cNvPr id="3" name="Content Placeholder 2"/>
          <p:cNvSpPr>
            <a:spLocks noGrp="1"/>
          </p:cNvSpPr>
          <p:nvPr>
            <p:ph idx="1"/>
          </p:nvPr>
        </p:nvSpPr>
        <p:spPr>
          <a:xfrm>
            <a:off x="457200" y="1600200"/>
            <a:ext cx="6248400" cy="3429000"/>
          </a:xfrm>
        </p:spPr>
        <p:txBody>
          <a:bodyPr>
            <a:normAutofit/>
          </a:bodyPr>
          <a:lstStyle/>
          <a:p>
            <a:r>
              <a:rPr lang="en-US" sz="2000" dirty="0" smtClean="0"/>
              <a:t>Implement a bottom up process</a:t>
            </a:r>
          </a:p>
          <a:p>
            <a:r>
              <a:rPr lang="en-US" sz="2000" dirty="0" smtClean="0"/>
              <a:t>Solicit ideas and suggestions from all employees</a:t>
            </a:r>
          </a:p>
          <a:p>
            <a:pPr lvl="1"/>
            <a:r>
              <a:rPr lang="en-US" sz="1800" dirty="0" smtClean="0"/>
              <a:t>Best positioned to identify workable ideas</a:t>
            </a:r>
          </a:p>
          <a:p>
            <a:pPr lvl="1"/>
            <a:r>
              <a:rPr lang="en-US" sz="1800" dirty="0" smtClean="0"/>
              <a:t>Will be the individuals who implement program</a:t>
            </a:r>
          </a:p>
          <a:p>
            <a:pPr lvl="1"/>
            <a:r>
              <a:rPr lang="en-US" sz="1800" dirty="0" smtClean="0"/>
              <a:t>Buy-in is essential – Employees must have ownership</a:t>
            </a:r>
          </a:p>
          <a:p>
            <a:r>
              <a:rPr lang="en-US" sz="2000" dirty="0" smtClean="0"/>
              <a:t>Not about cutting jobs – About doing things smarter, improving productivity, and keeping our rate competitive</a:t>
            </a:r>
            <a:endParaRPr lang="en-US" sz="2000" dirty="0"/>
          </a:p>
        </p:txBody>
      </p:sp>
      <p:pic>
        <p:nvPicPr>
          <p:cNvPr id="11266" name="Picture 2" descr="http://www.cooliemon.com/myimages/shutterstock_40657561_resized.jpg"/>
          <p:cNvPicPr>
            <a:picLocks noChangeAspect="1" noChangeArrowheads="1"/>
          </p:cNvPicPr>
          <p:nvPr/>
        </p:nvPicPr>
        <p:blipFill>
          <a:blip r:embed="rId2" cstate="print"/>
          <a:srcRect/>
          <a:stretch>
            <a:fillRect/>
          </a:stretch>
        </p:blipFill>
        <p:spPr bwMode="auto">
          <a:xfrm>
            <a:off x="2895600" y="4419600"/>
            <a:ext cx="5886450" cy="20859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t>
            </a:r>
            <a:br>
              <a:rPr lang="en-US" dirty="0" smtClean="0"/>
            </a:br>
            <a:r>
              <a:rPr lang="en-US" dirty="0" smtClean="0"/>
              <a:t>Enterprise Risk Management</a:t>
            </a:r>
            <a:endParaRPr lang="en-US" dirty="0"/>
          </a:p>
        </p:txBody>
      </p:sp>
      <p:sp>
        <p:nvSpPr>
          <p:cNvPr id="3" name="Content Placeholder 2"/>
          <p:cNvSpPr>
            <a:spLocks noGrp="1"/>
          </p:cNvSpPr>
          <p:nvPr>
            <p:ph idx="1"/>
          </p:nvPr>
        </p:nvSpPr>
        <p:spPr>
          <a:xfrm>
            <a:off x="457200" y="1600200"/>
            <a:ext cx="8534400" cy="4709160"/>
          </a:xfrm>
        </p:spPr>
        <p:txBody>
          <a:bodyPr>
            <a:normAutofit/>
          </a:bodyPr>
          <a:lstStyle/>
          <a:p>
            <a:r>
              <a:rPr lang="en-US" sz="2400" dirty="0" smtClean="0"/>
              <a:t>Instill a culture to ensure risk management becomes second nature in making decisions</a:t>
            </a:r>
          </a:p>
          <a:p>
            <a:r>
              <a:rPr lang="en-US" sz="2400" dirty="0" smtClean="0"/>
              <a:t>“What if” questions must be asked and answered</a:t>
            </a:r>
          </a:p>
          <a:p>
            <a:r>
              <a:rPr lang="en-US" sz="2400" dirty="0" smtClean="0"/>
              <a:t>Analysis must be on “Enterprise Wide” basis</a:t>
            </a:r>
          </a:p>
          <a:p>
            <a:r>
              <a:rPr lang="en-US" sz="2400" dirty="0" smtClean="0"/>
              <a:t>Use of cross functional teams</a:t>
            </a:r>
          </a:p>
          <a:p>
            <a:pPr lvl="1"/>
            <a:r>
              <a:rPr lang="en-US" sz="2000" dirty="0" smtClean="0"/>
              <a:t>Identify informational blind spots and bias</a:t>
            </a:r>
          </a:p>
          <a:p>
            <a:pPr lvl="1"/>
            <a:r>
              <a:rPr lang="en-US" sz="2000" dirty="0" smtClean="0"/>
              <a:t>Build internal knowledge</a:t>
            </a:r>
          </a:p>
          <a:p>
            <a:pPr lvl="1"/>
            <a:r>
              <a:rPr lang="en-US" sz="2000" dirty="0" smtClean="0"/>
              <a:t>Bring different perspectives to the table</a:t>
            </a:r>
            <a:endParaRPr lang="en-US" sz="2000" dirty="0"/>
          </a:p>
        </p:txBody>
      </p:sp>
      <p:pic>
        <p:nvPicPr>
          <p:cNvPr id="10248" name="Picture 8" descr="https://encrypted-tbn2.google.com/images?q=tbn:ANd9GcTc4w9Dd7E0e1NjRCshiLBc8oyvTi5_rkfaqPskqCOMTTru6QM0aDgbk2kCMw"/>
          <p:cNvPicPr>
            <a:picLocks noChangeAspect="1" noChangeArrowheads="1"/>
          </p:cNvPicPr>
          <p:nvPr/>
        </p:nvPicPr>
        <p:blipFill>
          <a:blip r:embed="rId2" cstate="print"/>
          <a:srcRect/>
          <a:stretch>
            <a:fillRect/>
          </a:stretch>
        </p:blipFill>
        <p:spPr bwMode="auto">
          <a:xfrm rot="21129340">
            <a:off x="6342206" y="3599977"/>
            <a:ext cx="2217533" cy="2643302"/>
          </a:xfrm>
          <a:prstGeom prst="roundRect">
            <a:avLst>
              <a:gd name="adj" fmla="val 2443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t>
            </a:r>
            <a:br>
              <a:rPr lang="en-US" dirty="0" smtClean="0"/>
            </a:br>
            <a:r>
              <a:rPr lang="en-US" dirty="0" smtClean="0"/>
              <a:t>Strategic Planning</a:t>
            </a:r>
            <a:endParaRPr lang="en-US" dirty="0"/>
          </a:p>
        </p:txBody>
      </p:sp>
      <p:sp>
        <p:nvSpPr>
          <p:cNvPr id="3" name="Content Placeholder 2"/>
          <p:cNvSpPr>
            <a:spLocks noGrp="1"/>
          </p:cNvSpPr>
          <p:nvPr>
            <p:ph idx="1"/>
          </p:nvPr>
        </p:nvSpPr>
        <p:spPr>
          <a:xfrm>
            <a:off x="0" y="1905000"/>
            <a:ext cx="7467600" cy="4525963"/>
          </a:xfrm>
        </p:spPr>
        <p:txBody>
          <a:bodyPr>
            <a:normAutofit/>
          </a:bodyPr>
          <a:lstStyle/>
          <a:p>
            <a:r>
              <a:rPr lang="en-US" sz="2800" dirty="0" smtClean="0"/>
              <a:t>Plans must provide flexibility</a:t>
            </a:r>
          </a:p>
          <a:p>
            <a:r>
              <a:rPr lang="en-US" sz="2800" dirty="0" smtClean="0"/>
              <a:t>Company must remain nimble</a:t>
            </a:r>
          </a:p>
          <a:p>
            <a:pPr>
              <a:buNone/>
            </a:pPr>
            <a:r>
              <a:rPr lang="en-US" sz="2800" dirty="0" smtClean="0"/>
              <a:t>     and positioned to take advantage </a:t>
            </a:r>
          </a:p>
          <a:p>
            <a:pPr>
              <a:buNone/>
            </a:pPr>
            <a:r>
              <a:rPr lang="en-US" sz="2800" dirty="0" smtClean="0"/>
              <a:t>     of changing circumstances</a:t>
            </a:r>
          </a:p>
          <a:p>
            <a:pPr lvl="1"/>
            <a:r>
              <a:rPr lang="en-US" sz="2400" dirty="0" smtClean="0"/>
              <a:t>Hedge our bets</a:t>
            </a:r>
          </a:p>
          <a:p>
            <a:pPr lvl="1"/>
            <a:r>
              <a:rPr lang="en-US" sz="2400" dirty="0" smtClean="0"/>
              <a:t>Don’t keep all of our eggs in one basket</a:t>
            </a:r>
          </a:p>
          <a:p>
            <a:pPr lvl="1"/>
            <a:r>
              <a:rPr lang="en-US" sz="2400" dirty="0" smtClean="0"/>
              <a:t>Don’t make “bet the farm” decisions</a:t>
            </a:r>
          </a:p>
          <a:p>
            <a:r>
              <a:rPr lang="en-US" sz="2800" dirty="0" smtClean="0"/>
              <a:t>Plans must build on our strengths and work to improve our weaknesses</a:t>
            </a:r>
          </a:p>
          <a:p>
            <a:pPr>
              <a:buNone/>
            </a:pPr>
            <a:endParaRPr lang="en-US" dirty="0"/>
          </a:p>
        </p:txBody>
      </p:sp>
      <p:pic>
        <p:nvPicPr>
          <p:cNvPr id="9218" name="Picture 2" descr="http://kellyselliott.com/wp-content/uploads/2011/11/Focus-On-Your-Strengths.jpg"/>
          <p:cNvPicPr>
            <a:picLocks noChangeAspect="1" noChangeArrowheads="1"/>
          </p:cNvPicPr>
          <p:nvPr/>
        </p:nvPicPr>
        <p:blipFill>
          <a:blip r:embed="rId2" cstate="print"/>
          <a:srcRect/>
          <a:stretch>
            <a:fillRect/>
          </a:stretch>
        </p:blipFill>
        <p:spPr bwMode="auto">
          <a:xfrm>
            <a:off x="6172200" y="533400"/>
            <a:ext cx="2628900" cy="2628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t>
            </a:r>
            <a:br>
              <a:rPr lang="en-US" dirty="0" smtClean="0"/>
            </a:br>
            <a:r>
              <a:rPr lang="en-US" dirty="0" smtClean="0"/>
              <a:t>Strategic Planning</a:t>
            </a:r>
            <a:endParaRPr lang="en-US" dirty="0"/>
          </a:p>
        </p:txBody>
      </p:sp>
      <p:sp>
        <p:nvSpPr>
          <p:cNvPr id="3" name="Content Placeholder 2"/>
          <p:cNvSpPr>
            <a:spLocks noGrp="1"/>
          </p:cNvSpPr>
          <p:nvPr>
            <p:ph idx="1"/>
          </p:nvPr>
        </p:nvSpPr>
        <p:spPr>
          <a:xfrm>
            <a:off x="228600" y="2057400"/>
            <a:ext cx="7467600" cy="4525963"/>
          </a:xfrm>
        </p:spPr>
        <p:txBody>
          <a:bodyPr>
            <a:normAutofit lnSpcReduction="10000"/>
          </a:bodyPr>
          <a:lstStyle/>
          <a:p>
            <a:r>
              <a:rPr lang="en-US" sz="2400" dirty="0" smtClean="0"/>
              <a:t>Diversified power supply portfolio</a:t>
            </a:r>
          </a:p>
          <a:p>
            <a:pPr lvl="1"/>
            <a:r>
              <a:rPr lang="en-US" sz="2000" dirty="0" smtClean="0"/>
              <a:t>Mix of coal and gas</a:t>
            </a:r>
          </a:p>
          <a:p>
            <a:pPr lvl="1"/>
            <a:r>
              <a:rPr lang="en-US" sz="2000" dirty="0" smtClean="0"/>
              <a:t>Mix of owned and purchased resources</a:t>
            </a:r>
          </a:p>
          <a:p>
            <a:pPr lvl="1"/>
            <a:r>
              <a:rPr lang="en-US" sz="2000" dirty="0" smtClean="0"/>
              <a:t>Within purchases category evaluate</a:t>
            </a:r>
          </a:p>
          <a:p>
            <a:pPr lvl="2"/>
            <a:r>
              <a:rPr lang="en-US" sz="2000" dirty="0" smtClean="0"/>
              <a:t>Staggered contract terms</a:t>
            </a:r>
          </a:p>
          <a:p>
            <a:pPr lvl="2"/>
            <a:r>
              <a:rPr lang="en-US" sz="2000" dirty="0" smtClean="0"/>
              <a:t>System and unit power purchases</a:t>
            </a:r>
          </a:p>
          <a:p>
            <a:pPr lvl="2"/>
            <a:r>
              <a:rPr lang="en-US" sz="2000" dirty="0" smtClean="0"/>
              <a:t>Mix of base, intermediate and peaking</a:t>
            </a:r>
          </a:p>
          <a:p>
            <a:pPr lvl="2"/>
            <a:r>
              <a:rPr lang="en-US" sz="2000" dirty="0" smtClean="0"/>
              <a:t>Mix of purchases from IOUs and </a:t>
            </a:r>
          </a:p>
          <a:p>
            <a:pPr lvl="2">
              <a:buNone/>
            </a:pPr>
            <a:r>
              <a:rPr lang="en-US" sz="2000" dirty="0" smtClean="0"/>
              <a:t>    Independents</a:t>
            </a:r>
          </a:p>
          <a:p>
            <a:r>
              <a:rPr lang="en-US" sz="2400" dirty="0" smtClean="0"/>
              <a:t>Build financial strength for future </a:t>
            </a:r>
          </a:p>
          <a:p>
            <a:pPr>
              <a:buNone/>
            </a:pPr>
            <a:r>
              <a:rPr lang="en-US" sz="2400" dirty="0" smtClean="0"/>
              <a:t>     ownership</a:t>
            </a:r>
          </a:p>
          <a:p>
            <a:pPr lvl="1"/>
            <a:r>
              <a:rPr lang="en-US" sz="2000" dirty="0" smtClean="0"/>
              <a:t>Equity Development Program</a:t>
            </a:r>
            <a:endParaRPr lang="en-US" sz="2000" dirty="0"/>
          </a:p>
        </p:txBody>
      </p:sp>
      <p:pic>
        <p:nvPicPr>
          <p:cNvPr id="8198" name="Picture 6" descr="Full screen preview">
            <a:hlinkClick r:id="rId2" tooltip="Full screen preview"/>
          </p:cNvPr>
          <p:cNvPicPr>
            <a:picLocks noChangeAspect="1" noChangeArrowheads="1"/>
          </p:cNvPicPr>
          <p:nvPr/>
        </p:nvPicPr>
        <p:blipFill>
          <a:blip r:embed="rId3" cstate="print"/>
          <a:srcRect/>
          <a:stretch>
            <a:fillRect/>
          </a:stretch>
        </p:blipFill>
        <p:spPr bwMode="auto">
          <a:xfrm>
            <a:off x="6019800" y="2971800"/>
            <a:ext cx="2438400" cy="3576320"/>
          </a:xfrm>
          <a:prstGeom prst="rect">
            <a:avLst/>
          </a:prstGeom>
          <a:noFill/>
        </p:spPr>
      </p:pic>
      <p:pic>
        <p:nvPicPr>
          <p:cNvPr id="8200" name="Picture 8" descr="Full screen preview">
            <a:hlinkClick r:id="rId4" tooltip="Full screen preview"/>
          </p:cNvPr>
          <p:cNvPicPr>
            <a:picLocks noChangeAspect="1" noChangeArrowheads="1"/>
          </p:cNvPicPr>
          <p:nvPr/>
        </p:nvPicPr>
        <p:blipFill>
          <a:blip r:embed="rId5" cstate="print"/>
          <a:srcRect/>
          <a:stretch>
            <a:fillRect/>
          </a:stretch>
        </p:blipFill>
        <p:spPr bwMode="auto">
          <a:xfrm>
            <a:off x="5486400" y="381000"/>
            <a:ext cx="3353371" cy="22383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t>
            </a:r>
            <a:br>
              <a:rPr lang="en-US" dirty="0" smtClean="0"/>
            </a:br>
            <a:r>
              <a:rPr lang="en-US" dirty="0" smtClean="0"/>
              <a:t>Strategic Planning</a:t>
            </a:r>
            <a:endParaRPr lang="en-US" dirty="0"/>
          </a:p>
        </p:txBody>
      </p:sp>
      <p:sp>
        <p:nvSpPr>
          <p:cNvPr id="3" name="Content Placeholder 2"/>
          <p:cNvSpPr>
            <a:spLocks noGrp="1"/>
          </p:cNvSpPr>
          <p:nvPr>
            <p:ph idx="1"/>
          </p:nvPr>
        </p:nvSpPr>
        <p:spPr>
          <a:xfrm>
            <a:off x="457200" y="1600200"/>
            <a:ext cx="5029200" cy="4571999"/>
          </a:xfrm>
        </p:spPr>
        <p:txBody>
          <a:bodyPr>
            <a:normAutofit fontScale="85000" lnSpcReduction="20000"/>
          </a:bodyPr>
          <a:lstStyle/>
          <a:p>
            <a:r>
              <a:rPr lang="en-US" dirty="0" smtClean="0"/>
              <a:t>Aggressive Marketing Plans</a:t>
            </a:r>
          </a:p>
          <a:p>
            <a:pPr lvl="1"/>
            <a:r>
              <a:rPr lang="en-US" dirty="0" smtClean="0"/>
              <a:t>Municipal Power Contracts</a:t>
            </a:r>
          </a:p>
          <a:p>
            <a:r>
              <a:rPr lang="en-US" dirty="0" smtClean="0"/>
              <a:t>High priority on effective communications</a:t>
            </a:r>
          </a:p>
          <a:p>
            <a:pPr lvl="1"/>
            <a:r>
              <a:rPr lang="en-US" dirty="0" smtClean="0"/>
              <a:t>Competitive rates and reliable service are necessary conditions for success, but not the only requirements – maintaining Member trust and confidence is the third leg in the stool</a:t>
            </a:r>
          </a:p>
          <a:p>
            <a:pPr lvl="1"/>
            <a:r>
              <a:rPr lang="en-US" dirty="0" smtClean="0"/>
              <a:t>Transparency, openness and honesty in dealing with Members, the public and all business partners</a:t>
            </a:r>
          </a:p>
          <a:p>
            <a:pPr lvl="1"/>
            <a:endParaRPr lang="en-US" dirty="0" smtClean="0"/>
          </a:p>
          <a:p>
            <a:pPr lvl="1"/>
            <a:endParaRPr lang="en-US" dirty="0"/>
          </a:p>
        </p:txBody>
      </p:sp>
      <p:pic>
        <p:nvPicPr>
          <p:cNvPr id="7170" name="Picture 2" descr="Full screen preview">
            <a:hlinkClick r:id="rId2" tooltip="Full screen preview"/>
          </p:cNvPr>
          <p:cNvPicPr>
            <a:picLocks noChangeAspect="1" noChangeArrowheads="1"/>
          </p:cNvPicPr>
          <p:nvPr/>
        </p:nvPicPr>
        <p:blipFill>
          <a:blip r:embed="rId3" cstate="print"/>
          <a:srcRect/>
          <a:stretch>
            <a:fillRect/>
          </a:stretch>
        </p:blipFill>
        <p:spPr bwMode="auto">
          <a:xfrm>
            <a:off x="5867400" y="762000"/>
            <a:ext cx="2819400" cy="30765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a:t>
            </a:r>
            <a:br>
              <a:rPr lang="en-US" dirty="0" smtClean="0"/>
            </a:br>
            <a:r>
              <a:rPr lang="en-US" dirty="0" smtClean="0"/>
              <a:t>Talent Development</a:t>
            </a:r>
            <a:endParaRPr lang="en-US" dirty="0"/>
          </a:p>
        </p:txBody>
      </p:sp>
      <p:sp>
        <p:nvSpPr>
          <p:cNvPr id="3" name="Content Placeholder 2"/>
          <p:cNvSpPr>
            <a:spLocks noGrp="1"/>
          </p:cNvSpPr>
          <p:nvPr>
            <p:ph idx="1"/>
          </p:nvPr>
        </p:nvSpPr>
        <p:spPr>
          <a:xfrm>
            <a:off x="457200" y="1600200"/>
            <a:ext cx="8534400" cy="4709160"/>
          </a:xfrm>
        </p:spPr>
        <p:txBody>
          <a:bodyPr>
            <a:normAutofit/>
          </a:bodyPr>
          <a:lstStyle/>
          <a:p>
            <a:r>
              <a:rPr lang="en-US" sz="2800" dirty="0" smtClean="0"/>
              <a:t>The “B”, the “E” and the “S” will be for naught if we do not have employees who are capable, accountable and prepared to take effective action</a:t>
            </a:r>
          </a:p>
          <a:p>
            <a:r>
              <a:rPr lang="en-US" sz="2800" dirty="0" smtClean="0"/>
              <a:t>Talent Development Essentials</a:t>
            </a:r>
          </a:p>
          <a:p>
            <a:pPr lvl="1"/>
            <a:r>
              <a:rPr lang="en-US" sz="2400" dirty="0" smtClean="0"/>
              <a:t>Get the best out of everyone</a:t>
            </a:r>
          </a:p>
          <a:p>
            <a:pPr lvl="1"/>
            <a:r>
              <a:rPr lang="en-US" sz="2400" dirty="0" smtClean="0"/>
              <a:t>Employ individual talents in the most meaningful and productive way</a:t>
            </a:r>
          </a:p>
        </p:txBody>
      </p:sp>
      <p:pic>
        <p:nvPicPr>
          <p:cNvPr id="6150" name="Picture 6" descr="http://archivaimages.com/folio/filestore/5/5/5_4347318602d3137/555scr_c3aeed04f91afb4.jpg?v=2012-04-16+19%3A59%3A41">
            <a:hlinkClick r:id="rId2"/>
          </p:cNvPr>
          <p:cNvPicPr>
            <a:picLocks noChangeAspect="1" noChangeArrowheads="1"/>
          </p:cNvPicPr>
          <p:nvPr/>
        </p:nvPicPr>
        <p:blipFill>
          <a:blip r:embed="rId3" cstate="print"/>
          <a:srcRect/>
          <a:stretch>
            <a:fillRect/>
          </a:stretch>
        </p:blipFill>
        <p:spPr bwMode="auto">
          <a:xfrm>
            <a:off x="533400" y="4724400"/>
            <a:ext cx="81534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a:t>
            </a:r>
            <a:br>
              <a:rPr lang="en-US" dirty="0" smtClean="0"/>
            </a:br>
            <a:r>
              <a:rPr lang="en-US" dirty="0" smtClean="0"/>
              <a:t>Talent Development</a:t>
            </a:r>
            <a:endParaRPr lang="en-US" dirty="0"/>
          </a:p>
        </p:txBody>
      </p:sp>
      <p:sp>
        <p:nvSpPr>
          <p:cNvPr id="3" name="Content Placeholder 2"/>
          <p:cNvSpPr>
            <a:spLocks noGrp="1"/>
          </p:cNvSpPr>
          <p:nvPr>
            <p:ph idx="1"/>
          </p:nvPr>
        </p:nvSpPr>
        <p:spPr/>
        <p:txBody>
          <a:bodyPr>
            <a:normAutofit/>
          </a:bodyPr>
          <a:lstStyle/>
          <a:p>
            <a:r>
              <a:rPr lang="en-US" sz="2400" dirty="0" smtClean="0"/>
              <a:t>Leadership Development </a:t>
            </a:r>
          </a:p>
          <a:p>
            <a:pPr>
              <a:buNone/>
            </a:pPr>
            <a:r>
              <a:rPr lang="en-US" sz="2400" dirty="0" smtClean="0"/>
              <a:t>    Program</a:t>
            </a:r>
          </a:p>
          <a:p>
            <a:r>
              <a:rPr lang="en-US" sz="2400" dirty="0" smtClean="0"/>
              <a:t>Mentorship Program</a:t>
            </a:r>
          </a:p>
          <a:p>
            <a:r>
              <a:rPr lang="en-US" sz="2400" dirty="0" smtClean="0"/>
              <a:t>G&amp;T Outreach Program</a:t>
            </a:r>
          </a:p>
          <a:p>
            <a:r>
              <a:rPr lang="en-US" sz="2400" dirty="0" smtClean="0"/>
              <a:t>Renewed emphasis on written processes and procedures to ensure institutional knowledge transfer</a:t>
            </a:r>
          </a:p>
          <a:p>
            <a:r>
              <a:rPr lang="en-US" sz="2400" dirty="0" smtClean="0"/>
              <a:t>Reorganizations</a:t>
            </a:r>
          </a:p>
          <a:p>
            <a:r>
              <a:rPr lang="en-US" sz="2400" dirty="0" smtClean="0"/>
              <a:t>Enhanced employee training programs</a:t>
            </a:r>
          </a:p>
          <a:p>
            <a:r>
              <a:rPr lang="en-US" sz="2400" dirty="0" smtClean="0"/>
              <a:t>Cooperative Student Program</a:t>
            </a:r>
          </a:p>
        </p:txBody>
      </p:sp>
      <p:pic>
        <p:nvPicPr>
          <p:cNvPr id="5122" name="Picture 2" descr="Full screen preview">
            <a:hlinkClick r:id="rId2" tooltip="Full screen preview"/>
          </p:cNvPr>
          <p:cNvPicPr>
            <a:picLocks noChangeAspect="1" noChangeArrowheads="1"/>
          </p:cNvPicPr>
          <p:nvPr/>
        </p:nvPicPr>
        <p:blipFill>
          <a:blip r:embed="rId3" cstate="print"/>
          <a:srcRect/>
          <a:stretch>
            <a:fillRect/>
          </a:stretch>
        </p:blipFill>
        <p:spPr bwMode="auto">
          <a:xfrm>
            <a:off x="5181600" y="838200"/>
            <a:ext cx="3581685" cy="23907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Implementation</a:t>
            </a:r>
            <a:endParaRPr lang="en-US" dirty="0"/>
          </a:p>
        </p:txBody>
      </p:sp>
      <p:sp>
        <p:nvSpPr>
          <p:cNvPr id="3" name="Content Placeholder 2"/>
          <p:cNvSpPr>
            <a:spLocks noGrp="1"/>
          </p:cNvSpPr>
          <p:nvPr>
            <p:ph idx="1"/>
          </p:nvPr>
        </p:nvSpPr>
        <p:spPr>
          <a:xfrm>
            <a:off x="381000" y="1676400"/>
            <a:ext cx="4114800" cy="2438400"/>
          </a:xfrm>
        </p:spPr>
        <p:txBody>
          <a:bodyPr>
            <a:normAutofit/>
          </a:bodyPr>
          <a:lstStyle/>
          <a:p>
            <a:r>
              <a:rPr lang="en-US" sz="2800" dirty="0" smtClean="0"/>
              <a:t>BEST initiative rolled out in January 2012</a:t>
            </a:r>
          </a:p>
          <a:p>
            <a:r>
              <a:rPr lang="en-US" sz="2800" dirty="0" smtClean="0"/>
              <a:t>Supervisors and Managers play a critical role</a:t>
            </a:r>
          </a:p>
          <a:p>
            <a:pPr lvl="1"/>
            <a:endParaRPr lang="en-US" dirty="0" smtClean="0"/>
          </a:p>
        </p:txBody>
      </p:sp>
      <p:pic>
        <p:nvPicPr>
          <p:cNvPr id="4098" name="Picture 2" descr="http://archivaimages.com/folio/filestore/4/8/4_92c8cc713580b0c/484scr_086e56ecc2697b9.jpg?v=2011-05-12+12%3A55%3A59">
            <a:hlinkClick r:id="rId2"/>
          </p:cNvPr>
          <p:cNvPicPr>
            <a:picLocks noChangeAspect="1" noChangeArrowheads="1"/>
          </p:cNvPicPr>
          <p:nvPr/>
        </p:nvPicPr>
        <p:blipFill>
          <a:blip r:embed="rId3" cstate="print"/>
          <a:srcRect/>
          <a:stretch>
            <a:fillRect/>
          </a:stretch>
        </p:blipFill>
        <p:spPr bwMode="auto">
          <a:xfrm>
            <a:off x="4724400" y="1447800"/>
            <a:ext cx="4112381" cy="2743200"/>
          </a:xfrm>
          <a:prstGeom prst="rect">
            <a:avLst/>
          </a:prstGeom>
          <a:noFill/>
        </p:spPr>
      </p:pic>
      <p:sp>
        <p:nvSpPr>
          <p:cNvPr id="6" name="Content Placeholder 2"/>
          <p:cNvSpPr txBox="1">
            <a:spLocks/>
          </p:cNvSpPr>
          <p:nvPr/>
        </p:nvSpPr>
        <p:spPr>
          <a:xfrm>
            <a:off x="381000" y="4114800"/>
            <a:ext cx="8458200" cy="2438400"/>
          </a:xfrm>
          <a:prstGeom prst="rect">
            <a:avLst/>
          </a:prstGeom>
        </p:spPr>
        <p:txBody>
          <a:bodyPr vert="horz">
            <a:normAutofit fontScale="92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company wide effort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Major initiatives underway at plants were incorporated</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Requests for suggested improvements solicited from each section at HQ and each plant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Employees from each section met to develop key BEST initiatives for implementation in their work area</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Presentations made to Executive Staff</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nancial-Stress.jpg"/>
          <p:cNvPicPr>
            <a:picLocks noChangeAspect="1"/>
          </p:cNvPicPr>
          <p:nvPr/>
        </p:nvPicPr>
        <p:blipFill>
          <a:blip r:embed="rId3" cstate="print"/>
          <a:stretch>
            <a:fillRect/>
          </a:stretch>
        </p:blipFill>
        <p:spPr>
          <a:xfrm>
            <a:off x="4648200" y="1828800"/>
            <a:ext cx="3810000" cy="3810000"/>
          </a:xfrm>
          <a:prstGeom prst="rect">
            <a:avLst/>
          </a:prstGeom>
        </p:spPr>
      </p:pic>
      <p:sp>
        <p:nvSpPr>
          <p:cNvPr id="10" name="Title 1"/>
          <p:cNvSpPr>
            <a:spLocks noGrp="1"/>
          </p:cNvSpPr>
          <p:nvPr>
            <p:ph type="title"/>
          </p:nvPr>
        </p:nvSpPr>
        <p:spPr/>
        <p:txBody>
          <a:bodyPr>
            <a:normAutofit/>
          </a:bodyPr>
          <a:lstStyle/>
          <a:p>
            <a:pPr algn="ctr"/>
            <a:r>
              <a:rPr lang="en-US" dirty="0" smtClean="0"/>
              <a:t>High utility bills?</a:t>
            </a:r>
            <a:endParaRPr lang="en-US" dirty="0"/>
          </a:p>
        </p:txBody>
      </p:sp>
      <p:sp>
        <p:nvSpPr>
          <p:cNvPr id="11" name="Rectangle 10"/>
          <p:cNvSpPr/>
          <p:nvPr/>
        </p:nvSpPr>
        <p:spPr>
          <a:xfrm>
            <a:off x="533400" y="1828800"/>
            <a:ext cx="3276600" cy="4893648"/>
          </a:xfrm>
          <a:prstGeom prst="rect">
            <a:avLst/>
          </a:prstGeom>
        </p:spPr>
        <p:txBody>
          <a:bodyPr wrap="square">
            <a:spAutoFit/>
          </a:bodyPr>
          <a:lstStyle/>
          <a:p>
            <a:r>
              <a:rPr lang="en-US" sz="2400" dirty="0" smtClean="0">
                <a:latin typeface="+mj-lt"/>
                <a:ea typeface="Batang" pitchFamily="18" charset="-127"/>
              </a:rPr>
              <a:t>With the downturn in the economy, many of our end use consumers are struggling to pay their power bills.</a:t>
            </a:r>
          </a:p>
          <a:p>
            <a:endParaRPr lang="en-US" sz="2400" dirty="0" smtClean="0">
              <a:latin typeface="+mj-lt"/>
              <a:ea typeface="Batang" pitchFamily="18" charset="-127"/>
            </a:endParaRPr>
          </a:p>
          <a:p>
            <a:r>
              <a:rPr lang="en-US" sz="2400" dirty="0" smtClean="0">
                <a:latin typeface="+mj-lt"/>
                <a:ea typeface="Batang" pitchFamily="18" charset="-127"/>
              </a:rPr>
              <a:t>Correspondingly our budgets are tightening in an effort to control rates.</a:t>
            </a:r>
          </a:p>
          <a:p>
            <a:endParaRPr lang="en-US" dirty="0" smtClean="0">
              <a:latin typeface="+mj-lt"/>
              <a:ea typeface="Batang" pitchFamily="18" charset="-127"/>
            </a:endParaRPr>
          </a:p>
          <a:p>
            <a:endParaRPr lang="en-US" dirty="0" smtClean="0">
              <a:latin typeface="+mj-lt"/>
              <a:ea typeface="Batang" pitchFamily="18" charset="-127"/>
            </a:endParaRPr>
          </a:p>
          <a:p>
            <a:endParaRPr lang="en-US" dirty="0" smtClean="0">
              <a:latin typeface="+mj-lt"/>
              <a:ea typeface="Batang" pitchFamily="18" charset="-127"/>
            </a:endParaRPr>
          </a:p>
          <a:p>
            <a:endParaRPr lang="en-US" dirty="0">
              <a:latin typeface="+mj-lt"/>
              <a:ea typeface="Batang" pitchFamily="18"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a:t>
            </a:r>
            <a:endParaRPr lang="en-US" dirty="0"/>
          </a:p>
        </p:txBody>
      </p:sp>
      <p:sp>
        <p:nvSpPr>
          <p:cNvPr id="3" name="Content Placeholder 2"/>
          <p:cNvSpPr>
            <a:spLocks noGrp="1"/>
          </p:cNvSpPr>
          <p:nvPr>
            <p:ph idx="1"/>
          </p:nvPr>
        </p:nvSpPr>
        <p:spPr>
          <a:xfrm>
            <a:off x="457200" y="1447800"/>
            <a:ext cx="5410200" cy="4525963"/>
          </a:xfrm>
        </p:spPr>
        <p:txBody>
          <a:bodyPr>
            <a:normAutofit fontScale="77500" lnSpcReduction="20000"/>
          </a:bodyPr>
          <a:lstStyle/>
          <a:p>
            <a:r>
              <a:rPr lang="en-US" dirty="0" smtClean="0"/>
              <a:t>Hundreds of BEST initiatives identified</a:t>
            </a:r>
          </a:p>
          <a:p>
            <a:r>
              <a:rPr lang="en-US" dirty="0" smtClean="0"/>
              <a:t>Numerous improvements implemented, many in process and more scheduled for future</a:t>
            </a:r>
          </a:p>
          <a:p>
            <a:r>
              <a:rPr lang="en-US" dirty="0" smtClean="0"/>
              <a:t>Employees are directing their own efforts</a:t>
            </a:r>
          </a:p>
          <a:p>
            <a:r>
              <a:rPr lang="en-US" dirty="0" smtClean="0"/>
              <a:t>True signs of employee engagement and empowerment taking root</a:t>
            </a:r>
          </a:p>
          <a:p>
            <a:r>
              <a:rPr lang="en-US" dirty="0" smtClean="0"/>
              <a:t>Renewed focus on efficient processes, minimization of risk, strategic planning and employee development is occurring</a:t>
            </a:r>
          </a:p>
        </p:txBody>
      </p:sp>
      <p:pic>
        <p:nvPicPr>
          <p:cNvPr id="3076" name="Picture 4" descr="Full screen preview">
            <a:hlinkClick r:id="rId2" tooltip="Full screen preview"/>
          </p:cNvPr>
          <p:cNvPicPr>
            <a:picLocks noChangeAspect="1" noChangeArrowheads="1"/>
          </p:cNvPicPr>
          <p:nvPr/>
        </p:nvPicPr>
        <p:blipFill>
          <a:blip r:embed="rId3" cstate="print"/>
          <a:srcRect/>
          <a:stretch>
            <a:fillRect/>
          </a:stretch>
        </p:blipFill>
        <p:spPr bwMode="auto">
          <a:xfrm>
            <a:off x="6019800" y="1828800"/>
            <a:ext cx="2543175"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normAutofit/>
          </a:bodyPr>
          <a:lstStyle/>
          <a:p>
            <a:r>
              <a:rPr lang="en-US" dirty="0" smtClean="0"/>
              <a:t>Continuing to focus efforts on our strive to be the “BEST” program</a:t>
            </a:r>
          </a:p>
          <a:p>
            <a:r>
              <a:rPr lang="en-US" dirty="0" smtClean="0"/>
              <a:t>We say strive because it is intended to be a continual process, never fully realized</a:t>
            </a:r>
          </a:p>
          <a:p>
            <a:r>
              <a:rPr lang="en-US" dirty="0" smtClean="0"/>
              <a:t>Stay tuned  for more regarding Seminole….. </a:t>
            </a:r>
          </a:p>
          <a:p>
            <a:pPr algn="ctr">
              <a:buNone/>
            </a:pPr>
            <a:endParaRPr lang="en-US" dirty="0" smtClean="0"/>
          </a:p>
          <a:p>
            <a:pPr>
              <a:buNone/>
            </a:pPr>
            <a:endParaRPr lang="en-US" sz="1800" dirty="0" smtClean="0"/>
          </a:p>
          <a:p>
            <a:pPr>
              <a:buNone/>
            </a:pPr>
            <a:endParaRPr lang="en-US" sz="1800" dirty="0" smtClean="0"/>
          </a:p>
        </p:txBody>
      </p:sp>
      <p:sp>
        <p:nvSpPr>
          <p:cNvPr id="4" name="TextBox 3"/>
          <p:cNvSpPr txBox="1"/>
          <p:nvPr/>
        </p:nvSpPr>
        <p:spPr>
          <a:xfrm>
            <a:off x="2514600" y="5029200"/>
            <a:ext cx="3429000" cy="1569660"/>
          </a:xfrm>
          <a:prstGeom prst="rect">
            <a:avLst/>
          </a:prstGeom>
          <a:noFill/>
          <a:ln>
            <a:noFill/>
          </a:ln>
        </p:spPr>
        <p:txBody>
          <a:bodyPr wrap="square" rtlCol="0">
            <a:spAutoFit/>
          </a:bodyPr>
          <a:lstStyle/>
          <a:p>
            <a:r>
              <a:rPr lang="en-US" sz="9600" dirty="0" smtClean="0">
                <a:latin typeface="Stencil" pitchFamily="82" charset="0"/>
              </a:rPr>
              <a:t>BEST</a:t>
            </a:r>
            <a:endParaRPr lang="en-US" sz="9600" dirty="0">
              <a:latin typeface="Stencil"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w_coal_plant_large.jpg"/>
          <p:cNvPicPr>
            <a:picLocks noGrp="1" noChangeAspect="1"/>
          </p:cNvPicPr>
          <p:nvPr>
            <p:ph idx="1"/>
          </p:nvPr>
        </p:nvPicPr>
        <p:blipFill>
          <a:blip r:embed="rId3" cstate="print"/>
          <a:stretch>
            <a:fillRect/>
          </a:stretch>
        </p:blipFill>
        <p:spPr>
          <a:xfrm>
            <a:off x="4114800" y="1600200"/>
            <a:ext cx="4762500" cy="3200400"/>
          </a:xfrm>
        </p:spPr>
      </p:pic>
      <p:sp>
        <p:nvSpPr>
          <p:cNvPr id="5" name="Rectangle 4"/>
          <p:cNvSpPr/>
          <p:nvPr/>
        </p:nvSpPr>
        <p:spPr>
          <a:xfrm>
            <a:off x="533400" y="5105400"/>
            <a:ext cx="8305800" cy="1107996"/>
          </a:xfrm>
          <a:prstGeom prst="rect">
            <a:avLst/>
          </a:prstGeom>
        </p:spPr>
        <p:txBody>
          <a:bodyPr wrap="square">
            <a:spAutoFit/>
          </a:bodyPr>
          <a:lstStyle/>
          <a:p>
            <a:r>
              <a:rPr lang="en-US" sz="2200" dirty="0" smtClean="0"/>
              <a:t>Revenue streams from recyclable materials, such as ash and gypsum, are threatened by the potential of classifying these materials as hazardous waste.</a:t>
            </a:r>
            <a:endParaRPr lang="en-US" sz="2200" dirty="0"/>
          </a:p>
        </p:txBody>
      </p:sp>
      <p:sp>
        <p:nvSpPr>
          <p:cNvPr id="6" name="Rectangle 5"/>
          <p:cNvSpPr/>
          <p:nvPr/>
        </p:nvSpPr>
        <p:spPr>
          <a:xfrm>
            <a:off x="533400" y="1600200"/>
            <a:ext cx="3276600" cy="3139321"/>
          </a:xfrm>
          <a:prstGeom prst="rect">
            <a:avLst/>
          </a:prstGeom>
        </p:spPr>
        <p:txBody>
          <a:bodyPr wrap="square">
            <a:spAutoFit/>
          </a:bodyPr>
          <a:lstStyle/>
          <a:p>
            <a:r>
              <a:rPr lang="en-US" sz="2200" dirty="0" smtClean="0"/>
              <a:t>The EPA has launched an alphabet soup of regulations aimed at eliminating coal-fired generation. If successful, this will radically change the landscape of our power generation resources. </a:t>
            </a:r>
            <a:endParaRPr lang="en-US" sz="2200" dirty="0"/>
          </a:p>
        </p:txBody>
      </p:sp>
      <p:sp>
        <p:nvSpPr>
          <p:cNvPr id="7" name="Title 1"/>
          <p:cNvSpPr txBox="1">
            <a:spLocks/>
          </p:cNvSpPr>
          <p:nvPr/>
        </p:nvSpPr>
        <p:spPr>
          <a:xfrm>
            <a:off x="838200" y="228600"/>
            <a:ext cx="7467600" cy="1143000"/>
          </a:xfrm>
          <a:prstGeom prst="rect">
            <a:avLst/>
          </a:prstGeom>
        </p:spPr>
        <p:txBody>
          <a:bodyPr vert="horz" lIns="45720" rIns="45720" anchor="ctr">
            <a:normAutofit/>
          </a:bodyPr>
          <a:lstStyle/>
          <a:p>
            <a:pPr lvl="0" algn="ctr">
              <a:spcBef>
                <a:spcPct val="0"/>
              </a:spcBef>
            </a:pPr>
            <a:r>
              <a:rPr lang="en-US" sz="4800" dirty="0" smtClean="0"/>
              <a:t>EPA  Attacks Coal Plants</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3.bp.blogspot.com/-Fmhvbgnqnvk/TlFPaKIDbAI/AAAAAAAAGcQ/uAnA3E5Dqms/s1600/EPA%2527s%2BRegulatory%2BTrain%2BWreck.jpg"/>
          <p:cNvPicPr>
            <a:picLocks noChangeAspect="1" noChangeArrowheads="1"/>
          </p:cNvPicPr>
          <p:nvPr/>
        </p:nvPicPr>
        <p:blipFill>
          <a:blip r:embed="rId2" cstate="print"/>
          <a:srcRect/>
          <a:stretch>
            <a:fillRect/>
          </a:stretch>
        </p:blipFill>
        <p:spPr bwMode="auto">
          <a:xfrm>
            <a:off x="304800" y="304799"/>
            <a:ext cx="8534400" cy="633111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Weather</a:t>
            </a:r>
            <a:endParaRPr lang="en-US" dirty="0"/>
          </a:p>
        </p:txBody>
      </p:sp>
      <p:pic>
        <p:nvPicPr>
          <p:cNvPr id="5" name="Picture 4" descr="tornado_and_lighting.jpg"/>
          <p:cNvPicPr>
            <a:picLocks noChangeAspect="1"/>
          </p:cNvPicPr>
          <p:nvPr/>
        </p:nvPicPr>
        <p:blipFill>
          <a:blip r:embed="rId3" cstate="print"/>
          <a:stretch>
            <a:fillRect/>
          </a:stretch>
        </p:blipFill>
        <p:spPr>
          <a:xfrm>
            <a:off x="304800" y="1524000"/>
            <a:ext cx="2971800" cy="2228850"/>
          </a:xfrm>
          <a:prstGeom prst="rect">
            <a:avLst/>
          </a:prstGeom>
        </p:spPr>
      </p:pic>
      <p:pic>
        <p:nvPicPr>
          <p:cNvPr id="34820" name="Picture 4" descr="http://2.bp.blogspot.com/-iOdgHknc3yE/T0-gjlK0ZUI/AAAAAAAABwI/rvWMTDKJi14/s1600/Lookback+vs+Boogie+Pimps+-+Sunny+(Larin+Mash+Up).jpg"/>
          <p:cNvPicPr>
            <a:picLocks noChangeAspect="1" noChangeArrowheads="1"/>
          </p:cNvPicPr>
          <p:nvPr/>
        </p:nvPicPr>
        <p:blipFill>
          <a:blip r:embed="rId4" cstate="print"/>
          <a:srcRect/>
          <a:stretch>
            <a:fillRect/>
          </a:stretch>
        </p:blipFill>
        <p:spPr bwMode="auto">
          <a:xfrm>
            <a:off x="6070600" y="3657600"/>
            <a:ext cx="2844800" cy="2133600"/>
          </a:xfrm>
          <a:prstGeom prst="rect">
            <a:avLst/>
          </a:prstGeom>
          <a:noFill/>
        </p:spPr>
      </p:pic>
      <p:sp>
        <p:nvSpPr>
          <p:cNvPr id="7" name="Rectangle 6"/>
          <p:cNvSpPr/>
          <p:nvPr/>
        </p:nvSpPr>
        <p:spPr>
          <a:xfrm>
            <a:off x="3505200" y="1600200"/>
            <a:ext cx="5257800" cy="1938992"/>
          </a:xfrm>
          <a:prstGeom prst="rect">
            <a:avLst/>
          </a:prstGeom>
        </p:spPr>
        <p:txBody>
          <a:bodyPr wrap="square">
            <a:spAutoFit/>
          </a:bodyPr>
          <a:lstStyle/>
          <a:p>
            <a:r>
              <a:rPr lang="en-US" sz="2400" dirty="0" smtClean="0"/>
              <a:t>Weather patterns seem to be becoming more extreme and are increasingly affecting historical load patterns. It is either too hot, too cold, or too mild. </a:t>
            </a:r>
            <a:endParaRPr lang="en-US" sz="2400" dirty="0"/>
          </a:p>
        </p:txBody>
      </p:sp>
      <p:sp>
        <p:nvSpPr>
          <p:cNvPr id="8" name="Rectangle 7"/>
          <p:cNvSpPr/>
          <p:nvPr/>
        </p:nvSpPr>
        <p:spPr>
          <a:xfrm>
            <a:off x="-1143000" y="4191000"/>
            <a:ext cx="7086600" cy="1938992"/>
          </a:xfrm>
          <a:prstGeom prst="rect">
            <a:avLst/>
          </a:prstGeom>
        </p:spPr>
        <p:txBody>
          <a:bodyPr wrap="square">
            <a:spAutoFit/>
          </a:bodyPr>
          <a:lstStyle/>
          <a:p>
            <a:pPr algn="r"/>
            <a:r>
              <a:rPr lang="en-US" sz="2400" dirty="0" smtClean="0"/>
              <a:t>Droughts, floods, tornados, blizzards and hurricanes are affecting power systems nationwide. International events, such as tsunami’s, are even affecting our power </a:t>
            </a:r>
          </a:p>
          <a:p>
            <a:pPr algn="r"/>
            <a:r>
              <a:rPr lang="en-US" sz="2400" dirty="0" smtClean="0"/>
              <a:t>generation options here in the US.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Issues</a:t>
            </a:r>
            <a:endParaRPr lang="en-US" dirty="0"/>
          </a:p>
        </p:txBody>
      </p:sp>
      <p:pic>
        <p:nvPicPr>
          <p:cNvPr id="32770" name="Picture 2" descr="http://www.rosenandrosen.com/wp-content/themes/rosen-squared/images/foreclosure.jpg"/>
          <p:cNvPicPr>
            <a:picLocks noChangeAspect="1" noChangeArrowheads="1"/>
          </p:cNvPicPr>
          <p:nvPr/>
        </p:nvPicPr>
        <p:blipFill>
          <a:blip r:embed="rId3" cstate="print"/>
          <a:srcRect/>
          <a:stretch>
            <a:fillRect/>
          </a:stretch>
        </p:blipFill>
        <p:spPr bwMode="auto">
          <a:xfrm>
            <a:off x="4953000" y="1981200"/>
            <a:ext cx="3905250" cy="3505200"/>
          </a:xfrm>
          <a:prstGeom prst="rect">
            <a:avLst/>
          </a:prstGeom>
          <a:noFill/>
        </p:spPr>
      </p:pic>
      <p:sp>
        <p:nvSpPr>
          <p:cNvPr id="5" name="Rectangle 4"/>
          <p:cNvSpPr/>
          <p:nvPr/>
        </p:nvSpPr>
        <p:spPr>
          <a:xfrm>
            <a:off x="304800" y="1752600"/>
            <a:ext cx="4572000" cy="3970318"/>
          </a:xfrm>
          <a:prstGeom prst="rect">
            <a:avLst/>
          </a:prstGeom>
        </p:spPr>
        <p:txBody>
          <a:bodyPr wrap="square">
            <a:spAutoFit/>
          </a:bodyPr>
          <a:lstStyle/>
          <a:p>
            <a:r>
              <a:rPr lang="en-US" sz="2800" dirty="0" smtClean="0"/>
              <a:t>The US lost its AAA credit rating, financial markets are increasingly unstable, housing and construction markets are down and the financial health of the suppliers we depend on is becoming more concerning.</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lstStyle/>
          <a:p>
            <a:pPr algn="ctr"/>
            <a:r>
              <a:rPr lang="en-US" dirty="0" smtClean="0"/>
              <a:t>Fuel Prices And Markets</a:t>
            </a:r>
            <a:endParaRPr lang="en-US" dirty="0"/>
          </a:p>
        </p:txBody>
      </p:sp>
      <p:pic>
        <p:nvPicPr>
          <p:cNvPr id="30722" name="Picture 2" descr="http://reddogreport.com/wp-content/uploads/2012/01/gas-pump.jpg"/>
          <p:cNvPicPr>
            <a:picLocks noChangeAspect="1" noChangeArrowheads="1"/>
          </p:cNvPicPr>
          <p:nvPr/>
        </p:nvPicPr>
        <p:blipFill>
          <a:blip r:embed="rId3" cstate="print"/>
          <a:srcRect/>
          <a:stretch>
            <a:fillRect/>
          </a:stretch>
        </p:blipFill>
        <p:spPr bwMode="auto">
          <a:xfrm>
            <a:off x="2209800" y="1371600"/>
            <a:ext cx="4267200" cy="1600200"/>
          </a:xfrm>
          <a:prstGeom prst="rect">
            <a:avLst/>
          </a:prstGeom>
          <a:noFill/>
        </p:spPr>
      </p:pic>
      <p:sp>
        <p:nvSpPr>
          <p:cNvPr id="5" name="Rectangle 4"/>
          <p:cNvSpPr/>
          <p:nvPr/>
        </p:nvSpPr>
        <p:spPr>
          <a:xfrm>
            <a:off x="1066800" y="3581400"/>
            <a:ext cx="7315200" cy="2308324"/>
          </a:xfrm>
          <a:prstGeom prst="rect">
            <a:avLst/>
          </a:prstGeom>
        </p:spPr>
        <p:txBody>
          <a:bodyPr wrap="square">
            <a:spAutoFit/>
          </a:bodyPr>
          <a:lstStyle/>
          <a:p>
            <a:r>
              <a:rPr lang="en-US" sz="2400" dirty="0" smtClean="0"/>
              <a:t>Natural gas prices dropped from $13/mmbtu in 2008 to $2.00/mmbtu in 2012. Gas hedging programs were put in a tail spin. Hydraulic </a:t>
            </a:r>
            <a:r>
              <a:rPr lang="en-US" sz="2400" dirty="0" err="1" smtClean="0"/>
              <a:t>fracking</a:t>
            </a:r>
            <a:r>
              <a:rPr lang="en-US" sz="2400" dirty="0" smtClean="0"/>
              <a:t> promises low gas prices in the future but is subject to governmental intervention. Coal prices are remaining high and CO2 regulations are still in flux.</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Closer To Home</a:t>
            </a:r>
            <a:endParaRPr lang="en-US" dirty="0"/>
          </a:p>
        </p:txBody>
      </p:sp>
      <p:sp>
        <p:nvSpPr>
          <p:cNvPr id="3" name="Content Placeholder 2"/>
          <p:cNvSpPr>
            <a:spLocks noGrp="1"/>
          </p:cNvSpPr>
          <p:nvPr>
            <p:ph idx="1"/>
          </p:nvPr>
        </p:nvSpPr>
        <p:spPr>
          <a:xfrm>
            <a:off x="304800" y="1371600"/>
            <a:ext cx="4495800" cy="3733800"/>
          </a:xfrm>
        </p:spPr>
        <p:txBody>
          <a:bodyPr>
            <a:noAutofit/>
          </a:bodyPr>
          <a:lstStyle/>
          <a:p>
            <a:pPr>
              <a:buNone/>
            </a:pPr>
            <a:r>
              <a:rPr lang="en-US" sz="1800" dirty="0" smtClean="0"/>
              <a:t>We are experiencing:</a:t>
            </a:r>
          </a:p>
          <a:p>
            <a:r>
              <a:rPr lang="en-US" sz="1800" dirty="0" smtClean="0"/>
              <a:t>Too little load growth (used to be too much)</a:t>
            </a:r>
          </a:p>
          <a:p>
            <a:r>
              <a:rPr lang="en-US" sz="1800" dirty="0" smtClean="0"/>
              <a:t>Unending audits and new reliability standards from NERC and FERC</a:t>
            </a:r>
          </a:p>
          <a:p>
            <a:r>
              <a:rPr lang="en-US" sz="1800" dirty="0" smtClean="0"/>
              <a:t>Aging infrastructure in our power plants and transmission systems</a:t>
            </a:r>
          </a:p>
          <a:p>
            <a:r>
              <a:rPr lang="en-US" sz="1800" dirty="0" smtClean="0"/>
              <a:t>A short supply of power sector workers</a:t>
            </a:r>
          </a:p>
          <a:p>
            <a:r>
              <a:rPr lang="en-US" sz="1800" dirty="0" smtClean="0"/>
              <a:t>An aging workforce and the need for better succession planning</a:t>
            </a:r>
          </a:p>
          <a:p>
            <a:r>
              <a:rPr lang="en-US" sz="1800" dirty="0" smtClean="0"/>
              <a:t>Increased workplace security requirements</a:t>
            </a:r>
          </a:p>
          <a:p>
            <a:r>
              <a:rPr lang="en-US" sz="1800" dirty="0" smtClean="0"/>
              <a:t>The need to remain the preferred provider for our Member Systems</a:t>
            </a:r>
            <a:endParaRPr lang="en-US" sz="1800" dirty="0"/>
          </a:p>
        </p:txBody>
      </p:sp>
      <p:pic>
        <p:nvPicPr>
          <p:cNvPr id="1030" name="Picture 6" descr="Full screen preview">
            <a:hlinkClick r:id="rId2" tooltip="Full screen preview"/>
          </p:cNvPr>
          <p:cNvPicPr>
            <a:picLocks noChangeAspect="1" noChangeArrowheads="1"/>
          </p:cNvPicPr>
          <p:nvPr/>
        </p:nvPicPr>
        <p:blipFill>
          <a:blip r:embed="rId3" cstate="print"/>
          <a:srcRect/>
          <a:stretch>
            <a:fillRect/>
          </a:stretch>
        </p:blipFill>
        <p:spPr bwMode="auto">
          <a:xfrm>
            <a:off x="4724400" y="3581400"/>
            <a:ext cx="4071135" cy="2717483"/>
          </a:xfrm>
          <a:prstGeom prst="rect">
            <a:avLst/>
          </a:prstGeom>
          <a:noFill/>
        </p:spPr>
      </p:pic>
      <p:pic>
        <p:nvPicPr>
          <p:cNvPr id="1032" name="Picture 8" descr="Full screen preview">
            <a:hlinkClick r:id="rId4" tooltip="Full screen preview"/>
          </p:cNvPr>
          <p:cNvPicPr>
            <a:picLocks noChangeAspect="1" noChangeArrowheads="1"/>
          </p:cNvPicPr>
          <p:nvPr/>
        </p:nvPicPr>
        <p:blipFill>
          <a:blip r:embed="rId5" cstate="print"/>
          <a:srcRect/>
          <a:stretch>
            <a:fillRect/>
          </a:stretch>
        </p:blipFill>
        <p:spPr bwMode="auto">
          <a:xfrm>
            <a:off x="5334000" y="1371600"/>
            <a:ext cx="2625618" cy="175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1143000"/>
          </a:xfrm>
        </p:spPr>
        <p:txBody>
          <a:bodyPr/>
          <a:lstStyle/>
          <a:p>
            <a:pPr algn="r"/>
            <a:r>
              <a:rPr lang="en-US" dirty="0" smtClean="0"/>
              <a:t>  The Birth Of A Program</a:t>
            </a:r>
            <a:endParaRPr lang="en-US" dirty="0"/>
          </a:p>
        </p:txBody>
      </p:sp>
      <p:sp>
        <p:nvSpPr>
          <p:cNvPr id="3" name="Content Placeholder 2"/>
          <p:cNvSpPr>
            <a:spLocks noGrp="1"/>
          </p:cNvSpPr>
          <p:nvPr>
            <p:ph idx="1"/>
          </p:nvPr>
        </p:nvSpPr>
        <p:spPr>
          <a:xfrm>
            <a:off x="228600" y="1828800"/>
            <a:ext cx="8534400" cy="4709160"/>
          </a:xfrm>
        </p:spPr>
        <p:txBody>
          <a:bodyPr>
            <a:normAutofit/>
          </a:bodyPr>
          <a:lstStyle/>
          <a:p>
            <a:r>
              <a:rPr lang="en-US" sz="2400" dirty="0" smtClean="0"/>
              <a:t>The number of major issues affecting </a:t>
            </a:r>
          </a:p>
          <a:p>
            <a:pPr>
              <a:buNone/>
            </a:pPr>
            <a:r>
              <a:rPr lang="en-US" sz="2400" dirty="0" smtClean="0"/>
              <a:t>     our country and industry is unprecedented</a:t>
            </a:r>
          </a:p>
          <a:p>
            <a:r>
              <a:rPr lang="en-US" sz="2400" dirty="0" smtClean="0"/>
              <a:t>Seminole has historically maintained a very competitive market position</a:t>
            </a:r>
          </a:p>
          <a:p>
            <a:r>
              <a:rPr lang="en-US" sz="2400" dirty="0" smtClean="0"/>
              <a:t>What we are doing to maintain competitiveness?</a:t>
            </a:r>
          </a:p>
          <a:p>
            <a:r>
              <a:rPr lang="en-US" sz="2400" dirty="0" smtClean="0"/>
              <a:t>Are we adequately handling the current onslaught?</a:t>
            </a:r>
          </a:p>
          <a:p>
            <a:r>
              <a:rPr lang="en-US" sz="2400" dirty="0" smtClean="0"/>
              <a:t>Are we prepared for the next “major” issue?</a:t>
            </a:r>
          </a:p>
          <a:p>
            <a:r>
              <a:rPr lang="en-US" sz="2400" dirty="0" smtClean="0"/>
              <a:t>How can we minimize risk and work smarter?</a:t>
            </a:r>
          </a:p>
          <a:p>
            <a:r>
              <a:rPr lang="en-US" sz="2400" dirty="0" smtClean="0"/>
              <a:t>How are we providing our Members “Peace of Mind” that all is well?</a:t>
            </a:r>
          </a:p>
          <a:p>
            <a:endParaRPr lang="en-US" dirty="0"/>
          </a:p>
        </p:txBody>
      </p:sp>
      <p:pic>
        <p:nvPicPr>
          <p:cNvPr id="15364" name="Picture 4" descr="http://www.inventionmachine.com/Portals/56687/images/idea_bulb.jpg"/>
          <p:cNvPicPr>
            <a:picLocks noChangeAspect="1" noChangeArrowheads="1"/>
          </p:cNvPicPr>
          <p:nvPr/>
        </p:nvPicPr>
        <p:blipFill>
          <a:blip r:embed="rId2" cstate="print"/>
          <a:srcRect/>
          <a:stretch>
            <a:fillRect/>
          </a:stretch>
        </p:blipFill>
        <p:spPr bwMode="auto">
          <a:xfrm>
            <a:off x="6502400" y="304800"/>
            <a:ext cx="2438400" cy="1828800"/>
          </a:xfrm>
          <a:prstGeom prst="round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904</TotalTime>
  <Words>1004</Words>
  <Application>Microsoft Office PowerPoint</Application>
  <PresentationFormat>On-screen Show (4:3)</PresentationFormat>
  <Paragraphs>134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Technic</vt:lpstr>
      <vt:lpstr>Seminole’s “BEST” INITIATIVE</vt:lpstr>
      <vt:lpstr>High utility bills?</vt:lpstr>
      <vt:lpstr>Slide 3</vt:lpstr>
      <vt:lpstr>Slide 4</vt:lpstr>
      <vt:lpstr>Weather</vt:lpstr>
      <vt:lpstr>Financial Issues</vt:lpstr>
      <vt:lpstr>Fuel Prices And Markets</vt:lpstr>
      <vt:lpstr>Closer To Home</vt:lpstr>
      <vt:lpstr>  The Birth Of A Program</vt:lpstr>
      <vt:lpstr>Seminole’s “BEST” Initiative</vt:lpstr>
      <vt:lpstr>The “B” Business Process Improvement</vt:lpstr>
      <vt:lpstr>The “B” Business Process Improvement</vt:lpstr>
      <vt:lpstr>The “E” Enterprise Risk Management</vt:lpstr>
      <vt:lpstr>The “S” Strategic Planning</vt:lpstr>
      <vt:lpstr>The “S” Strategic Planning</vt:lpstr>
      <vt:lpstr>The “S” Strategic Planning</vt:lpstr>
      <vt:lpstr>The “T” Talent Development</vt:lpstr>
      <vt:lpstr>The “T” Talent Development</vt:lpstr>
      <vt:lpstr>BEST Implementation</vt:lpstr>
      <vt:lpstr>Initial Results</vt:lpstr>
      <vt:lpstr>Where do we go from here?</vt:lpstr>
    </vt:vector>
  </TitlesOfParts>
  <Company>Seminole Electric Cooperative,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Preparedness and Peace of Mind</dc:title>
  <dc:creator>rcputsw</dc:creator>
  <cp:lastModifiedBy>engujrf</cp:lastModifiedBy>
  <cp:revision>53</cp:revision>
  <cp:lastPrinted>2012-09-11T22:28:21Z</cp:lastPrinted>
  <dcterms:created xsi:type="dcterms:W3CDTF">2012-09-11T22:16:08Z</dcterms:created>
  <dcterms:modified xsi:type="dcterms:W3CDTF">2012-09-17T14:16:24Z</dcterms:modified>
</cp:coreProperties>
</file>