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 id="2147483751" r:id="rId5"/>
  </p:sldMasterIdLst>
  <p:notesMasterIdLst>
    <p:notesMasterId r:id="rId50"/>
  </p:notesMasterIdLst>
  <p:sldIdLst>
    <p:sldId id="367" r:id="rId6"/>
    <p:sldId id="369" r:id="rId7"/>
    <p:sldId id="1204" r:id="rId8"/>
    <p:sldId id="1275" r:id="rId9"/>
    <p:sldId id="1206" r:id="rId10"/>
    <p:sldId id="386" r:id="rId11"/>
    <p:sldId id="269" r:id="rId12"/>
    <p:sldId id="268" r:id="rId13"/>
    <p:sldId id="1099" r:id="rId14"/>
    <p:sldId id="1157" r:id="rId15"/>
    <p:sldId id="1158" r:id="rId16"/>
    <p:sldId id="280" r:id="rId17"/>
    <p:sldId id="832" r:id="rId18"/>
    <p:sldId id="281" r:id="rId19"/>
    <p:sldId id="1323" r:id="rId20"/>
    <p:sldId id="1301" r:id="rId21"/>
    <p:sldId id="285" r:id="rId22"/>
    <p:sldId id="1302" r:id="rId23"/>
    <p:sldId id="1334" r:id="rId24"/>
    <p:sldId id="288" r:id="rId25"/>
    <p:sldId id="289" r:id="rId26"/>
    <p:sldId id="296" r:id="rId27"/>
    <p:sldId id="297" r:id="rId28"/>
    <p:sldId id="298" r:id="rId29"/>
    <p:sldId id="575" r:id="rId30"/>
    <p:sldId id="1211" r:id="rId31"/>
    <p:sldId id="1305" r:id="rId32"/>
    <p:sldId id="1095" r:id="rId33"/>
    <p:sldId id="1106" r:id="rId34"/>
    <p:sldId id="1104" r:id="rId35"/>
    <p:sldId id="834" r:id="rId36"/>
    <p:sldId id="1326" r:id="rId37"/>
    <p:sldId id="1328" r:id="rId38"/>
    <p:sldId id="1329" r:id="rId39"/>
    <p:sldId id="1330" r:id="rId40"/>
    <p:sldId id="1331" r:id="rId41"/>
    <p:sldId id="1332" r:id="rId42"/>
    <p:sldId id="1333" r:id="rId43"/>
    <p:sldId id="848" r:id="rId44"/>
    <p:sldId id="850" r:id="rId45"/>
    <p:sldId id="851" r:id="rId46"/>
    <p:sldId id="1335" r:id="rId47"/>
    <p:sldId id="1311" r:id="rId48"/>
    <p:sldId id="132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7BD291-29C7-48CA-F5B5-E390C0A17A74}" name="Jeffrey Allen" initials="JA" userId="S::jallen@tidalbasin.rphc.com::c75a35b2-2d72-40b8-b4b0-40cb0eeafb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8"/>
    <a:srgbClr val="D6001C"/>
    <a:srgbClr val="004165"/>
    <a:srgbClr val="C5031E"/>
    <a:srgbClr val="00A499"/>
    <a:srgbClr val="007DBA"/>
    <a:srgbClr val="0089E0"/>
    <a:srgbClr val="00A9E0"/>
    <a:srgbClr val="006D68"/>
    <a:srgbClr val="011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6D28C4-10DF-4A8B-BA6F-F8AF9F6DED01}" v="8" dt="2024-03-12T21:16:53.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60899" autoAdjust="0"/>
  </p:normalViewPr>
  <p:slideViewPr>
    <p:cSldViewPr snapToGrid="0">
      <p:cViewPr varScale="1">
        <p:scale>
          <a:sx n="45" d="100"/>
          <a:sy n="45" d="100"/>
        </p:scale>
        <p:origin x="1944" y="24"/>
      </p:cViewPr>
      <p:guideLst>
        <p:guide orient="horz" pos="2184"/>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7B8C-DEFE-41E4-A130-15645245F162}" type="datetimeFigureOut">
              <a:rPr lang="en-US" smtClean="0"/>
              <a:pPr/>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ABF76-E266-457C-A75D-859642AD1C96}" type="slidenum">
              <a:rPr lang="en-US" smtClean="0"/>
              <a:pPr/>
              <a:t>‹#›</a:t>
            </a:fld>
            <a:endParaRPr lang="en-US"/>
          </a:p>
        </p:txBody>
      </p:sp>
    </p:spTree>
    <p:extLst>
      <p:ext uri="{BB962C8B-B14F-4D97-AF65-F5344CB8AC3E}">
        <p14:creationId xmlns:p14="http://schemas.microsoft.com/office/powerpoint/2010/main" val="113136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dirty="0"/>
              <a:t>Welcome to the Tidal Basin FEMA Public Assistance Program training course.</a:t>
            </a:r>
          </a:p>
          <a:p>
            <a:endParaRPr lang="en-US" dirty="0"/>
          </a:p>
          <a:p>
            <a:r>
              <a:rPr lang="en-US" dirty="0"/>
              <a:t>The Public Assistance (PA) Program involves Federal assistance in the wake of disasters. This assistance is coordinated by the Federal Emergency Management Agency (FEMA), a component of the Department of Homeland Security (DHS).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B67CAC2A-FF51-43E8-9646-E9DAF4046790}" type="slidenum">
              <a:rPr lang="en-US" smtClean="0"/>
              <a:pPr/>
              <a:t>12</a:t>
            </a:fld>
            <a:endParaRPr lang="en-US"/>
          </a:p>
        </p:txBody>
      </p:sp>
      <p:sp>
        <p:nvSpPr>
          <p:cNvPr id="277507" name="Rectangle 2"/>
          <p:cNvSpPr>
            <a:spLocks noGrp="1" noRot="1" noChangeAspect="1" noChangeArrowheads="1" noTextEdit="1"/>
          </p:cNvSpPr>
          <p:nvPr>
            <p:ph type="sldImg"/>
          </p:nvPr>
        </p:nvSpPr>
        <p:spPr>
          <a:xfrm>
            <a:off x="2335213" y="1601788"/>
            <a:ext cx="4564062" cy="2568575"/>
          </a:xfrm>
          <a:ln/>
        </p:spPr>
      </p:sp>
      <p:sp>
        <p:nvSpPr>
          <p:cNvPr id="277508" name="Rectangle 3"/>
          <p:cNvSpPr>
            <a:spLocks noGrp="1" noChangeArrowheads="1"/>
          </p:cNvSpPr>
          <p:nvPr>
            <p:ph type="body" idx="1"/>
          </p:nvPr>
        </p:nvSpPr>
        <p:spPr>
          <a:xfrm>
            <a:off x="930093" y="4417785"/>
            <a:ext cx="5509359" cy="4039810"/>
          </a:xfrm>
          <a:noFill/>
          <a:ln/>
        </p:spPr>
        <p:txBody>
          <a:bodyPr/>
          <a:lstStyle/>
          <a:p>
            <a:r>
              <a:rPr lang="en-US" b="1" i="1" u="sng" dirty="0"/>
              <a:t>Emergency Work</a:t>
            </a:r>
          </a:p>
          <a:p>
            <a:endParaRPr lang="en-US" dirty="0"/>
          </a:p>
          <a:p>
            <a:r>
              <a:rPr lang="en-US" b="1" dirty="0"/>
              <a:t>A  Debris Removal</a:t>
            </a:r>
          </a:p>
          <a:p>
            <a:endParaRPr lang="en-US" dirty="0"/>
          </a:p>
          <a:p>
            <a:r>
              <a:rPr lang="en-US" dirty="0"/>
              <a:t>Defined as the clearance of disaster-related material from public and in limited cases, private property. </a:t>
            </a:r>
          </a:p>
          <a:p>
            <a:endParaRPr lang="en-US" dirty="0"/>
          </a:p>
          <a:p>
            <a:r>
              <a:rPr lang="en-US" b="1" dirty="0"/>
              <a:t>B  Emergency Protective Measures </a:t>
            </a:r>
          </a:p>
          <a:p>
            <a:endParaRPr lang="en-US" dirty="0"/>
          </a:p>
          <a:p>
            <a:r>
              <a:rPr lang="en-US" dirty="0"/>
              <a:t>Including measures taken before, during, and after a disaster to eliminate/reduce an immediate threat to life, public health and safety, save lives, and protect improved public and private property through cost effective measures. </a:t>
            </a:r>
          </a:p>
          <a:p>
            <a:endParaRPr lang="en-US" dirty="0"/>
          </a:p>
          <a:p>
            <a:r>
              <a:rPr lang="en-US" b="1" i="1" u="sng" dirty="0"/>
              <a:t>Permanent Work</a:t>
            </a:r>
          </a:p>
          <a:p>
            <a:endParaRPr lang="en-US" b="1" i="1" u="sng" dirty="0"/>
          </a:p>
          <a:p>
            <a:r>
              <a:rPr lang="en-US" b="1" dirty="0"/>
              <a:t>C  Roads and Bridges</a:t>
            </a:r>
          </a:p>
          <a:p>
            <a:endParaRPr lang="en-US" dirty="0"/>
          </a:p>
          <a:p>
            <a:r>
              <a:rPr lang="en-US" dirty="0"/>
              <a:t>Including associated features such as shoulders, ditches, culverts, lighting and signs. </a:t>
            </a:r>
          </a:p>
          <a:p>
            <a:endParaRPr lang="en-US" dirty="0"/>
          </a:p>
          <a:p>
            <a:endParaRPr lang="en-US" dirty="0"/>
          </a:p>
          <a:p>
            <a:r>
              <a:rPr lang="en-US" b="1" dirty="0"/>
              <a:t>D  Water Control Facilities</a:t>
            </a:r>
          </a:p>
          <a:p>
            <a:endParaRPr lang="en-US" dirty="0"/>
          </a:p>
          <a:p>
            <a:r>
              <a:rPr lang="en-US" dirty="0"/>
              <a:t>Including some irrigation systems, drainage channels, and pumping facilities. Levees, Dams and Flood Control Channels fall under this Category but eligibility is restricted.</a:t>
            </a:r>
          </a:p>
          <a:p>
            <a:endParaRPr lang="en-US" dirty="0"/>
          </a:p>
          <a:p>
            <a:endParaRPr lang="en-US" dirty="0"/>
          </a:p>
          <a:p>
            <a:r>
              <a:rPr lang="en-US" b="1" dirty="0"/>
              <a:t>E  Buildings and Equipment</a:t>
            </a:r>
          </a:p>
          <a:p>
            <a:endParaRPr lang="en-US" dirty="0"/>
          </a:p>
          <a:p>
            <a:r>
              <a:rPr lang="en-US" dirty="0"/>
              <a:t>Including contents and systems, heavy equipment, and vehicles. </a:t>
            </a:r>
          </a:p>
          <a:p>
            <a:endParaRPr lang="en-US" dirty="0"/>
          </a:p>
          <a:p>
            <a:endParaRPr lang="en-US" dirty="0"/>
          </a:p>
          <a:p>
            <a:r>
              <a:rPr lang="en-US" b="1" dirty="0"/>
              <a:t>F  Utilities</a:t>
            </a:r>
          </a:p>
          <a:p>
            <a:endParaRPr lang="en-US" dirty="0"/>
          </a:p>
          <a:p>
            <a:r>
              <a:rPr lang="en-US" dirty="0"/>
              <a:t>Including water treatment and delivery systems, power, sanitation and communication systems. </a:t>
            </a:r>
          </a:p>
          <a:p>
            <a:endParaRPr lang="en-US" dirty="0"/>
          </a:p>
          <a:p>
            <a:endParaRPr lang="en-US" dirty="0"/>
          </a:p>
          <a:p>
            <a:r>
              <a:rPr lang="en-US" b="1" dirty="0"/>
              <a:t>G  Parks, Recreational Facilities, and Other Facilities</a:t>
            </a:r>
          </a:p>
          <a:p>
            <a:endParaRPr lang="en-US" dirty="0"/>
          </a:p>
          <a:p>
            <a:r>
              <a:rPr lang="en-US" dirty="0"/>
              <a:t>Including such facilities as mass transit facilities such as railways, playgrounds, cemeteries, beaches, golf courses, etc. and facilities that do not fit in Categories C – F</a:t>
            </a:r>
          </a:p>
          <a:p>
            <a:endParaRPr lang="en-US" dirty="0"/>
          </a:p>
          <a:p>
            <a:r>
              <a:rPr lang="en-US" dirty="0"/>
              <a:t>May want to define immediate threat in FEMA terms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9D43C58B-63DD-40C2-9F2B-E0E907247C6F}" type="slidenum">
              <a:rPr lang="en-US" smtClean="0"/>
              <a:pPr/>
              <a:t>13</a:t>
            </a:fld>
            <a:endParaRPr lang="en-US"/>
          </a:p>
        </p:txBody>
      </p:sp>
      <p:sp>
        <p:nvSpPr>
          <p:cNvPr id="319491" name="Rectangle 2"/>
          <p:cNvSpPr>
            <a:spLocks noGrp="1" noRot="1" noChangeAspect="1" noChangeArrowheads="1" noTextEdit="1"/>
          </p:cNvSpPr>
          <p:nvPr>
            <p:ph type="sldImg"/>
          </p:nvPr>
        </p:nvSpPr>
        <p:spPr>
          <a:xfrm>
            <a:off x="2335213" y="1601788"/>
            <a:ext cx="4564062" cy="2568575"/>
          </a:xfrm>
          <a:ln/>
        </p:spPr>
      </p:sp>
      <p:sp>
        <p:nvSpPr>
          <p:cNvPr id="319492" name="Rectangle 3"/>
          <p:cNvSpPr>
            <a:spLocks noGrp="1" noChangeArrowheads="1"/>
          </p:cNvSpPr>
          <p:nvPr>
            <p:ph type="body" idx="1"/>
          </p:nvPr>
        </p:nvSpPr>
        <p:spPr>
          <a:xfrm>
            <a:off x="930093" y="4417785"/>
            <a:ext cx="5509359" cy="4039810"/>
          </a:xfrm>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026399DD-CDF4-4006-813C-CB85A00B3857}" type="slidenum">
              <a:rPr lang="en-US" smtClean="0"/>
              <a:pPr/>
              <a:t>14</a:t>
            </a:fld>
            <a:endParaRPr lang="en-US"/>
          </a:p>
        </p:txBody>
      </p:sp>
      <p:sp>
        <p:nvSpPr>
          <p:cNvPr id="278531" name="Rectangle 2"/>
          <p:cNvSpPr>
            <a:spLocks noGrp="1" noRot="1" noChangeAspect="1" noChangeArrowheads="1" noTextEdit="1"/>
          </p:cNvSpPr>
          <p:nvPr>
            <p:ph type="sldImg"/>
          </p:nvPr>
        </p:nvSpPr>
        <p:spPr>
          <a:xfrm>
            <a:off x="2335213" y="1601788"/>
            <a:ext cx="4564062" cy="2568575"/>
          </a:xfrm>
          <a:ln/>
        </p:spPr>
      </p:sp>
      <p:sp>
        <p:nvSpPr>
          <p:cNvPr id="278532" name="Rectangle 3"/>
          <p:cNvSpPr>
            <a:spLocks noGrp="1" noChangeArrowheads="1"/>
          </p:cNvSpPr>
          <p:nvPr>
            <p:ph type="body" idx="1"/>
          </p:nvPr>
        </p:nvSpPr>
        <p:spPr>
          <a:xfrm>
            <a:off x="930093" y="4417785"/>
            <a:ext cx="5509359" cy="4039810"/>
          </a:xfrm>
          <a:noFill/>
          <a:ln/>
        </p:spPr>
        <p:txBody>
          <a:bodyPr/>
          <a:lstStyle/>
          <a:p>
            <a:pPr marL="226957" indent="-226957"/>
            <a:r>
              <a:rPr lang="en-US" dirty="0"/>
              <a:t>Category A—Debris Removal Emergency Work</a:t>
            </a:r>
          </a:p>
          <a:p>
            <a:pPr marL="226957" indent="-226957"/>
            <a:endParaRPr lang="en-US" dirty="0"/>
          </a:p>
          <a:p>
            <a:pPr marL="226957" indent="-226957"/>
            <a:endParaRPr lang="en-US" dirty="0"/>
          </a:p>
          <a:p>
            <a:pPr marL="226957" indent="-226957"/>
            <a:r>
              <a:rPr lang="en-US" dirty="0"/>
              <a:t>PUBLIC INTEREST DETERMINATION BY FEMA</a:t>
            </a:r>
          </a:p>
          <a:p>
            <a:pPr marL="226957" indent="-226957"/>
            <a:endParaRPr lang="en-US" dirty="0"/>
          </a:p>
          <a:p>
            <a:pPr marL="226957" indent="-226957"/>
            <a:r>
              <a:rPr lang="en-US" dirty="0">
                <a:sym typeface="Wingdings" pitchFamily="2" charset="2"/>
              </a:rPr>
              <a:t></a:t>
            </a:r>
            <a:r>
              <a:rPr lang="en-US" dirty="0"/>
              <a:t>	Eliminate immediate threats to life, public health and safety; or</a:t>
            </a:r>
            <a:endParaRPr lang="en-US" dirty="0">
              <a:sym typeface="Wingdings" pitchFamily="2" charset="2"/>
            </a:endParaRPr>
          </a:p>
          <a:p>
            <a:pPr marL="226957" indent="-226957"/>
            <a:r>
              <a:rPr lang="en-US" dirty="0">
                <a:sym typeface="Wingdings" pitchFamily="2" charset="2"/>
              </a:rPr>
              <a:t></a:t>
            </a:r>
            <a:r>
              <a:rPr lang="en-US" dirty="0"/>
              <a:t>	Eliminate immediate threats of significant damage to improved public or private property when the measures are cost effective; or</a:t>
            </a:r>
            <a:endParaRPr lang="en-US" dirty="0">
              <a:sym typeface="Wingdings" pitchFamily="2" charset="2"/>
            </a:endParaRPr>
          </a:p>
          <a:p>
            <a:pPr marL="226957" indent="-226957"/>
            <a:r>
              <a:rPr lang="en-US" dirty="0">
                <a:sym typeface="Wingdings" pitchFamily="2" charset="2"/>
              </a:rPr>
              <a:t></a:t>
            </a:r>
            <a:r>
              <a:rPr lang="en-US" dirty="0"/>
              <a:t>	Ensure economic recovery of the affected community to the benefit of the community-at-large.</a:t>
            </a:r>
          </a:p>
          <a:p>
            <a:pPr marL="226957" indent="-226957"/>
            <a:r>
              <a:rPr lang="en-US" dirty="0">
                <a:sym typeface="Wingdings" pitchFamily="2" charset="2"/>
              </a:rPr>
              <a:t>     </a:t>
            </a:r>
            <a:r>
              <a:rPr lang="en-US" dirty="0">
                <a:latin typeface="Arial" charset="0"/>
                <a:cs typeface="Arial" charset="0"/>
              </a:rPr>
              <a:t> Mitigate the risk of life and property by removing substantially damaged structures and associated appurtenances as needed to convert property acquired by FEMA HMP funds to uses compatible with open space, recreation, or wetlands management practices.</a:t>
            </a:r>
          </a:p>
          <a:p>
            <a:pPr marL="226957" indent="-226957"/>
            <a:endParaRPr lang="en-US" dirty="0">
              <a:latin typeface="Arial" charset="0"/>
              <a:cs typeface="Arial" charset="0"/>
            </a:endParaRPr>
          </a:p>
          <a:p>
            <a:pPr marL="226957" indent="-226957"/>
            <a:r>
              <a:rPr lang="en-US" dirty="0">
                <a:latin typeface="Arial" charset="0"/>
                <a:cs typeface="Arial" charset="0"/>
              </a:rPr>
              <a:t>Examples of eligible debris removal:</a:t>
            </a:r>
          </a:p>
          <a:p>
            <a:pPr marL="226957" indent="-226957">
              <a:buFontTx/>
              <a:buChar char="•"/>
            </a:pPr>
            <a:r>
              <a:rPr lang="en-US" dirty="0">
                <a:latin typeface="Arial" charset="0"/>
                <a:cs typeface="Arial" charset="0"/>
              </a:rPr>
              <a:t>Debris removal from a street/highway to allow safe passage of emergency vehicles</a:t>
            </a:r>
          </a:p>
          <a:p>
            <a:pPr marL="226957" indent="-226957">
              <a:buFontTx/>
              <a:buChar char="•"/>
            </a:pPr>
            <a:r>
              <a:rPr lang="en-US" dirty="0">
                <a:latin typeface="Arial" charset="0"/>
                <a:cs typeface="Arial" charset="0"/>
              </a:rPr>
              <a:t>Debris removal from roads in private communities, including debris moved to he curb in the community</a:t>
            </a:r>
          </a:p>
          <a:p>
            <a:pPr marL="226957" indent="-226957">
              <a:buFontTx/>
              <a:buChar char="•"/>
            </a:pPr>
            <a:r>
              <a:rPr lang="en-US" dirty="0">
                <a:latin typeface="Arial" charset="0"/>
                <a:cs typeface="Arial" charset="0"/>
              </a:rPr>
              <a:t>Debris removed from private property to eliminate health and safety hazards </a:t>
            </a:r>
          </a:p>
          <a:p>
            <a:pPr marL="226957" indent="-226957">
              <a:buFontTx/>
              <a:buChar char="•"/>
            </a:pPr>
            <a:r>
              <a:rPr lang="en-US" dirty="0">
                <a:latin typeface="Arial" charset="0"/>
                <a:cs typeface="Arial" charset="0"/>
              </a:rPr>
              <a:t>Disaster relayed debris from private property moved to the public right-of-way for pickup and disposal for a limited period of time</a:t>
            </a:r>
          </a:p>
          <a:p>
            <a:pPr marL="226957" indent="-226957"/>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026399DD-CDF4-4006-813C-CB85A00B3857}" type="slidenum">
              <a:rPr lang="en-US" smtClean="0"/>
              <a:pPr/>
              <a:t>15</a:t>
            </a:fld>
            <a:endParaRPr lang="en-US"/>
          </a:p>
        </p:txBody>
      </p:sp>
      <p:sp>
        <p:nvSpPr>
          <p:cNvPr id="278531" name="Rectangle 2"/>
          <p:cNvSpPr>
            <a:spLocks noGrp="1" noRot="1" noChangeAspect="1" noChangeArrowheads="1" noTextEdit="1"/>
          </p:cNvSpPr>
          <p:nvPr>
            <p:ph type="sldImg"/>
          </p:nvPr>
        </p:nvSpPr>
        <p:spPr>
          <a:xfrm>
            <a:off x="2335213" y="1601788"/>
            <a:ext cx="4564062" cy="2568575"/>
          </a:xfrm>
          <a:ln/>
        </p:spPr>
      </p:sp>
      <p:sp>
        <p:nvSpPr>
          <p:cNvPr id="278532" name="Rectangle 3"/>
          <p:cNvSpPr>
            <a:spLocks noGrp="1" noChangeArrowheads="1"/>
          </p:cNvSpPr>
          <p:nvPr>
            <p:ph type="body" idx="1"/>
          </p:nvPr>
        </p:nvSpPr>
        <p:spPr>
          <a:xfrm>
            <a:off x="930093" y="4417785"/>
            <a:ext cx="5509359" cy="4039810"/>
          </a:xfrm>
          <a:noFill/>
          <a:ln/>
        </p:spPr>
        <p:txBody>
          <a:bodyPr/>
          <a:lstStyle/>
          <a:p>
            <a:r>
              <a:rPr lang="en-US" dirty="0"/>
              <a:t>Emergency Protective Measures</a:t>
            </a:r>
          </a:p>
          <a:p>
            <a:endParaRPr lang="en-US" dirty="0"/>
          </a:p>
          <a:p>
            <a:r>
              <a:rPr lang="en-US" dirty="0"/>
              <a:t>Actions taken before, during and after a disaster to save lives, protect public health and safety, and prevent damage to improved public and private property.</a:t>
            </a:r>
          </a:p>
          <a:p>
            <a:endParaRPr lang="en-US" dirty="0"/>
          </a:p>
          <a:p>
            <a:r>
              <a:rPr lang="en-US" dirty="0"/>
              <a:t>For example:</a:t>
            </a:r>
          </a:p>
          <a:p>
            <a:r>
              <a:rPr lang="en-US" dirty="0"/>
              <a:t>- Warning of risk and hazards                                                        - Sandbagging</a:t>
            </a:r>
          </a:p>
          <a:p>
            <a:r>
              <a:rPr lang="en-US" dirty="0"/>
              <a:t>- Search and rescue                                                                      - Bracing/shoring damaged structures</a:t>
            </a:r>
          </a:p>
          <a:p>
            <a:r>
              <a:rPr lang="en-US" dirty="0"/>
              <a:t>- Security forces (police/guards) in the disaster area                        - Provisions of food, water, ice &amp; other essential needs at distribution points for </a:t>
            </a:r>
          </a:p>
          <a:p>
            <a:r>
              <a:rPr lang="en-US" dirty="0"/>
              <a:t>- Construction of temporary levees                                                    use by the local population</a:t>
            </a:r>
          </a:p>
          <a:p>
            <a:r>
              <a:rPr lang="en-US" dirty="0"/>
              <a:t>- Provisions of shelters and emergency mass care                            - Temporary emergency repairs</a:t>
            </a:r>
          </a:p>
          <a:p>
            <a:r>
              <a:rPr lang="en-US" dirty="0"/>
              <a:t>- Provisions of emergency medical care                                           - Emergency demolition</a:t>
            </a:r>
          </a:p>
          <a:p>
            <a:r>
              <a:rPr lang="en-US" dirty="0"/>
              <a:t>- Removal of health and safety hazards                                           - Cost effective measures by a State or local government to prevent damage to a </a:t>
            </a:r>
          </a:p>
          <a:p>
            <a:r>
              <a:rPr lang="en-US" dirty="0"/>
              <a:t>                                                                                                     public or private facility</a:t>
            </a:r>
          </a:p>
          <a:p>
            <a:endParaRPr lang="en-US" dirty="0"/>
          </a:p>
          <a:p>
            <a:pPr>
              <a:buFont typeface="Wingdings" pitchFamily="2" charset="2"/>
              <a:buChar char="q"/>
            </a:pPr>
            <a:r>
              <a:rPr lang="en-US" dirty="0"/>
              <a:t> eliminate or reduce an immediate threat to life, public health, or safety; or </a:t>
            </a:r>
          </a:p>
          <a:p>
            <a:pPr>
              <a:buFont typeface="Wingdings" pitchFamily="2" charset="2"/>
              <a:buChar char="q"/>
            </a:pPr>
            <a:endParaRPr lang="en-US" dirty="0"/>
          </a:p>
          <a:p>
            <a:pPr>
              <a:buFont typeface="Wingdings" pitchFamily="2" charset="2"/>
              <a:buChar char="q"/>
            </a:pPr>
            <a:r>
              <a:rPr lang="en-US" dirty="0"/>
              <a:t> eliminate or reduce an immediate threat of significant damage to improved public or private property through cost-effective measures. </a:t>
            </a:r>
          </a:p>
        </p:txBody>
      </p:sp>
    </p:spTree>
    <p:extLst>
      <p:ext uri="{BB962C8B-B14F-4D97-AF65-F5344CB8AC3E}">
        <p14:creationId xmlns:p14="http://schemas.microsoft.com/office/powerpoint/2010/main" val="4070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32F0C80C-E631-4A2A-882A-2BC9B03AD754}" type="slidenum">
              <a:rPr lang="en-US" smtClean="0"/>
              <a:pPr/>
              <a:t>16</a:t>
            </a:fld>
            <a:endParaRPr lang="en-US"/>
          </a:p>
        </p:txBody>
      </p:sp>
      <p:sp>
        <p:nvSpPr>
          <p:cNvPr id="281603" name="Rectangle 2"/>
          <p:cNvSpPr>
            <a:spLocks noGrp="1" noRot="1" noChangeAspect="1" noChangeArrowheads="1" noTextEdit="1"/>
          </p:cNvSpPr>
          <p:nvPr>
            <p:ph type="sldImg"/>
          </p:nvPr>
        </p:nvSpPr>
        <p:spPr>
          <a:xfrm>
            <a:off x="2335213" y="1601788"/>
            <a:ext cx="4564062" cy="2568575"/>
          </a:xfrm>
          <a:ln/>
        </p:spPr>
      </p:sp>
      <p:sp>
        <p:nvSpPr>
          <p:cNvPr id="281604" name="Rectangle 3"/>
          <p:cNvSpPr>
            <a:spLocks noGrp="1" noChangeArrowheads="1"/>
          </p:cNvSpPr>
          <p:nvPr>
            <p:ph type="body" idx="1"/>
          </p:nvPr>
        </p:nvSpPr>
        <p:spPr>
          <a:xfrm>
            <a:off x="930093" y="4417785"/>
            <a:ext cx="5509359" cy="4039810"/>
          </a:xfrm>
          <a:noFill/>
          <a:ln/>
        </p:spPr>
        <p:txBody>
          <a:bodyPr/>
          <a:lstStyle/>
          <a:p>
            <a:r>
              <a:rPr lang="en-US" dirty="0"/>
              <a:t>Roads, bridges and associated facilities are eligible for Public Assistance funding as long as they are not part of the Federal Aid System (FHWA).  Eligible features include:</a:t>
            </a:r>
          </a:p>
          <a:p>
            <a:endParaRPr lang="en-US" dirty="0"/>
          </a:p>
          <a:p>
            <a:r>
              <a:rPr lang="en-US" b="1" dirty="0"/>
              <a:t>Roads (Paved, gravel and dirt)</a:t>
            </a:r>
          </a:p>
          <a:p>
            <a:endParaRPr lang="en-US" dirty="0"/>
          </a:p>
          <a:p>
            <a:r>
              <a:rPr lang="en-US" dirty="0">
                <a:sym typeface="Wingdings" pitchFamily="2" charset="2"/>
              </a:rPr>
              <a:t></a:t>
            </a:r>
            <a:r>
              <a:rPr lang="en-US" dirty="0"/>
              <a:t> Surfaces	 	                               </a:t>
            </a:r>
            <a:r>
              <a:rPr lang="en-US" dirty="0">
                <a:sym typeface="Wingdings" pitchFamily="2" charset="2"/>
              </a:rPr>
              <a:t></a:t>
            </a:r>
            <a:r>
              <a:rPr lang="en-US" dirty="0"/>
              <a:t> Drainage structures, such as culverts</a:t>
            </a:r>
          </a:p>
          <a:p>
            <a:r>
              <a:rPr lang="en-US" dirty="0">
                <a:sym typeface="Wingdings" pitchFamily="2" charset="2"/>
              </a:rPr>
              <a:t></a:t>
            </a:r>
            <a:r>
              <a:rPr lang="en-US" dirty="0"/>
              <a:t> Bases		                                    and cross drains</a:t>
            </a:r>
          </a:p>
          <a:p>
            <a:r>
              <a:rPr lang="en-US" dirty="0">
                <a:sym typeface="Wingdings" pitchFamily="2" charset="2"/>
              </a:rPr>
              <a:t></a:t>
            </a:r>
            <a:r>
              <a:rPr lang="en-US" dirty="0"/>
              <a:t> Shoulders/Embankments		                      </a:t>
            </a:r>
            <a:r>
              <a:rPr lang="en-US" dirty="0">
                <a:sym typeface="Wingdings" pitchFamily="2" charset="2"/>
              </a:rPr>
              <a:t></a:t>
            </a:r>
            <a:r>
              <a:rPr lang="en-US" dirty="0"/>
              <a:t> Low water crossings</a:t>
            </a:r>
          </a:p>
          <a:p>
            <a:r>
              <a:rPr lang="en-US" dirty="0">
                <a:sym typeface="Wingdings" pitchFamily="2" charset="2"/>
              </a:rPr>
              <a:t></a:t>
            </a:r>
            <a:r>
              <a:rPr lang="en-US" dirty="0"/>
              <a:t> Ditches		                               </a:t>
            </a:r>
            <a:r>
              <a:rPr lang="en-US" dirty="0">
                <a:sym typeface="Wingdings" pitchFamily="2" charset="2"/>
              </a:rPr>
              <a:t></a:t>
            </a:r>
            <a:r>
              <a:rPr lang="en-US" dirty="0"/>
              <a:t> Other features, such as guardrails</a:t>
            </a:r>
            <a:endParaRPr lang="en-US" dirty="0">
              <a:sym typeface="Wingdings" pitchFamily="2" charset="2"/>
            </a:endParaRPr>
          </a:p>
          <a:p>
            <a:endParaRPr lang="en-US" dirty="0">
              <a:sym typeface="Wingdings" pitchFamily="2" charset="2"/>
            </a:endParaRPr>
          </a:p>
          <a:p>
            <a:r>
              <a:rPr lang="en-US" b="1" dirty="0">
                <a:sym typeface="Wingdings" pitchFamily="2" charset="2"/>
              </a:rPr>
              <a:t>Bridges</a:t>
            </a:r>
          </a:p>
          <a:p>
            <a:endParaRPr lang="en-US" dirty="0">
              <a:sym typeface="Wingdings" pitchFamily="2" charset="2"/>
            </a:endParaRPr>
          </a:p>
          <a:p>
            <a:r>
              <a:rPr lang="en-US" dirty="0">
                <a:sym typeface="Wingdings" pitchFamily="2" charset="2"/>
              </a:rPr>
              <a:t></a:t>
            </a:r>
            <a:r>
              <a:rPr lang="en-US" dirty="0"/>
              <a:t>Decking and pavement	</a:t>
            </a:r>
            <a:r>
              <a:rPr lang="en-US" dirty="0">
                <a:sym typeface="Wingdings" pitchFamily="2" charset="2"/>
              </a:rPr>
              <a:t></a:t>
            </a:r>
            <a:r>
              <a:rPr lang="en-US" dirty="0"/>
              <a:t> Abutments</a:t>
            </a:r>
            <a:endParaRPr lang="en-US" dirty="0">
              <a:sym typeface="Wingdings" pitchFamily="2" charset="2"/>
            </a:endParaRPr>
          </a:p>
          <a:p>
            <a:r>
              <a:rPr lang="en-US" dirty="0">
                <a:sym typeface="Wingdings" pitchFamily="2" charset="2"/>
              </a:rPr>
              <a:t></a:t>
            </a:r>
            <a:r>
              <a:rPr lang="en-US" dirty="0"/>
              <a:t>Girders		</a:t>
            </a:r>
            <a:r>
              <a:rPr lang="en-US" dirty="0">
                <a:sym typeface="Wingdings" pitchFamily="2" charset="2"/>
              </a:rPr>
              <a:t></a:t>
            </a:r>
            <a:r>
              <a:rPr lang="en-US" dirty="0"/>
              <a:t> Slope protection</a:t>
            </a:r>
            <a:endParaRPr lang="en-US" dirty="0">
              <a:sym typeface="Wingdings" pitchFamily="2" charset="2"/>
            </a:endParaRPr>
          </a:p>
          <a:p>
            <a:r>
              <a:rPr lang="en-US" dirty="0">
                <a:sym typeface="Wingdings" pitchFamily="2" charset="2"/>
              </a:rPr>
              <a:t></a:t>
            </a:r>
            <a:r>
              <a:rPr lang="en-US" dirty="0"/>
              <a:t> Guardrails		</a:t>
            </a:r>
            <a:r>
              <a:rPr lang="en-US" dirty="0">
                <a:sym typeface="Wingdings" pitchFamily="2" charset="2"/>
              </a:rPr>
              <a:t></a:t>
            </a:r>
            <a:r>
              <a:rPr lang="en-US" dirty="0"/>
              <a:t> Approaches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04DE7025-6137-44EB-AC8E-55EE83FD07CB}" type="slidenum">
              <a:rPr lang="en-US" smtClean="0"/>
              <a:pPr/>
              <a:t>17</a:t>
            </a:fld>
            <a:endParaRPr lang="en-US"/>
          </a:p>
        </p:txBody>
      </p:sp>
      <p:sp>
        <p:nvSpPr>
          <p:cNvPr id="282627" name="Rectangle 2"/>
          <p:cNvSpPr>
            <a:spLocks noGrp="1" noRot="1" noChangeAspect="1" noChangeArrowheads="1" noTextEdit="1"/>
          </p:cNvSpPr>
          <p:nvPr>
            <p:ph type="sldImg"/>
          </p:nvPr>
        </p:nvSpPr>
        <p:spPr>
          <a:xfrm>
            <a:off x="2335213" y="1601788"/>
            <a:ext cx="4564062" cy="2568575"/>
          </a:xfrm>
          <a:ln/>
        </p:spPr>
      </p:sp>
      <p:sp>
        <p:nvSpPr>
          <p:cNvPr id="282628" name="Rectangle 3"/>
          <p:cNvSpPr>
            <a:spLocks noGrp="1" noChangeArrowheads="1"/>
          </p:cNvSpPr>
          <p:nvPr>
            <p:ph type="body" idx="1"/>
          </p:nvPr>
        </p:nvSpPr>
        <p:spPr>
          <a:xfrm>
            <a:off x="930093" y="4417785"/>
            <a:ext cx="5509359" cy="4039810"/>
          </a:xfrm>
          <a:noFill/>
          <a:ln/>
        </p:spPr>
        <p:txBody>
          <a:bodyPr/>
          <a:lstStyle/>
          <a:p>
            <a:r>
              <a:rPr lang="en-US" b="1" dirty="0"/>
              <a:t>Water Control Facilities</a:t>
            </a:r>
            <a:r>
              <a:rPr lang="en-US" dirty="0"/>
              <a:t> are those facilities built for: Channel alignment, recreation, navigation, land reclamation, maintenance of fish and wildlife habitat, interior drainage, irrigation, erosion prevention and flood control which include:</a:t>
            </a:r>
          </a:p>
          <a:p>
            <a:pPr>
              <a:buFontTx/>
              <a:buChar char="•"/>
            </a:pPr>
            <a:r>
              <a:rPr lang="en-US" dirty="0"/>
              <a:t>Dams and reservoirs</a:t>
            </a:r>
          </a:p>
          <a:p>
            <a:pPr>
              <a:buFontTx/>
              <a:buChar char="•"/>
            </a:pPr>
            <a:r>
              <a:rPr lang="en-US" dirty="0"/>
              <a:t>Levees</a:t>
            </a:r>
          </a:p>
          <a:p>
            <a:pPr>
              <a:buFontTx/>
              <a:buChar char="•"/>
            </a:pPr>
            <a:r>
              <a:rPr lang="en-US" dirty="0"/>
              <a:t>Lined or unlined engineered drainage channels, canals, aqueducts</a:t>
            </a:r>
          </a:p>
          <a:p>
            <a:pPr>
              <a:buFontTx/>
              <a:buChar char="•"/>
            </a:pPr>
            <a:r>
              <a:rPr lang="en-US" dirty="0"/>
              <a:t>Sediment/Debris basins</a:t>
            </a:r>
          </a:p>
          <a:p>
            <a:pPr>
              <a:buFontTx/>
              <a:buChar char="•"/>
            </a:pPr>
            <a:r>
              <a:rPr lang="en-US" dirty="0"/>
              <a:t>Shore protective devices</a:t>
            </a:r>
          </a:p>
          <a:p>
            <a:endParaRPr lang="en-US" b="1" dirty="0"/>
          </a:p>
          <a:p>
            <a:endParaRPr lang="en-US" b="1" dirty="0"/>
          </a:p>
          <a:p>
            <a:r>
              <a:rPr lang="en-US" b="1" dirty="0"/>
              <a:t>LEVEES AND DAMS</a:t>
            </a:r>
          </a:p>
          <a:p>
            <a:r>
              <a:rPr lang="en-US" dirty="0"/>
              <a:t>If the levee or dam meets the definition of a flood control work and falls within the authority of the U.S. Army Corps of Engineers (USACE) or Natural Resources Conservation Service (NRCS), it is not eligible.</a:t>
            </a:r>
          </a:p>
          <a:p>
            <a:endParaRPr lang="en-US" dirty="0"/>
          </a:p>
          <a:p>
            <a:r>
              <a:rPr lang="en-US" b="1" dirty="0"/>
              <a:t>RESERVOIRS</a:t>
            </a:r>
          </a:p>
          <a:p>
            <a:r>
              <a:rPr lang="en-US" dirty="0"/>
              <a:t>Restoration to pre-disaster capacity. Not all reservoirs are cleaned out on a regular basis, and evidence of pre-disaster maintenance must be provided. Removal of debris posing an immediate threat of clogging or damaging intake or adjacent structures	(this would be a CAT A Debris removal).</a:t>
            </a:r>
          </a:p>
          <a:p>
            <a:endParaRPr lang="en-US" b="1" dirty="0"/>
          </a:p>
          <a:p>
            <a:r>
              <a:rPr lang="en-US" b="1" dirty="0"/>
              <a:t>DRAINAGE CHANNELS</a:t>
            </a:r>
          </a:p>
          <a:p>
            <a:r>
              <a:rPr lang="en-US" dirty="0"/>
              <a:t>Restore to pre-flood hydraulic capacity. The USACE or NRCS may be involved in some flood channels; in these cases, drainage channels are not eligible. Manmade channels must show evidence of routine maintenance. Appropriate documentation should be placed in permanent Applicant file.</a:t>
            </a:r>
          </a:p>
          <a:p>
            <a:endParaRPr lang="en-US" dirty="0"/>
          </a:p>
          <a:p>
            <a:r>
              <a:rPr lang="en-US" b="1" dirty="0"/>
              <a:t>DEBRIS BASINS</a:t>
            </a:r>
          </a:p>
          <a:p>
            <a:r>
              <a:rPr lang="en-US" dirty="0"/>
              <a:t>The pre-disaster level of the basin is of particular importance to determine the amount of newly deposited disaster related debris.</a:t>
            </a:r>
          </a:p>
          <a:p>
            <a:endParaRPr lang="en-US" b="1" dirty="0"/>
          </a:p>
          <a:p>
            <a:r>
              <a:rPr lang="en-US" b="1" dirty="0"/>
              <a:t>NATURAL STREAMS</a:t>
            </a:r>
          </a:p>
          <a:p>
            <a:r>
              <a:rPr lang="en-US" dirty="0"/>
              <a:t>Debris removal from natural streams is not normally eligible for assistance. Only debris that causes a threat to lives, public health and safety, or damage to improved property from a 5-year flood event, is eligible. Work to protect improved property must have a favorable ratio of benefits to costs. Any work in natural streams must also be closely reviewed and monitored to minimize undesirable environmental effects.</a:t>
            </a:r>
          </a:p>
          <a:p>
            <a:endParaRPr lang="en-US" b="1" dirty="0"/>
          </a:p>
          <a:p>
            <a:r>
              <a:rPr lang="en-US" b="1" dirty="0"/>
              <a:t>SEEDING AND SODDING</a:t>
            </a:r>
          </a:p>
          <a:p>
            <a:r>
              <a:rPr lang="en-US" dirty="0"/>
              <a:t>Seeding, grass, and sod will be eligible only when necessary to stabilize slopes and minimize sediment runoff. Seeding, grass, and sod will not be eligible for cosmetic purposes.</a:t>
            </a:r>
          </a:p>
          <a:p>
            <a:endParaRPr lang="en-US" b="1" dirty="0"/>
          </a:p>
          <a:p>
            <a:r>
              <a:rPr lang="en-US" b="1" dirty="0"/>
              <a:t>DEBRIS</a:t>
            </a:r>
          </a:p>
          <a:p>
            <a:r>
              <a:rPr lang="en-US" dirty="0"/>
              <a:t>Disaster-caused-debris in catch basins and channels is eligible for removal when the pre-existing condition can be established.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6792CEE8-AE5E-4198-A3E9-42C1141A144C}" type="slidenum">
              <a:rPr lang="en-US" smtClean="0"/>
              <a:pPr/>
              <a:t>18</a:t>
            </a:fld>
            <a:endParaRPr lang="en-US"/>
          </a:p>
        </p:txBody>
      </p:sp>
      <p:sp>
        <p:nvSpPr>
          <p:cNvPr id="283651" name="Rectangle 2"/>
          <p:cNvSpPr>
            <a:spLocks noGrp="1" noRot="1" noChangeAspect="1" noChangeArrowheads="1" noTextEdit="1"/>
          </p:cNvSpPr>
          <p:nvPr>
            <p:ph type="sldImg"/>
          </p:nvPr>
        </p:nvSpPr>
        <p:spPr>
          <a:xfrm>
            <a:off x="2335213" y="1601788"/>
            <a:ext cx="4564062" cy="2568575"/>
          </a:xfrm>
          <a:ln/>
        </p:spPr>
      </p:sp>
      <p:sp>
        <p:nvSpPr>
          <p:cNvPr id="283652" name="Rectangle 3"/>
          <p:cNvSpPr>
            <a:spLocks noGrp="1" noChangeArrowheads="1"/>
          </p:cNvSpPr>
          <p:nvPr>
            <p:ph type="body" idx="1"/>
          </p:nvPr>
        </p:nvSpPr>
        <p:spPr>
          <a:xfrm>
            <a:off x="930093" y="4417785"/>
            <a:ext cx="5509359" cy="4039810"/>
          </a:xfrm>
          <a:noFill/>
          <a:ln/>
        </p:spPr>
        <p:txBody>
          <a:bodyPr/>
          <a:lstStyle/>
          <a:p>
            <a:r>
              <a:rPr lang="en-US" b="1" dirty="0"/>
              <a:t>BUILDINGS</a:t>
            </a:r>
          </a:p>
          <a:p>
            <a:endParaRPr lang="en-US" dirty="0"/>
          </a:p>
          <a:p>
            <a:r>
              <a:rPr lang="en-US" dirty="0">
                <a:sym typeface="Wingdings" pitchFamily="2" charset="2"/>
              </a:rPr>
              <a:t></a:t>
            </a:r>
            <a:r>
              <a:rPr lang="en-US" dirty="0"/>
              <a:t> 	All structural and architectural components</a:t>
            </a:r>
          </a:p>
          <a:p>
            <a:r>
              <a:rPr lang="en-US" dirty="0">
                <a:sym typeface="Wingdings" pitchFamily="2" charset="2"/>
              </a:rPr>
              <a:t></a:t>
            </a:r>
            <a:r>
              <a:rPr lang="en-US" dirty="0"/>
              <a:t> 	Interior systems, such as electrical, mechanical, or plumbing work, contents such as furnishings and office equipment</a:t>
            </a:r>
          </a:p>
          <a:p>
            <a:r>
              <a:rPr lang="en-US" dirty="0">
                <a:sym typeface="Wingdings" pitchFamily="2" charset="2"/>
              </a:rPr>
              <a:t></a:t>
            </a:r>
            <a:r>
              <a:rPr lang="en-US" dirty="0"/>
              <a:t> 	Pre-disaster quantities of consumable supplies and inventory</a:t>
            </a:r>
          </a:p>
          <a:p>
            <a:r>
              <a:rPr lang="en-US" dirty="0">
                <a:sym typeface="Wingdings" pitchFamily="2" charset="2"/>
              </a:rPr>
              <a:t></a:t>
            </a:r>
            <a:r>
              <a:rPr lang="en-US" dirty="0"/>
              <a:t> 	Library books and publications</a:t>
            </a:r>
          </a:p>
          <a:p>
            <a:r>
              <a:rPr lang="en-US" dirty="0">
                <a:sym typeface="Wingdings" pitchFamily="2" charset="2"/>
              </a:rPr>
              <a:t></a:t>
            </a:r>
            <a:r>
              <a:rPr lang="en-US" dirty="0"/>
              <a:t> 	Removal of mud, silt, or other accumulated debris</a:t>
            </a:r>
          </a:p>
          <a:p>
            <a:r>
              <a:rPr lang="en-US" dirty="0">
                <a:sym typeface="Wingdings" pitchFamily="2" charset="2"/>
              </a:rPr>
              <a:t></a:t>
            </a:r>
            <a:r>
              <a:rPr lang="en-US" dirty="0"/>
              <a:t> 	Necessary cleaning and painting</a:t>
            </a:r>
          </a:p>
          <a:p>
            <a:r>
              <a:rPr lang="en-US" dirty="0">
                <a:sym typeface="Wingdings" pitchFamily="2" charset="2"/>
              </a:rPr>
              <a:t></a:t>
            </a:r>
            <a:r>
              <a:rPr lang="en-US" dirty="0"/>
              <a:t> 	Demolition</a:t>
            </a:r>
          </a:p>
          <a:p>
            <a:r>
              <a:rPr lang="en-US" dirty="0">
                <a:sym typeface="Wingdings" pitchFamily="2" charset="2"/>
              </a:rPr>
              <a:t>      Damaged or lost files are eligible for stabilization only; re-establishing files and records from original information is not eligible.</a:t>
            </a:r>
          </a:p>
          <a:p>
            <a:endParaRPr lang="en-US" b="1" dirty="0"/>
          </a:p>
          <a:p>
            <a:r>
              <a:rPr lang="en-US" b="1" dirty="0"/>
              <a:t>EQUIPMENT</a:t>
            </a:r>
          </a:p>
          <a:p>
            <a:r>
              <a:rPr lang="en-US" dirty="0"/>
              <a:t>Tangible, non-expendable, personal property having a useful life of more than 1 year and an acquisition cost of $5000 or more per unit.</a:t>
            </a:r>
          </a:p>
          <a:p>
            <a:r>
              <a:rPr lang="en-US" dirty="0"/>
              <a:t>Supplies are all tangible personal property other than equipment.</a:t>
            </a:r>
          </a:p>
          <a:p>
            <a:endParaRPr lang="en-US" dirty="0"/>
          </a:p>
          <a:p>
            <a:r>
              <a:rPr lang="en-US" dirty="0">
                <a:sym typeface="Wingdings" pitchFamily="2" charset="2"/>
              </a:rPr>
              <a:t></a:t>
            </a:r>
            <a:r>
              <a:rPr lang="en-US" dirty="0"/>
              <a:t> 	Heavy equipment, such as construction equipment</a:t>
            </a:r>
          </a:p>
          <a:p>
            <a:r>
              <a:rPr lang="en-US" dirty="0">
                <a:sym typeface="Wingdings" pitchFamily="2" charset="2"/>
              </a:rPr>
              <a:t></a:t>
            </a:r>
            <a:r>
              <a:rPr lang="en-US" dirty="0"/>
              <a:t> 	Trucks</a:t>
            </a:r>
          </a:p>
          <a:p>
            <a:r>
              <a:rPr lang="en-US" dirty="0">
                <a:sym typeface="Wingdings" pitchFamily="2" charset="2"/>
              </a:rPr>
              <a:t></a:t>
            </a:r>
            <a:r>
              <a:rPr lang="en-US" dirty="0"/>
              <a:t> 	Automobiles</a:t>
            </a:r>
          </a:p>
          <a:p>
            <a:endParaRPr lang="en-US" dirty="0"/>
          </a:p>
          <a:p>
            <a:r>
              <a:rPr lang="en-US" dirty="0"/>
              <a:t>If an insurance policy applies to a building, equipment, contents, etc., FEMA will deduct the insurance proceeds from eligible costs of the PA Program grant. More detail on insurance will be covered later in the workshop.</a:t>
            </a:r>
          </a:p>
          <a:p>
            <a:endParaRPr lang="en-US" dirty="0"/>
          </a:p>
          <a:p>
            <a:r>
              <a:rPr lang="en-US" dirty="0"/>
              <a:t>Salvage Value – When applicable, salvage value should be deducted from the estimated replacement cost.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9093BCF6-FD66-417C-8CB4-EE6F7C7485F9}" type="slidenum">
              <a:rPr lang="en-US" smtClean="0"/>
              <a:pPr/>
              <a:t>19</a:t>
            </a:fld>
            <a:endParaRPr lang="en-US"/>
          </a:p>
        </p:txBody>
      </p:sp>
      <p:sp>
        <p:nvSpPr>
          <p:cNvPr id="284675" name="Rectangle 2"/>
          <p:cNvSpPr>
            <a:spLocks noGrp="1" noRot="1" noChangeAspect="1" noChangeArrowheads="1" noTextEdit="1"/>
          </p:cNvSpPr>
          <p:nvPr>
            <p:ph type="sldImg"/>
          </p:nvPr>
        </p:nvSpPr>
        <p:spPr>
          <a:xfrm>
            <a:off x="2335213" y="1601788"/>
            <a:ext cx="4564062" cy="2568575"/>
          </a:xfrm>
          <a:ln/>
        </p:spPr>
      </p:sp>
      <p:sp>
        <p:nvSpPr>
          <p:cNvPr id="284676" name="Rectangle 3"/>
          <p:cNvSpPr>
            <a:spLocks noGrp="1" noChangeArrowheads="1"/>
          </p:cNvSpPr>
          <p:nvPr>
            <p:ph type="body" idx="1"/>
          </p:nvPr>
        </p:nvSpPr>
        <p:spPr>
          <a:xfrm>
            <a:off x="930093" y="4417785"/>
            <a:ext cx="5509359" cy="4039810"/>
          </a:xfrm>
          <a:noFill/>
          <a:ln/>
        </p:spPr>
        <p:txBody>
          <a:bodyPr/>
          <a:lstStyle/>
          <a:p>
            <a:r>
              <a:rPr lang="en-US" dirty="0"/>
              <a:t>Utilities include:</a:t>
            </a:r>
          </a:p>
          <a:p>
            <a:endParaRPr lang="en-US" dirty="0"/>
          </a:p>
          <a:p>
            <a:r>
              <a:rPr lang="en-US" b="1" dirty="0">
                <a:sym typeface="Wingdings" pitchFamily="2" charset="2"/>
              </a:rPr>
              <a:t>  </a:t>
            </a:r>
            <a:r>
              <a:rPr lang="en-US" b="1" dirty="0"/>
              <a:t>Water treatment plants and delivery systems</a:t>
            </a:r>
          </a:p>
          <a:p>
            <a:r>
              <a:rPr lang="en-US" b="1" dirty="0">
                <a:sym typeface="Wingdings" pitchFamily="2" charset="2"/>
              </a:rPr>
              <a:t> Power generation and distribution facilities</a:t>
            </a:r>
          </a:p>
          <a:p>
            <a:r>
              <a:rPr lang="en-US" dirty="0">
                <a:sym typeface="Wingdings" pitchFamily="2" charset="2"/>
              </a:rPr>
              <a:t> </a:t>
            </a:r>
            <a:r>
              <a:rPr lang="en-US" dirty="0"/>
              <a:t>Restore to pre-disaster condition in the most economical manner. Extra pole structures are sometimes necessary to restore the function when erosion </a:t>
            </a:r>
          </a:p>
          <a:p>
            <a:r>
              <a:rPr lang="en-US" dirty="0"/>
              <a:t> has destroyed stream banks and ground clearance has to be maintain) over longer distances.</a:t>
            </a:r>
          </a:p>
          <a:p>
            <a:r>
              <a:rPr lang="en-US" b="1" dirty="0">
                <a:sym typeface="Wingdings" pitchFamily="2" charset="2"/>
              </a:rPr>
              <a:t> Sewage collection systems and treatment plants</a:t>
            </a:r>
          </a:p>
          <a:p>
            <a:r>
              <a:rPr lang="en-US" b="1" dirty="0">
                <a:sym typeface="Wingdings" pitchFamily="2" charset="2"/>
              </a:rPr>
              <a:t>  </a:t>
            </a:r>
            <a:r>
              <a:rPr lang="en-US" dirty="0"/>
              <a:t>Visual evidence of ground subsidence indicating infiltration into the pipe must be present.</a:t>
            </a:r>
          </a:p>
          <a:p>
            <a:r>
              <a:rPr lang="en-US" b="1" dirty="0">
                <a:sym typeface="Wingdings" pitchFamily="2" charset="2"/>
              </a:rPr>
              <a:t> Communications</a:t>
            </a:r>
          </a:p>
          <a:p>
            <a:endParaRPr lang="en-US" b="1" dirty="0">
              <a:sym typeface="Wingdings" pitchFamily="2" charset="2"/>
            </a:endParaRPr>
          </a:p>
          <a:p>
            <a:r>
              <a:rPr lang="en-US" dirty="0">
                <a:sym typeface="Wingdings" pitchFamily="2" charset="2"/>
              </a:rPr>
              <a:t>The owner of the facility is responsible for determining the extent of the damage incurred.</a:t>
            </a:r>
          </a:p>
          <a:p>
            <a:r>
              <a:rPr lang="en-US" dirty="0">
                <a:sym typeface="Wingdings" pitchFamily="2" charset="2"/>
              </a:rPr>
              <a:t>Random surveys to look for damage, such as video inspection is not eligible unless damage is discovered. FEMA will provide funds for inspecting the section of the facility in which damage was found. And may pay for inspections to determine the extent of damage and method of repair.</a:t>
            </a:r>
          </a:p>
          <a:p>
            <a:endParaRPr lang="en-US" dirty="0">
              <a:sym typeface="Wingdings" pitchFamily="2" charset="2"/>
            </a:endParaRPr>
          </a:p>
          <a:p>
            <a:r>
              <a:rPr lang="en-US" dirty="0">
                <a:sym typeface="Wingdings" pitchFamily="2" charset="2"/>
              </a:rPr>
              <a:t>Increased operating expenses from a disaster or lost revenue is not eligible. </a:t>
            </a:r>
          </a:p>
          <a:p>
            <a:r>
              <a:rPr lang="en-US" dirty="0">
                <a:sym typeface="Wingdings" pitchFamily="2" charset="2"/>
              </a:rPr>
              <a:t>The cost of establishing temporary emergency services in the event of a shut down may be eligible.</a:t>
            </a:r>
          </a:p>
          <a:p>
            <a:endParaRPr lang="en-US" dirty="0"/>
          </a:p>
          <a:p>
            <a:r>
              <a:rPr lang="en-US" b="1" dirty="0"/>
              <a:t>CLEANING</a:t>
            </a:r>
          </a:p>
          <a:p>
            <a:endParaRPr lang="en-US" dirty="0"/>
          </a:p>
          <a:p>
            <a:r>
              <a:rPr lang="en-US" dirty="0"/>
              <a:t>Cleaning of disaster-related debris from sewer lines is eligible only when necessary to restore adequate functioning of the system in specific reaches when the pre­existing condition can be established.</a:t>
            </a:r>
          </a:p>
          <a:p>
            <a:endParaRPr lang="en-US"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D74EFAF0-8728-409B-A85F-D19C651952E4}" type="slidenum">
              <a:rPr lang="en-US" smtClean="0"/>
              <a:pPr/>
              <a:t>20</a:t>
            </a:fld>
            <a:endParaRPr lang="en-US"/>
          </a:p>
        </p:txBody>
      </p:sp>
      <p:sp>
        <p:nvSpPr>
          <p:cNvPr id="285699" name="Rectangle 2"/>
          <p:cNvSpPr>
            <a:spLocks noGrp="1" noRot="1" noChangeAspect="1" noChangeArrowheads="1" noTextEdit="1"/>
          </p:cNvSpPr>
          <p:nvPr>
            <p:ph type="sldImg"/>
          </p:nvPr>
        </p:nvSpPr>
        <p:spPr>
          <a:xfrm>
            <a:off x="2335213" y="1601788"/>
            <a:ext cx="4564062" cy="2568575"/>
          </a:xfrm>
          <a:ln/>
        </p:spPr>
      </p:sp>
      <p:sp>
        <p:nvSpPr>
          <p:cNvPr id="285700" name="Rectangle 3"/>
          <p:cNvSpPr>
            <a:spLocks noGrp="1" noChangeArrowheads="1"/>
          </p:cNvSpPr>
          <p:nvPr>
            <p:ph type="body" idx="1"/>
          </p:nvPr>
        </p:nvSpPr>
        <p:spPr>
          <a:xfrm>
            <a:off x="930093" y="4417785"/>
            <a:ext cx="5509359" cy="4039810"/>
          </a:xfrm>
          <a:noFill/>
          <a:ln/>
        </p:spPr>
        <p:txBody>
          <a:bodyPr/>
          <a:lstStyle/>
          <a:p>
            <a:r>
              <a:rPr lang="en-US" dirty="0">
                <a:sym typeface="Wingdings" pitchFamily="2" charset="2"/>
              </a:rPr>
              <a:t></a:t>
            </a:r>
            <a:r>
              <a:rPr lang="en-US" dirty="0"/>
              <a:t> 	Mass transit facilities such as railways</a:t>
            </a:r>
          </a:p>
          <a:p>
            <a:r>
              <a:rPr lang="en-US" dirty="0">
                <a:sym typeface="Wingdings" pitchFamily="2" charset="2"/>
              </a:rPr>
              <a:t></a:t>
            </a:r>
            <a:r>
              <a:rPr lang="en-US" dirty="0"/>
              <a:t> 	Ball fields and associated facilities</a:t>
            </a:r>
          </a:p>
          <a:p>
            <a:r>
              <a:rPr lang="en-US" dirty="0">
                <a:sym typeface="Wingdings" pitchFamily="2" charset="2"/>
              </a:rPr>
              <a:t></a:t>
            </a:r>
            <a:r>
              <a:rPr lang="en-US" dirty="0"/>
              <a:t> 	Playground equipment</a:t>
            </a:r>
          </a:p>
          <a:p>
            <a:r>
              <a:rPr lang="en-US" dirty="0">
                <a:sym typeface="Wingdings" pitchFamily="2" charset="2"/>
              </a:rPr>
              <a:t></a:t>
            </a:r>
            <a:r>
              <a:rPr lang="en-US" dirty="0"/>
              <a:t> 	Swimming pools</a:t>
            </a:r>
          </a:p>
          <a:p>
            <a:r>
              <a:rPr lang="en-US" dirty="0">
                <a:sym typeface="Wingdings" pitchFamily="2" charset="2"/>
              </a:rPr>
              <a:t></a:t>
            </a:r>
            <a:r>
              <a:rPr lang="en-US" dirty="0"/>
              <a:t> 	Tennis courts</a:t>
            </a:r>
          </a:p>
          <a:p>
            <a:r>
              <a:rPr lang="en-US" dirty="0">
                <a:sym typeface="Wingdings" pitchFamily="2" charset="2"/>
              </a:rPr>
              <a:t></a:t>
            </a:r>
            <a:r>
              <a:rPr lang="en-US" dirty="0"/>
              <a:t> 	Boat docks and ramps</a:t>
            </a:r>
          </a:p>
          <a:p>
            <a:r>
              <a:rPr lang="en-US" dirty="0">
                <a:sym typeface="Wingdings" pitchFamily="2" charset="2"/>
              </a:rPr>
              <a:t></a:t>
            </a:r>
            <a:r>
              <a:rPr lang="en-US" dirty="0"/>
              <a:t> 	Piers	</a:t>
            </a:r>
          </a:p>
          <a:p>
            <a:r>
              <a:rPr lang="en-US" dirty="0">
                <a:sym typeface="Wingdings" pitchFamily="2" charset="2"/>
              </a:rPr>
              <a:t></a:t>
            </a:r>
            <a:r>
              <a:rPr lang="en-US" dirty="0"/>
              <a:t> 	Golf courses</a:t>
            </a:r>
          </a:p>
          <a:p>
            <a:r>
              <a:rPr lang="en-US" dirty="0">
                <a:sym typeface="Wingdings" pitchFamily="2" charset="2"/>
              </a:rPr>
              <a:t></a:t>
            </a:r>
            <a:r>
              <a:rPr lang="en-US" dirty="0"/>
              <a:t> 	Public cemeteries</a:t>
            </a:r>
          </a:p>
          <a:p>
            <a:r>
              <a:rPr lang="en-US" dirty="0">
                <a:sym typeface="Wingdings" pitchFamily="2" charset="2"/>
              </a:rPr>
              <a:t></a:t>
            </a:r>
            <a:r>
              <a:rPr lang="en-US" dirty="0"/>
              <a:t> 	Improved and maintained beaches</a:t>
            </a:r>
          </a:p>
          <a:p>
            <a:r>
              <a:rPr lang="en-US" dirty="0">
                <a:sym typeface="Wingdings" pitchFamily="2" charset="2"/>
              </a:rPr>
              <a:t></a:t>
            </a:r>
            <a:r>
              <a:rPr lang="en-US" dirty="0"/>
              <a:t> 	Fish hatcheries</a:t>
            </a:r>
          </a:p>
          <a:p>
            <a:r>
              <a:rPr lang="en-US" dirty="0">
                <a:sym typeface="Wingdings" pitchFamily="2" charset="2"/>
              </a:rPr>
              <a:t>      Facilities that do not fit in Categories C- F</a:t>
            </a:r>
          </a:p>
          <a:p>
            <a:endParaRPr lang="en-US" dirty="0">
              <a:sym typeface="Wingdings" pitchFamily="2" charset="2"/>
            </a:endParaRPr>
          </a:p>
          <a:p>
            <a:r>
              <a:rPr lang="en-US" dirty="0">
                <a:sym typeface="Wingdings" pitchFamily="2" charset="2"/>
              </a:rPr>
              <a:t>Natural features are not eligible facilities unless they are improved and maintained such as on golf courses and ball fields.</a:t>
            </a:r>
          </a:p>
          <a:p>
            <a:endParaRPr lang="en-US" dirty="0">
              <a:sym typeface="Wingdings" pitchFamily="2" charset="2"/>
            </a:endParaRPr>
          </a:p>
          <a:p>
            <a:r>
              <a:rPr lang="en-US" dirty="0">
                <a:sym typeface="Wingdings" pitchFamily="2" charset="2"/>
              </a:rPr>
              <a:t>The replacement of trees, shrubs and ground cover is not eligible if cosmetic. Grass and sod are eligible only when necessary to stabilize slopes, minimize erosion, or are an integral part of the function of the facility</a:t>
            </a:r>
            <a:r>
              <a:rPr lang="en-US" baseline="0" dirty="0">
                <a:sym typeface="Wingdings" pitchFamily="2" charset="2"/>
              </a:rPr>
              <a:t> (Football Field, Baseball, Soccer, etc</a:t>
            </a:r>
            <a:r>
              <a:rPr lang="en-US" dirty="0">
                <a:sym typeface="Wingdings" pitchFamily="2" charset="2"/>
              </a:rPr>
              <a:t>.) DAP - 9524.5</a:t>
            </a:r>
          </a:p>
          <a:p>
            <a:endParaRPr lang="en-US" dirty="0">
              <a:sym typeface="Wingdings" pitchFamily="2" charset="2"/>
            </a:endParaRPr>
          </a:p>
          <a:p>
            <a:r>
              <a:rPr lang="en-US" dirty="0">
                <a:sym typeface="Wingdings" pitchFamily="2" charset="2"/>
              </a:rPr>
              <a:t>A beach is eligible for permanent repair if it is an improved beach and has been routinely maintained prior to the disaster under the following criteria:</a:t>
            </a:r>
          </a:p>
          <a:p>
            <a:r>
              <a:rPr lang="en-US" dirty="0">
                <a:sym typeface="Wingdings" pitchFamily="2" charset="2"/>
              </a:rPr>
              <a:t> - The beach was constructed by the placement of sand to a designed elevation, width, grain size and slope; and</a:t>
            </a:r>
          </a:p>
          <a:p>
            <a:r>
              <a:rPr lang="en-US" dirty="0">
                <a:sym typeface="Wingdings" pitchFamily="2" charset="2"/>
              </a:rPr>
              <a:t>- The beach has been maintained in accordance with a maintenance program involving the periodic re-nourishment of sand.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1BA39FC3-9998-4AD3-96EE-FA197B4BE243}" type="slidenum">
              <a:rPr lang="en-US" smtClean="0"/>
              <a:pPr/>
              <a:t>21</a:t>
            </a:fld>
            <a:endParaRPr lang="en-US"/>
          </a:p>
        </p:txBody>
      </p:sp>
      <p:sp>
        <p:nvSpPr>
          <p:cNvPr id="286723" name="Rectangle 2"/>
          <p:cNvSpPr>
            <a:spLocks noGrp="1" noRot="1" noChangeAspect="1" noChangeArrowheads="1" noTextEdit="1"/>
          </p:cNvSpPr>
          <p:nvPr>
            <p:ph type="sldImg"/>
          </p:nvPr>
        </p:nvSpPr>
        <p:spPr>
          <a:xfrm>
            <a:off x="2335213" y="1601788"/>
            <a:ext cx="4564062" cy="2568575"/>
          </a:xfrm>
          <a:ln/>
        </p:spPr>
      </p:sp>
      <p:sp>
        <p:nvSpPr>
          <p:cNvPr id="286724" name="Rectangle 3"/>
          <p:cNvSpPr>
            <a:spLocks noGrp="1" noChangeArrowheads="1"/>
          </p:cNvSpPr>
          <p:nvPr>
            <p:ph type="body" idx="1"/>
          </p:nvPr>
        </p:nvSpPr>
        <p:spPr>
          <a:xfrm>
            <a:off x="930093" y="4417785"/>
            <a:ext cx="5509359" cy="4039810"/>
          </a:xfrm>
          <a:noFill/>
          <a:ln/>
        </p:spPr>
        <p:txBody>
          <a:bodyPr/>
          <a:lstStyle/>
          <a:p>
            <a:r>
              <a:rPr lang="en-US" b="1" dirty="0"/>
              <a:t>Negligence</a:t>
            </a:r>
          </a:p>
          <a:p>
            <a:endParaRPr lang="en-US" dirty="0"/>
          </a:p>
          <a:p>
            <a:r>
              <a:rPr lang="en-US" dirty="0"/>
              <a:t>Damage caused by negligence on the part of the Applicant after the event is not eligible. This issue often arises when an Applicant fails to take prudent measures to protect a facility from further damage in the wake of a disaster. For example: the roof of a library is damaged during a hurricane, but the Applicant does not install tarps on the roof to protect the building's interior for several weeks. Repeated rain showers during that time destroy the exposed books and furnishings. The damage caused by the rains would not be eligible unless the Applicant could support that the work to cover the roof would be inherently unsafe to workers because of an existing immediate risk. Some damage that may be caused by an Applicant's actions, however, may not necessarily be negligence, especially in cases where the damage occurs during emergency response efforts. For example, if, while using heavy equipment to prevent collapse of a levee, an Applicant damages the roads that provide access to the levee, the repairs to the roads may be eligible. Also note that damage caused by inadequate design is not considered negligence. For example, if an undersized culvert contributes to damage to a road, the repair of the road is eligible.</a:t>
            </a:r>
          </a:p>
          <a:p>
            <a:endParaRPr lang="en-US" b="1" dirty="0"/>
          </a:p>
          <a:p>
            <a:r>
              <a:rPr lang="en-US" b="1" dirty="0"/>
              <a:t>Maintenance</a:t>
            </a:r>
          </a:p>
          <a:p>
            <a:endParaRPr lang="en-US" dirty="0"/>
          </a:p>
          <a:p>
            <a:r>
              <a:rPr lang="en-US" dirty="0"/>
              <a:t>Normal maintenance, such as potholes, routine pulling of ditches, and minor gravel replacement; and deferred maintenance, such as repairs to rotted timber, deteriorated asphalt, and leaking roofs, are not eligible because they are not a direct result of a disaster.</a:t>
            </a:r>
          </a:p>
          <a:p>
            <a:r>
              <a:rPr lang="en-US" dirty="0"/>
              <a:t>In instances where damages are attributable to the disaster instead of maintenance, repairs are eligible.  Be prepared to provide maintenance records</a:t>
            </a:r>
          </a:p>
          <a:p>
            <a:endParaRPr lang="en-US" b="1" dirty="0"/>
          </a:p>
          <a:p>
            <a:r>
              <a:rPr lang="en-US" b="1" dirty="0"/>
              <a:t>Pre-existing Damage	</a:t>
            </a:r>
          </a:p>
          <a:p>
            <a:endParaRPr lang="en-US" dirty="0"/>
          </a:p>
          <a:p>
            <a:r>
              <a:rPr lang="en-US" dirty="0"/>
              <a:t>Damages that existed prior to the disaster are not eligible. For example, if a culvert's annual maintenance report indicated that the culvert was completely full of debris (tree limbs and sediment) before the disaster, then the work to remove the obstructions from the culvert would not be eligible. Remember, it is the Applicant's responsibility to support the fact that damage is disaster related.</a:t>
            </a:r>
          </a:p>
          <a:p>
            <a:endParaRPr lang="en-US" b="1" dirty="0"/>
          </a:p>
          <a:p>
            <a:r>
              <a:rPr lang="en-US" b="1" dirty="0"/>
              <a:t>Hazard Mitigation</a:t>
            </a:r>
          </a:p>
          <a:p>
            <a:endParaRPr lang="en-US" dirty="0"/>
          </a:p>
          <a:p>
            <a:r>
              <a:rPr lang="en-US" dirty="0"/>
              <a:t>Measures that can be taken to prevent damage during future disasters may be eligible for public assistance funding as part of eligible restoration projects. Such, hazard mitigation measures must relate directly to a damaged facility.</a:t>
            </a:r>
          </a:p>
          <a:p>
            <a:r>
              <a:rPr lang="en-US" dirty="0"/>
              <a:t>Hazard Mitigation will be discussed in more detail during the Special considerations segment of the workshop.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r>
              <a:rPr lang="en-US" dirty="0">
                <a:latin typeface="Arial" charset="0"/>
                <a:cs typeface="Times New Roman" pitchFamily="18" charset="0"/>
              </a:rPr>
              <a:t>□ </a:t>
            </a:r>
            <a:r>
              <a:rPr lang="en-US" b="1" dirty="0">
                <a:latin typeface="Arial" charset="0"/>
                <a:cs typeface="Times New Roman" pitchFamily="18" charset="0"/>
              </a:rPr>
              <a:t>Introductions</a:t>
            </a:r>
          </a:p>
          <a:p>
            <a:pPr marL="739880" lvl="1" indent="-284453"/>
            <a:endParaRPr lang="en-US" dirty="0">
              <a:latin typeface="Arial" charset="0"/>
              <a:cs typeface="Times New Roman" pitchFamily="18"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413F99D-849D-4275-A818-559AE907E209}" type="slidenum">
              <a:rPr lang="en-US" smtClean="0"/>
              <a:pPr/>
              <a:t>22</a:t>
            </a:fld>
            <a:endParaRPr lang="en-US"/>
          </a:p>
        </p:txBody>
      </p:sp>
      <p:sp>
        <p:nvSpPr>
          <p:cNvPr id="292867" name="Rectangle 2"/>
          <p:cNvSpPr>
            <a:spLocks noGrp="1" noRot="1" noChangeAspect="1" noChangeArrowheads="1" noTextEdit="1"/>
          </p:cNvSpPr>
          <p:nvPr>
            <p:ph type="sldImg"/>
          </p:nvPr>
        </p:nvSpPr>
        <p:spPr>
          <a:xfrm>
            <a:off x="2335213" y="1601788"/>
            <a:ext cx="4564062" cy="2568575"/>
          </a:xfrm>
          <a:ln/>
        </p:spPr>
      </p:sp>
      <p:sp>
        <p:nvSpPr>
          <p:cNvPr id="292868" name="Rectangle 3"/>
          <p:cNvSpPr>
            <a:spLocks noGrp="1" noChangeArrowheads="1"/>
          </p:cNvSpPr>
          <p:nvPr>
            <p:ph type="body" idx="1"/>
          </p:nvPr>
        </p:nvSpPr>
        <p:spPr>
          <a:xfrm>
            <a:off x="930093" y="4417785"/>
            <a:ext cx="5509359" cy="4039810"/>
          </a:xfrm>
          <a:noFill/>
          <a:ln/>
        </p:spPr>
        <p:txBody>
          <a:bodyPr/>
          <a:lstStyle/>
          <a:p>
            <a:r>
              <a:rPr lang="en-US" b="1" dirty="0"/>
              <a:t>LABOR</a:t>
            </a:r>
          </a:p>
          <a:p>
            <a:endParaRPr lang="en-US" dirty="0"/>
          </a:p>
          <a:p>
            <a:r>
              <a:rPr lang="en-US" dirty="0"/>
              <a:t>The labor costs associated with eligible work may be claimed at an hourly rate. Labor rates include actual wages paid plus fringe benefits paid or credited to personnel. Different eligibility criteria apply to labor rates for different kinds of employees and work.</a:t>
            </a:r>
          </a:p>
          <a:p>
            <a:endParaRPr lang="en-US" b="1" dirty="0"/>
          </a:p>
          <a:p>
            <a:r>
              <a:rPr lang="en-US" b="1" dirty="0"/>
              <a:t>REASSIGNED EMPLOYEES</a:t>
            </a:r>
          </a:p>
          <a:p>
            <a:endParaRPr lang="en-US" dirty="0"/>
          </a:p>
          <a:p>
            <a:r>
              <a:rPr lang="en-US" dirty="0"/>
              <a:t>Employees assigned to perform tasks that are not part of their normal job are treated as regular employees (i.e., FEMA pays overtime for emergency work only).</a:t>
            </a:r>
          </a:p>
          <a:p>
            <a:r>
              <a:rPr lang="en-US" dirty="0"/>
              <a:t> - The pay rate is based on the reassigned employees normal rate of pay, not the pay level appropriate to the work.</a:t>
            </a:r>
          </a:p>
          <a:p>
            <a:endParaRPr lang="en-US" b="1" dirty="0"/>
          </a:p>
          <a:p>
            <a:r>
              <a:rPr lang="en-US" b="1" dirty="0"/>
              <a:t>TEMPORARY EMPLOYEES</a:t>
            </a:r>
          </a:p>
          <a:p>
            <a:endParaRPr lang="en-US" dirty="0"/>
          </a:p>
          <a:p>
            <a:r>
              <a:rPr lang="en-US" dirty="0"/>
              <a:t>Temporary employees are extra personnel (not budgeted) hired as a direct result of the disaster to perform eligible work. An example of a temporary employee would be a laborer hired to perform repairs to roads damaged during the disaster. All wages paid (Reg. &amp; OT) to temporary employees who perform eligible emergency and permanent work are eligible.</a:t>
            </a:r>
          </a:p>
          <a:p>
            <a:endParaRPr lang="en-US" b="1" dirty="0"/>
          </a:p>
          <a:p>
            <a:r>
              <a:rPr lang="en-US" b="1" dirty="0"/>
              <a:t>VOLUNTEER LABOR</a:t>
            </a:r>
          </a:p>
          <a:p>
            <a:endParaRPr lang="en-US" dirty="0"/>
          </a:p>
          <a:p>
            <a:r>
              <a:rPr lang="en-US" dirty="0"/>
              <a:t>An Applicant may receive credit for unpaid volunteer labor used for emergency work at rates consistent with those ordinarily paid by the Applicant for similar work and used to offset the State and local portion of the cost share for emergency work. The amount of credit that can be applied to a project is capped at the non-Federal share of emergency work so that the Federal share will not exceed the applicant’s actual out-of-pocket costs. A policy has been issued to explain the practice of volunteer labor credit. Such credits should be discussed with the PAC.</a:t>
            </a:r>
          </a:p>
          <a:p>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A6045E3C-9BBF-4252-8DFA-12DA542ACB27}" type="slidenum">
              <a:rPr lang="en-US" smtClean="0"/>
              <a:pPr/>
              <a:t>23</a:t>
            </a:fld>
            <a:endParaRPr lang="en-US"/>
          </a:p>
        </p:txBody>
      </p:sp>
      <p:sp>
        <p:nvSpPr>
          <p:cNvPr id="293891" name="Rectangle 2"/>
          <p:cNvSpPr>
            <a:spLocks noGrp="1" noRot="1" noChangeAspect="1" noChangeArrowheads="1" noTextEdit="1"/>
          </p:cNvSpPr>
          <p:nvPr>
            <p:ph type="sldImg"/>
          </p:nvPr>
        </p:nvSpPr>
        <p:spPr>
          <a:xfrm>
            <a:off x="2335213" y="1601788"/>
            <a:ext cx="4564062" cy="2568575"/>
          </a:xfrm>
          <a:ln/>
        </p:spPr>
      </p:sp>
      <p:sp>
        <p:nvSpPr>
          <p:cNvPr id="293892" name="Rectangle 3"/>
          <p:cNvSpPr>
            <a:spLocks noGrp="1" noChangeArrowheads="1"/>
          </p:cNvSpPr>
          <p:nvPr>
            <p:ph type="body" idx="1"/>
          </p:nvPr>
        </p:nvSpPr>
        <p:spPr>
          <a:xfrm>
            <a:off x="930093" y="4417785"/>
            <a:ext cx="5509359" cy="4039810"/>
          </a:xfrm>
          <a:noFill/>
          <a:ln/>
        </p:spPr>
        <p:txBody>
          <a:bodyPr/>
          <a:lstStyle/>
          <a:p>
            <a:r>
              <a:rPr lang="en-US" b="1" dirty="0"/>
              <a:t>REGULAR TIME AND OVERTIME</a:t>
            </a:r>
          </a:p>
          <a:p>
            <a:endParaRPr lang="en-US" dirty="0"/>
          </a:p>
          <a:p>
            <a:r>
              <a:rPr lang="en-US" dirty="0"/>
              <a:t>For emergency work, only overtime labor is eligible for permanent or reassigned employees of the Applicant.  Regular time, which is usually considered to be the first 40 hours worked in a week, is not eligible for permanent or reassigned employees. Both regular time and overtime labor are eligible for temporary employees hired to perform emergency work. For permanent work, both regular time and overtime are eligible for all employees.</a:t>
            </a:r>
          </a:p>
          <a:p>
            <a:r>
              <a:rPr lang="en-US" dirty="0"/>
              <a:t>Some applicants work a 4 day, 40 hour work week (usually M – </a:t>
            </a:r>
            <a:r>
              <a:rPr lang="en-US" dirty="0" err="1"/>
              <a:t>Th</a:t>
            </a:r>
            <a:r>
              <a:rPr lang="en-US" dirty="0"/>
              <a:t>) thus work performed on F, Sa, &amp; Su are considered OT. This must be noted in the Scope of Work as the applicant’s policy.</a:t>
            </a:r>
          </a:p>
          <a:p>
            <a:endParaRPr lang="en-US" b="1" dirty="0"/>
          </a:p>
          <a:p>
            <a:r>
              <a:rPr lang="en-US" b="1" dirty="0"/>
              <a:t>COMPENSATORY TIME</a:t>
            </a:r>
          </a:p>
          <a:p>
            <a:endParaRPr lang="en-US" dirty="0"/>
          </a:p>
          <a:p>
            <a:r>
              <a:rPr lang="en-US" dirty="0"/>
              <a:t>If an Applicant gives employees compensatory time instead of overtime, then compensatory time is eligible at straight-time rates. Cost for compensatory time must be part of the Applicant's official record-keeping system and well documented.</a:t>
            </a:r>
          </a:p>
          <a:p>
            <a:endParaRPr lang="en-US" b="1" dirty="0"/>
          </a:p>
          <a:p>
            <a:r>
              <a:rPr lang="en-US" b="1" dirty="0"/>
              <a:t>FORCE ACCOUNT MECHANICS</a:t>
            </a:r>
          </a:p>
          <a:p>
            <a:endParaRPr lang="en-US" dirty="0"/>
          </a:p>
          <a:p>
            <a:r>
              <a:rPr lang="en-US" dirty="0"/>
              <a:t>Time spent maintaining and repairing Applicant-owned equipment is not eligible because this cost is accounted for in equipment rates (described below). Repair of disaster damage to equipment may be eligible, as described below under Category E.</a:t>
            </a:r>
          </a:p>
          <a:p>
            <a:endParaRPr lang="en-US" b="1" dirty="0"/>
          </a:p>
          <a:p>
            <a:r>
              <a:rPr lang="en-US" b="1" dirty="0"/>
              <a:t>FOREMEN AND SUPERVISORS</a:t>
            </a:r>
          </a:p>
          <a:p>
            <a:endParaRPr lang="en-US" dirty="0"/>
          </a:p>
          <a:p>
            <a:r>
              <a:rPr lang="en-US" dirty="0"/>
              <a:t>Labor for both foremen and supervisors is eligible for work forces engaged in field activities. However, the salaries of commissioners, mayors, department directors, police and fire chiefs, and other administrators are usually not eligible.</a:t>
            </a:r>
          </a:p>
          <a:p>
            <a:endParaRPr lang="en-US" b="1" dirty="0"/>
          </a:p>
          <a:p>
            <a:r>
              <a:rPr lang="en-US" b="1" dirty="0"/>
              <a:t>FRINGE BENEFITS</a:t>
            </a:r>
          </a:p>
          <a:p>
            <a:endParaRPr lang="en-US" dirty="0"/>
          </a:p>
          <a:p>
            <a:r>
              <a:rPr lang="en-US" dirty="0"/>
              <a:t>Eligible labor costs include actual wages paid, plus a percentage of the wages that account for fringe benefits. These benefits typically include vacation, holidays, insurance, retirement, unemployment insurance, social security, and worker's compensation. Generally, FEMA accepts reasonable benefit rates actually paid by Applicants.. Note that fringe benefit rates for overtime are generally lower than for regular time.</a:t>
            </a:r>
          </a:p>
          <a:p>
            <a:endParaRPr lang="en-US" b="1" dirty="0"/>
          </a:p>
          <a:p>
            <a:r>
              <a:rPr lang="en-US" b="1" dirty="0"/>
              <a:t>MATERIALS</a:t>
            </a:r>
          </a:p>
          <a:p>
            <a:endParaRPr lang="en-US" dirty="0"/>
          </a:p>
          <a:p>
            <a:r>
              <a:rPr lang="en-US" dirty="0"/>
              <a:t>The cost of supplies that were purchased or taken from an Applicant's stock and used during the performance of eligible work are eligible. If available, actual costs for materials should be taken from invoices. If the materials were taken from stock and invoices are not available, costs may be developed from the Applicant's historical data or by contacting area vendors.</a:t>
            </a:r>
          </a:p>
          <a:p>
            <a:endParaRPr lang="en-US" dirty="0"/>
          </a:p>
          <a:p>
            <a:r>
              <a:rPr lang="en-US" dirty="0"/>
              <a:t>Donated materials are not eligible as a direct cost but may be used as credit in the same manner as volunteer labor. These materials are valued at current commercial rates. If the materials were donated by a Federal agency such as the USACE, the material cannot be credited.</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91F2CFB7-7B96-48A1-9A3C-49937CFECA14}" type="slidenum">
              <a:rPr lang="en-US" smtClean="0"/>
              <a:pPr/>
              <a:t>24</a:t>
            </a:fld>
            <a:endParaRPr lang="en-US"/>
          </a:p>
        </p:txBody>
      </p:sp>
      <p:sp>
        <p:nvSpPr>
          <p:cNvPr id="294915" name="Rectangle 2"/>
          <p:cNvSpPr>
            <a:spLocks noGrp="1" noRot="1" noChangeAspect="1" noChangeArrowheads="1" noTextEdit="1"/>
          </p:cNvSpPr>
          <p:nvPr>
            <p:ph type="sldImg"/>
          </p:nvPr>
        </p:nvSpPr>
        <p:spPr>
          <a:xfrm>
            <a:off x="2335213" y="1601788"/>
            <a:ext cx="4564062" cy="2568575"/>
          </a:xfrm>
          <a:ln/>
        </p:spPr>
      </p:sp>
      <p:sp>
        <p:nvSpPr>
          <p:cNvPr id="294916" name="Rectangle 3"/>
          <p:cNvSpPr>
            <a:spLocks noGrp="1" noChangeArrowheads="1"/>
          </p:cNvSpPr>
          <p:nvPr>
            <p:ph type="body" idx="1"/>
          </p:nvPr>
        </p:nvSpPr>
        <p:spPr>
          <a:xfrm>
            <a:off x="930093" y="4417785"/>
            <a:ext cx="5509359" cy="4039810"/>
          </a:xfrm>
          <a:noFill/>
          <a:ln/>
        </p:spPr>
        <p:txBody>
          <a:bodyPr/>
          <a:lstStyle/>
          <a:p>
            <a:r>
              <a:rPr lang="en-US" b="1" dirty="0"/>
              <a:t>EQUIPMENT</a:t>
            </a:r>
          </a:p>
          <a:p>
            <a:endParaRPr lang="en-US" dirty="0"/>
          </a:p>
          <a:p>
            <a:r>
              <a:rPr lang="en-US" dirty="0"/>
              <a:t>The cost of Applicant-owned equipment that is used to perform eligible work is eligible at an hourly rate. Equipment rates typically include operation, insurance, depreciation, and maintenance; however, they do not include the labor of the operator. FEMA recognizes three types of equipment rates:</a:t>
            </a:r>
          </a:p>
          <a:p>
            <a:endParaRPr lang="en-US" dirty="0"/>
          </a:p>
          <a:p>
            <a:r>
              <a:rPr lang="en-US" dirty="0">
                <a:sym typeface="Wingdings" pitchFamily="2" charset="2"/>
              </a:rPr>
              <a:t></a:t>
            </a:r>
            <a:r>
              <a:rPr lang="en-US" dirty="0"/>
              <a:t> 	FEMA rates: FEMA has published a schedule of equipment rates that is applicable on a national basis.</a:t>
            </a:r>
          </a:p>
          <a:p>
            <a:endParaRPr lang="en-US" dirty="0"/>
          </a:p>
          <a:p>
            <a:r>
              <a:rPr lang="en-US" dirty="0">
                <a:sym typeface="Wingdings" pitchFamily="2" charset="2"/>
              </a:rPr>
              <a:t></a:t>
            </a:r>
            <a:r>
              <a:rPr lang="en-US" dirty="0"/>
              <a:t> 	State rates: An Applicant may claim rates that have been approved under State guidelines up to $75/hour. Rates over $75/hour may be approved by the FEMA Disaster Recovery Manager (DRM) on a case ­by-case basis.</a:t>
            </a:r>
          </a:p>
          <a:p>
            <a:endParaRPr lang="en-US" dirty="0"/>
          </a:p>
          <a:p>
            <a:r>
              <a:rPr lang="en-US" dirty="0">
                <a:sym typeface="Wingdings" pitchFamily="2" charset="2"/>
              </a:rPr>
              <a:t></a:t>
            </a:r>
            <a:r>
              <a:rPr lang="en-US" dirty="0"/>
              <a:t> 	Local rates: Rates developed by a local government can be used. Where local rates have been developed, reimbursement is based on the local rates or FEMA's rates, whichever is the lower.</a:t>
            </a:r>
          </a:p>
          <a:p>
            <a:endParaRPr lang="en-US" dirty="0"/>
          </a:p>
          <a:p>
            <a:r>
              <a:rPr lang="en-US" dirty="0"/>
              <a:t>Stand-by time for equipment is not eligible. However, if an Applicant uses equipment intermittently for the majority of day, use for the entire day may be claimed. Equipment that is used for less than half a day is reimbursable only for the hours used.</a:t>
            </a:r>
          </a:p>
          <a:p>
            <a:endParaRPr lang="en-US" dirty="0"/>
          </a:p>
          <a:p>
            <a:r>
              <a:rPr lang="en-US" dirty="0"/>
              <a:t>Application of equipment rates is described in 44 CFR, 206.243.</a:t>
            </a:r>
          </a:p>
          <a:p>
            <a:endParaRPr lang="en-US" b="1" dirty="0"/>
          </a:p>
          <a:p>
            <a:r>
              <a:rPr lang="en-US" b="1" dirty="0"/>
              <a:t>CONTRACTS</a:t>
            </a:r>
          </a:p>
          <a:p>
            <a:endParaRPr lang="en-US" dirty="0"/>
          </a:p>
          <a:p>
            <a:r>
              <a:rPr lang="en-US" dirty="0"/>
              <a:t>Contracts must be of reasonable cost, competitively bid, and must comply with federal, State, and local procurement standards. </a:t>
            </a:r>
          </a:p>
          <a:p>
            <a:endParaRPr lang="en-US" dirty="0"/>
          </a:p>
          <a:p>
            <a:r>
              <a:rPr lang="en-US" b="1" u="sng" dirty="0"/>
              <a:t>FEMA finds four methods of procurement acceptable:</a:t>
            </a:r>
          </a:p>
          <a:p>
            <a:endParaRPr lang="en-US" dirty="0"/>
          </a:p>
          <a:p>
            <a:r>
              <a:rPr lang="en-US" dirty="0">
                <a:sym typeface="Wingdings" pitchFamily="2" charset="2"/>
              </a:rPr>
              <a:t></a:t>
            </a:r>
            <a:r>
              <a:rPr lang="en-US" dirty="0"/>
              <a:t> 	</a:t>
            </a:r>
            <a:r>
              <a:rPr lang="en-US" u="sng" dirty="0"/>
              <a:t>Small purchase procedures</a:t>
            </a:r>
            <a:r>
              <a:rPr lang="en-US" dirty="0"/>
              <a:t>: an informal method for securing services or supplies that do not cost more than $100,000 by obtaining several price quotes from different sources.</a:t>
            </a:r>
          </a:p>
          <a:p>
            <a:endParaRPr lang="en-US" dirty="0"/>
          </a:p>
          <a:p>
            <a:r>
              <a:rPr lang="en-US" dirty="0">
                <a:sym typeface="Wingdings" pitchFamily="2" charset="2"/>
              </a:rPr>
              <a:t></a:t>
            </a:r>
            <a:r>
              <a:rPr lang="en-US" dirty="0"/>
              <a:t> 	</a:t>
            </a:r>
            <a:r>
              <a:rPr lang="en-US" u="sng" dirty="0"/>
              <a:t>Sealed bids</a:t>
            </a:r>
            <a:r>
              <a:rPr lang="en-US" dirty="0"/>
              <a:t>: a formal method where bids are publicly advertised and solicited, and the contract is awarded to the bidder whose proposal is the lowest in price (this method is the preferred method for procuring construction contracts)</a:t>
            </a:r>
          </a:p>
          <a:p>
            <a:endParaRPr lang="en-US" dirty="0">
              <a:sym typeface="Wingdings" pitchFamily="2" charset="2"/>
            </a:endParaRPr>
          </a:p>
          <a:p>
            <a:pPr>
              <a:buFont typeface="Wingdings" pitchFamily="2" charset="2"/>
              <a:buNone/>
            </a:pPr>
            <a:r>
              <a:rPr lang="en-US" dirty="0">
                <a:sym typeface="Wingdings" pitchFamily="2" charset="2"/>
              </a:rPr>
              <a:t></a:t>
            </a:r>
            <a:r>
              <a:rPr lang="en-US" dirty="0"/>
              <a:t> 	</a:t>
            </a:r>
            <a:r>
              <a:rPr lang="en-US" u="sng" dirty="0"/>
              <a:t>Competitive proposals</a:t>
            </a:r>
            <a:r>
              <a:rPr lang="en-US" dirty="0"/>
              <a:t>: a method similar to sealed bid procurement in which contracts are awarded on the basis of contractor qualifications instead of on price (this method is used for procuring architectural or engineering professional services)</a:t>
            </a:r>
          </a:p>
          <a:p>
            <a:pPr>
              <a:buFont typeface="Wingdings" pitchFamily="2" charset="2"/>
              <a:buNone/>
            </a:pPr>
            <a:endParaRPr lang="en-US" dirty="0"/>
          </a:p>
          <a:p>
            <a:r>
              <a:rPr lang="en-US" dirty="0">
                <a:sym typeface="Wingdings" pitchFamily="2" charset="2"/>
              </a:rPr>
              <a:t></a:t>
            </a:r>
            <a:r>
              <a:rPr lang="en-US" dirty="0"/>
              <a:t> 	</a:t>
            </a:r>
            <a:r>
              <a:rPr lang="en-US" u="sng" dirty="0"/>
              <a:t>Noncompetitive proposals</a:t>
            </a:r>
            <a:r>
              <a:rPr lang="en-US" dirty="0"/>
              <a:t>: a method whereby a proposal is received from only one source because the competition is inadequate to seek additional sources (only one source has the item) or the public urgency for the work will not permit the delay that would result from using one of the other three methods.</a:t>
            </a:r>
          </a:p>
          <a:p>
            <a:endParaRPr lang="en-US" dirty="0"/>
          </a:p>
          <a:p>
            <a:r>
              <a:rPr lang="en-US" b="1" u="sng" dirty="0"/>
              <a:t>FEMA provides reimbursement for three types of contracts:</a:t>
            </a:r>
          </a:p>
          <a:p>
            <a:endParaRPr lang="en-US" dirty="0"/>
          </a:p>
          <a:p>
            <a:r>
              <a:rPr lang="en-US" dirty="0">
                <a:sym typeface="Wingdings" pitchFamily="2" charset="2"/>
              </a:rPr>
              <a:t></a:t>
            </a:r>
            <a:r>
              <a:rPr lang="en-US" dirty="0"/>
              <a:t> 	Lump sum; contract for work within a prescribed boundary with a clearly defined 	scope and a total price.</a:t>
            </a:r>
          </a:p>
          <a:p>
            <a:endParaRPr lang="en-US" dirty="0"/>
          </a:p>
          <a:p>
            <a:r>
              <a:rPr lang="en-US" dirty="0">
                <a:sym typeface="Wingdings" pitchFamily="2" charset="2"/>
              </a:rPr>
              <a:t></a:t>
            </a:r>
            <a:r>
              <a:rPr lang="en-US" dirty="0"/>
              <a:t> 	Unit price: contract for work done on an item-by-item basis with cost determined, per unit.</a:t>
            </a:r>
          </a:p>
          <a:p>
            <a:r>
              <a:rPr lang="en-US" dirty="0"/>
              <a:t>	</a:t>
            </a:r>
          </a:p>
          <a:p>
            <a:r>
              <a:rPr lang="en-US" dirty="0">
                <a:sym typeface="Wingdings" pitchFamily="2" charset="2"/>
              </a:rPr>
              <a:t></a:t>
            </a:r>
            <a:r>
              <a:rPr lang="en-US" dirty="0"/>
              <a:t> 	Cost plus fixed fee: either a lump sum or unit price contract with a fixed contractor. fee added into the price.</a:t>
            </a:r>
          </a:p>
          <a:p>
            <a:endParaRPr lang="en-US" dirty="0"/>
          </a:p>
          <a:p>
            <a:endParaRPr lang="en-US" dirty="0"/>
          </a:p>
          <a:p>
            <a:r>
              <a:rPr lang="en-US" dirty="0">
                <a:sym typeface="Wingdings" pitchFamily="2" charset="2"/>
              </a:rPr>
              <a:t>      </a:t>
            </a:r>
            <a:r>
              <a:rPr lang="en-US" dirty="0"/>
              <a:t>Time and materials contracts should be avoided, but may be allowed for work that is necessary immediately after the disaster has occurred when a clear scope of work cannot be developed. Applicants must carefully document contractor expenses, and a cost ceiling or "not to exceed" provision must be included in the contract. If a time and materials contract has been used, the Applicant should contact the State to ensure proper guidelines are followed. </a:t>
            </a:r>
            <a:r>
              <a:rPr lang="en-US" b="1" dirty="0"/>
              <a:t>Cost plus a percentage of cost contracts and contingency contracts are not eligible.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D9FA10B5-FF9B-4706-A4DA-7CC9E5CE0FF9}" type="slidenum">
              <a:rPr lang="en-US" smtClean="0"/>
              <a:pPr/>
              <a:t>25</a:t>
            </a:fld>
            <a:endParaRPr lang="en-US"/>
          </a:p>
        </p:txBody>
      </p:sp>
      <p:sp>
        <p:nvSpPr>
          <p:cNvPr id="297987" name="Rectangle 2"/>
          <p:cNvSpPr>
            <a:spLocks noGrp="1" noRot="1" noChangeAspect="1" noChangeArrowheads="1" noTextEdit="1"/>
          </p:cNvSpPr>
          <p:nvPr>
            <p:ph type="sldImg"/>
          </p:nvPr>
        </p:nvSpPr>
        <p:spPr>
          <a:xfrm>
            <a:off x="2335213" y="1601788"/>
            <a:ext cx="4564062" cy="2568575"/>
          </a:xfrm>
          <a:ln/>
        </p:spPr>
      </p:sp>
      <p:sp>
        <p:nvSpPr>
          <p:cNvPr id="297988" name="Rectangle 3"/>
          <p:cNvSpPr>
            <a:spLocks noGrp="1" noChangeArrowheads="1"/>
          </p:cNvSpPr>
          <p:nvPr>
            <p:ph type="body" idx="1"/>
          </p:nvPr>
        </p:nvSpPr>
        <p:spPr>
          <a:xfrm>
            <a:off x="930093" y="4417785"/>
            <a:ext cx="5509359" cy="4039810"/>
          </a:xfrm>
          <a:noFill/>
          <a:ln/>
        </p:spPr>
        <p:txBody>
          <a:bodyPr/>
          <a:lstStyle/>
          <a:p>
            <a:r>
              <a:rPr lang="en-US" b="1" dirty="0"/>
              <a:t>ADMINISTRATIVE COSTS </a:t>
            </a:r>
          </a:p>
          <a:p>
            <a:r>
              <a:rPr lang="en-US" dirty="0"/>
              <a:t>Federal regulations for grant programs allow the grant recipients to claim reasonable administrative costs, unless the law authorizing a grant program includes specific provisions for these costs. The Stafford Act stipulates that each grant recipient be provided an allowance to meet the cost of administering the grant. The allowance is calculated differently for applicants and States and covers different costs for each.</a:t>
            </a:r>
          </a:p>
          <a:p>
            <a:endParaRPr lang="en-US" dirty="0"/>
          </a:p>
          <a:p>
            <a:r>
              <a:rPr lang="en-US" dirty="0"/>
              <a:t>FEMA has modified regulations that compensate grantees and sub grantees for grants management costs associated with the Public Assistance Program and the Hazard Mitigation Grant Program for all disaster declarations made after November 13, 2007.  </a:t>
            </a:r>
          </a:p>
          <a:p>
            <a:endParaRPr lang="en-US" dirty="0"/>
          </a:p>
          <a:p>
            <a:r>
              <a:rPr lang="en-US" dirty="0"/>
              <a:t>44CFR §207, makes Direct Administrative costs eligible for reimbursement on a Project Worksheet. The regulation groups grant management tasks into two groups, 1) direct costs, and 2) in-direct or 'Section 324' costs.</a:t>
            </a:r>
          </a:p>
          <a:p>
            <a:endParaRPr lang="en-US" dirty="0">
              <a:latin typeface="Calibri" pitchFamily="34" charset="0"/>
              <a:ea typeface="Calibri" pitchFamily="34" charset="0"/>
              <a:cs typeface="Times New Roman" pitchFamily="18" charset="0"/>
            </a:endParaRPr>
          </a:p>
          <a:p>
            <a:endParaRPr lang="en-US" dirty="0">
              <a:latin typeface="Calibri" pitchFamily="34" charset="0"/>
              <a:ea typeface="Calibri" pitchFamily="34" charset="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31F63B-808B-4A20-AD6B-8C7B26C5BCEC}" type="slidenum">
              <a:rPr lang="en-US" smtClean="0"/>
              <a:pPr>
                <a:defRPr/>
              </a:pPr>
              <a:t>26</a:t>
            </a:fld>
            <a:endParaRPr lang="en-US" dirty="0"/>
          </a:p>
        </p:txBody>
      </p:sp>
    </p:spTree>
    <p:extLst>
      <p:ext uri="{BB962C8B-B14F-4D97-AF65-F5344CB8AC3E}">
        <p14:creationId xmlns:p14="http://schemas.microsoft.com/office/powerpoint/2010/main" val="4198872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1B6E2624-DE3A-4BE6-A60C-0A5C67AA39DE}" type="slidenum">
              <a:rPr lang="en-US" smtClean="0"/>
              <a:pPr/>
              <a:t>27</a:t>
            </a:fld>
            <a:endParaRPr lang="en-US"/>
          </a:p>
        </p:txBody>
      </p:sp>
      <p:sp>
        <p:nvSpPr>
          <p:cNvPr id="308227" name="Rectangle 2"/>
          <p:cNvSpPr>
            <a:spLocks noGrp="1" noRot="1" noChangeAspect="1" noChangeArrowheads="1" noTextEdit="1"/>
          </p:cNvSpPr>
          <p:nvPr>
            <p:ph type="sldImg"/>
          </p:nvPr>
        </p:nvSpPr>
        <p:spPr>
          <a:xfrm>
            <a:off x="2335213" y="1601788"/>
            <a:ext cx="4564062" cy="2568575"/>
          </a:xfrm>
          <a:ln/>
        </p:spPr>
      </p:sp>
      <p:sp>
        <p:nvSpPr>
          <p:cNvPr id="308228" name="Rectangle 3"/>
          <p:cNvSpPr>
            <a:spLocks noGrp="1" noChangeArrowheads="1"/>
          </p:cNvSpPr>
          <p:nvPr>
            <p:ph type="body" idx="1"/>
          </p:nvPr>
        </p:nvSpPr>
        <p:spPr>
          <a:xfrm>
            <a:off x="930093" y="4417785"/>
            <a:ext cx="5509359" cy="4039810"/>
          </a:xfrm>
          <a:noFill/>
          <a:ln/>
        </p:spPr>
        <p:txBody>
          <a:bodyPr/>
          <a:lstStyle/>
          <a:p>
            <a:r>
              <a:rPr lang="en-US" dirty="0"/>
              <a:t>Formulation will result in one of four (4) types of projects with different funding restrictions. The four types of projects are:</a:t>
            </a:r>
          </a:p>
          <a:p>
            <a:endParaRPr lang="en-US" dirty="0"/>
          </a:p>
          <a:p>
            <a:r>
              <a:rPr lang="en-US" dirty="0">
                <a:sym typeface="Wingdings" pitchFamily="2" charset="2"/>
              </a:rPr>
              <a:t></a:t>
            </a:r>
            <a:r>
              <a:rPr lang="en-US" dirty="0"/>
              <a:t> 	Small</a:t>
            </a:r>
          </a:p>
          <a:p>
            <a:r>
              <a:rPr lang="en-US" dirty="0">
                <a:sym typeface="Wingdings" pitchFamily="2" charset="2"/>
              </a:rPr>
              <a:t></a:t>
            </a:r>
            <a:r>
              <a:rPr lang="en-US" dirty="0"/>
              <a:t> 	Large</a:t>
            </a:r>
          </a:p>
          <a:p>
            <a:r>
              <a:rPr lang="en-US" dirty="0">
                <a:sym typeface="Wingdings" pitchFamily="2" charset="2"/>
              </a:rPr>
              <a:t></a:t>
            </a:r>
            <a:r>
              <a:rPr lang="en-US" dirty="0"/>
              <a:t> 	Improved</a:t>
            </a:r>
          </a:p>
          <a:p>
            <a:pPr>
              <a:buFont typeface="Wingdings" pitchFamily="2" charset="2"/>
              <a:buChar char="q"/>
            </a:pPr>
            <a:r>
              <a:rPr lang="en-US" dirty="0"/>
              <a:t> 	Alternate </a:t>
            </a:r>
          </a:p>
          <a:p>
            <a:pPr>
              <a:buFont typeface="Wingdings" pitchFamily="2" charset="2"/>
              <a:buChar char="q"/>
            </a:pPr>
            <a:endParaRPr lang="en-US" dirty="0"/>
          </a:p>
          <a:p>
            <a:pPr>
              <a:buFont typeface="Wingdings" pitchFamily="2" charset="2"/>
              <a:buNone/>
            </a:pPr>
            <a:r>
              <a:rPr lang="en-US" dirty="0"/>
              <a:t>All projects must be either Small or Large. This is determined by the value only. </a:t>
            </a:r>
          </a:p>
          <a:p>
            <a:pPr>
              <a:buFont typeface="Wingdings" pitchFamily="2" charset="2"/>
              <a:buNone/>
            </a:pPr>
            <a:endParaRPr lang="en-US" dirty="0"/>
          </a:p>
          <a:p>
            <a:pPr>
              <a:buFont typeface="Wingdings" pitchFamily="2" charset="2"/>
              <a:buNone/>
            </a:pPr>
            <a:r>
              <a:rPr lang="en-US" dirty="0"/>
              <a:t>Some projects may be Improved or Alternate but they are unusual; not typical.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p:spPr>
        <p:txBody>
          <a:bodyPr/>
          <a:lstStyle/>
          <a:p>
            <a:r>
              <a:rPr lang="en-US" dirty="0"/>
              <a:t>Documentation is the process of establishing and maintaining accurate records of events and expenditures related to disaster recovery work. Documentation basically describes the "what, who, when, where, and how much" for each item of disaster recovery work.</a:t>
            </a:r>
          </a:p>
          <a:p>
            <a:endParaRPr lang="en-US" dirty="0"/>
          </a:p>
          <a:p>
            <a:r>
              <a:rPr lang="en-US" dirty="0"/>
              <a:t>In general, proper documentation includes the information necessary to confirm the damage location, disaster-related damages, the requested Scope of Work, and all associated costs, as well as documentation to support that any environmental or other Special consideration issues have been properly identified and reviewed.</a:t>
            </a:r>
          </a:p>
          <a:p>
            <a:endParaRPr lang="en-US" dirty="0"/>
          </a:p>
          <a:p>
            <a:r>
              <a:rPr lang="en-US" dirty="0"/>
              <a:t>The Applicant is responsible for maintaining all documentation for a given project to a level necessary to support the eligibility for each item of work reported on the PW.</a:t>
            </a:r>
          </a:p>
          <a:p>
            <a:endParaRPr lang="en-US" dirty="0"/>
          </a:p>
          <a:p>
            <a:endParaRPr lang="en-US" dirty="0"/>
          </a:p>
        </p:txBody>
      </p:sp>
    </p:spTree>
    <p:extLst>
      <p:ext uri="{BB962C8B-B14F-4D97-AF65-F5344CB8AC3E}">
        <p14:creationId xmlns:p14="http://schemas.microsoft.com/office/powerpoint/2010/main" val="1823045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noFill/>
          <a:ln/>
        </p:spPr>
        <p:txBody>
          <a:bodyPr/>
          <a:lstStyle/>
          <a:p>
            <a:r>
              <a:rPr lang="en-US"/>
              <a:t>An Applicant should maintain any document that justifies an incurred cost. It is the Applicant’s responsibility to document all costs associated with your projects.</a:t>
            </a:r>
          </a:p>
          <a:p>
            <a:endParaRPr lang="en-US"/>
          </a:p>
          <a:p>
            <a:r>
              <a:rPr lang="en-US"/>
              <a:t>Documentation for each project needs to be accurate, complete, and up-to-date.</a:t>
            </a:r>
          </a:p>
          <a:p>
            <a:endParaRPr lang="en-US"/>
          </a:p>
        </p:txBody>
      </p:sp>
    </p:spTree>
    <p:extLst>
      <p:ext uri="{BB962C8B-B14F-4D97-AF65-F5344CB8AC3E}">
        <p14:creationId xmlns:p14="http://schemas.microsoft.com/office/powerpoint/2010/main" val="1684734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p:spPr>
        <p:txBody>
          <a:bodyPr/>
          <a:lstStyle/>
          <a:p>
            <a:r>
              <a:rPr lang="en-US" dirty="0"/>
              <a:t>Good documentation is the key to receiving grant funding. Documentation is important</a:t>
            </a:r>
            <a:br>
              <a:rPr lang="en-US" dirty="0"/>
            </a:br>
            <a:r>
              <a:rPr lang="en-US" dirty="0"/>
              <a:t>not only at closeout, but also for small project validation and in the event of an audit.</a:t>
            </a:r>
          </a:p>
          <a:p>
            <a:r>
              <a:rPr lang="en-US" dirty="0"/>
              <a:t>Your existing record keeping systems are sufficient as long as you have a complete tracking program in place.</a:t>
            </a:r>
          </a:p>
          <a:p>
            <a:endParaRPr lang="en-US" dirty="0"/>
          </a:p>
          <a:p>
            <a:r>
              <a:rPr lang="en-US" dirty="0"/>
              <a:t>Applicants are advised to maintain their records for at least three years after notification from the Grantee that the project application has been closed out. Some states may have stricter guidelines.</a:t>
            </a:r>
          </a:p>
          <a:p>
            <a:endParaRPr lang="en-US" dirty="0"/>
          </a:p>
          <a:p>
            <a:endParaRPr lang="en-US" dirty="0"/>
          </a:p>
        </p:txBody>
      </p:sp>
    </p:spTree>
    <p:extLst>
      <p:ext uri="{BB962C8B-B14F-4D97-AF65-F5344CB8AC3E}">
        <p14:creationId xmlns:p14="http://schemas.microsoft.com/office/powerpoint/2010/main" val="1812525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p:spPr>
        <p:txBody>
          <a:bodyPr/>
          <a:lstStyle/>
          <a:p>
            <a:r>
              <a:rPr lang="en-US" b="1" dirty="0"/>
              <a:t>WHAT ARE SPECIAL CONSIDERATIONS?</a:t>
            </a:r>
          </a:p>
          <a:p>
            <a:endParaRPr lang="en-US" dirty="0"/>
          </a:p>
          <a:p>
            <a:r>
              <a:rPr lang="en-US" dirty="0"/>
              <a:t>Special Considerations include all program issues other than eligibility that can affect the funding or scope of work of a project.</a:t>
            </a:r>
          </a:p>
          <a:p>
            <a:endParaRPr lang="en-US" dirty="0"/>
          </a:p>
          <a:p>
            <a:r>
              <a:rPr lang="en-US" dirty="0"/>
              <a:t>The PDA is the first step in identifying Special Considerations. </a:t>
            </a:r>
          </a:p>
          <a:p>
            <a:r>
              <a:rPr lang="en-US" dirty="0"/>
              <a:t>The Applicant should be made aware of the 9 Special Consideration questions at the RSM/Kickoff meeting. The Applicant has the critical role of identification and resolution of Special Consideration issues.</a:t>
            </a:r>
          </a:p>
          <a:p>
            <a:r>
              <a:rPr lang="en-US" dirty="0"/>
              <a:t>Special Considerations should be identified as early as possible in the project formulation process.</a:t>
            </a:r>
          </a:p>
          <a:p>
            <a:endParaRPr lang="en-US" dirty="0"/>
          </a:p>
          <a:p>
            <a:endParaRPr lang="en-US" dirty="0"/>
          </a:p>
          <a:p>
            <a:r>
              <a:rPr lang="en-US" b="1" dirty="0"/>
              <a:t>Special Considerations include:</a:t>
            </a:r>
          </a:p>
          <a:p>
            <a:endParaRPr lang="en-US" dirty="0"/>
          </a:p>
          <a:p>
            <a:pPr lvl="1">
              <a:buFont typeface="Wingdings" pitchFamily="2" charset="2"/>
              <a:buChar char="q"/>
            </a:pPr>
            <a:r>
              <a:rPr lang="en-US" dirty="0"/>
              <a:t> Insurance</a:t>
            </a:r>
          </a:p>
          <a:p>
            <a:pPr lvl="1">
              <a:buFont typeface="Wingdings" pitchFamily="2" charset="2"/>
              <a:buChar char="q"/>
            </a:pPr>
            <a:r>
              <a:rPr lang="en-US" dirty="0"/>
              <a:t> Hazard mitigation</a:t>
            </a:r>
          </a:p>
          <a:p>
            <a:pPr lvl="1">
              <a:buFont typeface="Wingdings" pitchFamily="2" charset="2"/>
              <a:buChar char="q"/>
            </a:pPr>
            <a:r>
              <a:rPr lang="en-US" dirty="0"/>
              <a:t> Environmental</a:t>
            </a:r>
          </a:p>
          <a:p>
            <a:pPr lvl="1">
              <a:buFont typeface="Wingdings" pitchFamily="2" charset="2"/>
              <a:buChar char="q"/>
            </a:pPr>
            <a:r>
              <a:rPr lang="en-US" dirty="0"/>
              <a:t> Floodplain</a:t>
            </a:r>
          </a:p>
          <a:p>
            <a:pPr lvl="1">
              <a:buFont typeface="Wingdings" pitchFamily="2" charset="2"/>
              <a:buChar char="q"/>
            </a:pPr>
            <a:r>
              <a:rPr lang="en-US" dirty="0"/>
              <a:t> Historical</a:t>
            </a:r>
          </a:p>
          <a:p>
            <a:pPr lvl="1">
              <a:buFont typeface="Wingdings" pitchFamily="2" charset="2"/>
              <a:buChar char="q"/>
            </a:pPr>
            <a:r>
              <a:rPr lang="en-US" dirty="0"/>
              <a:t> Other federal or State laws or regulations that require compliance.</a:t>
            </a:r>
          </a:p>
          <a:p>
            <a:endParaRPr lang="en-US" dirty="0"/>
          </a:p>
          <a:p>
            <a:endParaRPr lang="en-US" dirty="0"/>
          </a:p>
        </p:txBody>
      </p:sp>
    </p:spTree>
    <p:extLst>
      <p:ext uri="{BB962C8B-B14F-4D97-AF65-F5344CB8AC3E}">
        <p14:creationId xmlns:p14="http://schemas.microsoft.com/office/powerpoint/2010/main" val="312006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48E09111-AA21-4A27-A3F0-54A037342FB5}" type="slidenum">
              <a:rPr lang="en-US" smtClean="0"/>
              <a:pPr/>
              <a:t>3</a:t>
            </a:fld>
            <a:endParaRPr lang="en-US" dirty="0"/>
          </a:p>
        </p:txBody>
      </p:sp>
      <p:sp>
        <p:nvSpPr>
          <p:cNvPr id="232451" name="Rectangle 2"/>
          <p:cNvSpPr>
            <a:spLocks noGrp="1" noRot="1" noChangeAspect="1" noChangeArrowheads="1" noTextEdit="1"/>
          </p:cNvSpPr>
          <p:nvPr>
            <p:ph type="sldImg"/>
          </p:nvPr>
        </p:nvSpPr>
        <p:spPr>
          <a:xfrm>
            <a:off x="1033463" y="434975"/>
            <a:ext cx="4565650" cy="2568575"/>
          </a:xfrm>
          <a:ln/>
        </p:spPr>
      </p:sp>
      <p:sp>
        <p:nvSpPr>
          <p:cNvPr id="232452" name="Rectangle 3"/>
          <p:cNvSpPr>
            <a:spLocks noGrp="1" noChangeArrowheads="1"/>
          </p:cNvSpPr>
          <p:nvPr>
            <p:ph type="body" idx="1"/>
          </p:nvPr>
        </p:nvSpPr>
        <p:spPr>
          <a:xfrm>
            <a:off x="654397" y="3410857"/>
            <a:ext cx="5507844" cy="4039810"/>
          </a:xfrm>
          <a:noFill/>
          <a:ln/>
        </p:spPr>
        <p:txBody>
          <a:bodyPr/>
          <a:lstStyle/>
          <a:p>
            <a:r>
              <a:rPr lang="en-US" dirty="0"/>
              <a:t>Top-down view of the PA process in general, but in order to better understand the process, we’ll drill into a few things first.</a:t>
            </a:r>
          </a:p>
        </p:txBody>
      </p:sp>
    </p:spTree>
    <p:extLst>
      <p:ext uri="{BB962C8B-B14F-4D97-AF65-F5344CB8AC3E}">
        <p14:creationId xmlns:p14="http://schemas.microsoft.com/office/powerpoint/2010/main" val="1890137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8646BF07-A879-4121-9314-B111EDC61FE2}" type="slidenum">
              <a:rPr lang="en-US" smtClean="0"/>
              <a:pPr/>
              <a:t>32</a:t>
            </a:fld>
            <a:endParaRPr lang="en-US"/>
          </a:p>
        </p:txBody>
      </p:sp>
      <p:sp>
        <p:nvSpPr>
          <p:cNvPr id="304131" name="Rectangle 2"/>
          <p:cNvSpPr>
            <a:spLocks noGrp="1" noRot="1" noChangeAspect="1" noChangeArrowheads="1" noTextEdit="1"/>
          </p:cNvSpPr>
          <p:nvPr>
            <p:ph type="sldImg"/>
          </p:nvPr>
        </p:nvSpPr>
        <p:spPr>
          <a:xfrm>
            <a:off x="2335213" y="1601788"/>
            <a:ext cx="4564062" cy="2568575"/>
          </a:xfrm>
          <a:ln/>
        </p:spPr>
      </p:sp>
      <p:sp>
        <p:nvSpPr>
          <p:cNvPr id="304132" name="Rectangle 3"/>
          <p:cNvSpPr>
            <a:spLocks noGrp="1" noChangeArrowheads="1"/>
          </p:cNvSpPr>
          <p:nvPr>
            <p:ph type="body" idx="1"/>
          </p:nvPr>
        </p:nvSpPr>
        <p:spPr>
          <a:xfrm>
            <a:off x="930093" y="4417785"/>
            <a:ext cx="5509359" cy="4039810"/>
          </a:xfrm>
          <a:noFill/>
          <a:ln/>
        </p:spPr>
        <p:txBody>
          <a:bodyPr/>
          <a:lstStyle/>
          <a:p>
            <a:r>
              <a:rPr lang="en-US" sz="2400" dirty="0"/>
              <a:t>Micro-Purchase</a:t>
            </a:r>
          </a:p>
          <a:p>
            <a:pPr lvl="1"/>
            <a:r>
              <a:rPr lang="en-US" sz="2000" dirty="0"/>
              <a:t>Supplies or services up to $3.5K (aggregate)</a:t>
            </a:r>
          </a:p>
          <a:p>
            <a:pPr lvl="2"/>
            <a:r>
              <a:rPr lang="en-US" dirty="0"/>
              <a:t>$2K for construction subject to Davis-Bacon Act</a:t>
            </a:r>
          </a:p>
          <a:p>
            <a:pPr lvl="1"/>
            <a:r>
              <a:rPr lang="en-US" sz="2000" dirty="0"/>
              <a:t>Distribute equitably among qualified suppliers</a:t>
            </a:r>
          </a:p>
          <a:p>
            <a:pPr lvl="1"/>
            <a:r>
              <a:rPr lang="en-US" sz="2000" dirty="0"/>
              <a:t>Competitive quotes not required (price must be reasonable)</a:t>
            </a:r>
          </a:p>
          <a:p>
            <a:pPr marL="392113" lvl="1" indent="0">
              <a:buNone/>
            </a:pPr>
            <a:endParaRPr lang="en-US" sz="2000" dirty="0"/>
          </a:p>
          <a:p>
            <a:r>
              <a:rPr lang="en-US" sz="2400" dirty="0"/>
              <a:t>Small Purchase</a:t>
            </a:r>
          </a:p>
          <a:p>
            <a:pPr lvl="1"/>
            <a:r>
              <a:rPr lang="en-US" sz="2000" dirty="0"/>
              <a:t>Supplies, services, or property up to $150K</a:t>
            </a:r>
          </a:p>
          <a:p>
            <a:pPr lvl="1"/>
            <a:r>
              <a:rPr lang="en-US" sz="2000" dirty="0"/>
              <a:t>Price or rate quotes needed from “adequate” number qualified sources</a:t>
            </a:r>
          </a:p>
          <a:p>
            <a:pPr lvl="2"/>
            <a:r>
              <a:rPr lang="en-US" sz="1800" dirty="0"/>
              <a:t>OMB defines “adequate” as more than one</a:t>
            </a:r>
          </a:p>
          <a:p>
            <a:pPr lvl="1"/>
            <a:r>
              <a:rPr lang="en-US" sz="2000" dirty="0"/>
              <a:t>Pricing from internet is OK</a:t>
            </a:r>
          </a:p>
          <a:p>
            <a:pPr lvl="1"/>
            <a:r>
              <a:rPr lang="en-US" sz="2000" dirty="0"/>
              <a:t>No Cost or Price Analysis needed</a:t>
            </a:r>
          </a:p>
          <a:p>
            <a:r>
              <a:rPr lang="en-US" sz="2400" dirty="0"/>
              <a:t>Sealed Bids </a:t>
            </a:r>
            <a:r>
              <a:rPr lang="en-US" sz="2000" dirty="0"/>
              <a:t>(formal Advertising)</a:t>
            </a:r>
          </a:p>
          <a:p>
            <a:pPr lvl="1"/>
            <a:r>
              <a:rPr lang="en-US" sz="2000" dirty="0"/>
              <a:t>Publicly solicited</a:t>
            </a:r>
          </a:p>
          <a:p>
            <a:pPr lvl="1"/>
            <a:r>
              <a:rPr lang="en-US" sz="2000" dirty="0"/>
              <a:t>Firm fixed price contract (Lump Sum or Unit Price)</a:t>
            </a:r>
          </a:p>
          <a:p>
            <a:pPr lvl="1"/>
            <a:r>
              <a:rPr lang="en-US" sz="2000" dirty="0"/>
              <a:t>Lowest responsible bidder (conforms to all terms &amp; conditions)</a:t>
            </a:r>
          </a:p>
          <a:p>
            <a:pPr lvl="1"/>
            <a:r>
              <a:rPr lang="en-US" sz="2000" dirty="0"/>
              <a:t>Preferred method for procuring construction</a:t>
            </a:r>
          </a:p>
          <a:p>
            <a:pPr lvl="1"/>
            <a:r>
              <a:rPr lang="en-US" sz="2000" dirty="0"/>
              <a:t>Must meet the following conditions:</a:t>
            </a:r>
          </a:p>
          <a:p>
            <a:pPr lvl="2"/>
            <a:r>
              <a:rPr lang="en-US" sz="1800" dirty="0"/>
              <a:t>Complete, adequate, realistic specification is available</a:t>
            </a:r>
          </a:p>
          <a:p>
            <a:pPr lvl="2"/>
            <a:r>
              <a:rPr lang="en-US" sz="1800" dirty="0"/>
              <a:t>Two or more responsible bidders able to compete affectively</a:t>
            </a:r>
          </a:p>
          <a:p>
            <a:pPr lvl="2"/>
            <a:r>
              <a:rPr lang="en-US" sz="1800" dirty="0"/>
              <a:t>Procurement lends itself to a firm fixed price</a:t>
            </a:r>
          </a:p>
          <a:p>
            <a:pPr lvl="1"/>
            <a:r>
              <a:rPr lang="en-US" sz="2000" dirty="0"/>
              <a:t>Must meet the following requirements</a:t>
            </a:r>
          </a:p>
          <a:p>
            <a:pPr lvl="2"/>
            <a:r>
              <a:rPr lang="en-US" sz="1800" dirty="0"/>
              <a:t>Publicly advertised and solicited from adequate number suppliers </a:t>
            </a:r>
          </a:p>
          <a:p>
            <a:pPr lvl="2"/>
            <a:r>
              <a:rPr lang="en-US" sz="1800" dirty="0"/>
              <a:t>Specifications adequately define items/services for proper response</a:t>
            </a:r>
          </a:p>
          <a:p>
            <a:pPr lvl="2"/>
            <a:r>
              <a:rPr lang="en-US" sz="1800" dirty="0"/>
              <a:t>All bids publicly opened at time &amp; place described in invitation</a:t>
            </a:r>
          </a:p>
          <a:p>
            <a:pPr lvl="2"/>
            <a:r>
              <a:rPr lang="en-US" sz="1800" dirty="0"/>
              <a:t>Awarded to lowest responsible bidder (price primary factor)</a:t>
            </a:r>
          </a:p>
          <a:p>
            <a:pPr lvl="2"/>
            <a:r>
              <a:rPr lang="en-US" sz="1800" dirty="0"/>
              <a:t>Any or all bids may be rejected for sound documented reason</a:t>
            </a:r>
          </a:p>
          <a:p>
            <a:r>
              <a:rPr lang="en-US" sz="2400" dirty="0"/>
              <a:t>Competitive Proposals </a:t>
            </a:r>
            <a:r>
              <a:rPr lang="en-US" sz="1600" dirty="0"/>
              <a:t>(RFQ type)</a:t>
            </a:r>
          </a:p>
          <a:p>
            <a:pPr lvl="1"/>
            <a:r>
              <a:rPr lang="en-US" sz="2000" dirty="0"/>
              <a:t>Publicly solicited</a:t>
            </a:r>
          </a:p>
          <a:p>
            <a:pPr lvl="1"/>
            <a:r>
              <a:rPr lang="en-US" sz="2000" dirty="0"/>
              <a:t>Usually fixed price or cost-reimbursement contract</a:t>
            </a:r>
          </a:p>
          <a:p>
            <a:pPr lvl="1"/>
            <a:r>
              <a:rPr lang="en-US" sz="2000" dirty="0"/>
              <a:t>Generally used when Sealed Bid is not appropriate</a:t>
            </a:r>
          </a:p>
          <a:p>
            <a:pPr lvl="1"/>
            <a:r>
              <a:rPr lang="en-US" sz="2000" dirty="0"/>
              <a:t>Must meet the following requirements</a:t>
            </a:r>
          </a:p>
          <a:p>
            <a:pPr lvl="2"/>
            <a:r>
              <a:rPr lang="en-US" sz="1800" dirty="0"/>
              <a:t>Publicly advertised and identify all evaluation factors </a:t>
            </a:r>
          </a:p>
          <a:p>
            <a:pPr lvl="2"/>
            <a:r>
              <a:rPr lang="en-US" sz="1800" dirty="0"/>
              <a:t>Solicited from adequate number of qualified sources</a:t>
            </a:r>
          </a:p>
          <a:p>
            <a:pPr lvl="2"/>
            <a:r>
              <a:rPr lang="en-US" sz="1800" dirty="0"/>
              <a:t>Need written method of  technical evaluation and selection</a:t>
            </a:r>
          </a:p>
          <a:p>
            <a:pPr lvl="2"/>
            <a:r>
              <a:rPr lang="en-US" sz="1800" dirty="0"/>
              <a:t>Awarded to proposal that is “most advantageous” with price and other factors considered </a:t>
            </a:r>
          </a:p>
          <a:p>
            <a:pPr lvl="2"/>
            <a:r>
              <a:rPr lang="en-US" sz="1800" dirty="0"/>
              <a:t>For A&amp;E firms, the most qualified can be selected subject to negotiation of fair &amp; reasonable compensation</a:t>
            </a:r>
          </a:p>
          <a:p>
            <a:r>
              <a:rPr lang="en-US" sz="2400" dirty="0"/>
              <a:t>Noncompetitive Proposals or Single Source</a:t>
            </a:r>
          </a:p>
          <a:p>
            <a:pPr lvl="1"/>
            <a:r>
              <a:rPr lang="en-US" sz="2000" dirty="0"/>
              <a:t>Can only be used when one or more of following apply:</a:t>
            </a:r>
          </a:p>
          <a:p>
            <a:pPr lvl="2"/>
            <a:r>
              <a:rPr lang="en-US" sz="1800" dirty="0"/>
              <a:t>Item is only available from a single source </a:t>
            </a:r>
          </a:p>
          <a:p>
            <a:pPr lvl="2"/>
            <a:r>
              <a:rPr lang="en-US" sz="1800" dirty="0"/>
              <a:t>Public exigency or emergency for requirement will not allow a delay resulting from competitive solicitation</a:t>
            </a:r>
          </a:p>
          <a:p>
            <a:pPr lvl="2"/>
            <a:r>
              <a:rPr lang="en-US" sz="1800" dirty="0"/>
              <a:t>Federal awarding agency or Pass-Through entity expressly authorize in response to a written request from the non-Federal entity</a:t>
            </a:r>
          </a:p>
          <a:p>
            <a:pPr lvl="2"/>
            <a:r>
              <a:rPr lang="en-US" sz="1800" dirty="0"/>
              <a:t>After soliciting from number of sources, competition is determined to be inadequate</a:t>
            </a:r>
          </a:p>
          <a:p>
            <a:pPr lvl="2"/>
            <a:endParaRPr lang="en-US" sz="1800" dirty="0"/>
          </a:p>
          <a:p>
            <a:pPr lvl="2"/>
            <a:endParaRPr lang="en-US" dirty="0"/>
          </a:p>
          <a:p>
            <a:pPr lvl="1"/>
            <a:endParaRPr lang="en-US" dirty="0"/>
          </a:p>
        </p:txBody>
      </p:sp>
    </p:spTree>
    <p:extLst>
      <p:ext uri="{BB962C8B-B14F-4D97-AF65-F5344CB8AC3E}">
        <p14:creationId xmlns:p14="http://schemas.microsoft.com/office/powerpoint/2010/main" val="4140729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p:spPr>
        <p:txBody>
          <a:bodyPr/>
          <a:lstStyle/>
          <a:p>
            <a:pPr indent="110453"/>
            <a:r>
              <a:rPr lang="en-US" dirty="0"/>
              <a:t>Applicants are encouraged to consider hazard mitigation opportunities which are defined as any cost effective measure which will reduce the potential for damage to a facility from a disaster event.  Hazard mitigation under the Public Assistance Program must be directly related to the repair of disaster damage to existing facilities.  These opportunities should be documented in a Hazard Mitigation proposal.  </a:t>
            </a:r>
          </a:p>
          <a:p>
            <a:pPr indent="110453"/>
            <a:endParaRPr lang="en-US" dirty="0"/>
          </a:p>
          <a:p>
            <a:pPr indent="110453"/>
            <a:r>
              <a:rPr lang="en-US" dirty="0"/>
              <a:t>In some cases, FEMA may require mitigation measures as part of an approved project.</a:t>
            </a:r>
          </a:p>
        </p:txBody>
      </p:sp>
      <p:sp>
        <p:nvSpPr>
          <p:cNvPr id="346116" name="Slide Number Placeholder 3"/>
          <p:cNvSpPr>
            <a:spLocks noGrp="1"/>
          </p:cNvSpPr>
          <p:nvPr>
            <p:ph type="sldNum" sz="quarter" idx="5"/>
          </p:nvPr>
        </p:nvSpPr>
        <p:spPr>
          <a:noFill/>
        </p:spPr>
        <p:txBody>
          <a:bodyPr/>
          <a:lstStyle/>
          <a:p>
            <a:fld id="{18DA89CA-DF51-4345-8C7D-FBC085CF8A76}" type="slidenum">
              <a:rPr lang="en-US" smtClean="0"/>
              <a:pPr/>
              <a:t>39</a:t>
            </a:fld>
            <a:endParaRPr lang="en-US"/>
          </a:p>
        </p:txBody>
      </p:sp>
    </p:spTree>
    <p:extLst>
      <p:ext uri="{BB962C8B-B14F-4D97-AF65-F5344CB8AC3E}">
        <p14:creationId xmlns:p14="http://schemas.microsoft.com/office/powerpoint/2010/main" val="988216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xfrm>
            <a:off x="457200" y="693738"/>
            <a:ext cx="6069013" cy="3414712"/>
          </a:xfrm>
          <a:ln/>
        </p:spPr>
      </p:sp>
      <p:sp>
        <p:nvSpPr>
          <p:cNvPr id="348163" name="Rectangle 3"/>
          <p:cNvSpPr>
            <a:spLocks noGrp="1" noChangeArrowheads="1"/>
          </p:cNvSpPr>
          <p:nvPr>
            <p:ph type="body" idx="1"/>
          </p:nvPr>
        </p:nvSpPr>
        <p:spPr>
          <a:xfrm>
            <a:off x="622587" y="4576537"/>
            <a:ext cx="5735065" cy="4337654"/>
          </a:xfrm>
          <a:noFill/>
          <a:ln/>
        </p:spPr>
        <p:txBody>
          <a:bodyPr/>
          <a:lstStyle/>
          <a:p>
            <a:pPr indent="110453"/>
            <a:r>
              <a:rPr lang="en-US" dirty="0"/>
              <a:t>The Stafford Act provides two types of funding for hazard mitigation measures; </a:t>
            </a:r>
            <a:r>
              <a:rPr lang="en-US" u="sng" dirty="0"/>
              <a:t>Section 406</a:t>
            </a:r>
            <a:r>
              <a:rPr lang="en-US" dirty="0"/>
              <a:t> Hazard Mitigation under the PA program and </a:t>
            </a:r>
            <a:r>
              <a:rPr lang="en-US" u="sng" dirty="0"/>
              <a:t>Section 404</a:t>
            </a:r>
            <a:r>
              <a:rPr lang="en-US" dirty="0"/>
              <a:t> Hazard Mitigation under the Hazard        Mitigation Grant Program (HMGP).</a:t>
            </a:r>
          </a:p>
          <a:p>
            <a:pPr indent="110453"/>
            <a:endParaRPr lang="en-US" dirty="0"/>
          </a:p>
          <a:p>
            <a:pPr indent="110453"/>
            <a:r>
              <a:rPr lang="en-US" b="1" dirty="0"/>
              <a:t>Sect. 406</a:t>
            </a:r>
          </a:p>
          <a:p>
            <a:pPr indent="110453"/>
            <a:r>
              <a:rPr lang="en-US" dirty="0"/>
              <a:t>The Public Assistance Program is established by Section 406 of the Stafford Act (P.L. 93-288, as amended).  Section 406 allows funding for cost effective mitigation measures for eligible projects that were damaged by a declared disaster.  Public Assistance Program hazard mitigation is often called 406 mitigation.  406 mitigation must be incorporated in projects that are eligible under the Public Assistance Program.</a:t>
            </a:r>
          </a:p>
          <a:p>
            <a:pPr indent="110453">
              <a:buFontTx/>
              <a:buChar char="•"/>
            </a:pPr>
            <a:r>
              <a:rPr lang="en-US" dirty="0"/>
              <a:t>Must be appropriate to the disaster and must prevent future damage from a similar declared event</a:t>
            </a:r>
          </a:p>
          <a:p>
            <a:pPr indent="110453">
              <a:buFontTx/>
              <a:buChar char="•"/>
            </a:pPr>
            <a:r>
              <a:rPr lang="en-US" dirty="0"/>
              <a:t>Must be applied to damaged element(s) of a facility</a:t>
            </a:r>
          </a:p>
          <a:p>
            <a:pPr indent="110453">
              <a:buFontTx/>
              <a:buChar char="•"/>
            </a:pPr>
            <a:r>
              <a:rPr lang="en-US" dirty="0"/>
              <a:t>Cannot increase risks or cause adverse effects to the facility or to other property</a:t>
            </a:r>
          </a:p>
          <a:p>
            <a:pPr indent="110453">
              <a:buFontTx/>
              <a:buChar char="•"/>
            </a:pPr>
            <a:r>
              <a:rPr lang="en-US" dirty="0"/>
              <a:t>Must consist of work that is above and beyond the eligible work required to return the damaged facility to its pre-disaster design</a:t>
            </a:r>
          </a:p>
          <a:p>
            <a:pPr indent="110453">
              <a:buFontTx/>
              <a:buChar char="•"/>
            </a:pPr>
            <a:r>
              <a:rPr lang="en-US" dirty="0"/>
              <a:t>Cannot be applied to replacement buildings</a:t>
            </a:r>
          </a:p>
          <a:p>
            <a:pPr indent="110453"/>
            <a:endParaRPr lang="en-US" dirty="0"/>
          </a:p>
          <a:p>
            <a:pPr indent="110453"/>
            <a:r>
              <a:rPr lang="en-US" b="1" dirty="0"/>
              <a:t>Sect. 404</a:t>
            </a:r>
          </a:p>
          <a:p>
            <a:pPr indent="110453"/>
            <a:r>
              <a:rPr lang="en-US" dirty="0"/>
              <a:t>The Hazard Mitigation Grant Program is established by Section 404 of the Stafford Act.  Section 404 allows funding of most measures that will reduce the potential for disaster damages to improved property within the community in general.  Hazard Mitigation Grant Program funding may be used to acquire disaster prone property to create a buffer against future disasters, construct new facilities, or even non-structural measures such as development of floodplain management regulations. Hazard Mitigation Grant Program hazard mitigation is often called 404 mitigation.  </a:t>
            </a:r>
          </a:p>
          <a:p>
            <a:pPr indent="110453">
              <a:buFontTx/>
              <a:buChar char="•"/>
            </a:pPr>
            <a:r>
              <a:rPr lang="en-US" dirty="0"/>
              <a:t>Separate program run by the State (May be available through a state-wide competitive selection process)</a:t>
            </a:r>
          </a:p>
          <a:p>
            <a:pPr indent="110453">
              <a:buFontTx/>
              <a:buChar char="•"/>
            </a:pPr>
            <a:r>
              <a:rPr lang="en-US" dirty="0"/>
              <a:t>Applies to structural measures and to non-structural measures (such as planning, property acquisition and drainage projects)</a:t>
            </a:r>
          </a:p>
          <a:p>
            <a:pPr indent="110453">
              <a:buFontTx/>
              <a:buChar char="•"/>
            </a:pPr>
            <a:r>
              <a:rPr lang="en-US" dirty="0"/>
              <a:t>Funding amounts are limited based on a percentage of estimated aggregate amounts of disaster assistance</a:t>
            </a:r>
          </a:p>
          <a:p>
            <a:pPr indent="110453"/>
            <a:endParaRPr lang="en-US" dirty="0"/>
          </a:p>
          <a:p>
            <a:pPr indent="110453"/>
            <a:endParaRPr lang="en-US" dirty="0"/>
          </a:p>
          <a:p>
            <a:pPr indent="110453"/>
            <a:r>
              <a:rPr lang="en-US" b="1" dirty="0"/>
              <a:t>Stafford Act</a:t>
            </a:r>
            <a:endParaRPr lang="en-US" dirty="0"/>
          </a:p>
          <a:p>
            <a:pPr indent="110453"/>
            <a:r>
              <a:rPr lang="en-US" b="1" dirty="0"/>
              <a:t>Section 406</a:t>
            </a:r>
            <a:endParaRPr lang="en-US" dirty="0"/>
          </a:p>
          <a:p>
            <a:pPr indent="110453"/>
            <a:r>
              <a:rPr lang="en-US" b="1" dirty="0"/>
              <a:t>Public Assistance Program</a:t>
            </a:r>
            <a:endParaRPr lang="en-US" dirty="0"/>
          </a:p>
          <a:p>
            <a:pPr indent="110453"/>
            <a:r>
              <a:rPr lang="en-US" b="1" dirty="0"/>
              <a:t>Hazard Mitigation</a:t>
            </a:r>
            <a:endParaRPr lang="en-US" dirty="0"/>
          </a:p>
          <a:p>
            <a:pPr indent="110453">
              <a:buFontTx/>
              <a:buChar char="•"/>
            </a:pPr>
            <a:r>
              <a:rPr lang="en-US" b="1" dirty="0"/>
              <a:t> </a:t>
            </a:r>
            <a:r>
              <a:rPr lang="en-US" dirty="0"/>
              <a:t>No Limit Funding (Must be cost effective)</a:t>
            </a:r>
          </a:p>
          <a:p>
            <a:pPr indent="110453">
              <a:buFontTx/>
              <a:buChar char="•"/>
            </a:pPr>
            <a:r>
              <a:rPr lang="en-US" dirty="0"/>
              <a:t> Improves damaged facilities</a:t>
            </a:r>
          </a:p>
          <a:p>
            <a:pPr indent="110453">
              <a:buFontTx/>
              <a:buChar char="•"/>
            </a:pPr>
            <a:r>
              <a:rPr lang="en-US" b="1" dirty="0"/>
              <a:t> </a:t>
            </a:r>
            <a:r>
              <a:rPr lang="en-US" dirty="0"/>
              <a:t>Intended to benefit at the site or facility level</a:t>
            </a:r>
          </a:p>
          <a:p>
            <a:pPr indent="110453">
              <a:buFontTx/>
              <a:buChar char="•"/>
            </a:pPr>
            <a:r>
              <a:rPr lang="en-US" dirty="0"/>
              <a:t> Administered by FEMA </a:t>
            </a:r>
          </a:p>
          <a:p>
            <a:pPr indent="110453"/>
            <a:r>
              <a:rPr lang="en-US" dirty="0"/>
              <a:t> </a:t>
            </a:r>
          </a:p>
          <a:p>
            <a:pPr indent="110453"/>
            <a:r>
              <a:rPr lang="en-US" dirty="0"/>
              <a:t>Proposals added to Project Worksheets are funded if cost effective</a:t>
            </a:r>
            <a:br>
              <a:rPr lang="en-US" dirty="0"/>
            </a:br>
            <a:endParaRPr lang="en-US" dirty="0"/>
          </a:p>
          <a:p>
            <a:pPr indent="110453"/>
            <a:r>
              <a:rPr lang="en-US" dirty="0"/>
              <a:t> </a:t>
            </a:r>
          </a:p>
          <a:p>
            <a:pPr indent="110453"/>
            <a:r>
              <a:rPr lang="en-US" b="1" dirty="0"/>
              <a:t>Stafford Act</a:t>
            </a:r>
            <a:endParaRPr lang="en-US" dirty="0"/>
          </a:p>
          <a:p>
            <a:pPr indent="110453"/>
            <a:r>
              <a:rPr lang="en-US" b="1" dirty="0"/>
              <a:t>Section 404</a:t>
            </a:r>
            <a:endParaRPr lang="en-US" dirty="0"/>
          </a:p>
          <a:p>
            <a:pPr indent="110453"/>
            <a:r>
              <a:rPr lang="en-US" b="1" dirty="0"/>
              <a:t>Hazard Mitigation Grant Program</a:t>
            </a:r>
            <a:endParaRPr lang="en-US" dirty="0"/>
          </a:p>
          <a:p>
            <a:pPr indent="110453"/>
            <a:r>
              <a:rPr lang="en-US" b="1" dirty="0"/>
              <a:t>(HMGP)</a:t>
            </a:r>
            <a:endParaRPr lang="en-US" dirty="0"/>
          </a:p>
          <a:p>
            <a:pPr indent="110453">
              <a:buFontTx/>
              <a:buChar char="•"/>
            </a:pPr>
            <a:r>
              <a:rPr lang="en-US" b="1" dirty="0"/>
              <a:t> </a:t>
            </a:r>
            <a:r>
              <a:rPr lang="en-US" dirty="0"/>
              <a:t>Competitive Funding (15% of the first $2 Billion of PA and IA Fund Estimate)</a:t>
            </a:r>
          </a:p>
          <a:p>
            <a:pPr indent="110453">
              <a:buFontTx/>
              <a:buChar char="•"/>
            </a:pPr>
            <a:r>
              <a:rPr lang="en-US" dirty="0"/>
              <a:t> Creates new facilities or buy-outs</a:t>
            </a:r>
          </a:p>
          <a:p>
            <a:pPr indent="110453">
              <a:buFontTx/>
              <a:buChar char="•"/>
            </a:pPr>
            <a:r>
              <a:rPr lang="en-US" dirty="0"/>
              <a:t> Intended to benefit community broadly</a:t>
            </a:r>
          </a:p>
          <a:p>
            <a:pPr indent="110453">
              <a:buFontTx/>
              <a:buChar char="•"/>
            </a:pPr>
            <a:r>
              <a:rPr lang="en-US" dirty="0"/>
              <a:t> Typically a state managed grant program</a:t>
            </a:r>
          </a:p>
          <a:p>
            <a:pPr indent="110453"/>
            <a:r>
              <a:rPr lang="en-US" dirty="0"/>
              <a:t> </a:t>
            </a:r>
          </a:p>
          <a:p>
            <a:pPr indent="110453"/>
            <a:r>
              <a:rPr lang="en-US" dirty="0"/>
              <a:t>Proposals stand alone and evaluated against state priorities</a:t>
            </a:r>
          </a:p>
          <a:p>
            <a:pPr indent="110453"/>
            <a:endParaRPr lang="en-US" dirty="0"/>
          </a:p>
          <a:p>
            <a:pPr indent="110453"/>
            <a:endParaRPr lang="en-US" dirty="0"/>
          </a:p>
          <a:p>
            <a:pPr indent="110453"/>
            <a:endParaRPr lang="en-US" dirty="0"/>
          </a:p>
        </p:txBody>
      </p:sp>
    </p:spTree>
    <p:extLst>
      <p:ext uri="{BB962C8B-B14F-4D97-AF65-F5344CB8AC3E}">
        <p14:creationId xmlns:p14="http://schemas.microsoft.com/office/powerpoint/2010/main" val="305890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xfrm>
            <a:off x="457200" y="693738"/>
            <a:ext cx="6069013" cy="3414712"/>
          </a:xfrm>
          <a:ln/>
        </p:spPr>
      </p:sp>
      <p:sp>
        <p:nvSpPr>
          <p:cNvPr id="349187" name="Rectangle 3"/>
          <p:cNvSpPr>
            <a:spLocks noGrp="1" noChangeArrowheads="1"/>
          </p:cNvSpPr>
          <p:nvPr>
            <p:ph type="body" idx="1"/>
          </p:nvPr>
        </p:nvSpPr>
        <p:spPr>
          <a:xfrm>
            <a:off x="622587" y="4576536"/>
            <a:ext cx="5735065" cy="3879548"/>
          </a:xfrm>
          <a:noFill/>
          <a:ln/>
        </p:spPr>
        <p:txBody>
          <a:bodyPr/>
          <a:lstStyle/>
          <a:p>
            <a:r>
              <a:rPr lang="en-US" dirty="0">
                <a:latin typeface="Tahoma" pitchFamily="34" charset="0"/>
              </a:rPr>
              <a:t>Scenario: A 24 in. diameter culvert pipe has too low of a flow capacity to handle high volume events, thus damage to the sit and flooding.</a:t>
            </a:r>
          </a:p>
          <a:p>
            <a:r>
              <a:rPr lang="en-US" dirty="0">
                <a:latin typeface="Tahoma" pitchFamily="34" charset="0"/>
              </a:rPr>
              <a:t>The increased size to a larger culvert and concrete wing-wall mitigation project can be included in the Public Assistance Program grant because:</a:t>
            </a:r>
          </a:p>
          <a:p>
            <a:endParaRPr lang="en-US" dirty="0">
              <a:latin typeface="Tahoma" pitchFamily="34" charset="0"/>
            </a:endParaRPr>
          </a:p>
          <a:p>
            <a:pPr>
              <a:buFont typeface="Wingdings" pitchFamily="2" charset="2"/>
              <a:buChar char="q"/>
            </a:pPr>
            <a:r>
              <a:rPr lang="en-US" dirty="0">
                <a:latin typeface="Tahoma" pitchFamily="34" charset="0"/>
              </a:rPr>
              <a:t> This is a disaster damaged site eligible for Public Assistance Program funding.</a:t>
            </a:r>
          </a:p>
          <a:p>
            <a:pPr>
              <a:buFont typeface="Wingdings" pitchFamily="2" charset="2"/>
              <a:buChar char="q"/>
            </a:pPr>
            <a:r>
              <a:rPr lang="en-US" dirty="0">
                <a:latin typeface="Tahoma" pitchFamily="34" charset="0"/>
              </a:rPr>
              <a:t> It reduces or eliminates the potential for future damage. </a:t>
            </a:r>
          </a:p>
          <a:p>
            <a:pPr>
              <a:buFont typeface="Wingdings" pitchFamily="2" charset="2"/>
              <a:buChar char="q"/>
            </a:pPr>
            <a:r>
              <a:rPr lang="en-US" dirty="0">
                <a:latin typeface="Tahoma" pitchFamily="34" charset="0"/>
              </a:rPr>
              <a:t> It is incorporated in the permanent repair of disaster damage.</a:t>
            </a:r>
          </a:p>
          <a:p>
            <a:pPr>
              <a:buFont typeface="Wingdings" pitchFamily="2" charset="2"/>
              <a:buChar char="q"/>
            </a:pPr>
            <a:r>
              <a:rPr lang="en-US" dirty="0">
                <a:latin typeface="Tahoma" pitchFamily="34" charset="0"/>
              </a:rPr>
              <a:t> The increased cost of the mitigation compare favorably to the current disaster damage to the road and culvert. </a:t>
            </a:r>
          </a:p>
          <a:p>
            <a:endParaRPr lang="en-US" dirty="0">
              <a:latin typeface="Tahoma" pitchFamily="34" charset="0"/>
            </a:endParaRPr>
          </a:p>
          <a:p>
            <a:r>
              <a:rPr lang="en-US" dirty="0">
                <a:latin typeface="Tahoma" pitchFamily="34" charset="0"/>
              </a:rPr>
              <a:t>The costs to construct a new retention pond upstream to regulate high water flows, could be considered for funding through the Hazard Mitigation Grant Program. The 404 mitigation would consider the cost to acquire the property and construct the pond compared to the benefits to all improved property protected by the mitigation. Contact the State Hazard Mitigation Officer to apply for the Hazard Mitigation Grant Program.</a:t>
            </a:r>
          </a:p>
          <a:p>
            <a:endParaRPr lang="en-US" dirty="0"/>
          </a:p>
        </p:txBody>
      </p:sp>
    </p:spTree>
    <p:extLst>
      <p:ext uri="{BB962C8B-B14F-4D97-AF65-F5344CB8AC3E}">
        <p14:creationId xmlns:p14="http://schemas.microsoft.com/office/powerpoint/2010/main" val="191942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60810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dirty="0"/>
              <a:t>FEMA is responsible for coordinating the delivery of federal disaster assistance in all presidential-declared disasters. The PA Program is one of many programs that may be available as a result of a presidential disaster declaration. The PA program is administered by the State or Recipient. Once field operations come to an end, the state or recipient usually takes a “maintenance” type role in managing disbursements, reporting, time extensions, etc. </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32EBB4A9-188F-4A95-9CB8-343867F9AB05}" type="slidenum">
              <a:rPr lang="en-US" smtClean="0"/>
              <a:pPr/>
              <a:t>7</a:t>
            </a:fld>
            <a:endParaRPr lang="en-US"/>
          </a:p>
        </p:txBody>
      </p:sp>
      <p:sp>
        <p:nvSpPr>
          <p:cNvPr id="247811" name="Rectangle 2"/>
          <p:cNvSpPr>
            <a:spLocks noGrp="1" noRot="1" noChangeAspect="1" noChangeArrowheads="1" noTextEdit="1"/>
          </p:cNvSpPr>
          <p:nvPr>
            <p:ph type="sldImg"/>
          </p:nvPr>
        </p:nvSpPr>
        <p:spPr>
          <a:xfrm>
            <a:off x="1323975" y="290513"/>
            <a:ext cx="4565650" cy="2568575"/>
          </a:xfrm>
          <a:ln/>
        </p:spPr>
      </p:sp>
      <p:sp>
        <p:nvSpPr>
          <p:cNvPr id="247812" name="Rectangle 3"/>
          <p:cNvSpPr>
            <a:spLocks noGrp="1" noChangeArrowheads="1"/>
          </p:cNvSpPr>
          <p:nvPr>
            <p:ph type="body" idx="1"/>
          </p:nvPr>
        </p:nvSpPr>
        <p:spPr>
          <a:xfrm>
            <a:off x="930093" y="3048000"/>
            <a:ext cx="5509359" cy="5170714"/>
          </a:xfrm>
          <a:noFill/>
          <a:ln/>
        </p:spPr>
        <p:txBody>
          <a:bodyPr/>
          <a:lstStyle/>
          <a:p>
            <a:r>
              <a:rPr lang="en-US" sz="900" b="1" dirty="0"/>
              <a:t>STATE’S ROLE AND RESPONSIBILITIES IN THE PUBLIC ASSISTANCE</a:t>
            </a:r>
          </a:p>
          <a:p>
            <a:endParaRPr lang="en-US" sz="900" dirty="0"/>
          </a:p>
          <a:p>
            <a:r>
              <a:rPr lang="en-US" sz="900" dirty="0"/>
              <a:t>The State is the grant administrator for all funds provided under the Public Assistance Program. Part 13 of the Code of Federal Regulations (44 CFR) gives the States more discretion to administer federal programs in accordance with their own procedures and thereby simplify the program and reduce delays.</a:t>
            </a:r>
          </a:p>
          <a:p>
            <a:endParaRPr lang="en-US" sz="900" dirty="0"/>
          </a:p>
          <a:p>
            <a:r>
              <a:rPr lang="en-US" sz="900" dirty="0"/>
              <a:t>As grantee, the State is responsible for administering the programmatic and grants management requirements of the Public Assistance Program. Key among the programmatic requirements is informing the Applicants of the assistance available to them -- what is eligible and how to apply for it. Grant management includes applying for federal assistance, monitoring and closing out the grant. The State and FEMA work in partnership to provide prompt and consistent service to all Applicants.</a:t>
            </a:r>
          </a:p>
          <a:p>
            <a:endParaRPr lang="en-US" sz="900" dirty="0"/>
          </a:p>
          <a:p>
            <a:r>
              <a:rPr lang="en-US" sz="900" b="1" dirty="0"/>
              <a:t>Pre-declaration</a:t>
            </a:r>
          </a:p>
          <a:p>
            <a:pPr>
              <a:buFontTx/>
              <a:buChar char="•"/>
            </a:pPr>
            <a:r>
              <a:rPr lang="en-US" sz="900" dirty="0"/>
              <a:t>Pre-identifying Applicants for Public Assistance</a:t>
            </a:r>
          </a:p>
          <a:p>
            <a:pPr>
              <a:buFont typeface="Wingdings" pitchFamily="2" charset="2"/>
              <a:buChar char="ü"/>
            </a:pPr>
            <a:r>
              <a:rPr lang="en-US" sz="900" dirty="0"/>
              <a:t>Educating potential Applicants on the Public Assistance Program</a:t>
            </a:r>
          </a:p>
          <a:p>
            <a:pPr>
              <a:buFont typeface="Wingdings" pitchFamily="2" charset="2"/>
              <a:buChar char="ü"/>
            </a:pPr>
            <a:r>
              <a:rPr lang="en-US" sz="900" dirty="0"/>
              <a:t>Preparing local  governments to conduct preliminary damage assessments</a:t>
            </a:r>
          </a:p>
          <a:p>
            <a:pPr>
              <a:buFont typeface="Wingdings" pitchFamily="2" charset="2"/>
              <a:buChar char="ü"/>
            </a:pPr>
            <a:endParaRPr lang="en-US" sz="900" dirty="0"/>
          </a:p>
          <a:p>
            <a:pPr>
              <a:buFont typeface="Wingdings" pitchFamily="2" charset="2"/>
              <a:buNone/>
            </a:pPr>
            <a:r>
              <a:rPr lang="en-US" sz="900" dirty="0">
                <a:sym typeface="Wingdings" pitchFamily="2" charset="2"/>
              </a:rPr>
              <a:t> </a:t>
            </a:r>
            <a:r>
              <a:rPr lang="en-US" sz="900" b="1" dirty="0">
                <a:sym typeface="Wingdings" pitchFamily="2" charset="2"/>
              </a:rPr>
              <a:t>Coordinates PDA</a:t>
            </a:r>
            <a:endParaRPr lang="en-US" sz="900" dirty="0">
              <a:sym typeface="Wingdings" pitchFamily="2" charset="2"/>
            </a:endParaRPr>
          </a:p>
          <a:p>
            <a:pPr>
              <a:buFont typeface="Wingdings" pitchFamily="2" charset="2"/>
              <a:buChar char="ü"/>
            </a:pPr>
            <a:r>
              <a:rPr lang="en-US" sz="900" dirty="0"/>
              <a:t>Performing preliminary damage assessments with FEMA</a:t>
            </a:r>
          </a:p>
          <a:p>
            <a:pPr>
              <a:buFont typeface="Wingdings" pitchFamily="2" charset="2"/>
              <a:buChar char="ü"/>
            </a:pPr>
            <a:r>
              <a:rPr lang="en-US" sz="900" dirty="0"/>
              <a:t>Notifying FEMA whether Immediate Needs Funding (INF) is desired for a specific disaster</a:t>
            </a:r>
          </a:p>
          <a:p>
            <a:pPr>
              <a:buFont typeface="Wingdings" pitchFamily="2" charset="2"/>
              <a:buChar char="ü"/>
            </a:pPr>
            <a:endParaRPr lang="en-US" sz="900" dirty="0"/>
          </a:p>
          <a:p>
            <a:pPr>
              <a:buFont typeface="Wingdings" pitchFamily="2" charset="2"/>
              <a:buNone/>
            </a:pPr>
            <a:r>
              <a:rPr lang="en-US" sz="900" dirty="0">
                <a:sym typeface="Wingdings" pitchFamily="2" charset="2"/>
              </a:rPr>
              <a:t> </a:t>
            </a:r>
            <a:r>
              <a:rPr lang="en-US" sz="900" b="1" dirty="0">
                <a:sym typeface="Wingdings" pitchFamily="2" charset="2"/>
              </a:rPr>
              <a:t>Identifies affected counties</a:t>
            </a:r>
          </a:p>
          <a:p>
            <a:pPr>
              <a:buFont typeface="Wingdings" pitchFamily="2" charset="2"/>
              <a:buNone/>
            </a:pPr>
            <a:endParaRPr lang="en-US" sz="900" b="1" dirty="0">
              <a:sym typeface="Wingdings" pitchFamily="2" charset="2"/>
            </a:endParaRPr>
          </a:p>
          <a:p>
            <a:pPr>
              <a:buFont typeface="Wingdings" pitchFamily="2" charset="2"/>
              <a:buNone/>
            </a:pPr>
            <a:r>
              <a:rPr lang="en-US" sz="900" dirty="0">
                <a:sym typeface="Wingdings" pitchFamily="2" charset="2"/>
              </a:rPr>
              <a:t></a:t>
            </a:r>
            <a:r>
              <a:rPr lang="en-US" sz="900" b="1" dirty="0">
                <a:sym typeface="Wingdings" pitchFamily="2" charset="2"/>
              </a:rPr>
              <a:t> Conducts Applicant Briefing</a:t>
            </a:r>
          </a:p>
          <a:p>
            <a:pPr>
              <a:buFont typeface="Wingdings" pitchFamily="2" charset="2"/>
              <a:buChar char="ü"/>
            </a:pPr>
            <a:r>
              <a:rPr lang="en-US" sz="900" dirty="0"/>
              <a:t>Conducting Applicants' Briefings</a:t>
            </a:r>
          </a:p>
          <a:p>
            <a:pPr>
              <a:buFont typeface="Wingdings" pitchFamily="2" charset="2"/>
              <a:buChar char="ü"/>
            </a:pPr>
            <a:r>
              <a:rPr lang="en-US" sz="900" dirty="0"/>
              <a:t>Receiving Request for Public Assistance forms from Applicants and forwarding them to FEMA</a:t>
            </a:r>
            <a:endParaRPr lang="en-US" sz="900" b="1" dirty="0">
              <a:sym typeface="Wingdings" pitchFamily="2" charset="2"/>
            </a:endParaRPr>
          </a:p>
          <a:p>
            <a:pPr>
              <a:buFont typeface="Wingdings" pitchFamily="2" charset="2"/>
              <a:buNone/>
            </a:pPr>
            <a:endParaRPr lang="en-US" sz="900" b="1" dirty="0">
              <a:sym typeface="Wingdings" pitchFamily="2" charset="2"/>
            </a:endParaRPr>
          </a:p>
          <a:p>
            <a:pPr>
              <a:buFont typeface="Wingdings" pitchFamily="2" charset="2"/>
              <a:buNone/>
            </a:pPr>
            <a:r>
              <a:rPr lang="en-US" sz="900" dirty="0">
                <a:sym typeface="Wingdings" pitchFamily="2" charset="2"/>
              </a:rPr>
              <a:t></a:t>
            </a:r>
            <a:r>
              <a:rPr lang="en-US" sz="900" b="1" dirty="0">
                <a:sym typeface="Wingdings" pitchFamily="2" charset="2"/>
              </a:rPr>
              <a:t> Represents State and Local Interests</a:t>
            </a:r>
          </a:p>
          <a:p>
            <a:pPr>
              <a:buFontTx/>
              <a:buChar char="•"/>
            </a:pPr>
            <a:r>
              <a:rPr lang="en-US" sz="900" dirty="0"/>
              <a:t>Submitting to FEMA the State's request for federal assistance (RPA)</a:t>
            </a:r>
          </a:p>
          <a:p>
            <a:pPr>
              <a:buFontTx/>
              <a:buChar char="•"/>
            </a:pPr>
            <a:r>
              <a:rPr lang="en-US" sz="900" dirty="0"/>
              <a:t>Participating with FEMA in the Kickoff Meetings with Applicants (optional)</a:t>
            </a:r>
          </a:p>
          <a:p>
            <a:pPr>
              <a:buFontTx/>
              <a:buChar char="•"/>
            </a:pPr>
            <a:r>
              <a:rPr lang="en-US" sz="900" dirty="0"/>
              <a:t>Submitting to FEMA requests for time extensions for Applicants to submit Request for Public Assistance forms</a:t>
            </a:r>
            <a:endParaRPr lang="en-US" sz="900" b="1" dirty="0">
              <a:sym typeface="Wingdings" pitchFamily="2" charset="2"/>
            </a:endParaRPr>
          </a:p>
          <a:p>
            <a:pPr>
              <a:buFont typeface="Wingdings" pitchFamily="2" charset="2"/>
              <a:buChar char="ü"/>
            </a:pPr>
            <a:r>
              <a:rPr lang="en-US" sz="900" dirty="0"/>
              <a:t>Making FEMA aware of any specific State requirements that would impact the program, i.e. a requirement to validate all small projects</a:t>
            </a:r>
          </a:p>
          <a:p>
            <a:pPr>
              <a:buFont typeface="Wingdings" pitchFamily="2" charset="2"/>
              <a:buChar char="ü"/>
            </a:pPr>
            <a:r>
              <a:rPr lang="en-US" sz="900" dirty="0"/>
              <a:t>Coordinates with Applicants to prioritize work</a:t>
            </a:r>
          </a:p>
          <a:p>
            <a:pPr>
              <a:buFont typeface="Wingdings" pitchFamily="2" charset="2"/>
              <a:buChar char="ü"/>
            </a:pPr>
            <a:r>
              <a:rPr lang="en-US" sz="900" dirty="0"/>
              <a:t>Making recommendations to FEMA on Private Non-Profit (PNP) eligibility</a:t>
            </a:r>
          </a:p>
          <a:p>
            <a:pPr>
              <a:buFont typeface="Wingdings" pitchFamily="2" charset="2"/>
              <a:buChar char="ü"/>
            </a:pPr>
            <a:r>
              <a:rPr lang="en-US" sz="900" dirty="0"/>
              <a:t>Designating personnel to serve as an Applicant's Liaison who will interface with the Applicants and FEMA Public Assistance Coordinator Crew Leader (PAC)</a:t>
            </a:r>
          </a:p>
          <a:p>
            <a:pPr>
              <a:buFont typeface="Wingdings" pitchFamily="2" charset="2"/>
              <a:buChar char="ü"/>
            </a:pPr>
            <a:r>
              <a:rPr lang="en-US" sz="900" dirty="0"/>
              <a:t>Preparing with FEMA and Applicant scopes of work and cost estimates for small projects when requested by the Applicant</a:t>
            </a:r>
          </a:p>
          <a:p>
            <a:pPr>
              <a:buFont typeface="Wingdings" pitchFamily="2" charset="2"/>
              <a:buChar char="ü"/>
            </a:pPr>
            <a:r>
              <a:rPr lang="en-US" sz="900" dirty="0"/>
              <a:t>Disbursing obligated funds to Applicants in a timely manner</a:t>
            </a:r>
          </a:p>
          <a:p>
            <a:pPr>
              <a:buFont typeface="Wingdings" pitchFamily="2" charset="2"/>
              <a:buChar char="ü"/>
            </a:pPr>
            <a:r>
              <a:rPr lang="en-US" sz="900" dirty="0"/>
              <a:t>Approving up to 6-month time extensions from completion of emergency work and up to 30-month time extensions for the completion of permanent work</a:t>
            </a:r>
          </a:p>
          <a:p>
            <a:pPr>
              <a:buFont typeface="Wingdings" pitchFamily="2" charset="2"/>
              <a:buChar char="ü"/>
            </a:pPr>
            <a:r>
              <a:rPr lang="en-US" sz="900" dirty="0"/>
              <a:t>Submitting to FEMA Applicants' requests for time extensions beyond those stated above</a:t>
            </a:r>
          </a:p>
          <a:p>
            <a:pPr>
              <a:buFont typeface="Wingdings" pitchFamily="2" charset="2"/>
              <a:buNone/>
            </a:pPr>
            <a:endParaRPr lang="en-US" sz="900" b="1" dirty="0">
              <a:sym typeface="Wingdings" pitchFamily="2" charset="2"/>
            </a:endParaRPr>
          </a:p>
          <a:p>
            <a:pPr>
              <a:buFont typeface="Wingdings" pitchFamily="2" charset="2"/>
              <a:buNone/>
            </a:pPr>
            <a:r>
              <a:rPr lang="en-US" sz="900" dirty="0">
                <a:sym typeface="Wingdings" pitchFamily="2" charset="2"/>
              </a:rPr>
              <a:t> </a:t>
            </a:r>
            <a:r>
              <a:rPr lang="en-US" sz="900" b="1" dirty="0">
                <a:sym typeface="Wingdings" pitchFamily="2" charset="2"/>
              </a:rPr>
              <a:t>Maximize Federal Assistance</a:t>
            </a:r>
          </a:p>
          <a:p>
            <a:pPr>
              <a:buFont typeface="Wingdings" pitchFamily="2" charset="2"/>
              <a:buChar char="ü"/>
            </a:pPr>
            <a:r>
              <a:rPr lang="en-US" sz="900" dirty="0"/>
              <a:t>Immediately bringing to the attention of FEMA any misunderstandings or problems an Applicant may have involving any aspect of eligibility, funding, or the program in general, and working with FEMA and the Applicant to resolve that misunderstanding</a:t>
            </a:r>
          </a:p>
          <a:p>
            <a:pPr>
              <a:buFont typeface="Wingdings" pitchFamily="2" charset="2"/>
              <a:buChar char="ü"/>
            </a:pPr>
            <a:r>
              <a:rPr lang="en-US" sz="900" dirty="0"/>
              <a:t>Approving Applicants' requests for improved projects that do not require environmental assessments</a:t>
            </a:r>
          </a:p>
          <a:p>
            <a:pPr>
              <a:buFont typeface="Wingdings" pitchFamily="2" charset="2"/>
              <a:buChar char="ü"/>
            </a:pPr>
            <a:r>
              <a:rPr lang="en-US" sz="900" dirty="0"/>
              <a:t>Submitting to FEMA Applicants' requests for alternate projects and improved projects that require environmental assessments</a:t>
            </a:r>
            <a:endParaRPr lang="en-US" sz="900" b="1" dirty="0">
              <a:sym typeface="Wingdings" pitchFamily="2" charset="2"/>
            </a:endParaRPr>
          </a:p>
          <a:p>
            <a:pPr>
              <a:buFont typeface="Wingdings" pitchFamily="2" charset="2"/>
              <a:buNone/>
            </a:pPr>
            <a:endParaRPr lang="en-US" sz="900" b="1" dirty="0">
              <a:sym typeface="Wingdings" pitchFamily="2" charset="2"/>
            </a:endParaRPr>
          </a:p>
          <a:p>
            <a:pPr>
              <a:buFont typeface="Wingdings" pitchFamily="2" charset="2"/>
              <a:buNone/>
            </a:pPr>
            <a:r>
              <a:rPr lang="en-US" sz="900" dirty="0">
                <a:sym typeface="Wingdings" pitchFamily="2" charset="2"/>
              </a:rPr>
              <a:t> </a:t>
            </a:r>
            <a:r>
              <a:rPr lang="en-US" sz="900" b="1" dirty="0">
                <a:sym typeface="Wingdings" pitchFamily="2" charset="2"/>
              </a:rPr>
              <a:t>Provides a share on non-federal assistance</a:t>
            </a:r>
          </a:p>
          <a:p>
            <a:pPr>
              <a:buFont typeface="Wingdings" pitchFamily="2" charset="2"/>
              <a:buNone/>
            </a:pPr>
            <a:endParaRPr lang="en-US" sz="900" b="1" dirty="0">
              <a:sym typeface="Wingdings" pitchFamily="2" charset="2"/>
            </a:endParaRPr>
          </a:p>
          <a:p>
            <a:pPr>
              <a:buFont typeface="Wingdings" pitchFamily="2" charset="2"/>
              <a:buNone/>
            </a:pPr>
            <a:r>
              <a:rPr lang="en-US" sz="900" dirty="0">
                <a:sym typeface="Wingdings" pitchFamily="2" charset="2"/>
              </a:rPr>
              <a:t> </a:t>
            </a:r>
            <a:r>
              <a:rPr lang="en-US" sz="900" b="1" dirty="0">
                <a:sym typeface="Wingdings" pitchFamily="2" charset="2"/>
              </a:rPr>
              <a:t>Provides On-site Program, Administrative and Technical assistance</a:t>
            </a:r>
          </a:p>
          <a:p>
            <a:pPr>
              <a:buFont typeface="Wingdings" pitchFamily="2" charset="2"/>
              <a:buChar char="ü"/>
            </a:pPr>
            <a:r>
              <a:rPr lang="en-US" sz="900" dirty="0"/>
              <a:t>Updating the State Administrative Plan for each disaster</a:t>
            </a:r>
          </a:p>
          <a:p>
            <a:pPr>
              <a:buFont typeface="Wingdings" pitchFamily="2" charset="2"/>
              <a:buChar char="ü"/>
            </a:pPr>
            <a:r>
              <a:rPr lang="en-US" sz="900" dirty="0"/>
              <a:t>Coordinating with other State agencies on all issues involving Public Assistance</a:t>
            </a:r>
          </a:p>
          <a:p>
            <a:pPr>
              <a:buFont typeface="Wingdings" pitchFamily="2" charset="2"/>
              <a:buChar char="ü"/>
            </a:pPr>
            <a:r>
              <a:rPr lang="en-US" sz="900" dirty="0"/>
              <a:t>Validating 20% of each Applicant's small projects (optional—in conjunction with FEMA)</a:t>
            </a:r>
          </a:p>
          <a:p>
            <a:pPr>
              <a:buFont typeface="Wingdings" pitchFamily="2" charset="2"/>
              <a:buChar char="ü"/>
            </a:pPr>
            <a:r>
              <a:rPr lang="en-US" sz="900" dirty="0"/>
              <a:t>Preparing with FEMA and the Applicant scopes of work and cost estimates for large projects</a:t>
            </a:r>
          </a:p>
          <a:p>
            <a:pPr>
              <a:buFont typeface="Wingdings" pitchFamily="2" charset="2"/>
              <a:buChar char="ü"/>
            </a:pPr>
            <a:r>
              <a:rPr lang="en-US" sz="900" dirty="0"/>
              <a:t>Submitting to FEMA design and construction schedules for large projects</a:t>
            </a:r>
          </a:p>
          <a:p>
            <a:pPr>
              <a:buFont typeface="Wingdings" pitchFamily="2" charset="2"/>
              <a:buChar char="ü"/>
            </a:pPr>
            <a:r>
              <a:rPr lang="en-US" sz="900" dirty="0"/>
              <a:t>Advising Applicants of hazard mitigation opportunities</a:t>
            </a:r>
          </a:p>
          <a:p>
            <a:pPr>
              <a:buFont typeface="Wingdings" pitchFamily="2" charset="2"/>
              <a:buNone/>
            </a:pPr>
            <a:endParaRPr lang="en-US" sz="900" dirty="0"/>
          </a:p>
          <a:p>
            <a:pPr>
              <a:buFont typeface="Wingdings" pitchFamily="2" charset="2"/>
              <a:buNone/>
            </a:pPr>
            <a:r>
              <a:rPr lang="en-US" sz="900" dirty="0">
                <a:sym typeface="Wingdings" pitchFamily="2" charset="2"/>
              </a:rPr>
              <a:t> </a:t>
            </a:r>
            <a:r>
              <a:rPr lang="en-US" sz="900" b="1" dirty="0">
                <a:sym typeface="Wingdings" pitchFamily="2" charset="2"/>
              </a:rPr>
              <a:t>Grantee – Close Out Administration</a:t>
            </a:r>
          </a:p>
          <a:p>
            <a:pPr>
              <a:buFont typeface="Wingdings" pitchFamily="2" charset="2"/>
              <a:buChar char="ü"/>
            </a:pPr>
            <a:r>
              <a:rPr lang="en-US" sz="900" dirty="0"/>
              <a:t>Designating a State Special Considerations Liaison to coordinate special considerations issue resolution with the FEMA Special Considerations Liaison</a:t>
            </a:r>
          </a:p>
          <a:p>
            <a:pPr>
              <a:buFont typeface="Wingdings" pitchFamily="2" charset="2"/>
              <a:buChar char="ü"/>
            </a:pPr>
            <a:r>
              <a:rPr lang="en-US" sz="900" dirty="0"/>
              <a:t>Reviewing and making recommendations to FEMA on Applicants' appeals in a timely manner</a:t>
            </a:r>
          </a:p>
          <a:p>
            <a:pPr>
              <a:buFont typeface="Wingdings" pitchFamily="2" charset="2"/>
              <a:buChar char="ü"/>
            </a:pPr>
            <a:r>
              <a:rPr lang="en-US" sz="900" dirty="0"/>
              <a:t>Reviewing and making recommendations to FEMA on Applicants' requests for cost overruns</a:t>
            </a:r>
          </a:p>
          <a:p>
            <a:endParaRPr lang="en-US" sz="900" b="1" dirty="0"/>
          </a:p>
          <a:p>
            <a:r>
              <a:rPr lang="en-US" sz="900" b="1" dirty="0"/>
              <a:t>    Reporting and Closeout</a:t>
            </a:r>
          </a:p>
          <a:p>
            <a:endParaRPr lang="en-US" sz="900" b="1" dirty="0"/>
          </a:p>
          <a:p>
            <a:pPr>
              <a:buFontTx/>
              <a:buChar char="•"/>
            </a:pPr>
            <a:r>
              <a:rPr lang="en-US" sz="900" dirty="0"/>
              <a:t>Certifying completion of all small projects</a:t>
            </a:r>
            <a:endParaRPr lang="en-US" sz="900" b="1" dirty="0"/>
          </a:p>
          <a:p>
            <a:pPr>
              <a:buFont typeface="Wingdings" pitchFamily="2" charset="2"/>
              <a:buChar char="ü"/>
            </a:pPr>
            <a:r>
              <a:rPr lang="en-US" sz="900" dirty="0"/>
              <a:t>Submitting quarterly progress and financial reports to FEMA</a:t>
            </a:r>
          </a:p>
          <a:p>
            <a:pPr>
              <a:buFont typeface="Wingdings" pitchFamily="2" charset="2"/>
              <a:buChar char="ü"/>
            </a:pPr>
            <a:r>
              <a:rPr lang="en-US" sz="900" dirty="0"/>
              <a:t>Performing final inspections of all large projects, certifying completion, and submitting final cost accounting to FEMA for determination of eligible costs</a:t>
            </a:r>
          </a:p>
          <a:p>
            <a:pPr>
              <a:buFont typeface="Wingdings" pitchFamily="2" charset="2"/>
              <a:buChar char="ü"/>
            </a:pPr>
            <a:r>
              <a:rPr lang="en-US" sz="900" dirty="0"/>
              <a:t>Submitting to FEMA the closeout request and appropriate documentation to close out Applicants' grants</a:t>
            </a:r>
          </a:p>
          <a:p>
            <a:pPr>
              <a:buFont typeface="Wingdings" pitchFamily="2" charset="2"/>
              <a:buChar char="ü"/>
            </a:pPr>
            <a:r>
              <a:rPr lang="en-US" sz="900" dirty="0"/>
              <a:t>Working with FEMA to close out the public assistance grant after all Applicants have been closed</a:t>
            </a:r>
          </a:p>
          <a:p>
            <a:endParaRPr lang="en-US"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ABD4CC9B-2CC2-45B9-A296-56D70979A4BF}" type="slidenum">
              <a:rPr lang="en-US" smtClean="0"/>
              <a:pPr/>
              <a:t>8</a:t>
            </a:fld>
            <a:endParaRPr lang="en-US"/>
          </a:p>
        </p:txBody>
      </p:sp>
      <p:sp>
        <p:nvSpPr>
          <p:cNvPr id="251907" name="Rectangle 2"/>
          <p:cNvSpPr>
            <a:spLocks noGrp="1" noRot="1" noChangeAspect="1" noChangeArrowheads="1" noTextEdit="1"/>
          </p:cNvSpPr>
          <p:nvPr>
            <p:ph type="sldImg"/>
          </p:nvPr>
        </p:nvSpPr>
        <p:spPr>
          <a:xfrm>
            <a:off x="914400" y="290513"/>
            <a:ext cx="4933950" cy="2776537"/>
          </a:xfrm>
          <a:ln/>
        </p:spPr>
      </p:sp>
      <p:sp>
        <p:nvSpPr>
          <p:cNvPr id="251908" name="Rectangle 3"/>
          <p:cNvSpPr>
            <a:spLocks noGrp="1" noChangeArrowheads="1"/>
          </p:cNvSpPr>
          <p:nvPr>
            <p:ph type="body" idx="1"/>
          </p:nvPr>
        </p:nvSpPr>
        <p:spPr>
          <a:xfrm>
            <a:off x="930093" y="3223382"/>
            <a:ext cx="5509359" cy="5234214"/>
          </a:xfrm>
          <a:noFill/>
          <a:ln/>
        </p:spPr>
        <p:txBody>
          <a:bodyPr/>
          <a:lstStyle/>
          <a:p>
            <a:r>
              <a:rPr lang="en-US" dirty="0"/>
              <a:t>The Applicant:</a:t>
            </a:r>
          </a:p>
          <a:p>
            <a:endParaRPr lang="en-US" dirty="0"/>
          </a:p>
          <a:p>
            <a:r>
              <a:rPr lang="en-US" dirty="0"/>
              <a:t>Appoints someone to serve as the Applicant's Authorized Representative [AAR] (preferably before disaster occurs)</a:t>
            </a:r>
          </a:p>
          <a:p>
            <a:endParaRPr lang="en-US" dirty="0">
              <a:solidFill>
                <a:srgbClr val="000000"/>
              </a:solidFill>
            </a:endParaRPr>
          </a:p>
          <a:p>
            <a:pPr>
              <a:buFont typeface="Wingdings" pitchFamily="2" charset="2"/>
              <a:buChar char="ü"/>
            </a:pPr>
            <a:r>
              <a:rPr lang="en-US" dirty="0">
                <a:solidFill>
                  <a:srgbClr val="000000"/>
                </a:solidFill>
              </a:rPr>
              <a:t>Attend the Applicants' Briefing</a:t>
            </a:r>
          </a:p>
          <a:p>
            <a:pPr>
              <a:buFont typeface="Wingdings" pitchFamily="2" charset="2"/>
              <a:buChar char="ü"/>
            </a:pPr>
            <a:r>
              <a:rPr lang="en-US" dirty="0">
                <a:solidFill>
                  <a:srgbClr val="000000"/>
                </a:solidFill>
              </a:rPr>
              <a:t>Submit a Request for Public Assistance (RPA) </a:t>
            </a:r>
          </a:p>
          <a:p>
            <a:pPr>
              <a:buFont typeface="Wingdings" pitchFamily="2" charset="2"/>
              <a:buChar char="ü"/>
            </a:pPr>
            <a:r>
              <a:rPr lang="en-US" dirty="0">
                <a:solidFill>
                  <a:srgbClr val="000000"/>
                </a:solidFill>
              </a:rPr>
              <a:t>Attend the Kickoff Meeting (Where the Applicant’s role and responsibilities will be discussed)</a:t>
            </a:r>
          </a:p>
          <a:p>
            <a:pPr>
              <a:buFont typeface="Wingdings" pitchFamily="2" charset="2"/>
              <a:buChar char="ü"/>
            </a:pPr>
            <a:r>
              <a:rPr lang="en-US" dirty="0">
                <a:solidFill>
                  <a:srgbClr val="000000"/>
                </a:solidFill>
              </a:rPr>
              <a:t>Prepare a list of damages</a:t>
            </a:r>
          </a:p>
          <a:p>
            <a:pPr>
              <a:buFont typeface="Wingdings" pitchFamily="2" charset="2"/>
              <a:buChar char="ü"/>
            </a:pPr>
            <a:r>
              <a:rPr lang="en-US" dirty="0">
                <a:solidFill>
                  <a:srgbClr val="000000"/>
                </a:solidFill>
              </a:rPr>
              <a:t>Formulate small projects</a:t>
            </a:r>
          </a:p>
          <a:p>
            <a:pPr>
              <a:buFont typeface="Wingdings" pitchFamily="2" charset="2"/>
              <a:buChar char="ü"/>
            </a:pPr>
            <a:r>
              <a:rPr lang="en-US" dirty="0">
                <a:solidFill>
                  <a:srgbClr val="000000"/>
                </a:solidFill>
              </a:rPr>
              <a:t>Work with FEMA and the State to formulate large projects</a:t>
            </a:r>
          </a:p>
          <a:p>
            <a:pPr>
              <a:buFont typeface="Wingdings" pitchFamily="2" charset="2"/>
              <a:buChar char="ü"/>
            </a:pPr>
            <a:r>
              <a:rPr lang="en-US" dirty="0">
                <a:solidFill>
                  <a:srgbClr val="000000"/>
                </a:solidFill>
              </a:rPr>
              <a:t>Identify Special Considerations issues that could affect the Scope of Work &amp; funding of the project</a:t>
            </a:r>
          </a:p>
          <a:p>
            <a:pPr>
              <a:buFont typeface="Wingdings" pitchFamily="2" charset="2"/>
              <a:buNone/>
            </a:pPr>
            <a:r>
              <a:rPr lang="en-US" dirty="0">
                <a:solidFill>
                  <a:srgbClr val="000000"/>
                </a:solidFill>
              </a:rPr>
              <a:t>      Insurance, hazard mitigation measures, environmental and historic preservation compliance with Federal Laws, regulations and Executive Orders (EOs)</a:t>
            </a:r>
          </a:p>
          <a:p>
            <a:pPr>
              <a:buFont typeface="Wingdings" pitchFamily="2" charset="2"/>
              <a:buChar char="ü"/>
            </a:pPr>
            <a:r>
              <a:rPr lang="en-US" dirty="0">
                <a:solidFill>
                  <a:srgbClr val="000000"/>
                </a:solidFill>
              </a:rPr>
              <a:t>Maintain project documentation (for 3 years after grantee notifies you that your application has been closed. Some States may require longer retention periods. AI recommends maintaining documentation for at least 7 years)</a:t>
            </a:r>
          </a:p>
          <a:p>
            <a:pPr>
              <a:buFont typeface="Wingdings" pitchFamily="2" charset="2"/>
              <a:buChar char="ü"/>
            </a:pPr>
            <a:r>
              <a:rPr lang="en-US" dirty="0">
                <a:solidFill>
                  <a:srgbClr val="000000"/>
                </a:solidFill>
              </a:rPr>
              <a:t>Request the PAC to begin validation of small projects written by the applicant</a:t>
            </a:r>
          </a:p>
          <a:p>
            <a:pPr>
              <a:buFont typeface="Wingdings" pitchFamily="2" charset="2"/>
              <a:buChar char="ü"/>
            </a:pPr>
            <a:r>
              <a:rPr lang="en-US" dirty="0">
                <a:solidFill>
                  <a:srgbClr val="000000"/>
                </a:solidFill>
              </a:rPr>
              <a:t>Participate in the completion of large projects</a:t>
            </a:r>
          </a:p>
          <a:p>
            <a:pPr>
              <a:buFont typeface="Wingdings" pitchFamily="2" charset="2"/>
              <a:buChar char="ü"/>
            </a:pPr>
            <a:r>
              <a:rPr lang="en-US" dirty="0">
                <a:solidFill>
                  <a:srgbClr val="000000"/>
                </a:solidFill>
              </a:rPr>
              <a:t>Initiate project closeout</a:t>
            </a:r>
          </a:p>
          <a:p>
            <a:endParaRPr lang="en-US" dirty="0">
              <a:solidFill>
                <a:srgbClr val="000000"/>
              </a:solidFill>
            </a:endParaRPr>
          </a:p>
          <a:p>
            <a:r>
              <a:rPr lang="en-US" dirty="0">
                <a:solidFill>
                  <a:srgbClr val="000000"/>
                </a:solidFill>
              </a:rPr>
              <a:t>We will discuss these roles and responsibilities in detail as we proceed with the workshop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p:spPr>
        <p:txBody>
          <a:bodyPr/>
          <a:lstStyle/>
          <a:p>
            <a:r>
              <a:rPr lang="en-US" dirty="0"/>
              <a:t>When disaster strikes, a community will spend financial and human resources on such things as search and rescue, mass evacuations, demolition of damaged buildings, debris removal, reconstruction of damaged facilities, and other tasks to permanently restore the community. </a:t>
            </a:r>
          </a:p>
          <a:p>
            <a:endParaRPr lang="en-US" dirty="0"/>
          </a:p>
          <a:p>
            <a:r>
              <a:rPr lang="en-US" dirty="0"/>
              <a:t>To ensure that work performed both before and after a disaster is declared is well-documented, the Applicant should:</a:t>
            </a:r>
          </a:p>
          <a:p>
            <a:pPr>
              <a:buFont typeface="Wingdings" pitchFamily="2" charset="2"/>
              <a:buChar char="q"/>
            </a:pPr>
            <a:endParaRPr lang="en-US" dirty="0"/>
          </a:p>
          <a:p>
            <a:pPr>
              <a:buFont typeface="Wingdings" pitchFamily="2" charset="2"/>
              <a:buChar char="q"/>
            </a:pPr>
            <a:r>
              <a:rPr lang="en-US" dirty="0"/>
              <a:t> Designate a person to serve as the Applicant's Agent, or representative of the community.</a:t>
            </a:r>
          </a:p>
          <a:p>
            <a:pPr marL="739880" lvl="1" indent="-284453">
              <a:buFont typeface="Wingdings" pitchFamily="2" charset="2"/>
              <a:buChar char="q"/>
            </a:pPr>
            <a:r>
              <a:rPr lang="en-US" dirty="0"/>
              <a:t> Ensure that the Applicant's Agent or other designated person coordinates the accumulation of records to document work and costs.</a:t>
            </a:r>
          </a:p>
          <a:p>
            <a:pPr>
              <a:buFont typeface="Wingdings" pitchFamily="2" charset="2"/>
              <a:buChar char="q"/>
            </a:pPr>
            <a:r>
              <a:rPr lang="en-US" dirty="0"/>
              <a:t>Establish a file for each project where work has been or will be performed.</a:t>
            </a:r>
          </a:p>
          <a:p>
            <a:pPr marL="739880" lvl="1" indent="-284453">
              <a:buFont typeface="Wingdings" pitchFamily="2" charset="2"/>
              <a:buChar char="q"/>
            </a:pPr>
            <a:r>
              <a:rPr lang="en-US" dirty="0"/>
              <a:t> Include in the project file copies of all forms, reports, meeting notes, and telephone calls.</a:t>
            </a:r>
          </a:p>
          <a:p>
            <a:pPr>
              <a:buFont typeface="Wingdings" pitchFamily="2" charset="2"/>
              <a:buChar char="q"/>
            </a:pPr>
            <a:r>
              <a:rPr lang="en-US" dirty="0"/>
              <a:t> Maintain accurate disbursement and accounting records to document the work performed and the costs incurred.</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FABF76-E266-457C-A75D-859642AD1C96}" type="slidenum">
              <a:rPr lang="en-US" smtClean="0"/>
              <a:pPr/>
              <a:t>11</a:t>
            </a:fld>
            <a:endParaRPr lang="en-US"/>
          </a:p>
        </p:txBody>
      </p:sp>
    </p:spTree>
    <p:extLst>
      <p:ext uri="{BB962C8B-B14F-4D97-AF65-F5344CB8AC3E}">
        <p14:creationId xmlns:p14="http://schemas.microsoft.com/office/powerpoint/2010/main" val="3839852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002855"/>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33A8902D-BF2C-0B92-6D73-0EF6D94FB14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D55E5CD3-35DF-BCC5-77D3-2197D7CA0E1F}"/>
              </a:ext>
            </a:extLst>
          </p:cNvPr>
          <p:cNvSpPr>
            <a:spLocks noGrp="1"/>
          </p:cNvSpPr>
          <p:nvPr>
            <p:ph type="body" sz="quarter" idx="10" hasCustomPrompt="1"/>
          </p:nvPr>
        </p:nvSpPr>
        <p:spPr>
          <a:xfrm>
            <a:off x="450001" y="3572008"/>
            <a:ext cx="11253560" cy="751513"/>
          </a:xfrm>
          <a:prstGeom prst="rect">
            <a:avLst/>
          </a:prstGeom>
        </p:spPr>
        <p:txBody>
          <a:bodyPr lIns="0" tIns="0" rIns="0" bIns="0"/>
          <a:lstStyle>
            <a:lvl1pPr>
              <a:defRPr sz="1100" spc="-20" baseline="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GB">
                <a:effectLst/>
                <a:latin typeface="+mj-lt"/>
              </a:rPr>
              <a:t>Month XX, 2023</a:t>
            </a:r>
            <a:endParaRPr lang="en-US"/>
          </a:p>
        </p:txBody>
      </p:sp>
      <p:sp>
        <p:nvSpPr>
          <p:cNvPr id="14" name="Text Placeholder 13">
            <a:extLst>
              <a:ext uri="{FF2B5EF4-FFF2-40B4-BE49-F238E27FC236}">
                <a16:creationId xmlns:a16="http://schemas.microsoft.com/office/drawing/2014/main" id="{435AA990-3196-E711-01DB-25AEB5667C51}"/>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A9E0"/>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cxnSp>
        <p:nvCxnSpPr>
          <p:cNvPr id="15" name="Straight Connector 14">
            <a:extLst>
              <a:ext uri="{FF2B5EF4-FFF2-40B4-BE49-F238E27FC236}">
                <a16:creationId xmlns:a16="http://schemas.microsoft.com/office/drawing/2014/main" id="{218F674B-E51F-EB98-A7F7-1106C335C8F3}"/>
              </a:ext>
            </a:extLst>
          </p:cNvPr>
          <p:cNvCxnSpPr>
            <a:cxnSpLocks/>
          </p:cNvCxnSpPr>
          <p:nvPr userDrawn="1"/>
        </p:nvCxnSpPr>
        <p:spPr>
          <a:xfrm>
            <a:off x="450001" y="2448513"/>
            <a:ext cx="1868656"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B8FA27-C376-BF97-A5A2-2CDABC76DF32}"/>
              </a:ext>
            </a:extLst>
          </p:cNvPr>
          <p:cNvSpPr txBox="1"/>
          <p:nvPr userDrawn="1"/>
        </p:nvSpPr>
        <p:spPr>
          <a:xfrm>
            <a:off x="9867024" y="6193745"/>
            <a:ext cx="1845277" cy="261610"/>
          </a:xfrm>
          <a:prstGeom prst="rect">
            <a:avLst/>
          </a:prstGeom>
          <a:noFill/>
        </p:spPr>
        <p:txBody>
          <a:bodyPr wrap="square" lIns="0" t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i="0" spc="-40" baseline="0" err="1">
                <a:solidFill>
                  <a:schemeClr val="bg1"/>
                </a:solidFill>
                <a:effectLst/>
                <a:latin typeface="Arial" panose="020B0604020202020204" pitchFamily="34" charset="0"/>
                <a:cs typeface="Arial" panose="020B0604020202020204" pitchFamily="34" charset="0"/>
              </a:rPr>
              <a:t>tidalbasingroup.com</a:t>
            </a:r>
            <a:endParaRPr lang="en-US" sz="1400" b="1" i="0" spc="-40" baseline="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3CF9FF1-8E46-8E16-1417-65FA9EFF84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8741" y="5574297"/>
            <a:ext cx="945412" cy="822859"/>
          </a:xfrm>
          <a:prstGeom prst="rect">
            <a:avLst/>
          </a:prstGeom>
        </p:spPr>
      </p:pic>
      <p:pic>
        <p:nvPicPr>
          <p:cNvPr id="5" name="Picture 4">
            <a:extLst>
              <a:ext uri="{FF2B5EF4-FFF2-40B4-BE49-F238E27FC236}">
                <a16:creationId xmlns:a16="http://schemas.microsoft.com/office/drawing/2014/main" id="{C369ACA5-D4A8-9D59-C180-5B4B0656A45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939779" y="266404"/>
            <a:ext cx="2053164" cy="851683"/>
          </a:xfrm>
          <a:prstGeom prst="rect">
            <a:avLst/>
          </a:prstGeom>
        </p:spPr>
      </p:pic>
    </p:spTree>
    <p:extLst>
      <p:ext uri="{BB962C8B-B14F-4D97-AF65-F5344CB8AC3E}">
        <p14:creationId xmlns:p14="http://schemas.microsoft.com/office/powerpoint/2010/main" val="173215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Slide Single Column">
    <p:spTree>
      <p:nvGrpSpPr>
        <p:cNvPr id="1" name=""/>
        <p:cNvGrpSpPr/>
        <p:nvPr/>
      </p:nvGrpSpPr>
      <p:grpSpPr>
        <a:xfrm>
          <a:off x="0" y="0"/>
          <a:ext cx="0" cy="0"/>
          <a:chOff x="0" y="0"/>
          <a:chExt cx="0" cy="0"/>
        </a:xfrm>
      </p:grpSpPr>
      <p:sp>
        <p:nvSpPr>
          <p:cNvPr id="7" name="Text Placeholder 17"/>
          <p:cNvSpPr>
            <a:spLocks noGrp="1"/>
          </p:cNvSpPr>
          <p:nvPr>
            <p:ph type="body" sz="quarter" idx="12" hasCustomPrompt="1"/>
          </p:nvPr>
        </p:nvSpPr>
        <p:spPr>
          <a:xfrm>
            <a:off x="489574" y="1831137"/>
            <a:ext cx="6989533"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9" name="Text Placeholder 17"/>
          <p:cNvSpPr>
            <a:spLocks noGrp="1"/>
          </p:cNvSpPr>
          <p:nvPr>
            <p:ph type="body" sz="quarter" idx="13" hasCustomPrompt="1"/>
          </p:nvPr>
        </p:nvSpPr>
        <p:spPr>
          <a:xfrm>
            <a:off x="490411" y="3074134"/>
            <a:ext cx="6988912"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5" name="Text Placeholder 17"/>
          <p:cNvSpPr>
            <a:spLocks noGrp="1"/>
          </p:cNvSpPr>
          <p:nvPr>
            <p:ph type="body" sz="quarter" idx="15" hasCustomPrompt="1"/>
          </p:nvPr>
        </p:nvSpPr>
        <p:spPr>
          <a:xfrm>
            <a:off x="489574" y="4034175"/>
            <a:ext cx="6988912"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5ACDC0AE-4DF4-CCD9-AF06-5B6A3BB460C8}"/>
              </a:ext>
            </a:extLst>
          </p:cNvPr>
          <p:cNvSpPr>
            <a:spLocks noGrp="1"/>
          </p:cNvSpPr>
          <p:nvPr>
            <p:ph type="body" sz="quarter" idx="16" hasCustomPrompt="1"/>
          </p:nvPr>
        </p:nvSpPr>
        <p:spPr>
          <a:xfrm>
            <a:off x="8806543" y="4481609"/>
            <a:ext cx="2982685" cy="819728"/>
          </a:xfrm>
          <a:prstGeom prst="rect">
            <a:avLst/>
          </a:prstGeom>
        </p:spPr>
        <p:txBody>
          <a:bodyPr lIns="0" tIns="0" rIns="0" bIns="0"/>
          <a:lstStyle>
            <a:lvl1pPr>
              <a:lnSpc>
                <a:spcPts val="1600"/>
              </a:lnSpc>
              <a:spcAft>
                <a:spcPts val="0"/>
              </a:spcAft>
              <a:defRPr sz="1400" b="0" i="0" spc="-4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Caption text </a:t>
            </a:r>
          </a:p>
        </p:txBody>
      </p: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5D1F200-C3EF-724F-2D8B-ACA2B8C1E29D}"/>
              </a:ext>
            </a:extLst>
          </p:cNvPr>
          <p:cNvCxnSpPr>
            <a:cxnSpLocks/>
          </p:cNvCxnSpPr>
          <p:nvPr userDrawn="1"/>
        </p:nvCxnSpPr>
        <p:spPr>
          <a:xfrm>
            <a:off x="8806543" y="5401561"/>
            <a:ext cx="2982685"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9FD7C62-5079-474F-438F-BA9908108ED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40385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 Slide Single Column">
    <p:spTree>
      <p:nvGrpSpPr>
        <p:cNvPr id="1" name=""/>
        <p:cNvGrpSpPr/>
        <p:nvPr/>
      </p:nvGrpSpPr>
      <p:grpSpPr>
        <a:xfrm>
          <a:off x="0" y="0"/>
          <a:ext cx="0" cy="0"/>
          <a:chOff x="0" y="0"/>
          <a:chExt cx="0" cy="0"/>
        </a:xfrm>
      </p:grpSpPr>
      <p:sp>
        <p:nvSpPr>
          <p:cNvPr id="7" name="Text Placeholder 17"/>
          <p:cNvSpPr>
            <a:spLocks noGrp="1"/>
          </p:cNvSpPr>
          <p:nvPr>
            <p:ph type="body" sz="quarter" idx="12" hasCustomPrompt="1"/>
          </p:nvPr>
        </p:nvSpPr>
        <p:spPr>
          <a:xfrm>
            <a:off x="3827472" y="1842873"/>
            <a:ext cx="5272985" cy="439203"/>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9" name="Text Placeholder 17"/>
          <p:cNvSpPr>
            <a:spLocks noGrp="1"/>
          </p:cNvSpPr>
          <p:nvPr>
            <p:ph type="body" sz="quarter" idx="13" hasCustomPrompt="1"/>
          </p:nvPr>
        </p:nvSpPr>
        <p:spPr>
          <a:xfrm>
            <a:off x="3828308" y="3521568"/>
            <a:ext cx="5272986"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15" name="Text Placeholder 17"/>
          <p:cNvSpPr>
            <a:spLocks noGrp="1"/>
          </p:cNvSpPr>
          <p:nvPr>
            <p:ph type="body" sz="quarter" idx="15" hasCustomPrompt="1"/>
          </p:nvPr>
        </p:nvSpPr>
        <p:spPr>
          <a:xfrm>
            <a:off x="3827471" y="4481609"/>
            <a:ext cx="5272986"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5ACDC0AE-4DF4-CCD9-AF06-5B6A3BB460C8}"/>
              </a:ext>
            </a:extLst>
          </p:cNvPr>
          <p:cNvSpPr>
            <a:spLocks noGrp="1"/>
          </p:cNvSpPr>
          <p:nvPr>
            <p:ph type="body" sz="quarter" idx="16" hasCustomPrompt="1"/>
          </p:nvPr>
        </p:nvSpPr>
        <p:spPr>
          <a:xfrm>
            <a:off x="489574" y="4481609"/>
            <a:ext cx="2982685" cy="819728"/>
          </a:xfrm>
          <a:prstGeom prst="rect">
            <a:avLst/>
          </a:prstGeom>
        </p:spPr>
        <p:txBody>
          <a:bodyPr lIns="0" tIns="0" rIns="0" bIns="0"/>
          <a:lstStyle>
            <a:lvl1pPr>
              <a:lnSpc>
                <a:spcPts val="1600"/>
              </a:lnSpc>
              <a:spcAft>
                <a:spcPts val="0"/>
              </a:spcAft>
              <a:defRPr sz="1400" b="0" i="0" spc="-4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Caption text </a:t>
            </a:r>
          </a:p>
        </p:txBody>
      </p: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5D1F200-C3EF-724F-2D8B-ACA2B8C1E29D}"/>
              </a:ext>
            </a:extLst>
          </p:cNvPr>
          <p:cNvCxnSpPr>
            <a:cxnSpLocks/>
          </p:cNvCxnSpPr>
          <p:nvPr userDrawn="1"/>
        </p:nvCxnSpPr>
        <p:spPr>
          <a:xfrm>
            <a:off x="489574" y="5401561"/>
            <a:ext cx="2982685"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4" name="Text Placeholder 31">
            <a:extLst>
              <a:ext uri="{FF2B5EF4-FFF2-40B4-BE49-F238E27FC236}">
                <a16:creationId xmlns:a16="http://schemas.microsoft.com/office/drawing/2014/main" id="{34B637B2-0D06-2549-A51F-9ED7514D7D50}"/>
              </a:ext>
            </a:extLst>
          </p:cNvPr>
          <p:cNvSpPr>
            <a:spLocks noGrp="1"/>
          </p:cNvSpPr>
          <p:nvPr>
            <p:ph type="body" sz="quarter" idx="21" hasCustomPrompt="1"/>
          </p:nvPr>
        </p:nvSpPr>
        <p:spPr>
          <a:xfrm>
            <a:off x="10173960" y="2830190"/>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sp>
        <p:nvSpPr>
          <p:cNvPr id="5" name="Text Placeholder 33">
            <a:extLst>
              <a:ext uri="{FF2B5EF4-FFF2-40B4-BE49-F238E27FC236}">
                <a16:creationId xmlns:a16="http://schemas.microsoft.com/office/drawing/2014/main" id="{7346F057-CB03-F562-440E-F8D38C7630C3}"/>
              </a:ext>
            </a:extLst>
          </p:cNvPr>
          <p:cNvSpPr>
            <a:spLocks noGrp="1"/>
          </p:cNvSpPr>
          <p:nvPr>
            <p:ph type="body" sz="quarter" idx="17" hasCustomPrompt="1"/>
          </p:nvPr>
        </p:nvSpPr>
        <p:spPr>
          <a:xfrm>
            <a:off x="10174288" y="3124315"/>
            <a:ext cx="1527175" cy="1212243"/>
          </a:xfrm>
          <a:prstGeom prst="rect">
            <a:avLst/>
          </a:prstGeom>
        </p:spPr>
        <p:txBody>
          <a:bodyPr lIns="0" tIns="0" rIns="0" bIns="0"/>
          <a:lstStyle>
            <a:lvl1pPr>
              <a:defRPr sz="6600">
                <a:solidFill>
                  <a:srgbClr val="00A9E0"/>
                </a:solidFill>
              </a:defRPr>
            </a:lvl1pPr>
            <a:lvl2pPr>
              <a:defRPr sz="6600"/>
            </a:lvl2pPr>
            <a:lvl3pPr>
              <a:defRPr sz="6600"/>
            </a:lvl3pPr>
            <a:lvl4pPr>
              <a:defRPr sz="6600"/>
            </a:lvl4pPr>
            <a:lvl5pPr>
              <a:defRPr sz="6600"/>
            </a:lvl5pPr>
          </a:lstStyle>
          <a:p>
            <a:pPr lvl="0"/>
            <a:r>
              <a:rPr lang="en-GB"/>
              <a:t>00</a:t>
            </a:r>
            <a:endParaRPr lang="en-US"/>
          </a:p>
        </p:txBody>
      </p:sp>
      <p:sp>
        <p:nvSpPr>
          <p:cNvPr id="11" name="Text Placeholder 31">
            <a:extLst>
              <a:ext uri="{FF2B5EF4-FFF2-40B4-BE49-F238E27FC236}">
                <a16:creationId xmlns:a16="http://schemas.microsoft.com/office/drawing/2014/main" id="{EA89CAE5-F82D-06D6-720B-CA6567E797C0}"/>
              </a:ext>
            </a:extLst>
          </p:cNvPr>
          <p:cNvSpPr>
            <a:spLocks noGrp="1"/>
          </p:cNvSpPr>
          <p:nvPr>
            <p:ph type="body" sz="quarter" idx="18" hasCustomPrompt="1"/>
          </p:nvPr>
        </p:nvSpPr>
        <p:spPr>
          <a:xfrm>
            <a:off x="10173960" y="4055567"/>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pic>
        <p:nvPicPr>
          <p:cNvPr id="2" name="Picture 1">
            <a:extLst>
              <a:ext uri="{FF2B5EF4-FFF2-40B4-BE49-F238E27FC236}">
                <a16:creationId xmlns:a16="http://schemas.microsoft.com/office/drawing/2014/main" id="{79BB2CC9-6CC1-F611-7DAD-99D94211E6C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241430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Slide Single Column">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1891DB4-0186-47E6-2804-FB506DC8ACE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32459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Logo and swoosh">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62A137-F103-3A37-4C05-3046733BF6D6}"/>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B2F9FFD-2544-8CDF-377F-79A072181A77}"/>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0C11FF2-99DF-51F8-5AFE-FDDA9E3F7DC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65332" y="166034"/>
            <a:ext cx="1755889" cy="728369"/>
          </a:xfrm>
          <a:prstGeom prst="rect">
            <a:avLst/>
          </a:prstGeom>
        </p:spPr>
      </p:pic>
      <p:pic>
        <p:nvPicPr>
          <p:cNvPr id="2" name="Picture 1" descr="A blue and black flag&#10;&#10;Description automatically generated with low confidence">
            <a:extLst>
              <a:ext uri="{FF2B5EF4-FFF2-40B4-BE49-F238E27FC236}">
                <a16:creationId xmlns:a16="http://schemas.microsoft.com/office/drawing/2014/main" id="{842DCFDA-B171-9721-14B5-3E20C0F9FF17}"/>
              </a:ext>
            </a:extLst>
          </p:cNvPr>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13311" y="25412"/>
            <a:ext cx="12178689" cy="6850512"/>
          </a:xfrm>
          <a:prstGeom prst="rect">
            <a:avLst/>
          </a:prstGeom>
        </p:spPr>
      </p:pic>
    </p:spTree>
    <p:extLst>
      <p:ext uri="{BB962C8B-B14F-4D97-AF65-F5344CB8AC3E}">
        <p14:creationId xmlns:p14="http://schemas.microsoft.com/office/powerpoint/2010/main" val="145031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62A137-F103-3A37-4C05-3046733BF6D6}"/>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B2F9FFD-2544-8CDF-377F-79A072181A77}"/>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0C11FF2-99DF-51F8-5AFE-FDDA9E3F7DC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32418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ext Slide Single Column">
    <p:bg>
      <p:bgPr>
        <a:solidFill>
          <a:srgbClr val="00A9E0"/>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2CB4FE6-4768-5ED8-945E-E61270A345F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pic>
        <p:nvPicPr>
          <p:cNvPr id="5" name="Picture 4">
            <a:extLst>
              <a:ext uri="{FF2B5EF4-FFF2-40B4-BE49-F238E27FC236}">
                <a16:creationId xmlns:a16="http://schemas.microsoft.com/office/drawing/2014/main" id="{C02C874D-19F5-A6F3-45A2-A33776E0100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3969059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Example Page">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graphicFrame>
        <p:nvGraphicFramePr>
          <p:cNvPr id="17" name="Table 17">
            <a:extLst>
              <a:ext uri="{FF2B5EF4-FFF2-40B4-BE49-F238E27FC236}">
                <a16:creationId xmlns:a16="http://schemas.microsoft.com/office/drawing/2014/main" id="{43F4BED0-AC8F-D852-AB4C-3E2082B9D63A}"/>
              </a:ext>
            </a:extLst>
          </p:cNvPr>
          <p:cNvGraphicFramePr>
            <a:graphicFrameLocks noGrp="1"/>
          </p:cNvGraphicFramePr>
          <p:nvPr userDrawn="1">
            <p:extLst>
              <p:ext uri="{D42A27DB-BD31-4B8C-83A1-F6EECF244321}">
                <p14:modId xmlns:p14="http://schemas.microsoft.com/office/powerpoint/2010/main" val="31011155"/>
              </p:ext>
            </p:extLst>
          </p:nvPr>
        </p:nvGraphicFramePr>
        <p:xfrm>
          <a:off x="490411" y="1739863"/>
          <a:ext cx="11270180" cy="2443069"/>
        </p:xfrm>
        <a:graphic>
          <a:graphicData uri="http://schemas.openxmlformats.org/drawingml/2006/table">
            <a:tbl>
              <a:tblPr firstRow="1" bandRow="1">
                <a:tableStyleId>{5C22544A-7EE6-4342-B048-85BDC9FD1C3A}</a:tableStyleId>
              </a:tblPr>
              <a:tblGrid>
                <a:gridCol w="2817545">
                  <a:extLst>
                    <a:ext uri="{9D8B030D-6E8A-4147-A177-3AD203B41FA5}">
                      <a16:colId xmlns:a16="http://schemas.microsoft.com/office/drawing/2014/main" val="3306005097"/>
                    </a:ext>
                  </a:extLst>
                </a:gridCol>
                <a:gridCol w="2817545">
                  <a:extLst>
                    <a:ext uri="{9D8B030D-6E8A-4147-A177-3AD203B41FA5}">
                      <a16:colId xmlns:a16="http://schemas.microsoft.com/office/drawing/2014/main" val="2272994975"/>
                    </a:ext>
                  </a:extLst>
                </a:gridCol>
                <a:gridCol w="2817545">
                  <a:extLst>
                    <a:ext uri="{9D8B030D-6E8A-4147-A177-3AD203B41FA5}">
                      <a16:colId xmlns:a16="http://schemas.microsoft.com/office/drawing/2014/main" val="2503847362"/>
                    </a:ext>
                  </a:extLst>
                </a:gridCol>
                <a:gridCol w="2817545">
                  <a:extLst>
                    <a:ext uri="{9D8B030D-6E8A-4147-A177-3AD203B41FA5}">
                      <a16:colId xmlns:a16="http://schemas.microsoft.com/office/drawing/2014/main" val="1896712613"/>
                    </a:ext>
                  </a:extLst>
                </a:gridCol>
              </a:tblGrid>
              <a:tr h="335301">
                <a:tc>
                  <a:txBody>
                    <a:bodyPr/>
                    <a:lstStyle/>
                    <a:p>
                      <a:r>
                        <a:rPr lang="en-US" sz="1100" spc="-50" baseline="0"/>
                        <a:t>Title 1</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50" baseline="0"/>
                        <a:t>Title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DB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50" baseline="0"/>
                        <a:t>Title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5003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50" baseline="0"/>
                        <a:t>Title 4</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D68"/>
                    </a:solidFill>
                  </a:tcPr>
                </a:tc>
                <a:extLst>
                  <a:ext uri="{0D108BD9-81ED-4DB2-BD59-A6C34878D82A}">
                    <a16:rowId xmlns:a16="http://schemas.microsoft.com/office/drawing/2014/main" val="520670091"/>
                  </a:ext>
                </a:extLst>
              </a:tr>
              <a:tr h="485156">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dirty="0">
                          <a:solidFill>
                            <a:schemeClr val="bg1"/>
                          </a:solidFill>
                          <a:effectLst/>
                          <a:latin typeface="+mn-lt"/>
                          <a:ea typeface="+mn-ea"/>
                          <a:cs typeface="+mn-cs"/>
                        </a:rPr>
                        <a:t>Overall field operation </a:t>
                      </a:r>
                      <a:br>
                        <a:rPr lang="en-GB" sz="1100" kern="1200" spc="-30" baseline="0" dirty="0">
                          <a:solidFill>
                            <a:schemeClr val="bg1"/>
                          </a:solidFill>
                          <a:effectLst/>
                          <a:latin typeface="+mn-lt"/>
                          <a:ea typeface="+mn-ea"/>
                          <a:cs typeface="+mn-cs"/>
                        </a:rPr>
                      </a:br>
                      <a:r>
                        <a:rPr lang="en-GB" sz="1100" kern="1200" spc="-30" baseline="0" dirty="0">
                          <a:solidFill>
                            <a:schemeClr val="bg1"/>
                          </a:solidFill>
                          <a:effectLst/>
                          <a:latin typeface="+mn-lt"/>
                          <a:ea typeface="+mn-ea"/>
                          <a:cs typeface="+mn-cs"/>
                        </a:rPr>
                        <a:t>monitoring responsibilities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chemeClr val="bg1"/>
                          </a:solidFill>
                          <a:effectLst/>
                          <a:latin typeface="+mn-lt"/>
                          <a:ea typeface="+mn-ea"/>
                          <a:cs typeface="+mn-cs"/>
                        </a:rPr>
                        <a:t>Overall field operation </a:t>
                      </a:r>
                      <a:br>
                        <a:rPr lang="en-GB" sz="1100" kern="1200" spc="-30" baseline="0">
                          <a:solidFill>
                            <a:schemeClr val="bg1"/>
                          </a:solidFill>
                          <a:effectLst/>
                          <a:latin typeface="+mn-lt"/>
                          <a:ea typeface="+mn-ea"/>
                          <a:cs typeface="+mn-cs"/>
                        </a:rPr>
                      </a:br>
                      <a:r>
                        <a:rPr lang="en-GB" sz="1100" kern="1200" spc="-30" baseline="0">
                          <a:solidFill>
                            <a:schemeClr val="bg1"/>
                          </a:solidFill>
                          <a:effectLst/>
                          <a:latin typeface="+mn-lt"/>
                          <a:ea typeface="+mn-ea"/>
                          <a:cs typeface="+mn-cs"/>
                        </a:rPr>
                        <a:t>monitoring responsibilities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9E0"/>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chemeClr val="bg1"/>
                          </a:solidFill>
                          <a:effectLst/>
                          <a:latin typeface="+mn-lt"/>
                          <a:ea typeface="+mn-ea"/>
                          <a:cs typeface="+mn-cs"/>
                        </a:rPr>
                        <a:t>Overall field operation </a:t>
                      </a:r>
                      <a:br>
                        <a:rPr lang="en-GB" sz="1100" kern="1200" spc="-30" baseline="0">
                          <a:solidFill>
                            <a:schemeClr val="bg1"/>
                          </a:solidFill>
                          <a:effectLst/>
                          <a:latin typeface="+mn-lt"/>
                          <a:ea typeface="+mn-ea"/>
                          <a:cs typeface="+mn-cs"/>
                        </a:rPr>
                      </a:br>
                      <a:r>
                        <a:rPr lang="en-GB" sz="1100" kern="1200" spc="-30" baseline="0">
                          <a:solidFill>
                            <a:schemeClr val="bg1"/>
                          </a:solidFill>
                          <a:effectLst/>
                          <a:latin typeface="+mn-lt"/>
                          <a:ea typeface="+mn-ea"/>
                          <a:cs typeface="+mn-cs"/>
                        </a:rPr>
                        <a:t>monitoring responsibilities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001C"/>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chemeClr val="bg1"/>
                          </a:solidFill>
                          <a:effectLst/>
                          <a:latin typeface="+mn-lt"/>
                          <a:ea typeface="+mn-ea"/>
                          <a:cs typeface="+mn-cs"/>
                        </a:rPr>
                        <a:t>Overall field operation </a:t>
                      </a:r>
                      <a:br>
                        <a:rPr lang="en-GB" sz="1100" kern="1200" spc="-30" baseline="0">
                          <a:solidFill>
                            <a:schemeClr val="bg1"/>
                          </a:solidFill>
                          <a:effectLst/>
                          <a:latin typeface="+mn-lt"/>
                          <a:ea typeface="+mn-ea"/>
                          <a:cs typeface="+mn-cs"/>
                        </a:rPr>
                      </a:br>
                      <a:r>
                        <a:rPr lang="en-GB" sz="1100" kern="1200" spc="-30" baseline="0">
                          <a:solidFill>
                            <a:schemeClr val="bg1"/>
                          </a:solidFill>
                          <a:effectLst/>
                          <a:latin typeface="+mn-lt"/>
                          <a:ea typeface="+mn-ea"/>
                          <a:cs typeface="+mn-cs"/>
                        </a:rPr>
                        <a:t>monitoring responsibilities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499"/>
                    </a:solidFill>
                  </a:tcPr>
                </a:tc>
                <a:extLst>
                  <a:ext uri="{0D108BD9-81ED-4DB2-BD59-A6C34878D82A}">
                    <a16:rowId xmlns:a16="http://schemas.microsoft.com/office/drawing/2014/main" val="765030175"/>
                  </a:ext>
                </a:extLst>
              </a:tr>
              <a:tr h="486993">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dirty="0">
                          <a:solidFill>
                            <a:srgbClr val="002855"/>
                          </a:solidFill>
                          <a:effectLst/>
                          <a:latin typeface="+mn-lt"/>
                          <a:ea typeface="+mn-ea"/>
                          <a:cs typeface="+mn-cs"/>
                        </a:rPr>
                        <a:t>Peak operations approximately </a:t>
                      </a:r>
                      <a:br>
                        <a:rPr lang="en-GB" sz="1100" kern="1200" spc="-30" baseline="0" dirty="0">
                          <a:solidFill>
                            <a:srgbClr val="002855"/>
                          </a:solidFill>
                          <a:effectLst/>
                          <a:latin typeface="+mn-lt"/>
                          <a:ea typeface="+mn-ea"/>
                          <a:cs typeface="+mn-cs"/>
                        </a:rPr>
                      </a:br>
                      <a:r>
                        <a:rPr lang="en-GB" sz="1100" kern="1200" spc="-30" baseline="0" dirty="0">
                          <a:solidFill>
                            <a:srgbClr val="002855"/>
                          </a:solidFill>
                          <a:effectLst/>
                          <a:latin typeface="+mn-lt"/>
                          <a:ea typeface="+mn-ea"/>
                          <a:cs typeface="+mn-cs"/>
                        </a:rPr>
                        <a:t>125 associates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Peak operations approximately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125 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Peak operations approximately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125 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Peak operations approximately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125 associates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extLst>
                  <a:ext uri="{0D108BD9-81ED-4DB2-BD59-A6C34878D82A}">
                    <a16:rowId xmlns:a16="http://schemas.microsoft.com/office/drawing/2014/main" val="872638421"/>
                  </a:ext>
                </a:extLst>
              </a:tr>
              <a:tr h="358676">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Team Field Leads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extLst>
                  <a:ext uri="{0D108BD9-81ED-4DB2-BD59-A6C34878D82A}">
                    <a16:rowId xmlns:a16="http://schemas.microsoft.com/office/drawing/2014/main" val="2740398809"/>
                  </a:ext>
                </a:extLst>
              </a:tr>
              <a:tr h="344155">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Crew Leads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extLst>
                  <a:ext uri="{0D108BD9-81ED-4DB2-BD59-A6C34878D82A}">
                    <a16:rowId xmlns:a16="http://schemas.microsoft.com/office/drawing/2014/main" val="2407027035"/>
                  </a:ext>
                </a:extLst>
              </a:tr>
              <a:tr h="432788">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Operation Field Monitoring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Associates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Operation Field Monitoring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a:solidFill>
                            <a:srgbClr val="002855"/>
                          </a:solidFill>
                          <a:effectLst/>
                          <a:latin typeface="+mn-lt"/>
                          <a:ea typeface="+mn-ea"/>
                          <a:cs typeface="+mn-cs"/>
                        </a:rPr>
                        <a:t>Operation Field Monitoring </a:t>
                      </a:r>
                      <a:br>
                        <a:rPr lang="en-GB" sz="1100" kern="1200" spc="-30" baseline="0">
                          <a:solidFill>
                            <a:srgbClr val="002855"/>
                          </a:solidFill>
                          <a:effectLst/>
                          <a:latin typeface="+mn-lt"/>
                          <a:ea typeface="+mn-ea"/>
                          <a:cs typeface="+mn-cs"/>
                        </a:rPr>
                      </a:br>
                      <a:r>
                        <a:rPr lang="en-GB" sz="1100" kern="1200" spc="-30" baseline="0">
                          <a:solidFill>
                            <a:srgbClr val="002855"/>
                          </a:solidFill>
                          <a:effectLst/>
                          <a:latin typeface="+mn-lt"/>
                          <a:ea typeface="+mn-ea"/>
                          <a:cs typeface="+mn-cs"/>
                        </a:rPr>
                        <a:t>Associates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1100" kern="1200" spc="-30" baseline="0" dirty="0">
                          <a:solidFill>
                            <a:srgbClr val="002855"/>
                          </a:solidFill>
                          <a:effectLst/>
                          <a:latin typeface="+mn-lt"/>
                          <a:ea typeface="+mn-ea"/>
                          <a:cs typeface="+mn-cs"/>
                        </a:rPr>
                        <a:t>Operation Field Monitoring </a:t>
                      </a:r>
                      <a:br>
                        <a:rPr lang="en-GB" sz="1100" kern="1200" spc="-30" baseline="0" dirty="0">
                          <a:solidFill>
                            <a:srgbClr val="002855"/>
                          </a:solidFill>
                          <a:effectLst/>
                          <a:latin typeface="+mn-lt"/>
                          <a:ea typeface="+mn-ea"/>
                          <a:cs typeface="+mn-cs"/>
                        </a:rPr>
                      </a:br>
                      <a:r>
                        <a:rPr lang="en-GB" sz="1100" kern="1200" spc="-30" baseline="0" dirty="0">
                          <a:solidFill>
                            <a:srgbClr val="002855"/>
                          </a:solidFill>
                          <a:effectLst/>
                          <a:latin typeface="+mn-lt"/>
                          <a:ea typeface="+mn-ea"/>
                          <a:cs typeface="+mn-cs"/>
                        </a:rPr>
                        <a:t>Associates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8A4AE">
                        <a:alpha val="50000"/>
                      </a:srgbClr>
                    </a:solidFill>
                  </a:tcPr>
                </a:tc>
                <a:extLst>
                  <a:ext uri="{0D108BD9-81ED-4DB2-BD59-A6C34878D82A}">
                    <a16:rowId xmlns:a16="http://schemas.microsoft.com/office/drawing/2014/main" val="2376161096"/>
                  </a:ext>
                </a:extLst>
              </a:tr>
            </a:tbl>
          </a:graphicData>
        </a:graphic>
      </p:graphicFrame>
      <p:pic>
        <p:nvPicPr>
          <p:cNvPr id="4" name="Picture 3">
            <a:extLst>
              <a:ext uri="{FF2B5EF4-FFF2-40B4-BE49-F238E27FC236}">
                <a16:creationId xmlns:a16="http://schemas.microsoft.com/office/drawing/2014/main" id="{8D32E26E-8B26-0AA7-BF18-8FBFC270893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175551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dal Basin Color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Tidal Basin Color Palette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25" name="Picture 24" descr="Chart, bar chart&#10;&#10;Description automatically generated with medium confidence">
            <a:extLst>
              <a:ext uri="{FF2B5EF4-FFF2-40B4-BE49-F238E27FC236}">
                <a16:creationId xmlns:a16="http://schemas.microsoft.com/office/drawing/2014/main" id="{BA728B50-1A25-7ADC-8226-580E12EEC51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280127" y="1591379"/>
            <a:ext cx="9631746" cy="4723122"/>
          </a:xfrm>
          <a:prstGeom prst="rect">
            <a:avLst/>
          </a:prstGeom>
        </p:spPr>
      </p:pic>
      <p:pic>
        <p:nvPicPr>
          <p:cNvPr id="4" name="Picture 3">
            <a:extLst>
              <a:ext uri="{FF2B5EF4-FFF2-40B4-BE49-F238E27FC236}">
                <a16:creationId xmlns:a16="http://schemas.microsoft.com/office/drawing/2014/main" id="{299D47BB-02C8-49D6-C35B-D32E9780857A}"/>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99580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F9F043-E3AE-4D62-A577-1D9FBD9F5888}" type="datetimeFigureOut">
              <a:rPr lang="en-US" smtClean="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EDC15-7B4D-4695-A350-CA12360EC999}" type="slidenum">
              <a:rPr lang="en-US" smtClean="0"/>
              <a:t>‹#›</a:t>
            </a:fld>
            <a:endParaRPr lang="en-US" dirty="0"/>
          </a:p>
        </p:txBody>
      </p:sp>
    </p:spTree>
    <p:extLst>
      <p:ext uri="{BB962C8B-B14F-4D97-AF65-F5344CB8AC3E}">
        <p14:creationId xmlns:p14="http://schemas.microsoft.com/office/powerpoint/2010/main" val="163498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9F043-E3AE-4D62-A577-1D9FBD9F5888}" type="datetimeFigureOut">
              <a:rPr lang="en-US" smtClean="0"/>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EDC15-7B4D-4695-A350-CA12360EC999}" type="slidenum">
              <a:rPr lang="en-US" smtClean="0"/>
              <a:t>‹#›</a:t>
            </a:fld>
            <a:endParaRPr lang="en-US" dirty="0"/>
          </a:p>
        </p:txBody>
      </p:sp>
    </p:spTree>
    <p:extLst>
      <p:ext uri="{BB962C8B-B14F-4D97-AF65-F5344CB8AC3E}">
        <p14:creationId xmlns:p14="http://schemas.microsoft.com/office/powerpoint/2010/main" val="339790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Pr>
        <a:solidFill>
          <a:srgbClr val="00285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26ECFE-4EB7-9841-D35A-00CB8762643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D55E5CD3-35DF-BCC5-77D3-2197D7CA0E1F}"/>
              </a:ext>
            </a:extLst>
          </p:cNvPr>
          <p:cNvSpPr>
            <a:spLocks noGrp="1"/>
          </p:cNvSpPr>
          <p:nvPr>
            <p:ph type="body" sz="quarter" idx="10" hasCustomPrompt="1"/>
          </p:nvPr>
        </p:nvSpPr>
        <p:spPr>
          <a:xfrm>
            <a:off x="450001" y="3572008"/>
            <a:ext cx="11253560" cy="751513"/>
          </a:xfrm>
          <a:prstGeom prst="rect">
            <a:avLst/>
          </a:prstGeom>
        </p:spPr>
        <p:txBody>
          <a:bodyPr lIns="0" tIns="0" rIns="0" bIns="0"/>
          <a:lstStyle>
            <a:lvl1pPr>
              <a:defRPr sz="1100" spc="-20" baseline="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GB">
                <a:effectLst/>
                <a:latin typeface="+mj-lt"/>
              </a:rPr>
              <a:t>Month XX, 2023</a:t>
            </a:r>
            <a:endParaRPr lang="en-US"/>
          </a:p>
        </p:txBody>
      </p:sp>
      <p:sp>
        <p:nvSpPr>
          <p:cNvPr id="14" name="Text Placeholder 13">
            <a:extLst>
              <a:ext uri="{FF2B5EF4-FFF2-40B4-BE49-F238E27FC236}">
                <a16:creationId xmlns:a16="http://schemas.microsoft.com/office/drawing/2014/main" id="{435AA990-3196-E711-01DB-25AEB5667C51}"/>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A9E0"/>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cxnSp>
        <p:nvCxnSpPr>
          <p:cNvPr id="15" name="Straight Connector 14">
            <a:extLst>
              <a:ext uri="{FF2B5EF4-FFF2-40B4-BE49-F238E27FC236}">
                <a16:creationId xmlns:a16="http://schemas.microsoft.com/office/drawing/2014/main" id="{218F674B-E51F-EB98-A7F7-1106C335C8F3}"/>
              </a:ext>
            </a:extLst>
          </p:cNvPr>
          <p:cNvCxnSpPr>
            <a:cxnSpLocks/>
          </p:cNvCxnSpPr>
          <p:nvPr userDrawn="1"/>
        </p:nvCxnSpPr>
        <p:spPr>
          <a:xfrm>
            <a:off x="450001" y="2448513"/>
            <a:ext cx="1868656"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B8FA27-C376-BF97-A5A2-2CDABC76DF32}"/>
              </a:ext>
            </a:extLst>
          </p:cNvPr>
          <p:cNvSpPr txBox="1"/>
          <p:nvPr userDrawn="1"/>
        </p:nvSpPr>
        <p:spPr>
          <a:xfrm>
            <a:off x="9867024" y="6193745"/>
            <a:ext cx="1845277" cy="261610"/>
          </a:xfrm>
          <a:prstGeom prst="rect">
            <a:avLst/>
          </a:prstGeom>
          <a:noFill/>
        </p:spPr>
        <p:txBody>
          <a:bodyPr wrap="square" lIns="0" t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i="0" spc="-40" baseline="0" err="1">
                <a:solidFill>
                  <a:schemeClr val="bg1"/>
                </a:solidFill>
                <a:effectLst/>
                <a:latin typeface="Arial" panose="020B0604020202020204" pitchFamily="34" charset="0"/>
                <a:cs typeface="Arial" panose="020B0604020202020204" pitchFamily="34" charset="0"/>
              </a:rPr>
              <a:t>tidalbasingroup.com</a:t>
            </a:r>
            <a:endParaRPr lang="en-US" sz="1400" b="1" i="0" spc="-40" baseline="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3CF9FF1-8E46-8E16-1417-65FA9EFF84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8741" y="5574297"/>
            <a:ext cx="945412" cy="822859"/>
          </a:xfrm>
          <a:prstGeom prst="rect">
            <a:avLst/>
          </a:prstGeom>
        </p:spPr>
      </p:pic>
      <p:pic>
        <p:nvPicPr>
          <p:cNvPr id="5" name="Picture 4">
            <a:extLst>
              <a:ext uri="{FF2B5EF4-FFF2-40B4-BE49-F238E27FC236}">
                <a16:creationId xmlns:a16="http://schemas.microsoft.com/office/drawing/2014/main" id="{8529BBBF-8F6A-1427-32C2-7FBBF9BCADB7}"/>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9939779" y="266404"/>
            <a:ext cx="2053164" cy="851683"/>
          </a:xfrm>
          <a:prstGeom prst="rect">
            <a:avLst/>
          </a:prstGeom>
        </p:spPr>
      </p:pic>
    </p:spTree>
    <p:extLst>
      <p:ext uri="{BB962C8B-B14F-4D97-AF65-F5344CB8AC3E}">
        <p14:creationId xmlns:p14="http://schemas.microsoft.com/office/powerpoint/2010/main" val="4067164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F9F043-E3AE-4D62-A577-1D9FBD9F5888}"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EDC15-7B4D-4695-A350-CA12360EC999}" type="slidenum">
              <a:rPr lang="en-US" smtClean="0"/>
              <a:t>‹#›</a:t>
            </a:fld>
            <a:endParaRPr lang="en-US" dirty="0"/>
          </a:p>
        </p:txBody>
      </p:sp>
    </p:spTree>
    <p:extLst>
      <p:ext uri="{BB962C8B-B14F-4D97-AF65-F5344CB8AC3E}">
        <p14:creationId xmlns:p14="http://schemas.microsoft.com/office/powerpoint/2010/main" val="292232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F9F043-E3AE-4D62-A577-1D9FBD9F5888}" type="datetimeFigureOut">
              <a:rPr lang="en-US" smtClean="0"/>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EDC15-7B4D-4695-A350-CA12360EC999}" type="slidenum">
              <a:rPr lang="en-US" smtClean="0"/>
              <a:t>‹#›</a:t>
            </a:fld>
            <a:endParaRPr lang="en-US" dirty="0"/>
          </a:p>
        </p:txBody>
      </p:sp>
    </p:spTree>
    <p:extLst>
      <p:ext uri="{BB962C8B-B14F-4D97-AF65-F5344CB8AC3E}">
        <p14:creationId xmlns:p14="http://schemas.microsoft.com/office/powerpoint/2010/main" val="1549598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F9F043-E3AE-4D62-A577-1D9FBD9F5888}" type="datetimeFigureOut">
              <a:rPr lang="en-US" smtClean="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EDC15-7B4D-4695-A350-CA12360EC999}" type="slidenum">
              <a:rPr lang="en-US" smtClean="0"/>
              <a:t>‹#›</a:t>
            </a:fld>
            <a:endParaRPr lang="en-US" dirty="0"/>
          </a:p>
        </p:txBody>
      </p:sp>
    </p:spTree>
    <p:extLst>
      <p:ext uri="{BB962C8B-B14F-4D97-AF65-F5344CB8AC3E}">
        <p14:creationId xmlns:p14="http://schemas.microsoft.com/office/powerpoint/2010/main" val="674478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D114-A568-F69A-C08B-E451D47D9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48E000-869D-07CA-1CAB-83A2E6BFCB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410673-C4DD-AEB2-98B8-64FB7B2901D1}"/>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5" name="Footer Placeholder 4">
            <a:extLst>
              <a:ext uri="{FF2B5EF4-FFF2-40B4-BE49-F238E27FC236}">
                <a16:creationId xmlns:a16="http://schemas.microsoft.com/office/drawing/2014/main" id="{B939C201-64FF-9649-133D-63C90A4CA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2436A-B2DD-437A-20F6-0FE97D6553D6}"/>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3468893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4817-1A1E-62D5-84D3-DBEC6E55F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C6831-B7BC-4BE3-2C15-1EE86304D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8C4EA-7D9A-59B1-D2C0-6B8965D148DF}"/>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5" name="Footer Placeholder 4">
            <a:extLst>
              <a:ext uri="{FF2B5EF4-FFF2-40B4-BE49-F238E27FC236}">
                <a16:creationId xmlns:a16="http://schemas.microsoft.com/office/drawing/2014/main" id="{11476EBF-2D99-7770-522A-F916DE31E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9A3907-5D75-20A7-CC13-02873AEE1053}"/>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83092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5447-9291-EE5A-DB26-541978C420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6DCDF4-A056-2927-89CB-5280CC4C1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9331F-9AF7-9F0C-354D-698149B9412C}"/>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5" name="Footer Placeholder 4">
            <a:extLst>
              <a:ext uri="{FF2B5EF4-FFF2-40B4-BE49-F238E27FC236}">
                <a16:creationId xmlns:a16="http://schemas.microsoft.com/office/drawing/2014/main" id="{FD80D949-5839-2D99-891E-47FFEC5F7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E61D3-B14A-C79A-745E-DB338C26C80F}"/>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1005703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3656-D92E-89BB-4DAC-57C87B8F4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050F2-9327-C130-5081-7068C46B1C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9F8444-30A5-08F5-4636-5D3F7B1D47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44CEA-AA70-4F60-326C-8795DEABCB70}"/>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6" name="Footer Placeholder 5">
            <a:extLst>
              <a:ext uri="{FF2B5EF4-FFF2-40B4-BE49-F238E27FC236}">
                <a16:creationId xmlns:a16="http://schemas.microsoft.com/office/drawing/2014/main" id="{DD0DA7A4-11D7-EFD6-77E9-AC3A7A5DD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17D7A-1148-961D-89F8-E316AEAEC00C}"/>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3462878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7898-EADE-0D74-177F-3A4BD693C8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BF0FE-D01A-31C1-9972-4E6FFF5F5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E6B64A-C951-FA51-6E98-30BF567B61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7093D-1AB0-03CC-6410-DFCD52B27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F453F-4824-90BE-DF95-582954DDA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2F988D-C9F5-8D6A-D5C6-1A7DE4E29743}"/>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8" name="Footer Placeholder 7">
            <a:extLst>
              <a:ext uri="{FF2B5EF4-FFF2-40B4-BE49-F238E27FC236}">
                <a16:creationId xmlns:a16="http://schemas.microsoft.com/office/drawing/2014/main" id="{9D2D5C48-2EC7-C14F-107A-F976E3B56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1AE0AB-07BA-8293-7294-915D0CC0B594}"/>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1938829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E8A0-47C3-3DE9-4CD7-04858B23E8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A115D-5DEC-0FB8-4BB7-EBA128630BA2}"/>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4" name="Footer Placeholder 3">
            <a:extLst>
              <a:ext uri="{FF2B5EF4-FFF2-40B4-BE49-F238E27FC236}">
                <a16:creationId xmlns:a16="http://schemas.microsoft.com/office/drawing/2014/main" id="{EDCB596F-FE6A-01DD-C091-B8B0722FC3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0B3FB8-1BE7-E9FF-752A-DF52C27099D1}"/>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3302181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9F69C-FA10-1001-0B1F-D340BE8FB8BC}"/>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3" name="Footer Placeholder 2">
            <a:extLst>
              <a:ext uri="{FF2B5EF4-FFF2-40B4-BE49-F238E27FC236}">
                <a16:creationId xmlns:a16="http://schemas.microsoft.com/office/drawing/2014/main" id="{0EA02D50-4D08-A6AA-2087-DE5D593013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E60C90-1A14-A08E-9643-8AB29528AEEB}"/>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253290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002855"/>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33A8902D-BF2C-0B92-6D73-0EF6D94FB14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29" y="0"/>
            <a:ext cx="12179300" cy="6858000"/>
          </a:xfrm>
          <a:prstGeom prst="rect">
            <a:avLst/>
          </a:prstGeom>
          <a:noFill/>
        </p:spPr>
      </p:pic>
      <p:sp>
        <p:nvSpPr>
          <p:cNvPr id="3" name="Rectangle 2">
            <a:extLst>
              <a:ext uri="{FF2B5EF4-FFF2-40B4-BE49-F238E27FC236}">
                <a16:creationId xmlns:a16="http://schemas.microsoft.com/office/drawing/2014/main" id="{E034138F-DB69-18AE-ED40-1C2E6C6D52FB}"/>
              </a:ext>
            </a:extLst>
          </p:cNvPr>
          <p:cNvSpPr/>
          <p:nvPr userDrawn="1"/>
        </p:nvSpPr>
        <p:spPr>
          <a:xfrm>
            <a:off x="9677400" y="0"/>
            <a:ext cx="2523340" cy="685800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Presentation title here</a:t>
            </a:r>
          </a:p>
        </p:txBody>
      </p:sp>
      <p:sp>
        <p:nvSpPr>
          <p:cNvPr id="12" name="Text Placeholder 11">
            <a:extLst>
              <a:ext uri="{FF2B5EF4-FFF2-40B4-BE49-F238E27FC236}">
                <a16:creationId xmlns:a16="http://schemas.microsoft.com/office/drawing/2014/main" id="{D55E5CD3-35DF-BCC5-77D3-2197D7CA0E1F}"/>
              </a:ext>
            </a:extLst>
          </p:cNvPr>
          <p:cNvSpPr>
            <a:spLocks noGrp="1"/>
          </p:cNvSpPr>
          <p:nvPr>
            <p:ph type="body" sz="quarter" idx="10" hasCustomPrompt="1"/>
          </p:nvPr>
        </p:nvSpPr>
        <p:spPr>
          <a:xfrm>
            <a:off x="450001" y="3572008"/>
            <a:ext cx="11253560" cy="751513"/>
          </a:xfrm>
          <a:prstGeom prst="rect">
            <a:avLst/>
          </a:prstGeom>
        </p:spPr>
        <p:txBody>
          <a:bodyPr lIns="0" tIns="0" rIns="0" bIns="0"/>
          <a:lstStyle>
            <a:lvl1pPr>
              <a:defRPr sz="1100" spc="-20" baseline="0">
                <a:solidFill>
                  <a:schemeClr val="bg1"/>
                </a:solidFill>
              </a:defRPr>
            </a:lvl1pPr>
            <a:lvl2pPr>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r>
              <a:rPr lang="en-GB">
                <a:effectLst/>
                <a:latin typeface="+mj-lt"/>
              </a:rPr>
              <a:t>Month XX, 2023</a:t>
            </a:r>
            <a:endParaRPr lang="en-US"/>
          </a:p>
        </p:txBody>
      </p:sp>
      <p:sp>
        <p:nvSpPr>
          <p:cNvPr id="14" name="Text Placeholder 13">
            <a:extLst>
              <a:ext uri="{FF2B5EF4-FFF2-40B4-BE49-F238E27FC236}">
                <a16:creationId xmlns:a16="http://schemas.microsoft.com/office/drawing/2014/main" id="{435AA990-3196-E711-01DB-25AEB5667C51}"/>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A9E0"/>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cxnSp>
        <p:nvCxnSpPr>
          <p:cNvPr id="15" name="Straight Connector 14">
            <a:extLst>
              <a:ext uri="{FF2B5EF4-FFF2-40B4-BE49-F238E27FC236}">
                <a16:creationId xmlns:a16="http://schemas.microsoft.com/office/drawing/2014/main" id="{218F674B-E51F-EB98-A7F7-1106C335C8F3}"/>
              </a:ext>
            </a:extLst>
          </p:cNvPr>
          <p:cNvCxnSpPr>
            <a:cxnSpLocks/>
          </p:cNvCxnSpPr>
          <p:nvPr userDrawn="1"/>
        </p:nvCxnSpPr>
        <p:spPr>
          <a:xfrm>
            <a:off x="450001" y="2448513"/>
            <a:ext cx="1868656"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3B8FA27-C376-BF97-A5A2-2CDABC76DF32}"/>
              </a:ext>
            </a:extLst>
          </p:cNvPr>
          <p:cNvSpPr txBox="1"/>
          <p:nvPr userDrawn="1"/>
        </p:nvSpPr>
        <p:spPr>
          <a:xfrm>
            <a:off x="9867024" y="6193745"/>
            <a:ext cx="1845277" cy="261610"/>
          </a:xfrm>
          <a:prstGeom prst="rect">
            <a:avLst/>
          </a:prstGeom>
          <a:noFill/>
        </p:spPr>
        <p:txBody>
          <a:bodyPr wrap="square" lIns="0" tIns="0"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i="0" spc="-40" baseline="0" err="1">
                <a:solidFill>
                  <a:schemeClr val="bg1"/>
                </a:solidFill>
                <a:effectLst/>
                <a:latin typeface="Arial" panose="020B0604020202020204" pitchFamily="34" charset="0"/>
                <a:cs typeface="Arial" panose="020B0604020202020204" pitchFamily="34" charset="0"/>
              </a:rPr>
              <a:t>tidalbasingroup.com</a:t>
            </a:r>
            <a:endParaRPr lang="en-US" sz="1400" b="1" i="0" spc="-40" baseline="0">
              <a:solidFill>
                <a:schemeClr val="bg1"/>
              </a:solidFill>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13CF9FF1-8E46-8E16-1417-65FA9EFF846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8741" y="5574297"/>
            <a:ext cx="945412" cy="822859"/>
          </a:xfrm>
          <a:prstGeom prst="rect">
            <a:avLst/>
          </a:prstGeom>
        </p:spPr>
      </p:pic>
      <p:pic>
        <p:nvPicPr>
          <p:cNvPr id="5" name="Picture 4">
            <a:extLst>
              <a:ext uri="{FF2B5EF4-FFF2-40B4-BE49-F238E27FC236}">
                <a16:creationId xmlns:a16="http://schemas.microsoft.com/office/drawing/2014/main" id="{4F6F6B71-A75E-AE0D-4A67-99ABC18F008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9939779" y="266404"/>
            <a:ext cx="2053164" cy="851683"/>
          </a:xfrm>
          <a:prstGeom prst="rect">
            <a:avLst/>
          </a:prstGeom>
        </p:spPr>
      </p:pic>
    </p:spTree>
    <p:extLst>
      <p:ext uri="{BB962C8B-B14F-4D97-AF65-F5344CB8AC3E}">
        <p14:creationId xmlns:p14="http://schemas.microsoft.com/office/powerpoint/2010/main" val="2251460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7B6E-C89B-9E00-8EF4-924C576A6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6A84C6-B93C-8BE2-833C-69F538DD6D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E1D7D-F55A-5C06-ADE5-319D33C23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9A4EBE-552F-ED3E-7B94-31E02806ACFB}"/>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6" name="Footer Placeholder 5">
            <a:extLst>
              <a:ext uri="{FF2B5EF4-FFF2-40B4-BE49-F238E27FC236}">
                <a16:creationId xmlns:a16="http://schemas.microsoft.com/office/drawing/2014/main" id="{6AB68958-2121-6A61-3B30-96ACCA33E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32C5B-B4EB-8272-1A44-CA09D39CCD0C}"/>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3040541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37A9-F6E7-6501-DBD5-6A4AB4265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2213B8-7F57-5BB7-C556-4571273AA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AB926D-50A0-C04E-0CBD-2D6B3E736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1E3EB-63D6-5C27-39D4-C2582EC870D7}"/>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6" name="Footer Placeholder 5">
            <a:extLst>
              <a:ext uri="{FF2B5EF4-FFF2-40B4-BE49-F238E27FC236}">
                <a16:creationId xmlns:a16="http://schemas.microsoft.com/office/drawing/2014/main" id="{78FA36D7-428D-5E93-0984-E7497D116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BC890-B1E1-2419-D865-67B07CADDCC4}"/>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1739294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20B4-595C-F3CB-641E-1059ACDA78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BDA38-A908-5973-915C-002046A54A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A0E80-BAA6-B08C-A821-2B073F431733}"/>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5" name="Footer Placeholder 4">
            <a:extLst>
              <a:ext uri="{FF2B5EF4-FFF2-40B4-BE49-F238E27FC236}">
                <a16:creationId xmlns:a16="http://schemas.microsoft.com/office/drawing/2014/main" id="{B1FA27CE-2087-F689-E33B-433764ABD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6F9CB-6BA0-8590-CFD8-E7908918258D}"/>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95517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10F30-96C0-C73A-938D-15C6413E64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650AA3-F2EC-CD59-2EE6-2DFA8CE329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59D09-BE26-FF7C-7A73-1C2F5DC647DE}"/>
              </a:ext>
            </a:extLst>
          </p:cNvPr>
          <p:cNvSpPr>
            <a:spLocks noGrp="1"/>
          </p:cNvSpPr>
          <p:nvPr>
            <p:ph type="dt" sz="half" idx="10"/>
          </p:nvPr>
        </p:nvSpPr>
        <p:spPr/>
        <p:txBody>
          <a:bodyPr/>
          <a:lstStyle/>
          <a:p>
            <a:fld id="{F1B880A3-CACE-1D47-A168-1EFFC6F96964}" type="datetimeFigureOut">
              <a:rPr lang="en-US" smtClean="0"/>
              <a:t>4/11/2024</a:t>
            </a:fld>
            <a:endParaRPr lang="en-US"/>
          </a:p>
        </p:txBody>
      </p:sp>
      <p:sp>
        <p:nvSpPr>
          <p:cNvPr id="5" name="Footer Placeholder 4">
            <a:extLst>
              <a:ext uri="{FF2B5EF4-FFF2-40B4-BE49-F238E27FC236}">
                <a16:creationId xmlns:a16="http://schemas.microsoft.com/office/drawing/2014/main" id="{8A09F5B7-E1EB-0852-7C88-7099F049A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FD117-BFC3-A669-F323-9EADC4F646B5}"/>
              </a:ext>
            </a:extLst>
          </p:cNvPr>
          <p:cNvSpPr>
            <a:spLocks noGrp="1"/>
          </p:cNvSpPr>
          <p:nvPr>
            <p:ph type="sldNum" sz="quarter" idx="12"/>
          </p:nvPr>
        </p:nvSpPr>
        <p:spPr/>
        <p:txBody>
          <a:bodyPr/>
          <a:lstStyle/>
          <a:p>
            <a:fld id="{DC3C477A-153E-9B4F-A0C1-4B7FD02543BF}" type="slidenum">
              <a:rPr lang="en-US" smtClean="0"/>
              <a:t>‹#›</a:t>
            </a:fld>
            <a:endParaRPr lang="en-US"/>
          </a:p>
        </p:txBody>
      </p:sp>
    </p:spTree>
    <p:extLst>
      <p:ext uri="{BB962C8B-B14F-4D97-AF65-F5344CB8AC3E}">
        <p14:creationId xmlns:p14="http://schemas.microsoft.com/office/powerpoint/2010/main" val="275838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eaker Slide">
    <p:bg>
      <p:bgPr>
        <a:solidFill>
          <a:srgbClr val="00A9E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8" name="Text Placeholder 13">
            <a:extLst>
              <a:ext uri="{FF2B5EF4-FFF2-40B4-BE49-F238E27FC236}">
                <a16:creationId xmlns:a16="http://schemas.microsoft.com/office/drawing/2014/main" id="{86DF9834-DF9D-21A6-5B54-3B0E9B92EA84}"/>
              </a:ext>
            </a:extLst>
          </p:cNvPr>
          <p:cNvSpPr>
            <a:spLocks noGrp="1"/>
          </p:cNvSpPr>
          <p:nvPr>
            <p:ph type="body" sz="quarter" idx="11" hasCustomPrompt="1"/>
          </p:nvPr>
        </p:nvSpPr>
        <p:spPr>
          <a:xfrm>
            <a:off x="458741" y="1763218"/>
            <a:ext cx="11253560" cy="351307"/>
          </a:xfrm>
          <a:prstGeom prst="rect">
            <a:avLst/>
          </a:prstGeom>
        </p:spPr>
        <p:txBody>
          <a:bodyPr lIns="0" tIns="0" rIns="0" bIns="0"/>
          <a:lstStyle>
            <a:lvl1pPr>
              <a:defRPr sz="1600" spc="-30" baseline="0">
                <a:solidFill>
                  <a:schemeClr val="bg1"/>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sp>
        <p:nvSpPr>
          <p:cNvPr id="19" name="Title 1">
            <a:extLst>
              <a:ext uri="{FF2B5EF4-FFF2-40B4-BE49-F238E27FC236}">
                <a16:creationId xmlns:a16="http://schemas.microsoft.com/office/drawing/2014/main" id="{9817AC5C-EE3B-997E-D356-18E514B7F3BF}"/>
              </a:ext>
            </a:extLst>
          </p:cNvPr>
          <p:cNvSpPr>
            <a:spLocks noGrp="1"/>
          </p:cNvSpPr>
          <p:nvPr>
            <p:ph type="ctrTitle" hasCustomPrompt="1"/>
          </p:nvPr>
        </p:nvSpPr>
        <p:spPr>
          <a:xfrm>
            <a:off x="450001" y="894403"/>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Breaker Slide Heading</a:t>
            </a:r>
          </a:p>
        </p:txBody>
      </p:sp>
      <p:pic>
        <p:nvPicPr>
          <p:cNvPr id="3" name="Picture 2">
            <a:extLst>
              <a:ext uri="{FF2B5EF4-FFF2-40B4-BE49-F238E27FC236}">
                <a16:creationId xmlns:a16="http://schemas.microsoft.com/office/drawing/2014/main" id="{0E763337-CCEB-EB8E-5CCB-227F93FD52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402389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reaker Slide">
    <p:bg>
      <p:bgPr>
        <a:solidFill>
          <a:srgbClr val="002958"/>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BFF062D-7C1D-DE71-247B-BA3E907082E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8F9D2D3-5C6F-BB70-3B6A-143EB3479908}"/>
              </a:ext>
            </a:extLst>
          </p:cNvPr>
          <p:cNvCxnSpPr>
            <a:cxnSpLocks/>
          </p:cNvCxnSpPr>
          <p:nvPr userDrawn="1"/>
        </p:nvCxnSpPr>
        <p:spPr>
          <a:xfrm>
            <a:off x="450001" y="2448513"/>
            <a:ext cx="1868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13">
            <a:extLst>
              <a:ext uri="{FF2B5EF4-FFF2-40B4-BE49-F238E27FC236}">
                <a16:creationId xmlns:a16="http://schemas.microsoft.com/office/drawing/2014/main" id="{86DF9834-DF9D-21A6-5B54-3B0E9B92EA84}"/>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chemeClr val="bg1"/>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sp>
        <p:nvSpPr>
          <p:cNvPr id="19" name="Title 1">
            <a:extLst>
              <a:ext uri="{FF2B5EF4-FFF2-40B4-BE49-F238E27FC236}">
                <a16:creationId xmlns:a16="http://schemas.microsoft.com/office/drawing/2014/main" id="{9817AC5C-EE3B-997E-D356-18E514B7F3BF}"/>
              </a:ext>
            </a:extLst>
          </p:cNvPr>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chemeClr val="bg1"/>
                </a:solidFill>
                <a:latin typeface="Arial" panose="020B0604020202020204" pitchFamily="34" charset="0"/>
                <a:cs typeface="Arial" panose="020B0604020202020204" pitchFamily="34" charset="0"/>
              </a:defRPr>
            </a:lvl1pPr>
          </a:lstStyle>
          <a:p>
            <a:r>
              <a:rPr lang="en-US"/>
              <a:t>Breaker Slide Heading</a:t>
            </a:r>
          </a:p>
        </p:txBody>
      </p:sp>
      <p:pic>
        <p:nvPicPr>
          <p:cNvPr id="4" name="Picture 3">
            <a:extLst>
              <a:ext uri="{FF2B5EF4-FFF2-40B4-BE49-F238E27FC236}">
                <a16:creationId xmlns:a16="http://schemas.microsoft.com/office/drawing/2014/main" id="{9A110CC7-978D-274A-E285-3C32A3F92D9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368452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reaker Slide">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B3B79E6-D9C9-FCAF-77BB-B63CD8B0CF7C}"/>
              </a:ext>
            </a:extLst>
          </p:cNvPr>
          <p:cNvPicPr>
            <a:picLocks noChangeAspect="1"/>
          </p:cNvPicPr>
          <p:nvPr userDrawn="1"/>
        </p:nvPicPr>
        <p:blipFill>
          <a:blip r:embed="rId2">
            <a:alphaModFix/>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8F9D2D3-5C6F-BB70-3B6A-143EB3479908}"/>
              </a:ext>
            </a:extLst>
          </p:cNvPr>
          <p:cNvCxnSpPr>
            <a:cxnSpLocks/>
          </p:cNvCxnSpPr>
          <p:nvPr userDrawn="1"/>
        </p:nvCxnSpPr>
        <p:spPr>
          <a:xfrm>
            <a:off x="450001" y="2448513"/>
            <a:ext cx="1868656" cy="0"/>
          </a:xfrm>
          <a:prstGeom prst="line">
            <a:avLst/>
          </a:prstGeom>
          <a:ln>
            <a:solidFill>
              <a:srgbClr val="002958"/>
            </a:solidFill>
          </a:ln>
        </p:spPr>
        <p:style>
          <a:lnRef idx="1">
            <a:schemeClr val="accent1"/>
          </a:lnRef>
          <a:fillRef idx="0">
            <a:schemeClr val="accent1"/>
          </a:fillRef>
          <a:effectRef idx="0">
            <a:schemeClr val="accent1"/>
          </a:effectRef>
          <a:fontRef idx="minor">
            <a:schemeClr val="tx1"/>
          </a:fontRef>
        </p:style>
      </p:cxnSp>
      <p:sp>
        <p:nvSpPr>
          <p:cNvPr id="8" name="Text Placeholder 13">
            <a:extLst>
              <a:ext uri="{FF2B5EF4-FFF2-40B4-BE49-F238E27FC236}">
                <a16:creationId xmlns:a16="http://schemas.microsoft.com/office/drawing/2014/main" id="{86DF9834-DF9D-21A6-5B54-3B0E9B92EA84}"/>
              </a:ext>
            </a:extLst>
          </p:cNvPr>
          <p:cNvSpPr>
            <a:spLocks noGrp="1"/>
          </p:cNvSpPr>
          <p:nvPr>
            <p:ph type="body" sz="quarter" idx="11" hasCustomPrompt="1"/>
          </p:nvPr>
        </p:nvSpPr>
        <p:spPr>
          <a:xfrm>
            <a:off x="458741" y="2564313"/>
            <a:ext cx="11253560" cy="351307"/>
          </a:xfrm>
          <a:prstGeom prst="rect">
            <a:avLst/>
          </a:prstGeom>
        </p:spPr>
        <p:txBody>
          <a:bodyPr lIns="0" tIns="0" rIns="0" bIns="0"/>
          <a:lstStyle>
            <a:lvl1pPr>
              <a:defRPr sz="1600" spc="-30" baseline="0">
                <a:solidFill>
                  <a:srgbClr val="002958"/>
                </a:solidFill>
              </a:defRPr>
            </a:lvl1pPr>
            <a:lvl2pPr>
              <a:defRPr sz="1600" spc="-30" baseline="0">
                <a:solidFill>
                  <a:srgbClr val="00A9E0"/>
                </a:solidFill>
              </a:defRPr>
            </a:lvl2pPr>
            <a:lvl3pPr>
              <a:defRPr sz="1600" spc="-30" baseline="0">
                <a:solidFill>
                  <a:srgbClr val="00A9E0"/>
                </a:solidFill>
              </a:defRPr>
            </a:lvl3pPr>
            <a:lvl4pPr>
              <a:defRPr sz="1600" spc="-30" baseline="0">
                <a:solidFill>
                  <a:srgbClr val="00A9E0"/>
                </a:solidFill>
              </a:defRPr>
            </a:lvl4pPr>
            <a:lvl5pPr>
              <a:defRPr sz="1600" spc="-30" baseline="0">
                <a:solidFill>
                  <a:srgbClr val="00A9E0"/>
                </a:solidFill>
              </a:defRPr>
            </a:lvl5pPr>
          </a:lstStyle>
          <a:p>
            <a:pPr lvl="0"/>
            <a:r>
              <a:rPr lang="en-US"/>
              <a:t>Category Name</a:t>
            </a: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©2022 Tidal Basin Group. All rights reserved.</a:t>
            </a:r>
          </a:p>
        </p:txBody>
      </p:sp>
      <p:sp>
        <p:nvSpPr>
          <p:cNvPr id="19" name="Title 1">
            <a:extLst>
              <a:ext uri="{FF2B5EF4-FFF2-40B4-BE49-F238E27FC236}">
                <a16:creationId xmlns:a16="http://schemas.microsoft.com/office/drawing/2014/main" id="{9817AC5C-EE3B-997E-D356-18E514B7F3BF}"/>
              </a:ext>
            </a:extLst>
          </p:cNvPr>
          <p:cNvSpPr>
            <a:spLocks noGrp="1"/>
          </p:cNvSpPr>
          <p:nvPr>
            <p:ph type="ctrTitle" hasCustomPrompt="1"/>
          </p:nvPr>
        </p:nvSpPr>
        <p:spPr>
          <a:xfrm>
            <a:off x="450001" y="2820496"/>
            <a:ext cx="11253560" cy="751503"/>
          </a:xfrm>
          <a:prstGeom prst="rect">
            <a:avLst/>
          </a:prstGeom>
          <a:ln>
            <a:noFill/>
          </a:ln>
        </p:spPr>
        <p:txBody>
          <a:bodyPr lIns="0" tIns="0" rIns="0" bIns="0" anchor="t"/>
          <a:lstStyle>
            <a:lvl1pPr algn="l">
              <a:defRPr sz="4500" b="1" i="0">
                <a:solidFill>
                  <a:srgbClr val="002958"/>
                </a:solidFill>
                <a:latin typeface="Arial" panose="020B0604020202020204" pitchFamily="34" charset="0"/>
                <a:cs typeface="Arial" panose="020B0604020202020204" pitchFamily="34" charset="0"/>
              </a:defRPr>
            </a:lvl1pPr>
          </a:lstStyle>
          <a:p>
            <a:r>
              <a:rPr lang="en-US"/>
              <a:t>Breaker Slide Heading</a:t>
            </a:r>
          </a:p>
        </p:txBody>
      </p:sp>
      <p:sp>
        <p:nvSpPr>
          <p:cNvPr id="3" name="Title 1">
            <a:extLst>
              <a:ext uri="{FF2B5EF4-FFF2-40B4-BE49-F238E27FC236}">
                <a16:creationId xmlns:a16="http://schemas.microsoft.com/office/drawing/2014/main" id="{82F4D784-14BB-A3D3-E372-C9FC9101DCAF}"/>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622B799D-7E64-4B1C-1C27-670FC613F14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619CF84-B9EC-035F-1238-0C696081DB8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329815005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imonial Slide">
    <p:bg>
      <p:bgPr>
        <a:solidFill>
          <a:srgbClr val="007DBA"/>
        </a:solidFill>
        <a:effectLst/>
      </p:bgPr>
    </p:bg>
    <p:spTree>
      <p:nvGrpSpPr>
        <p:cNvPr id="1" name=""/>
        <p:cNvGrpSpPr/>
        <p:nvPr/>
      </p:nvGrpSpPr>
      <p:grpSpPr>
        <a:xfrm>
          <a:off x="0" y="0"/>
          <a:ext cx="0" cy="0"/>
          <a:chOff x="0" y="0"/>
          <a:chExt cx="0" cy="0"/>
        </a:xfrm>
      </p:grpSpPr>
      <p:pic>
        <p:nvPicPr>
          <p:cNvPr id="7" name="Picture 6" descr="A blue and black flag&#10;&#10;Description automatically generated with low confidence">
            <a:extLst>
              <a:ext uri="{FF2B5EF4-FFF2-40B4-BE49-F238E27FC236}">
                <a16:creationId xmlns:a16="http://schemas.microsoft.com/office/drawing/2014/main" id="{A6E100E3-5EC1-EBDD-8B1E-EC17FBC4E3A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311" y="25412"/>
            <a:ext cx="12178689" cy="6850512"/>
          </a:xfrm>
          <a:prstGeom prst="rect">
            <a:avLst/>
          </a:prstGeom>
        </p:spPr>
      </p:pic>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A845B94-63E1-D35B-575D-E729D772739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chemeClr val="bg1"/>
                </a:solidFill>
                <a:effectLst/>
                <a:latin typeface="Arial" panose="020B0604020202020204" pitchFamily="34" charset="0"/>
                <a:cs typeface="Arial" panose="020B0604020202020204" pitchFamily="34" charset="0"/>
              </a:rPr>
              <a:t>‹#›</a:t>
            </a:fld>
            <a:r>
              <a:rPr lang="en-US" sz="800" b="1" i="0">
                <a:solidFill>
                  <a:schemeClr val="bg1"/>
                </a:solidFill>
                <a:effectLs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90C1D2B-2DA4-E326-7268-14EE05C9E59C}"/>
              </a:ext>
            </a:extLst>
          </p:cNvPr>
          <p:cNvSpPr txBox="1"/>
          <p:nvPr userDrawn="1"/>
        </p:nvSpPr>
        <p:spPr>
          <a:xfrm>
            <a:off x="675503" y="6437079"/>
            <a:ext cx="2538276" cy="138499"/>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chemeClr val="bg1"/>
                </a:solidFill>
                <a:effectLst/>
                <a:latin typeface="Arial" panose="020B0604020202020204" pitchFamily="34" charset="0"/>
                <a:cs typeface="Arial" panose="020B0604020202020204" pitchFamily="34" charset="0"/>
              </a:rPr>
              <a:t>© Tidal Basin Group. All rights reserved.</a:t>
            </a:r>
          </a:p>
        </p:txBody>
      </p:sp>
      <p:cxnSp>
        <p:nvCxnSpPr>
          <p:cNvPr id="3" name="Straight Connector 2">
            <a:extLst>
              <a:ext uri="{FF2B5EF4-FFF2-40B4-BE49-F238E27FC236}">
                <a16:creationId xmlns:a16="http://schemas.microsoft.com/office/drawing/2014/main" id="{BB738823-601F-6AFE-511D-F15BC7BCD761}"/>
              </a:ext>
            </a:extLst>
          </p:cNvPr>
          <p:cNvCxnSpPr>
            <a:cxnSpLocks/>
          </p:cNvCxnSpPr>
          <p:nvPr userDrawn="1"/>
        </p:nvCxnSpPr>
        <p:spPr>
          <a:xfrm>
            <a:off x="490411" y="1468800"/>
            <a:ext cx="17193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B52EC670-46E7-C869-2C41-8902174362DC}"/>
              </a:ext>
            </a:extLst>
          </p:cNvPr>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chemeClr val="bg1"/>
                </a:solidFill>
              </a:defRPr>
            </a:lvl1pPr>
          </a:lstStyle>
          <a:p>
            <a:r>
              <a:rPr lang="en-US"/>
              <a:t>Slide Title</a:t>
            </a:r>
          </a:p>
        </p:txBody>
      </p:sp>
      <p:sp>
        <p:nvSpPr>
          <p:cNvPr id="9" name="Text Placeholder 8">
            <a:extLst>
              <a:ext uri="{FF2B5EF4-FFF2-40B4-BE49-F238E27FC236}">
                <a16:creationId xmlns:a16="http://schemas.microsoft.com/office/drawing/2014/main" id="{7144AA3C-5BE1-EE97-4084-12BE4630B157}"/>
              </a:ext>
            </a:extLst>
          </p:cNvPr>
          <p:cNvSpPr>
            <a:spLocks noGrp="1"/>
          </p:cNvSpPr>
          <p:nvPr>
            <p:ph type="body" sz="quarter" idx="21" hasCustomPrompt="1"/>
          </p:nvPr>
        </p:nvSpPr>
        <p:spPr>
          <a:xfrm>
            <a:off x="2363055" y="2284790"/>
            <a:ext cx="7613745" cy="2619091"/>
          </a:xfrm>
          <a:prstGeom prst="rect">
            <a:avLst/>
          </a:prstGeom>
        </p:spPr>
        <p:txBody>
          <a:bodyPr lIns="0" tIns="0" rIns="0" bIns="0"/>
          <a:lstStyle>
            <a:lvl1pPr>
              <a:lnSpc>
                <a:spcPts val="2200"/>
              </a:lnSpc>
              <a:defRPr sz="2000" b="1" i="0">
                <a:solidFill>
                  <a:schemeClr val="bg1"/>
                </a:solidFill>
                <a:latin typeface="+mj-lt"/>
                <a:ea typeface="Helvetica Neue Condensed" panose="02000503000000020004" pitchFamily="2" charset="0"/>
                <a:cs typeface="Helvetica Neue Condensed" panose="02000503000000020004" pitchFamily="2" charset="0"/>
              </a:defRPr>
            </a:lvl1pPr>
            <a:lvl2pPr>
              <a:lnSpc>
                <a:spcPts val="2600"/>
              </a:lnSpc>
              <a:defRPr sz="2600" b="1" i="1">
                <a:solidFill>
                  <a:schemeClr val="bg1"/>
                </a:solidFill>
                <a:latin typeface="Arial Narrow" panose="020B0604020202020204" pitchFamily="34" charset="0"/>
                <a:cs typeface="Arial Narrow" panose="020B0604020202020204" pitchFamily="34" charset="0"/>
              </a:defRPr>
            </a:lvl2pPr>
            <a:lvl3pPr>
              <a:lnSpc>
                <a:spcPts val="2600"/>
              </a:lnSpc>
              <a:defRPr sz="2600" b="1" i="1">
                <a:solidFill>
                  <a:schemeClr val="bg1"/>
                </a:solidFill>
                <a:latin typeface="Arial Narrow" panose="020B0604020202020204" pitchFamily="34" charset="0"/>
                <a:cs typeface="Arial Narrow" panose="020B0604020202020204" pitchFamily="34" charset="0"/>
              </a:defRPr>
            </a:lvl3pPr>
            <a:lvl4pPr>
              <a:lnSpc>
                <a:spcPts val="2600"/>
              </a:lnSpc>
              <a:defRPr sz="2600" b="1" i="1">
                <a:solidFill>
                  <a:schemeClr val="bg1"/>
                </a:solidFill>
                <a:latin typeface="Arial Narrow" panose="020B0604020202020204" pitchFamily="34" charset="0"/>
                <a:cs typeface="Arial Narrow" panose="020B0604020202020204" pitchFamily="34" charset="0"/>
              </a:defRPr>
            </a:lvl4pPr>
            <a:lvl5pPr>
              <a:lnSpc>
                <a:spcPts val="2600"/>
              </a:lnSpc>
              <a:defRPr sz="2600" b="1" i="1">
                <a:solidFill>
                  <a:schemeClr val="bg1"/>
                </a:solidFill>
                <a:latin typeface="Arial Narrow" panose="020B0604020202020204" pitchFamily="34" charset="0"/>
                <a:cs typeface="Arial Narrow" panose="020B0604020202020204" pitchFamily="34" charset="0"/>
              </a:defRPr>
            </a:lvl5pPr>
          </a:lstStyle>
          <a:p>
            <a:pPr lvl="0"/>
            <a:r>
              <a:rPr lang="en-US"/>
              <a:t>I am happy we hired Tidal Basin to do the heavy lifting in getting our Continuity of Operations Plan developed. They are true subject matter experts – which allowed us to get a proven product while uncovering and addressing the complexities of our large operation. This COOP is now the foundation of our recovery operations following large and small continuity events.”</a:t>
            </a:r>
          </a:p>
        </p:txBody>
      </p:sp>
      <p:sp>
        <p:nvSpPr>
          <p:cNvPr id="15" name="Text Placeholder 14">
            <a:extLst>
              <a:ext uri="{FF2B5EF4-FFF2-40B4-BE49-F238E27FC236}">
                <a16:creationId xmlns:a16="http://schemas.microsoft.com/office/drawing/2014/main" id="{31A24963-ECE2-C902-DEED-059F8F21C066}"/>
              </a:ext>
            </a:extLst>
          </p:cNvPr>
          <p:cNvSpPr>
            <a:spLocks noGrp="1"/>
          </p:cNvSpPr>
          <p:nvPr>
            <p:ph type="body" sz="quarter" idx="22" hasCustomPrompt="1"/>
          </p:nvPr>
        </p:nvSpPr>
        <p:spPr>
          <a:xfrm>
            <a:off x="2095939" y="2212710"/>
            <a:ext cx="295252" cy="554320"/>
          </a:xfrm>
          <a:prstGeom prst="rect">
            <a:avLst/>
          </a:prstGeom>
        </p:spPr>
        <p:txBody>
          <a:bodyPr lIns="0" tIns="0" rIns="0" bIns="0"/>
          <a:lstStyle>
            <a:lvl1pPr>
              <a:defRPr sz="3200" b="1" i="0">
                <a:solidFill>
                  <a:schemeClr val="bg1"/>
                </a:solidFill>
                <a:latin typeface="+mj-lt"/>
                <a:ea typeface="Helvetica Neue Condensed" panose="02000503000000020004" pitchFamily="2" charset="0"/>
                <a:cs typeface="Helvetica Neue Condensed" panose="02000503000000020004" pitchFamily="2" charset="0"/>
              </a:defRPr>
            </a:lvl1pPr>
            <a:lvl2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2pPr>
            <a:lvl3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3pPr>
            <a:lvl4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4pPr>
            <a:lvl5pPr>
              <a:defRPr sz="2600" b="1" i="1">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5pPr>
          </a:lstStyle>
          <a:p>
            <a:pPr lvl="0"/>
            <a:r>
              <a:rPr lang="en-US"/>
              <a:t>“</a:t>
            </a:r>
          </a:p>
        </p:txBody>
      </p:sp>
      <p:sp>
        <p:nvSpPr>
          <p:cNvPr id="18" name="Text Placeholder 17">
            <a:extLst>
              <a:ext uri="{FF2B5EF4-FFF2-40B4-BE49-F238E27FC236}">
                <a16:creationId xmlns:a16="http://schemas.microsoft.com/office/drawing/2014/main" id="{2252928A-1BB6-6425-7C3B-3EB660047F63}"/>
              </a:ext>
            </a:extLst>
          </p:cNvPr>
          <p:cNvSpPr>
            <a:spLocks noGrp="1"/>
          </p:cNvSpPr>
          <p:nvPr>
            <p:ph type="body" sz="quarter" idx="23" hasCustomPrompt="1"/>
          </p:nvPr>
        </p:nvSpPr>
        <p:spPr>
          <a:xfrm>
            <a:off x="2363055" y="4501599"/>
            <a:ext cx="4523398" cy="285968"/>
          </a:xfrm>
          <a:prstGeom prst="rect">
            <a:avLst/>
          </a:prstGeom>
        </p:spPr>
        <p:txBody>
          <a:bodyPr lIns="0" tIns="0" rIns="0" bIns="0"/>
          <a:lstStyle>
            <a:lvl1pPr>
              <a:defRPr sz="1600" b="1" i="0" spc="-50" baseline="0">
                <a:solidFill>
                  <a:schemeClr val="bg1"/>
                </a:solidFill>
                <a:latin typeface="Arial" panose="020B0604020202020204" pitchFamily="34" charset="0"/>
                <a:cs typeface="Arial" panose="020B0604020202020204" pitchFamily="34" charset="0"/>
              </a:defRPr>
            </a:lvl1pPr>
            <a:lvl2pPr>
              <a:defRPr sz="1700" b="1" i="0" spc="-50" baseline="0">
                <a:solidFill>
                  <a:schemeClr val="bg1"/>
                </a:solidFill>
                <a:latin typeface="Arial" panose="020B0604020202020204" pitchFamily="34" charset="0"/>
                <a:cs typeface="Arial" panose="020B0604020202020204" pitchFamily="34" charset="0"/>
              </a:defRPr>
            </a:lvl2pPr>
            <a:lvl3pPr>
              <a:defRPr sz="1700" b="1" i="0" spc="-50" baseline="0">
                <a:solidFill>
                  <a:schemeClr val="bg1"/>
                </a:solidFill>
                <a:latin typeface="Arial" panose="020B0604020202020204" pitchFamily="34" charset="0"/>
                <a:cs typeface="Arial" panose="020B0604020202020204" pitchFamily="34" charset="0"/>
              </a:defRPr>
            </a:lvl3pPr>
            <a:lvl4pPr>
              <a:defRPr sz="1700" b="1" i="0" spc="-50" baseline="0">
                <a:solidFill>
                  <a:schemeClr val="bg1"/>
                </a:solidFill>
                <a:latin typeface="Arial" panose="020B0604020202020204" pitchFamily="34" charset="0"/>
                <a:cs typeface="Arial" panose="020B0604020202020204" pitchFamily="34" charset="0"/>
              </a:defRPr>
            </a:lvl4pPr>
            <a:lvl5pPr>
              <a:defRPr sz="1700" b="1" i="0" spc="-50" baseline="0">
                <a:solidFill>
                  <a:schemeClr val="bg1"/>
                </a:solidFill>
                <a:latin typeface="Arial" panose="020B0604020202020204" pitchFamily="34" charset="0"/>
                <a:cs typeface="Arial" panose="020B0604020202020204" pitchFamily="34" charset="0"/>
              </a:defRPr>
            </a:lvl5pPr>
          </a:lstStyle>
          <a:p>
            <a:pPr lvl="0"/>
            <a:r>
              <a:rPr lang="en-US"/>
              <a:t>Persons Name</a:t>
            </a:r>
          </a:p>
        </p:txBody>
      </p:sp>
      <p:sp>
        <p:nvSpPr>
          <p:cNvPr id="20" name="Text Placeholder 17">
            <a:extLst>
              <a:ext uri="{FF2B5EF4-FFF2-40B4-BE49-F238E27FC236}">
                <a16:creationId xmlns:a16="http://schemas.microsoft.com/office/drawing/2014/main" id="{30041F84-4EEE-D766-A9BB-8573EE592D61}"/>
              </a:ext>
            </a:extLst>
          </p:cNvPr>
          <p:cNvSpPr>
            <a:spLocks noGrp="1"/>
          </p:cNvSpPr>
          <p:nvPr>
            <p:ph type="body" sz="quarter" idx="24" hasCustomPrompt="1"/>
          </p:nvPr>
        </p:nvSpPr>
        <p:spPr>
          <a:xfrm>
            <a:off x="2363055" y="4821352"/>
            <a:ext cx="4523398" cy="285968"/>
          </a:xfrm>
          <a:prstGeom prst="rect">
            <a:avLst/>
          </a:prstGeom>
        </p:spPr>
        <p:txBody>
          <a:bodyPr lIns="0" tIns="0" rIns="0" bIns="0"/>
          <a:lstStyle>
            <a:lvl1pPr>
              <a:defRPr sz="1200" b="1" i="0" spc="-50" baseline="0">
                <a:solidFill>
                  <a:schemeClr val="bg1"/>
                </a:solidFill>
                <a:latin typeface="Arial" panose="020B0604020202020204" pitchFamily="34" charset="0"/>
                <a:cs typeface="Arial" panose="020B0604020202020204" pitchFamily="34" charset="0"/>
              </a:defRPr>
            </a:lvl1pPr>
            <a:lvl2pPr>
              <a:defRPr sz="1700" b="1" i="0" spc="-50" baseline="0">
                <a:solidFill>
                  <a:schemeClr val="bg1"/>
                </a:solidFill>
                <a:latin typeface="Arial" panose="020B0604020202020204" pitchFamily="34" charset="0"/>
                <a:cs typeface="Arial" panose="020B0604020202020204" pitchFamily="34" charset="0"/>
              </a:defRPr>
            </a:lvl2pPr>
            <a:lvl3pPr>
              <a:defRPr sz="1700" b="1" i="0" spc="-50" baseline="0">
                <a:solidFill>
                  <a:schemeClr val="bg1"/>
                </a:solidFill>
                <a:latin typeface="Arial" panose="020B0604020202020204" pitchFamily="34" charset="0"/>
                <a:cs typeface="Arial" panose="020B0604020202020204" pitchFamily="34" charset="0"/>
              </a:defRPr>
            </a:lvl3pPr>
            <a:lvl4pPr>
              <a:defRPr sz="1700" b="1" i="0" spc="-50" baseline="0">
                <a:solidFill>
                  <a:schemeClr val="bg1"/>
                </a:solidFill>
                <a:latin typeface="Arial" panose="020B0604020202020204" pitchFamily="34" charset="0"/>
                <a:cs typeface="Arial" panose="020B0604020202020204" pitchFamily="34" charset="0"/>
              </a:defRPr>
            </a:lvl4pPr>
            <a:lvl5pPr>
              <a:defRPr sz="1700" b="1" i="0" spc="-50" baseline="0">
                <a:solidFill>
                  <a:schemeClr val="bg1"/>
                </a:solidFill>
                <a:latin typeface="Arial" panose="020B0604020202020204" pitchFamily="34" charset="0"/>
                <a:cs typeface="Arial" panose="020B0604020202020204" pitchFamily="34" charset="0"/>
              </a:defRPr>
            </a:lvl5pPr>
          </a:lstStyle>
          <a:p>
            <a:pPr lvl="0"/>
            <a:r>
              <a:rPr lang="en-US"/>
              <a:t>Job Description Title</a:t>
            </a:r>
          </a:p>
        </p:txBody>
      </p:sp>
      <p:sp>
        <p:nvSpPr>
          <p:cNvPr id="21" name="Text Placeholder 17">
            <a:extLst>
              <a:ext uri="{FF2B5EF4-FFF2-40B4-BE49-F238E27FC236}">
                <a16:creationId xmlns:a16="http://schemas.microsoft.com/office/drawing/2014/main" id="{610139D8-94DB-CF64-89E2-60ECAD713E23}"/>
              </a:ext>
            </a:extLst>
          </p:cNvPr>
          <p:cNvSpPr>
            <a:spLocks noGrp="1"/>
          </p:cNvSpPr>
          <p:nvPr>
            <p:ph type="body" sz="quarter" idx="25" hasCustomPrompt="1"/>
          </p:nvPr>
        </p:nvSpPr>
        <p:spPr>
          <a:xfrm>
            <a:off x="2363055" y="5061077"/>
            <a:ext cx="4523398" cy="285968"/>
          </a:xfrm>
          <a:prstGeom prst="rect">
            <a:avLst/>
          </a:prstGeom>
        </p:spPr>
        <p:txBody>
          <a:bodyPr lIns="0" tIns="0" rIns="0" bIns="0"/>
          <a:lstStyle>
            <a:lvl1pPr>
              <a:defRPr sz="1200" b="0" i="0" spc="-50" baseline="0">
                <a:solidFill>
                  <a:schemeClr val="bg1"/>
                </a:solidFill>
                <a:latin typeface="Arial" panose="020B0604020202020204" pitchFamily="34" charset="0"/>
                <a:cs typeface="Arial" panose="020B0604020202020204" pitchFamily="34" charset="0"/>
              </a:defRPr>
            </a:lvl1pPr>
            <a:lvl2pPr>
              <a:defRPr sz="1700" b="1" i="0" spc="-50" baseline="0">
                <a:solidFill>
                  <a:schemeClr val="bg1"/>
                </a:solidFill>
                <a:latin typeface="Arial" panose="020B0604020202020204" pitchFamily="34" charset="0"/>
                <a:cs typeface="Arial" panose="020B0604020202020204" pitchFamily="34" charset="0"/>
              </a:defRPr>
            </a:lvl2pPr>
            <a:lvl3pPr>
              <a:defRPr sz="1700" b="1" i="0" spc="-50" baseline="0">
                <a:solidFill>
                  <a:schemeClr val="bg1"/>
                </a:solidFill>
                <a:latin typeface="Arial" panose="020B0604020202020204" pitchFamily="34" charset="0"/>
                <a:cs typeface="Arial" panose="020B0604020202020204" pitchFamily="34" charset="0"/>
              </a:defRPr>
            </a:lvl3pPr>
            <a:lvl4pPr>
              <a:defRPr sz="1700" b="1" i="0" spc="-50" baseline="0">
                <a:solidFill>
                  <a:schemeClr val="bg1"/>
                </a:solidFill>
                <a:latin typeface="Arial" panose="020B0604020202020204" pitchFamily="34" charset="0"/>
                <a:cs typeface="Arial" panose="020B0604020202020204" pitchFamily="34" charset="0"/>
              </a:defRPr>
            </a:lvl4pPr>
            <a:lvl5pPr>
              <a:defRPr sz="1700" b="1" i="0" spc="-50" baseline="0">
                <a:solidFill>
                  <a:schemeClr val="bg1"/>
                </a:solidFill>
                <a:latin typeface="Arial" panose="020B0604020202020204" pitchFamily="34" charset="0"/>
                <a:cs typeface="Arial" panose="020B0604020202020204" pitchFamily="34" charset="0"/>
              </a:defRPr>
            </a:lvl5pPr>
          </a:lstStyle>
          <a:p>
            <a:pPr lvl="0"/>
            <a:r>
              <a:rPr lang="en-US"/>
              <a:t>Company Name</a:t>
            </a:r>
          </a:p>
        </p:txBody>
      </p:sp>
      <p:pic>
        <p:nvPicPr>
          <p:cNvPr id="5" name="Picture 4">
            <a:extLst>
              <a:ext uri="{FF2B5EF4-FFF2-40B4-BE49-F238E27FC236}">
                <a16:creationId xmlns:a16="http://schemas.microsoft.com/office/drawing/2014/main" id="{BB41102D-07E4-C11D-BB6E-C9077AF423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65332" y="166034"/>
            <a:ext cx="1755890" cy="728369"/>
          </a:xfrm>
          <a:prstGeom prst="rect">
            <a:avLst/>
          </a:prstGeom>
        </p:spPr>
      </p:pic>
    </p:spTree>
    <p:extLst>
      <p:ext uri="{BB962C8B-B14F-4D97-AF65-F5344CB8AC3E}">
        <p14:creationId xmlns:p14="http://schemas.microsoft.com/office/powerpoint/2010/main" val="117209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Single Column">
    <p:spTree>
      <p:nvGrpSpPr>
        <p:cNvPr id="1" name=""/>
        <p:cNvGrpSpPr/>
        <p:nvPr/>
      </p:nvGrpSpPr>
      <p:grpSpPr>
        <a:xfrm>
          <a:off x="0" y="0"/>
          <a:ext cx="0" cy="0"/>
          <a:chOff x="0" y="0"/>
          <a:chExt cx="0" cy="0"/>
        </a:xfrm>
      </p:grpSpPr>
      <p:sp>
        <p:nvSpPr>
          <p:cNvPr id="7" name="Text Placeholder 17"/>
          <p:cNvSpPr>
            <a:spLocks noGrp="1"/>
          </p:cNvSpPr>
          <p:nvPr>
            <p:ph type="body" sz="quarter" idx="12" hasCustomPrompt="1"/>
          </p:nvPr>
        </p:nvSpPr>
        <p:spPr>
          <a:xfrm>
            <a:off x="489574" y="1810584"/>
            <a:ext cx="9418037"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Intro Paragraph</a:t>
            </a:r>
          </a:p>
        </p:txBody>
      </p:sp>
      <p:sp>
        <p:nvSpPr>
          <p:cNvPr id="9" name="Text Placeholder 17"/>
          <p:cNvSpPr>
            <a:spLocks noGrp="1"/>
          </p:cNvSpPr>
          <p:nvPr>
            <p:ph type="body" sz="quarter" idx="13" hasCustomPrompt="1"/>
          </p:nvPr>
        </p:nvSpPr>
        <p:spPr>
          <a:xfrm>
            <a:off x="490411" y="3311184"/>
            <a:ext cx="9417200"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5" name="Text Placeholder 17"/>
          <p:cNvSpPr>
            <a:spLocks noGrp="1"/>
          </p:cNvSpPr>
          <p:nvPr>
            <p:ph type="body" sz="quarter" idx="15" hasCustomPrompt="1"/>
          </p:nvPr>
        </p:nvSpPr>
        <p:spPr>
          <a:xfrm>
            <a:off x="489574" y="4271225"/>
            <a:ext cx="9417200"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dirty="0"/>
              <a:t>Bullet points</a:t>
            </a:r>
          </a:p>
          <a:p>
            <a:pPr lvl="0"/>
            <a:endParaRPr lang="en-US" dirty="0"/>
          </a:p>
          <a:p>
            <a:pPr lvl="0"/>
            <a:endParaRPr lang="en-US" dirty="0"/>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5ACDC0AE-4DF4-CCD9-AF06-5B6A3BB460C8}"/>
              </a:ext>
            </a:extLst>
          </p:cNvPr>
          <p:cNvSpPr>
            <a:spLocks noGrp="1"/>
          </p:cNvSpPr>
          <p:nvPr>
            <p:ph type="body" sz="quarter" idx="16" hasCustomPrompt="1"/>
          </p:nvPr>
        </p:nvSpPr>
        <p:spPr>
          <a:xfrm>
            <a:off x="10173960" y="2318562"/>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sp>
        <p:nvSpPr>
          <p:cNvPr id="34" name="Text Placeholder 33">
            <a:extLst>
              <a:ext uri="{FF2B5EF4-FFF2-40B4-BE49-F238E27FC236}">
                <a16:creationId xmlns:a16="http://schemas.microsoft.com/office/drawing/2014/main" id="{0704D02F-D2A2-33F0-454A-55257A89912C}"/>
              </a:ext>
            </a:extLst>
          </p:cNvPr>
          <p:cNvSpPr>
            <a:spLocks noGrp="1"/>
          </p:cNvSpPr>
          <p:nvPr>
            <p:ph type="body" sz="quarter" idx="17" hasCustomPrompt="1"/>
          </p:nvPr>
        </p:nvSpPr>
        <p:spPr>
          <a:xfrm>
            <a:off x="10174288" y="2612687"/>
            <a:ext cx="1527175" cy="1212243"/>
          </a:xfrm>
          <a:prstGeom prst="rect">
            <a:avLst/>
          </a:prstGeom>
        </p:spPr>
        <p:txBody>
          <a:bodyPr lIns="0" tIns="0" rIns="0" bIns="0"/>
          <a:lstStyle>
            <a:lvl1pPr>
              <a:defRPr sz="6600">
                <a:solidFill>
                  <a:srgbClr val="00A9E0"/>
                </a:solidFill>
              </a:defRPr>
            </a:lvl1pPr>
            <a:lvl2pPr>
              <a:defRPr sz="6600"/>
            </a:lvl2pPr>
            <a:lvl3pPr>
              <a:defRPr sz="6600"/>
            </a:lvl3pPr>
            <a:lvl4pPr>
              <a:defRPr sz="6600"/>
            </a:lvl4pPr>
            <a:lvl5pPr>
              <a:defRPr sz="6600"/>
            </a:lvl5pPr>
          </a:lstStyle>
          <a:p>
            <a:pPr lvl="0"/>
            <a:r>
              <a:rPr lang="en-GB"/>
              <a:t>00</a:t>
            </a:r>
            <a:endParaRPr lang="en-US"/>
          </a:p>
        </p:txBody>
      </p:sp>
      <p:sp>
        <p:nvSpPr>
          <p:cNvPr id="4" name="Text Placeholder 31">
            <a:extLst>
              <a:ext uri="{FF2B5EF4-FFF2-40B4-BE49-F238E27FC236}">
                <a16:creationId xmlns:a16="http://schemas.microsoft.com/office/drawing/2014/main" id="{926B71C4-B471-BCFF-1C06-D6421AAE5235}"/>
              </a:ext>
            </a:extLst>
          </p:cNvPr>
          <p:cNvSpPr>
            <a:spLocks noGrp="1"/>
          </p:cNvSpPr>
          <p:nvPr>
            <p:ph type="body" sz="quarter" idx="18" hasCustomPrompt="1"/>
          </p:nvPr>
        </p:nvSpPr>
        <p:spPr>
          <a:xfrm>
            <a:off x="10173960" y="3543939"/>
            <a:ext cx="1527629" cy="575363"/>
          </a:xfrm>
          <a:prstGeom prst="rect">
            <a:avLst/>
          </a:prstGeom>
        </p:spPr>
        <p:txBody>
          <a:bodyPr lIns="0" tIns="0" rIns="0" bIns="0"/>
          <a:lstStyle>
            <a:lvl1pPr>
              <a:lnSpc>
                <a:spcPts val="1600"/>
              </a:lnSpc>
              <a:spcAft>
                <a:spcPts val="0"/>
              </a:spcAft>
              <a:defRPr sz="1700" b="1" i="0" spc="-100" baseline="0">
                <a:solidFill>
                  <a:srgbClr val="002855"/>
                </a:solidFill>
                <a:latin typeface="Arial" panose="020B0604020202020204" pitchFamily="34" charset="0"/>
                <a:cs typeface="Arial" panose="020B0604020202020204" pitchFamily="34" charset="0"/>
              </a:defRPr>
            </a:lvl1pPr>
            <a:lvl2pPr>
              <a:defRPr sz="1700" b="1" i="0" spc="-100" baseline="0">
                <a:solidFill>
                  <a:srgbClr val="002855"/>
                </a:solidFill>
                <a:latin typeface="Arial" panose="020B0604020202020204" pitchFamily="34" charset="0"/>
                <a:cs typeface="Arial" panose="020B0604020202020204" pitchFamily="34" charset="0"/>
              </a:defRPr>
            </a:lvl2pPr>
            <a:lvl3pPr>
              <a:defRPr sz="1700" b="1" i="0" spc="-100" baseline="0">
                <a:solidFill>
                  <a:srgbClr val="002855"/>
                </a:solidFill>
                <a:latin typeface="Arial" panose="020B0604020202020204" pitchFamily="34" charset="0"/>
                <a:cs typeface="Arial" panose="020B0604020202020204" pitchFamily="34" charset="0"/>
              </a:defRPr>
            </a:lvl3pPr>
            <a:lvl4pPr>
              <a:defRPr sz="1700" b="1" i="0" spc="-100" baseline="0">
                <a:solidFill>
                  <a:srgbClr val="002855"/>
                </a:solidFill>
                <a:latin typeface="Arial" panose="020B0604020202020204" pitchFamily="34" charset="0"/>
                <a:cs typeface="Arial" panose="020B0604020202020204" pitchFamily="34" charset="0"/>
              </a:defRPr>
            </a:lvl4pPr>
            <a:lvl5pPr>
              <a:defRPr sz="1700" b="1" i="0" spc="-100" baseline="0">
                <a:solidFill>
                  <a:srgbClr val="002855"/>
                </a:solidFill>
                <a:latin typeface="Arial" panose="020B0604020202020204" pitchFamily="34" charset="0"/>
                <a:cs typeface="Arial" panose="020B0604020202020204" pitchFamily="34" charset="0"/>
              </a:defRPr>
            </a:lvl5pPr>
          </a:lstStyle>
          <a:p>
            <a:pPr lvl="0"/>
            <a:r>
              <a:rPr lang="en-GB"/>
              <a:t>Statement</a:t>
            </a:r>
          </a:p>
          <a:p>
            <a:pPr lvl="0"/>
            <a:r>
              <a:rPr lang="en-GB"/>
              <a:t>Text</a:t>
            </a:r>
          </a:p>
          <a:p>
            <a:pPr lvl="0"/>
            <a:endParaRPr lang="en-US"/>
          </a:p>
        </p:txBody>
      </p: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797CC24-4DE2-FCF4-6D13-A505F284602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74483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Slide Single Column">
    <p:spTree>
      <p:nvGrpSpPr>
        <p:cNvPr id="1" name=""/>
        <p:cNvGrpSpPr/>
        <p:nvPr/>
      </p:nvGrpSpPr>
      <p:grpSpPr>
        <a:xfrm>
          <a:off x="0" y="0"/>
          <a:ext cx="0" cy="0"/>
          <a:chOff x="0" y="0"/>
          <a:chExt cx="0" cy="0"/>
        </a:xfrm>
      </p:grpSpPr>
      <p:pic>
        <p:nvPicPr>
          <p:cNvPr id="4" name="Picture 3" descr="A blue and black flag&#10;&#10;Description automatically generated with low confidence">
            <a:extLst>
              <a:ext uri="{FF2B5EF4-FFF2-40B4-BE49-F238E27FC236}">
                <a16:creationId xmlns:a16="http://schemas.microsoft.com/office/drawing/2014/main" id="{723A22D5-37A0-13C5-AE03-9E17E60C6E4D}"/>
              </a:ext>
            </a:extLst>
          </p:cNvPr>
          <p:cNvPicPr>
            <a:picLocks noChangeAspect="1"/>
          </p:cNvPicPr>
          <p:nvPr userDrawn="1"/>
        </p:nvPicPr>
        <p:blipFill>
          <a:blip r:embed="rId2" cstate="print">
            <a:alphaModFix amt="50000"/>
            <a:extLst>
              <a:ext uri="{28A0092B-C50C-407E-A947-70E740481C1C}">
                <a14:useLocalDpi xmlns:a14="http://schemas.microsoft.com/office/drawing/2010/main"/>
              </a:ext>
            </a:extLst>
          </a:blip>
          <a:stretch>
            <a:fillRect/>
          </a:stretch>
        </p:blipFill>
        <p:spPr>
          <a:xfrm>
            <a:off x="13311" y="25412"/>
            <a:ext cx="12178689" cy="6850512"/>
          </a:xfrm>
          <a:prstGeom prst="rect">
            <a:avLst/>
          </a:prstGeom>
        </p:spPr>
      </p:pic>
      <p:sp>
        <p:nvSpPr>
          <p:cNvPr id="7" name="Text Placeholder 17"/>
          <p:cNvSpPr>
            <a:spLocks noGrp="1"/>
          </p:cNvSpPr>
          <p:nvPr>
            <p:ph type="body" sz="quarter" idx="12" hasCustomPrompt="1"/>
          </p:nvPr>
        </p:nvSpPr>
        <p:spPr>
          <a:xfrm>
            <a:off x="489575" y="1825147"/>
            <a:ext cx="4616236"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9" name="Text Placeholder 17"/>
          <p:cNvSpPr>
            <a:spLocks noGrp="1"/>
          </p:cNvSpPr>
          <p:nvPr>
            <p:ph type="body" sz="quarter" idx="13" hasCustomPrompt="1"/>
          </p:nvPr>
        </p:nvSpPr>
        <p:spPr>
          <a:xfrm>
            <a:off x="490411" y="3392007"/>
            <a:ext cx="4615826"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0" name="Title Placeholder 1"/>
          <p:cNvSpPr>
            <a:spLocks noGrp="1"/>
          </p:cNvSpPr>
          <p:nvPr>
            <p:ph type="title" hasCustomPrompt="1"/>
          </p:nvPr>
        </p:nvSpPr>
        <p:spPr>
          <a:xfrm>
            <a:off x="490411" y="842401"/>
            <a:ext cx="9418037" cy="554320"/>
          </a:xfrm>
          <a:prstGeom prst="rect">
            <a:avLst/>
          </a:prstGeom>
        </p:spPr>
        <p:txBody>
          <a:bodyPr vert="horz" lIns="0" tIns="0" rIns="0" bIns="0" rtlCol="0" anchor="t" anchorCtr="0">
            <a:noAutofit/>
          </a:bodyPr>
          <a:lstStyle>
            <a:lvl1pPr>
              <a:defRPr sz="3500">
                <a:solidFill>
                  <a:srgbClr val="002855"/>
                </a:solidFill>
              </a:defRPr>
            </a:lvl1pPr>
          </a:lstStyle>
          <a:p>
            <a:r>
              <a:rPr lang="en-US"/>
              <a:t>Slide Title</a:t>
            </a:r>
          </a:p>
        </p:txBody>
      </p:sp>
      <p:sp>
        <p:nvSpPr>
          <p:cNvPr id="2" name="TextBox 1">
            <a:extLst>
              <a:ext uri="{FF2B5EF4-FFF2-40B4-BE49-F238E27FC236}">
                <a16:creationId xmlns:a16="http://schemas.microsoft.com/office/drawing/2014/main" id="{C1E0C0CF-E1BB-6641-ACF6-8698DD49D1F6}"/>
              </a:ext>
            </a:extLst>
          </p:cNvPr>
          <p:cNvSpPr txBox="1"/>
          <p:nvPr userDrawn="1"/>
        </p:nvSpPr>
        <p:spPr>
          <a:xfrm>
            <a:off x="7747000" y="1905000"/>
            <a:ext cx="184731" cy="338554"/>
          </a:xfrm>
          <a:prstGeom prst="rect">
            <a:avLst/>
          </a:prstGeom>
          <a:noFill/>
        </p:spPr>
        <p:txBody>
          <a:bodyPr wrap="none" rtlCol="0">
            <a:spAutoFit/>
          </a:bodyPr>
          <a:lstStyle/>
          <a:p>
            <a:endParaRPr lang="en-US" sz="1600">
              <a:latin typeface="Arial" panose="020B0604020202020204" pitchFamily="34" charset="0"/>
              <a:cs typeface="Arial" panose="020B0604020202020204" pitchFamily="34" charset="0"/>
            </a:endParaRPr>
          </a:p>
        </p:txBody>
      </p:sp>
      <p:sp>
        <p:nvSpPr>
          <p:cNvPr id="15" name="Text Placeholder 17"/>
          <p:cNvSpPr>
            <a:spLocks noGrp="1"/>
          </p:cNvSpPr>
          <p:nvPr>
            <p:ph type="body" sz="quarter" idx="15" hasCustomPrompt="1"/>
          </p:nvPr>
        </p:nvSpPr>
        <p:spPr>
          <a:xfrm>
            <a:off x="489574" y="4352048"/>
            <a:ext cx="4615826"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cxnSp>
        <p:nvCxnSpPr>
          <p:cNvPr id="3" name="Straight Connector 2">
            <a:extLst>
              <a:ext uri="{FF2B5EF4-FFF2-40B4-BE49-F238E27FC236}">
                <a16:creationId xmlns:a16="http://schemas.microsoft.com/office/drawing/2014/main" id="{8238B7F6-A489-0FA2-666A-3B21488E324E}"/>
              </a:ext>
            </a:extLst>
          </p:cNvPr>
          <p:cNvCxnSpPr>
            <a:cxnSpLocks/>
          </p:cNvCxnSpPr>
          <p:nvPr userDrawn="1"/>
        </p:nvCxnSpPr>
        <p:spPr>
          <a:xfrm>
            <a:off x="490411" y="1468800"/>
            <a:ext cx="1719389" cy="0"/>
          </a:xfrm>
          <a:prstGeom prst="line">
            <a:avLst/>
          </a:prstGeom>
          <a:ln>
            <a:solidFill>
              <a:srgbClr val="00A9E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02A0895E-4401-BB87-64F6-0275F3DE7CB8}"/>
              </a:ext>
            </a:extLst>
          </p:cNvPr>
          <p:cNvSpPr txBox="1">
            <a:spLocks/>
          </p:cNvSpPr>
          <p:nvPr userDrawn="1"/>
        </p:nvSpPr>
        <p:spPr>
          <a:xfrm>
            <a:off x="450001" y="6417062"/>
            <a:ext cx="1744559" cy="492504"/>
          </a:xfrm>
          <a:prstGeom prst="rect">
            <a:avLst/>
          </a:prstGeom>
          <a:ln>
            <a:noFill/>
          </a:ln>
        </p:spPr>
        <p:txBody>
          <a:bodyPr vert="horz" lIns="0" tIns="0" rIns="0" bIns="0" rtlCol="0" anchor="t">
            <a:noAutofit/>
          </a:bodyPr>
          <a:lstStyle>
            <a:lvl1pPr algn="l" defTabSz="914400" rtl="0" eaLnBrk="1" latinLnBrk="0" hangingPunct="1">
              <a:spcBef>
                <a:spcPct val="0"/>
              </a:spcBef>
              <a:buNone/>
              <a:defRPr sz="3400" b="0" kern="1200">
                <a:solidFill>
                  <a:schemeClr val="bg1"/>
                </a:solidFill>
                <a:latin typeface="Arial" panose="020B0604020202020204" pitchFamily="34" charset="0"/>
                <a:ea typeface="+mj-ea"/>
                <a:cs typeface="Arial" panose="020B0604020202020204" pitchFamily="34" charset="0"/>
              </a:defRPr>
            </a:lvl1pPr>
          </a:lstStyle>
          <a:p>
            <a:pPr marL="0" marR="0" indent="0" algn="l" defTabSz="914400" rtl="0" eaLnBrk="1" fontAlgn="auto" latinLnBrk="0" hangingPunct="1">
              <a:lnSpc>
                <a:spcPct val="100000"/>
              </a:lnSpc>
              <a:spcBef>
                <a:spcPct val="0"/>
              </a:spcBef>
              <a:spcAft>
                <a:spcPts val="0"/>
              </a:spcAft>
              <a:buClrTx/>
              <a:buSzTx/>
              <a:buFontTx/>
              <a:buNone/>
              <a:tabLst/>
              <a:defRPr/>
            </a:pPr>
            <a:fld id="{DA33BCA4-6A06-3C43-92D2-D0E390B16992}" type="slidenum">
              <a:rPr lang="uk-UA" sz="800" b="1" i="0" smtClean="0">
                <a:solidFill>
                  <a:srgbClr val="002855"/>
                </a:solidFill>
                <a:effectLst/>
                <a:latin typeface="Arial" panose="020B0604020202020204" pitchFamily="34" charset="0"/>
                <a:cs typeface="Arial" panose="020B0604020202020204" pitchFamily="34" charset="0"/>
              </a:rPr>
              <a:t>‹#›</a:t>
            </a:fld>
            <a:r>
              <a:rPr lang="en-US" sz="800" b="1" i="0">
                <a:solidFill>
                  <a:srgbClr val="002855"/>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CF04DDAA-2A43-3FE0-05A0-9A6D3FE2001C}"/>
              </a:ext>
            </a:extLst>
          </p:cNvPr>
          <p:cNvSpPr txBox="1"/>
          <p:nvPr userDrawn="1"/>
        </p:nvSpPr>
        <p:spPr>
          <a:xfrm>
            <a:off x="675503" y="6437079"/>
            <a:ext cx="2538276" cy="415498"/>
          </a:xfrm>
          <a:prstGeom prst="rect">
            <a:avLst/>
          </a:prstGeom>
          <a:noFill/>
        </p:spPr>
        <p:txBody>
          <a:bodyPr wrap="square" lIns="0" t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spc="-10" baseline="0">
                <a:solidFill>
                  <a:srgbClr val="002855"/>
                </a:solidFill>
                <a:effectLst/>
                <a:latin typeface="Arial" panose="020B0604020202020204" pitchFamily="34" charset="0"/>
                <a:cs typeface="Arial" panose="020B0604020202020204" pitchFamily="34" charset="0"/>
              </a:rPr>
              <a:t>© Tidal Basin Group.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0" i="0" spc="-10" baseline="0">
              <a:solidFill>
                <a:srgbClr val="002855"/>
              </a:solidFill>
              <a:effectLst/>
              <a:latin typeface="Arial" panose="020B0604020202020204" pitchFamily="34" charset="0"/>
              <a:cs typeface="Arial" panose="020B0604020202020204" pitchFamily="34" charset="0"/>
            </a:endParaRPr>
          </a:p>
        </p:txBody>
      </p:sp>
      <p:sp>
        <p:nvSpPr>
          <p:cNvPr id="5" name="Text Placeholder 17">
            <a:extLst>
              <a:ext uri="{FF2B5EF4-FFF2-40B4-BE49-F238E27FC236}">
                <a16:creationId xmlns:a16="http://schemas.microsoft.com/office/drawing/2014/main" id="{2E2A7E75-5220-51FE-B805-DC8407F55E97}"/>
              </a:ext>
            </a:extLst>
          </p:cNvPr>
          <p:cNvSpPr>
            <a:spLocks noGrp="1"/>
          </p:cNvSpPr>
          <p:nvPr>
            <p:ph type="body" sz="quarter" idx="21" hasCustomPrompt="1"/>
          </p:nvPr>
        </p:nvSpPr>
        <p:spPr>
          <a:xfrm>
            <a:off x="5292212" y="1825147"/>
            <a:ext cx="4616236" cy="433271"/>
          </a:xfrm>
          <a:prstGeom prst="rect">
            <a:avLst/>
          </a:prstGeom>
        </p:spPr>
        <p:txBody>
          <a:bodyPr lIns="0" tIns="0" rIns="0" bIns="0"/>
          <a:lstStyle>
            <a:lvl1pPr marL="0" indent="0">
              <a:lnSpc>
                <a:spcPts val="2300"/>
              </a:lnSpc>
              <a:buNone/>
              <a:defRPr sz="2000" b="0" i="0" spc="-6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Intro Paragraph</a:t>
            </a:r>
          </a:p>
        </p:txBody>
      </p:sp>
      <p:sp>
        <p:nvSpPr>
          <p:cNvPr id="8" name="Text Placeholder 17">
            <a:extLst>
              <a:ext uri="{FF2B5EF4-FFF2-40B4-BE49-F238E27FC236}">
                <a16:creationId xmlns:a16="http://schemas.microsoft.com/office/drawing/2014/main" id="{3491C0CB-A616-7C77-BC1D-3B82625D0B9F}"/>
              </a:ext>
            </a:extLst>
          </p:cNvPr>
          <p:cNvSpPr>
            <a:spLocks noGrp="1"/>
          </p:cNvSpPr>
          <p:nvPr>
            <p:ph type="body" sz="quarter" idx="22" hasCustomPrompt="1"/>
          </p:nvPr>
        </p:nvSpPr>
        <p:spPr>
          <a:xfrm>
            <a:off x="5293048" y="3392007"/>
            <a:ext cx="4615826" cy="903005"/>
          </a:xfrm>
          <a:prstGeom prst="rect">
            <a:avLst/>
          </a:prstGeom>
        </p:spPr>
        <p:txBody>
          <a:bodyPr lIns="0" tIns="0" rIns="0" bIns="0"/>
          <a:lstStyle>
            <a:lvl1pPr marL="0" indent="0">
              <a:lnSpc>
                <a:spcPts val="1600"/>
              </a:lnSpc>
              <a:buNone/>
              <a:defRPr sz="1400" b="0" i="0" spc="-40" baseline="0">
                <a:solidFill>
                  <a:srgbClr val="002855"/>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Click to edit Body Copy</a:t>
            </a:r>
          </a:p>
        </p:txBody>
      </p:sp>
      <p:sp>
        <p:nvSpPr>
          <p:cNvPr id="11" name="Text Placeholder 17">
            <a:extLst>
              <a:ext uri="{FF2B5EF4-FFF2-40B4-BE49-F238E27FC236}">
                <a16:creationId xmlns:a16="http://schemas.microsoft.com/office/drawing/2014/main" id="{E860E698-C379-8B02-F905-8ACE7E0149B5}"/>
              </a:ext>
            </a:extLst>
          </p:cNvPr>
          <p:cNvSpPr>
            <a:spLocks noGrp="1"/>
          </p:cNvSpPr>
          <p:nvPr>
            <p:ph type="body" sz="quarter" idx="23" hasCustomPrompt="1"/>
          </p:nvPr>
        </p:nvSpPr>
        <p:spPr>
          <a:xfrm>
            <a:off x="5292211" y="4352048"/>
            <a:ext cx="4615826" cy="1298703"/>
          </a:xfrm>
          <a:prstGeom prst="rect">
            <a:avLst/>
          </a:prstGeom>
        </p:spPr>
        <p:txBody>
          <a:bodyPr lIns="0" tIns="0" rIns="0" bIns="0" numCol="2"/>
          <a:lstStyle>
            <a:lvl1pPr marL="342900" indent="-342900">
              <a:lnSpc>
                <a:spcPts val="1600"/>
              </a:lnSpc>
              <a:buClr>
                <a:srgbClr val="A50034"/>
              </a:buClr>
              <a:buFont typeface="Arial" panose="020B0604020202020204" pitchFamily="34" charset="0"/>
              <a:buChar char="•"/>
              <a:defRPr sz="1400" b="0" i="0" spc="-40" baseline="0">
                <a:solidFill>
                  <a:srgbClr val="002855"/>
                </a:solidFill>
                <a:latin typeface="Arial" charset="0"/>
                <a:ea typeface="Arial" charset="0"/>
                <a:cs typeface="Arial" charset="0"/>
              </a:defRPr>
            </a:lvl1pPr>
          </a:lstStyle>
          <a:p>
            <a:pPr lvl="0"/>
            <a:r>
              <a:rPr lang="en-US"/>
              <a:t>Bullet points</a:t>
            </a:r>
          </a:p>
          <a:p>
            <a:pPr lvl="0"/>
            <a:endParaRPr lang="en-US"/>
          </a:p>
          <a:p>
            <a:pPr lvl="0"/>
            <a:endParaRPr lang="en-US"/>
          </a:p>
        </p:txBody>
      </p:sp>
      <p:pic>
        <p:nvPicPr>
          <p:cNvPr id="12" name="Picture 11">
            <a:extLst>
              <a:ext uri="{FF2B5EF4-FFF2-40B4-BE49-F238E27FC236}">
                <a16:creationId xmlns:a16="http://schemas.microsoft.com/office/drawing/2014/main" id="{7BC38354-9BCE-EA95-26AA-F0B190E9BF4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265332" y="166034"/>
            <a:ext cx="1755889" cy="728369"/>
          </a:xfrm>
          <a:prstGeom prst="rect">
            <a:avLst/>
          </a:prstGeom>
        </p:spPr>
      </p:pic>
    </p:spTree>
    <p:extLst>
      <p:ext uri="{BB962C8B-B14F-4D97-AF65-F5344CB8AC3E}">
        <p14:creationId xmlns:p14="http://schemas.microsoft.com/office/powerpoint/2010/main" val="38417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2812"/>
      </p:ext>
    </p:extLst>
  </p:cSld>
  <p:clrMap bg1="lt1" tx1="dk1" bg2="lt2" tx2="dk2" accent1="accent1" accent2="accent2" accent3="accent3" accent4="accent4" accent5="accent5" accent6="accent6" hlink="hlink" folHlink="folHlink"/>
  <p:sldLayoutIdLst>
    <p:sldLayoutId id="2147483698" r:id="rId1"/>
    <p:sldLayoutId id="2147483730" r:id="rId2"/>
    <p:sldLayoutId id="2147483725" r:id="rId3"/>
    <p:sldLayoutId id="2147483731" r:id="rId4"/>
    <p:sldLayoutId id="2147483735" r:id="rId5"/>
    <p:sldLayoutId id="2147483736" r:id="rId6"/>
    <p:sldLayoutId id="2147483727" r:id="rId7"/>
    <p:sldLayoutId id="2147483701" r:id="rId8"/>
    <p:sldLayoutId id="2147483737" r:id="rId9"/>
    <p:sldLayoutId id="2147483738" r:id="rId10"/>
    <p:sldLayoutId id="2147483739" r:id="rId11"/>
    <p:sldLayoutId id="2147483740" r:id="rId12"/>
    <p:sldLayoutId id="2147483749" r:id="rId13"/>
    <p:sldLayoutId id="2147483750" r:id="rId14"/>
    <p:sldLayoutId id="2147483741" r:id="rId15"/>
    <p:sldLayoutId id="2147483728" r:id="rId16"/>
    <p:sldLayoutId id="2147483729" r:id="rId17"/>
    <p:sldLayoutId id="2147483742" r:id="rId18"/>
    <p:sldLayoutId id="2147483743" r:id="rId19"/>
    <p:sldLayoutId id="2147483744" r:id="rId20"/>
    <p:sldLayoutId id="2147483745" r:id="rId21"/>
    <p:sldLayoutId id="2147483747" r:id="rId22"/>
  </p:sldLayoutIdLst>
  <p:hf hdr="0" ftr="0" dt="0"/>
  <p:txStyles>
    <p:title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9DC04-0974-B0C2-233A-5EE7BF1AF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E5AE75-9C8B-9ED0-AD98-66FE85D61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87B46-69DA-A438-26D4-1937FD19C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880A3-CACE-1D47-A168-1EFFC6F96964}" type="datetimeFigureOut">
              <a:rPr lang="en-US" smtClean="0"/>
              <a:t>4/11/2024</a:t>
            </a:fld>
            <a:endParaRPr lang="en-US"/>
          </a:p>
        </p:txBody>
      </p:sp>
      <p:sp>
        <p:nvSpPr>
          <p:cNvPr id="5" name="Footer Placeholder 4">
            <a:extLst>
              <a:ext uri="{FF2B5EF4-FFF2-40B4-BE49-F238E27FC236}">
                <a16:creationId xmlns:a16="http://schemas.microsoft.com/office/drawing/2014/main" id="{58ED05D3-EB0A-C97D-22F3-B3CC735A0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EB388-DB73-3797-3B1A-4DAA13009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C477A-153E-9B4F-A0C1-4B7FD02543BF}" type="slidenum">
              <a:rPr lang="en-US" smtClean="0"/>
              <a:t>‹#›</a:t>
            </a:fld>
            <a:endParaRPr lang="en-US"/>
          </a:p>
        </p:txBody>
      </p:sp>
    </p:spTree>
    <p:extLst>
      <p:ext uri="{BB962C8B-B14F-4D97-AF65-F5344CB8AC3E}">
        <p14:creationId xmlns:p14="http://schemas.microsoft.com/office/powerpoint/2010/main" val="329826269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6B175-0594-B887-3E3C-575FBDBD80D8}"/>
              </a:ext>
            </a:extLst>
          </p:cNvPr>
          <p:cNvSpPr>
            <a:spLocks noGrp="1"/>
          </p:cNvSpPr>
          <p:nvPr>
            <p:ph type="ctrTitle"/>
          </p:nvPr>
        </p:nvSpPr>
        <p:spPr/>
        <p:txBody>
          <a:bodyPr/>
          <a:lstStyle/>
          <a:p>
            <a:r>
              <a:rPr lang="en-US" dirty="0"/>
              <a:t>FEMA Public Assistance Overview Training</a:t>
            </a:r>
            <a:br>
              <a:rPr lang="en-US" dirty="0"/>
            </a:b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Eligible Facility </a:t>
            </a:r>
          </a:p>
        </p:txBody>
      </p:sp>
      <p:sp>
        <p:nvSpPr>
          <p:cNvPr id="13" name="Text Placeholder 1">
            <a:extLst>
              <a:ext uri="{FF2B5EF4-FFF2-40B4-BE49-F238E27FC236}">
                <a16:creationId xmlns:a16="http://schemas.microsoft.com/office/drawing/2014/main" id="{D8ECA2EC-617C-08AF-56CB-3375DF103AA8}"/>
              </a:ext>
            </a:extLst>
          </p:cNvPr>
          <p:cNvSpPr txBox="1">
            <a:spLocks/>
          </p:cNvSpPr>
          <p:nvPr/>
        </p:nvSpPr>
        <p:spPr>
          <a:xfrm>
            <a:off x="489575" y="1825147"/>
            <a:ext cx="5644526" cy="2657953"/>
          </a:xfrm>
          <a:prstGeom prst="rect">
            <a:avLst/>
          </a:prstGeom>
        </p:spPr>
        <p:txBody>
          <a:bodyPr lIns="0" tIns="0" rIns="0" bIns="0"/>
          <a:lstStyle>
            <a:lvl1pPr marL="0" indent="0" algn="l" defTabSz="914400" rtl="0" eaLnBrk="1" latinLnBrk="0" hangingPunct="1">
              <a:lnSpc>
                <a:spcPts val="2300"/>
              </a:lnSpc>
              <a:spcBef>
                <a:spcPts val="0"/>
              </a:spcBef>
              <a:spcAft>
                <a:spcPts val="1200"/>
              </a:spcAft>
              <a:buFont typeface="Arial" pitchFamily="34" charset="0"/>
              <a:buNone/>
              <a:defRPr sz="2000" b="0" i="0" kern="1200" spc="-60" baseline="0">
                <a:solidFill>
                  <a:srgbClr val="002855"/>
                </a:solidFill>
                <a:latin typeface="Arial" charset="0"/>
                <a:ea typeface="Arial" charset="0"/>
                <a:cs typeface="Arial"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800" b="1" dirty="0"/>
              <a:t>Must be:</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Legal Responsibility of Applicant</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In declared/designated disaster area</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In active use at time</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Not under authority of another federal agency</a:t>
            </a:r>
          </a:p>
        </p:txBody>
      </p:sp>
      <p:grpSp>
        <p:nvGrpSpPr>
          <p:cNvPr id="3" name="Group 2">
            <a:extLst>
              <a:ext uri="{FF2B5EF4-FFF2-40B4-BE49-F238E27FC236}">
                <a16:creationId xmlns:a16="http://schemas.microsoft.com/office/drawing/2014/main" id="{9095F9C1-EEF2-E330-A186-210A420AA42C}"/>
              </a:ext>
            </a:extLst>
          </p:cNvPr>
          <p:cNvGrpSpPr/>
          <p:nvPr/>
        </p:nvGrpSpPr>
        <p:grpSpPr>
          <a:xfrm>
            <a:off x="7363354" y="3660234"/>
            <a:ext cx="2288848" cy="2442527"/>
            <a:chOff x="6653792" y="3543978"/>
            <a:chExt cx="2288848" cy="2442527"/>
          </a:xfrm>
        </p:grpSpPr>
        <p:sp>
          <p:nvSpPr>
            <p:cNvPr id="4" name="Oval 3">
              <a:extLst>
                <a:ext uri="{FF2B5EF4-FFF2-40B4-BE49-F238E27FC236}">
                  <a16:creationId xmlns:a16="http://schemas.microsoft.com/office/drawing/2014/main" id="{8E263A0E-E207-28DA-523F-91E5272C4614}"/>
                </a:ext>
              </a:extLst>
            </p:cNvPr>
            <p:cNvSpPr/>
            <p:nvPr/>
          </p:nvSpPr>
          <p:spPr>
            <a:xfrm>
              <a:off x="6898905" y="4187882"/>
              <a:ext cx="1798623" cy="17986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pc="-60" dirty="0"/>
                <a:t>Minimum</a:t>
              </a:r>
            </a:p>
            <a:p>
              <a:pPr algn="ctr"/>
              <a:r>
                <a:rPr lang="en-US" sz="2000" b="1" spc="-60" dirty="0"/>
                <a:t>Facility</a:t>
              </a:r>
            </a:p>
            <a:p>
              <a:pPr algn="ctr"/>
              <a:r>
                <a:rPr lang="en-US" sz="2000" b="1" spc="-60" dirty="0"/>
                <a:t>Eligibility</a:t>
              </a:r>
            </a:p>
          </p:txBody>
        </p:sp>
        <p:cxnSp>
          <p:nvCxnSpPr>
            <p:cNvPr id="5" name="Straight Arrow Connector 4">
              <a:extLst>
                <a:ext uri="{FF2B5EF4-FFF2-40B4-BE49-F238E27FC236}">
                  <a16:creationId xmlns:a16="http://schemas.microsoft.com/office/drawing/2014/main" id="{4162EFD6-95AB-E31A-C3C2-668DBDB14F9B}"/>
                </a:ext>
              </a:extLst>
            </p:cNvPr>
            <p:cNvCxnSpPr/>
            <p:nvPr/>
          </p:nvCxnSpPr>
          <p:spPr>
            <a:xfrm>
              <a:off x="7735723" y="3543978"/>
              <a:ext cx="0" cy="512748"/>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5ABEB4E-CC83-5DE1-2F09-2FE662F77456}"/>
                </a:ext>
              </a:extLst>
            </p:cNvPr>
            <p:cNvCxnSpPr>
              <a:cxnSpLocks/>
            </p:cNvCxnSpPr>
            <p:nvPr/>
          </p:nvCxnSpPr>
          <p:spPr>
            <a:xfrm>
              <a:off x="6653792" y="4143794"/>
              <a:ext cx="367469" cy="351794"/>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7917369-EB66-B05D-D9D3-3D500DC59691}"/>
                </a:ext>
              </a:extLst>
            </p:cNvPr>
            <p:cNvCxnSpPr>
              <a:cxnSpLocks/>
            </p:cNvCxnSpPr>
            <p:nvPr/>
          </p:nvCxnSpPr>
          <p:spPr>
            <a:xfrm flipH="1">
              <a:off x="8575171" y="4143794"/>
              <a:ext cx="367469" cy="351794"/>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C53C2347-7F93-4DD4-E642-CBFB7712ECA1}"/>
              </a:ext>
            </a:extLst>
          </p:cNvPr>
          <p:cNvSpPr/>
          <p:nvPr/>
        </p:nvSpPr>
        <p:spPr>
          <a:xfrm>
            <a:off x="4987446" y="3568700"/>
            <a:ext cx="2217107"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pc="-60" dirty="0">
                <a:solidFill>
                  <a:schemeClr val="bg1"/>
                </a:solidFill>
              </a:rPr>
              <a:t>Result of a declared disaster</a:t>
            </a:r>
          </a:p>
        </p:txBody>
      </p:sp>
      <p:sp>
        <p:nvSpPr>
          <p:cNvPr id="9" name="Rectangle 8">
            <a:extLst>
              <a:ext uri="{FF2B5EF4-FFF2-40B4-BE49-F238E27FC236}">
                <a16:creationId xmlns:a16="http://schemas.microsoft.com/office/drawing/2014/main" id="{7E14DD2D-EDB2-7F2F-DBE3-36490300693C}"/>
              </a:ext>
            </a:extLst>
          </p:cNvPr>
          <p:cNvSpPr/>
          <p:nvPr/>
        </p:nvSpPr>
        <p:spPr>
          <a:xfrm>
            <a:off x="7405379" y="2548395"/>
            <a:ext cx="206308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pc="-60" dirty="0">
                <a:solidFill>
                  <a:schemeClr val="bg1"/>
                </a:solidFill>
              </a:rPr>
              <a:t>Located within the designated area</a:t>
            </a:r>
          </a:p>
        </p:txBody>
      </p:sp>
      <p:sp>
        <p:nvSpPr>
          <p:cNvPr id="10" name="Rectangle 9">
            <a:extLst>
              <a:ext uri="{FF2B5EF4-FFF2-40B4-BE49-F238E27FC236}">
                <a16:creationId xmlns:a16="http://schemas.microsoft.com/office/drawing/2014/main" id="{0A6E231D-8692-83D1-E708-BCFB676463A8}"/>
              </a:ext>
            </a:extLst>
          </p:cNvPr>
          <p:cNvSpPr/>
          <p:nvPr/>
        </p:nvSpPr>
        <p:spPr>
          <a:xfrm>
            <a:off x="9784914" y="3568700"/>
            <a:ext cx="2217107"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pc="-60" dirty="0">
                <a:solidFill>
                  <a:schemeClr val="bg1"/>
                </a:solidFill>
              </a:rPr>
              <a:t>Legal responsibility of an eligible Applicant</a:t>
            </a:r>
          </a:p>
        </p:txBody>
      </p:sp>
    </p:spTree>
    <p:extLst>
      <p:ext uri="{BB962C8B-B14F-4D97-AF65-F5344CB8AC3E}">
        <p14:creationId xmlns:p14="http://schemas.microsoft.com/office/powerpoint/2010/main" val="294213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11" y="842401"/>
            <a:ext cx="9418037" cy="554320"/>
          </a:xfrm>
        </p:spPr>
        <p:txBody>
          <a:bodyPr/>
          <a:lstStyle/>
          <a:p>
            <a:r>
              <a:rPr lang="en-US" dirty="0"/>
              <a:t>Eligible Work</a:t>
            </a:r>
          </a:p>
        </p:txBody>
      </p:sp>
      <p:grpSp>
        <p:nvGrpSpPr>
          <p:cNvPr id="27" name="Group 26">
            <a:extLst>
              <a:ext uri="{FF2B5EF4-FFF2-40B4-BE49-F238E27FC236}">
                <a16:creationId xmlns:a16="http://schemas.microsoft.com/office/drawing/2014/main" id="{FE59A8F3-D2F1-2DEC-F1EA-BD0176A61D2B}"/>
              </a:ext>
            </a:extLst>
          </p:cNvPr>
          <p:cNvGrpSpPr/>
          <p:nvPr/>
        </p:nvGrpSpPr>
        <p:grpSpPr>
          <a:xfrm>
            <a:off x="6854439" y="3129628"/>
            <a:ext cx="2288848" cy="2442527"/>
            <a:chOff x="6653792" y="3543978"/>
            <a:chExt cx="2288848" cy="2442527"/>
          </a:xfrm>
        </p:grpSpPr>
        <p:sp>
          <p:nvSpPr>
            <p:cNvPr id="17" name="Oval 16">
              <a:extLst>
                <a:ext uri="{FF2B5EF4-FFF2-40B4-BE49-F238E27FC236}">
                  <a16:creationId xmlns:a16="http://schemas.microsoft.com/office/drawing/2014/main" id="{C0A197F8-B643-50E6-BE3B-525B7B08F0DA}"/>
                </a:ext>
              </a:extLst>
            </p:cNvPr>
            <p:cNvSpPr/>
            <p:nvPr/>
          </p:nvSpPr>
          <p:spPr>
            <a:xfrm>
              <a:off x="6898905" y="4187882"/>
              <a:ext cx="1798623" cy="179862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spc="-60" dirty="0"/>
                <a:t>Minimum</a:t>
              </a:r>
            </a:p>
            <a:p>
              <a:pPr algn="ctr"/>
              <a:r>
                <a:rPr lang="en-US" sz="2000" b="1" spc="-60" dirty="0"/>
                <a:t>Work</a:t>
              </a:r>
            </a:p>
            <a:p>
              <a:pPr algn="ctr"/>
              <a:r>
                <a:rPr lang="en-US" sz="2000" b="1" spc="-60" dirty="0"/>
                <a:t>Eligibility</a:t>
              </a:r>
            </a:p>
          </p:txBody>
        </p:sp>
        <p:cxnSp>
          <p:nvCxnSpPr>
            <p:cNvPr id="22" name="Straight Arrow Connector 21">
              <a:extLst>
                <a:ext uri="{FF2B5EF4-FFF2-40B4-BE49-F238E27FC236}">
                  <a16:creationId xmlns:a16="http://schemas.microsoft.com/office/drawing/2014/main" id="{090A0CEE-57D4-9EDA-20ED-12CD257BDD6A}"/>
                </a:ext>
              </a:extLst>
            </p:cNvPr>
            <p:cNvCxnSpPr/>
            <p:nvPr/>
          </p:nvCxnSpPr>
          <p:spPr>
            <a:xfrm>
              <a:off x="7735723" y="3543978"/>
              <a:ext cx="0" cy="512748"/>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520598-E296-89A2-EA7D-4B308D2388B4}"/>
                </a:ext>
              </a:extLst>
            </p:cNvPr>
            <p:cNvCxnSpPr>
              <a:cxnSpLocks/>
            </p:cNvCxnSpPr>
            <p:nvPr/>
          </p:nvCxnSpPr>
          <p:spPr>
            <a:xfrm>
              <a:off x="6653792" y="4143794"/>
              <a:ext cx="367469" cy="351794"/>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2E203F-03D3-34C4-0770-9406EE856D05}"/>
                </a:ext>
              </a:extLst>
            </p:cNvPr>
            <p:cNvCxnSpPr>
              <a:cxnSpLocks/>
            </p:cNvCxnSpPr>
            <p:nvPr/>
          </p:nvCxnSpPr>
          <p:spPr>
            <a:xfrm flipH="1">
              <a:off x="8575171" y="4143794"/>
              <a:ext cx="367469" cy="351794"/>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ext Placeholder 1">
            <a:extLst>
              <a:ext uri="{FF2B5EF4-FFF2-40B4-BE49-F238E27FC236}">
                <a16:creationId xmlns:a16="http://schemas.microsoft.com/office/drawing/2014/main" id="{17921CF6-1E0D-91F0-875F-B66292BABD58}"/>
              </a:ext>
            </a:extLst>
          </p:cNvPr>
          <p:cNvSpPr txBox="1">
            <a:spLocks/>
          </p:cNvSpPr>
          <p:nvPr/>
        </p:nvSpPr>
        <p:spPr>
          <a:xfrm>
            <a:off x="489575" y="1825147"/>
            <a:ext cx="3988956" cy="2657953"/>
          </a:xfrm>
          <a:prstGeom prst="rect">
            <a:avLst/>
          </a:prstGeom>
        </p:spPr>
        <p:txBody>
          <a:bodyPr lIns="0" tIns="0" rIns="0" bIns="0"/>
          <a:lstStyle>
            <a:lvl1pPr marL="0" indent="0" algn="l" defTabSz="914400" rtl="0" eaLnBrk="1" latinLnBrk="0" hangingPunct="1">
              <a:lnSpc>
                <a:spcPts val="2300"/>
              </a:lnSpc>
              <a:spcBef>
                <a:spcPts val="0"/>
              </a:spcBef>
              <a:spcAft>
                <a:spcPts val="1200"/>
              </a:spcAft>
              <a:buFont typeface="Arial" pitchFamily="34" charset="0"/>
              <a:buNone/>
              <a:defRPr sz="2000" b="0" i="0" kern="1200" spc="-60" baseline="0">
                <a:solidFill>
                  <a:srgbClr val="002855"/>
                </a:solidFill>
                <a:latin typeface="Arial" charset="0"/>
                <a:ea typeface="Arial" charset="0"/>
                <a:cs typeface="Arial"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800" b="1" dirty="0"/>
              <a:t>Must be:</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Direct Result of declared event</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Within designated disaster area</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Legal responsibility </a:t>
            </a:r>
            <a:br>
              <a:rPr lang="en-US" sz="2800" spc="-40" dirty="0">
                <a:solidFill>
                  <a:srgbClr val="002855"/>
                </a:solidFill>
                <a:latin typeface="Arial" charset="0"/>
                <a:cs typeface="Arial" charset="0"/>
              </a:rPr>
            </a:br>
            <a:r>
              <a:rPr lang="en-US" sz="2800" spc="-40" dirty="0">
                <a:solidFill>
                  <a:srgbClr val="002855"/>
                </a:solidFill>
                <a:latin typeface="Arial" charset="0"/>
                <a:cs typeface="Arial" charset="0"/>
              </a:rPr>
              <a:t>of Applicant</a:t>
            </a:r>
          </a:p>
        </p:txBody>
      </p:sp>
      <p:sp>
        <p:nvSpPr>
          <p:cNvPr id="3" name="Rectangle 2">
            <a:extLst>
              <a:ext uri="{FF2B5EF4-FFF2-40B4-BE49-F238E27FC236}">
                <a16:creationId xmlns:a16="http://schemas.microsoft.com/office/drawing/2014/main" id="{664EA476-8FA2-4402-14A0-A1C330AAAB62}"/>
              </a:ext>
            </a:extLst>
          </p:cNvPr>
          <p:cNvSpPr/>
          <p:nvPr/>
        </p:nvSpPr>
        <p:spPr>
          <a:xfrm>
            <a:off x="4478531" y="3038094"/>
            <a:ext cx="2217107"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pc="-60" dirty="0">
                <a:solidFill>
                  <a:schemeClr val="bg1"/>
                </a:solidFill>
              </a:rPr>
              <a:t>Result of a declared disaster</a:t>
            </a:r>
          </a:p>
        </p:txBody>
      </p:sp>
      <p:sp>
        <p:nvSpPr>
          <p:cNvPr id="4" name="Rectangle 3">
            <a:extLst>
              <a:ext uri="{FF2B5EF4-FFF2-40B4-BE49-F238E27FC236}">
                <a16:creationId xmlns:a16="http://schemas.microsoft.com/office/drawing/2014/main" id="{8EA1E5B5-AB1D-8960-3FAE-E169B5B14025}"/>
              </a:ext>
            </a:extLst>
          </p:cNvPr>
          <p:cNvSpPr/>
          <p:nvPr/>
        </p:nvSpPr>
        <p:spPr>
          <a:xfrm>
            <a:off x="6896464" y="2017789"/>
            <a:ext cx="2063088"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pc="-60" dirty="0">
                <a:solidFill>
                  <a:schemeClr val="bg1"/>
                </a:solidFill>
              </a:rPr>
              <a:t>Located within the designated area</a:t>
            </a:r>
          </a:p>
        </p:txBody>
      </p:sp>
      <p:sp>
        <p:nvSpPr>
          <p:cNvPr id="5" name="Rectangle 4">
            <a:extLst>
              <a:ext uri="{FF2B5EF4-FFF2-40B4-BE49-F238E27FC236}">
                <a16:creationId xmlns:a16="http://schemas.microsoft.com/office/drawing/2014/main" id="{9D8574DA-78E1-A2AE-7DB2-35E165D2C1E0}"/>
              </a:ext>
            </a:extLst>
          </p:cNvPr>
          <p:cNvSpPr/>
          <p:nvPr/>
        </p:nvSpPr>
        <p:spPr>
          <a:xfrm>
            <a:off x="9275999" y="3038094"/>
            <a:ext cx="2217107" cy="914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pc="-60" dirty="0">
                <a:solidFill>
                  <a:schemeClr val="bg1"/>
                </a:solidFill>
              </a:rPr>
              <a:t>Legal responsibility of an eligible Applicant</a:t>
            </a:r>
          </a:p>
        </p:txBody>
      </p:sp>
    </p:spTree>
    <p:extLst>
      <p:ext uri="{BB962C8B-B14F-4D97-AF65-F5344CB8AC3E}">
        <p14:creationId xmlns:p14="http://schemas.microsoft.com/office/powerpoint/2010/main" val="77124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4038600" y="685800"/>
            <a:ext cx="5943600" cy="838200"/>
          </a:xfrm>
          <a:prstGeom prst="rect">
            <a:avLst/>
          </a:prstGeom>
          <a:noFill/>
          <a:ln w="9525">
            <a:noFill/>
            <a:miter lim="800000"/>
            <a:headEnd/>
            <a:tailEnd/>
          </a:ln>
          <a:effectLst/>
        </p:spPr>
        <p:txBody>
          <a:bodyPr lIns="92075" tIns="46038" rIns="92075" bIns="46038" anchor="b"/>
          <a:lstStyle/>
          <a:p>
            <a:pPr algn="ctr">
              <a:spcBef>
                <a:spcPct val="0"/>
              </a:spcBef>
              <a:defRPr/>
            </a:pPr>
            <a:r>
              <a:rPr lang="en-US" sz="4400" b="1" dirty="0">
                <a:solidFill>
                  <a:schemeClr val="bg1"/>
                </a:solidFill>
                <a:latin typeface="+mj-lt"/>
              </a:rPr>
              <a:t>Categories of Work</a:t>
            </a:r>
          </a:p>
        </p:txBody>
      </p:sp>
      <p:grpSp>
        <p:nvGrpSpPr>
          <p:cNvPr id="2" name="Group 1">
            <a:extLst>
              <a:ext uri="{FF2B5EF4-FFF2-40B4-BE49-F238E27FC236}">
                <a16:creationId xmlns:a16="http://schemas.microsoft.com/office/drawing/2014/main" id="{2A2994EA-501F-5776-FD30-097DE94AFCEF}"/>
              </a:ext>
            </a:extLst>
          </p:cNvPr>
          <p:cNvGrpSpPr>
            <a:grpSpLocks noChangeAspect="1"/>
          </p:cNvGrpSpPr>
          <p:nvPr/>
        </p:nvGrpSpPr>
        <p:grpSpPr>
          <a:xfrm>
            <a:off x="487935" y="3072555"/>
            <a:ext cx="2066544" cy="1734876"/>
            <a:chOff x="5314673" y="663272"/>
            <a:chExt cx="7712201" cy="6474439"/>
          </a:xfrm>
        </p:grpSpPr>
        <p:pic>
          <p:nvPicPr>
            <p:cNvPr id="3" name="Graphic 2">
              <a:extLst>
                <a:ext uri="{FF2B5EF4-FFF2-40B4-BE49-F238E27FC236}">
                  <a16:creationId xmlns:a16="http://schemas.microsoft.com/office/drawing/2014/main" id="{591D1FC9-4895-2038-F5EA-ED9214948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673" y="663272"/>
              <a:ext cx="7712201" cy="6474439"/>
            </a:xfrm>
            <a:prstGeom prst="rect">
              <a:avLst/>
            </a:prstGeom>
          </p:spPr>
        </p:pic>
        <p:sp>
          <p:nvSpPr>
            <p:cNvPr id="4" name="TextBox 3">
              <a:extLst>
                <a:ext uri="{FF2B5EF4-FFF2-40B4-BE49-F238E27FC236}">
                  <a16:creationId xmlns:a16="http://schemas.microsoft.com/office/drawing/2014/main" id="{6C2549CD-21F6-A165-7C96-05C54A86B9F4}"/>
                </a:ext>
              </a:extLst>
            </p:cNvPr>
            <p:cNvSpPr txBox="1"/>
            <p:nvPr/>
          </p:nvSpPr>
          <p:spPr>
            <a:xfrm>
              <a:off x="7010134" y="810318"/>
              <a:ext cx="4305298" cy="1148603"/>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Cost</a:t>
              </a:r>
            </a:p>
          </p:txBody>
        </p:sp>
        <p:sp>
          <p:nvSpPr>
            <p:cNvPr id="5" name="TextBox 4">
              <a:extLst>
                <a:ext uri="{FF2B5EF4-FFF2-40B4-BE49-F238E27FC236}">
                  <a16:creationId xmlns:a16="http://schemas.microsoft.com/office/drawing/2014/main" id="{C0F6D17F-406F-4C9C-1FFB-C95A3C364871}"/>
                </a:ext>
              </a:extLst>
            </p:cNvPr>
            <p:cNvSpPr txBox="1"/>
            <p:nvPr/>
          </p:nvSpPr>
          <p:spPr>
            <a:xfrm>
              <a:off x="7065248" y="2244712"/>
              <a:ext cx="4305298" cy="1608041"/>
            </a:xfrm>
            <a:prstGeom prst="rect">
              <a:avLst/>
            </a:prstGeom>
            <a:noFill/>
          </p:spPr>
          <p:txBody>
            <a:bodyPr wrap="square" rtlCol="0">
              <a:spAutoFit/>
            </a:bodyPr>
            <a:lstStyle/>
            <a:p>
              <a:pPr algn="ctr"/>
              <a:r>
                <a:rPr lang="en-US" sz="2200" b="1" spc="-60" dirty="0">
                  <a:solidFill>
                    <a:schemeClr val="bg1"/>
                  </a:solidFill>
                  <a:latin typeface="Arial" panose="020B0604020202020204" pitchFamily="34" charset="0"/>
                  <a:cs typeface="Arial" panose="020B0604020202020204" pitchFamily="34" charset="0"/>
                </a:rPr>
                <a:t>Work</a:t>
              </a:r>
            </a:p>
          </p:txBody>
        </p:sp>
        <p:sp>
          <p:nvSpPr>
            <p:cNvPr id="6" name="TextBox 5">
              <a:extLst>
                <a:ext uri="{FF2B5EF4-FFF2-40B4-BE49-F238E27FC236}">
                  <a16:creationId xmlns:a16="http://schemas.microsoft.com/office/drawing/2014/main" id="{D09EDC57-0C36-B549-90D8-052ECF19B05D}"/>
                </a:ext>
              </a:extLst>
            </p:cNvPr>
            <p:cNvSpPr txBox="1"/>
            <p:nvPr/>
          </p:nvSpPr>
          <p:spPr>
            <a:xfrm>
              <a:off x="7143484" y="4212683"/>
              <a:ext cx="4305298" cy="1148603"/>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Facility</a:t>
              </a:r>
            </a:p>
          </p:txBody>
        </p:sp>
        <p:sp>
          <p:nvSpPr>
            <p:cNvPr id="7" name="TextBox 6">
              <a:extLst>
                <a:ext uri="{FF2B5EF4-FFF2-40B4-BE49-F238E27FC236}">
                  <a16:creationId xmlns:a16="http://schemas.microsoft.com/office/drawing/2014/main" id="{B26C7001-54EB-CD48-C72F-C9B4D8FBAA1A}"/>
                </a:ext>
              </a:extLst>
            </p:cNvPr>
            <p:cNvSpPr txBox="1"/>
            <p:nvPr/>
          </p:nvSpPr>
          <p:spPr>
            <a:xfrm>
              <a:off x="7143484" y="5913462"/>
              <a:ext cx="4305298" cy="1148603"/>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Applicant</a:t>
              </a:r>
            </a:p>
          </p:txBody>
        </p:sp>
      </p:grpSp>
      <p:cxnSp>
        <p:nvCxnSpPr>
          <p:cNvPr id="8" name="Straight Connector 7">
            <a:extLst>
              <a:ext uri="{FF2B5EF4-FFF2-40B4-BE49-F238E27FC236}">
                <a16:creationId xmlns:a16="http://schemas.microsoft.com/office/drawing/2014/main" id="{66F1E313-2CDE-634D-50CD-D4F2D7B9606B}"/>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BB42846E-1F5D-1103-5CB7-04012168A4C4}"/>
              </a:ext>
            </a:extLst>
          </p:cNvPr>
          <p:cNvSpPr>
            <a:spLocks noGrp="1"/>
          </p:cNvSpPr>
          <p:nvPr>
            <p:ph type="title"/>
          </p:nvPr>
        </p:nvSpPr>
        <p:spPr/>
        <p:txBody>
          <a:bodyPr/>
          <a:lstStyle/>
          <a:p>
            <a:r>
              <a:rPr lang="en-US" dirty="0"/>
              <a:t>Categories of Work</a:t>
            </a:r>
          </a:p>
        </p:txBody>
      </p:sp>
      <p:sp>
        <p:nvSpPr>
          <p:cNvPr id="17" name="TextBox 16">
            <a:extLst>
              <a:ext uri="{FF2B5EF4-FFF2-40B4-BE49-F238E27FC236}">
                <a16:creationId xmlns:a16="http://schemas.microsoft.com/office/drawing/2014/main" id="{5476616E-4054-76F9-B061-6054AC56A576}"/>
              </a:ext>
            </a:extLst>
          </p:cNvPr>
          <p:cNvSpPr txBox="1"/>
          <p:nvPr/>
        </p:nvSpPr>
        <p:spPr>
          <a:xfrm>
            <a:off x="3044523" y="1955811"/>
            <a:ext cx="3692630" cy="2000548"/>
          </a:xfrm>
          <a:prstGeom prst="rect">
            <a:avLst/>
          </a:prstGeom>
          <a:noFill/>
        </p:spPr>
        <p:txBody>
          <a:bodyPr wrap="square">
            <a:spAutoFit/>
          </a:bodyPr>
          <a:lstStyle/>
          <a:p>
            <a:pPr>
              <a:spcAft>
                <a:spcPts val="1200"/>
              </a:spcAft>
            </a:pPr>
            <a:r>
              <a:rPr lang="en-US" sz="2400" b="1" spc="-60" dirty="0">
                <a:solidFill>
                  <a:srgbClr val="D6001C"/>
                </a:solidFill>
              </a:rPr>
              <a:t>Emergency Work</a:t>
            </a:r>
            <a:endParaRPr lang="en-US" sz="2400" b="1" spc="-60" dirty="0">
              <a:solidFill>
                <a:schemeClr val="tx2"/>
              </a:solidFill>
            </a:endParaRPr>
          </a:p>
          <a:p>
            <a:pPr marL="342900" lvl="1" indent="-342900">
              <a:spcAft>
                <a:spcPts val="1200"/>
              </a:spcAft>
              <a:buClr>
                <a:srgbClr val="A50034"/>
              </a:buClr>
              <a:buSzPct val="100000"/>
              <a:buFont typeface="Arial" panose="020B0604020202020204" pitchFamily="34" charset="0"/>
              <a:buChar char="•"/>
            </a:pPr>
            <a:r>
              <a:rPr lang="en-US" sz="2000" b="1" spc="-40" dirty="0">
                <a:solidFill>
                  <a:srgbClr val="002855"/>
                </a:solidFill>
                <a:latin typeface="Arial" charset="0"/>
                <a:cs typeface="Arial" charset="0"/>
              </a:rPr>
              <a:t>Category A: </a:t>
            </a:r>
            <a:r>
              <a:rPr lang="en-US" sz="2000" spc="-40" dirty="0">
                <a:solidFill>
                  <a:srgbClr val="002855"/>
                </a:solidFill>
                <a:latin typeface="Arial" charset="0"/>
                <a:cs typeface="Arial" charset="0"/>
              </a:rPr>
              <a:t>Debris Removal</a:t>
            </a:r>
          </a:p>
          <a:p>
            <a:pPr marL="342900" lvl="1" indent="-342900">
              <a:spcAft>
                <a:spcPts val="1200"/>
              </a:spcAft>
              <a:buClr>
                <a:srgbClr val="A50034"/>
              </a:buClr>
              <a:buSzPct val="100000"/>
              <a:buFont typeface="Arial" panose="020B0604020202020204" pitchFamily="34" charset="0"/>
              <a:buChar char="•"/>
            </a:pPr>
            <a:r>
              <a:rPr lang="en-US" sz="2000" b="1" spc="-40" dirty="0">
                <a:solidFill>
                  <a:srgbClr val="002855"/>
                </a:solidFill>
                <a:latin typeface="Arial" charset="0"/>
                <a:cs typeface="Arial" charset="0"/>
              </a:rPr>
              <a:t>Category B: </a:t>
            </a:r>
            <a:r>
              <a:rPr lang="en-US" sz="2000" spc="-40" dirty="0">
                <a:solidFill>
                  <a:srgbClr val="002855"/>
                </a:solidFill>
                <a:latin typeface="Arial" charset="0"/>
                <a:cs typeface="Arial" charset="0"/>
              </a:rPr>
              <a:t>Emergency Protective Measures</a:t>
            </a:r>
          </a:p>
        </p:txBody>
      </p:sp>
      <p:sp>
        <p:nvSpPr>
          <p:cNvPr id="19" name="TextBox 18">
            <a:extLst>
              <a:ext uri="{FF2B5EF4-FFF2-40B4-BE49-F238E27FC236}">
                <a16:creationId xmlns:a16="http://schemas.microsoft.com/office/drawing/2014/main" id="{780FAF76-7123-5C73-769F-F48FA13C58F9}"/>
              </a:ext>
            </a:extLst>
          </p:cNvPr>
          <p:cNvSpPr txBox="1"/>
          <p:nvPr/>
        </p:nvSpPr>
        <p:spPr>
          <a:xfrm>
            <a:off x="6978999" y="1950078"/>
            <a:ext cx="4144114" cy="3693319"/>
          </a:xfrm>
          <a:prstGeom prst="rect">
            <a:avLst/>
          </a:prstGeom>
          <a:noFill/>
        </p:spPr>
        <p:txBody>
          <a:bodyPr wrap="square">
            <a:spAutoFit/>
          </a:bodyPr>
          <a:lstStyle/>
          <a:p>
            <a:pPr>
              <a:spcAft>
                <a:spcPts val="1200"/>
              </a:spcAft>
            </a:pPr>
            <a:r>
              <a:rPr lang="en-US" sz="2400" b="1" spc="-60" dirty="0">
                <a:solidFill>
                  <a:srgbClr val="D6001C"/>
                </a:solidFill>
              </a:rPr>
              <a:t>Permanent Work</a:t>
            </a:r>
            <a:endParaRPr lang="en-US" sz="2400" b="1" spc="-60" dirty="0">
              <a:solidFill>
                <a:schemeClr val="tx2"/>
              </a:solidFill>
            </a:endParaRPr>
          </a:p>
          <a:p>
            <a:pPr marL="342900" lvl="1" indent="-342900">
              <a:spcAft>
                <a:spcPts val="1200"/>
              </a:spcAft>
              <a:buClr>
                <a:srgbClr val="A50034"/>
              </a:buClr>
              <a:buSzPct val="100000"/>
              <a:buFont typeface="Arial" panose="020B0604020202020204" pitchFamily="34" charset="0"/>
              <a:buChar char="‒"/>
            </a:pPr>
            <a:r>
              <a:rPr lang="en-US" sz="2000" b="1" spc="-40" dirty="0">
                <a:solidFill>
                  <a:srgbClr val="002855"/>
                </a:solidFill>
                <a:latin typeface="Arial" charset="0"/>
                <a:cs typeface="Arial" charset="0"/>
              </a:rPr>
              <a:t>Category C: </a:t>
            </a:r>
            <a:r>
              <a:rPr lang="en-US" sz="2000" spc="-40" dirty="0">
                <a:solidFill>
                  <a:srgbClr val="002855"/>
                </a:solidFill>
                <a:latin typeface="Arial" charset="0"/>
                <a:cs typeface="Arial" charset="0"/>
              </a:rPr>
              <a:t>Roads and Bridges</a:t>
            </a:r>
          </a:p>
          <a:p>
            <a:pPr marL="342900" lvl="1" indent="-342900">
              <a:spcAft>
                <a:spcPts val="1200"/>
              </a:spcAft>
              <a:buClr>
                <a:srgbClr val="A50034"/>
              </a:buClr>
              <a:buSzPct val="100000"/>
              <a:buFont typeface="Arial" panose="020B0604020202020204" pitchFamily="34" charset="0"/>
              <a:buChar char="‒"/>
            </a:pPr>
            <a:r>
              <a:rPr lang="en-US" sz="2000" b="1" spc="-40" dirty="0">
                <a:solidFill>
                  <a:srgbClr val="002855"/>
                </a:solidFill>
                <a:latin typeface="Arial" charset="0"/>
                <a:cs typeface="Arial" charset="0"/>
              </a:rPr>
              <a:t>Category D: </a:t>
            </a:r>
            <a:r>
              <a:rPr lang="en-US" sz="2000" spc="-40" dirty="0">
                <a:solidFill>
                  <a:srgbClr val="002855"/>
                </a:solidFill>
                <a:latin typeface="Arial" charset="0"/>
                <a:cs typeface="Arial" charset="0"/>
              </a:rPr>
              <a:t>Water Control Facilities</a:t>
            </a:r>
          </a:p>
          <a:p>
            <a:pPr marL="342900" lvl="1" indent="-342900">
              <a:spcAft>
                <a:spcPts val="1200"/>
              </a:spcAft>
              <a:buClr>
                <a:srgbClr val="A50034"/>
              </a:buClr>
              <a:buSzPct val="100000"/>
              <a:buFont typeface="Arial" panose="020B0604020202020204" pitchFamily="34" charset="0"/>
              <a:buChar char="‒"/>
            </a:pPr>
            <a:r>
              <a:rPr lang="en-US" sz="2000" b="1" spc="-40" dirty="0">
                <a:solidFill>
                  <a:srgbClr val="002855"/>
                </a:solidFill>
                <a:latin typeface="Arial" charset="0"/>
                <a:cs typeface="Arial" charset="0"/>
              </a:rPr>
              <a:t>Category E: </a:t>
            </a:r>
            <a:r>
              <a:rPr lang="en-US" sz="2000" spc="-40" dirty="0">
                <a:solidFill>
                  <a:srgbClr val="002855"/>
                </a:solidFill>
                <a:latin typeface="Arial" charset="0"/>
                <a:cs typeface="Arial" charset="0"/>
              </a:rPr>
              <a:t>Buildings and Equipment</a:t>
            </a:r>
          </a:p>
          <a:p>
            <a:pPr marL="342900" lvl="1" indent="-342900">
              <a:spcAft>
                <a:spcPts val="1200"/>
              </a:spcAft>
              <a:buClr>
                <a:srgbClr val="A50034"/>
              </a:buClr>
              <a:buSzPct val="100000"/>
              <a:buFont typeface="Arial" panose="020B0604020202020204" pitchFamily="34" charset="0"/>
              <a:buChar char="‒"/>
            </a:pPr>
            <a:r>
              <a:rPr lang="en-US" sz="2000" b="1" spc="-40" dirty="0">
                <a:solidFill>
                  <a:srgbClr val="002855"/>
                </a:solidFill>
                <a:latin typeface="Arial" charset="0"/>
                <a:cs typeface="Arial" charset="0"/>
              </a:rPr>
              <a:t>Category F: </a:t>
            </a:r>
            <a:r>
              <a:rPr lang="en-US" sz="2000" spc="-40" dirty="0">
                <a:solidFill>
                  <a:srgbClr val="002855"/>
                </a:solidFill>
                <a:latin typeface="Arial" charset="0"/>
                <a:cs typeface="Arial" charset="0"/>
              </a:rPr>
              <a:t>Utilities</a:t>
            </a:r>
          </a:p>
          <a:p>
            <a:pPr marL="342900" lvl="1" indent="-342900">
              <a:spcAft>
                <a:spcPts val="1200"/>
              </a:spcAft>
              <a:buClr>
                <a:srgbClr val="A50034"/>
              </a:buClr>
              <a:buSzPct val="100000"/>
              <a:buFont typeface="Arial" panose="020B0604020202020204" pitchFamily="34" charset="0"/>
              <a:buChar char="‒"/>
            </a:pPr>
            <a:r>
              <a:rPr lang="en-US" sz="2000" b="1" spc="-40" dirty="0">
                <a:solidFill>
                  <a:srgbClr val="002855"/>
                </a:solidFill>
                <a:latin typeface="Arial" charset="0"/>
                <a:cs typeface="Arial" charset="0"/>
              </a:rPr>
              <a:t>Category G: </a:t>
            </a:r>
            <a:r>
              <a:rPr lang="en-US" sz="2000" spc="-40" dirty="0">
                <a:solidFill>
                  <a:srgbClr val="002855"/>
                </a:solidFill>
                <a:latin typeface="Arial" charset="0"/>
                <a:cs typeface="Arial" charset="0"/>
              </a:rPr>
              <a:t>Parks, Recreational, and Other</a:t>
            </a:r>
          </a:p>
        </p:txBody>
      </p:sp>
      <p:cxnSp>
        <p:nvCxnSpPr>
          <p:cNvPr id="10" name="Straight Connector 9">
            <a:extLst>
              <a:ext uri="{FF2B5EF4-FFF2-40B4-BE49-F238E27FC236}">
                <a16:creationId xmlns:a16="http://schemas.microsoft.com/office/drawing/2014/main" id="{D7783FF9-B904-FFE4-BD39-8873F44338F0}"/>
              </a:ext>
            </a:extLst>
          </p:cNvPr>
          <p:cNvCxnSpPr>
            <a:cxnSpLocks/>
          </p:cNvCxnSpPr>
          <p:nvPr/>
        </p:nvCxnSpPr>
        <p:spPr>
          <a:xfrm>
            <a:off x="6578272"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A56363-1E35-933E-480F-B5BFF8C99C08}"/>
              </a:ext>
            </a:extLst>
          </p:cNvPr>
          <p:cNvSpPr/>
          <p:nvPr/>
        </p:nvSpPr>
        <p:spPr>
          <a:xfrm>
            <a:off x="1879963" y="2179529"/>
            <a:ext cx="8405325" cy="2855934"/>
          </a:xfrm>
          <a:prstGeom prst="rect">
            <a:avLst/>
          </a:prstGeom>
          <a:solidFill>
            <a:srgbClr val="0029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D32B02D-E6DE-F07E-F75F-F49D2B267EDF}"/>
              </a:ext>
            </a:extLst>
          </p:cNvPr>
          <p:cNvSpPr>
            <a:spLocks noGrp="1"/>
          </p:cNvSpPr>
          <p:nvPr>
            <p:ph type="body" sz="quarter" idx="12"/>
          </p:nvPr>
        </p:nvSpPr>
        <p:spPr>
          <a:xfrm>
            <a:off x="2218165" y="2551657"/>
            <a:ext cx="8201843" cy="3033180"/>
          </a:xfrm>
        </p:spPr>
        <p:txBody>
          <a:bodyPr/>
          <a:lstStyle/>
          <a:p>
            <a:pPr marL="0" lvl="1">
              <a:spcBef>
                <a:spcPts val="0"/>
              </a:spcBef>
              <a:spcAft>
                <a:spcPts val="1200"/>
              </a:spcAft>
              <a:buClr>
                <a:srgbClr val="A50034"/>
              </a:buClr>
              <a:defRPr/>
            </a:pPr>
            <a:r>
              <a:rPr lang="en-US" sz="2800" spc="-40" dirty="0">
                <a:solidFill>
                  <a:schemeClr val="bg1"/>
                </a:solidFill>
                <a:latin typeface="Arial" charset="0"/>
                <a:cs typeface="Arial" charset="0"/>
              </a:rPr>
              <a:t>Start date 				</a:t>
            </a:r>
            <a:r>
              <a:rPr lang="en-US" sz="2800" b="1" spc="-40" dirty="0">
                <a:solidFill>
                  <a:schemeClr val="bg1"/>
                </a:solidFill>
                <a:latin typeface="Arial" charset="0"/>
                <a:cs typeface="Arial" charset="0"/>
              </a:rPr>
              <a:t>Date of Declaration</a:t>
            </a:r>
          </a:p>
          <a:p>
            <a:pPr marL="0" lvl="1">
              <a:spcBef>
                <a:spcPts val="0"/>
              </a:spcBef>
              <a:spcAft>
                <a:spcPts val="1200"/>
              </a:spcAft>
              <a:buClr>
                <a:srgbClr val="A50034"/>
              </a:buClr>
              <a:defRPr/>
            </a:pPr>
            <a:r>
              <a:rPr lang="en-US" sz="2800" spc="-40" dirty="0">
                <a:solidFill>
                  <a:schemeClr val="bg1"/>
                </a:solidFill>
                <a:latin typeface="Arial" charset="0"/>
                <a:cs typeface="Arial" charset="0"/>
              </a:rPr>
              <a:t>Debris removal 			</a:t>
            </a:r>
            <a:r>
              <a:rPr lang="en-US" sz="2800" b="1" spc="-40" dirty="0">
                <a:solidFill>
                  <a:schemeClr val="bg1"/>
                </a:solidFill>
                <a:latin typeface="Arial" charset="0"/>
                <a:cs typeface="Arial" charset="0"/>
              </a:rPr>
              <a:t>6 months</a:t>
            </a:r>
          </a:p>
          <a:p>
            <a:pPr marL="0" lvl="1">
              <a:spcBef>
                <a:spcPts val="0"/>
              </a:spcBef>
              <a:spcAft>
                <a:spcPts val="1200"/>
              </a:spcAft>
              <a:buClr>
                <a:srgbClr val="A50034"/>
              </a:buClr>
              <a:defRPr/>
            </a:pPr>
            <a:r>
              <a:rPr lang="en-US" sz="2800" spc="-40" dirty="0">
                <a:solidFill>
                  <a:schemeClr val="bg1"/>
                </a:solidFill>
                <a:latin typeface="Arial" charset="0"/>
                <a:cs typeface="Arial" charset="0"/>
              </a:rPr>
              <a:t>Emergency work			</a:t>
            </a:r>
            <a:r>
              <a:rPr lang="en-US" sz="2800" b="1" spc="-40" dirty="0">
                <a:solidFill>
                  <a:schemeClr val="bg1"/>
                </a:solidFill>
                <a:latin typeface="Arial" charset="0"/>
                <a:cs typeface="Arial" charset="0"/>
              </a:rPr>
              <a:t>6 months</a:t>
            </a:r>
          </a:p>
          <a:p>
            <a:pPr marL="0" lvl="1">
              <a:spcBef>
                <a:spcPts val="0"/>
              </a:spcBef>
              <a:spcAft>
                <a:spcPts val="1200"/>
              </a:spcAft>
              <a:buClr>
                <a:srgbClr val="A50034"/>
              </a:buClr>
              <a:defRPr/>
            </a:pPr>
            <a:r>
              <a:rPr lang="en-US" sz="2800" spc="-40" dirty="0">
                <a:solidFill>
                  <a:schemeClr val="bg1"/>
                </a:solidFill>
                <a:latin typeface="Arial" charset="0"/>
                <a:cs typeface="Arial" charset="0"/>
              </a:rPr>
              <a:t>Permanent work			</a:t>
            </a:r>
            <a:r>
              <a:rPr lang="en-US" sz="2800" b="1" spc="-40" dirty="0">
                <a:solidFill>
                  <a:schemeClr val="bg1"/>
                </a:solidFill>
                <a:latin typeface="Arial" charset="0"/>
                <a:cs typeface="Arial" charset="0"/>
              </a:rPr>
              <a:t>18 months</a:t>
            </a:r>
          </a:p>
        </p:txBody>
      </p:sp>
      <p:sp>
        <p:nvSpPr>
          <p:cNvPr id="2" name="Title 1">
            <a:extLst>
              <a:ext uri="{FF2B5EF4-FFF2-40B4-BE49-F238E27FC236}">
                <a16:creationId xmlns:a16="http://schemas.microsoft.com/office/drawing/2014/main" id="{F66DAD39-E865-7E34-CB78-F93BA6A6E090}"/>
              </a:ext>
            </a:extLst>
          </p:cNvPr>
          <p:cNvSpPr>
            <a:spLocks noGrp="1"/>
          </p:cNvSpPr>
          <p:nvPr>
            <p:ph type="title"/>
          </p:nvPr>
        </p:nvSpPr>
        <p:spPr/>
        <p:txBody>
          <a:bodyPr/>
          <a:lstStyle/>
          <a:p>
            <a:r>
              <a:rPr lang="en-US" dirty="0"/>
              <a:t>Statutory Timelines for Project Completion</a:t>
            </a:r>
            <a:br>
              <a:rPr lang="en-US" dirty="0"/>
            </a:br>
            <a:endParaRPr lang="en-US" dirty="0"/>
          </a:p>
        </p:txBody>
      </p:sp>
      <p:cxnSp>
        <p:nvCxnSpPr>
          <p:cNvPr id="6" name="Straight Arrow Connector 5">
            <a:extLst>
              <a:ext uri="{FF2B5EF4-FFF2-40B4-BE49-F238E27FC236}">
                <a16:creationId xmlns:a16="http://schemas.microsoft.com/office/drawing/2014/main" id="{E1464F37-293F-99BE-61E6-EE45891AA693}"/>
              </a:ext>
            </a:extLst>
          </p:cNvPr>
          <p:cNvCxnSpPr>
            <a:cxnSpLocks/>
          </p:cNvCxnSpPr>
          <p:nvPr/>
        </p:nvCxnSpPr>
        <p:spPr>
          <a:xfrm>
            <a:off x="3858016" y="2793304"/>
            <a:ext cx="265551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1EDE64F-B1B3-F70F-0B07-ED49ADA98CF4}"/>
              </a:ext>
            </a:extLst>
          </p:cNvPr>
          <p:cNvCxnSpPr>
            <a:cxnSpLocks/>
          </p:cNvCxnSpPr>
          <p:nvPr/>
        </p:nvCxnSpPr>
        <p:spPr>
          <a:xfrm>
            <a:off x="4722312" y="3356975"/>
            <a:ext cx="1791222"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001EE8B-CE7A-10DB-33FC-B08A8FECA8C6}"/>
              </a:ext>
            </a:extLst>
          </p:cNvPr>
          <p:cNvCxnSpPr>
            <a:cxnSpLocks/>
          </p:cNvCxnSpPr>
          <p:nvPr/>
        </p:nvCxnSpPr>
        <p:spPr>
          <a:xfrm>
            <a:off x="4910203" y="3958225"/>
            <a:ext cx="1603331"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7DD0FCA-8F44-849F-61FD-8F989A9C232A}"/>
              </a:ext>
            </a:extLst>
          </p:cNvPr>
          <p:cNvCxnSpPr>
            <a:cxnSpLocks/>
          </p:cNvCxnSpPr>
          <p:nvPr/>
        </p:nvCxnSpPr>
        <p:spPr>
          <a:xfrm>
            <a:off x="4910203" y="4534422"/>
            <a:ext cx="1603331"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ED9C14-C9E9-E18C-D079-9D236443196A}"/>
              </a:ext>
            </a:extLst>
          </p:cNvPr>
          <p:cNvSpPr txBox="1"/>
          <p:nvPr/>
        </p:nvSpPr>
        <p:spPr>
          <a:xfrm>
            <a:off x="2218165" y="5648711"/>
            <a:ext cx="737881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 NOTE: Time extensions are available and are often approved with justification</a:t>
            </a:r>
          </a:p>
        </p:txBody>
      </p:sp>
    </p:spTree>
    <p:extLst>
      <p:ext uri="{BB962C8B-B14F-4D97-AF65-F5344CB8AC3E}">
        <p14:creationId xmlns:p14="http://schemas.microsoft.com/office/powerpoint/2010/main" val="378969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3E188F-5656-4761-FBDE-65E11E05C5D2}"/>
              </a:ext>
            </a:extLst>
          </p:cNvPr>
          <p:cNvSpPr>
            <a:spLocks noGrp="1"/>
          </p:cNvSpPr>
          <p:nvPr>
            <p:ph type="body" sz="quarter" idx="12"/>
          </p:nvPr>
        </p:nvSpPr>
        <p:spPr>
          <a:xfrm>
            <a:off x="489574" y="1825147"/>
            <a:ext cx="9418037" cy="4190452"/>
          </a:xfrm>
        </p:spPr>
        <p:txBody>
          <a:bodyPr/>
          <a:lstStyle/>
          <a:p>
            <a:pPr>
              <a:lnSpc>
                <a:spcPct val="100000"/>
              </a:lnSpc>
            </a:pPr>
            <a:r>
              <a:rPr lang="en-US" sz="2800" b="1" dirty="0">
                <a:solidFill>
                  <a:srgbClr val="D6001C"/>
                </a:solidFill>
              </a:rPr>
              <a:t>Debris Removal</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Eliminate immediate threat to lives, public health and safety</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Eliminate immediate threat to improved property</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Ensure economic recovery of the community</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Mitigate risk by removal of damaged structures </a:t>
            </a:r>
          </a:p>
          <a:p>
            <a:pPr>
              <a:lnSpc>
                <a:spcPct val="100000"/>
              </a:lnSpc>
            </a:pPr>
            <a:endParaRPr lang="en-US" sz="2800" dirty="0"/>
          </a:p>
        </p:txBody>
      </p:sp>
      <p:sp>
        <p:nvSpPr>
          <p:cNvPr id="2" name="Title 1">
            <a:extLst>
              <a:ext uri="{FF2B5EF4-FFF2-40B4-BE49-F238E27FC236}">
                <a16:creationId xmlns:a16="http://schemas.microsoft.com/office/drawing/2014/main" id="{2F7B1A35-A6BA-C818-D66B-54D4DB8B5953}"/>
              </a:ext>
            </a:extLst>
          </p:cNvPr>
          <p:cNvSpPr>
            <a:spLocks noGrp="1"/>
          </p:cNvSpPr>
          <p:nvPr>
            <p:ph type="title"/>
          </p:nvPr>
        </p:nvSpPr>
        <p:spPr/>
        <p:txBody>
          <a:bodyPr/>
          <a:lstStyle/>
          <a:p>
            <a:r>
              <a:rPr lang="en-US" dirty="0"/>
              <a:t>Emergency Work – Category A</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3E188F-5656-4761-FBDE-65E11E05C5D2}"/>
              </a:ext>
            </a:extLst>
          </p:cNvPr>
          <p:cNvSpPr>
            <a:spLocks noGrp="1"/>
          </p:cNvSpPr>
          <p:nvPr>
            <p:ph type="body" sz="quarter" idx="12"/>
          </p:nvPr>
        </p:nvSpPr>
        <p:spPr>
          <a:xfrm>
            <a:off x="489574" y="1825147"/>
            <a:ext cx="10859146" cy="4190452"/>
          </a:xfrm>
        </p:spPr>
        <p:txBody>
          <a:bodyPr/>
          <a:lstStyle/>
          <a:p>
            <a:pPr>
              <a:lnSpc>
                <a:spcPct val="100000"/>
              </a:lnSpc>
            </a:pPr>
            <a:r>
              <a:rPr lang="en-US" sz="2800" b="1" dirty="0">
                <a:solidFill>
                  <a:srgbClr val="D6001C"/>
                </a:solidFill>
              </a:rPr>
              <a:t>Emergency Protective Measures</a:t>
            </a:r>
          </a:p>
          <a:p>
            <a:pPr marL="342900" lvl="1" indent="-342900">
              <a:spcBef>
                <a:spcPts val="0"/>
              </a:spcBef>
              <a:spcAft>
                <a:spcPts val="1200"/>
              </a:spcAft>
              <a:buClr>
                <a:srgbClr val="A50034"/>
              </a:buClr>
              <a:buFont typeface="Arial" panose="020B0604020202020204" pitchFamily="34" charset="0"/>
              <a:buChar char="•"/>
              <a:defRPr/>
            </a:pPr>
            <a:r>
              <a:rPr lang="en-US" sz="2800" spc="-40" dirty="0">
                <a:solidFill>
                  <a:srgbClr val="002855"/>
                </a:solidFill>
                <a:latin typeface="Arial" charset="0"/>
                <a:cs typeface="Arial" charset="0"/>
              </a:rPr>
              <a:t>Eliminate or reduce an immediate threat to life, public health, or safety; or </a:t>
            </a:r>
          </a:p>
          <a:p>
            <a:pPr marL="342900" lvl="1" indent="-342900">
              <a:spcBef>
                <a:spcPts val="0"/>
              </a:spcBef>
              <a:spcAft>
                <a:spcPts val="1200"/>
              </a:spcAft>
              <a:buClr>
                <a:srgbClr val="A50034"/>
              </a:buClr>
              <a:buFont typeface="Arial" panose="020B0604020202020204" pitchFamily="34" charset="0"/>
              <a:buChar char="•"/>
              <a:defRPr/>
            </a:pPr>
            <a:r>
              <a:rPr lang="en-US" sz="2800" spc="-40" dirty="0">
                <a:solidFill>
                  <a:srgbClr val="002855"/>
                </a:solidFill>
                <a:latin typeface="Arial" charset="0"/>
                <a:cs typeface="Arial" charset="0"/>
              </a:rPr>
              <a:t>Eliminate or reduce an immediate threat of significant damage to improved public or private property through cost-effective measures</a:t>
            </a:r>
          </a:p>
          <a:p>
            <a:pPr marL="342900" lvl="1" indent="-342900">
              <a:spcBef>
                <a:spcPts val="0"/>
              </a:spcBef>
              <a:spcAft>
                <a:spcPts val="1200"/>
              </a:spcAft>
              <a:buClr>
                <a:srgbClr val="A50034"/>
              </a:buClr>
              <a:buFont typeface="Arial" panose="020B0604020202020204" pitchFamily="34" charset="0"/>
              <a:buChar char="•"/>
              <a:defRPr/>
            </a:pPr>
            <a:r>
              <a:rPr lang="en-US" sz="2800" spc="-40" dirty="0">
                <a:solidFill>
                  <a:srgbClr val="002855"/>
                </a:solidFill>
                <a:latin typeface="Arial" charset="0"/>
                <a:cs typeface="Arial" charset="0"/>
              </a:rPr>
              <a:t>Utilities are unique and can decide if restoring power is a temporary measure or permanent repair under Category F</a:t>
            </a:r>
          </a:p>
        </p:txBody>
      </p:sp>
      <p:sp>
        <p:nvSpPr>
          <p:cNvPr id="2" name="Title 1">
            <a:extLst>
              <a:ext uri="{FF2B5EF4-FFF2-40B4-BE49-F238E27FC236}">
                <a16:creationId xmlns:a16="http://schemas.microsoft.com/office/drawing/2014/main" id="{2F7B1A35-A6BA-C818-D66B-54D4DB8B5953}"/>
              </a:ext>
            </a:extLst>
          </p:cNvPr>
          <p:cNvSpPr>
            <a:spLocks noGrp="1"/>
          </p:cNvSpPr>
          <p:nvPr>
            <p:ph type="title"/>
          </p:nvPr>
        </p:nvSpPr>
        <p:spPr/>
        <p:txBody>
          <a:bodyPr/>
          <a:lstStyle/>
          <a:p>
            <a:r>
              <a:rPr lang="en-US" dirty="0"/>
              <a:t>Emergency Work – Category B</a:t>
            </a:r>
          </a:p>
        </p:txBody>
      </p:sp>
    </p:spTree>
    <p:extLst>
      <p:ext uri="{BB962C8B-B14F-4D97-AF65-F5344CB8AC3E}">
        <p14:creationId xmlns:p14="http://schemas.microsoft.com/office/powerpoint/2010/main" val="2444913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997605-DF8F-3870-46B4-DD14F545971F}"/>
              </a:ext>
            </a:extLst>
          </p:cNvPr>
          <p:cNvSpPr>
            <a:spLocks noGrp="1"/>
          </p:cNvSpPr>
          <p:nvPr>
            <p:ph type="body" sz="quarter" idx="12"/>
          </p:nvPr>
        </p:nvSpPr>
        <p:spPr>
          <a:xfrm>
            <a:off x="489574" y="1912829"/>
            <a:ext cx="5785965" cy="433271"/>
          </a:xfrm>
        </p:spPr>
        <p:txBody>
          <a:bodyPr/>
          <a:lstStyle/>
          <a:p>
            <a:r>
              <a:rPr lang="en-US" sz="2800" b="1" dirty="0">
                <a:solidFill>
                  <a:srgbClr val="D6001C"/>
                </a:solidFill>
              </a:rPr>
              <a:t>Roads and Bridges (Non-FHWA)</a:t>
            </a:r>
          </a:p>
          <a:p>
            <a:endParaRPr lang="en-US" dirty="0"/>
          </a:p>
          <a:p>
            <a:endParaRPr lang="en-US" dirty="0"/>
          </a:p>
        </p:txBody>
      </p:sp>
      <p:sp>
        <p:nvSpPr>
          <p:cNvPr id="5" name="Text Placeholder 4">
            <a:extLst>
              <a:ext uri="{FF2B5EF4-FFF2-40B4-BE49-F238E27FC236}">
                <a16:creationId xmlns:a16="http://schemas.microsoft.com/office/drawing/2014/main" id="{964A13BE-F755-BC8F-BD3C-7223B19F1B05}"/>
              </a:ext>
            </a:extLst>
          </p:cNvPr>
          <p:cNvSpPr>
            <a:spLocks noGrp="1"/>
          </p:cNvSpPr>
          <p:nvPr>
            <p:ph type="body" sz="quarter" idx="13"/>
          </p:nvPr>
        </p:nvSpPr>
        <p:spPr>
          <a:xfrm>
            <a:off x="489575" y="2346100"/>
            <a:ext cx="3066426" cy="3166169"/>
          </a:xfrm>
        </p:spPr>
        <p:txBody>
          <a:bodyPr numCol="1"/>
          <a:lstStyle/>
          <a:p>
            <a:pPr marL="0" lvl="1">
              <a:spcAft>
                <a:spcPts val="1200"/>
              </a:spcAft>
              <a:buClr>
                <a:srgbClr val="A50034"/>
              </a:buClr>
              <a:defRPr/>
            </a:pPr>
            <a:r>
              <a:rPr lang="en-US" sz="2400" b="1" spc="-40" dirty="0">
                <a:solidFill>
                  <a:srgbClr val="002855"/>
                </a:solidFill>
                <a:latin typeface="Arial" charset="0"/>
                <a:cs typeface="Arial" charset="0"/>
              </a:rPr>
              <a:t>Roads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Surfaces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Bases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Shoulders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Ditches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Drainage structures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Low water crossings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Other features</a:t>
            </a:r>
          </a:p>
        </p:txBody>
      </p:sp>
      <p:sp>
        <p:nvSpPr>
          <p:cNvPr id="2" name="Title 1">
            <a:extLst>
              <a:ext uri="{FF2B5EF4-FFF2-40B4-BE49-F238E27FC236}">
                <a16:creationId xmlns:a16="http://schemas.microsoft.com/office/drawing/2014/main" id="{EF6B461D-12A7-CDB2-89FA-8493E3170C60}"/>
              </a:ext>
            </a:extLst>
          </p:cNvPr>
          <p:cNvSpPr>
            <a:spLocks noGrp="1"/>
          </p:cNvSpPr>
          <p:nvPr>
            <p:ph type="title"/>
          </p:nvPr>
        </p:nvSpPr>
        <p:spPr/>
        <p:txBody>
          <a:bodyPr/>
          <a:lstStyle/>
          <a:p>
            <a:r>
              <a:rPr lang="en-US" dirty="0"/>
              <a:t>Permanent Work – Category C</a:t>
            </a:r>
          </a:p>
        </p:txBody>
      </p:sp>
      <p:sp>
        <p:nvSpPr>
          <p:cNvPr id="8" name="Text Placeholder 7">
            <a:extLst>
              <a:ext uri="{FF2B5EF4-FFF2-40B4-BE49-F238E27FC236}">
                <a16:creationId xmlns:a16="http://schemas.microsoft.com/office/drawing/2014/main" id="{F3FBAD59-AF60-5D5A-AC4F-CC97E9268035}"/>
              </a:ext>
            </a:extLst>
          </p:cNvPr>
          <p:cNvSpPr>
            <a:spLocks noGrp="1"/>
          </p:cNvSpPr>
          <p:nvPr>
            <p:ph type="body" sz="quarter" idx="15"/>
          </p:nvPr>
        </p:nvSpPr>
        <p:spPr>
          <a:xfrm>
            <a:off x="4659848" y="2346100"/>
            <a:ext cx="3268495" cy="3166169"/>
          </a:xfrm>
        </p:spPr>
        <p:txBody>
          <a:bodyPr numCol="1"/>
          <a:lstStyle/>
          <a:p>
            <a:pPr marL="0" lvl="1">
              <a:spcAft>
                <a:spcPts val="1200"/>
              </a:spcAft>
              <a:buClr>
                <a:srgbClr val="A50034"/>
              </a:buClr>
              <a:defRPr/>
            </a:pPr>
            <a:r>
              <a:rPr lang="en-US" sz="2400" b="1" spc="-40" dirty="0">
                <a:solidFill>
                  <a:srgbClr val="002855"/>
                </a:solidFill>
                <a:latin typeface="Arial" charset="0"/>
                <a:cs typeface="Arial" charset="0"/>
              </a:rPr>
              <a:t>Bridges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Decking and pavement</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Girders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Guardrails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Abutments</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Slope protection</a:t>
            </a:r>
          </a:p>
          <a:p>
            <a:pPr marL="342900" lvl="1" indent="-342900">
              <a:spcBef>
                <a:spcPts val="0"/>
              </a:spcBef>
              <a:spcAft>
                <a:spcPts val="6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Approaches</a:t>
            </a:r>
          </a:p>
          <a:p>
            <a:pPr marL="0" indent="0">
              <a:buNone/>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3628D9-0CCC-2636-9AEF-1C4CC0BC2D8F}"/>
              </a:ext>
            </a:extLst>
          </p:cNvPr>
          <p:cNvSpPr>
            <a:spLocks noGrp="1"/>
          </p:cNvSpPr>
          <p:nvPr>
            <p:ph type="body" sz="quarter" idx="12"/>
          </p:nvPr>
        </p:nvSpPr>
        <p:spPr>
          <a:xfrm>
            <a:off x="489574" y="1825147"/>
            <a:ext cx="7940442" cy="3504235"/>
          </a:xfrm>
        </p:spPr>
        <p:txBody>
          <a:bodyPr/>
          <a:lstStyle/>
          <a:p>
            <a:pPr>
              <a:lnSpc>
                <a:spcPct val="100000"/>
              </a:lnSpc>
            </a:pPr>
            <a:r>
              <a:rPr lang="en-US" sz="2800" b="1" dirty="0">
                <a:solidFill>
                  <a:srgbClr val="D6001C"/>
                </a:solidFill>
              </a:rPr>
              <a:t>Water Control Facilities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Dams and reservoirs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Levees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Drainage and irrigation channels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Debris basins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Shore protective devices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Does NOT include water treatment facilities</a:t>
            </a:r>
          </a:p>
          <a:p>
            <a:pPr>
              <a:lnSpc>
                <a:spcPct val="100000"/>
              </a:lnSpc>
            </a:pPr>
            <a:endParaRPr lang="en-US" sz="2800" dirty="0"/>
          </a:p>
        </p:txBody>
      </p:sp>
      <p:sp>
        <p:nvSpPr>
          <p:cNvPr id="2" name="Title 1">
            <a:extLst>
              <a:ext uri="{FF2B5EF4-FFF2-40B4-BE49-F238E27FC236}">
                <a16:creationId xmlns:a16="http://schemas.microsoft.com/office/drawing/2014/main" id="{CE3197F1-B32E-6D74-65B3-D9EE1349A893}"/>
              </a:ext>
            </a:extLst>
          </p:cNvPr>
          <p:cNvSpPr>
            <a:spLocks noGrp="1"/>
          </p:cNvSpPr>
          <p:nvPr>
            <p:ph type="title"/>
          </p:nvPr>
        </p:nvSpPr>
        <p:spPr>
          <a:xfrm>
            <a:off x="490411" y="842401"/>
            <a:ext cx="10639407" cy="554320"/>
          </a:xfrm>
        </p:spPr>
        <p:txBody>
          <a:bodyPr/>
          <a:lstStyle/>
          <a:p>
            <a:r>
              <a:rPr lang="en-US" dirty="0"/>
              <a:t>Permanent Work – Category D </a:t>
            </a:r>
            <a:r>
              <a:rPr lang="en-US" sz="2800" dirty="0"/>
              <a:t>(Non-NRCS or USACE)</a:t>
            </a: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D50845-2725-1B01-0091-B3F2DD7E22F6}"/>
              </a:ext>
            </a:extLst>
          </p:cNvPr>
          <p:cNvSpPr>
            <a:spLocks noGrp="1"/>
          </p:cNvSpPr>
          <p:nvPr>
            <p:ph type="body" sz="quarter" idx="12"/>
          </p:nvPr>
        </p:nvSpPr>
        <p:spPr>
          <a:xfrm>
            <a:off x="489574" y="1825148"/>
            <a:ext cx="4280389" cy="4190452"/>
          </a:xfrm>
        </p:spPr>
        <p:txBody>
          <a:bodyPr/>
          <a:lstStyle/>
          <a:p>
            <a:pPr>
              <a:lnSpc>
                <a:spcPct val="100000"/>
              </a:lnSpc>
            </a:pPr>
            <a:r>
              <a:rPr lang="en-US" sz="2800" b="1" dirty="0">
                <a:solidFill>
                  <a:srgbClr val="D6001C"/>
                </a:solidFill>
              </a:rPr>
              <a:t>Buildings and Equipment</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Structural and architectural components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Interior systems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Contents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Consumable supplies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Library books and publications</a:t>
            </a:r>
          </a:p>
        </p:txBody>
      </p:sp>
      <p:sp>
        <p:nvSpPr>
          <p:cNvPr id="2" name="Title 1">
            <a:extLst>
              <a:ext uri="{FF2B5EF4-FFF2-40B4-BE49-F238E27FC236}">
                <a16:creationId xmlns:a16="http://schemas.microsoft.com/office/drawing/2014/main" id="{128D5E6A-5C29-0594-4B1E-3E60EF7221B7}"/>
              </a:ext>
            </a:extLst>
          </p:cNvPr>
          <p:cNvSpPr>
            <a:spLocks noGrp="1"/>
          </p:cNvSpPr>
          <p:nvPr>
            <p:ph type="title"/>
          </p:nvPr>
        </p:nvSpPr>
        <p:spPr/>
        <p:txBody>
          <a:bodyPr/>
          <a:lstStyle/>
          <a:p>
            <a:r>
              <a:rPr lang="en-US" dirty="0"/>
              <a:t>Permanent Work – Category E</a:t>
            </a:r>
          </a:p>
        </p:txBody>
      </p:sp>
      <p:sp>
        <p:nvSpPr>
          <p:cNvPr id="9" name="Text Placeholder 2">
            <a:extLst>
              <a:ext uri="{FF2B5EF4-FFF2-40B4-BE49-F238E27FC236}">
                <a16:creationId xmlns:a16="http://schemas.microsoft.com/office/drawing/2014/main" id="{CD0C0AC6-DF28-77C7-441C-1B784DEE920B}"/>
              </a:ext>
            </a:extLst>
          </p:cNvPr>
          <p:cNvSpPr txBox="1">
            <a:spLocks/>
          </p:cNvSpPr>
          <p:nvPr/>
        </p:nvSpPr>
        <p:spPr>
          <a:xfrm>
            <a:off x="5261344" y="2409222"/>
            <a:ext cx="4280389" cy="4926635"/>
          </a:xfrm>
          <a:prstGeom prst="rect">
            <a:avLst/>
          </a:prstGeom>
        </p:spPr>
        <p:txBody>
          <a:bodyPr lIns="0" tIns="0" rIns="0" bIns="0"/>
          <a:lstStyle>
            <a:lvl1pPr marL="0" indent="0" algn="l" defTabSz="914400" rtl="0" eaLnBrk="1" latinLnBrk="0" hangingPunct="1">
              <a:lnSpc>
                <a:spcPts val="2300"/>
              </a:lnSpc>
              <a:spcBef>
                <a:spcPts val="0"/>
              </a:spcBef>
              <a:spcAft>
                <a:spcPts val="1200"/>
              </a:spcAft>
              <a:buFont typeface="Arial" pitchFamily="34" charset="0"/>
              <a:buNone/>
              <a:defRPr sz="2000" b="0" i="0" kern="1200" spc="-60" baseline="0">
                <a:solidFill>
                  <a:srgbClr val="002855"/>
                </a:solidFill>
                <a:latin typeface="Arial" charset="0"/>
                <a:ea typeface="Arial" charset="0"/>
                <a:cs typeface="Arial"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Removal of debris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Cleaning and painting</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Demolition Equipment</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Heavy equipment</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Trucks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Automobiles</a:t>
            </a:r>
          </a:p>
          <a:p>
            <a:pPr>
              <a:lnSpc>
                <a:spcPct val="100000"/>
              </a:lnSpc>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A9081B-D090-B710-4302-09A8839A79C0}"/>
              </a:ext>
            </a:extLst>
          </p:cNvPr>
          <p:cNvSpPr>
            <a:spLocks noGrp="1"/>
          </p:cNvSpPr>
          <p:nvPr>
            <p:ph type="body" sz="quarter" idx="12"/>
          </p:nvPr>
        </p:nvSpPr>
        <p:spPr>
          <a:xfrm>
            <a:off x="489575" y="1825147"/>
            <a:ext cx="7250498" cy="4353980"/>
          </a:xfrm>
        </p:spPr>
        <p:txBody>
          <a:bodyPr/>
          <a:lstStyle/>
          <a:p>
            <a:pPr marL="0" lvl="1">
              <a:spcAft>
                <a:spcPts val="1200"/>
              </a:spcAft>
              <a:buClr>
                <a:srgbClr val="A50034"/>
              </a:buClr>
              <a:defRPr/>
            </a:pPr>
            <a:r>
              <a:rPr lang="en-US" sz="2800" b="1" spc="-40" dirty="0">
                <a:solidFill>
                  <a:srgbClr val="D6001C"/>
                </a:solidFill>
                <a:latin typeface="Arial" charset="0"/>
                <a:cs typeface="Arial" charset="0"/>
              </a:rPr>
              <a:t>Public Utilities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Water treatment plants and delivery systems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Power generation and distribution facilities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Sewage collection systems and treatment plants</a:t>
            </a:r>
          </a:p>
          <a:p>
            <a:pPr marL="342900" lvl="1" indent="-342900">
              <a:spcBef>
                <a:spcPts val="0"/>
              </a:spcBef>
              <a:spcAft>
                <a:spcPts val="1200"/>
              </a:spcAft>
              <a:buClr>
                <a:srgbClr val="A50034"/>
              </a:buClr>
              <a:buFont typeface="Arial" panose="020B0604020202020204" pitchFamily="34" charset="0"/>
              <a:buChar char="•"/>
              <a:defRPr/>
            </a:pPr>
            <a:r>
              <a:rPr lang="en-US" sz="2400" spc="-40" dirty="0">
                <a:solidFill>
                  <a:srgbClr val="002855"/>
                </a:solidFill>
                <a:latin typeface="Arial" charset="0"/>
                <a:cs typeface="Arial" charset="0"/>
              </a:rPr>
              <a:t>Communications</a:t>
            </a:r>
          </a:p>
        </p:txBody>
      </p:sp>
      <p:sp>
        <p:nvSpPr>
          <p:cNvPr id="2" name="Title 1">
            <a:extLst>
              <a:ext uri="{FF2B5EF4-FFF2-40B4-BE49-F238E27FC236}">
                <a16:creationId xmlns:a16="http://schemas.microsoft.com/office/drawing/2014/main" id="{E1FF8170-5B16-B798-855A-BAFE68887B71}"/>
              </a:ext>
            </a:extLst>
          </p:cNvPr>
          <p:cNvSpPr>
            <a:spLocks noGrp="1"/>
          </p:cNvSpPr>
          <p:nvPr>
            <p:ph type="title"/>
          </p:nvPr>
        </p:nvSpPr>
        <p:spPr/>
        <p:txBody>
          <a:bodyPr/>
          <a:lstStyle/>
          <a:p>
            <a:r>
              <a:rPr lang="en-US" dirty="0"/>
              <a:t>Permanent Work – Category 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A6BF2F-9009-9806-7268-B0721455EA4D}"/>
              </a:ext>
            </a:extLst>
          </p:cNvPr>
          <p:cNvSpPr>
            <a:spLocks noGrp="1"/>
          </p:cNvSpPr>
          <p:nvPr>
            <p:ph type="body" sz="quarter" idx="12"/>
          </p:nvPr>
        </p:nvSpPr>
        <p:spPr>
          <a:xfrm>
            <a:off x="489575" y="1825147"/>
            <a:ext cx="4616236" cy="1603853"/>
          </a:xfrm>
        </p:spPr>
        <p:txBody>
          <a:bodyPr wrap="none" numCol="1"/>
          <a:lstStyle/>
          <a:p>
            <a:pPr marL="342900" indent="-342900">
              <a:lnSpc>
                <a:spcPct val="100000"/>
              </a:lnSpc>
              <a:buClr>
                <a:srgbClr val="A50034"/>
              </a:buClr>
              <a:buFont typeface="Arial" panose="020B0604020202020204" pitchFamily="34" charset="0"/>
              <a:buChar char="•"/>
            </a:pPr>
            <a:r>
              <a:rPr lang="en-US" sz="2800" spc="-40" dirty="0"/>
              <a:t>Introductions</a:t>
            </a:r>
          </a:p>
          <a:p>
            <a:pPr marL="342900" indent="-342900">
              <a:lnSpc>
                <a:spcPct val="100000"/>
              </a:lnSpc>
              <a:buClr>
                <a:srgbClr val="A50034"/>
              </a:buClr>
              <a:buFont typeface="Arial" panose="020B0604020202020204" pitchFamily="34" charset="0"/>
              <a:buChar char="•"/>
            </a:pPr>
            <a:r>
              <a:rPr lang="en-US" sz="2800" spc="-40" dirty="0"/>
              <a:t>Ask questions</a:t>
            </a:r>
          </a:p>
          <a:p>
            <a:pPr marL="342900" indent="-342900">
              <a:lnSpc>
                <a:spcPct val="100000"/>
              </a:lnSpc>
              <a:buClr>
                <a:srgbClr val="A50034"/>
              </a:buClr>
              <a:buFont typeface="Arial" panose="020B0604020202020204" pitchFamily="34" charset="0"/>
              <a:buChar char="•"/>
            </a:pPr>
            <a:r>
              <a:rPr lang="en-US" sz="2800" spc="-40" dirty="0"/>
              <a:t>Let me know if I’m going too quickly</a:t>
            </a:r>
          </a:p>
        </p:txBody>
      </p:sp>
      <p:sp>
        <p:nvSpPr>
          <p:cNvPr id="3" name="Title 2">
            <a:extLst>
              <a:ext uri="{FF2B5EF4-FFF2-40B4-BE49-F238E27FC236}">
                <a16:creationId xmlns:a16="http://schemas.microsoft.com/office/drawing/2014/main" id="{78CFFBC5-80F9-7CCB-0E49-A0FEB965C593}"/>
              </a:ext>
            </a:extLst>
          </p:cNvPr>
          <p:cNvSpPr>
            <a:spLocks noGrp="1"/>
          </p:cNvSpPr>
          <p:nvPr>
            <p:ph type="title"/>
          </p:nvPr>
        </p:nvSpPr>
        <p:spPr/>
        <p:txBody>
          <a:bodyPr/>
          <a:lstStyle/>
          <a:p>
            <a:r>
              <a:rPr lang="en-US" dirty="0"/>
              <a:t>Before we begin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1B8238-7048-57BA-7DD2-BCBD846A5212}"/>
              </a:ext>
            </a:extLst>
          </p:cNvPr>
          <p:cNvSpPr>
            <a:spLocks noGrp="1"/>
          </p:cNvSpPr>
          <p:nvPr>
            <p:ph type="body" sz="quarter" idx="12"/>
          </p:nvPr>
        </p:nvSpPr>
        <p:spPr>
          <a:xfrm>
            <a:off x="489574" y="1950407"/>
            <a:ext cx="7536825" cy="433271"/>
          </a:xfrm>
        </p:spPr>
        <p:txBody>
          <a:bodyPr/>
          <a:lstStyle/>
          <a:p>
            <a:r>
              <a:rPr lang="en-US" sz="2800" b="1" dirty="0">
                <a:solidFill>
                  <a:srgbClr val="D6001C"/>
                </a:solidFill>
              </a:rPr>
              <a:t>Parks, Recreational Facilities, Other Facilities</a:t>
            </a:r>
          </a:p>
          <a:p>
            <a:endParaRPr lang="en-US" sz="2400" dirty="0"/>
          </a:p>
        </p:txBody>
      </p:sp>
      <p:sp>
        <p:nvSpPr>
          <p:cNvPr id="2" name="Title 1">
            <a:extLst>
              <a:ext uri="{FF2B5EF4-FFF2-40B4-BE49-F238E27FC236}">
                <a16:creationId xmlns:a16="http://schemas.microsoft.com/office/drawing/2014/main" id="{E9B55D60-A7BD-021F-945F-9CE399D34199}"/>
              </a:ext>
            </a:extLst>
          </p:cNvPr>
          <p:cNvSpPr>
            <a:spLocks noGrp="1"/>
          </p:cNvSpPr>
          <p:nvPr>
            <p:ph type="title"/>
          </p:nvPr>
        </p:nvSpPr>
        <p:spPr/>
        <p:txBody>
          <a:bodyPr/>
          <a:lstStyle/>
          <a:p>
            <a:r>
              <a:rPr lang="en-US" dirty="0"/>
              <a:t>Permanent Work – Category G</a:t>
            </a:r>
          </a:p>
        </p:txBody>
      </p:sp>
      <p:sp>
        <p:nvSpPr>
          <p:cNvPr id="5" name="Text Placeholder 4">
            <a:extLst>
              <a:ext uri="{FF2B5EF4-FFF2-40B4-BE49-F238E27FC236}">
                <a16:creationId xmlns:a16="http://schemas.microsoft.com/office/drawing/2014/main" id="{D19D1A07-4501-32D4-B33F-6AAD91C3C898}"/>
              </a:ext>
            </a:extLst>
          </p:cNvPr>
          <p:cNvSpPr>
            <a:spLocks noGrp="1"/>
          </p:cNvSpPr>
          <p:nvPr>
            <p:ph type="body" sz="quarter" idx="15"/>
          </p:nvPr>
        </p:nvSpPr>
        <p:spPr>
          <a:xfrm>
            <a:off x="489573" y="2438528"/>
            <a:ext cx="5486353" cy="3036860"/>
          </a:xfrm>
        </p:spPr>
        <p:txBody>
          <a:bodyPr numCol="1"/>
          <a:lstStyle/>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Mass Transit facilities such as railways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Ball fields and associated facilities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Playground equipment</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Swimming pools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Tennis courts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Boat docks and ramps</a:t>
            </a:r>
          </a:p>
          <a:p>
            <a:pPr>
              <a:lnSpc>
                <a:spcPct val="100000"/>
              </a:lnSpc>
            </a:pPr>
            <a:endParaRPr lang="en-US" dirty="0"/>
          </a:p>
        </p:txBody>
      </p:sp>
      <p:sp>
        <p:nvSpPr>
          <p:cNvPr id="8" name="Text Placeholder 7">
            <a:extLst>
              <a:ext uri="{FF2B5EF4-FFF2-40B4-BE49-F238E27FC236}">
                <a16:creationId xmlns:a16="http://schemas.microsoft.com/office/drawing/2014/main" id="{A4F862A9-070E-938F-DD50-66AD2531B168}"/>
              </a:ext>
            </a:extLst>
          </p:cNvPr>
          <p:cNvSpPr>
            <a:spLocks noGrp="1"/>
          </p:cNvSpPr>
          <p:nvPr>
            <p:ph type="body" sz="quarter" idx="23"/>
          </p:nvPr>
        </p:nvSpPr>
        <p:spPr>
          <a:xfrm>
            <a:off x="6492892" y="2438528"/>
            <a:ext cx="5209534" cy="3036860"/>
          </a:xfrm>
        </p:spPr>
        <p:txBody>
          <a:bodyPr numCol="1"/>
          <a:lstStyle/>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Piers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Golf courses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Public cemeteries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Improved and maintained beaches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Fish hatcheries</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Facilities not fitting in Categories C-F</a:t>
            </a:r>
          </a:p>
          <a:p>
            <a:pPr>
              <a:lnSpc>
                <a:spcPct val="100000"/>
              </a:lnSpc>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616E065-7C16-F726-82F3-0286C5107351}"/>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8F24EEA-EDB1-ACED-AD4B-2CE479503B63}"/>
              </a:ext>
            </a:extLst>
          </p:cNvPr>
          <p:cNvSpPr/>
          <p:nvPr/>
        </p:nvSpPr>
        <p:spPr>
          <a:xfrm>
            <a:off x="3594731" y="2240093"/>
            <a:ext cx="4533541" cy="685800"/>
          </a:xfrm>
          <a:prstGeom prst="rect">
            <a:avLst/>
          </a:prstGeom>
          <a:ln w="28575">
            <a:solidFill>
              <a:schemeClr val="tx2"/>
            </a:solidFill>
          </a:ln>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Negligence</a:t>
            </a:r>
          </a:p>
        </p:txBody>
      </p:sp>
      <p:sp>
        <p:nvSpPr>
          <p:cNvPr id="10" name="Rectangle 9">
            <a:extLst>
              <a:ext uri="{FF2B5EF4-FFF2-40B4-BE49-F238E27FC236}">
                <a16:creationId xmlns:a16="http://schemas.microsoft.com/office/drawing/2014/main" id="{B4059E93-B56D-2014-B1C7-4D2159890D74}"/>
              </a:ext>
            </a:extLst>
          </p:cNvPr>
          <p:cNvSpPr/>
          <p:nvPr/>
        </p:nvSpPr>
        <p:spPr>
          <a:xfrm>
            <a:off x="3912231" y="3136257"/>
            <a:ext cx="4533541" cy="685800"/>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Maintenance</a:t>
            </a:r>
          </a:p>
        </p:txBody>
      </p:sp>
      <p:sp>
        <p:nvSpPr>
          <p:cNvPr id="12" name="Rectangle 11">
            <a:extLst>
              <a:ext uri="{FF2B5EF4-FFF2-40B4-BE49-F238E27FC236}">
                <a16:creationId xmlns:a16="http://schemas.microsoft.com/office/drawing/2014/main" id="{AE25A8A5-6C0B-A052-DF96-D55496145EEE}"/>
              </a:ext>
            </a:extLst>
          </p:cNvPr>
          <p:cNvSpPr/>
          <p:nvPr/>
        </p:nvSpPr>
        <p:spPr>
          <a:xfrm>
            <a:off x="4229731" y="4038148"/>
            <a:ext cx="4533541" cy="685800"/>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Pre-existing Damage</a:t>
            </a:r>
          </a:p>
        </p:txBody>
      </p:sp>
      <p:sp>
        <p:nvSpPr>
          <p:cNvPr id="17" name="Rectangle 16">
            <a:extLst>
              <a:ext uri="{FF2B5EF4-FFF2-40B4-BE49-F238E27FC236}">
                <a16:creationId xmlns:a16="http://schemas.microsoft.com/office/drawing/2014/main" id="{3062BB03-7393-3981-61C7-59765AFD7BD3}"/>
              </a:ext>
            </a:extLst>
          </p:cNvPr>
          <p:cNvSpPr/>
          <p:nvPr/>
        </p:nvSpPr>
        <p:spPr>
          <a:xfrm>
            <a:off x="4547231" y="4940039"/>
            <a:ext cx="4533541" cy="685800"/>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Hazard Mitigation</a:t>
            </a:r>
          </a:p>
        </p:txBody>
      </p:sp>
      <p:sp>
        <p:nvSpPr>
          <p:cNvPr id="24" name="Title 23">
            <a:extLst>
              <a:ext uri="{FF2B5EF4-FFF2-40B4-BE49-F238E27FC236}">
                <a16:creationId xmlns:a16="http://schemas.microsoft.com/office/drawing/2014/main" id="{683C453E-120F-D65A-5754-13A07A1E7125}"/>
              </a:ext>
            </a:extLst>
          </p:cNvPr>
          <p:cNvSpPr>
            <a:spLocks noGrp="1"/>
          </p:cNvSpPr>
          <p:nvPr>
            <p:ph type="title"/>
          </p:nvPr>
        </p:nvSpPr>
        <p:spPr/>
        <p:txBody>
          <a:bodyPr/>
          <a:lstStyle/>
          <a:p>
            <a:r>
              <a:rPr lang="en-US" dirty="0"/>
              <a:t>Other Considerations</a:t>
            </a:r>
          </a:p>
        </p:txBody>
      </p:sp>
      <p:grpSp>
        <p:nvGrpSpPr>
          <p:cNvPr id="2" name="Group 1">
            <a:extLst>
              <a:ext uri="{FF2B5EF4-FFF2-40B4-BE49-F238E27FC236}">
                <a16:creationId xmlns:a16="http://schemas.microsoft.com/office/drawing/2014/main" id="{E55DA58A-6F43-46FC-F382-A39FF9DC4CB7}"/>
              </a:ext>
            </a:extLst>
          </p:cNvPr>
          <p:cNvGrpSpPr>
            <a:grpSpLocks noChangeAspect="1"/>
          </p:cNvGrpSpPr>
          <p:nvPr/>
        </p:nvGrpSpPr>
        <p:grpSpPr>
          <a:xfrm>
            <a:off x="490411" y="3072555"/>
            <a:ext cx="2066544" cy="1734876"/>
            <a:chOff x="5314673" y="663272"/>
            <a:chExt cx="7712201" cy="6474439"/>
          </a:xfrm>
        </p:grpSpPr>
        <p:pic>
          <p:nvPicPr>
            <p:cNvPr id="3" name="Graphic 2">
              <a:extLst>
                <a:ext uri="{FF2B5EF4-FFF2-40B4-BE49-F238E27FC236}">
                  <a16:creationId xmlns:a16="http://schemas.microsoft.com/office/drawing/2014/main" id="{54218F83-FBF9-DEC7-6A11-B404142A38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673" y="663272"/>
              <a:ext cx="7712201" cy="6474439"/>
            </a:xfrm>
            <a:prstGeom prst="rect">
              <a:avLst/>
            </a:prstGeom>
          </p:spPr>
        </p:pic>
        <p:sp>
          <p:nvSpPr>
            <p:cNvPr id="4" name="TextBox 3">
              <a:extLst>
                <a:ext uri="{FF2B5EF4-FFF2-40B4-BE49-F238E27FC236}">
                  <a16:creationId xmlns:a16="http://schemas.microsoft.com/office/drawing/2014/main" id="{8A465A8B-68C7-855E-0677-3825405B8FC0}"/>
                </a:ext>
              </a:extLst>
            </p:cNvPr>
            <p:cNvSpPr txBox="1"/>
            <p:nvPr/>
          </p:nvSpPr>
          <p:spPr>
            <a:xfrm>
              <a:off x="7010134" y="810318"/>
              <a:ext cx="4305298" cy="1148603"/>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Cost</a:t>
              </a:r>
            </a:p>
          </p:txBody>
        </p:sp>
        <p:sp>
          <p:nvSpPr>
            <p:cNvPr id="5" name="TextBox 4">
              <a:extLst>
                <a:ext uri="{FF2B5EF4-FFF2-40B4-BE49-F238E27FC236}">
                  <a16:creationId xmlns:a16="http://schemas.microsoft.com/office/drawing/2014/main" id="{C49386A0-453A-8FD9-286D-5CAAA45624C3}"/>
                </a:ext>
              </a:extLst>
            </p:cNvPr>
            <p:cNvSpPr txBox="1"/>
            <p:nvPr/>
          </p:nvSpPr>
          <p:spPr>
            <a:xfrm>
              <a:off x="7065248" y="2197966"/>
              <a:ext cx="4305298" cy="1608041"/>
            </a:xfrm>
            <a:prstGeom prst="rect">
              <a:avLst/>
            </a:prstGeom>
            <a:noFill/>
          </p:spPr>
          <p:txBody>
            <a:bodyPr wrap="square" rtlCol="0">
              <a:spAutoFit/>
            </a:bodyPr>
            <a:lstStyle/>
            <a:p>
              <a:pPr algn="ctr"/>
              <a:r>
                <a:rPr lang="en-US" sz="2200" b="1" spc="-60" dirty="0">
                  <a:solidFill>
                    <a:schemeClr val="bg1"/>
                  </a:solidFill>
                  <a:latin typeface="Arial" panose="020B0604020202020204" pitchFamily="34" charset="0"/>
                  <a:cs typeface="Arial" panose="020B0604020202020204" pitchFamily="34" charset="0"/>
                </a:rPr>
                <a:t>Work</a:t>
              </a:r>
            </a:p>
          </p:txBody>
        </p:sp>
        <p:sp>
          <p:nvSpPr>
            <p:cNvPr id="6" name="TextBox 5">
              <a:extLst>
                <a:ext uri="{FF2B5EF4-FFF2-40B4-BE49-F238E27FC236}">
                  <a16:creationId xmlns:a16="http://schemas.microsoft.com/office/drawing/2014/main" id="{7417ABBA-5295-0060-A6AA-2F6247EFF78F}"/>
                </a:ext>
              </a:extLst>
            </p:cNvPr>
            <p:cNvSpPr txBox="1"/>
            <p:nvPr/>
          </p:nvSpPr>
          <p:spPr>
            <a:xfrm>
              <a:off x="7096738" y="4212683"/>
              <a:ext cx="4305298" cy="1148603"/>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Facility</a:t>
              </a:r>
            </a:p>
          </p:txBody>
        </p:sp>
        <p:sp>
          <p:nvSpPr>
            <p:cNvPr id="7" name="TextBox 6">
              <a:extLst>
                <a:ext uri="{FF2B5EF4-FFF2-40B4-BE49-F238E27FC236}">
                  <a16:creationId xmlns:a16="http://schemas.microsoft.com/office/drawing/2014/main" id="{2E3BAAC4-9B19-D08E-1618-33FA899997EA}"/>
                </a:ext>
              </a:extLst>
            </p:cNvPr>
            <p:cNvSpPr txBox="1"/>
            <p:nvPr/>
          </p:nvSpPr>
          <p:spPr>
            <a:xfrm>
              <a:off x="7143484" y="5913462"/>
              <a:ext cx="4305298" cy="1148603"/>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Applicant</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33B5318-A356-572D-DF02-F04C79B83908}"/>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78D9C9E-CBB7-AA47-59FE-AD3F5A406A2E}"/>
              </a:ext>
            </a:extLst>
          </p:cNvPr>
          <p:cNvGrpSpPr>
            <a:grpSpLocks noChangeAspect="1"/>
          </p:cNvGrpSpPr>
          <p:nvPr/>
        </p:nvGrpSpPr>
        <p:grpSpPr>
          <a:xfrm>
            <a:off x="487935" y="3045253"/>
            <a:ext cx="2066544" cy="1789480"/>
            <a:chOff x="5314673" y="459494"/>
            <a:chExt cx="7712201" cy="6678217"/>
          </a:xfrm>
        </p:grpSpPr>
        <p:pic>
          <p:nvPicPr>
            <p:cNvPr id="11" name="Graphic 10">
              <a:extLst>
                <a:ext uri="{FF2B5EF4-FFF2-40B4-BE49-F238E27FC236}">
                  <a16:creationId xmlns:a16="http://schemas.microsoft.com/office/drawing/2014/main" id="{8C1D2CDE-17DB-EE65-D93A-972619F6DC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673" y="663272"/>
              <a:ext cx="7712201" cy="6474439"/>
            </a:xfrm>
            <a:prstGeom prst="rect">
              <a:avLst/>
            </a:prstGeom>
          </p:spPr>
        </p:pic>
        <p:sp>
          <p:nvSpPr>
            <p:cNvPr id="12" name="TextBox 11">
              <a:extLst>
                <a:ext uri="{FF2B5EF4-FFF2-40B4-BE49-F238E27FC236}">
                  <a16:creationId xmlns:a16="http://schemas.microsoft.com/office/drawing/2014/main" id="{F87135C5-7828-7421-E51C-76C472014B1F}"/>
                </a:ext>
              </a:extLst>
            </p:cNvPr>
            <p:cNvSpPr txBox="1"/>
            <p:nvPr/>
          </p:nvSpPr>
          <p:spPr>
            <a:xfrm>
              <a:off x="7010134" y="459494"/>
              <a:ext cx="4305298" cy="1722902"/>
            </a:xfrm>
            <a:prstGeom prst="rect">
              <a:avLst/>
            </a:prstGeom>
            <a:noFill/>
          </p:spPr>
          <p:txBody>
            <a:bodyPr wrap="square" rtlCol="0">
              <a:spAutoFit/>
            </a:bodyPr>
            <a:lstStyle/>
            <a:p>
              <a:pPr algn="ctr"/>
              <a:r>
                <a:rPr lang="en-US" sz="2400" b="1" spc="-150" dirty="0">
                  <a:solidFill>
                    <a:schemeClr val="bg1"/>
                  </a:solidFill>
                  <a:latin typeface="Arial" panose="020B0604020202020204" pitchFamily="34" charset="0"/>
                  <a:cs typeface="Arial" panose="020B0604020202020204" pitchFamily="34" charset="0"/>
                </a:rPr>
                <a:t>Cost</a:t>
              </a:r>
            </a:p>
          </p:txBody>
        </p:sp>
        <p:sp>
          <p:nvSpPr>
            <p:cNvPr id="13" name="TextBox 12">
              <a:extLst>
                <a:ext uri="{FF2B5EF4-FFF2-40B4-BE49-F238E27FC236}">
                  <a16:creationId xmlns:a16="http://schemas.microsoft.com/office/drawing/2014/main" id="{3F91E489-26C0-82BD-AA31-E97387F6BE2A}"/>
                </a:ext>
              </a:extLst>
            </p:cNvPr>
            <p:cNvSpPr txBox="1"/>
            <p:nvPr/>
          </p:nvSpPr>
          <p:spPr>
            <a:xfrm>
              <a:off x="7143484" y="2495330"/>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Work</a:t>
              </a:r>
            </a:p>
          </p:txBody>
        </p:sp>
        <p:sp>
          <p:nvSpPr>
            <p:cNvPr id="14" name="TextBox 13">
              <a:extLst>
                <a:ext uri="{FF2B5EF4-FFF2-40B4-BE49-F238E27FC236}">
                  <a16:creationId xmlns:a16="http://schemas.microsoft.com/office/drawing/2014/main" id="{44D35063-CC23-6630-2083-20BF3C0F70B9}"/>
                </a:ext>
              </a:extLst>
            </p:cNvPr>
            <p:cNvSpPr txBox="1"/>
            <p:nvPr/>
          </p:nvSpPr>
          <p:spPr>
            <a:xfrm>
              <a:off x="7143484" y="4212683"/>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Facility</a:t>
              </a:r>
            </a:p>
          </p:txBody>
        </p:sp>
        <p:sp>
          <p:nvSpPr>
            <p:cNvPr id="15" name="TextBox 14">
              <a:extLst>
                <a:ext uri="{FF2B5EF4-FFF2-40B4-BE49-F238E27FC236}">
                  <a16:creationId xmlns:a16="http://schemas.microsoft.com/office/drawing/2014/main" id="{4BB5E46D-9DF0-6DA9-676C-8C6BB4077BBA}"/>
                </a:ext>
              </a:extLst>
            </p:cNvPr>
            <p:cNvSpPr txBox="1"/>
            <p:nvPr/>
          </p:nvSpPr>
          <p:spPr>
            <a:xfrm>
              <a:off x="7143484" y="5913462"/>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Applicant</a:t>
              </a:r>
            </a:p>
          </p:txBody>
        </p:sp>
      </p:grpSp>
      <p:sp>
        <p:nvSpPr>
          <p:cNvPr id="16" name="Title 15">
            <a:extLst>
              <a:ext uri="{FF2B5EF4-FFF2-40B4-BE49-F238E27FC236}">
                <a16:creationId xmlns:a16="http://schemas.microsoft.com/office/drawing/2014/main" id="{D2C9CAC2-624B-EE5A-778A-9E7BB4541114}"/>
              </a:ext>
            </a:extLst>
          </p:cNvPr>
          <p:cNvSpPr>
            <a:spLocks noGrp="1"/>
          </p:cNvSpPr>
          <p:nvPr>
            <p:ph type="title"/>
          </p:nvPr>
        </p:nvSpPr>
        <p:spPr/>
        <p:txBody>
          <a:bodyPr/>
          <a:lstStyle/>
          <a:p>
            <a:r>
              <a:rPr lang="en-US" dirty="0"/>
              <a:t>Cost</a:t>
            </a:r>
          </a:p>
        </p:txBody>
      </p:sp>
      <p:sp>
        <p:nvSpPr>
          <p:cNvPr id="2" name="Rectangle 1">
            <a:extLst>
              <a:ext uri="{FF2B5EF4-FFF2-40B4-BE49-F238E27FC236}">
                <a16:creationId xmlns:a16="http://schemas.microsoft.com/office/drawing/2014/main" id="{2E6A8CB9-1E0A-AF06-4603-FA1001D59FD8}"/>
              </a:ext>
            </a:extLst>
          </p:cNvPr>
          <p:cNvSpPr/>
          <p:nvPr/>
        </p:nvSpPr>
        <p:spPr>
          <a:xfrm>
            <a:off x="3845927" y="2336066"/>
            <a:ext cx="2705784" cy="1418373"/>
          </a:xfrm>
          <a:prstGeom prst="rect">
            <a:avLst/>
          </a:prstGeom>
          <a:ln w="28575">
            <a:solidFill>
              <a:schemeClr val="tx2"/>
            </a:solidFill>
          </a:ln>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Labor</a:t>
            </a:r>
          </a:p>
        </p:txBody>
      </p:sp>
      <p:sp>
        <p:nvSpPr>
          <p:cNvPr id="3" name="Rectangle 2">
            <a:extLst>
              <a:ext uri="{FF2B5EF4-FFF2-40B4-BE49-F238E27FC236}">
                <a16:creationId xmlns:a16="http://schemas.microsoft.com/office/drawing/2014/main" id="{87D52EE2-B48E-CF32-1FEA-B2D8AAA3A988}"/>
              </a:ext>
            </a:extLst>
          </p:cNvPr>
          <p:cNvSpPr/>
          <p:nvPr/>
        </p:nvSpPr>
        <p:spPr>
          <a:xfrm>
            <a:off x="6678278" y="2336066"/>
            <a:ext cx="2705784" cy="141837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Reassigned Employees</a:t>
            </a:r>
          </a:p>
        </p:txBody>
      </p:sp>
      <p:sp>
        <p:nvSpPr>
          <p:cNvPr id="4" name="Rectangle 3">
            <a:extLst>
              <a:ext uri="{FF2B5EF4-FFF2-40B4-BE49-F238E27FC236}">
                <a16:creationId xmlns:a16="http://schemas.microsoft.com/office/drawing/2014/main" id="{0C351056-D1AE-AB6C-F30D-B50F4F5FD4CA}"/>
              </a:ext>
            </a:extLst>
          </p:cNvPr>
          <p:cNvSpPr/>
          <p:nvPr/>
        </p:nvSpPr>
        <p:spPr>
          <a:xfrm>
            <a:off x="3856319" y="3868860"/>
            <a:ext cx="2705784" cy="141837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Temporary Employees</a:t>
            </a:r>
          </a:p>
        </p:txBody>
      </p:sp>
      <p:sp>
        <p:nvSpPr>
          <p:cNvPr id="5" name="Rectangle 4">
            <a:extLst>
              <a:ext uri="{FF2B5EF4-FFF2-40B4-BE49-F238E27FC236}">
                <a16:creationId xmlns:a16="http://schemas.microsoft.com/office/drawing/2014/main" id="{EC5555C3-9D5A-F782-CD9B-878C0E257B1C}"/>
              </a:ext>
            </a:extLst>
          </p:cNvPr>
          <p:cNvSpPr/>
          <p:nvPr/>
        </p:nvSpPr>
        <p:spPr>
          <a:xfrm>
            <a:off x="6678278" y="3868860"/>
            <a:ext cx="2705784" cy="141837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Volunteer Labor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D012CEE-4CAC-2E4A-2160-4AC4CF81A0F4}"/>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17547A7-B093-22F6-4A30-671DC14488D0}"/>
              </a:ext>
            </a:extLst>
          </p:cNvPr>
          <p:cNvGrpSpPr>
            <a:grpSpLocks noChangeAspect="1"/>
          </p:cNvGrpSpPr>
          <p:nvPr/>
        </p:nvGrpSpPr>
        <p:grpSpPr>
          <a:xfrm>
            <a:off x="487935" y="3045253"/>
            <a:ext cx="2066544" cy="1789480"/>
            <a:chOff x="5314673" y="459494"/>
            <a:chExt cx="7712201" cy="6678217"/>
          </a:xfrm>
        </p:grpSpPr>
        <p:pic>
          <p:nvPicPr>
            <p:cNvPr id="22" name="Graphic 21">
              <a:extLst>
                <a:ext uri="{FF2B5EF4-FFF2-40B4-BE49-F238E27FC236}">
                  <a16:creationId xmlns:a16="http://schemas.microsoft.com/office/drawing/2014/main" id="{DE21852F-70E0-4BD6-1D29-097DDA10C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673" y="663272"/>
              <a:ext cx="7712201" cy="6474439"/>
            </a:xfrm>
            <a:prstGeom prst="rect">
              <a:avLst/>
            </a:prstGeom>
          </p:spPr>
        </p:pic>
        <p:sp>
          <p:nvSpPr>
            <p:cNvPr id="23" name="TextBox 22">
              <a:extLst>
                <a:ext uri="{FF2B5EF4-FFF2-40B4-BE49-F238E27FC236}">
                  <a16:creationId xmlns:a16="http://schemas.microsoft.com/office/drawing/2014/main" id="{FD375288-5825-90DC-925D-428DC2EFB3DA}"/>
                </a:ext>
              </a:extLst>
            </p:cNvPr>
            <p:cNvSpPr txBox="1"/>
            <p:nvPr/>
          </p:nvSpPr>
          <p:spPr>
            <a:xfrm>
              <a:off x="7010134" y="459494"/>
              <a:ext cx="4305298" cy="1722902"/>
            </a:xfrm>
            <a:prstGeom prst="rect">
              <a:avLst/>
            </a:prstGeom>
            <a:noFill/>
          </p:spPr>
          <p:txBody>
            <a:bodyPr wrap="square" rtlCol="0">
              <a:spAutoFit/>
            </a:bodyPr>
            <a:lstStyle/>
            <a:p>
              <a:pPr algn="ctr"/>
              <a:r>
                <a:rPr lang="en-US" sz="2400" b="1" spc="-150" dirty="0">
                  <a:solidFill>
                    <a:schemeClr val="bg1"/>
                  </a:solidFill>
                  <a:latin typeface="Arial" panose="020B0604020202020204" pitchFamily="34" charset="0"/>
                  <a:cs typeface="Arial" panose="020B0604020202020204" pitchFamily="34" charset="0"/>
                </a:rPr>
                <a:t>Cost</a:t>
              </a:r>
            </a:p>
          </p:txBody>
        </p:sp>
        <p:sp>
          <p:nvSpPr>
            <p:cNvPr id="24" name="TextBox 23">
              <a:extLst>
                <a:ext uri="{FF2B5EF4-FFF2-40B4-BE49-F238E27FC236}">
                  <a16:creationId xmlns:a16="http://schemas.microsoft.com/office/drawing/2014/main" id="{413EE28C-2E91-EC58-1B84-AC975423947A}"/>
                </a:ext>
              </a:extLst>
            </p:cNvPr>
            <p:cNvSpPr txBox="1"/>
            <p:nvPr/>
          </p:nvSpPr>
          <p:spPr>
            <a:xfrm>
              <a:off x="7143484" y="2495330"/>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Work</a:t>
              </a:r>
            </a:p>
          </p:txBody>
        </p:sp>
        <p:sp>
          <p:nvSpPr>
            <p:cNvPr id="25" name="TextBox 24">
              <a:extLst>
                <a:ext uri="{FF2B5EF4-FFF2-40B4-BE49-F238E27FC236}">
                  <a16:creationId xmlns:a16="http://schemas.microsoft.com/office/drawing/2014/main" id="{8F617883-D18B-492F-3C4F-19E91C29F47F}"/>
                </a:ext>
              </a:extLst>
            </p:cNvPr>
            <p:cNvSpPr txBox="1"/>
            <p:nvPr/>
          </p:nvSpPr>
          <p:spPr>
            <a:xfrm>
              <a:off x="7143484" y="4212683"/>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Facility</a:t>
              </a:r>
            </a:p>
          </p:txBody>
        </p:sp>
        <p:sp>
          <p:nvSpPr>
            <p:cNvPr id="26" name="TextBox 25">
              <a:extLst>
                <a:ext uri="{FF2B5EF4-FFF2-40B4-BE49-F238E27FC236}">
                  <a16:creationId xmlns:a16="http://schemas.microsoft.com/office/drawing/2014/main" id="{97AEE2BF-1ECB-DD22-8F61-0AC41030EB0F}"/>
                </a:ext>
              </a:extLst>
            </p:cNvPr>
            <p:cNvSpPr txBox="1"/>
            <p:nvPr/>
          </p:nvSpPr>
          <p:spPr>
            <a:xfrm>
              <a:off x="7143484" y="5913462"/>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Applicant</a:t>
              </a:r>
            </a:p>
          </p:txBody>
        </p:sp>
      </p:grpSp>
      <p:sp>
        <p:nvSpPr>
          <p:cNvPr id="27" name="Title 26">
            <a:extLst>
              <a:ext uri="{FF2B5EF4-FFF2-40B4-BE49-F238E27FC236}">
                <a16:creationId xmlns:a16="http://schemas.microsoft.com/office/drawing/2014/main" id="{647D02EB-79DA-9A14-0056-B05A0C7CDF33}"/>
              </a:ext>
            </a:extLst>
          </p:cNvPr>
          <p:cNvSpPr>
            <a:spLocks noGrp="1"/>
          </p:cNvSpPr>
          <p:nvPr>
            <p:ph type="title"/>
          </p:nvPr>
        </p:nvSpPr>
        <p:spPr/>
        <p:txBody>
          <a:bodyPr/>
          <a:lstStyle/>
          <a:p>
            <a:r>
              <a:rPr lang="en-US" dirty="0"/>
              <a:t>Cost</a:t>
            </a:r>
          </a:p>
        </p:txBody>
      </p:sp>
      <p:sp>
        <p:nvSpPr>
          <p:cNvPr id="2" name="Rectangle 1">
            <a:extLst>
              <a:ext uri="{FF2B5EF4-FFF2-40B4-BE49-F238E27FC236}">
                <a16:creationId xmlns:a16="http://schemas.microsoft.com/office/drawing/2014/main" id="{0E9007EE-7103-38ED-40AC-80C5F8334719}"/>
              </a:ext>
            </a:extLst>
          </p:cNvPr>
          <p:cNvSpPr/>
          <p:nvPr/>
        </p:nvSpPr>
        <p:spPr>
          <a:xfrm>
            <a:off x="3183434" y="2247975"/>
            <a:ext cx="3691629" cy="1091333"/>
          </a:xfrm>
          <a:prstGeom prst="rect">
            <a:avLst/>
          </a:prstGeom>
          <a:ln w="28575">
            <a:solidFill>
              <a:schemeClr val="tx2"/>
            </a:solidFill>
          </a:ln>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Regular time </a:t>
            </a:r>
            <a:br>
              <a:rPr lang="en-US" sz="2800" b="1" spc="-60" dirty="0"/>
            </a:br>
            <a:r>
              <a:rPr lang="en-US" sz="2800" b="1" spc="-60" dirty="0"/>
              <a:t>and overtime</a:t>
            </a:r>
          </a:p>
        </p:txBody>
      </p:sp>
      <p:sp>
        <p:nvSpPr>
          <p:cNvPr id="3" name="Rectangle 2">
            <a:extLst>
              <a:ext uri="{FF2B5EF4-FFF2-40B4-BE49-F238E27FC236}">
                <a16:creationId xmlns:a16="http://schemas.microsoft.com/office/drawing/2014/main" id="{B7B93444-92FE-AE11-A880-08229A03B0DC}"/>
              </a:ext>
            </a:extLst>
          </p:cNvPr>
          <p:cNvSpPr/>
          <p:nvPr/>
        </p:nvSpPr>
        <p:spPr>
          <a:xfrm>
            <a:off x="6984382" y="2247975"/>
            <a:ext cx="3691629" cy="109133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Compensatory time</a:t>
            </a:r>
          </a:p>
        </p:txBody>
      </p:sp>
      <p:sp>
        <p:nvSpPr>
          <p:cNvPr id="4" name="Rectangle 3">
            <a:extLst>
              <a:ext uri="{FF2B5EF4-FFF2-40B4-BE49-F238E27FC236}">
                <a16:creationId xmlns:a16="http://schemas.microsoft.com/office/drawing/2014/main" id="{1D2DC7FE-FECA-53E1-1492-87986F37008E}"/>
              </a:ext>
            </a:extLst>
          </p:cNvPr>
          <p:cNvSpPr/>
          <p:nvPr/>
        </p:nvSpPr>
        <p:spPr>
          <a:xfrm>
            <a:off x="3193826" y="3407219"/>
            <a:ext cx="3691629" cy="109133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Force Account Mechanics</a:t>
            </a:r>
          </a:p>
        </p:txBody>
      </p:sp>
      <p:sp>
        <p:nvSpPr>
          <p:cNvPr id="5" name="Rectangle 4">
            <a:extLst>
              <a:ext uri="{FF2B5EF4-FFF2-40B4-BE49-F238E27FC236}">
                <a16:creationId xmlns:a16="http://schemas.microsoft.com/office/drawing/2014/main" id="{B16ACC0B-69D6-DE74-BD0D-12C0C01FFEC3}"/>
              </a:ext>
            </a:extLst>
          </p:cNvPr>
          <p:cNvSpPr/>
          <p:nvPr/>
        </p:nvSpPr>
        <p:spPr>
          <a:xfrm>
            <a:off x="6984382" y="3407219"/>
            <a:ext cx="3691629" cy="109133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Foremen and Supervisors</a:t>
            </a:r>
          </a:p>
        </p:txBody>
      </p:sp>
      <p:sp>
        <p:nvSpPr>
          <p:cNvPr id="6" name="Rectangle 5">
            <a:extLst>
              <a:ext uri="{FF2B5EF4-FFF2-40B4-BE49-F238E27FC236}">
                <a16:creationId xmlns:a16="http://schemas.microsoft.com/office/drawing/2014/main" id="{E7B1B472-EF5D-49AE-8EE0-F1DD70115584}"/>
              </a:ext>
            </a:extLst>
          </p:cNvPr>
          <p:cNvSpPr/>
          <p:nvPr/>
        </p:nvSpPr>
        <p:spPr>
          <a:xfrm>
            <a:off x="3193826" y="4566463"/>
            <a:ext cx="3691629" cy="109133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Fringe benefits</a:t>
            </a:r>
          </a:p>
        </p:txBody>
      </p:sp>
      <p:sp>
        <p:nvSpPr>
          <p:cNvPr id="7" name="Rectangle 6">
            <a:extLst>
              <a:ext uri="{FF2B5EF4-FFF2-40B4-BE49-F238E27FC236}">
                <a16:creationId xmlns:a16="http://schemas.microsoft.com/office/drawing/2014/main" id="{83A099A4-57B8-DF82-55D9-C7BDC15395A8}"/>
              </a:ext>
            </a:extLst>
          </p:cNvPr>
          <p:cNvSpPr/>
          <p:nvPr/>
        </p:nvSpPr>
        <p:spPr>
          <a:xfrm>
            <a:off x="6984382" y="4566463"/>
            <a:ext cx="3691629" cy="109133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Materials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6F6D496-45C1-DB90-D828-E575E76CF7FF}"/>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A943513-5E36-19F9-3AEE-6BD70D9BFCB2}"/>
              </a:ext>
            </a:extLst>
          </p:cNvPr>
          <p:cNvGrpSpPr>
            <a:grpSpLocks noChangeAspect="1"/>
          </p:cNvGrpSpPr>
          <p:nvPr/>
        </p:nvGrpSpPr>
        <p:grpSpPr>
          <a:xfrm>
            <a:off x="487935" y="3045253"/>
            <a:ext cx="2066544" cy="1789480"/>
            <a:chOff x="5314673" y="459494"/>
            <a:chExt cx="7712201" cy="6678217"/>
          </a:xfrm>
        </p:grpSpPr>
        <p:pic>
          <p:nvPicPr>
            <p:cNvPr id="16" name="Graphic 15">
              <a:extLst>
                <a:ext uri="{FF2B5EF4-FFF2-40B4-BE49-F238E27FC236}">
                  <a16:creationId xmlns:a16="http://schemas.microsoft.com/office/drawing/2014/main" id="{D5E51B86-C744-BBE0-4948-92866ADCB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673" y="663272"/>
              <a:ext cx="7712201" cy="6474439"/>
            </a:xfrm>
            <a:prstGeom prst="rect">
              <a:avLst/>
            </a:prstGeom>
          </p:spPr>
        </p:pic>
        <p:sp>
          <p:nvSpPr>
            <p:cNvPr id="17" name="TextBox 16">
              <a:extLst>
                <a:ext uri="{FF2B5EF4-FFF2-40B4-BE49-F238E27FC236}">
                  <a16:creationId xmlns:a16="http://schemas.microsoft.com/office/drawing/2014/main" id="{BCBDC9D7-0AA1-C49B-CEE1-9E37A970D138}"/>
                </a:ext>
              </a:extLst>
            </p:cNvPr>
            <p:cNvSpPr txBox="1"/>
            <p:nvPr/>
          </p:nvSpPr>
          <p:spPr>
            <a:xfrm>
              <a:off x="7010134" y="459494"/>
              <a:ext cx="4305298" cy="1722902"/>
            </a:xfrm>
            <a:prstGeom prst="rect">
              <a:avLst/>
            </a:prstGeom>
            <a:noFill/>
          </p:spPr>
          <p:txBody>
            <a:bodyPr wrap="square" rtlCol="0">
              <a:spAutoFit/>
            </a:bodyPr>
            <a:lstStyle/>
            <a:p>
              <a:pPr algn="ctr"/>
              <a:r>
                <a:rPr lang="en-US" sz="2400" b="1" spc="-150" dirty="0">
                  <a:solidFill>
                    <a:schemeClr val="bg1"/>
                  </a:solidFill>
                  <a:latin typeface="Arial" panose="020B0604020202020204" pitchFamily="34" charset="0"/>
                  <a:cs typeface="Arial" panose="020B0604020202020204" pitchFamily="34" charset="0"/>
                </a:rPr>
                <a:t>Cost</a:t>
              </a:r>
            </a:p>
          </p:txBody>
        </p:sp>
        <p:sp>
          <p:nvSpPr>
            <p:cNvPr id="18" name="TextBox 17">
              <a:extLst>
                <a:ext uri="{FF2B5EF4-FFF2-40B4-BE49-F238E27FC236}">
                  <a16:creationId xmlns:a16="http://schemas.microsoft.com/office/drawing/2014/main" id="{A1C08ECF-8C0D-E781-AD49-FC4EC891F5AE}"/>
                </a:ext>
              </a:extLst>
            </p:cNvPr>
            <p:cNvSpPr txBox="1"/>
            <p:nvPr/>
          </p:nvSpPr>
          <p:spPr>
            <a:xfrm>
              <a:off x="7143484" y="2495330"/>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Work</a:t>
              </a:r>
            </a:p>
          </p:txBody>
        </p:sp>
        <p:sp>
          <p:nvSpPr>
            <p:cNvPr id="19" name="TextBox 18">
              <a:extLst>
                <a:ext uri="{FF2B5EF4-FFF2-40B4-BE49-F238E27FC236}">
                  <a16:creationId xmlns:a16="http://schemas.microsoft.com/office/drawing/2014/main" id="{BDFD5355-8117-26BF-BEFD-376F266FE412}"/>
                </a:ext>
              </a:extLst>
            </p:cNvPr>
            <p:cNvSpPr txBox="1"/>
            <p:nvPr/>
          </p:nvSpPr>
          <p:spPr>
            <a:xfrm>
              <a:off x="7143484" y="4212683"/>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Facility</a:t>
              </a:r>
            </a:p>
          </p:txBody>
        </p:sp>
        <p:sp>
          <p:nvSpPr>
            <p:cNvPr id="20" name="TextBox 19">
              <a:extLst>
                <a:ext uri="{FF2B5EF4-FFF2-40B4-BE49-F238E27FC236}">
                  <a16:creationId xmlns:a16="http://schemas.microsoft.com/office/drawing/2014/main" id="{C74E27B1-A9BB-B86D-CA48-B3334F5EC121}"/>
                </a:ext>
              </a:extLst>
            </p:cNvPr>
            <p:cNvSpPr txBox="1"/>
            <p:nvPr/>
          </p:nvSpPr>
          <p:spPr>
            <a:xfrm>
              <a:off x="7143484" y="5913462"/>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Applicant</a:t>
              </a:r>
            </a:p>
          </p:txBody>
        </p:sp>
      </p:grpSp>
      <p:sp>
        <p:nvSpPr>
          <p:cNvPr id="21" name="Title 20">
            <a:extLst>
              <a:ext uri="{FF2B5EF4-FFF2-40B4-BE49-F238E27FC236}">
                <a16:creationId xmlns:a16="http://schemas.microsoft.com/office/drawing/2014/main" id="{87175312-F6AA-1295-58DE-77E5E2201C4E}"/>
              </a:ext>
            </a:extLst>
          </p:cNvPr>
          <p:cNvSpPr>
            <a:spLocks noGrp="1"/>
          </p:cNvSpPr>
          <p:nvPr>
            <p:ph type="title"/>
          </p:nvPr>
        </p:nvSpPr>
        <p:spPr/>
        <p:txBody>
          <a:bodyPr/>
          <a:lstStyle/>
          <a:p>
            <a:r>
              <a:rPr lang="en-US" dirty="0"/>
              <a:t>Cost</a:t>
            </a:r>
          </a:p>
        </p:txBody>
      </p:sp>
      <p:sp>
        <p:nvSpPr>
          <p:cNvPr id="2" name="Rectangle 1">
            <a:extLst>
              <a:ext uri="{FF2B5EF4-FFF2-40B4-BE49-F238E27FC236}">
                <a16:creationId xmlns:a16="http://schemas.microsoft.com/office/drawing/2014/main" id="{78F8745E-A28A-7F02-1512-1D0C2CB68CF5}"/>
              </a:ext>
            </a:extLst>
          </p:cNvPr>
          <p:cNvSpPr/>
          <p:nvPr/>
        </p:nvSpPr>
        <p:spPr>
          <a:xfrm>
            <a:off x="3845927" y="2940353"/>
            <a:ext cx="2705784" cy="1418373"/>
          </a:xfrm>
          <a:prstGeom prst="rect">
            <a:avLst/>
          </a:prstGeom>
          <a:ln w="28575">
            <a:solidFill>
              <a:schemeClr val="tx2"/>
            </a:solidFill>
          </a:ln>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Equipment</a:t>
            </a:r>
          </a:p>
        </p:txBody>
      </p:sp>
      <p:sp>
        <p:nvSpPr>
          <p:cNvPr id="3" name="Rectangle 2">
            <a:extLst>
              <a:ext uri="{FF2B5EF4-FFF2-40B4-BE49-F238E27FC236}">
                <a16:creationId xmlns:a16="http://schemas.microsoft.com/office/drawing/2014/main" id="{AE2BE813-E965-BE85-25A3-E30F01BC21CE}"/>
              </a:ext>
            </a:extLst>
          </p:cNvPr>
          <p:cNvSpPr/>
          <p:nvPr/>
        </p:nvSpPr>
        <p:spPr>
          <a:xfrm>
            <a:off x="6782313" y="2940353"/>
            <a:ext cx="2705784" cy="1418373"/>
          </a:xfrm>
          <a:prstGeom prst="rect">
            <a:avLst/>
          </a:prstGeom>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Contracts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6C74AC-DC1F-CE01-976C-47194AE50BF3}"/>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BFC55BC-54AB-4143-D393-90F90716C0FF}"/>
              </a:ext>
            </a:extLst>
          </p:cNvPr>
          <p:cNvGrpSpPr>
            <a:grpSpLocks noChangeAspect="1"/>
          </p:cNvGrpSpPr>
          <p:nvPr/>
        </p:nvGrpSpPr>
        <p:grpSpPr>
          <a:xfrm>
            <a:off x="487935" y="3045253"/>
            <a:ext cx="2066544" cy="1789480"/>
            <a:chOff x="5314673" y="459494"/>
            <a:chExt cx="7712201" cy="6678217"/>
          </a:xfrm>
        </p:grpSpPr>
        <p:pic>
          <p:nvPicPr>
            <p:cNvPr id="16" name="Graphic 15">
              <a:extLst>
                <a:ext uri="{FF2B5EF4-FFF2-40B4-BE49-F238E27FC236}">
                  <a16:creationId xmlns:a16="http://schemas.microsoft.com/office/drawing/2014/main" id="{43C7AF3B-7DB0-2198-B973-A4AB83D9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673" y="663272"/>
              <a:ext cx="7712201" cy="6474439"/>
            </a:xfrm>
            <a:prstGeom prst="rect">
              <a:avLst/>
            </a:prstGeom>
          </p:spPr>
        </p:pic>
        <p:sp>
          <p:nvSpPr>
            <p:cNvPr id="17" name="TextBox 16">
              <a:extLst>
                <a:ext uri="{FF2B5EF4-FFF2-40B4-BE49-F238E27FC236}">
                  <a16:creationId xmlns:a16="http://schemas.microsoft.com/office/drawing/2014/main" id="{7CBCCFE0-8766-EA73-E877-D2236F741B4F}"/>
                </a:ext>
              </a:extLst>
            </p:cNvPr>
            <p:cNvSpPr txBox="1"/>
            <p:nvPr/>
          </p:nvSpPr>
          <p:spPr>
            <a:xfrm>
              <a:off x="7010134" y="459494"/>
              <a:ext cx="4305298" cy="1722902"/>
            </a:xfrm>
            <a:prstGeom prst="rect">
              <a:avLst/>
            </a:prstGeom>
            <a:noFill/>
          </p:spPr>
          <p:txBody>
            <a:bodyPr wrap="square" rtlCol="0">
              <a:spAutoFit/>
            </a:bodyPr>
            <a:lstStyle/>
            <a:p>
              <a:pPr algn="ctr"/>
              <a:r>
                <a:rPr lang="en-US" sz="2400" b="1" spc="-150" dirty="0">
                  <a:solidFill>
                    <a:schemeClr val="bg1"/>
                  </a:solidFill>
                  <a:latin typeface="Arial" panose="020B0604020202020204" pitchFamily="34" charset="0"/>
                  <a:cs typeface="Arial" panose="020B0604020202020204" pitchFamily="34" charset="0"/>
                </a:rPr>
                <a:t>Cost</a:t>
              </a:r>
            </a:p>
          </p:txBody>
        </p:sp>
        <p:sp>
          <p:nvSpPr>
            <p:cNvPr id="18" name="TextBox 17">
              <a:extLst>
                <a:ext uri="{FF2B5EF4-FFF2-40B4-BE49-F238E27FC236}">
                  <a16:creationId xmlns:a16="http://schemas.microsoft.com/office/drawing/2014/main" id="{014304D8-C6D5-236C-805D-BA7E8FD8DE8D}"/>
                </a:ext>
              </a:extLst>
            </p:cNvPr>
            <p:cNvSpPr txBox="1"/>
            <p:nvPr/>
          </p:nvSpPr>
          <p:spPr>
            <a:xfrm>
              <a:off x="7143484" y="2495330"/>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Work</a:t>
              </a:r>
            </a:p>
          </p:txBody>
        </p:sp>
        <p:sp>
          <p:nvSpPr>
            <p:cNvPr id="19" name="TextBox 18">
              <a:extLst>
                <a:ext uri="{FF2B5EF4-FFF2-40B4-BE49-F238E27FC236}">
                  <a16:creationId xmlns:a16="http://schemas.microsoft.com/office/drawing/2014/main" id="{BABA7B3E-BD72-080C-0F3F-DE880C1DEAA6}"/>
                </a:ext>
              </a:extLst>
            </p:cNvPr>
            <p:cNvSpPr txBox="1"/>
            <p:nvPr/>
          </p:nvSpPr>
          <p:spPr>
            <a:xfrm>
              <a:off x="7143484" y="4212683"/>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Facility</a:t>
              </a:r>
            </a:p>
          </p:txBody>
        </p:sp>
        <p:sp>
          <p:nvSpPr>
            <p:cNvPr id="20" name="TextBox 19">
              <a:extLst>
                <a:ext uri="{FF2B5EF4-FFF2-40B4-BE49-F238E27FC236}">
                  <a16:creationId xmlns:a16="http://schemas.microsoft.com/office/drawing/2014/main" id="{B797732A-0CC0-BC09-6D1A-417651CFD4C5}"/>
                </a:ext>
              </a:extLst>
            </p:cNvPr>
            <p:cNvSpPr txBox="1"/>
            <p:nvPr/>
          </p:nvSpPr>
          <p:spPr>
            <a:xfrm>
              <a:off x="7143484" y="5913462"/>
              <a:ext cx="4305298" cy="114860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Applicant</a:t>
              </a:r>
            </a:p>
          </p:txBody>
        </p:sp>
      </p:grpSp>
      <p:sp>
        <p:nvSpPr>
          <p:cNvPr id="21" name="Title 20">
            <a:extLst>
              <a:ext uri="{FF2B5EF4-FFF2-40B4-BE49-F238E27FC236}">
                <a16:creationId xmlns:a16="http://schemas.microsoft.com/office/drawing/2014/main" id="{564565DC-03B1-671C-3633-3B0EDF74CEC8}"/>
              </a:ext>
            </a:extLst>
          </p:cNvPr>
          <p:cNvSpPr>
            <a:spLocks noGrp="1"/>
          </p:cNvSpPr>
          <p:nvPr>
            <p:ph type="title"/>
          </p:nvPr>
        </p:nvSpPr>
        <p:spPr/>
        <p:txBody>
          <a:bodyPr/>
          <a:lstStyle/>
          <a:p>
            <a:r>
              <a:rPr lang="en-US" dirty="0"/>
              <a:t>Cost</a:t>
            </a:r>
          </a:p>
        </p:txBody>
      </p:sp>
      <p:sp>
        <p:nvSpPr>
          <p:cNvPr id="4" name="Rectangle 3">
            <a:extLst>
              <a:ext uri="{FF2B5EF4-FFF2-40B4-BE49-F238E27FC236}">
                <a16:creationId xmlns:a16="http://schemas.microsoft.com/office/drawing/2014/main" id="{9561B08A-6732-4CB1-DAC0-85A5D560ADAF}"/>
              </a:ext>
            </a:extLst>
          </p:cNvPr>
          <p:cNvSpPr/>
          <p:nvPr/>
        </p:nvSpPr>
        <p:spPr>
          <a:xfrm>
            <a:off x="4885489" y="2756360"/>
            <a:ext cx="4600256" cy="1904214"/>
          </a:xfrm>
          <a:prstGeom prst="rect">
            <a:avLst/>
          </a:prstGeom>
          <a:ln w="28575">
            <a:solidFill>
              <a:schemeClr val="tx2"/>
            </a:solidFill>
          </a:ln>
          <a:scene3d>
            <a:camera prst="obliqueTop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spc="-60" dirty="0"/>
              <a:t>Grant/Project</a:t>
            </a:r>
          </a:p>
          <a:p>
            <a:pPr algn="ctr"/>
            <a:r>
              <a:rPr lang="en-US" sz="2800" b="1" spc="-60" dirty="0"/>
              <a:t>Administrative Costs</a:t>
            </a:r>
          </a:p>
          <a:p>
            <a:pPr algn="ctr"/>
            <a:r>
              <a:rPr lang="en-US" sz="2800" b="1" spc="-60" dirty="0"/>
              <a:t>(Cat Z)</a:t>
            </a:r>
          </a:p>
        </p:txBody>
      </p:sp>
    </p:spTree>
    <p:extLst>
      <p:ext uri="{BB962C8B-B14F-4D97-AF65-F5344CB8AC3E}">
        <p14:creationId xmlns:p14="http://schemas.microsoft.com/office/powerpoint/2010/main" val="426942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754C80-580B-3985-D50E-A4A48781060C}"/>
              </a:ext>
            </a:extLst>
          </p:cNvPr>
          <p:cNvSpPr>
            <a:spLocks noGrp="1"/>
          </p:cNvSpPr>
          <p:nvPr>
            <p:ph type="body" sz="quarter" idx="12"/>
          </p:nvPr>
        </p:nvSpPr>
        <p:spPr>
          <a:xfrm>
            <a:off x="489573" y="1825147"/>
            <a:ext cx="10119971" cy="4335508"/>
          </a:xfrm>
        </p:spPr>
        <p:txBody>
          <a:bodyPr/>
          <a:lstStyle/>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Management costs now include indirect and direct administrative costs</a:t>
            </a:r>
          </a:p>
          <a:p>
            <a:pPr marL="342900" lvl="1" indent="-342900">
              <a:spcBef>
                <a:spcPts val="0"/>
              </a:spcBef>
              <a:spcAft>
                <a:spcPts val="600"/>
              </a:spcAft>
              <a:buClr>
                <a:srgbClr val="A50034"/>
              </a:buClr>
              <a:buFont typeface="Arial" panose="020B0604020202020204" pitchFamily="34" charset="0"/>
              <a:buChar char="•"/>
            </a:pPr>
            <a:r>
              <a:rPr lang="en-US" sz="2400" spc="-40" dirty="0">
                <a:solidFill>
                  <a:srgbClr val="002855"/>
                </a:solidFill>
                <a:latin typeface="Arial" charset="0"/>
                <a:cs typeface="Arial" charset="0"/>
              </a:rPr>
              <a:t>Maximum of 12 percent</a:t>
            </a:r>
          </a:p>
          <a:p>
            <a:pPr marL="847408" lvl="2" indent="-342900">
              <a:spcBef>
                <a:spcPts val="0"/>
              </a:spcBef>
              <a:spcAft>
                <a:spcPts val="600"/>
              </a:spcAft>
              <a:buClr>
                <a:srgbClr val="A50034"/>
              </a:buClr>
              <a:buFont typeface="Arial" panose="020B0604020202020204" pitchFamily="34" charset="0"/>
              <a:buChar char="‒"/>
            </a:pPr>
            <a:r>
              <a:rPr lang="en-US" sz="2400" spc="-40" dirty="0">
                <a:solidFill>
                  <a:srgbClr val="002855"/>
                </a:solidFill>
                <a:latin typeface="Arial" charset="0"/>
                <a:cs typeface="Arial" charset="0"/>
              </a:rPr>
              <a:t>Recipient – up to 7%</a:t>
            </a:r>
          </a:p>
          <a:p>
            <a:pPr marL="847408" lvl="2"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Sub-recipient – up to 5%</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Elimination of the $20M cap</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Elimination of lock-in amounts</a:t>
            </a:r>
          </a:p>
          <a:p>
            <a:pPr marL="342900" lvl="1" indent="-342900">
              <a:spcBef>
                <a:spcPts val="0"/>
              </a:spcBef>
              <a:spcAft>
                <a:spcPts val="1200"/>
              </a:spcAft>
              <a:buClr>
                <a:srgbClr val="A50034"/>
              </a:buClr>
              <a:buFont typeface="Arial" panose="020B0604020202020204" pitchFamily="34" charset="0"/>
              <a:buChar char="•"/>
            </a:pPr>
            <a:r>
              <a:rPr lang="en-US" sz="2400" b="1" spc="-40" dirty="0">
                <a:solidFill>
                  <a:srgbClr val="002855"/>
                </a:solidFill>
                <a:latin typeface="Arial" charset="0"/>
                <a:cs typeface="Arial" charset="0"/>
              </a:rPr>
              <a:t>100% Federal Cost Share</a:t>
            </a:r>
          </a:p>
          <a:p>
            <a:pPr marL="342900" lvl="1" indent="-342900">
              <a:spcBef>
                <a:spcPts val="0"/>
              </a:spcBef>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Cannot retain excess funds</a:t>
            </a:r>
          </a:p>
        </p:txBody>
      </p:sp>
      <p:sp>
        <p:nvSpPr>
          <p:cNvPr id="5" name="Title 4">
            <a:extLst>
              <a:ext uri="{FF2B5EF4-FFF2-40B4-BE49-F238E27FC236}">
                <a16:creationId xmlns:a16="http://schemas.microsoft.com/office/drawing/2014/main" id="{C488A0BB-044A-D7F9-E531-FA8C92A06E82}"/>
              </a:ext>
            </a:extLst>
          </p:cNvPr>
          <p:cNvSpPr>
            <a:spLocks noGrp="1"/>
          </p:cNvSpPr>
          <p:nvPr>
            <p:ph type="title"/>
          </p:nvPr>
        </p:nvSpPr>
        <p:spPr/>
        <p:txBody>
          <a:bodyPr/>
          <a:lstStyle/>
          <a:p>
            <a:r>
              <a:rPr lang="en-US" dirty="0"/>
              <a:t>Management Cost Policy – Category Z</a:t>
            </a:r>
          </a:p>
        </p:txBody>
      </p:sp>
    </p:spTree>
    <p:extLst>
      <p:ext uri="{BB962C8B-B14F-4D97-AF65-F5344CB8AC3E}">
        <p14:creationId xmlns:p14="http://schemas.microsoft.com/office/powerpoint/2010/main" val="619303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BC43EB-9E94-4C54-B795-462BE8AC5E73}"/>
              </a:ext>
            </a:extLst>
          </p:cNvPr>
          <p:cNvSpPr txBox="1"/>
          <p:nvPr/>
        </p:nvSpPr>
        <p:spPr>
          <a:xfrm>
            <a:off x="5638800" y="2974848"/>
            <a:ext cx="914400"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97F685AD-14DD-4A86-8977-2099BFA33472}"/>
              </a:ext>
            </a:extLst>
          </p:cNvPr>
          <p:cNvSpPr txBox="1"/>
          <p:nvPr/>
        </p:nvSpPr>
        <p:spPr>
          <a:xfrm>
            <a:off x="3429001" y="609600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FA3067DA-0E35-40BE-A9AF-18CDA4E3AB06}"/>
              </a:ext>
            </a:extLst>
          </p:cNvPr>
          <p:cNvSpPr txBox="1"/>
          <p:nvPr/>
        </p:nvSpPr>
        <p:spPr>
          <a:xfrm>
            <a:off x="1980131" y="5217080"/>
            <a:ext cx="8088859" cy="369332"/>
          </a:xfrm>
          <a:prstGeom prst="rect">
            <a:avLst/>
          </a:prstGeom>
          <a:noFill/>
        </p:spPr>
        <p:txBody>
          <a:bodyPr wrap="square" rtlCol="0">
            <a:spAutoFit/>
          </a:bodyPr>
          <a:lstStyle/>
          <a:p>
            <a:r>
              <a:rPr lang="en-US" spc="-40" dirty="0">
                <a:solidFill>
                  <a:srgbClr val="004165"/>
                </a:solidFill>
              </a:rPr>
              <a:t>*Minimum Small Project Threshold: $3,900</a:t>
            </a:r>
          </a:p>
        </p:txBody>
      </p:sp>
      <p:sp>
        <p:nvSpPr>
          <p:cNvPr id="6" name="Title 5">
            <a:extLst>
              <a:ext uri="{FF2B5EF4-FFF2-40B4-BE49-F238E27FC236}">
                <a16:creationId xmlns:a16="http://schemas.microsoft.com/office/drawing/2014/main" id="{E38D8EEA-BD37-57FC-6F46-D4609E43AAAC}"/>
              </a:ext>
            </a:extLst>
          </p:cNvPr>
          <p:cNvSpPr>
            <a:spLocks noGrp="1"/>
          </p:cNvSpPr>
          <p:nvPr>
            <p:ph type="title"/>
          </p:nvPr>
        </p:nvSpPr>
        <p:spPr/>
        <p:txBody>
          <a:bodyPr/>
          <a:lstStyle/>
          <a:p>
            <a:r>
              <a:rPr lang="en-US" dirty="0"/>
              <a:t>Types of Projects</a:t>
            </a:r>
          </a:p>
        </p:txBody>
      </p:sp>
      <p:graphicFrame>
        <p:nvGraphicFramePr>
          <p:cNvPr id="9" name="Table 17">
            <a:extLst>
              <a:ext uri="{FF2B5EF4-FFF2-40B4-BE49-F238E27FC236}">
                <a16:creationId xmlns:a16="http://schemas.microsoft.com/office/drawing/2014/main" id="{0AC8DA9A-B81B-4CAA-0ABB-BDAEBCF9A94C}"/>
              </a:ext>
            </a:extLst>
          </p:cNvPr>
          <p:cNvGraphicFramePr>
            <a:graphicFrameLocks noGrp="1"/>
          </p:cNvGraphicFramePr>
          <p:nvPr>
            <p:extLst>
              <p:ext uri="{D42A27DB-BD31-4B8C-83A1-F6EECF244321}">
                <p14:modId xmlns:p14="http://schemas.microsoft.com/office/powerpoint/2010/main" val="463009987"/>
              </p:ext>
            </p:extLst>
          </p:nvPr>
        </p:nvGraphicFramePr>
        <p:xfrm>
          <a:off x="2019299" y="2214099"/>
          <a:ext cx="8010525" cy="2862726"/>
        </p:xfrm>
        <a:graphic>
          <a:graphicData uri="http://schemas.openxmlformats.org/drawingml/2006/table">
            <a:tbl>
              <a:tblPr firstRow="1" bandRow="1">
                <a:tableStyleId>{5C22544A-7EE6-4342-B048-85BDC9FD1C3A}</a:tableStyleId>
              </a:tblPr>
              <a:tblGrid>
                <a:gridCol w="3819526">
                  <a:extLst>
                    <a:ext uri="{9D8B030D-6E8A-4147-A177-3AD203B41FA5}">
                      <a16:colId xmlns:a16="http://schemas.microsoft.com/office/drawing/2014/main" val="3306005097"/>
                    </a:ext>
                  </a:extLst>
                </a:gridCol>
                <a:gridCol w="4190999">
                  <a:extLst>
                    <a:ext uri="{9D8B030D-6E8A-4147-A177-3AD203B41FA5}">
                      <a16:colId xmlns:a16="http://schemas.microsoft.com/office/drawing/2014/main" val="2154236511"/>
                    </a:ext>
                  </a:extLst>
                </a:gridCol>
              </a:tblGrid>
              <a:tr h="617214">
                <a:tc>
                  <a:txBody>
                    <a:bodyPr/>
                    <a:lstStyle/>
                    <a:p>
                      <a:pPr algn="ctr"/>
                      <a:r>
                        <a:rPr lang="en-US" sz="2800" spc="-50" baseline="0" dirty="0"/>
                        <a:t>Small Projects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pc="-50" baseline="0" dirty="0"/>
                        <a:t>Large Projects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499"/>
                    </a:solidFill>
                  </a:tcPr>
                </a:tc>
                <a:extLst>
                  <a:ext uri="{0D108BD9-81ED-4DB2-BD59-A6C34878D82A}">
                    <a16:rowId xmlns:a16="http://schemas.microsoft.com/office/drawing/2014/main" val="520670091"/>
                  </a:ext>
                </a:extLst>
              </a:tr>
              <a:tr h="88536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spc="-30" baseline="0" dirty="0">
                          <a:solidFill>
                            <a:schemeClr val="bg1"/>
                          </a:solidFill>
                          <a:effectLst/>
                          <a:latin typeface="+mn-lt"/>
                          <a:ea typeface="+mn-ea"/>
                          <a:cs typeface="+mn-cs"/>
                        </a:rPr>
                        <a:t>Separated by monetary threshold that changes annually </a:t>
                      </a:r>
                      <a:br>
                        <a:rPr lang="en-US" sz="2000" b="0" kern="1200" spc="-30" baseline="0" dirty="0">
                          <a:solidFill>
                            <a:schemeClr val="bg1"/>
                          </a:solidFill>
                          <a:effectLst/>
                          <a:latin typeface="+mn-lt"/>
                          <a:ea typeface="+mn-ea"/>
                          <a:cs typeface="+mn-cs"/>
                        </a:rPr>
                      </a:br>
                      <a:r>
                        <a:rPr lang="en-US" sz="2000" b="1" kern="1200" spc="-30" baseline="0" dirty="0">
                          <a:solidFill>
                            <a:schemeClr val="bg1"/>
                          </a:solidFill>
                          <a:effectLst/>
                          <a:latin typeface="+mn-lt"/>
                          <a:ea typeface="+mn-ea"/>
                          <a:cs typeface="+mn-cs"/>
                        </a:rPr>
                        <a:t>$1,037,000 (Fiscal Year 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alpha val="5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kern="1200" spc="-30" baseline="0" dirty="0">
                        <a:solidFill>
                          <a:schemeClr val="bg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alpha val="50000"/>
                      </a:srgbClr>
                    </a:solidFill>
                  </a:tcPr>
                </a:tc>
                <a:extLst>
                  <a:ext uri="{0D108BD9-81ED-4DB2-BD59-A6C34878D82A}">
                    <a16:rowId xmlns:a16="http://schemas.microsoft.com/office/drawing/2014/main" val="765030175"/>
                  </a:ext>
                </a:extLst>
              </a:tr>
              <a:tr h="1360146">
                <a:tc>
                  <a:txBody>
                    <a:bodyPr/>
                    <a:lstStyle/>
                    <a:p>
                      <a:pPr marL="342900" marR="0" lvl="1" indent="-342900" algn="l" defTabSz="914400" rtl="0" eaLnBrk="1" fontAlgn="auto" latinLnBrk="0" hangingPunct="1">
                        <a:lnSpc>
                          <a:spcPct val="100000"/>
                        </a:lnSpc>
                        <a:spcBef>
                          <a:spcPts val="0"/>
                        </a:spcBef>
                        <a:spcAft>
                          <a:spcPts val="600"/>
                        </a:spcAft>
                        <a:buClr>
                          <a:srgbClr val="A50034"/>
                        </a:buClr>
                        <a:buSzPct val="100000"/>
                        <a:buFont typeface="Arial" panose="020B0604020202020204" pitchFamily="34" charset="0"/>
                        <a:buChar char="•"/>
                        <a:tabLst/>
                        <a:defRPr/>
                      </a:pPr>
                      <a:r>
                        <a:rPr lang="en-US" sz="1800" kern="1200" spc="-40" dirty="0">
                          <a:solidFill>
                            <a:srgbClr val="002855"/>
                          </a:solidFill>
                          <a:latin typeface="Arial" charset="0"/>
                          <a:ea typeface="+mn-ea"/>
                          <a:cs typeface="Arial" charset="0"/>
                        </a:rPr>
                        <a:t>Can be paid on actual or estimated costs</a:t>
                      </a:r>
                    </a:p>
                    <a:p>
                      <a:pPr marL="342900" marR="0" lvl="1" indent="-342900" algn="l" defTabSz="914400" rtl="0" eaLnBrk="1" fontAlgn="auto" latinLnBrk="0" hangingPunct="1">
                        <a:lnSpc>
                          <a:spcPct val="100000"/>
                        </a:lnSpc>
                        <a:spcBef>
                          <a:spcPts val="0"/>
                        </a:spcBef>
                        <a:spcAft>
                          <a:spcPts val="600"/>
                        </a:spcAft>
                        <a:buClr>
                          <a:srgbClr val="A50034"/>
                        </a:buClr>
                        <a:buSzPct val="100000"/>
                        <a:buFont typeface="Arial" panose="020B0604020202020204" pitchFamily="34" charset="0"/>
                        <a:buChar char="•"/>
                        <a:tabLst/>
                        <a:defRPr/>
                      </a:pPr>
                      <a:r>
                        <a:rPr lang="en-US" sz="1800" kern="1200" spc="-40" dirty="0">
                          <a:solidFill>
                            <a:srgbClr val="002855"/>
                          </a:solidFill>
                          <a:latin typeface="Arial" charset="0"/>
                          <a:ea typeface="+mn-ea"/>
                          <a:cs typeface="Arial" charset="0"/>
                        </a:rPr>
                        <a:t>Less than threshold*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tc>
                  <a:txBody>
                    <a:bodyPr/>
                    <a:lstStyle/>
                    <a:p>
                      <a:pPr marL="342900" marR="0" lvl="1" indent="-342900" algn="l" defTabSz="914400" rtl="0" eaLnBrk="1" fontAlgn="auto" latinLnBrk="0" hangingPunct="1">
                        <a:lnSpc>
                          <a:spcPct val="100000"/>
                        </a:lnSpc>
                        <a:spcBef>
                          <a:spcPts val="0"/>
                        </a:spcBef>
                        <a:spcAft>
                          <a:spcPts val="600"/>
                        </a:spcAft>
                        <a:buClr>
                          <a:srgbClr val="A50034"/>
                        </a:buClr>
                        <a:buSzPct val="100000"/>
                        <a:buFont typeface="Arial" panose="020B0604020202020204" pitchFamily="34" charset="0"/>
                        <a:buChar char="•"/>
                        <a:tabLst/>
                        <a:defRPr/>
                      </a:pPr>
                      <a:r>
                        <a:rPr lang="en-US" sz="1800" kern="1200" spc="-40" dirty="0">
                          <a:solidFill>
                            <a:srgbClr val="002855"/>
                          </a:solidFill>
                          <a:latin typeface="Arial" charset="0"/>
                          <a:ea typeface="+mn-ea"/>
                          <a:cs typeface="Arial" charset="0"/>
                        </a:rPr>
                        <a:t>Paid on actual costs</a:t>
                      </a:r>
                    </a:p>
                    <a:p>
                      <a:pPr marL="342900" marR="0" lvl="1" indent="-342900" algn="l" defTabSz="914400" rtl="0" eaLnBrk="1" fontAlgn="auto" latinLnBrk="0" hangingPunct="1">
                        <a:lnSpc>
                          <a:spcPct val="100000"/>
                        </a:lnSpc>
                        <a:spcBef>
                          <a:spcPts val="0"/>
                        </a:spcBef>
                        <a:spcAft>
                          <a:spcPts val="600"/>
                        </a:spcAft>
                        <a:buClr>
                          <a:srgbClr val="A50034"/>
                        </a:buClr>
                        <a:buSzPct val="100000"/>
                        <a:buFont typeface="Arial" panose="020B0604020202020204" pitchFamily="34" charset="0"/>
                        <a:buChar char="•"/>
                        <a:tabLst/>
                        <a:defRPr/>
                      </a:pPr>
                      <a:r>
                        <a:rPr lang="en-US" sz="1800" kern="1200" spc="-40" dirty="0">
                          <a:solidFill>
                            <a:srgbClr val="002855"/>
                          </a:solidFill>
                          <a:latin typeface="Arial" charset="0"/>
                          <a:ea typeface="+mn-ea"/>
                          <a:cs typeface="Arial" charset="0"/>
                        </a:rPr>
                        <a:t>Equal or Greater than threshold</a:t>
                      </a:r>
                    </a:p>
                    <a:p>
                      <a:pPr marL="342900" marR="0" lvl="1" indent="-342900" algn="l" defTabSz="914400" rtl="0" eaLnBrk="1" fontAlgn="auto" latinLnBrk="0" hangingPunct="1">
                        <a:lnSpc>
                          <a:spcPct val="100000"/>
                        </a:lnSpc>
                        <a:spcBef>
                          <a:spcPts val="0"/>
                        </a:spcBef>
                        <a:spcAft>
                          <a:spcPts val="600"/>
                        </a:spcAft>
                        <a:buClr>
                          <a:srgbClr val="A50034"/>
                        </a:buClr>
                        <a:buSzPct val="100000"/>
                        <a:buFont typeface="Arial" panose="020B0604020202020204" pitchFamily="34" charset="0"/>
                        <a:buChar char="•"/>
                        <a:tabLst/>
                        <a:defRPr/>
                      </a:pPr>
                      <a:r>
                        <a:rPr lang="en-US" sz="1800" kern="1200" spc="-40" dirty="0">
                          <a:solidFill>
                            <a:srgbClr val="002855"/>
                          </a:solidFill>
                          <a:latin typeface="Arial" charset="0"/>
                          <a:ea typeface="+mn-ea"/>
                          <a:cs typeface="Arial" charset="0"/>
                        </a:rPr>
                        <a:t>Cost Estimating Format (CEF) may be required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1E2"/>
                    </a:solidFill>
                  </a:tcPr>
                </a:tc>
                <a:extLst>
                  <a:ext uri="{0D108BD9-81ED-4DB2-BD59-A6C34878D82A}">
                    <a16:rowId xmlns:a16="http://schemas.microsoft.com/office/drawing/2014/main" val="87263842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p:txBody>
          <a:bodyPr/>
          <a:lstStyle/>
          <a:p>
            <a:r>
              <a:rPr lang="en-US" dirty="0"/>
              <a:t>Documentation</a:t>
            </a:r>
          </a:p>
        </p:txBody>
      </p:sp>
      <p:sp>
        <p:nvSpPr>
          <p:cNvPr id="2" name="Content Placeholder 2">
            <a:extLst>
              <a:ext uri="{FF2B5EF4-FFF2-40B4-BE49-F238E27FC236}">
                <a16:creationId xmlns:a16="http://schemas.microsoft.com/office/drawing/2014/main" id="{BC7DCEA6-D75F-08C4-A9CB-C10970BCBFF2}"/>
              </a:ext>
            </a:extLst>
          </p:cNvPr>
          <p:cNvSpPr txBox="1">
            <a:spLocks/>
          </p:cNvSpPr>
          <p:nvPr/>
        </p:nvSpPr>
        <p:spPr>
          <a:xfrm>
            <a:off x="376216" y="3895595"/>
            <a:ext cx="9907651" cy="2024914"/>
          </a:xfrm>
          <a:prstGeom prst="rect">
            <a:avLst/>
          </a:prstGeom>
        </p:spPr>
        <p:txBody>
          <a:bodyPr vert="horz" lIns="91440" tIns="45720" rIns="91440" bIns="45720" rtlCol="0" anchor="t">
            <a:normAutofit/>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spc="-60" dirty="0">
                <a:solidFill>
                  <a:schemeClr val="bg1"/>
                </a:solidFill>
                <a:latin typeface="Arial" charset="0"/>
                <a:ea typeface="Arial" charset="0"/>
                <a:cs typeface="Arial" charset="0"/>
              </a:rPr>
              <a:t>Establishing and maintaining records.</a:t>
            </a:r>
            <a:endParaRPr lang="en-US" sz="3200" dirty="0">
              <a:solidFill>
                <a:schemeClr val="bg1"/>
              </a:solidFill>
            </a:endParaRPr>
          </a:p>
        </p:txBody>
      </p:sp>
    </p:spTree>
    <p:extLst>
      <p:ext uri="{BB962C8B-B14F-4D97-AF65-F5344CB8AC3E}">
        <p14:creationId xmlns:p14="http://schemas.microsoft.com/office/powerpoint/2010/main" val="351045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ChangeArrowheads="1"/>
          </p:cNvSpPr>
          <p:nvPr/>
        </p:nvSpPr>
        <p:spPr bwMode="auto">
          <a:xfrm>
            <a:off x="490411" y="1859071"/>
            <a:ext cx="7772400" cy="4572000"/>
          </a:xfrm>
          <a:prstGeom prst="rect">
            <a:avLst/>
          </a:prstGeom>
          <a:noFill/>
          <a:ln w="9525">
            <a:noFill/>
            <a:miter lim="800000"/>
            <a:headEnd/>
            <a:tailEnd/>
          </a:ln>
        </p:spPr>
        <p:txBody>
          <a:bodyPr lIns="92075" tIns="46038" rIns="92075" bIns="46038"/>
          <a:lstStyle/>
          <a:p>
            <a:pPr marL="571500" indent="-571500">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Completed time sheets</a:t>
            </a:r>
          </a:p>
          <a:p>
            <a:pPr marL="571500" indent="-571500">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Purchase orders and invoices</a:t>
            </a:r>
          </a:p>
          <a:p>
            <a:pPr marL="571500" indent="-571500">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Contracts</a:t>
            </a:r>
          </a:p>
          <a:p>
            <a:pPr marL="571500" indent="-571500">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Equipment records</a:t>
            </a:r>
          </a:p>
          <a:p>
            <a:pPr marL="571500" indent="-571500">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Fringe benefit information</a:t>
            </a:r>
          </a:p>
          <a:p>
            <a:pPr marL="571500" indent="-571500">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Procurement policies</a:t>
            </a:r>
            <a:endParaRPr lang="en-US" sz="3200" spc="-40" dirty="0">
              <a:solidFill>
                <a:srgbClr val="002855"/>
              </a:solidFill>
              <a:latin typeface="Arial" charset="0"/>
              <a:cs typeface="Arial" charset="0"/>
            </a:endParaRPr>
          </a:p>
        </p:txBody>
      </p:sp>
      <p:sp>
        <p:nvSpPr>
          <p:cNvPr id="2" name="Title 1">
            <a:extLst>
              <a:ext uri="{FF2B5EF4-FFF2-40B4-BE49-F238E27FC236}">
                <a16:creationId xmlns:a16="http://schemas.microsoft.com/office/drawing/2014/main" id="{2E027CAD-797C-1269-8CDB-AA9F01C6C8DF}"/>
              </a:ext>
            </a:extLst>
          </p:cNvPr>
          <p:cNvSpPr>
            <a:spLocks noGrp="1"/>
          </p:cNvSpPr>
          <p:nvPr>
            <p:ph type="title"/>
          </p:nvPr>
        </p:nvSpPr>
        <p:spPr/>
        <p:txBody>
          <a:bodyPr/>
          <a:lstStyle/>
          <a:p>
            <a:r>
              <a:rPr lang="en-US" dirty="0"/>
              <a:t>Types of Documentation</a:t>
            </a:r>
            <a:br>
              <a:rPr lang="en-US" dirty="0"/>
            </a:br>
            <a:endParaRPr lang="en-US" dirty="0"/>
          </a:p>
        </p:txBody>
      </p:sp>
    </p:spTree>
    <p:extLst>
      <p:ext uri="{BB962C8B-B14F-4D97-AF65-F5344CB8AC3E}">
        <p14:creationId xmlns:p14="http://schemas.microsoft.com/office/powerpoint/2010/main" val="390772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1A0F7F2-3FE7-427B-96B3-54BCD1817745}"/>
              </a:ext>
            </a:extLst>
          </p:cNvPr>
          <p:cNvSpPr txBox="1"/>
          <p:nvPr/>
        </p:nvSpPr>
        <p:spPr>
          <a:xfrm>
            <a:off x="490411" y="1731869"/>
            <a:ext cx="9582013" cy="3877985"/>
          </a:xfrm>
          <a:prstGeom prst="rect">
            <a:avLst/>
          </a:prstGeom>
          <a:noFill/>
        </p:spPr>
        <p:txBody>
          <a:bodyPr wrap="square" lIns="91440" tIns="45720" rIns="91440" bIns="45720" rtlCol="0" anchor="t">
            <a:spAutoFit/>
          </a:bodyPr>
          <a:lstStyle/>
          <a:p>
            <a:pPr marL="342900" indent="-342900">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FEMA’s Public Assistance (PA) program provides federal disaster grant assistance for debris removal, emergency protective measures, and the repair or replacement of disaster-damaged property to state and local governments and certain private non-profits.</a:t>
            </a:r>
          </a:p>
          <a:p>
            <a:pPr marL="342900" indent="-342900">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Grant monies flow through the Recipient (State) to the Sub-Recipient (Applicant).</a:t>
            </a:r>
          </a:p>
          <a:p>
            <a:pPr marL="342900" indent="-342900">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No less than 75% Federal cost share. </a:t>
            </a:r>
          </a:p>
          <a:p>
            <a:pPr marL="342900" indent="-342900">
              <a:spcAft>
                <a:spcPts val="1200"/>
              </a:spcAft>
              <a:buClr>
                <a:srgbClr val="A50034"/>
              </a:buClr>
              <a:buFont typeface="Arial" panose="020B0604020202020204" pitchFamily="34" charset="0"/>
              <a:buChar char="•"/>
            </a:pPr>
            <a:r>
              <a:rPr lang="en-US" sz="2400" spc="-40" dirty="0">
                <a:solidFill>
                  <a:srgbClr val="002855"/>
                </a:solidFill>
                <a:latin typeface="Arial" charset="0"/>
                <a:cs typeface="Arial" charset="0"/>
              </a:rPr>
              <a:t>Non-Federal share is sometimes split between Recipient and </a:t>
            </a:r>
            <a:br>
              <a:rPr lang="en-US" sz="2400" spc="-40" dirty="0">
                <a:solidFill>
                  <a:srgbClr val="002855"/>
                </a:solidFill>
                <a:latin typeface="Arial" charset="0"/>
                <a:cs typeface="Arial" charset="0"/>
              </a:rPr>
            </a:br>
            <a:r>
              <a:rPr lang="en-US" sz="2400" spc="-40" dirty="0">
                <a:solidFill>
                  <a:srgbClr val="002855"/>
                </a:solidFill>
                <a:latin typeface="Arial" charset="0"/>
                <a:cs typeface="Arial" charset="0"/>
              </a:rPr>
              <a:t>Sub-recipient.</a:t>
            </a:r>
          </a:p>
        </p:txBody>
      </p:sp>
      <p:sp>
        <p:nvSpPr>
          <p:cNvPr id="2" name="Title 1">
            <a:extLst>
              <a:ext uri="{FF2B5EF4-FFF2-40B4-BE49-F238E27FC236}">
                <a16:creationId xmlns:a16="http://schemas.microsoft.com/office/drawing/2014/main" id="{A50D53E3-E395-1A70-D712-2F5390791095}"/>
              </a:ext>
            </a:extLst>
          </p:cNvPr>
          <p:cNvSpPr>
            <a:spLocks noGrp="1"/>
          </p:cNvSpPr>
          <p:nvPr>
            <p:ph type="title"/>
          </p:nvPr>
        </p:nvSpPr>
        <p:spPr/>
        <p:txBody>
          <a:bodyPr/>
          <a:lstStyle/>
          <a:p>
            <a:r>
              <a:rPr lang="en-US" dirty="0"/>
              <a:t>PA Program Overview</a:t>
            </a:r>
          </a:p>
        </p:txBody>
      </p:sp>
    </p:spTree>
    <p:extLst>
      <p:ext uri="{BB962C8B-B14F-4D97-AF65-F5344CB8AC3E}">
        <p14:creationId xmlns:p14="http://schemas.microsoft.com/office/powerpoint/2010/main" val="336918013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88DC-DBDA-C831-31D7-B086125529C1}"/>
              </a:ext>
            </a:extLst>
          </p:cNvPr>
          <p:cNvSpPr>
            <a:spLocks noGrp="1"/>
          </p:cNvSpPr>
          <p:nvPr>
            <p:ph type="title"/>
          </p:nvPr>
        </p:nvSpPr>
        <p:spPr/>
        <p:txBody>
          <a:bodyPr/>
          <a:lstStyle/>
          <a:p>
            <a:r>
              <a:rPr lang="en-US" dirty="0"/>
              <a:t>Documentation</a:t>
            </a:r>
            <a:br>
              <a:rPr lang="en-US" dirty="0"/>
            </a:br>
            <a:endParaRPr lang="en-US" dirty="0"/>
          </a:p>
        </p:txBody>
      </p:sp>
      <p:sp>
        <p:nvSpPr>
          <p:cNvPr id="3" name="Rectangle 3">
            <a:extLst>
              <a:ext uri="{FF2B5EF4-FFF2-40B4-BE49-F238E27FC236}">
                <a16:creationId xmlns:a16="http://schemas.microsoft.com/office/drawing/2014/main" id="{F94AF27B-927B-C55E-4E2C-CC84F224557A}"/>
              </a:ext>
            </a:extLst>
          </p:cNvPr>
          <p:cNvSpPr>
            <a:spLocks noChangeArrowheads="1"/>
          </p:cNvSpPr>
          <p:nvPr/>
        </p:nvSpPr>
        <p:spPr bwMode="auto">
          <a:xfrm>
            <a:off x="440307" y="1752600"/>
            <a:ext cx="8272604" cy="3429000"/>
          </a:xfrm>
          <a:prstGeom prst="rect">
            <a:avLst/>
          </a:prstGeom>
          <a:noFill/>
          <a:ln w="9525">
            <a:noFill/>
            <a:miter lim="800000"/>
            <a:headEnd/>
            <a:tailEnd/>
          </a:ln>
        </p:spPr>
        <p:txBody>
          <a:bodyPr lIns="92075" tIns="46038" rIns="92075" bIns="46038"/>
          <a:lstStyle/>
          <a:p>
            <a:pPr>
              <a:spcBef>
                <a:spcPct val="40000"/>
              </a:spcBef>
              <a:spcAft>
                <a:spcPts val="1200"/>
              </a:spcAft>
              <a:buClr>
                <a:srgbClr val="A50034"/>
              </a:buClr>
            </a:pPr>
            <a:r>
              <a:rPr lang="en-US" sz="3600" b="1" spc="-40" dirty="0">
                <a:solidFill>
                  <a:srgbClr val="D6001C"/>
                </a:solidFill>
                <a:latin typeface="Arial" charset="0"/>
                <a:cs typeface="Arial" charset="0"/>
              </a:rPr>
              <a:t>Document! Document!! Document!!!</a:t>
            </a:r>
          </a:p>
          <a:p>
            <a:pPr marL="571500" indent="-571500">
              <a:spcBef>
                <a:spcPts val="120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Existing systems may be sufficient</a:t>
            </a:r>
          </a:p>
          <a:p>
            <a:pPr marL="571500" indent="-571500">
              <a:spcBef>
                <a:spcPts val="120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Maintain records at least three (3) years after closeout (FEMA) (State?)</a:t>
            </a:r>
          </a:p>
          <a:p>
            <a:pPr marL="571500" indent="-571500">
              <a:spcBef>
                <a:spcPts val="120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Recommend seven (7) years</a:t>
            </a:r>
          </a:p>
        </p:txBody>
      </p:sp>
    </p:spTree>
    <p:extLst>
      <p:ext uri="{BB962C8B-B14F-4D97-AF65-F5344CB8AC3E}">
        <p14:creationId xmlns:p14="http://schemas.microsoft.com/office/powerpoint/2010/main" val="2842454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ctrTitle"/>
          </p:nvPr>
        </p:nvSpPr>
        <p:spPr/>
        <p:txBody>
          <a:bodyPr/>
          <a:lstStyle/>
          <a:p>
            <a:r>
              <a:rPr lang="en-US" dirty="0"/>
              <a:t>Procurement</a:t>
            </a:r>
          </a:p>
        </p:txBody>
      </p:sp>
    </p:spTree>
    <p:extLst>
      <p:ext uri="{BB962C8B-B14F-4D97-AF65-F5344CB8AC3E}">
        <p14:creationId xmlns:p14="http://schemas.microsoft.com/office/powerpoint/2010/main" val="1595203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3158-D7D6-C1E4-34AA-64EA01AE3B1E}"/>
              </a:ext>
            </a:extLst>
          </p:cNvPr>
          <p:cNvSpPr>
            <a:spLocks noGrp="1"/>
          </p:cNvSpPr>
          <p:nvPr>
            <p:ph type="title"/>
          </p:nvPr>
        </p:nvSpPr>
        <p:spPr/>
        <p:txBody>
          <a:bodyPr/>
          <a:lstStyle/>
          <a:p>
            <a:r>
              <a:rPr lang="en-US" dirty="0"/>
              <a:t>Procurement</a:t>
            </a:r>
          </a:p>
        </p:txBody>
      </p:sp>
      <p:sp>
        <p:nvSpPr>
          <p:cNvPr id="4" name="Title 2"/>
          <p:cNvSpPr txBox="1">
            <a:spLocks/>
          </p:cNvSpPr>
          <p:nvPr/>
        </p:nvSpPr>
        <p:spPr>
          <a:xfrm>
            <a:off x="1826401" y="276001"/>
            <a:ext cx="8229600" cy="715962"/>
          </a:xfrm>
          <a:prstGeom prst="rect">
            <a:avLst/>
          </a:prstGeom>
        </p:spPr>
        <p:txBody>
          <a:bodyPr vert="horz" lIns="0" tIns="0" rIns="0" bIns="0" rtlCol="0" anchor="t" anchorCtr="0">
            <a:normAutofit/>
          </a:bodyPr>
          <a:lstStyle>
            <a:lvl1pPr algn="l" defTabSz="914400" rtl="0" eaLnBrk="1" latinLnBrk="0" hangingPunct="1">
              <a:spcBef>
                <a:spcPct val="0"/>
              </a:spcBef>
              <a:buNone/>
              <a:defRPr sz="3500" b="1" i="0" kern="1200" spc="-150" baseline="0">
                <a:solidFill>
                  <a:srgbClr val="002855"/>
                </a:solidFill>
                <a:latin typeface="Arial" panose="020B0604020202020204" pitchFamily="34" charset="0"/>
                <a:ea typeface="+mj-ea"/>
                <a:cs typeface="Arial" panose="020B0604020202020204" pitchFamily="34" charset="0"/>
              </a:defRPr>
            </a:lvl1pPr>
          </a:lstStyle>
          <a:p>
            <a:pPr algn="ctr"/>
            <a:r>
              <a:rPr lang="en-US" u="sng" dirty="0"/>
              <a:t>The “Claw”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448" y="1400399"/>
            <a:ext cx="7239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126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981200" y="2278912"/>
            <a:ext cx="8229600" cy="3429000"/>
          </a:xfr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q"/>
            </a:pPr>
            <a:r>
              <a:rPr lang="en-US" sz="2400" dirty="0"/>
              <a:t>Documented Policies</a:t>
            </a:r>
          </a:p>
          <a:p>
            <a:pPr marL="525780" lvl="1" indent="-342900">
              <a:buFont typeface="Wingdings" panose="05000000000000000000" pitchFamily="2" charset="2"/>
              <a:buChar char="q"/>
            </a:pPr>
            <a:r>
              <a:rPr lang="en-US" sz="2000" dirty="0"/>
              <a:t>Must use own documented procurement procedures which reflect applicable State and Local laws and regulations</a:t>
            </a:r>
          </a:p>
          <a:p>
            <a:pPr marL="525780" lvl="1" indent="-342900">
              <a:buFont typeface="Wingdings" panose="05000000000000000000" pitchFamily="2" charset="2"/>
              <a:buChar char="q"/>
            </a:pPr>
            <a:r>
              <a:rPr lang="en-US" sz="2000" dirty="0"/>
              <a:t>Maintain oversight to ensure contractor performs in accordance with terms &amp; conditions of contract or purchase order</a:t>
            </a:r>
          </a:p>
          <a:p>
            <a:pPr marL="342900" indent="-342900">
              <a:buFont typeface="Wingdings" panose="05000000000000000000" pitchFamily="2" charset="2"/>
              <a:buChar char="q"/>
            </a:pPr>
            <a:r>
              <a:rPr lang="en-US" sz="2400" dirty="0"/>
              <a:t>Necessary</a:t>
            </a:r>
          </a:p>
          <a:p>
            <a:pPr marL="525780" lvl="1" indent="-342900">
              <a:buFont typeface="Wingdings" panose="05000000000000000000" pitchFamily="2" charset="2"/>
              <a:buChar char="q"/>
            </a:pPr>
            <a:r>
              <a:rPr lang="en-US" sz="2000" dirty="0"/>
              <a:t>Avoid acquisition of unnecessary or duplicative items</a:t>
            </a:r>
          </a:p>
          <a:p>
            <a:pPr marL="525780" lvl="1" indent="-342900">
              <a:buFont typeface="Wingdings" panose="05000000000000000000" pitchFamily="2" charset="2"/>
              <a:buChar char="q"/>
            </a:pPr>
            <a:r>
              <a:rPr lang="en-US" sz="2000" dirty="0"/>
              <a:t>Analysis of Lease vs Purchase when appropriate</a:t>
            </a:r>
          </a:p>
          <a:p>
            <a:pPr marL="342900" indent="-342900">
              <a:buFont typeface="Wingdings" panose="05000000000000000000" pitchFamily="2" charset="2"/>
              <a:buChar char="q"/>
            </a:pPr>
            <a:endParaRPr lang="en-US" sz="2400" dirty="0"/>
          </a:p>
        </p:txBody>
      </p:sp>
      <p:sp>
        <p:nvSpPr>
          <p:cNvPr id="10" name="Title 2"/>
          <p:cNvSpPr txBox="1">
            <a:spLocks/>
          </p:cNvSpPr>
          <p:nvPr/>
        </p:nvSpPr>
        <p:spPr>
          <a:xfrm>
            <a:off x="1981200" y="1029550"/>
            <a:ext cx="8229600" cy="868362"/>
          </a:xfrm>
          <a:prstGeom prst="rect">
            <a:avLst/>
          </a:prstGeom>
        </p:spPr>
        <p:txBody>
          <a:bodyPr vert="horz" lIns="0" tIns="0" rIns="0" bIns="0" rtlCol="0" anchor="t" anchorCtr="0">
            <a:normAutofit/>
          </a:bodyPr>
          <a:lstStyle>
            <a:lvl1pPr algn="l" defTabSz="914400" rtl="0" eaLnBrk="1" latinLnBrk="0" hangingPunct="1">
              <a:spcBef>
                <a:spcPct val="0"/>
              </a:spcBef>
              <a:buNone/>
              <a:defRPr sz="3500" b="1" i="0" kern="1200" spc="-150" baseline="0">
                <a:solidFill>
                  <a:srgbClr val="002855"/>
                </a:solidFill>
                <a:latin typeface="Arial" panose="020B0604020202020204" pitchFamily="34" charset="0"/>
                <a:ea typeface="+mj-ea"/>
                <a:cs typeface="Arial" panose="020B0604020202020204" pitchFamily="34" charset="0"/>
              </a:defRPr>
            </a:lvl1pPr>
          </a:lstStyle>
          <a:p>
            <a:pPr algn="ctr"/>
            <a:r>
              <a:rPr lang="en-US" u="sng"/>
              <a:t>General Standards</a:t>
            </a:r>
            <a:endParaRPr lang="en-US" u="sng" dirty="0"/>
          </a:p>
        </p:txBody>
      </p:sp>
    </p:spTree>
    <p:extLst>
      <p:ext uri="{BB962C8B-B14F-4D97-AF65-F5344CB8AC3E}">
        <p14:creationId xmlns:p14="http://schemas.microsoft.com/office/powerpoint/2010/main" val="1681579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981200" y="1143000"/>
            <a:ext cx="8229600" cy="4800600"/>
          </a:xfr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q"/>
            </a:pPr>
            <a:r>
              <a:rPr lang="en-US" sz="2400" dirty="0"/>
              <a:t>Full &amp; Open Competition</a:t>
            </a:r>
          </a:p>
          <a:p>
            <a:pPr marL="525780" lvl="1" indent="-342900">
              <a:buFont typeface="Wingdings" panose="05000000000000000000" pitchFamily="2" charset="2"/>
              <a:buChar char="q"/>
            </a:pPr>
            <a:r>
              <a:rPr lang="en-US" sz="2000" dirty="0"/>
              <a:t>Avoid:</a:t>
            </a:r>
          </a:p>
          <a:p>
            <a:pPr lvl="2">
              <a:buFont typeface="Wingdings" panose="05000000000000000000" pitchFamily="2" charset="2"/>
              <a:buChar char="q"/>
            </a:pPr>
            <a:r>
              <a:rPr lang="en-US" sz="1800" dirty="0"/>
              <a:t>Placing unreasonable requirements on firms</a:t>
            </a:r>
          </a:p>
          <a:p>
            <a:pPr lvl="2">
              <a:buFont typeface="Wingdings" panose="05000000000000000000" pitchFamily="2" charset="2"/>
              <a:buChar char="q"/>
            </a:pPr>
            <a:r>
              <a:rPr lang="en-US" sz="1800" dirty="0"/>
              <a:t>Requiring excessive experience or excessive bonding</a:t>
            </a:r>
          </a:p>
          <a:p>
            <a:pPr lvl="2">
              <a:buFont typeface="Wingdings" panose="05000000000000000000" pitchFamily="2" charset="2"/>
              <a:buChar char="q"/>
            </a:pPr>
            <a:r>
              <a:rPr lang="en-US" sz="1800" dirty="0"/>
              <a:t>Noncompetitive pricing practices between affiliated companies</a:t>
            </a:r>
          </a:p>
          <a:p>
            <a:pPr lvl="2">
              <a:buFont typeface="Wingdings" panose="05000000000000000000" pitchFamily="2" charset="2"/>
              <a:buChar char="q"/>
            </a:pPr>
            <a:r>
              <a:rPr lang="en-US" sz="1800" dirty="0"/>
              <a:t>Noncompetitive contracts to consultants on retainer contracts</a:t>
            </a:r>
          </a:p>
          <a:p>
            <a:pPr lvl="2">
              <a:buFont typeface="Wingdings" panose="05000000000000000000" pitchFamily="2" charset="2"/>
              <a:buChar char="q"/>
            </a:pPr>
            <a:r>
              <a:rPr lang="en-US" sz="1800" dirty="0"/>
              <a:t>Specifying brand name products</a:t>
            </a:r>
          </a:p>
          <a:p>
            <a:pPr lvl="2">
              <a:buFont typeface="Wingdings" panose="05000000000000000000" pitchFamily="2" charset="2"/>
              <a:buChar char="q"/>
            </a:pPr>
            <a:r>
              <a:rPr lang="en-US" sz="1800" dirty="0"/>
              <a:t>Any arbitrary action in the procurement process</a:t>
            </a:r>
          </a:p>
          <a:p>
            <a:pPr marL="525780" lvl="1" indent="-342900">
              <a:buFont typeface="Wingdings" panose="05000000000000000000" pitchFamily="2" charset="2"/>
              <a:buChar char="q"/>
            </a:pPr>
            <a:r>
              <a:rPr lang="en-US" sz="2000" dirty="0"/>
              <a:t>Must:</a:t>
            </a:r>
          </a:p>
          <a:p>
            <a:pPr lvl="2">
              <a:buFont typeface="Wingdings" panose="05000000000000000000" pitchFamily="2" charset="2"/>
              <a:buChar char="q"/>
            </a:pPr>
            <a:r>
              <a:rPr lang="en-US" sz="1800" dirty="0"/>
              <a:t>Incorporate clear and adequate description of product/technical requirements </a:t>
            </a:r>
          </a:p>
          <a:p>
            <a:pPr lvl="2">
              <a:buFont typeface="Wingdings" panose="05000000000000000000" pitchFamily="2" charset="2"/>
              <a:buChar char="q"/>
            </a:pPr>
            <a:r>
              <a:rPr lang="en-US" sz="1800" dirty="0"/>
              <a:t>Identify all requirements bidders must fulfil &amp; evaluation criteria</a:t>
            </a:r>
          </a:p>
          <a:p>
            <a:pPr lvl="2">
              <a:buFont typeface="Wingdings" panose="05000000000000000000" pitchFamily="2" charset="2"/>
              <a:buChar char="q"/>
            </a:pPr>
            <a:r>
              <a:rPr lang="en-US" sz="1800" dirty="0"/>
              <a:t>Ensure all prequalified lists are current and include adequate number of qualified sources to ensure open &amp; free competition</a:t>
            </a:r>
          </a:p>
          <a:p>
            <a:pPr lvl="2">
              <a:buFont typeface="Wingdings" panose="05000000000000000000" pitchFamily="2" charset="2"/>
              <a:buChar char="q"/>
            </a:pPr>
            <a:endParaRPr lang="en-US" sz="1800" dirty="0"/>
          </a:p>
          <a:p>
            <a:pPr marL="342900" indent="-342900">
              <a:buFont typeface="Wingdings" panose="05000000000000000000" pitchFamily="2" charset="2"/>
              <a:buChar char="q"/>
            </a:pPr>
            <a:endParaRPr lang="en-US" sz="2400" dirty="0"/>
          </a:p>
        </p:txBody>
      </p:sp>
      <p:sp>
        <p:nvSpPr>
          <p:cNvPr id="10" name="Title 2"/>
          <p:cNvSpPr txBox="1">
            <a:spLocks/>
          </p:cNvSpPr>
          <p:nvPr/>
        </p:nvSpPr>
        <p:spPr>
          <a:xfrm>
            <a:off x="1981200" y="274638"/>
            <a:ext cx="8229600" cy="868362"/>
          </a:xfrm>
        </p:spPr>
        <p:txBody>
          <a:bodyPr>
            <a:normAutofit/>
          </a:bodyPr>
          <a:lst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a:lstStyle>
          <a:p>
            <a:pPr algn="ctr"/>
            <a:r>
              <a:rPr lang="en-US" u="sng"/>
              <a:t>General Standards </a:t>
            </a:r>
            <a:r>
              <a:rPr lang="en-US" sz="1200" u="sng"/>
              <a:t>Cont’d</a:t>
            </a:r>
            <a:endParaRPr lang="en-US" u="sng" dirty="0"/>
          </a:p>
        </p:txBody>
      </p:sp>
    </p:spTree>
    <p:extLst>
      <p:ext uri="{BB962C8B-B14F-4D97-AF65-F5344CB8AC3E}">
        <p14:creationId xmlns:p14="http://schemas.microsoft.com/office/powerpoint/2010/main" val="1907185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981200" y="1271788"/>
            <a:ext cx="8229600" cy="4572000"/>
          </a:xfr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q"/>
            </a:pPr>
            <a:r>
              <a:rPr lang="en-US" sz="2400" dirty="0"/>
              <a:t>Conflicts of Interest </a:t>
            </a:r>
            <a:r>
              <a:rPr lang="en-US" sz="2000" dirty="0">
                <a:solidFill>
                  <a:srgbClr val="FF0000"/>
                </a:solidFill>
              </a:rPr>
              <a:t>(can be real or apparent) </a:t>
            </a:r>
          </a:p>
          <a:p>
            <a:pPr marL="525780" lvl="1" indent="-342900">
              <a:buFont typeface="Wingdings" panose="05000000000000000000" pitchFamily="2" charset="2"/>
              <a:buChar char="q"/>
            </a:pPr>
            <a:r>
              <a:rPr lang="en-US" sz="2000" dirty="0"/>
              <a:t>Must maintain written standards of conduct covering conflicts of interest and governing the performance of its employees engaged in the procurement process of contactor selection or contract administration</a:t>
            </a:r>
          </a:p>
          <a:p>
            <a:pPr marL="525780" lvl="1" indent="-342900">
              <a:buFont typeface="Wingdings" panose="05000000000000000000" pitchFamily="2" charset="2"/>
              <a:buChar char="q"/>
            </a:pPr>
            <a:r>
              <a:rPr lang="en-US" sz="2000" dirty="0"/>
              <a:t>No employee, officer, or agent must participate in selection/award/administration of a contract if:</a:t>
            </a:r>
          </a:p>
          <a:p>
            <a:pPr lvl="2">
              <a:buFont typeface="Wingdings" panose="05000000000000000000" pitchFamily="2" charset="2"/>
              <a:buChar char="q"/>
            </a:pPr>
            <a:r>
              <a:rPr lang="en-US" sz="1800" dirty="0"/>
              <a:t>There is a real or apparent conflict of interest</a:t>
            </a:r>
          </a:p>
          <a:p>
            <a:pPr lvl="3">
              <a:buFont typeface="Wingdings" panose="05000000000000000000" pitchFamily="2" charset="2"/>
              <a:buChar char="q"/>
            </a:pPr>
            <a:r>
              <a:rPr lang="en-US" sz="1600" dirty="0"/>
              <a:t>Family member</a:t>
            </a:r>
          </a:p>
          <a:p>
            <a:pPr lvl="3">
              <a:buFont typeface="Wingdings" panose="05000000000000000000" pitchFamily="2" charset="2"/>
              <a:buChar char="q"/>
            </a:pPr>
            <a:r>
              <a:rPr lang="en-US" sz="1600" dirty="0"/>
              <a:t>Spouse/partner</a:t>
            </a:r>
          </a:p>
          <a:p>
            <a:pPr lvl="3">
              <a:buFont typeface="Wingdings" panose="05000000000000000000" pitchFamily="2" charset="2"/>
              <a:buChar char="q"/>
            </a:pPr>
            <a:r>
              <a:rPr lang="en-US" sz="1600" dirty="0"/>
              <a:t>Organization that employs or is about to employee above</a:t>
            </a:r>
          </a:p>
          <a:p>
            <a:pPr lvl="3">
              <a:buFont typeface="Wingdings" panose="05000000000000000000" pitchFamily="2" charset="2"/>
              <a:buChar char="q"/>
            </a:pPr>
            <a:r>
              <a:rPr lang="en-US" sz="1600" dirty="0"/>
              <a:t>Financial interest with firm</a:t>
            </a:r>
          </a:p>
          <a:p>
            <a:pPr lvl="3">
              <a:buFont typeface="Wingdings" panose="05000000000000000000" pitchFamily="2" charset="2"/>
              <a:buChar char="q"/>
            </a:pPr>
            <a:r>
              <a:rPr lang="en-US" sz="1600" dirty="0"/>
              <a:t>Accepted gratuities/gifts/favors/anything monetary</a:t>
            </a:r>
          </a:p>
          <a:p>
            <a:pPr lvl="3">
              <a:buFont typeface="Wingdings" panose="05000000000000000000" pitchFamily="2" charset="2"/>
              <a:buChar char="q"/>
            </a:pPr>
            <a:r>
              <a:rPr lang="en-US" sz="1600" dirty="0"/>
              <a:t>Organizational conflict (relationship with parent company)</a:t>
            </a:r>
          </a:p>
          <a:p>
            <a:pPr marL="342900" indent="-342900">
              <a:buFont typeface="Wingdings" panose="05000000000000000000" pitchFamily="2" charset="2"/>
              <a:buChar char="q"/>
            </a:pPr>
            <a:endParaRPr lang="en-US" sz="2400" dirty="0"/>
          </a:p>
        </p:txBody>
      </p:sp>
      <p:sp>
        <p:nvSpPr>
          <p:cNvPr id="10" name="Title 2"/>
          <p:cNvSpPr txBox="1">
            <a:spLocks/>
          </p:cNvSpPr>
          <p:nvPr/>
        </p:nvSpPr>
        <p:spPr>
          <a:xfrm>
            <a:off x="1981200" y="274638"/>
            <a:ext cx="8229600" cy="868362"/>
          </a:xfrm>
        </p:spPr>
        <p:txBody>
          <a:bodyPr>
            <a:normAutofit/>
          </a:bodyPr>
          <a:lst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a:lstStyle>
          <a:p>
            <a:pPr algn="ctr"/>
            <a:r>
              <a:rPr lang="en-US" u="sng"/>
              <a:t>General Standards </a:t>
            </a:r>
            <a:r>
              <a:rPr lang="en-US" sz="1200" u="sng"/>
              <a:t>Cont’d</a:t>
            </a:r>
            <a:endParaRPr lang="en-US" u="sng" dirty="0"/>
          </a:p>
        </p:txBody>
      </p:sp>
    </p:spTree>
    <p:extLst>
      <p:ext uri="{BB962C8B-B14F-4D97-AF65-F5344CB8AC3E}">
        <p14:creationId xmlns:p14="http://schemas.microsoft.com/office/powerpoint/2010/main" val="2041564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1981200" y="2183218"/>
            <a:ext cx="8229600" cy="3757412"/>
          </a:xfr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q"/>
            </a:pPr>
            <a:r>
              <a:rPr lang="en-US" sz="2000" dirty="0"/>
              <a:t> </a:t>
            </a:r>
            <a:r>
              <a:rPr lang="en-US" sz="2400" dirty="0"/>
              <a:t>Cost &amp; Price Analysis</a:t>
            </a:r>
          </a:p>
          <a:p>
            <a:pPr marL="525780" lvl="1" indent="-342900">
              <a:buFont typeface="Wingdings" panose="05000000000000000000" pitchFamily="2" charset="2"/>
              <a:buChar char="q"/>
            </a:pPr>
            <a:r>
              <a:rPr lang="en-US" sz="2000" dirty="0"/>
              <a:t>Must perform for every procurement above Simplified Acquisition Threshold including contract modifications</a:t>
            </a:r>
          </a:p>
          <a:p>
            <a:pPr lvl="2">
              <a:buFont typeface="Wingdings" panose="05000000000000000000" pitchFamily="2" charset="2"/>
              <a:buChar char="q"/>
            </a:pPr>
            <a:r>
              <a:rPr lang="en-US" sz="1800" dirty="0"/>
              <a:t>Must be done before receiving bids or proposals</a:t>
            </a:r>
          </a:p>
          <a:p>
            <a:pPr lvl="2">
              <a:buFont typeface="Wingdings" panose="05000000000000000000" pitchFamily="2" charset="2"/>
              <a:buChar char="q"/>
            </a:pPr>
            <a:r>
              <a:rPr lang="en-US" sz="1800" dirty="0"/>
              <a:t>Must negotiate profit as separate element for each contract where there is no competition and, in all cases, where a cost analysis is performed</a:t>
            </a:r>
          </a:p>
          <a:p>
            <a:pPr lvl="3">
              <a:buFont typeface="Wingdings" panose="05000000000000000000" pitchFamily="2" charset="2"/>
              <a:buChar char="q"/>
            </a:pPr>
            <a:r>
              <a:rPr lang="en-US" sz="1600" dirty="0"/>
              <a:t>Considers complexity of work, risk borne by contractor, contractor investment, amount of subcontracting, quality of past performance</a:t>
            </a:r>
            <a:endParaRPr lang="en-US" sz="2400" dirty="0"/>
          </a:p>
        </p:txBody>
      </p:sp>
      <p:sp>
        <p:nvSpPr>
          <p:cNvPr id="10" name="Title 2"/>
          <p:cNvSpPr txBox="1">
            <a:spLocks/>
          </p:cNvSpPr>
          <p:nvPr/>
        </p:nvSpPr>
        <p:spPr>
          <a:xfrm>
            <a:off x="1981200" y="933856"/>
            <a:ext cx="8229600" cy="868362"/>
          </a:xfrm>
        </p:spPr>
        <p:txBody>
          <a:bodyPr>
            <a:normAutofit/>
          </a:bodyPr>
          <a:lst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a:lstStyle>
          <a:p>
            <a:pPr algn="ctr"/>
            <a:r>
              <a:rPr lang="en-US" u="sng"/>
              <a:t>General Standards </a:t>
            </a:r>
            <a:r>
              <a:rPr lang="en-US" sz="1200" u="sng"/>
              <a:t>Cont’d</a:t>
            </a:r>
            <a:endParaRPr lang="en-US" u="sng" dirty="0"/>
          </a:p>
        </p:txBody>
      </p:sp>
    </p:spTree>
    <p:extLst>
      <p:ext uri="{BB962C8B-B14F-4D97-AF65-F5344CB8AC3E}">
        <p14:creationId xmlns:p14="http://schemas.microsoft.com/office/powerpoint/2010/main" val="2072175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2019300" y="2695353"/>
            <a:ext cx="8229600" cy="2895600"/>
          </a:xfr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q"/>
            </a:pPr>
            <a:r>
              <a:rPr lang="en-US" sz="2000" dirty="0"/>
              <a:t> </a:t>
            </a:r>
            <a:r>
              <a:rPr lang="en-US" sz="2400" dirty="0"/>
              <a:t>Vendor Selection</a:t>
            </a:r>
          </a:p>
          <a:p>
            <a:pPr marL="525780" lvl="1" indent="-342900">
              <a:buFont typeface="Wingdings" panose="05000000000000000000" pitchFamily="2" charset="2"/>
              <a:buChar char="q"/>
            </a:pPr>
            <a:r>
              <a:rPr lang="en-US" sz="2000" dirty="0"/>
              <a:t>Must maintain records sufficient to detail history of procurement</a:t>
            </a:r>
          </a:p>
          <a:p>
            <a:pPr marL="525780" lvl="1" indent="-342900">
              <a:buFont typeface="Wingdings" panose="05000000000000000000" pitchFamily="2" charset="2"/>
              <a:buChar char="q"/>
            </a:pPr>
            <a:r>
              <a:rPr lang="en-US" sz="2000" dirty="0"/>
              <a:t>Records will include but are not limited to:</a:t>
            </a:r>
          </a:p>
          <a:p>
            <a:pPr lvl="2">
              <a:buFont typeface="Wingdings" panose="05000000000000000000" pitchFamily="2" charset="2"/>
              <a:buChar char="q"/>
            </a:pPr>
            <a:r>
              <a:rPr lang="en-US" sz="1800" dirty="0"/>
              <a:t>Rationale for method of procurement</a:t>
            </a:r>
          </a:p>
          <a:p>
            <a:pPr lvl="2">
              <a:buFont typeface="Wingdings" panose="05000000000000000000" pitchFamily="2" charset="2"/>
              <a:buChar char="q"/>
            </a:pPr>
            <a:r>
              <a:rPr lang="en-US" sz="1800" dirty="0"/>
              <a:t>Rationale for selection of contract type</a:t>
            </a:r>
          </a:p>
          <a:p>
            <a:pPr lvl="2">
              <a:buFont typeface="Wingdings" panose="05000000000000000000" pitchFamily="2" charset="2"/>
              <a:buChar char="q"/>
            </a:pPr>
            <a:r>
              <a:rPr lang="en-US" sz="1800" dirty="0"/>
              <a:t>Rationale for contractor selection or rejection</a:t>
            </a:r>
          </a:p>
          <a:p>
            <a:pPr lvl="2">
              <a:buFont typeface="Wingdings" panose="05000000000000000000" pitchFamily="2" charset="2"/>
              <a:buChar char="q"/>
            </a:pPr>
            <a:r>
              <a:rPr lang="en-US" sz="1800" dirty="0"/>
              <a:t>Basis for contract price</a:t>
            </a:r>
            <a:endParaRPr lang="en-US" sz="2400" dirty="0"/>
          </a:p>
        </p:txBody>
      </p:sp>
      <p:sp>
        <p:nvSpPr>
          <p:cNvPr id="10" name="Title 2"/>
          <p:cNvSpPr txBox="1">
            <a:spLocks/>
          </p:cNvSpPr>
          <p:nvPr/>
        </p:nvSpPr>
        <p:spPr>
          <a:xfrm>
            <a:off x="2019300" y="1369791"/>
            <a:ext cx="8229600" cy="868362"/>
          </a:xfrm>
        </p:spPr>
        <p:txBody>
          <a:bodyPr>
            <a:normAutofit/>
          </a:bodyPr>
          <a:lst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a:lstStyle>
          <a:p>
            <a:pPr algn="ctr"/>
            <a:r>
              <a:rPr lang="en-US" u="sng"/>
              <a:t>General Standards </a:t>
            </a:r>
            <a:r>
              <a:rPr lang="en-US" sz="1200" u="sng"/>
              <a:t>Cont’d</a:t>
            </a:r>
            <a:endParaRPr lang="en-US" u="sng" dirty="0"/>
          </a:p>
        </p:txBody>
      </p:sp>
    </p:spTree>
    <p:extLst>
      <p:ext uri="{BB962C8B-B14F-4D97-AF65-F5344CB8AC3E}">
        <p14:creationId xmlns:p14="http://schemas.microsoft.com/office/powerpoint/2010/main" val="2333761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3050"/>
            <a:ext cx="8229600" cy="793750"/>
          </a:xfrm>
        </p:spPr>
        <p:txBody>
          <a:bodyPr/>
          <a:lst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a:lstStyle>
          <a:p>
            <a:pPr algn="ctr"/>
            <a:r>
              <a:rPr lang="en-US" u="sng"/>
              <a:t>Required Contract Clauses</a:t>
            </a:r>
            <a:endParaRPr lang="en-US" dirty="0"/>
          </a:p>
        </p:txBody>
      </p:sp>
      <p:sp>
        <p:nvSpPr>
          <p:cNvPr id="5" name="Content Placeholder 4"/>
          <p:cNvSpPr txBox="1">
            <a:spLocks/>
          </p:cNvSpPr>
          <p:nvPr/>
        </p:nvSpPr>
        <p:spPr>
          <a:xfrm>
            <a:off x="2055812" y="2362200"/>
            <a:ext cx="4040188" cy="3733800"/>
          </a:xfr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n-US" sz="1800"/>
              <a:t>Remedies</a:t>
            </a:r>
          </a:p>
          <a:p>
            <a:pPr marL="285750" indent="-285750">
              <a:buFont typeface="Wingdings" panose="05000000000000000000" pitchFamily="2" charset="2"/>
              <a:buChar char="q"/>
            </a:pPr>
            <a:r>
              <a:rPr lang="en-US" sz="1800"/>
              <a:t>Termination for Cause &amp; Convenience</a:t>
            </a:r>
          </a:p>
          <a:p>
            <a:pPr marL="285750" indent="-285750">
              <a:buFont typeface="Wingdings" panose="05000000000000000000" pitchFamily="2" charset="2"/>
              <a:buChar char="q"/>
            </a:pPr>
            <a:r>
              <a:rPr lang="en-US" sz="1800"/>
              <a:t>Equal Employment Opportunity</a:t>
            </a:r>
          </a:p>
          <a:p>
            <a:pPr marL="285750" indent="-285750">
              <a:buFont typeface="Wingdings" panose="05000000000000000000" pitchFamily="2" charset="2"/>
              <a:buChar char="q"/>
            </a:pPr>
            <a:r>
              <a:rPr lang="en-US" sz="1800"/>
              <a:t>Davis Bacon Act and Copeland Anti-Kickback Act</a:t>
            </a:r>
          </a:p>
          <a:p>
            <a:pPr marL="285750" indent="-285750">
              <a:buFont typeface="Wingdings" panose="05000000000000000000" pitchFamily="2" charset="2"/>
              <a:buChar char="q"/>
            </a:pPr>
            <a:r>
              <a:rPr lang="en-US" sz="1800"/>
              <a:t>Contract Work Hours and Safety Standards Act</a:t>
            </a:r>
          </a:p>
          <a:p>
            <a:pPr marL="285750" indent="-285750">
              <a:buFont typeface="Wingdings" panose="05000000000000000000" pitchFamily="2" charset="2"/>
              <a:buChar char="q"/>
            </a:pPr>
            <a:r>
              <a:rPr lang="en-US" sz="1800"/>
              <a:t> Clean Air Act and the Federal Water Pollution Control Act</a:t>
            </a:r>
          </a:p>
          <a:p>
            <a:pPr marL="285750" indent="-285750">
              <a:buFont typeface="Wingdings" panose="05000000000000000000" pitchFamily="2" charset="2"/>
              <a:buChar char="q"/>
            </a:pPr>
            <a:r>
              <a:rPr lang="en-US" sz="1800"/>
              <a:t>Debarment and Suspension</a:t>
            </a:r>
          </a:p>
          <a:p>
            <a:pPr marL="285750" indent="-285750">
              <a:buFont typeface="Wingdings" panose="05000000000000000000" pitchFamily="2" charset="2"/>
              <a:buChar char="q"/>
            </a:pPr>
            <a:endParaRPr lang="en-US" sz="1800" dirty="0"/>
          </a:p>
        </p:txBody>
      </p:sp>
      <p:sp>
        <p:nvSpPr>
          <p:cNvPr id="7" name="TextBox 6"/>
          <p:cNvSpPr txBox="1"/>
          <p:nvPr/>
        </p:nvSpPr>
        <p:spPr>
          <a:xfrm>
            <a:off x="2057400" y="1219201"/>
            <a:ext cx="8077200" cy="1015663"/>
          </a:xfrm>
          <a:prstGeom prst="rect">
            <a:avLst/>
          </a:prstGeom>
          <a:noFill/>
        </p:spPr>
        <p:txBody>
          <a:bodyPr wrap="square" rtlCol="0">
            <a:spAutoFit/>
          </a:bodyPr>
          <a:lstStyle/>
          <a:p>
            <a:pPr marL="342900" indent="-342900">
              <a:buFont typeface="Wingdings" panose="05000000000000000000" pitchFamily="2" charset="2"/>
              <a:buChar char="q"/>
            </a:pPr>
            <a:r>
              <a:rPr lang="en-US" sz="2000" dirty="0"/>
              <a:t>Non Federal entity’s contracts must contain applicable contract clauses described in 2 CFR § 200.326 and 2 CFR Part 200, Appendix II, Required Contract Clauses. They include:</a:t>
            </a:r>
          </a:p>
        </p:txBody>
      </p:sp>
      <p:sp>
        <p:nvSpPr>
          <p:cNvPr id="6" name="Content Placeholder 5"/>
          <p:cNvSpPr txBox="1">
            <a:spLocks/>
          </p:cNvSpPr>
          <p:nvPr/>
        </p:nvSpPr>
        <p:spPr>
          <a:xfrm>
            <a:off x="6169026" y="2286000"/>
            <a:ext cx="4041775" cy="3657600"/>
          </a:xfrm>
        </p:spPr>
        <p:txBody>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n-US" sz="1800"/>
              <a:t>Byrd Anti-Lobbying Act</a:t>
            </a:r>
          </a:p>
          <a:p>
            <a:pPr marL="285750" indent="-285750">
              <a:buFont typeface="Wingdings" panose="05000000000000000000" pitchFamily="2" charset="2"/>
              <a:buChar char="q"/>
            </a:pPr>
            <a:r>
              <a:rPr lang="en-US" sz="1800"/>
              <a:t>Procurement of Recovered Materials (State or Agency of)</a:t>
            </a:r>
          </a:p>
          <a:p>
            <a:pPr marL="285750" indent="-285750">
              <a:buFont typeface="Wingdings" panose="05000000000000000000" pitchFamily="2" charset="2"/>
              <a:buChar char="q"/>
            </a:pPr>
            <a:r>
              <a:rPr lang="en-US" sz="1800"/>
              <a:t>Additional FEMA Requirements</a:t>
            </a:r>
          </a:p>
          <a:p>
            <a:pPr marL="285750" indent="-285750">
              <a:buFont typeface="Wingdings" panose="05000000000000000000" pitchFamily="2" charset="2"/>
              <a:buChar char="q"/>
            </a:pPr>
            <a:r>
              <a:rPr lang="en-US" sz="1800"/>
              <a:t>DHS Seal, Logo, and Flags</a:t>
            </a:r>
          </a:p>
          <a:p>
            <a:pPr marL="285750" indent="-285750">
              <a:buFont typeface="Wingdings" panose="05000000000000000000" pitchFamily="2" charset="2"/>
              <a:buChar char="q"/>
            </a:pPr>
            <a:r>
              <a:rPr lang="en-US" sz="1800"/>
              <a:t>Compliance with Federal law, Regulations, and Executive Orders</a:t>
            </a:r>
          </a:p>
          <a:p>
            <a:pPr marL="285750" indent="-285750">
              <a:buFont typeface="Wingdings" panose="05000000000000000000" pitchFamily="2" charset="2"/>
              <a:buChar char="q"/>
            </a:pPr>
            <a:r>
              <a:rPr lang="en-US" sz="1800"/>
              <a:t>No Obligation by Federal Gov’t</a:t>
            </a:r>
          </a:p>
          <a:p>
            <a:pPr marL="285750" indent="-285750">
              <a:buFont typeface="Wingdings" panose="05000000000000000000" pitchFamily="2" charset="2"/>
              <a:buChar char="q"/>
            </a:pPr>
            <a:r>
              <a:rPr lang="en-US" sz="1800"/>
              <a:t>Program Fraud and False or Fraudulent Statements or Related Acts</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506765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Hazard Mitigation</a:t>
            </a:r>
          </a:p>
        </p:txBody>
      </p:sp>
      <p:sp>
        <p:nvSpPr>
          <p:cNvPr id="3" name="Content Placeholder 2">
            <a:extLst>
              <a:ext uri="{FF2B5EF4-FFF2-40B4-BE49-F238E27FC236}">
                <a16:creationId xmlns:a16="http://schemas.microsoft.com/office/drawing/2014/main" id="{3869457B-2E6A-141C-480B-55255465E184}"/>
              </a:ext>
            </a:extLst>
          </p:cNvPr>
          <p:cNvSpPr txBox="1">
            <a:spLocks/>
          </p:cNvSpPr>
          <p:nvPr/>
        </p:nvSpPr>
        <p:spPr>
          <a:xfrm>
            <a:off x="376216" y="3895595"/>
            <a:ext cx="9907651" cy="2024914"/>
          </a:xfrm>
          <a:prstGeom prst="rect">
            <a:avLst/>
          </a:prstGeom>
        </p:spPr>
        <p:txBody>
          <a:bodyPr vert="horz" lIns="91440" tIns="45720" rIns="91440" bIns="45720" rtlCol="0" anchor="t">
            <a:normAutofit/>
          </a:bodyPr>
          <a:lstStyle>
            <a:lvl1pPr marL="0" indent="0" algn="l" defTabSz="914400" rtl="0" eaLnBrk="1" latinLnBrk="0" hangingPunct="1">
              <a:spcBef>
                <a:spcPts val="0"/>
              </a:spcBef>
              <a:spcAft>
                <a:spcPts val="1200"/>
              </a:spcAft>
              <a:buFont typeface="Arial" pitchFamily="34" charset="0"/>
              <a:buNone/>
              <a:defRPr sz="1300" kern="1200">
                <a:solidFill>
                  <a:srgbClr val="004165"/>
                </a:solidFill>
                <a:latin typeface="Arial" panose="020B0604020202020204" pitchFamily="34" charset="0"/>
                <a:ea typeface="+mn-ea"/>
                <a:cs typeface="Arial" panose="020B0604020202020204" pitchFamily="34" charset="0"/>
              </a:defRPr>
            </a:lvl1pPr>
            <a:lvl2pPr marL="182880" indent="0" algn="l" defTabSz="914400" rtl="0" eaLnBrk="1" latinLnBrk="0" hangingPunct="1">
              <a:spcBef>
                <a:spcPct val="20000"/>
              </a:spcBef>
              <a:buClr>
                <a:srgbClr val="AA272C"/>
              </a:buClr>
              <a:buSzPct val="100000"/>
              <a:buFont typeface="Wingdings" panose="05000000000000000000" pitchFamily="2" charset="2"/>
              <a:buNone/>
              <a:defRPr sz="13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spcBef>
                <a:spcPct val="20000"/>
              </a:spcBef>
              <a:buFont typeface="Wingdings" panose="05000000000000000000" pitchFamily="2" charset="2"/>
              <a:buChar char="§"/>
              <a:defRPr sz="1300" kern="1200">
                <a:solidFill>
                  <a:schemeClr val="tx1"/>
                </a:solidFill>
                <a:latin typeface="Arial" panose="020B0604020202020204" pitchFamily="34" charset="0"/>
                <a:ea typeface="+mn-ea"/>
                <a:cs typeface="Arial" panose="020B0604020202020204" pitchFamily="34" charset="0"/>
              </a:defRPr>
            </a:lvl3pPr>
            <a:lvl4pPr marL="100584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280160" indent="-228600" algn="l" defTabSz="914400" rtl="0" eaLnBrk="1" latinLnBrk="0" hangingPunct="1">
              <a:spcBef>
                <a:spcPct val="20000"/>
              </a:spcBef>
              <a:buFont typeface="Arial"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bg1"/>
                </a:solidFill>
              </a:rPr>
              <a:t>Cost-effective measures that reduce the potential for damages to a facility from a future event.</a:t>
            </a:r>
          </a:p>
        </p:txBody>
      </p:sp>
    </p:spTree>
    <p:extLst>
      <p:ext uri="{BB962C8B-B14F-4D97-AF65-F5344CB8AC3E}">
        <p14:creationId xmlns:p14="http://schemas.microsoft.com/office/powerpoint/2010/main" val="242976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B1671-22DD-6CC9-0958-0214931358C3}"/>
              </a:ext>
            </a:extLst>
          </p:cNvPr>
          <p:cNvPicPr>
            <a:picLocks noChangeAspect="1"/>
          </p:cNvPicPr>
          <p:nvPr/>
        </p:nvPicPr>
        <p:blipFill>
          <a:blip r:embed="rId2"/>
          <a:stretch>
            <a:fillRect/>
          </a:stretch>
        </p:blipFill>
        <p:spPr>
          <a:xfrm>
            <a:off x="1524000" y="2284632"/>
            <a:ext cx="9144000" cy="3519269"/>
          </a:xfrm>
          <a:prstGeom prst="rect">
            <a:avLst/>
          </a:prstGeom>
        </p:spPr>
      </p:pic>
      <p:sp>
        <p:nvSpPr>
          <p:cNvPr id="5" name="TextBox 4">
            <a:extLst>
              <a:ext uri="{FF2B5EF4-FFF2-40B4-BE49-F238E27FC236}">
                <a16:creationId xmlns:a16="http://schemas.microsoft.com/office/drawing/2014/main" id="{8D7C14D9-E22E-C05C-2335-3CD1CE829077}"/>
              </a:ext>
            </a:extLst>
          </p:cNvPr>
          <p:cNvSpPr txBox="1"/>
          <p:nvPr/>
        </p:nvSpPr>
        <p:spPr>
          <a:xfrm>
            <a:off x="3295650" y="830530"/>
            <a:ext cx="5600700" cy="892552"/>
          </a:xfrm>
          <a:prstGeom prst="rect">
            <a:avLst/>
          </a:prstGeom>
          <a:noFill/>
        </p:spPr>
        <p:txBody>
          <a:bodyPr wrap="square">
            <a:spAutoFit/>
          </a:bodyPr>
          <a:lstStyle/>
          <a:p>
            <a:pPr marR="105640" algn="ctr"/>
            <a:r>
              <a:rPr lang="en-US" sz="1200" spc="-150" dirty="0">
                <a:solidFill>
                  <a:srgbClr val="004165"/>
                </a:solidFill>
                <a:latin typeface="+mj-lt"/>
              </a:rPr>
              <a:t> </a:t>
            </a:r>
            <a:r>
              <a:rPr lang="en-US" sz="3200" b="1" spc="-150" dirty="0">
                <a:solidFill>
                  <a:srgbClr val="004165"/>
                </a:solidFill>
                <a:latin typeface="+mj-lt"/>
              </a:rPr>
              <a:t>FEMA Public Assistance </a:t>
            </a:r>
          </a:p>
          <a:p>
            <a:pPr marR="73520" algn="ctr"/>
            <a:r>
              <a:rPr lang="en-US" sz="2000" b="1" spc="-150" dirty="0">
                <a:solidFill>
                  <a:srgbClr val="004165"/>
                </a:solidFill>
                <a:latin typeface="+mj-lt"/>
              </a:rPr>
              <a:t>Program Delivery Process Steps for Applicants</a:t>
            </a:r>
            <a:endParaRPr lang="en-US" sz="2000" spc="-150" dirty="0">
              <a:solidFill>
                <a:srgbClr val="004165"/>
              </a:solidFill>
              <a:latin typeface="+mj-lt"/>
            </a:endParaRPr>
          </a:p>
        </p:txBody>
      </p:sp>
    </p:spTree>
    <p:extLst>
      <p:ext uri="{BB962C8B-B14F-4D97-AF65-F5344CB8AC3E}">
        <p14:creationId xmlns:p14="http://schemas.microsoft.com/office/powerpoint/2010/main" val="2807948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2"/>
          <p:cNvSpPr>
            <a:spLocks noChangeShapeType="1"/>
          </p:cNvSpPr>
          <p:nvPr/>
        </p:nvSpPr>
        <p:spPr bwMode="auto">
          <a:xfrm flipH="1">
            <a:off x="3581400" y="1600200"/>
            <a:ext cx="5715000" cy="4267200"/>
          </a:xfrm>
          <a:prstGeom prst="line">
            <a:avLst/>
          </a:prstGeom>
          <a:noFill/>
          <a:ln w="76200">
            <a:solidFill>
              <a:schemeClr val="accent4"/>
            </a:solidFill>
            <a:round/>
            <a:headEnd/>
            <a:tailEnd/>
          </a:ln>
        </p:spPr>
        <p:txBody>
          <a:bodyPr wrap="none" anchor="ctr"/>
          <a:lstStyle/>
          <a:p>
            <a:endParaRPr lang="en-US"/>
          </a:p>
        </p:txBody>
      </p:sp>
      <p:sp>
        <p:nvSpPr>
          <p:cNvPr id="140291" name="Text Box 4"/>
          <p:cNvSpPr txBox="1">
            <a:spLocks noChangeArrowheads="1"/>
          </p:cNvSpPr>
          <p:nvPr/>
        </p:nvSpPr>
        <p:spPr bwMode="auto">
          <a:xfrm>
            <a:off x="3660775" y="5868988"/>
            <a:ext cx="184150" cy="641350"/>
          </a:xfrm>
          <a:prstGeom prst="rect">
            <a:avLst/>
          </a:prstGeom>
          <a:noFill/>
          <a:ln w="12700">
            <a:noFill/>
            <a:miter lim="800000"/>
            <a:headEnd/>
            <a:tailEnd/>
          </a:ln>
        </p:spPr>
        <p:txBody>
          <a:bodyPr wrap="none">
            <a:spAutoFit/>
          </a:bodyPr>
          <a:lstStyle/>
          <a:p>
            <a:pPr eaLnBrk="0" hangingPunct="0"/>
            <a:endParaRPr lang="en-US" sz="3600" b="1">
              <a:solidFill>
                <a:srgbClr val="FFCC00"/>
              </a:solidFill>
              <a:latin typeface="Arial" charset="0"/>
            </a:endParaRPr>
          </a:p>
        </p:txBody>
      </p:sp>
      <p:sp>
        <p:nvSpPr>
          <p:cNvPr id="140300" name="Oval 12"/>
          <p:cNvSpPr>
            <a:spLocks noChangeArrowheads="1"/>
          </p:cNvSpPr>
          <p:nvPr/>
        </p:nvSpPr>
        <p:spPr bwMode="auto">
          <a:xfrm>
            <a:off x="8128001" y="2449514"/>
            <a:ext cx="2149475" cy="2149475"/>
          </a:xfrm>
          <a:prstGeom prst="ellipse">
            <a:avLst/>
          </a:prstGeom>
          <a:solidFill>
            <a:schemeClr val="tx2"/>
          </a:solidFill>
          <a:ln w="12700">
            <a:solidFill>
              <a:schemeClr val="tx2"/>
            </a:solidFill>
            <a:round/>
            <a:headEnd/>
            <a:tailEnd/>
          </a:ln>
        </p:spPr>
        <p:txBody>
          <a:bodyPr wrap="none" anchor="ctr"/>
          <a:lstStyle/>
          <a:p>
            <a:pPr eaLnBrk="0" hangingPunct="0"/>
            <a:endParaRPr lang="en-US" sz="1200"/>
          </a:p>
        </p:txBody>
      </p:sp>
      <p:sp>
        <p:nvSpPr>
          <p:cNvPr id="169991" name="Text Box 15"/>
          <p:cNvSpPr txBox="1">
            <a:spLocks noChangeArrowheads="1"/>
          </p:cNvSpPr>
          <p:nvPr/>
        </p:nvSpPr>
        <p:spPr bwMode="auto">
          <a:xfrm>
            <a:off x="3952876" y="2182274"/>
            <a:ext cx="2878993" cy="1200329"/>
          </a:xfrm>
          <a:prstGeom prst="rect">
            <a:avLst/>
          </a:prstGeom>
          <a:noFill/>
          <a:ln w="12700">
            <a:noFill/>
            <a:miter lim="800000"/>
            <a:headEnd/>
            <a:tailEnd/>
          </a:ln>
        </p:spPr>
        <p:txBody>
          <a:bodyPr wrap="none">
            <a:spAutoFit/>
          </a:bodyPr>
          <a:lstStyle/>
          <a:p>
            <a:pPr eaLnBrk="0" hangingPunct="0"/>
            <a:r>
              <a:rPr lang="en-US" sz="2400" spc="-60" dirty="0">
                <a:solidFill>
                  <a:srgbClr val="002855"/>
                </a:solidFill>
                <a:latin typeface="Arial" charset="0"/>
                <a:ea typeface="Arial" charset="0"/>
                <a:cs typeface="Arial" charset="0"/>
              </a:rPr>
              <a:t>For Eligible Public </a:t>
            </a:r>
          </a:p>
          <a:p>
            <a:pPr eaLnBrk="0" hangingPunct="0"/>
            <a:r>
              <a:rPr lang="en-US" sz="2400" spc="-60" dirty="0">
                <a:solidFill>
                  <a:srgbClr val="002855"/>
                </a:solidFill>
                <a:latin typeface="Arial" charset="0"/>
                <a:ea typeface="Arial" charset="0"/>
                <a:cs typeface="Arial" charset="0"/>
              </a:rPr>
              <a:t>Assistance Program </a:t>
            </a:r>
          </a:p>
          <a:p>
            <a:pPr eaLnBrk="0" hangingPunct="0"/>
            <a:r>
              <a:rPr lang="en-US" sz="2400" spc="-60" dirty="0">
                <a:solidFill>
                  <a:srgbClr val="002855"/>
                </a:solidFill>
                <a:latin typeface="Arial" charset="0"/>
                <a:ea typeface="Arial" charset="0"/>
                <a:cs typeface="Arial" charset="0"/>
              </a:rPr>
              <a:t>damages</a:t>
            </a:r>
          </a:p>
        </p:txBody>
      </p:sp>
      <p:sp>
        <p:nvSpPr>
          <p:cNvPr id="169992" name="Text Box 16"/>
          <p:cNvSpPr txBox="1">
            <a:spLocks noChangeArrowheads="1"/>
          </p:cNvSpPr>
          <p:nvPr/>
        </p:nvSpPr>
        <p:spPr bwMode="auto">
          <a:xfrm>
            <a:off x="6301579" y="4737850"/>
            <a:ext cx="4295439" cy="1200329"/>
          </a:xfrm>
          <a:prstGeom prst="rect">
            <a:avLst/>
          </a:prstGeom>
          <a:noFill/>
          <a:ln w="12700">
            <a:noFill/>
            <a:miter lim="800000"/>
            <a:headEnd/>
            <a:tailEnd/>
          </a:ln>
        </p:spPr>
        <p:txBody>
          <a:bodyPr wrap="square">
            <a:spAutoFit/>
          </a:bodyPr>
          <a:lstStyle/>
          <a:p>
            <a:pPr eaLnBrk="0" hangingPunct="0"/>
            <a:r>
              <a:rPr lang="en-US" sz="2400" spc="-60" dirty="0">
                <a:solidFill>
                  <a:srgbClr val="002855"/>
                </a:solidFill>
                <a:latin typeface="Arial" charset="0"/>
                <a:ea typeface="Arial" charset="0"/>
                <a:cs typeface="Arial" charset="0"/>
              </a:rPr>
              <a:t>For damages within the community in general (competitive and discretionary)</a:t>
            </a:r>
          </a:p>
        </p:txBody>
      </p:sp>
      <p:sp>
        <p:nvSpPr>
          <p:cNvPr id="11" name="Title 10">
            <a:extLst>
              <a:ext uri="{FF2B5EF4-FFF2-40B4-BE49-F238E27FC236}">
                <a16:creationId xmlns:a16="http://schemas.microsoft.com/office/drawing/2014/main" id="{49243BC5-B892-C472-2ECC-A05B9EC348CC}"/>
              </a:ext>
            </a:extLst>
          </p:cNvPr>
          <p:cNvSpPr>
            <a:spLocks noGrp="1"/>
          </p:cNvSpPr>
          <p:nvPr>
            <p:ph type="title"/>
          </p:nvPr>
        </p:nvSpPr>
        <p:spPr/>
        <p:txBody>
          <a:bodyPr/>
          <a:lstStyle/>
          <a:p>
            <a:r>
              <a:rPr lang="en-US" dirty="0"/>
              <a:t>Hazard Mitigation</a:t>
            </a:r>
          </a:p>
        </p:txBody>
      </p:sp>
      <p:grpSp>
        <p:nvGrpSpPr>
          <p:cNvPr id="25" name="Group 24">
            <a:extLst>
              <a:ext uri="{FF2B5EF4-FFF2-40B4-BE49-F238E27FC236}">
                <a16:creationId xmlns:a16="http://schemas.microsoft.com/office/drawing/2014/main" id="{57FB47A3-4A7D-5596-D51C-96E23E69AA8E}"/>
              </a:ext>
            </a:extLst>
          </p:cNvPr>
          <p:cNvGrpSpPr/>
          <p:nvPr/>
        </p:nvGrpSpPr>
        <p:grpSpPr>
          <a:xfrm>
            <a:off x="1689101" y="2449514"/>
            <a:ext cx="2149475" cy="2149475"/>
            <a:chOff x="1689101" y="2449514"/>
            <a:chExt cx="2149475" cy="2149475"/>
          </a:xfrm>
        </p:grpSpPr>
        <p:sp>
          <p:nvSpPr>
            <p:cNvPr id="140304" name="Oval 7"/>
            <p:cNvSpPr>
              <a:spLocks noChangeArrowheads="1"/>
            </p:cNvSpPr>
            <p:nvPr/>
          </p:nvSpPr>
          <p:spPr bwMode="auto">
            <a:xfrm>
              <a:off x="1689101" y="2449514"/>
              <a:ext cx="2149475" cy="2149475"/>
            </a:xfrm>
            <a:prstGeom prst="ellipse">
              <a:avLst/>
            </a:prstGeom>
            <a:solidFill>
              <a:schemeClr val="accent2"/>
            </a:solidFill>
            <a:ln w="12700">
              <a:solidFill>
                <a:srgbClr val="FFCC66"/>
              </a:solidFill>
              <a:round/>
              <a:headEnd/>
              <a:tailEnd/>
            </a:ln>
          </p:spPr>
          <p:txBody>
            <a:bodyPr wrap="none" anchor="ctr"/>
            <a:lstStyle/>
            <a:p>
              <a:pPr eaLnBrk="0" hangingPunct="0"/>
              <a:endParaRPr lang="en-US" sz="1200"/>
            </a:p>
          </p:txBody>
        </p:sp>
        <p:sp>
          <p:nvSpPr>
            <p:cNvPr id="23" name="TextBox 22">
              <a:extLst>
                <a:ext uri="{FF2B5EF4-FFF2-40B4-BE49-F238E27FC236}">
                  <a16:creationId xmlns:a16="http://schemas.microsoft.com/office/drawing/2014/main" id="{98A02751-F986-E2CF-6EB9-0629BF0F7EA0}"/>
                </a:ext>
              </a:extLst>
            </p:cNvPr>
            <p:cNvSpPr txBox="1"/>
            <p:nvPr/>
          </p:nvSpPr>
          <p:spPr>
            <a:xfrm>
              <a:off x="1841428" y="2793967"/>
              <a:ext cx="1844819" cy="1544012"/>
            </a:xfrm>
            <a:prstGeom prst="rect">
              <a:avLst/>
            </a:prstGeom>
            <a:noFill/>
          </p:spPr>
          <p:txBody>
            <a:bodyPr wrap="square" rtlCol="0">
              <a:spAutoFit/>
            </a:bodyPr>
            <a:lstStyle/>
            <a:p>
              <a:pPr algn="ctr"/>
              <a:r>
                <a:rPr lang="en-US" sz="3600" b="1" dirty="0">
                  <a:solidFill>
                    <a:schemeClr val="bg1"/>
                  </a:solidFill>
                  <a:latin typeface="+mj-lt"/>
                  <a:cs typeface="Arial" panose="020B0604020202020204" pitchFamily="34" charset="0"/>
                </a:rPr>
                <a:t>Section</a:t>
              </a:r>
            </a:p>
            <a:p>
              <a:pPr algn="ctr">
                <a:lnSpc>
                  <a:spcPts val="6500"/>
                </a:lnSpc>
              </a:pPr>
              <a:r>
                <a:rPr lang="en-US" sz="6400" dirty="0">
                  <a:solidFill>
                    <a:schemeClr val="bg1"/>
                  </a:solidFill>
                  <a:latin typeface="Arial Black" panose="020B0A04020102020204" pitchFamily="34" charset="0"/>
                  <a:cs typeface="Arial" panose="020B0604020202020204" pitchFamily="34" charset="0"/>
                </a:rPr>
                <a:t>406</a:t>
              </a:r>
            </a:p>
          </p:txBody>
        </p:sp>
      </p:grpSp>
      <p:sp>
        <p:nvSpPr>
          <p:cNvPr id="24" name="TextBox 23">
            <a:extLst>
              <a:ext uri="{FF2B5EF4-FFF2-40B4-BE49-F238E27FC236}">
                <a16:creationId xmlns:a16="http://schemas.microsoft.com/office/drawing/2014/main" id="{23EC9DF7-2677-B246-6BE9-4F701A7FDE20}"/>
              </a:ext>
            </a:extLst>
          </p:cNvPr>
          <p:cNvSpPr txBox="1"/>
          <p:nvPr/>
        </p:nvSpPr>
        <p:spPr>
          <a:xfrm>
            <a:off x="8316119" y="2821676"/>
            <a:ext cx="1844819" cy="1544012"/>
          </a:xfrm>
          <a:prstGeom prst="rect">
            <a:avLst/>
          </a:prstGeom>
          <a:noFill/>
        </p:spPr>
        <p:txBody>
          <a:bodyPr wrap="square" rtlCol="0">
            <a:spAutoFit/>
          </a:bodyPr>
          <a:lstStyle/>
          <a:p>
            <a:pPr algn="ctr"/>
            <a:r>
              <a:rPr lang="en-US" sz="3600" b="1" dirty="0">
                <a:solidFill>
                  <a:schemeClr val="bg1"/>
                </a:solidFill>
                <a:latin typeface="+mj-lt"/>
                <a:cs typeface="Arial" panose="020B0604020202020204" pitchFamily="34" charset="0"/>
              </a:rPr>
              <a:t>Section</a:t>
            </a:r>
          </a:p>
          <a:p>
            <a:pPr algn="ctr">
              <a:lnSpc>
                <a:spcPts val="6500"/>
              </a:lnSpc>
            </a:pPr>
            <a:r>
              <a:rPr lang="en-US" sz="6400" dirty="0">
                <a:solidFill>
                  <a:schemeClr val="bg1"/>
                </a:solidFill>
                <a:latin typeface="Arial Black" panose="020B0A04020102020204" pitchFamily="34" charset="0"/>
                <a:cs typeface="Arial" panose="020B0604020202020204" pitchFamily="34" charset="0"/>
              </a:rPr>
              <a:t>404</a:t>
            </a:r>
          </a:p>
        </p:txBody>
      </p:sp>
    </p:spTree>
    <p:extLst>
      <p:ext uri="{BB962C8B-B14F-4D97-AF65-F5344CB8AC3E}">
        <p14:creationId xmlns:p14="http://schemas.microsoft.com/office/powerpoint/2010/main" val="15069920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AutoShape 3"/>
          <p:cNvSpPr>
            <a:spLocks noChangeArrowheads="1"/>
          </p:cNvSpPr>
          <p:nvPr/>
        </p:nvSpPr>
        <p:spPr bwMode="auto">
          <a:xfrm>
            <a:off x="4971494" y="2262711"/>
            <a:ext cx="1600200" cy="447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4"/>
          </a:solidFill>
          <a:ln w="12700">
            <a:noFill/>
            <a:miter lim="800000"/>
            <a:headEnd/>
            <a:tailEnd/>
          </a:ln>
        </p:spPr>
        <p:txBody>
          <a:bodyPr wrap="none" anchor="ctr"/>
          <a:lstStyle/>
          <a:p>
            <a:endParaRPr lang="en-US"/>
          </a:p>
        </p:txBody>
      </p:sp>
      <p:grpSp>
        <p:nvGrpSpPr>
          <p:cNvPr id="2" name="Group 4"/>
          <p:cNvGrpSpPr>
            <a:grpSpLocks/>
          </p:cNvGrpSpPr>
          <p:nvPr/>
        </p:nvGrpSpPr>
        <p:grpSpPr bwMode="auto">
          <a:xfrm>
            <a:off x="6395250" y="1588024"/>
            <a:ext cx="2117853" cy="2031116"/>
            <a:chOff x="3144" y="739"/>
            <a:chExt cx="1752" cy="1439"/>
          </a:xfrm>
        </p:grpSpPr>
        <p:grpSp>
          <p:nvGrpSpPr>
            <p:cNvPr id="3" name="Group 5"/>
            <p:cNvGrpSpPr>
              <a:grpSpLocks/>
            </p:cNvGrpSpPr>
            <p:nvPr/>
          </p:nvGrpSpPr>
          <p:grpSpPr bwMode="auto">
            <a:xfrm>
              <a:off x="3564" y="739"/>
              <a:ext cx="949" cy="1164"/>
              <a:chOff x="3174" y="726"/>
              <a:chExt cx="949" cy="1164"/>
            </a:xfrm>
          </p:grpSpPr>
          <p:sp>
            <p:nvSpPr>
              <p:cNvPr id="141423" name="Freeform 6"/>
              <p:cNvSpPr>
                <a:spLocks/>
              </p:cNvSpPr>
              <p:nvPr/>
            </p:nvSpPr>
            <p:spPr bwMode="auto">
              <a:xfrm>
                <a:off x="3174" y="1229"/>
                <a:ext cx="946" cy="656"/>
              </a:xfrm>
              <a:custGeom>
                <a:avLst/>
                <a:gdLst>
                  <a:gd name="T0" fmla="*/ 1 w 1290"/>
                  <a:gd name="T1" fmla="*/ 6 h 1006"/>
                  <a:gd name="T2" fmla="*/ 0 w 1290"/>
                  <a:gd name="T3" fmla="*/ 22 h 1006"/>
                  <a:gd name="T4" fmla="*/ 79 w 1290"/>
                  <a:gd name="T5" fmla="*/ 22 h 1006"/>
                  <a:gd name="T6" fmla="*/ 79 w 1290"/>
                  <a:gd name="T7" fmla="*/ 6 h 1006"/>
                  <a:gd name="T8" fmla="*/ 61 w 1290"/>
                  <a:gd name="T9" fmla="*/ 5 h 1006"/>
                  <a:gd name="T10" fmla="*/ 39 w 1290"/>
                  <a:gd name="T11" fmla="*/ 0 h 1006"/>
                  <a:gd name="T12" fmla="*/ 17 w 1290"/>
                  <a:gd name="T13" fmla="*/ 5 h 1006"/>
                  <a:gd name="T14" fmla="*/ 1 w 1290"/>
                  <a:gd name="T15" fmla="*/ 6 h 1006"/>
                  <a:gd name="T16" fmla="*/ 0 60000 65536"/>
                  <a:gd name="T17" fmla="*/ 0 60000 65536"/>
                  <a:gd name="T18" fmla="*/ 0 60000 65536"/>
                  <a:gd name="T19" fmla="*/ 0 60000 65536"/>
                  <a:gd name="T20" fmla="*/ 0 60000 65536"/>
                  <a:gd name="T21" fmla="*/ 0 60000 65536"/>
                  <a:gd name="T22" fmla="*/ 0 60000 65536"/>
                  <a:gd name="T23" fmla="*/ 0 60000 65536"/>
                  <a:gd name="T24" fmla="*/ 0 w 1290"/>
                  <a:gd name="T25" fmla="*/ 0 h 1006"/>
                  <a:gd name="T26" fmla="*/ 1290 w 1290"/>
                  <a:gd name="T27" fmla="*/ 1006 h 10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0" h="1006">
                    <a:moveTo>
                      <a:pt x="7" y="280"/>
                    </a:moveTo>
                    <a:lnTo>
                      <a:pt x="0" y="1005"/>
                    </a:lnTo>
                    <a:lnTo>
                      <a:pt x="1289" y="999"/>
                    </a:lnTo>
                    <a:lnTo>
                      <a:pt x="1287" y="275"/>
                    </a:lnTo>
                    <a:lnTo>
                      <a:pt x="991" y="256"/>
                    </a:lnTo>
                    <a:lnTo>
                      <a:pt x="633" y="0"/>
                    </a:lnTo>
                    <a:lnTo>
                      <a:pt x="273" y="242"/>
                    </a:lnTo>
                    <a:lnTo>
                      <a:pt x="7" y="280"/>
                    </a:lnTo>
                  </a:path>
                </a:pathLst>
              </a:custGeom>
              <a:solidFill>
                <a:srgbClr val="808080"/>
              </a:solidFill>
              <a:ln w="12700" cap="rnd">
                <a:solidFill>
                  <a:srgbClr val="003333"/>
                </a:solidFill>
                <a:round/>
                <a:headEnd/>
                <a:tailEnd/>
              </a:ln>
            </p:spPr>
            <p:txBody>
              <a:bodyPr/>
              <a:lstStyle/>
              <a:p>
                <a:endParaRPr lang="en-US"/>
              </a:p>
            </p:txBody>
          </p:sp>
          <p:sp>
            <p:nvSpPr>
              <p:cNvPr id="141424" name="Freeform 7"/>
              <p:cNvSpPr>
                <a:spLocks/>
              </p:cNvSpPr>
              <p:nvPr/>
            </p:nvSpPr>
            <p:spPr bwMode="auto">
              <a:xfrm>
                <a:off x="3174" y="726"/>
                <a:ext cx="949" cy="661"/>
              </a:xfrm>
              <a:custGeom>
                <a:avLst/>
                <a:gdLst>
                  <a:gd name="T0" fmla="*/ 0 w 1294"/>
                  <a:gd name="T1" fmla="*/ 16 h 1013"/>
                  <a:gd name="T2" fmla="*/ 0 w 1294"/>
                  <a:gd name="T3" fmla="*/ 0 h 1013"/>
                  <a:gd name="T4" fmla="*/ 79 w 1294"/>
                  <a:gd name="T5" fmla="*/ 1 h 1013"/>
                  <a:gd name="T6" fmla="*/ 79 w 1294"/>
                  <a:gd name="T7" fmla="*/ 16 h 1013"/>
                  <a:gd name="T8" fmla="*/ 62 w 1294"/>
                  <a:gd name="T9" fmla="*/ 17 h 1013"/>
                  <a:gd name="T10" fmla="*/ 37 w 1294"/>
                  <a:gd name="T11" fmla="*/ 22 h 1013"/>
                  <a:gd name="T12" fmla="*/ 15 w 1294"/>
                  <a:gd name="T13" fmla="*/ 16 h 1013"/>
                  <a:gd name="T14" fmla="*/ 0 w 1294"/>
                  <a:gd name="T15" fmla="*/ 16 h 1013"/>
                  <a:gd name="T16" fmla="*/ 0 60000 65536"/>
                  <a:gd name="T17" fmla="*/ 0 60000 65536"/>
                  <a:gd name="T18" fmla="*/ 0 60000 65536"/>
                  <a:gd name="T19" fmla="*/ 0 60000 65536"/>
                  <a:gd name="T20" fmla="*/ 0 60000 65536"/>
                  <a:gd name="T21" fmla="*/ 0 60000 65536"/>
                  <a:gd name="T22" fmla="*/ 0 60000 65536"/>
                  <a:gd name="T23" fmla="*/ 0 60000 65536"/>
                  <a:gd name="T24" fmla="*/ 0 w 1294"/>
                  <a:gd name="T25" fmla="*/ 0 h 1013"/>
                  <a:gd name="T26" fmla="*/ 1294 w 1294"/>
                  <a:gd name="T27" fmla="*/ 1013 h 10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4" h="1013">
                    <a:moveTo>
                      <a:pt x="0" y="740"/>
                    </a:moveTo>
                    <a:lnTo>
                      <a:pt x="0" y="0"/>
                    </a:lnTo>
                    <a:lnTo>
                      <a:pt x="1289" y="6"/>
                    </a:lnTo>
                    <a:lnTo>
                      <a:pt x="1293" y="749"/>
                    </a:lnTo>
                    <a:lnTo>
                      <a:pt x="1004" y="781"/>
                    </a:lnTo>
                    <a:lnTo>
                      <a:pt x="618" y="1012"/>
                    </a:lnTo>
                    <a:lnTo>
                      <a:pt x="238" y="764"/>
                    </a:lnTo>
                    <a:lnTo>
                      <a:pt x="0" y="740"/>
                    </a:lnTo>
                  </a:path>
                </a:pathLst>
              </a:custGeom>
              <a:solidFill>
                <a:srgbClr val="808080"/>
              </a:solidFill>
              <a:ln w="12700" cap="rnd">
                <a:solidFill>
                  <a:srgbClr val="003333"/>
                </a:solidFill>
                <a:round/>
                <a:headEnd/>
                <a:tailEnd/>
              </a:ln>
            </p:spPr>
            <p:txBody>
              <a:bodyPr/>
              <a:lstStyle/>
              <a:p>
                <a:endParaRPr lang="en-US"/>
              </a:p>
            </p:txBody>
          </p:sp>
          <p:sp>
            <p:nvSpPr>
              <p:cNvPr id="141425" name="Freeform 8"/>
              <p:cNvSpPr>
                <a:spLocks/>
              </p:cNvSpPr>
              <p:nvPr/>
            </p:nvSpPr>
            <p:spPr bwMode="auto">
              <a:xfrm>
                <a:off x="3424" y="1279"/>
                <a:ext cx="421" cy="76"/>
              </a:xfrm>
              <a:custGeom>
                <a:avLst/>
                <a:gdLst>
                  <a:gd name="T0" fmla="*/ 35 w 574"/>
                  <a:gd name="T1" fmla="*/ 3 h 117"/>
                  <a:gd name="T2" fmla="*/ 35 w 574"/>
                  <a:gd name="T3" fmla="*/ 0 h 117"/>
                  <a:gd name="T4" fmla="*/ 0 w 574"/>
                  <a:gd name="T5" fmla="*/ 0 h 117"/>
                  <a:gd name="T6" fmla="*/ 0 w 574"/>
                  <a:gd name="T7" fmla="*/ 3 h 117"/>
                  <a:gd name="T8" fmla="*/ 35 w 574"/>
                  <a:gd name="T9" fmla="*/ 3 h 117"/>
                  <a:gd name="T10" fmla="*/ 0 60000 65536"/>
                  <a:gd name="T11" fmla="*/ 0 60000 65536"/>
                  <a:gd name="T12" fmla="*/ 0 60000 65536"/>
                  <a:gd name="T13" fmla="*/ 0 60000 65536"/>
                  <a:gd name="T14" fmla="*/ 0 60000 65536"/>
                  <a:gd name="T15" fmla="*/ 0 w 574"/>
                  <a:gd name="T16" fmla="*/ 0 h 117"/>
                  <a:gd name="T17" fmla="*/ 574 w 574"/>
                  <a:gd name="T18" fmla="*/ 117 h 117"/>
                </a:gdLst>
                <a:ahLst/>
                <a:cxnLst>
                  <a:cxn ang="T10">
                    <a:pos x="T0" y="T1"/>
                  </a:cxn>
                  <a:cxn ang="T11">
                    <a:pos x="T2" y="T3"/>
                  </a:cxn>
                  <a:cxn ang="T12">
                    <a:pos x="T4" y="T5"/>
                  </a:cxn>
                  <a:cxn ang="T13">
                    <a:pos x="T6" y="T7"/>
                  </a:cxn>
                  <a:cxn ang="T14">
                    <a:pos x="T8" y="T9"/>
                  </a:cxn>
                </a:cxnLst>
                <a:rect l="T15" t="T16" r="T17" b="T18"/>
                <a:pathLst>
                  <a:path w="574" h="117">
                    <a:moveTo>
                      <a:pt x="573" y="116"/>
                    </a:moveTo>
                    <a:lnTo>
                      <a:pt x="573" y="0"/>
                    </a:lnTo>
                    <a:lnTo>
                      <a:pt x="0" y="0"/>
                    </a:lnTo>
                    <a:lnTo>
                      <a:pt x="0" y="116"/>
                    </a:lnTo>
                    <a:lnTo>
                      <a:pt x="573" y="116"/>
                    </a:lnTo>
                  </a:path>
                </a:pathLst>
              </a:custGeom>
              <a:solidFill>
                <a:srgbClr val="CCCCCC"/>
              </a:solidFill>
              <a:ln w="12700" cap="rnd">
                <a:solidFill>
                  <a:srgbClr val="003333"/>
                </a:solidFill>
                <a:round/>
                <a:headEnd/>
                <a:tailEnd/>
              </a:ln>
            </p:spPr>
            <p:txBody>
              <a:bodyPr/>
              <a:lstStyle/>
              <a:p>
                <a:endParaRPr lang="en-US"/>
              </a:p>
            </p:txBody>
          </p:sp>
          <p:sp>
            <p:nvSpPr>
              <p:cNvPr id="141426" name="Freeform 9"/>
              <p:cNvSpPr>
                <a:spLocks/>
              </p:cNvSpPr>
              <p:nvPr/>
            </p:nvSpPr>
            <p:spPr bwMode="auto">
              <a:xfrm>
                <a:off x="3468" y="735"/>
                <a:ext cx="340" cy="1152"/>
              </a:xfrm>
              <a:custGeom>
                <a:avLst/>
                <a:gdLst>
                  <a:gd name="T0" fmla="*/ 0 w 464"/>
                  <a:gd name="T1" fmla="*/ 38 h 1764"/>
                  <a:gd name="T2" fmla="*/ 0 w 464"/>
                  <a:gd name="T3" fmla="*/ 0 h 1764"/>
                  <a:gd name="T4" fmla="*/ 28 w 464"/>
                  <a:gd name="T5" fmla="*/ 0 h 1764"/>
                  <a:gd name="T6" fmla="*/ 28 w 464"/>
                  <a:gd name="T7" fmla="*/ 38 h 1764"/>
                  <a:gd name="T8" fmla="*/ 0 w 464"/>
                  <a:gd name="T9" fmla="*/ 38 h 1764"/>
                  <a:gd name="T10" fmla="*/ 0 60000 65536"/>
                  <a:gd name="T11" fmla="*/ 0 60000 65536"/>
                  <a:gd name="T12" fmla="*/ 0 60000 65536"/>
                  <a:gd name="T13" fmla="*/ 0 60000 65536"/>
                  <a:gd name="T14" fmla="*/ 0 60000 65536"/>
                  <a:gd name="T15" fmla="*/ 0 w 464"/>
                  <a:gd name="T16" fmla="*/ 0 h 1764"/>
                  <a:gd name="T17" fmla="*/ 464 w 464"/>
                  <a:gd name="T18" fmla="*/ 1764 h 1764"/>
                </a:gdLst>
                <a:ahLst/>
                <a:cxnLst>
                  <a:cxn ang="T10">
                    <a:pos x="T0" y="T1"/>
                  </a:cxn>
                  <a:cxn ang="T11">
                    <a:pos x="T2" y="T3"/>
                  </a:cxn>
                  <a:cxn ang="T12">
                    <a:pos x="T4" y="T5"/>
                  </a:cxn>
                  <a:cxn ang="T13">
                    <a:pos x="T6" y="T7"/>
                  </a:cxn>
                  <a:cxn ang="T14">
                    <a:pos x="T8" y="T9"/>
                  </a:cxn>
                </a:cxnLst>
                <a:rect l="T15" t="T16" r="T17" b="T18"/>
                <a:pathLst>
                  <a:path w="464" h="1764">
                    <a:moveTo>
                      <a:pt x="0" y="1763"/>
                    </a:moveTo>
                    <a:lnTo>
                      <a:pt x="0" y="0"/>
                    </a:lnTo>
                    <a:lnTo>
                      <a:pt x="463" y="0"/>
                    </a:lnTo>
                    <a:lnTo>
                      <a:pt x="463" y="1763"/>
                    </a:lnTo>
                    <a:lnTo>
                      <a:pt x="0" y="1763"/>
                    </a:lnTo>
                  </a:path>
                </a:pathLst>
              </a:custGeom>
              <a:solidFill>
                <a:srgbClr val="4D4D4D"/>
              </a:solidFill>
              <a:ln w="12700" cap="rnd">
                <a:solidFill>
                  <a:srgbClr val="003333"/>
                </a:solidFill>
                <a:round/>
                <a:headEnd/>
                <a:tailEnd/>
              </a:ln>
            </p:spPr>
            <p:txBody>
              <a:bodyPr/>
              <a:lstStyle/>
              <a:p>
                <a:endParaRPr lang="en-US"/>
              </a:p>
            </p:txBody>
          </p:sp>
          <p:sp>
            <p:nvSpPr>
              <p:cNvPr id="141427" name="Freeform 10"/>
              <p:cNvSpPr>
                <a:spLocks/>
              </p:cNvSpPr>
              <p:nvPr/>
            </p:nvSpPr>
            <p:spPr bwMode="auto">
              <a:xfrm>
                <a:off x="3632" y="738"/>
                <a:ext cx="1" cy="1152"/>
              </a:xfrm>
              <a:custGeom>
                <a:avLst/>
                <a:gdLst>
                  <a:gd name="T0" fmla="*/ 0 w 1"/>
                  <a:gd name="T1" fmla="*/ 0 h 1764"/>
                  <a:gd name="T2" fmla="*/ 0 w 1"/>
                  <a:gd name="T3" fmla="*/ 22 h 1764"/>
                  <a:gd name="T4" fmla="*/ 0 w 1"/>
                  <a:gd name="T5" fmla="*/ 33 h 1764"/>
                  <a:gd name="T6" fmla="*/ 0 w 1"/>
                  <a:gd name="T7" fmla="*/ 37 h 1764"/>
                  <a:gd name="T8" fmla="*/ 0 w 1"/>
                  <a:gd name="T9" fmla="*/ 38 h 1764"/>
                  <a:gd name="T10" fmla="*/ 0 60000 65536"/>
                  <a:gd name="T11" fmla="*/ 0 60000 65536"/>
                  <a:gd name="T12" fmla="*/ 0 60000 65536"/>
                  <a:gd name="T13" fmla="*/ 0 60000 65536"/>
                  <a:gd name="T14" fmla="*/ 0 60000 65536"/>
                  <a:gd name="T15" fmla="*/ 0 w 1"/>
                  <a:gd name="T16" fmla="*/ 0 h 1764"/>
                  <a:gd name="T17" fmla="*/ 1 w 1"/>
                  <a:gd name="T18" fmla="*/ 1764 h 1764"/>
                </a:gdLst>
                <a:ahLst/>
                <a:cxnLst>
                  <a:cxn ang="T10">
                    <a:pos x="T0" y="T1"/>
                  </a:cxn>
                  <a:cxn ang="T11">
                    <a:pos x="T2" y="T3"/>
                  </a:cxn>
                  <a:cxn ang="T12">
                    <a:pos x="T4" y="T5"/>
                  </a:cxn>
                  <a:cxn ang="T13">
                    <a:pos x="T6" y="T7"/>
                  </a:cxn>
                  <a:cxn ang="T14">
                    <a:pos x="T8" y="T9"/>
                  </a:cxn>
                </a:cxnLst>
                <a:rect l="T15" t="T16" r="T17" b="T18"/>
                <a:pathLst>
                  <a:path w="1" h="1764">
                    <a:moveTo>
                      <a:pt x="0" y="0"/>
                    </a:moveTo>
                    <a:lnTo>
                      <a:pt x="0" y="1019"/>
                    </a:lnTo>
                    <a:lnTo>
                      <a:pt x="0" y="1542"/>
                    </a:lnTo>
                    <a:lnTo>
                      <a:pt x="0" y="1735"/>
                    </a:lnTo>
                    <a:lnTo>
                      <a:pt x="0" y="1763"/>
                    </a:lnTo>
                  </a:path>
                </a:pathLst>
              </a:custGeom>
              <a:noFill/>
              <a:ln w="12700" cap="rnd">
                <a:solidFill>
                  <a:srgbClr val="FFFF00"/>
                </a:solidFill>
                <a:round/>
                <a:headEnd/>
                <a:tailEnd/>
              </a:ln>
            </p:spPr>
            <p:txBody>
              <a:bodyPr/>
              <a:lstStyle/>
              <a:p>
                <a:endParaRPr lang="en-US"/>
              </a:p>
            </p:txBody>
          </p:sp>
          <p:sp>
            <p:nvSpPr>
              <p:cNvPr id="141428" name="Freeform 11"/>
              <p:cNvSpPr>
                <a:spLocks/>
              </p:cNvSpPr>
              <p:nvPr/>
            </p:nvSpPr>
            <p:spPr bwMode="auto">
              <a:xfrm>
                <a:off x="3528" y="1218"/>
                <a:ext cx="10" cy="22"/>
              </a:xfrm>
              <a:custGeom>
                <a:avLst/>
                <a:gdLst>
                  <a:gd name="T0" fmla="*/ 0 w 13"/>
                  <a:gd name="T1" fmla="*/ 1 h 33"/>
                  <a:gd name="T2" fmla="*/ 0 w 13"/>
                  <a:gd name="T3" fmla="*/ 1 h 33"/>
                  <a:gd name="T4" fmla="*/ 2 w 13"/>
                  <a:gd name="T5" fmla="*/ 1 h 33"/>
                  <a:gd name="T6" fmla="*/ 2 w 13"/>
                  <a:gd name="T7" fmla="*/ 1 h 33"/>
                  <a:gd name="T8" fmla="*/ 2 w 13"/>
                  <a:gd name="T9" fmla="*/ 1 h 33"/>
                  <a:gd name="T10" fmla="*/ 2 w 13"/>
                  <a:gd name="T11" fmla="*/ 1 h 33"/>
                  <a:gd name="T12" fmla="*/ 2 w 13"/>
                  <a:gd name="T13" fmla="*/ 1 h 33"/>
                  <a:gd name="T14" fmla="*/ 2 w 13"/>
                  <a:gd name="T15" fmla="*/ 1 h 33"/>
                  <a:gd name="T16" fmla="*/ 2 w 13"/>
                  <a:gd name="T17" fmla="*/ 1 h 33"/>
                  <a:gd name="T18" fmla="*/ 2 w 13"/>
                  <a:gd name="T19" fmla="*/ 1 h 33"/>
                  <a:gd name="T20" fmla="*/ 2 w 13"/>
                  <a:gd name="T21" fmla="*/ 1 h 33"/>
                  <a:gd name="T22" fmla="*/ 2 w 13"/>
                  <a:gd name="T23" fmla="*/ 1 h 33"/>
                  <a:gd name="T24" fmla="*/ 2 w 13"/>
                  <a:gd name="T25" fmla="*/ 0 h 33"/>
                  <a:gd name="T26" fmla="*/ 2 w 13"/>
                  <a:gd name="T27" fmla="*/ 1 h 33"/>
                  <a:gd name="T28" fmla="*/ 2 w 13"/>
                  <a:gd name="T29" fmla="*/ 1 h 33"/>
                  <a:gd name="T30" fmla="*/ 0 w 13"/>
                  <a:gd name="T31" fmla="*/ 1 h 33"/>
                  <a:gd name="T32" fmla="*/ 0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0" y="16"/>
                    </a:moveTo>
                    <a:lnTo>
                      <a:pt x="0" y="22"/>
                    </a:lnTo>
                    <a:lnTo>
                      <a:pt x="2" y="27"/>
                    </a:lnTo>
                    <a:lnTo>
                      <a:pt x="5" y="31"/>
                    </a:lnTo>
                    <a:lnTo>
                      <a:pt x="7" y="32"/>
                    </a:lnTo>
                    <a:lnTo>
                      <a:pt x="9" y="31"/>
                    </a:lnTo>
                    <a:lnTo>
                      <a:pt x="11" y="27"/>
                    </a:lnTo>
                    <a:lnTo>
                      <a:pt x="12" y="22"/>
                    </a:lnTo>
                    <a:lnTo>
                      <a:pt x="12" y="16"/>
                    </a:lnTo>
                    <a:lnTo>
                      <a:pt x="12" y="10"/>
                    </a:lnTo>
                    <a:lnTo>
                      <a:pt x="11" y="5"/>
                    </a:lnTo>
                    <a:lnTo>
                      <a:pt x="9" y="1"/>
                    </a:lnTo>
                    <a:lnTo>
                      <a:pt x="7" y="0"/>
                    </a:lnTo>
                    <a:lnTo>
                      <a:pt x="5" y="1"/>
                    </a:lnTo>
                    <a:lnTo>
                      <a:pt x="2" y="5"/>
                    </a:lnTo>
                    <a:lnTo>
                      <a:pt x="0" y="10"/>
                    </a:lnTo>
                    <a:lnTo>
                      <a:pt x="0" y="16"/>
                    </a:lnTo>
                  </a:path>
                </a:pathLst>
              </a:custGeom>
              <a:noFill/>
              <a:ln w="12700" cap="rnd">
                <a:solidFill>
                  <a:srgbClr val="003333"/>
                </a:solidFill>
                <a:round/>
                <a:headEnd/>
                <a:tailEnd/>
              </a:ln>
            </p:spPr>
            <p:txBody>
              <a:bodyPr/>
              <a:lstStyle/>
              <a:p>
                <a:endParaRPr lang="en-US"/>
              </a:p>
            </p:txBody>
          </p:sp>
          <p:sp>
            <p:nvSpPr>
              <p:cNvPr id="141429" name="Freeform 12"/>
              <p:cNvSpPr>
                <a:spLocks/>
              </p:cNvSpPr>
              <p:nvPr/>
            </p:nvSpPr>
            <p:spPr bwMode="auto">
              <a:xfrm>
                <a:off x="3510" y="1040"/>
                <a:ext cx="6" cy="31"/>
              </a:xfrm>
              <a:custGeom>
                <a:avLst/>
                <a:gdLst>
                  <a:gd name="T0" fmla="*/ 0 w 9"/>
                  <a:gd name="T1" fmla="*/ 1 h 47"/>
                  <a:gd name="T2" fmla="*/ 0 w 9"/>
                  <a:gd name="T3" fmla="*/ 1 h 47"/>
                  <a:gd name="T4" fmla="*/ 1 w 9"/>
                  <a:gd name="T5" fmla="*/ 1 h 47"/>
                  <a:gd name="T6" fmla="*/ 1 w 9"/>
                  <a:gd name="T7" fmla="*/ 1 h 47"/>
                  <a:gd name="T8" fmla="*/ 1 w 9"/>
                  <a:gd name="T9" fmla="*/ 1 h 47"/>
                  <a:gd name="T10" fmla="*/ 1 w 9"/>
                  <a:gd name="T11" fmla="*/ 1 h 47"/>
                  <a:gd name="T12" fmla="*/ 1 w 9"/>
                  <a:gd name="T13" fmla="*/ 1 h 47"/>
                  <a:gd name="T14" fmla="*/ 1 w 9"/>
                  <a:gd name="T15" fmla="*/ 1 h 47"/>
                  <a:gd name="T16" fmla="*/ 1 w 9"/>
                  <a:gd name="T17" fmla="*/ 1 h 47"/>
                  <a:gd name="T18" fmla="*/ 1 w 9"/>
                  <a:gd name="T19" fmla="*/ 1 h 47"/>
                  <a:gd name="T20" fmla="*/ 1 w 9"/>
                  <a:gd name="T21" fmla="*/ 1 h 47"/>
                  <a:gd name="T22" fmla="*/ 1 w 9"/>
                  <a:gd name="T23" fmla="*/ 1 h 47"/>
                  <a:gd name="T24" fmla="*/ 1 w 9"/>
                  <a:gd name="T25" fmla="*/ 0 h 47"/>
                  <a:gd name="T26" fmla="*/ 1 w 9"/>
                  <a:gd name="T27" fmla="*/ 1 h 47"/>
                  <a:gd name="T28" fmla="*/ 1 w 9"/>
                  <a:gd name="T29" fmla="*/ 1 h 47"/>
                  <a:gd name="T30" fmla="*/ 0 w 9"/>
                  <a:gd name="T31" fmla="*/ 1 h 47"/>
                  <a:gd name="T32" fmla="*/ 0 w 9"/>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7"/>
                  <a:gd name="T53" fmla="*/ 9 w 9"/>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7">
                    <a:moveTo>
                      <a:pt x="0" y="23"/>
                    </a:moveTo>
                    <a:lnTo>
                      <a:pt x="0" y="33"/>
                    </a:lnTo>
                    <a:lnTo>
                      <a:pt x="1" y="40"/>
                    </a:lnTo>
                    <a:lnTo>
                      <a:pt x="2" y="44"/>
                    </a:lnTo>
                    <a:lnTo>
                      <a:pt x="5" y="46"/>
                    </a:lnTo>
                    <a:lnTo>
                      <a:pt x="6" y="44"/>
                    </a:lnTo>
                    <a:lnTo>
                      <a:pt x="7" y="40"/>
                    </a:lnTo>
                    <a:lnTo>
                      <a:pt x="8" y="33"/>
                    </a:lnTo>
                    <a:lnTo>
                      <a:pt x="8" y="23"/>
                    </a:lnTo>
                    <a:lnTo>
                      <a:pt x="8" y="12"/>
                    </a:lnTo>
                    <a:lnTo>
                      <a:pt x="7" y="6"/>
                    </a:lnTo>
                    <a:lnTo>
                      <a:pt x="6" y="2"/>
                    </a:lnTo>
                    <a:lnTo>
                      <a:pt x="5" y="0"/>
                    </a:lnTo>
                    <a:lnTo>
                      <a:pt x="2" y="2"/>
                    </a:lnTo>
                    <a:lnTo>
                      <a:pt x="1" y="6"/>
                    </a:lnTo>
                    <a:lnTo>
                      <a:pt x="0" y="12"/>
                    </a:lnTo>
                    <a:lnTo>
                      <a:pt x="0" y="23"/>
                    </a:lnTo>
                  </a:path>
                </a:pathLst>
              </a:custGeom>
              <a:noFill/>
              <a:ln w="12700" cap="rnd">
                <a:solidFill>
                  <a:srgbClr val="003333"/>
                </a:solidFill>
                <a:round/>
                <a:headEnd/>
                <a:tailEnd/>
              </a:ln>
            </p:spPr>
            <p:txBody>
              <a:bodyPr/>
              <a:lstStyle/>
              <a:p>
                <a:endParaRPr lang="en-US"/>
              </a:p>
            </p:txBody>
          </p:sp>
          <p:sp>
            <p:nvSpPr>
              <p:cNvPr id="141430" name="Freeform 13"/>
              <p:cNvSpPr>
                <a:spLocks/>
              </p:cNvSpPr>
              <p:nvPr/>
            </p:nvSpPr>
            <p:spPr bwMode="auto">
              <a:xfrm>
                <a:off x="3548" y="1499"/>
                <a:ext cx="10" cy="26"/>
              </a:xfrm>
              <a:custGeom>
                <a:avLst/>
                <a:gdLst>
                  <a:gd name="T0" fmla="*/ 0 w 14"/>
                  <a:gd name="T1" fmla="*/ 1 h 40"/>
                  <a:gd name="T2" fmla="*/ 1 w 14"/>
                  <a:gd name="T3" fmla="*/ 1 h 40"/>
                  <a:gd name="T4" fmla="*/ 1 w 14"/>
                  <a:gd name="T5" fmla="*/ 1 h 40"/>
                  <a:gd name="T6" fmla="*/ 1 w 14"/>
                  <a:gd name="T7" fmla="*/ 1 h 40"/>
                  <a:gd name="T8" fmla="*/ 1 w 14"/>
                  <a:gd name="T9" fmla="*/ 1 h 40"/>
                  <a:gd name="T10" fmla="*/ 1 w 14"/>
                  <a:gd name="T11" fmla="*/ 1 h 40"/>
                  <a:gd name="T12" fmla="*/ 1 w 14"/>
                  <a:gd name="T13" fmla="*/ 1 h 40"/>
                  <a:gd name="T14" fmla="*/ 1 w 14"/>
                  <a:gd name="T15" fmla="*/ 1 h 40"/>
                  <a:gd name="T16" fmla="*/ 1 w 14"/>
                  <a:gd name="T17" fmla="*/ 1 h 40"/>
                  <a:gd name="T18" fmla="*/ 1 w 14"/>
                  <a:gd name="T19" fmla="*/ 1 h 40"/>
                  <a:gd name="T20" fmla="*/ 1 w 14"/>
                  <a:gd name="T21" fmla="*/ 1 h 40"/>
                  <a:gd name="T22" fmla="*/ 1 w 14"/>
                  <a:gd name="T23" fmla="*/ 1 h 40"/>
                  <a:gd name="T24" fmla="*/ 1 w 14"/>
                  <a:gd name="T25" fmla="*/ 0 h 40"/>
                  <a:gd name="T26" fmla="*/ 1 w 14"/>
                  <a:gd name="T27" fmla="*/ 1 h 40"/>
                  <a:gd name="T28" fmla="*/ 1 w 14"/>
                  <a:gd name="T29" fmla="*/ 1 h 40"/>
                  <a:gd name="T30" fmla="*/ 1 w 14"/>
                  <a:gd name="T31" fmla="*/ 1 h 40"/>
                  <a:gd name="T32" fmla="*/ 0 w 14"/>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6"/>
                    </a:moveTo>
                    <a:lnTo>
                      <a:pt x="1" y="26"/>
                    </a:lnTo>
                    <a:lnTo>
                      <a:pt x="2" y="33"/>
                    </a:lnTo>
                    <a:lnTo>
                      <a:pt x="5" y="37"/>
                    </a:lnTo>
                    <a:lnTo>
                      <a:pt x="7" y="39"/>
                    </a:lnTo>
                    <a:lnTo>
                      <a:pt x="10" y="37"/>
                    </a:lnTo>
                    <a:lnTo>
                      <a:pt x="11" y="33"/>
                    </a:lnTo>
                    <a:lnTo>
                      <a:pt x="12" y="26"/>
                    </a:lnTo>
                    <a:lnTo>
                      <a:pt x="13" y="16"/>
                    </a:lnTo>
                    <a:lnTo>
                      <a:pt x="12" y="10"/>
                    </a:lnTo>
                    <a:lnTo>
                      <a:pt x="11" y="5"/>
                    </a:lnTo>
                    <a:lnTo>
                      <a:pt x="10" y="2"/>
                    </a:lnTo>
                    <a:lnTo>
                      <a:pt x="7" y="0"/>
                    </a:lnTo>
                    <a:lnTo>
                      <a:pt x="5" y="2"/>
                    </a:lnTo>
                    <a:lnTo>
                      <a:pt x="2" y="5"/>
                    </a:lnTo>
                    <a:lnTo>
                      <a:pt x="1" y="10"/>
                    </a:lnTo>
                    <a:lnTo>
                      <a:pt x="0" y="16"/>
                    </a:lnTo>
                  </a:path>
                </a:pathLst>
              </a:custGeom>
              <a:noFill/>
              <a:ln w="12700" cap="rnd">
                <a:solidFill>
                  <a:srgbClr val="003333"/>
                </a:solidFill>
                <a:round/>
                <a:headEnd/>
                <a:tailEnd/>
              </a:ln>
            </p:spPr>
            <p:txBody>
              <a:bodyPr/>
              <a:lstStyle/>
              <a:p>
                <a:endParaRPr lang="en-US"/>
              </a:p>
            </p:txBody>
          </p:sp>
          <p:sp>
            <p:nvSpPr>
              <p:cNvPr id="141431" name="Freeform 14"/>
              <p:cNvSpPr>
                <a:spLocks/>
              </p:cNvSpPr>
              <p:nvPr/>
            </p:nvSpPr>
            <p:spPr bwMode="auto">
              <a:xfrm>
                <a:off x="3544" y="902"/>
                <a:ext cx="4" cy="26"/>
              </a:xfrm>
              <a:custGeom>
                <a:avLst/>
                <a:gdLst>
                  <a:gd name="T0" fmla="*/ 0 w 5"/>
                  <a:gd name="T1" fmla="*/ 1 h 40"/>
                  <a:gd name="T2" fmla="*/ 1 w 5"/>
                  <a:gd name="T3" fmla="*/ 1 h 40"/>
                  <a:gd name="T4" fmla="*/ 1 w 5"/>
                  <a:gd name="T5" fmla="*/ 1 h 40"/>
                  <a:gd name="T6" fmla="*/ 2 w 5"/>
                  <a:gd name="T7" fmla="*/ 1 h 40"/>
                  <a:gd name="T8" fmla="*/ 2 w 5"/>
                  <a:gd name="T9" fmla="*/ 1 h 40"/>
                  <a:gd name="T10" fmla="*/ 2 w 5"/>
                  <a:gd name="T11" fmla="*/ 1 h 40"/>
                  <a:gd name="T12" fmla="*/ 2 w 5"/>
                  <a:gd name="T13" fmla="*/ 1 h 40"/>
                  <a:gd name="T14" fmla="*/ 2 w 5"/>
                  <a:gd name="T15" fmla="*/ 1 h 40"/>
                  <a:gd name="T16" fmla="*/ 2 w 5"/>
                  <a:gd name="T17" fmla="*/ 1 h 40"/>
                  <a:gd name="T18" fmla="*/ 2 w 5"/>
                  <a:gd name="T19" fmla="*/ 0 h 40"/>
                  <a:gd name="T20" fmla="*/ 2 w 5"/>
                  <a:gd name="T21" fmla="*/ 1 h 40"/>
                  <a:gd name="T22" fmla="*/ 1 w 5"/>
                  <a:gd name="T23" fmla="*/ 1 h 40"/>
                  <a:gd name="T24" fmla="*/ 1 w 5"/>
                  <a:gd name="T25" fmla="*/ 1 h 40"/>
                  <a:gd name="T26" fmla="*/ 0 w 5"/>
                  <a:gd name="T27" fmla="*/ 1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40"/>
                  <a:gd name="T44" fmla="*/ 5 w 5"/>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40">
                    <a:moveTo>
                      <a:pt x="0" y="16"/>
                    </a:moveTo>
                    <a:lnTo>
                      <a:pt x="1" y="26"/>
                    </a:lnTo>
                    <a:lnTo>
                      <a:pt x="1" y="33"/>
                    </a:lnTo>
                    <a:lnTo>
                      <a:pt x="2" y="37"/>
                    </a:lnTo>
                    <a:lnTo>
                      <a:pt x="2" y="39"/>
                    </a:lnTo>
                    <a:lnTo>
                      <a:pt x="2" y="36"/>
                    </a:lnTo>
                    <a:lnTo>
                      <a:pt x="3" y="30"/>
                    </a:lnTo>
                    <a:lnTo>
                      <a:pt x="4" y="22"/>
                    </a:lnTo>
                    <a:lnTo>
                      <a:pt x="4" y="16"/>
                    </a:lnTo>
                    <a:lnTo>
                      <a:pt x="2" y="0"/>
                    </a:lnTo>
                    <a:lnTo>
                      <a:pt x="2" y="1"/>
                    </a:lnTo>
                    <a:lnTo>
                      <a:pt x="1" y="5"/>
                    </a:lnTo>
                    <a:lnTo>
                      <a:pt x="1" y="10"/>
                    </a:lnTo>
                    <a:lnTo>
                      <a:pt x="0" y="16"/>
                    </a:lnTo>
                  </a:path>
                </a:pathLst>
              </a:custGeom>
              <a:noFill/>
              <a:ln w="12700" cap="rnd">
                <a:solidFill>
                  <a:srgbClr val="003333"/>
                </a:solidFill>
                <a:round/>
                <a:headEnd/>
                <a:tailEnd/>
              </a:ln>
            </p:spPr>
            <p:txBody>
              <a:bodyPr/>
              <a:lstStyle/>
              <a:p>
                <a:endParaRPr lang="en-US"/>
              </a:p>
            </p:txBody>
          </p:sp>
          <p:sp>
            <p:nvSpPr>
              <p:cNvPr id="141432" name="Freeform 15"/>
              <p:cNvSpPr>
                <a:spLocks/>
              </p:cNvSpPr>
              <p:nvPr/>
            </p:nvSpPr>
            <p:spPr bwMode="auto">
              <a:xfrm>
                <a:off x="3488" y="744"/>
                <a:ext cx="7" cy="31"/>
              </a:xfrm>
              <a:custGeom>
                <a:avLst/>
                <a:gdLst>
                  <a:gd name="T0" fmla="*/ 0 w 10"/>
                  <a:gd name="T1" fmla="*/ 1 h 48"/>
                  <a:gd name="T2" fmla="*/ 1 w 10"/>
                  <a:gd name="T3" fmla="*/ 1 h 48"/>
                  <a:gd name="T4" fmla="*/ 1 w 10"/>
                  <a:gd name="T5" fmla="*/ 1 h 48"/>
                  <a:gd name="T6" fmla="*/ 1 w 10"/>
                  <a:gd name="T7" fmla="*/ 1 h 48"/>
                  <a:gd name="T8" fmla="*/ 1 w 10"/>
                  <a:gd name="T9" fmla="*/ 1 h 48"/>
                  <a:gd name="T10" fmla="*/ 1 w 10"/>
                  <a:gd name="T11" fmla="*/ 1 h 48"/>
                  <a:gd name="T12" fmla="*/ 1 w 10"/>
                  <a:gd name="T13" fmla="*/ 1 h 48"/>
                  <a:gd name="T14" fmla="*/ 1 w 10"/>
                  <a:gd name="T15" fmla="*/ 1 h 48"/>
                  <a:gd name="T16" fmla="*/ 1 w 10"/>
                  <a:gd name="T17" fmla="*/ 1 h 48"/>
                  <a:gd name="T18" fmla="*/ 1 w 10"/>
                  <a:gd name="T19" fmla="*/ 1 h 48"/>
                  <a:gd name="T20" fmla="*/ 1 w 10"/>
                  <a:gd name="T21" fmla="*/ 1 h 48"/>
                  <a:gd name="T22" fmla="*/ 1 w 10"/>
                  <a:gd name="T23" fmla="*/ 1 h 48"/>
                  <a:gd name="T24" fmla="*/ 1 w 10"/>
                  <a:gd name="T25" fmla="*/ 0 h 48"/>
                  <a:gd name="T26" fmla="*/ 1 w 10"/>
                  <a:gd name="T27" fmla="*/ 1 h 48"/>
                  <a:gd name="T28" fmla="*/ 1 w 10"/>
                  <a:gd name="T29" fmla="*/ 1 h 48"/>
                  <a:gd name="T30" fmla="*/ 1 w 10"/>
                  <a:gd name="T31" fmla="*/ 1 h 48"/>
                  <a:gd name="T32" fmla="*/ 0 w 10"/>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0" y="24"/>
                    </a:moveTo>
                    <a:lnTo>
                      <a:pt x="1" y="34"/>
                    </a:lnTo>
                    <a:lnTo>
                      <a:pt x="2" y="42"/>
                    </a:lnTo>
                    <a:lnTo>
                      <a:pt x="3" y="46"/>
                    </a:lnTo>
                    <a:lnTo>
                      <a:pt x="6" y="47"/>
                    </a:lnTo>
                    <a:lnTo>
                      <a:pt x="7" y="46"/>
                    </a:lnTo>
                    <a:lnTo>
                      <a:pt x="8" y="42"/>
                    </a:lnTo>
                    <a:lnTo>
                      <a:pt x="9" y="34"/>
                    </a:lnTo>
                    <a:lnTo>
                      <a:pt x="9" y="24"/>
                    </a:lnTo>
                    <a:lnTo>
                      <a:pt x="9" y="14"/>
                    </a:lnTo>
                    <a:lnTo>
                      <a:pt x="8" y="6"/>
                    </a:lnTo>
                    <a:lnTo>
                      <a:pt x="7" y="2"/>
                    </a:lnTo>
                    <a:lnTo>
                      <a:pt x="6" y="0"/>
                    </a:lnTo>
                    <a:lnTo>
                      <a:pt x="3" y="2"/>
                    </a:lnTo>
                    <a:lnTo>
                      <a:pt x="2" y="6"/>
                    </a:lnTo>
                    <a:lnTo>
                      <a:pt x="1" y="14"/>
                    </a:lnTo>
                    <a:lnTo>
                      <a:pt x="0" y="24"/>
                    </a:lnTo>
                  </a:path>
                </a:pathLst>
              </a:custGeom>
              <a:noFill/>
              <a:ln w="12700" cap="rnd">
                <a:solidFill>
                  <a:srgbClr val="003333"/>
                </a:solidFill>
                <a:round/>
                <a:headEnd/>
                <a:tailEnd/>
              </a:ln>
            </p:spPr>
            <p:txBody>
              <a:bodyPr/>
              <a:lstStyle/>
              <a:p>
                <a:endParaRPr lang="en-US"/>
              </a:p>
            </p:txBody>
          </p:sp>
          <p:sp>
            <p:nvSpPr>
              <p:cNvPr id="141433" name="Freeform 16"/>
              <p:cNvSpPr>
                <a:spLocks/>
              </p:cNvSpPr>
              <p:nvPr/>
            </p:nvSpPr>
            <p:spPr bwMode="auto">
              <a:xfrm>
                <a:off x="3587" y="1076"/>
                <a:ext cx="11" cy="31"/>
              </a:xfrm>
              <a:custGeom>
                <a:avLst/>
                <a:gdLst>
                  <a:gd name="T0" fmla="*/ 0 w 15"/>
                  <a:gd name="T1" fmla="*/ 1 h 47"/>
                  <a:gd name="T2" fmla="*/ 1 w 15"/>
                  <a:gd name="T3" fmla="*/ 1 h 47"/>
                  <a:gd name="T4" fmla="*/ 1 w 15"/>
                  <a:gd name="T5" fmla="*/ 1 h 47"/>
                  <a:gd name="T6" fmla="*/ 1 w 15"/>
                  <a:gd name="T7" fmla="*/ 1 h 47"/>
                  <a:gd name="T8" fmla="*/ 1 w 15"/>
                  <a:gd name="T9" fmla="*/ 1 h 47"/>
                  <a:gd name="T10" fmla="*/ 1 w 15"/>
                  <a:gd name="T11" fmla="*/ 1 h 47"/>
                  <a:gd name="T12" fmla="*/ 1 w 15"/>
                  <a:gd name="T13" fmla="*/ 1 h 47"/>
                  <a:gd name="T14" fmla="*/ 1 w 15"/>
                  <a:gd name="T15" fmla="*/ 1 h 47"/>
                  <a:gd name="T16" fmla="*/ 1 w 15"/>
                  <a:gd name="T17" fmla="*/ 1 h 47"/>
                  <a:gd name="T18" fmla="*/ 1 w 15"/>
                  <a:gd name="T19" fmla="*/ 1 h 47"/>
                  <a:gd name="T20" fmla="*/ 1 w 15"/>
                  <a:gd name="T21" fmla="*/ 1 h 47"/>
                  <a:gd name="T22" fmla="*/ 1 w 15"/>
                  <a:gd name="T23" fmla="*/ 1 h 47"/>
                  <a:gd name="T24" fmla="*/ 1 w 15"/>
                  <a:gd name="T25" fmla="*/ 0 h 47"/>
                  <a:gd name="T26" fmla="*/ 1 w 15"/>
                  <a:gd name="T27" fmla="*/ 1 h 47"/>
                  <a:gd name="T28" fmla="*/ 1 w 15"/>
                  <a:gd name="T29" fmla="*/ 1 h 47"/>
                  <a:gd name="T30" fmla="*/ 1 w 15"/>
                  <a:gd name="T31" fmla="*/ 1 h 47"/>
                  <a:gd name="T32" fmla="*/ 0 w 15"/>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7"/>
                  <a:gd name="T53" fmla="*/ 15 w 15"/>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7">
                    <a:moveTo>
                      <a:pt x="0" y="23"/>
                    </a:moveTo>
                    <a:lnTo>
                      <a:pt x="1" y="34"/>
                    </a:lnTo>
                    <a:lnTo>
                      <a:pt x="2" y="40"/>
                    </a:lnTo>
                    <a:lnTo>
                      <a:pt x="4" y="44"/>
                    </a:lnTo>
                    <a:lnTo>
                      <a:pt x="7" y="46"/>
                    </a:lnTo>
                    <a:lnTo>
                      <a:pt x="10" y="44"/>
                    </a:lnTo>
                    <a:lnTo>
                      <a:pt x="12" y="40"/>
                    </a:lnTo>
                    <a:lnTo>
                      <a:pt x="14" y="34"/>
                    </a:lnTo>
                    <a:lnTo>
                      <a:pt x="14" y="23"/>
                    </a:lnTo>
                    <a:lnTo>
                      <a:pt x="14" y="13"/>
                    </a:lnTo>
                    <a:lnTo>
                      <a:pt x="12" y="5"/>
                    </a:lnTo>
                    <a:lnTo>
                      <a:pt x="10" y="1"/>
                    </a:lnTo>
                    <a:lnTo>
                      <a:pt x="7" y="0"/>
                    </a:lnTo>
                    <a:lnTo>
                      <a:pt x="4" y="1"/>
                    </a:lnTo>
                    <a:lnTo>
                      <a:pt x="2" y="5"/>
                    </a:lnTo>
                    <a:lnTo>
                      <a:pt x="1" y="13"/>
                    </a:lnTo>
                    <a:lnTo>
                      <a:pt x="0" y="23"/>
                    </a:lnTo>
                  </a:path>
                </a:pathLst>
              </a:custGeom>
              <a:noFill/>
              <a:ln w="12700" cap="rnd">
                <a:solidFill>
                  <a:srgbClr val="003333"/>
                </a:solidFill>
                <a:round/>
                <a:headEnd/>
                <a:tailEnd/>
              </a:ln>
            </p:spPr>
            <p:txBody>
              <a:bodyPr/>
              <a:lstStyle/>
              <a:p>
                <a:endParaRPr lang="en-US"/>
              </a:p>
            </p:txBody>
          </p:sp>
          <p:sp>
            <p:nvSpPr>
              <p:cNvPr id="141434" name="Freeform 17"/>
              <p:cNvSpPr>
                <a:spLocks/>
              </p:cNvSpPr>
              <p:nvPr/>
            </p:nvSpPr>
            <p:spPr bwMode="auto">
              <a:xfrm>
                <a:off x="3735" y="1216"/>
                <a:ext cx="10" cy="21"/>
              </a:xfrm>
              <a:custGeom>
                <a:avLst/>
                <a:gdLst>
                  <a:gd name="T0" fmla="*/ 1 w 14"/>
                  <a:gd name="T1" fmla="*/ 1 h 33"/>
                  <a:gd name="T2" fmla="*/ 1 w 14"/>
                  <a:gd name="T3" fmla="*/ 1 h 33"/>
                  <a:gd name="T4" fmla="*/ 1 w 14"/>
                  <a:gd name="T5" fmla="*/ 1 h 33"/>
                  <a:gd name="T6" fmla="*/ 1 w 14"/>
                  <a:gd name="T7" fmla="*/ 1 h 33"/>
                  <a:gd name="T8" fmla="*/ 1 w 14"/>
                  <a:gd name="T9" fmla="*/ 1 h 33"/>
                  <a:gd name="T10" fmla="*/ 1 w 14"/>
                  <a:gd name="T11" fmla="*/ 1 h 33"/>
                  <a:gd name="T12" fmla="*/ 1 w 14"/>
                  <a:gd name="T13" fmla="*/ 1 h 33"/>
                  <a:gd name="T14" fmla="*/ 1 w 14"/>
                  <a:gd name="T15" fmla="*/ 1 h 33"/>
                  <a:gd name="T16" fmla="*/ 0 w 14"/>
                  <a:gd name="T17" fmla="*/ 1 h 33"/>
                  <a:gd name="T18" fmla="*/ 1 w 14"/>
                  <a:gd name="T19" fmla="*/ 1 h 33"/>
                  <a:gd name="T20" fmla="*/ 1 w 14"/>
                  <a:gd name="T21" fmla="*/ 1 h 33"/>
                  <a:gd name="T22" fmla="*/ 1 w 14"/>
                  <a:gd name="T23" fmla="*/ 1 h 33"/>
                  <a:gd name="T24" fmla="*/ 1 w 14"/>
                  <a:gd name="T25" fmla="*/ 0 h 33"/>
                  <a:gd name="T26" fmla="*/ 1 w 14"/>
                  <a:gd name="T27" fmla="*/ 1 h 33"/>
                  <a:gd name="T28" fmla="*/ 1 w 14"/>
                  <a:gd name="T29" fmla="*/ 1 h 33"/>
                  <a:gd name="T30" fmla="*/ 1 w 14"/>
                  <a:gd name="T31" fmla="*/ 1 h 33"/>
                  <a:gd name="T32" fmla="*/ 1 w 14"/>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3"/>
                  <a:gd name="T53" fmla="*/ 14 w 1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3">
                    <a:moveTo>
                      <a:pt x="13" y="16"/>
                    </a:moveTo>
                    <a:lnTo>
                      <a:pt x="12" y="22"/>
                    </a:lnTo>
                    <a:lnTo>
                      <a:pt x="11" y="27"/>
                    </a:lnTo>
                    <a:lnTo>
                      <a:pt x="8" y="31"/>
                    </a:lnTo>
                    <a:lnTo>
                      <a:pt x="5" y="32"/>
                    </a:lnTo>
                    <a:lnTo>
                      <a:pt x="3" y="31"/>
                    </a:lnTo>
                    <a:lnTo>
                      <a:pt x="2" y="27"/>
                    </a:lnTo>
                    <a:lnTo>
                      <a:pt x="1" y="22"/>
                    </a:lnTo>
                    <a:lnTo>
                      <a:pt x="0" y="16"/>
                    </a:lnTo>
                    <a:lnTo>
                      <a:pt x="1" y="10"/>
                    </a:lnTo>
                    <a:lnTo>
                      <a:pt x="2" y="5"/>
                    </a:lnTo>
                    <a:lnTo>
                      <a:pt x="3" y="2"/>
                    </a:lnTo>
                    <a:lnTo>
                      <a:pt x="5" y="0"/>
                    </a:lnTo>
                    <a:lnTo>
                      <a:pt x="8" y="2"/>
                    </a:lnTo>
                    <a:lnTo>
                      <a:pt x="11" y="5"/>
                    </a:lnTo>
                    <a:lnTo>
                      <a:pt x="12" y="10"/>
                    </a:lnTo>
                    <a:lnTo>
                      <a:pt x="13" y="16"/>
                    </a:lnTo>
                  </a:path>
                </a:pathLst>
              </a:custGeom>
              <a:noFill/>
              <a:ln w="12700" cap="rnd">
                <a:solidFill>
                  <a:srgbClr val="003333"/>
                </a:solidFill>
                <a:round/>
                <a:headEnd/>
                <a:tailEnd/>
              </a:ln>
            </p:spPr>
            <p:txBody>
              <a:bodyPr/>
              <a:lstStyle/>
              <a:p>
                <a:endParaRPr lang="en-US"/>
              </a:p>
            </p:txBody>
          </p:sp>
          <p:sp>
            <p:nvSpPr>
              <p:cNvPr id="141435" name="Freeform 18"/>
              <p:cNvSpPr>
                <a:spLocks/>
              </p:cNvSpPr>
              <p:nvPr/>
            </p:nvSpPr>
            <p:spPr bwMode="auto">
              <a:xfrm>
                <a:off x="3757" y="1037"/>
                <a:ext cx="7" cy="32"/>
              </a:xfrm>
              <a:custGeom>
                <a:avLst/>
                <a:gdLst>
                  <a:gd name="T0" fmla="*/ 2 w 9"/>
                  <a:gd name="T1" fmla="*/ 1 h 48"/>
                  <a:gd name="T2" fmla="*/ 2 w 9"/>
                  <a:gd name="T3" fmla="*/ 1 h 48"/>
                  <a:gd name="T4" fmla="*/ 2 w 9"/>
                  <a:gd name="T5" fmla="*/ 1 h 48"/>
                  <a:gd name="T6" fmla="*/ 2 w 9"/>
                  <a:gd name="T7" fmla="*/ 1 h 48"/>
                  <a:gd name="T8" fmla="*/ 2 w 9"/>
                  <a:gd name="T9" fmla="*/ 1 h 48"/>
                  <a:gd name="T10" fmla="*/ 2 w 9"/>
                  <a:gd name="T11" fmla="*/ 1 h 48"/>
                  <a:gd name="T12" fmla="*/ 1 w 9"/>
                  <a:gd name="T13" fmla="*/ 1 h 48"/>
                  <a:gd name="T14" fmla="*/ 0 w 9"/>
                  <a:gd name="T15" fmla="*/ 1 h 48"/>
                  <a:gd name="T16" fmla="*/ 0 w 9"/>
                  <a:gd name="T17" fmla="*/ 1 h 48"/>
                  <a:gd name="T18" fmla="*/ 0 w 9"/>
                  <a:gd name="T19" fmla="*/ 1 h 48"/>
                  <a:gd name="T20" fmla="*/ 1 w 9"/>
                  <a:gd name="T21" fmla="*/ 1 h 48"/>
                  <a:gd name="T22" fmla="*/ 2 w 9"/>
                  <a:gd name="T23" fmla="*/ 1 h 48"/>
                  <a:gd name="T24" fmla="*/ 2 w 9"/>
                  <a:gd name="T25" fmla="*/ 0 h 48"/>
                  <a:gd name="T26" fmla="*/ 2 w 9"/>
                  <a:gd name="T27" fmla="*/ 1 h 48"/>
                  <a:gd name="T28" fmla="*/ 2 w 9"/>
                  <a:gd name="T29" fmla="*/ 1 h 48"/>
                  <a:gd name="T30" fmla="*/ 2 w 9"/>
                  <a:gd name="T31" fmla="*/ 1 h 48"/>
                  <a:gd name="T32" fmla="*/ 2 w 9"/>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8"/>
                  <a:gd name="T53" fmla="*/ 9 w 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8">
                    <a:moveTo>
                      <a:pt x="8" y="23"/>
                    </a:moveTo>
                    <a:lnTo>
                      <a:pt x="7" y="33"/>
                    </a:lnTo>
                    <a:lnTo>
                      <a:pt x="7" y="41"/>
                    </a:lnTo>
                    <a:lnTo>
                      <a:pt x="5" y="45"/>
                    </a:lnTo>
                    <a:lnTo>
                      <a:pt x="3" y="47"/>
                    </a:lnTo>
                    <a:lnTo>
                      <a:pt x="2" y="45"/>
                    </a:lnTo>
                    <a:lnTo>
                      <a:pt x="1" y="41"/>
                    </a:lnTo>
                    <a:lnTo>
                      <a:pt x="0" y="33"/>
                    </a:lnTo>
                    <a:lnTo>
                      <a:pt x="0" y="23"/>
                    </a:lnTo>
                    <a:lnTo>
                      <a:pt x="0" y="13"/>
                    </a:lnTo>
                    <a:lnTo>
                      <a:pt x="1" y="6"/>
                    </a:lnTo>
                    <a:lnTo>
                      <a:pt x="2" y="2"/>
                    </a:lnTo>
                    <a:lnTo>
                      <a:pt x="3" y="0"/>
                    </a:lnTo>
                    <a:lnTo>
                      <a:pt x="5" y="2"/>
                    </a:lnTo>
                    <a:lnTo>
                      <a:pt x="7" y="6"/>
                    </a:lnTo>
                    <a:lnTo>
                      <a:pt x="7" y="13"/>
                    </a:lnTo>
                    <a:lnTo>
                      <a:pt x="8" y="23"/>
                    </a:lnTo>
                  </a:path>
                </a:pathLst>
              </a:custGeom>
              <a:noFill/>
              <a:ln w="12700" cap="rnd">
                <a:solidFill>
                  <a:srgbClr val="003333"/>
                </a:solidFill>
                <a:round/>
                <a:headEnd/>
                <a:tailEnd/>
              </a:ln>
            </p:spPr>
            <p:txBody>
              <a:bodyPr/>
              <a:lstStyle/>
              <a:p>
                <a:endParaRPr lang="en-US"/>
              </a:p>
            </p:txBody>
          </p:sp>
          <p:sp>
            <p:nvSpPr>
              <p:cNvPr id="141436" name="Freeform 19"/>
              <p:cNvSpPr>
                <a:spLocks/>
              </p:cNvSpPr>
              <p:nvPr/>
            </p:nvSpPr>
            <p:spPr bwMode="auto">
              <a:xfrm>
                <a:off x="3715" y="1496"/>
                <a:ext cx="10" cy="27"/>
              </a:xfrm>
              <a:custGeom>
                <a:avLst/>
                <a:gdLst>
                  <a:gd name="T0" fmla="*/ 2 w 13"/>
                  <a:gd name="T1" fmla="*/ 1 h 41"/>
                  <a:gd name="T2" fmla="*/ 2 w 13"/>
                  <a:gd name="T3" fmla="*/ 1 h 41"/>
                  <a:gd name="T4" fmla="*/ 2 w 13"/>
                  <a:gd name="T5" fmla="*/ 1 h 41"/>
                  <a:gd name="T6" fmla="*/ 2 w 13"/>
                  <a:gd name="T7" fmla="*/ 1 h 41"/>
                  <a:gd name="T8" fmla="*/ 2 w 13"/>
                  <a:gd name="T9" fmla="*/ 1 h 41"/>
                  <a:gd name="T10" fmla="*/ 2 w 13"/>
                  <a:gd name="T11" fmla="*/ 1 h 41"/>
                  <a:gd name="T12" fmla="*/ 2 w 13"/>
                  <a:gd name="T13" fmla="*/ 1 h 41"/>
                  <a:gd name="T14" fmla="*/ 1 w 13"/>
                  <a:gd name="T15" fmla="*/ 1 h 41"/>
                  <a:gd name="T16" fmla="*/ 0 w 13"/>
                  <a:gd name="T17" fmla="*/ 1 h 41"/>
                  <a:gd name="T18" fmla="*/ 1 w 13"/>
                  <a:gd name="T19" fmla="*/ 1 h 41"/>
                  <a:gd name="T20" fmla="*/ 2 w 13"/>
                  <a:gd name="T21" fmla="*/ 1 h 41"/>
                  <a:gd name="T22" fmla="*/ 2 w 13"/>
                  <a:gd name="T23" fmla="*/ 1 h 41"/>
                  <a:gd name="T24" fmla="*/ 2 w 13"/>
                  <a:gd name="T25" fmla="*/ 0 h 41"/>
                  <a:gd name="T26" fmla="*/ 2 w 13"/>
                  <a:gd name="T27" fmla="*/ 1 h 41"/>
                  <a:gd name="T28" fmla="*/ 2 w 13"/>
                  <a:gd name="T29" fmla="*/ 1 h 41"/>
                  <a:gd name="T30" fmla="*/ 2 w 13"/>
                  <a:gd name="T31" fmla="*/ 1 h 41"/>
                  <a:gd name="T32" fmla="*/ 2 w 1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1"/>
                  <a:gd name="T53" fmla="*/ 13 w 1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1">
                    <a:moveTo>
                      <a:pt x="12" y="16"/>
                    </a:moveTo>
                    <a:lnTo>
                      <a:pt x="12" y="26"/>
                    </a:lnTo>
                    <a:lnTo>
                      <a:pt x="10" y="34"/>
                    </a:lnTo>
                    <a:lnTo>
                      <a:pt x="8" y="39"/>
                    </a:lnTo>
                    <a:lnTo>
                      <a:pt x="5" y="40"/>
                    </a:lnTo>
                    <a:lnTo>
                      <a:pt x="3" y="39"/>
                    </a:lnTo>
                    <a:lnTo>
                      <a:pt x="2" y="34"/>
                    </a:lnTo>
                    <a:lnTo>
                      <a:pt x="1" y="26"/>
                    </a:lnTo>
                    <a:lnTo>
                      <a:pt x="0" y="16"/>
                    </a:lnTo>
                    <a:lnTo>
                      <a:pt x="1" y="10"/>
                    </a:lnTo>
                    <a:lnTo>
                      <a:pt x="2" y="5"/>
                    </a:lnTo>
                    <a:lnTo>
                      <a:pt x="3" y="2"/>
                    </a:lnTo>
                    <a:lnTo>
                      <a:pt x="5" y="0"/>
                    </a:lnTo>
                    <a:lnTo>
                      <a:pt x="8" y="2"/>
                    </a:lnTo>
                    <a:lnTo>
                      <a:pt x="10" y="5"/>
                    </a:lnTo>
                    <a:lnTo>
                      <a:pt x="12" y="10"/>
                    </a:lnTo>
                    <a:lnTo>
                      <a:pt x="12" y="16"/>
                    </a:lnTo>
                  </a:path>
                </a:pathLst>
              </a:custGeom>
              <a:noFill/>
              <a:ln w="12700" cap="rnd">
                <a:solidFill>
                  <a:srgbClr val="003333"/>
                </a:solidFill>
                <a:round/>
                <a:headEnd/>
                <a:tailEnd/>
              </a:ln>
            </p:spPr>
            <p:txBody>
              <a:bodyPr/>
              <a:lstStyle/>
              <a:p>
                <a:endParaRPr lang="en-US"/>
              </a:p>
            </p:txBody>
          </p:sp>
          <p:sp>
            <p:nvSpPr>
              <p:cNvPr id="141437" name="Freeform 20"/>
              <p:cNvSpPr>
                <a:spLocks/>
              </p:cNvSpPr>
              <p:nvPr/>
            </p:nvSpPr>
            <p:spPr bwMode="auto">
              <a:xfrm>
                <a:off x="3652" y="789"/>
                <a:ext cx="7" cy="26"/>
              </a:xfrm>
              <a:custGeom>
                <a:avLst/>
                <a:gdLst>
                  <a:gd name="T0" fmla="*/ 0 w 9"/>
                  <a:gd name="T1" fmla="*/ 1 h 40"/>
                  <a:gd name="T2" fmla="*/ 1 w 9"/>
                  <a:gd name="T3" fmla="*/ 1 h 40"/>
                  <a:gd name="T4" fmla="*/ 1 w 9"/>
                  <a:gd name="T5" fmla="*/ 1 h 40"/>
                  <a:gd name="T6" fmla="*/ 2 w 9"/>
                  <a:gd name="T7" fmla="*/ 1 h 40"/>
                  <a:gd name="T8" fmla="*/ 2 w 9"/>
                  <a:gd name="T9" fmla="*/ 1 h 40"/>
                  <a:gd name="T10" fmla="*/ 2 w 9"/>
                  <a:gd name="T11" fmla="*/ 1 h 40"/>
                  <a:gd name="T12" fmla="*/ 2 w 9"/>
                  <a:gd name="T13" fmla="*/ 1 h 40"/>
                  <a:gd name="T14" fmla="*/ 2 w 9"/>
                  <a:gd name="T15" fmla="*/ 1 h 40"/>
                  <a:gd name="T16" fmla="*/ 2 w 9"/>
                  <a:gd name="T17" fmla="*/ 1 h 40"/>
                  <a:gd name="T18" fmla="*/ 2 w 9"/>
                  <a:gd name="T19" fmla="*/ 1 h 40"/>
                  <a:gd name="T20" fmla="*/ 2 w 9"/>
                  <a:gd name="T21" fmla="*/ 1 h 40"/>
                  <a:gd name="T22" fmla="*/ 2 w 9"/>
                  <a:gd name="T23" fmla="*/ 1 h 40"/>
                  <a:gd name="T24" fmla="*/ 2 w 9"/>
                  <a:gd name="T25" fmla="*/ 0 h 40"/>
                  <a:gd name="T26" fmla="*/ 2 w 9"/>
                  <a:gd name="T27" fmla="*/ 1 h 40"/>
                  <a:gd name="T28" fmla="*/ 1 w 9"/>
                  <a:gd name="T29" fmla="*/ 1 h 40"/>
                  <a:gd name="T30" fmla="*/ 1 w 9"/>
                  <a:gd name="T31" fmla="*/ 1 h 40"/>
                  <a:gd name="T32" fmla="*/ 0 w 9"/>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0"/>
                  <a:gd name="T53" fmla="*/ 9 w 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0">
                    <a:moveTo>
                      <a:pt x="0" y="23"/>
                    </a:moveTo>
                    <a:lnTo>
                      <a:pt x="1" y="30"/>
                    </a:lnTo>
                    <a:lnTo>
                      <a:pt x="1" y="35"/>
                    </a:lnTo>
                    <a:lnTo>
                      <a:pt x="3" y="38"/>
                    </a:lnTo>
                    <a:lnTo>
                      <a:pt x="5" y="39"/>
                    </a:lnTo>
                    <a:lnTo>
                      <a:pt x="6" y="38"/>
                    </a:lnTo>
                    <a:lnTo>
                      <a:pt x="7" y="35"/>
                    </a:lnTo>
                    <a:lnTo>
                      <a:pt x="8" y="30"/>
                    </a:lnTo>
                    <a:lnTo>
                      <a:pt x="8" y="23"/>
                    </a:lnTo>
                    <a:lnTo>
                      <a:pt x="8" y="14"/>
                    </a:lnTo>
                    <a:lnTo>
                      <a:pt x="7" y="6"/>
                    </a:lnTo>
                    <a:lnTo>
                      <a:pt x="6" y="2"/>
                    </a:lnTo>
                    <a:lnTo>
                      <a:pt x="5" y="0"/>
                    </a:lnTo>
                    <a:lnTo>
                      <a:pt x="3" y="2"/>
                    </a:lnTo>
                    <a:lnTo>
                      <a:pt x="1" y="6"/>
                    </a:lnTo>
                    <a:lnTo>
                      <a:pt x="1" y="14"/>
                    </a:lnTo>
                    <a:lnTo>
                      <a:pt x="0" y="23"/>
                    </a:lnTo>
                  </a:path>
                </a:pathLst>
              </a:custGeom>
              <a:noFill/>
              <a:ln w="12700" cap="rnd">
                <a:solidFill>
                  <a:srgbClr val="003333"/>
                </a:solidFill>
                <a:round/>
                <a:headEnd/>
                <a:tailEnd/>
              </a:ln>
            </p:spPr>
            <p:txBody>
              <a:bodyPr/>
              <a:lstStyle/>
              <a:p>
                <a:endParaRPr lang="en-US"/>
              </a:p>
            </p:txBody>
          </p:sp>
          <p:sp>
            <p:nvSpPr>
              <p:cNvPr id="141438" name="Freeform 21"/>
              <p:cNvSpPr>
                <a:spLocks/>
              </p:cNvSpPr>
              <p:nvPr/>
            </p:nvSpPr>
            <p:spPr bwMode="auto">
              <a:xfrm>
                <a:off x="3753" y="1550"/>
                <a:ext cx="10" cy="27"/>
              </a:xfrm>
              <a:custGeom>
                <a:avLst/>
                <a:gdLst>
                  <a:gd name="T0" fmla="*/ 0 w 13"/>
                  <a:gd name="T1" fmla="*/ 1 h 41"/>
                  <a:gd name="T2" fmla="*/ 1 w 13"/>
                  <a:gd name="T3" fmla="*/ 1 h 41"/>
                  <a:gd name="T4" fmla="*/ 2 w 13"/>
                  <a:gd name="T5" fmla="*/ 1 h 41"/>
                  <a:gd name="T6" fmla="*/ 2 w 13"/>
                  <a:gd name="T7" fmla="*/ 1 h 41"/>
                  <a:gd name="T8" fmla="*/ 2 w 13"/>
                  <a:gd name="T9" fmla="*/ 1 h 41"/>
                  <a:gd name="T10" fmla="*/ 2 w 13"/>
                  <a:gd name="T11" fmla="*/ 1 h 41"/>
                  <a:gd name="T12" fmla="*/ 2 w 13"/>
                  <a:gd name="T13" fmla="*/ 1 h 41"/>
                  <a:gd name="T14" fmla="*/ 2 w 13"/>
                  <a:gd name="T15" fmla="*/ 1 h 41"/>
                  <a:gd name="T16" fmla="*/ 2 w 13"/>
                  <a:gd name="T17" fmla="*/ 1 h 41"/>
                  <a:gd name="T18" fmla="*/ 2 w 13"/>
                  <a:gd name="T19" fmla="*/ 1 h 41"/>
                  <a:gd name="T20" fmla="*/ 2 w 13"/>
                  <a:gd name="T21" fmla="*/ 1 h 41"/>
                  <a:gd name="T22" fmla="*/ 2 w 13"/>
                  <a:gd name="T23" fmla="*/ 1 h 41"/>
                  <a:gd name="T24" fmla="*/ 2 w 13"/>
                  <a:gd name="T25" fmla="*/ 0 h 41"/>
                  <a:gd name="T26" fmla="*/ 2 w 13"/>
                  <a:gd name="T27" fmla="*/ 1 h 41"/>
                  <a:gd name="T28" fmla="*/ 2 w 13"/>
                  <a:gd name="T29" fmla="*/ 1 h 41"/>
                  <a:gd name="T30" fmla="*/ 1 w 13"/>
                  <a:gd name="T31" fmla="*/ 1 h 41"/>
                  <a:gd name="T32" fmla="*/ 0 w 1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1"/>
                  <a:gd name="T53" fmla="*/ 13 w 1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1">
                    <a:moveTo>
                      <a:pt x="0" y="24"/>
                    </a:moveTo>
                    <a:lnTo>
                      <a:pt x="1" y="30"/>
                    </a:lnTo>
                    <a:lnTo>
                      <a:pt x="2" y="35"/>
                    </a:lnTo>
                    <a:lnTo>
                      <a:pt x="5" y="39"/>
                    </a:lnTo>
                    <a:lnTo>
                      <a:pt x="7" y="40"/>
                    </a:lnTo>
                    <a:lnTo>
                      <a:pt x="9" y="39"/>
                    </a:lnTo>
                    <a:lnTo>
                      <a:pt x="11" y="35"/>
                    </a:lnTo>
                    <a:lnTo>
                      <a:pt x="12" y="30"/>
                    </a:lnTo>
                    <a:lnTo>
                      <a:pt x="12" y="24"/>
                    </a:lnTo>
                    <a:lnTo>
                      <a:pt x="12" y="14"/>
                    </a:lnTo>
                    <a:lnTo>
                      <a:pt x="11" y="6"/>
                    </a:lnTo>
                    <a:lnTo>
                      <a:pt x="9" y="1"/>
                    </a:lnTo>
                    <a:lnTo>
                      <a:pt x="7" y="0"/>
                    </a:lnTo>
                    <a:lnTo>
                      <a:pt x="5" y="1"/>
                    </a:lnTo>
                    <a:lnTo>
                      <a:pt x="2" y="6"/>
                    </a:lnTo>
                    <a:lnTo>
                      <a:pt x="1" y="14"/>
                    </a:lnTo>
                    <a:lnTo>
                      <a:pt x="0" y="24"/>
                    </a:lnTo>
                  </a:path>
                </a:pathLst>
              </a:custGeom>
              <a:noFill/>
              <a:ln w="12700" cap="rnd">
                <a:solidFill>
                  <a:srgbClr val="003333"/>
                </a:solidFill>
                <a:round/>
                <a:headEnd/>
                <a:tailEnd/>
              </a:ln>
            </p:spPr>
            <p:txBody>
              <a:bodyPr/>
              <a:lstStyle/>
              <a:p>
                <a:endParaRPr lang="en-US"/>
              </a:p>
            </p:txBody>
          </p:sp>
          <p:sp>
            <p:nvSpPr>
              <p:cNvPr id="141439" name="Freeform 22"/>
              <p:cNvSpPr>
                <a:spLocks/>
              </p:cNvSpPr>
              <p:nvPr/>
            </p:nvSpPr>
            <p:spPr bwMode="auto">
              <a:xfrm>
                <a:off x="3693" y="1259"/>
                <a:ext cx="8" cy="21"/>
              </a:xfrm>
              <a:custGeom>
                <a:avLst/>
                <a:gdLst>
                  <a:gd name="T0" fmla="*/ 0 w 12"/>
                  <a:gd name="T1" fmla="*/ 1 h 33"/>
                  <a:gd name="T2" fmla="*/ 0 w 12"/>
                  <a:gd name="T3" fmla="*/ 1 h 33"/>
                  <a:gd name="T4" fmla="*/ 1 w 12"/>
                  <a:gd name="T5" fmla="*/ 1 h 33"/>
                  <a:gd name="T6" fmla="*/ 1 w 12"/>
                  <a:gd name="T7" fmla="*/ 1 h 33"/>
                  <a:gd name="T8" fmla="*/ 1 w 12"/>
                  <a:gd name="T9" fmla="*/ 1 h 33"/>
                  <a:gd name="T10" fmla="*/ 1 w 12"/>
                  <a:gd name="T11" fmla="*/ 1 h 33"/>
                  <a:gd name="T12" fmla="*/ 1 w 12"/>
                  <a:gd name="T13" fmla="*/ 1 h 33"/>
                  <a:gd name="T14" fmla="*/ 1 w 12"/>
                  <a:gd name="T15" fmla="*/ 1 h 33"/>
                  <a:gd name="T16" fmla="*/ 1 w 12"/>
                  <a:gd name="T17" fmla="*/ 1 h 33"/>
                  <a:gd name="T18" fmla="*/ 1 w 12"/>
                  <a:gd name="T19" fmla="*/ 1 h 33"/>
                  <a:gd name="T20" fmla="*/ 1 w 12"/>
                  <a:gd name="T21" fmla="*/ 1 h 33"/>
                  <a:gd name="T22" fmla="*/ 1 w 12"/>
                  <a:gd name="T23" fmla="*/ 1 h 33"/>
                  <a:gd name="T24" fmla="*/ 1 w 12"/>
                  <a:gd name="T25" fmla="*/ 0 h 33"/>
                  <a:gd name="T26" fmla="*/ 1 w 12"/>
                  <a:gd name="T27" fmla="*/ 1 h 33"/>
                  <a:gd name="T28" fmla="*/ 1 w 12"/>
                  <a:gd name="T29" fmla="*/ 1 h 33"/>
                  <a:gd name="T30" fmla="*/ 0 w 12"/>
                  <a:gd name="T31" fmla="*/ 1 h 33"/>
                  <a:gd name="T32" fmla="*/ 0 w 12"/>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3"/>
                  <a:gd name="T53" fmla="*/ 12 w 1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3">
                    <a:moveTo>
                      <a:pt x="0" y="16"/>
                    </a:moveTo>
                    <a:lnTo>
                      <a:pt x="0" y="22"/>
                    </a:lnTo>
                    <a:lnTo>
                      <a:pt x="1" y="27"/>
                    </a:lnTo>
                    <a:lnTo>
                      <a:pt x="2" y="31"/>
                    </a:lnTo>
                    <a:lnTo>
                      <a:pt x="5" y="32"/>
                    </a:lnTo>
                    <a:lnTo>
                      <a:pt x="7" y="31"/>
                    </a:lnTo>
                    <a:lnTo>
                      <a:pt x="9" y="27"/>
                    </a:lnTo>
                    <a:lnTo>
                      <a:pt x="11" y="22"/>
                    </a:lnTo>
                    <a:lnTo>
                      <a:pt x="11" y="16"/>
                    </a:lnTo>
                    <a:lnTo>
                      <a:pt x="11" y="11"/>
                    </a:lnTo>
                    <a:lnTo>
                      <a:pt x="9" y="6"/>
                    </a:lnTo>
                    <a:lnTo>
                      <a:pt x="7" y="2"/>
                    </a:lnTo>
                    <a:lnTo>
                      <a:pt x="5" y="0"/>
                    </a:lnTo>
                    <a:lnTo>
                      <a:pt x="2" y="2"/>
                    </a:lnTo>
                    <a:lnTo>
                      <a:pt x="1" y="6"/>
                    </a:lnTo>
                    <a:lnTo>
                      <a:pt x="0" y="11"/>
                    </a:lnTo>
                    <a:lnTo>
                      <a:pt x="0" y="16"/>
                    </a:lnTo>
                  </a:path>
                </a:pathLst>
              </a:custGeom>
              <a:noFill/>
              <a:ln w="12700" cap="rnd">
                <a:solidFill>
                  <a:srgbClr val="003333"/>
                </a:solidFill>
                <a:round/>
                <a:headEnd/>
                <a:tailEnd/>
              </a:ln>
            </p:spPr>
            <p:txBody>
              <a:bodyPr/>
              <a:lstStyle/>
              <a:p>
                <a:endParaRPr lang="en-US"/>
              </a:p>
            </p:txBody>
          </p:sp>
          <p:sp>
            <p:nvSpPr>
              <p:cNvPr id="141440" name="Freeform 23"/>
              <p:cNvSpPr>
                <a:spLocks/>
              </p:cNvSpPr>
              <p:nvPr/>
            </p:nvSpPr>
            <p:spPr bwMode="auto">
              <a:xfrm>
                <a:off x="3770" y="871"/>
                <a:ext cx="7" cy="52"/>
              </a:xfrm>
              <a:custGeom>
                <a:avLst/>
                <a:gdLst>
                  <a:gd name="T0" fmla="*/ 0 w 10"/>
                  <a:gd name="T1" fmla="*/ 1 h 80"/>
                  <a:gd name="T2" fmla="*/ 1 w 10"/>
                  <a:gd name="T3" fmla="*/ 1 h 80"/>
                  <a:gd name="T4" fmla="*/ 1 w 10"/>
                  <a:gd name="T5" fmla="*/ 1 h 80"/>
                  <a:gd name="T6" fmla="*/ 1 w 10"/>
                  <a:gd name="T7" fmla="*/ 2 h 80"/>
                  <a:gd name="T8" fmla="*/ 1 w 10"/>
                  <a:gd name="T9" fmla="*/ 2 h 80"/>
                  <a:gd name="T10" fmla="*/ 1 w 10"/>
                  <a:gd name="T11" fmla="*/ 2 h 80"/>
                  <a:gd name="T12" fmla="*/ 1 w 10"/>
                  <a:gd name="T13" fmla="*/ 1 h 80"/>
                  <a:gd name="T14" fmla="*/ 1 w 10"/>
                  <a:gd name="T15" fmla="*/ 1 h 80"/>
                  <a:gd name="T16" fmla="*/ 1 w 10"/>
                  <a:gd name="T17" fmla="*/ 1 h 80"/>
                  <a:gd name="T18" fmla="*/ 1 w 10"/>
                  <a:gd name="T19" fmla="*/ 1 h 80"/>
                  <a:gd name="T20" fmla="*/ 1 w 10"/>
                  <a:gd name="T21" fmla="*/ 1 h 80"/>
                  <a:gd name="T22" fmla="*/ 1 w 10"/>
                  <a:gd name="T23" fmla="*/ 1 h 80"/>
                  <a:gd name="T24" fmla="*/ 1 w 10"/>
                  <a:gd name="T25" fmla="*/ 0 h 80"/>
                  <a:gd name="T26" fmla="*/ 1 w 10"/>
                  <a:gd name="T27" fmla="*/ 1 h 80"/>
                  <a:gd name="T28" fmla="*/ 1 w 10"/>
                  <a:gd name="T29" fmla="*/ 1 h 80"/>
                  <a:gd name="T30" fmla="*/ 1 w 10"/>
                  <a:gd name="T31" fmla="*/ 1 h 80"/>
                  <a:gd name="T32" fmla="*/ 0 w 10"/>
                  <a:gd name="T33" fmla="*/ 1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0"/>
                  <a:gd name="T53" fmla="*/ 10 w 10"/>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0">
                    <a:moveTo>
                      <a:pt x="0" y="40"/>
                    </a:moveTo>
                    <a:lnTo>
                      <a:pt x="1" y="56"/>
                    </a:lnTo>
                    <a:lnTo>
                      <a:pt x="1" y="68"/>
                    </a:lnTo>
                    <a:lnTo>
                      <a:pt x="3" y="76"/>
                    </a:lnTo>
                    <a:lnTo>
                      <a:pt x="4" y="79"/>
                    </a:lnTo>
                    <a:lnTo>
                      <a:pt x="6" y="76"/>
                    </a:lnTo>
                    <a:lnTo>
                      <a:pt x="8" y="68"/>
                    </a:lnTo>
                    <a:lnTo>
                      <a:pt x="8" y="56"/>
                    </a:lnTo>
                    <a:lnTo>
                      <a:pt x="9" y="40"/>
                    </a:lnTo>
                    <a:lnTo>
                      <a:pt x="8" y="24"/>
                    </a:lnTo>
                    <a:lnTo>
                      <a:pt x="8" y="11"/>
                    </a:lnTo>
                    <a:lnTo>
                      <a:pt x="6" y="3"/>
                    </a:lnTo>
                    <a:lnTo>
                      <a:pt x="4" y="0"/>
                    </a:lnTo>
                    <a:lnTo>
                      <a:pt x="3" y="3"/>
                    </a:lnTo>
                    <a:lnTo>
                      <a:pt x="1" y="11"/>
                    </a:lnTo>
                    <a:lnTo>
                      <a:pt x="1" y="24"/>
                    </a:lnTo>
                    <a:lnTo>
                      <a:pt x="0" y="40"/>
                    </a:lnTo>
                  </a:path>
                </a:pathLst>
              </a:custGeom>
              <a:noFill/>
              <a:ln w="12700" cap="rnd">
                <a:solidFill>
                  <a:srgbClr val="003333"/>
                </a:solidFill>
                <a:round/>
                <a:headEnd/>
                <a:tailEnd/>
              </a:ln>
            </p:spPr>
            <p:txBody>
              <a:bodyPr/>
              <a:lstStyle/>
              <a:p>
                <a:endParaRPr lang="en-US"/>
              </a:p>
            </p:txBody>
          </p:sp>
          <p:sp>
            <p:nvSpPr>
              <p:cNvPr id="141441" name="Freeform 24"/>
              <p:cNvSpPr>
                <a:spLocks/>
              </p:cNvSpPr>
              <p:nvPr/>
            </p:nvSpPr>
            <p:spPr bwMode="auto">
              <a:xfrm>
                <a:off x="3709" y="949"/>
                <a:ext cx="3" cy="20"/>
              </a:xfrm>
              <a:custGeom>
                <a:avLst/>
                <a:gdLst>
                  <a:gd name="T0" fmla="*/ 0 w 4"/>
                  <a:gd name="T1" fmla="*/ 1 h 31"/>
                  <a:gd name="T2" fmla="*/ 0 w 4"/>
                  <a:gd name="T3" fmla="*/ 1 h 31"/>
                  <a:gd name="T4" fmla="*/ 1 w 4"/>
                  <a:gd name="T5" fmla="*/ 1 h 31"/>
                  <a:gd name="T6" fmla="*/ 1 w 4"/>
                  <a:gd name="T7" fmla="*/ 1 h 31"/>
                  <a:gd name="T8" fmla="*/ 1 w 4"/>
                  <a:gd name="T9" fmla="*/ 1 h 31"/>
                  <a:gd name="T10" fmla="*/ 2 w 4"/>
                  <a:gd name="T11" fmla="*/ 1 h 31"/>
                  <a:gd name="T12" fmla="*/ 2 w 4"/>
                  <a:gd name="T13" fmla="*/ 1 h 31"/>
                  <a:gd name="T14" fmla="*/ 2 w 4"/>
                  <a:gd name="T15" fmla="*/ 1 h 31"/>
                  <a:gd name="T16" fmla="*/ 2 w 4"/>
                  <a:gd name="T17" fmla="*/ 1 h 31"/>
                  <a:gd name="T18" fmla="*/ 1 w 4"/>
                  <a:gd name="T19" fmla="*/ 0 h 31"/>
                  <a:gd name="T20" fmla="*/ 0 w 4"/>
                  <a:gd name="T21" fmla="*/ 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31"/>
                  <a:gd name="T35" fmla="*/ 4 w 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31">
                    <a:moveTo>
                      <a:pt x="0" y="15"/>
                    </a:moveTo>
                    <a:lnTo>
                      <a:pt x="0" y="17"/>
                    </a:lnTo>
                    <a:lnTo>
                      <a:pt x="1" y="22"/>
                    </a:lnTo>
                    <a:lnTo>
                      <a:pt x="1" y="28"/>
                    </a:lnTo>
                    <a:lnTo>
                      <a:pt x="1" y="30"/>
                    </a:lnTo>
                    <a:lnTo>
                      <a:pt x="2" y="28"/>
                    </a:lnTo>
                    <a:lnTo>
                      <a:pt x="2" y="22"/>
                    </a:lnTo>
                    <a:lnTo>
                      <a:pt x="3" y="17"/>
                    </a:lnTo>
                    <a:lnTo>
                      <a:pt x="3" y="15"/>
                    </a:lnTo>
                    <a:lnTo>
                      <a:pt x="1" y="0"/>
                    </a:lnTo>
                    <a:lnTo>
                      <a:pt x="0" y="15"/>
                    </a:lnTo>
                  </a:path>
                </a:pathLst>
              </a:custGeom>
              <a:noFill/>
              <a:ln w="12700" cap="rnd">
                <a:solidFill>
                  <a:srgbClr val="003333"/>
                </a:solidFill>
                <a:round/>
                <a:headEnd/>
                <a:tailEnd/>
              </a:ln>
            </p:spPr>
            <p:txBody>
              <a:bodyPr/>
              <a:lstStyle/>
              <a:p>
                <a:endParaRPr lang="en-US"/>
              </a:p>
            </p:txBody>
          </p:sp>
          <p:sp>
            <p:nvSpPr>
              <p:cNvPr id="141442" name="Freeform 25"/>
              <p:cNvSpPr>
                <a:spLocks/>
              </p:cNvSpPr>
              <p:nvPr/>
            </p:nvSpPr>
            <p:spPr bwMode="auto">
              <a:xfrm>
                <a:off x="3174" y="1008"/>
                <a:ext cx="948" cy="578"/>
              </a:xfrm>
              <a:custGeom>
                <a:avLst/>
                <a:gdLst>
                  <a:gd name="T0" fmla="*/ 45 w 948"/>
                  <a:gd name="T1" fmla="*/ 101 h 578"/>
                  <a:gd name="T2" fmla="*/ 100 w 948"/>
                  <a:gd name="T3" fmla="*/ 100 h 578"/>
                  <a:gd name="T4" fmla="*/ 153 w 948"/>
                  <a:gd name="T5" fmla="*/ 104 h 578"/>
                  <a:gd name="T6" fmla="*/ 199 w 948"/>
                  <a:gd name="T7" fmla="*/ 105 h 578"/>
                  <a:gd name="T8" fmla="*/ 246 w 948"/>
                  <a:gd name="T9" fmla="*/ 97 h 578"/>
                  <a:gd name="T10" fmla="*/ 290 w 948"/>
                  <a:gd name="T11" fmla="*/ 87 h 578"/>
                  <a:gd name="T12" fmla="*/ 318 w 948"/>
                  <a:gd name="T13" fmla="*/ 71 h 578"/>
                  <a:gd name="T14" fmla="*/ 336 w 948"/>
                  <a:gd name="T15" fmla="*/ 34 h 578"/>
                  <a:gd name="T16" fmla="*/ 387 w 948"/>
                  <a:gd name="T17" fmla="*/ 21 h 578"/>
                  <a:gd name="T18" fmla="*/ 454 w 948"/>
                  <a:gd name="T19" fmla="*/ 6 h 578"/>
                  <a:gd name="T20" fmla="*/ 523 w 948"/>
                  <a:gd name="T21" fmla="*/ 1 h 578"/>
                  <a:gd name="T22" fmla="*/ 562 w 948"/>
                  <a:gd name="T23" fmla="*/ 10 h 578"/>
                  <a:gd name="T24" fmla="*/ 585 w 948"/>
                  <a:gd name="T25" fmla="*/ 21 h 578"/>
                  <a:gd name="T26" fmla="*/ 605 w 948"/>
                  <a:gd name="T27" fmla="*/ 30 h 578"/>
                  <a:gd name="T28" fmla="*/ 618 w 948"/>
                  <a:gd name="T29" fmla="*/ 45 h 578"/>
                  <a:gd name="T30" fmla="*/ 651 w 948"/>
                  <a:gd name="T31" fmla="*/ 75 h 578"/>
                  <a:gd name="T32" fmla="*/ 691 w 948"/>
                  <a:gd name="T33" fmla="*/ 104 h 578"/>
                  <a:gd name="T34" fmla="*/ 711 w 948"/>
                  <a:gd name="T35" fmla="*/ 128 h 578"/>
                  <a:gd name="T36" fmla="*/ 744 w 948"/>
                  <a:gd name="T37" fmla="*/ 162 h 578"/>
                  <a:gd name="T38" fmla="*/ 766 w 948"/>
                  <a:gd name="T39" fmla="*/ 189 h 578"/>
                  <a:gd name="T40" fmla="*/ 820 w 948"/>
                  <a:gd name="T41" fmla="*/ 187 h 578"/>
                  <a:gd name="T42" fmla="*/ 882 w 948"/>
                  <a:gd name="T43" fmla="*/ 187 h 578"/>
                  <a:gd name="T44" fmla="*/ 914 w 948"/>
                  <a:gd name="T45" fmla="*/ 200 h 578"/>
                  <a:gd name="T46" fmla="*/ 933 w 948"/>
                  <a:gd name="T47" fmla="*/ 198 h 578"/>
                  <a:gd name="T48" fmla="*/ 944 w 948"/>
                  <a:gd name="T49" fmla="*/ 400 h 578"/>
                  <a:gd name="T50" fmla="*/ 915 w 948"/>
                  <a:gd name="T51" fmla="*/ 412 h 578"/>
                  <a:gd name="T52" fmla="*/ 898 w 948"/>
                  <a:gd name="T53" fmla="*/ 445 h 578"/>
                  <a:gd name="T54" fmla="*/ 872 w 948"/>
                  <a:gd name="T55" fmla="*/ 467 h 578"/>
                  <a:gd name="T56" fmla="*/ 839 w 948"/>
                  <a:gd name="T57" fmla="*/ 481 h 578"/>
                  <a:gd name="T58" fmla="*/ 811 w 948"/>
                  <a:gd name="T59" fmla="*/ 512 h 578"/>
                  <a:gd name="T60" fmla="*/ 777 w 948"/>
                  <a:gd name="T61" fmla="*/ 549 h 578"/>
                  <a:gd name="T62" fmla="*/ 760 w 948"/>
                  <a:gd name="T63" fmla="*/ 571 h 578"/>
                  <a:gd name="T64" fmla="*/ 717 w 948"/>
                  <a:gd name="T65" fmla="*/ 575 h 578"/>
                  <a:gd name="T66" fmla="*/ 661 w 948"/>
                  <a:gd name="T67" fmla="*/ 578 h 578"/>
                  <a:gd name="T68" fmla="*/ 598 w 948"/>
                  <a:gd name="T69" fmla="*/ 577 h 578"/>
                  <a:gd name="T70" fmla="*/ 540 w 948"/>
                  <a:gd name="T71" fmla="*/ 565 h 578"/>
                  <a:gd name="T72" fmla="*/ 493 w 948"/>
                  <a:gd name="T73" fmla="*/ 536 h 578"/>
                  <a:gd name="T74" fmla="*/ 467 w 948"/>
                  <a:gd name="T75" fmla="*/ 485 h 578"/>
                  <a:gd name="T76" fmla="*/ 458 w 948"/>
                  <a:gd name="T77" fmla="*/ 452 h 578"/>
                  <a:gd name="T78" fmla="*/ 447 w 948"/>
                  <a:gd name="T79" fmla="*/ 441 h 578"/>
                  <a:gd name="T80" fmla="*/ 430 w 948"/>
                  <a:gd name="T81" fmla="*/ 415 h 578"/>
                  <a:gd name="T82" fmla="*/ 395 w 948"/>
                  <a:gd name="T83" fmla="*/ 381 h 578"/>
                  <a:gd name="T84" fmla="*/ 363 w 948"/>
                  <a:gd name="T85" fmla="*/ 362 h 578"/>
                  <a:gd name="T86" fmla="*/ 321 w 948"/>
                  <a:gd name="T87" fmla="*/ 374 h 578"/>
                  <a:gd name="T88" fmla="*/ 268 w 948"/>
                  <a:gd name="T89" fmla="*/ 386 h 578"/>
                  <a:gd name="T90" fmla="*/ 210 w 948"/>
                  <a:gd name="T91" fmla="*/ 397 h 578"/>
                  <a:gd name="T92" fmla="*/ 150 w 948"/>
                  <a:gd name="T93" fmla="*/ 404 h 578"/>
                  <a:gd name="T94" fmla="*/ 92 w 948"/>
                  <a:gd name="T95" fmla="*/ 410 h 578"/>
                  <a:gd name="T96" fmla="*/ 37 w 948"/>
                  <a:gd name="T97" fmla="*/ 414 h 578"/>
                  <a:gd name="T98" fmla="*/ 7 w 948"/>
                  <a:gd name="T99" fmla="*/ 408 h 578"/>
                  <a:gd name="T100" fmla="*/ 6 w 948"/>
                  <a:gd name="T101" fmla="*/ 383 h 578"/>
                  <a:gd name="T102" fmla="*/ 5 w 948"/>
                  <a:gd name="T103" fmla="*/ 378 h 578"/>
                  <a:gd name="T104" fmla="*/ 8 w 948"/>
                  <a:gd name="T105" fmla="*/ 346 h 578"/>
                  <a:gd name="T106" fmla="*/ 5 w 948"/>
                  <a:gd name="T107" fmla="*/ 180 h 578"/>
                  <a:gd name="T108" fmla="*/ 0 w 948"/>
                  <a:gd name="T109" fmla="*/ 127 h 5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8"/>
                  <a:gd name="T166" fmla="*/ 0 h 578"/>
                  <a:gd name="T167" fmla="*/ 948 w 948"/>
                  <a:gd name="T168" fmla="*/ 578 h 5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8" h="578">
                    <a:moveTo>
                      <a:pt x="5" y="105"/>
                    </a:moveTo>
                    <a:lnTo>
                      <a:pt x="15" y="104"/>
                    </a:lnTo>
                    <a:lnTo>
                      <a:pt x="25" y="102"/>
                    </a:lnTo>
                    <a:lnTo>
                      <a:pt x="35" y="101"/>
                    </a:lnTo>
                    <a:lnTo>
                      <a:pt x="45" y="101"/>
                    </a:lnTo>
                    <a:lnTo>
                      <a:pt x="56" y="100"/>
                    </a:lnTo>
                    <a:lnTo>
                      <a:pt x="67" y="99"/>
                    </a:lnTo>
                    <a:lnTo>
                      <a:pt x="78" y="99"/>
                    </a:lnTo>
                    <a:lnTo>
                      <a:pt x="89" y="100"/>
                    </a:lnTo>
                    <a:lnTo>
                      <a:pt x="100" y="100"/>
                    </a:lnTo>
                    <a:lnTo>
                      <a:pt x="111" y="101"/>
                    </a:lnTo>
                    <a:lnTo>
                      <a:pt x="122" y="101"/>
                    </a:lnTo>
                    <a:lnTo>
                      <a:pt x="133" y="101"/>
                    </a:lnTo>
                    <a:lnTo>
                      <a:pt x="143" y="102"/>
                    </a:lnTo>
                    <a:lnTo>
                      <a:pt x="153" y="104"/>
                    </a:lnTo>
                    <a:lnTo>
                      <a:pt x="164" y="105"/>
                    </a:lnTo>
                    <a:lnTo>
                      <a:pt x="173" y="105"/>
                    </a:lnTo>
                    <a:lnTo>
                      <a:pt x="182" y="107"/>
                    </a:lnTo>
                    <a:lnTo>
                      <a:pt x="191" y="107"/>
                    </a:lnTo>
                    <a:lnTo>
                      <a:pt x="199" y="105"/>
                    </a:lnTo>
                    <a:lnTo>
                      <a:pt x="209" y="105"/>
                    </a:lnTo>
                    <a:lnTo>
                      <a:pt x="218" y="103"/>
                    </a:lnTo>
                    <a:lnTo>
                      <a:pt x="227" y="101"/>
                    </a:lnTo>
                    <a:lnTo>
                      <a:pt x="236" y="99"/>
                    </a:lnTo>
                    <a:lnTo>
                      <a:pt x="246" y="97"/>
                    </a:lnTo>
                    <a:lnTo>
                      <a:pt x="254" y="95"/>
                    </a:lnTo>
                    <a:lnTo>
                      <a:pt x="264" y="92"/>
                    </a:lnTo>
                    <a:lnTo>
                      <a:pt x="273" y="90"/>
                    </a:lnTo>
                    <a:lnTo>
                      <a:pt x="282" y="89"/>
                    </a:lnTo>
                    <a:lnTo>
                      <a:pt x="290" y="87"/>
                    </a:lnTo>
                    <a:lnTo>
                      <a:pt x="298" y="86"/>
                    </a:lnTo>
                    <a:lnTo>
                      <a:pt x="307" y="85"/>
                    </a:lnTo>
                    <a:lnTo>
                      <a:pt x="314" y="84"/>
                    </a:lnTo>
                    <a:lnTo>
                      <a:pt x="315" y="78"/>
                    </a:lnTo>
                    <a:lnTo>
                      <a:pt x="318" y="71"/>
                    </a:lnTo>
                    <a:lnTo>
                      <a:pt x="321" y="63"/>
                    </a:lnTo>
                    <a:lnTo>
                      <a:pt x="326" y="56"/>
                    </a:lnTo>
                    <a:lnTo>
                      <a:pt x="330" y="48"/>
                    </a:lnTo>
                    <a:lnTo>
                      <a:pt x="334" y="41"/>
                    </a:lnTo>
                    <a:lnTo>
                      <a:pt x="336" y="34"/>
                    </a:lnTo>
                    <a:lnTo>
                      <a:pt x="337" y="27"/>
                    </a:lnTo>
                    <a:lnTo>
                      <a:pt x="349" y="27"/>
                    </a:lnTo>
                    <a:lnTo>
                      <a:pt x="362" y="25"/>
                    </a:lnTo>
                    <a:lnTo>
                      <a:pt x="374" y="23"/>
                    </a:lnTo>
                    <a:lnTo>
                      <a:pt x="387" y="21"/>
                    </a:lnTo>
                    <a:lnTo>
                      <a:pt x="400" y="18"/>
                    </a:lnTo>
                    <a:lnTo>
                      <a:pt x="414" y="15"/>
                    </a:lnTo>
                    <a:lnTo>
                      <a:pt x="427" y="11"/>
                    </a:lnTo>
                    <a:lnTo>
                      <a:pt x="441" y="8"/>
                    </a:lnTo>
                    <a:lnTo>
                      <a:pt x="454" y="6"/>
                    </a:lnTo>
                    <a:lnTo>
                      <a:pt x="468" y="3"/>
                    </a:lnTo>
                    <a:lnTo>
                      <a:pt x="482" y="1"/>
                    </a:lnTo>
                    <a:lnTo>
                      <a:pt x="496" y="0"/>
                    </a:lnTo>
                    <a:lnTo>
                      <a:pt x="509" y="0"/>
                    </a:lnTo>
                    <a:lnTo>
                      <a:pt x="523" y="1"/>
                    </a:lnTo>
                    <a:lnTo>
                      <a:pt x="537" y="3"/>
                    </a:lnTo>
                    <a:lnTo>
                      <a:pt x="551" y="6"/>
                    </a:lnTo>
                    <a:lnTo>
                      <a:pt x="554" y="8"/>
                    </a:lnTo>
                    <a:lnTo>
                      <a:pt x="558" y="9"/>
                    </a:lnTo>
                    <a:lnTo>
                      <a:pt x="562" y="10"/>
                    </a:lnTo>
                    <a:lnTo>
                      <a:pt x="566" y="12"/>
                    </a:lnTo>
                    <a:lnTo>
                      <a:pt x="571" y="15"/>
                    </a:lnTo>
                    <a:lnTo>
                      <a:pt x="575" y="17"/>
                    </a:lnTo>
                    <a:lnTo>
                      <a:pt x="580" y="19"/>
                    </a:lnTo>
                    <a:lnTo>
                      <a:pt x="585" y="21"/>
                    </a:lnTo>
                    <a:lnTo>
                      <a:pt x="588" y="23"/>
                    </a:lnTo>
                    <a:lnTo>
                      <a:pt x="593" y="25"/>
                    </a:lnTo>
                    <a:lnTo>
                      <a:pt x="597" y="27"/>
                    </a:lnTo>
                    <a:lnTo>
                      <a:pt x="601" y="29"/>
                    </a:lnTo>
                    <a:lnTo>
                      <a:pt x="605" y="30"/>
                    </a:lnTo>
                    <a:lnTo>
                      <a:pt x="608" y="32"/>
                    </a:lnTo>
                    <a:lnTo>
                      <a:pt x="612" y="32"/>
                    </a:lnTo>
                    <a:lnTo>
                      <a:pt x="614" y="32"/>
                    </a:lnTo>
                    <a:lnTo>
                      <a:pt x="615" y="39"/>
                    </a:lnTo>
                    <a:lnTo>
                      <a:pt x="618" y="45"/>
                    </a:lnTo>
                    <a:lnTo>
                      <a:pt x="623" y="52"/>
                    </a:lnTo>
                    <a:lnTo>
                      <a:pt x="629" y="59"/>
                    </a:lnTo>
                    <a:lnTo>
                      <a:pt x="635" y="64"/>
                    </a:lnTo>
                    <a:lnTo>
                      <a:pt x="642" y="70"/>
                    </a:lnTo>
                    <a:lnTo>
                      <a:pt x="651" y="75"/>
                    </a:lnTo>
                    <a:lnTo>
                      <a:pt x="660" y="81"/>
                    </a:lnTo>
                    <a:lnTo>
                      <a:pt x="668" y="87"/>
                    </a:lnTo>
                    <a:lnTo>
                      <a:pt x="676" y="92"/>
                    </a:lnTo>
                    <a:lnTo>
                      <a:pt x="684" y="98"/>
                    </a:lnTo>
                    <a:lnTo>
                      <a:pt x="691" y="104"/>
                    </a:lnTo>
                    <a:lnTo>
                      <a:pt x="697" y="109"/>
                    </a:lnTo>
                    <a:lnTo>
                      <a:pt x="701" y="115"/>
                    </a:lnTo>
                    <a:lnTo>
                      <a:pt x="704" y="121"/>
                    </a:lnTo>
                    <a:lnTo>
                      <a:pt x="705" y="127"/>
                    </a:lnTo>
                    <a:lnTo>
                      <a:pt x="711" y="128"/>
                    </a:lnTo>
                    <a:lnTo>
                      <a:pt x="719" y="134"/>
                    </a:lnTo>
                    <a:lnTo>
                      <a:pt x="725" y="140"/>
                    </a:lnTo>
                    <a:lnTo>
                      <a:pt x="732" y="148"/>
                    </a:lnTo>
                    <a:lnTo>
                      <a:pt x="738" y="155"/>
                    </a:lnTo>
                    <a:lnTo>
                      <a:pt x="744" y="162"/>
                    </a:lnTo>
                    <a:lnTo>
                      <a:pt x="750" y="167"/>
                    </a:lnTo>
                    <a:lnTo>
                      <a:pt x="755" y="169"/>
                    </a:lnTo>
                    <a:lnTo>
                      <a:pt x="755" y="189"/>
                    </a:lnTo>
                    <a:lnTo>
                      <a:pt x="760" y="189"/>
                    </a:lnTo>
                    <a:lnTo>
                      <a:pt x="766" y="189"/>
                    </a:lnTo>
                    <a:lnTo>
                      <a:pt x="774" y="189"/>
                    </a:lnTo>
                    <a:lnTo>
                      <a:pt x="785" y="188"/>
                    </a:lnTo>
                    <a:lnTo>
                      <a:pt x="796" y="188"/>
                    </a:lnTo>
                    <a:lnTo>
                      <a:pt x="807" y="187"/>
                    </a:lnTo>
                    <a:lnTo>
                      <a:pt x="820" y="187"/>
                    </a:lnTo>
                    <a:lnTo>
                      <a:pt x="833" y="187"/>
                    </a:lnTo>
                    <a:lnTo>
                      <a:pt x="846" y="187"/>
                    </a:lnTo>
                    <a:lnTo>
                      <a:pt x="859" y="187"/>
                    </a:lnTo>
                    <a:lnTo>
                      <a:pt x="871" y="187"/>
                    </a:lnTo>
                    <a:lnTo>
                      <a:pt x="882" y="187"/>
                    </a:lnTo>
                    <a:lnTo>
                      <a:pt x="893" y="189"/>
                    </a:lnTo>
                    <a:lnTo>
                      <a:pt x="901" y="190"/>
                    </a:lnTo>
                    <a:lnTo>
                      <a:pt x="909" y="192"/>
                    </a:lnTo>
                    <a:lnTo>
                      <a:pt x="914" y="195"/>
                    </a:lnTo>
                    <a:lnTo>
                      <a:pt x="914" y="200"/>
                    </a:lnTo>
                    <a:lnTo>
                      <a:pt x="916" y="202"/>
                    </a:lnTo>
                    <a:lnTo>
                      <a:pt x="920" y="202"/>
                    </a:lnTo>
                    <a:lnTo>
                      <a:pt x="924" y="201"/>
                    </a:lnTo>
                    <a:lnTo>
                      <a:pt x="928" y="199"/>
                    </a:lnTo>
                    <a:lnTo>
                      <a:pt x="933" y="198"/>
                    </a:lnTo>
                    <a:lnTo>
                      <a:pt x="938" y="196"/>
                    </a:lnTo>
                    <a:lnTo>
                      <a:pt x="942" y="195"/>
                    </a:lnTo>
                    <a:lnTo>
                      <a:pt x="945" y="195"/>
                    </a:lnTo>
                    <a:lnTo>
                      <a:pt x="948" y="399"/>
                    </a:lnTo>
                    <a:lnTo>
                      <a:pt x="944" y="400"/>
                    </a:lnTo>
                    <a:lnTo>
                      <a:pt x="938" y="401"/>
                    </a:lnTo>
                    <a:lnTo>
                      <a:pt x="931" y="404"/>
                    </a:lnTo>
                    <a:lnTo>
                      <a:pt x="926" y="407"/>
                    </a:lnTo>
                    <a:lnTo>
                      <a:pt x="920" y="410"/>
                    </a:lnTo>
                    <a:lnTo>
                      <a:pt x="915" y="412"/>
                    </a:lnTo>
                    <a:lnTo>
                      <a:pt x="910" y="414"/>
                    </a:lnTo>
                    <a:lnTo>
                      <a:pt x="905" y="415"/>
                    </a:lnTo>
                    <a:lnTo>
                      <a:pt x="904" y="424"/>
                    </a:lnTo>
                    <a:lnTo>
                      <a:pt x="901" y="434"/>
                    </a:lnTo>
                    <a:lnTo>
                      <a:pt x="898" y="445"/>
                    </a:lnTo>
                    <a:lnTo>
                      <a:pt x="896" y="456"/>
                    </a:lnTo>
                    <a:lnTo>
                      <a:pt x="892" y="457"/>
                    </a:lnTo>
                    <a:lnTo>
                      <a:pt x="886" y="461"/>
                    </a:lnTo>
                    <a:lnTo>
                      <a:pt x="879" y="463"/>
                    </a:lnTo>
                    <a:lnTo>
                      <a:pt x="872" y="467"/>
                    </a:lnTo>
                    <a:lnTo>
                      <a:pt x="864" y="472"/>
                    </a:lnTo>
                    <a:lnTo>
                      <a:pt x="857" y="474"/>
                    </a:lnTo>
                    <a:lnTo>
                      <a:pt x="849" y="477"/>
                    </a:lnTo>
                    <a:lnTo>
                      <a:pt x="841" y="478"/>
                    </a:lnTo>
                    <a:lnTo>
                      <a:pt x="839" y="481"/>
                    </a:lnTo>
                    <a:lnTo>
                      <a:pt x="835" y="486"/>
                    </a:lnTo>
                    <a:lnTo>
                      <a:pt x="830" y="492"/>
                    </a:lnTo>
                    <a:lnTo>
                      <a:pt x="824" y="498"/>
                    </a:lnTo>
                    <a:lnTo>
                      <a:pt x="818" y="505"/>
                    </a:lnTo>
                    <a:lnTo>
                      <a:pt x="811" y="512"/>
                    </a:lnTo>
                    <a:lnTo>
                      <a:pt x="804" y="519"/>
                    </a:lnTo>
                    <a:lnTo>
                      <a:pt x="797" y="527"/>
                    </a:lnTo>
                    <a:lnTo>
                      <a:pt x="790" y="534"/>
                    </a:lnTo>
                    <a:lnTo>
                      <a:pt x="783" y="542"/>
                    </a:lnTo>
                    <a:lnTo>
                      <a:pt x="777" y="549"/>
                    </a:lnTo>
                    <a:lnTo>
                      <a:pt x="771" y="555"/>
                    </a:lnTo>
                    <a:lnTo>
                      <a:pt x="766" y="561"/>
                    </a:lnTo>
                    <a:lnTo>
                      <a:pt x="763" y="566"/>
                    </a:lnTo>
                    <a:lnTo>
                      <a:pt x="761" y="569"/>
                    </a:lnTo>
                    <a:lnTo>
                      <a:pt x="760" y="571"/>
                    </a:lnTo>
                    <a:lnTo>
                      <a:pt x="753" y="571"/>
                    </a:lnTo>
                    <a:lnTo>
                      <a:pt x="745" y="572"/>
                    </a:lnTo>
                    <a:lnTo>
                      <a:pt x="736" y="573"/>
                    </a:lnTo>
                    <a:lnTo>
                      <a:pt x="728" y="573"/>
                    </a:lnTo>
                    <a:lnTo>
                      <a:pt x="717" y="575"/>
                    </a:lnTo>
                    <a:lnTo>
                      <a:pt x="707" y="576"/>
                    </a:lnTo>
                    <a:lnTo>
                      <a:pt x="696" y="576"/>
                    </a:lnTo>
                    <a:lnTo>
                      <a:pt x="685" y="577"/>
                    </a:lnTo>
                    <a:lnTo>
                      <a:pt x="673" y="578"/>
                    </a:lnTo>
                    <a:lnTo>
                      <a:pt x="661" y="578"/>
                    </a:lnTo>
                    <a:lnTo>
                      <a:pt x="649" y="578"/>
                    </a:lnTo>
                    <a:lnTo>
                      <a:pt x="637" y="578"/>
                    </a:lnTo>
                    <a:lnTo>
                      <a:pt x="624" y="578"/>
                    </a:lnTo>
                    <a:lnTo>
                      <a:pt x="611" y="578"/>
                    </a:lnTo>
                    <a:lnTo>
                      <a:pt x="598" y="577"/>
                    </a:lnTo>
                    <a:lnTo>
                      <a:pt x="587" y="576"/>
                    </a:lnTo>
                    <a:lnTo>
                      <a:pt x="574" y="573"/>
                    </a:lnTo>
                    <a:lnTo>
                      <a:pt x="563" y="571"/>
                    </a:lnTo>
                    <a:lnTo>
                      <a:pt x="551" y="568"/>
                    </a:lnTo>
                    <a:lnTo>
                      <a:pt x="540" y="565"/>
                    </a:lnTo>
                    <a:lnTo>
                      <a:pt x="530" y="560"/>
                    </a:lnTo>
                    <a:lnTo>
                      <a:pt x="519" y="555"/>
                    </a:lnTo>
                    <a:lnTo>
                      <a:pt x="510" y="550"/>
                    </a:lnTo>
                    <a:lnTo>
                      <a:pt x="501" y="543"/>
                    </a:lnTo>
                    <a:lnTo>
                      <a:pt x="493" y="536"/>
                    </a:lnTo>
                    <a:lnTo>
                      <a:pt x="486" y="527"/>
                    </a:lnTo>
                    <a:lnTo>
                      <a:pt x="480" y="518"/>
                    </a:lnTo>
                    <a:lnTo>
                      <a:pt x="475" y="508"/>
                    </a:lnTo>
                    <a:lnTo>
                      <a:pt x="470" y="497"/>
                    </a:lnTo>
                    <a:lnTo>
                      <a:pt x="467" y="485"/>
                    </a:lnTo>
                    <a:lnTo>
                      <a:pt x="465" y="472"/>
                    </a:lnTo>
                    <a:lnTo>
                      <a:pt x="464" y="456"/>
                    </a:lnTo>
                    <a:lnTo>
                      <a:pt x="463" y="456"/>
                    </a:lnTo>
                    <a:lnTo>
                      <a:pt x="461" y="454"/>
                    </a:lnTo>
                    <a:lnTo>
                      <a:pt x="458" y="452"/>
                    </a:lnTo>
                    <a:lnTo>
                      <a:pt x="455" y="448"/>
                    </a:lnTo>
                    <a:lnTo>
                      <a:pt x="452" y="446"/>
                    </a:lnTo>
                    <a:lnTo>
                      <a:pt x="450" y="443"/>
                    </a:lnTo>
                    <a:lnTo>
                      <a:pt x="448" y="442"/>
                    </a:lnTo>
                    <a:lnTo>
                      <a:pt x="447" y="441"/>
                    </a:lnTo>
                    <a:lnTo>
                      <a:pt x="445" y="437"/>
                    </a:lnTo>
                    <a:lnTo>
                      <a:pt x="443" y="433"/>
                    </a:lnTo>
                    <a:lnTo>
                      <a:pt x="440" y="428"/>
                    </a:lnTo>
                    <a:lnTo>
                      <a:pt x="436" y="421"/>
                    </a:lnTo>
                    <a:lnTo>
                      <a:pt x="430" y="415"/>
                    </a:lnTo>
                    <a:lnTo>
                      <a:pt x="424" y="408"/>
                    </a:lnTo>
                    <a:lnTo>
                      <a:pt x="417" y="401"/>
                    </a:lnTo>
                    <a:lnTo>
                      <a:pt x="410" y="393"/>
                    </a:lnTo>
                    <a:lnTo>
                      <a:pt x="402" y="388"/>
                    </a:lnTo>
                    <a:lnTo>
                      <a:pt x="395" y="381"/>
                    </a:lnTo>
                    <a:lnTo>
                      <a:pt x="388" y="375"/>
                    </a:lnTo>
                    <a:lnTo>
                      <a:pt x="381" y="370"/>
                    </a:lnTo>
                    <a:lnTo>
                      <a:pt x="374" y="366"/>
                    </a:lnTo>
                    <a:lnTo>
                      <a:pt x="369" y="364"/>
                    </a:lnTo>
                    <a:lnTo>
                      <a:pt x="363" y="362"/>
                    </a:lnTo>
                    <a:lnTo>
                      <a:pt x="359" y="363"/>
                    </a:lnTo>
                    <a:lnTo>
                      <a:pt x="351" y="365"/>
                    </a:lnTo>
                    <a:lnTo>
                      <a:pt x="341" y="368"/>
                    </a:lnTo>
                    <a:lnTo>
                      <a:pt x="331" y="371"/>
                    </a:lnTo>
                    <a:lnTo>
                      <a:pt x="321" y="374"/>
                    </a:lnTo>
                    <a:lnTo>
                      <a:pt x="311" y="376"/>
                    </a:lnTo>
                    <a:lnTo>
                      <a:pt x="301" y="379"/>
                    </a:lnTo>
                    <a:lnTo>
                      <a:pt x="290" y="381"/>
                    </a:lnTo>
                    <a:lnTo>
                      <a:pt x="279" y="383"/>
                    </a:lnTo>
                    <a:lnTo>
                      <a:pt x="268" y="386"/>
                    </a:lnTo>
                    <a:lnTo>
                      <a:pt x="257" y="388"/>
                    </a:lnTo>
                    <a:lnTo>
                      <a:pt x="245" y="390"/>
                    </a:lnTo>
                    <a:lnTo>
                      <a:pt x="233" y="392"/>
                    </a:lnTo>
                    <a:lnTo>
                      <a:pt x="221" y="394"/>
                    </a:lnTo>
                    <a:lnTo>
                      <a:pt x="210" y="397"/>
                    </a:lnTo>
                    <a:lnTo>
                      <a:pt x="198" y="398"/>
                    </a:lnTo>
                    <a:lnTo>
                      <a:pt x="186" y="400"/>
                    </a:lnTo>
                    <a:lnTo>
                      <a:pt x="175" y="401"/>
                    </a:lnTo>
                    <a:lnTo>
                      <a:pt x="163" y="403"/>
                    </a:lnTo>
                    <a:lnTo>
                      <a:pt x="150" y="404"/>
                    </a:lnTo>
                    <a:lnTo>
                      <a:pt x="139" y="406"/>
                    </a:lnTo>
                    <a:lnTo>
                      <a:pt x="127" y="408"/>
                    </a:lnTo>
                    <a:lnTo>
                      <a:pt x="115" y="408"/>
                    </a:lnTo>
                    <a:lnTo>
                      <a:pt x="103" y="410"/>
                    </a:lnTo>
                    <a:lnTo>
                      <a:pt x="92" y="410"/>
                    </a:lnTo>
                    <a:lnTo>
                      <a:pt x="81" y="412"/>
                    </a:lnTo>
                    <a:lnTo>
                      <a:pt x="70" y="412"/>
                    </a:lnTo>
                    <a:lnTo>
                      <a:pt x="58" y="413"/>
                    </a:lnTo>
                    <a:lnTo>
                      <a:pt x="47" y="413"/>
                    </a:lnTo>
                    <a:lnTo>
                      <a:pt x="37" y="414"/>
                    </a:lnTo>
                    <a:lnTo>
                      <a:pt x="26" y="414"/>
                    </a:lnTo>
                    <a:lnTo>
                      <a:pt x="16" y="415"/>
                    </a:lnTo>
                    <a:lnTo>
                      <a:pt x="6" y="415"/>
                    </a:lnTo>
                    <a:lnTo>
                      <a:pt x="6" y="412"/>
                    </a:lnTo>
                    <a:lnTo>
                      <a:pt x="7" y="408"/>
                    </a:lnTo>
                    <a:lnTo>
                      <a:pt x="11" y="403"/>
                    </a:lnTo>
                    <a:lnTo>
                      <a:pt x="8" y="398"/>
                    </a:lnTo>
                    <a:lnTo>
                      <a:pt x="8" y="392"/>
                    </a:lnTo>
                    <a:lnTo>
                      <a:pt x="8" y="398"/>
                    </a:lnTo>
                    <a:lnTo>
                      <a:pt x="6" y="383"/>
                    </a:lnTo>
                    <a:lnTo>
                      <a:pt x="6" y="384"/>
                    </a:lnTo>
                    <a:lnTo>
                      <a:pt x="8" y="369"/>
                    </a:lnTo>
                    <a:lnTo>
                      <a:pt x="5" y="372"/>
                    </a:lnTo>
                    <a:lnTo>
                      <a:pt x="6" y="389"/>
                    </a:lnTo>
                    <a:lnTo>
                      <a:pt x="5" y="378"/>
                    </a:lnTo>
                    <a:lnTo>
                      <a:pt x="6" y="369"/>
                    </a:lnTo>
                    <a:lnTo>
                      <a:pt x="15" y="383"/>
                    </a:lnTo>
                    <a:lnTo>
                      <a:pt x="12" y="383"/>
                    </a:lnTo>
                    <a:lnTo>
                      <a:pt x="9" y="383"/>
                    </a:lnTo>
                    <a:lnTo>
                      <a:pt x="8" y="346"/>
                    </a:lnTo>
                    <a:lnTo>
                      <a:pt x="7" y="301"/>
                    </a:lnTo>
                    <a:lnTo>
                      <a:pt x="6" y="254"/>
                    </a:lnTo>
                    <a:lnTo>
                      <a:pt x="5" y="211"/>
                    </a:lnTo>
                    <a:lnTo>
                      <a:pt x="6" y="198"/>
                    </a:lnTo>
                    <a:lnTo>
                      <a:pt x="5" y="180"/>
                    </a:lnTo>
                    <a:lnTo>
                      <a:pt x="5" y="165"/>
                    </a:lnTo>
                    <a:lnTo>
                      <a:pt x="5" y="153"/>
                    </a:lnTo>
                    <a:lnTo>
                      <a:pt x="1" y="153"/>
                    </a:lnTo>
                    <a:lnTo>
                      <a:pt x="1" y="143"/>
                    </a:lnTo>
                    <a:lnTo>
                      <a:pt x="0" y="127"/>
                    </a:lnTo>
                    <a:lnTo>
                      <a:pt x="1" y="112"/>
                    </a:lnTo>
                    <a:lnTo>
                      <a:pt x="5" y="105"/>
                    </a:lnTo>
                  </a:path>
                </a:pathLst>
              </a:custGeom>
              <a:solidFill>
                <a:srgbClr val="00CCFF"/>
              </a:solidFill>
              <a:ln w="12700" cap="rnd">
                <a:noFill/>
                <a:round/>
                <a:headEnd/>
                <a:tailEnd/>
              </a:ln>
            </p:spPr>
            <p:txBody>
              <a:bodyPr/>
              <a:lstStyle/>
              <a:p>
                <a:endParaRPr lang="en-US" dirty="0"/>
              </a:p>
            </p:txBody>
          </p:sp>
          <p:sp>
            <p:nvSpPr>
              <p:cNvPr id="141443" name="Rectangle 26"/>
              <p:cNvSpPr>
                <a:spLocks noChangeArrowheads="1"/>
              </p:cNvSpPr>
              <p:nvPr/>
            </p:nvSpPr>
            <p:spPr bwMode="auto">
              <a:xfrm>
                <a:off x="3179" y="740"/>
                <a:ext cx="935" cy="1146"/>
              </a:xfrm>
              <a:prstGeom prst="rect">
                <a:avLst/>
              </a:prstGeom>
              <a:noFill/>
              <a:ln w="57150">
                <a:solidFill>
                  <a:srgbClr val="B2B2B2"/>
                </a:solidFill>
                <a:miter lim="800000"/>
                <a:headEnd/>
                <a:tailEnd/>
              </a:ln>
            </p:spPr>
            <p:txBody>
              <a:bodyPr wrap="none" anchor="ctr"/>
              <a:lstStyle/>
              <a:p>
                <a:pPr eaLnBrk="0" hangingPunct="0"/>
                <a:endParaRPr lang="en-US" sz="1200"/>
              </a:p>
            </p:txBody>
          </p:sp>
        </p:grpSp>
        <p:sp>
          <p:nvSpPr>
            <p:cNvPr id="141417" name="Text Box 27"/>
            <p:cNvSpPr txBox="1">
              <a:spLocks noChangeArrowheads="1"/>
            </p:cNvSpPr>
            <p:nvPr/>
          </p:nvSpPr>
          <p:spPr bwMode="auto">
            <a:xfrm>
              <a:off x="3144" y="1913"/>
              <a:ext cx="1752" cy="265"/>
            </a:xfrm>
            <a:prstGeom prst="rect">
              <a:avLst/>
            </a:prstGeom>
            <a:noFill/>
            <a:ln w="12700">
              <a:noFill/>
              <a:miter lim="800000"/>
              <a:headEnd/>
              <a:tailEnd/>
            </a:ln>
          </p:spPr>
          <p:txBody>
            <a:bodyPr wrap="square">
              <a:spAutoFit/>
            </a:bodyPr>
            <a:lstStyle/>
            <a:p>
              <a:pPr algn="ctr" eaLnBrk="0" hangingPunct="0">
                <a:lnSpc>
                  <a:spcPct val="110000"/>
                </a:lnSpc>
              </a:pPr>
              <a:r>
                <a:rPr lang="en-US" b="1" spc="-60" dirty="0">
                  <a:solidFill>
                    <a:srgbClr val="002855"/>
                  </a:solidFill>
                  <a:latin typeface="Arial" charset="0"/>
                  <a:cs typeface="Arial" charset="0"/>
                </a:rPr>
                <a:t>Disaster damage</a:t>
              </a:r>
            </a:p>
          </p:txBody>
        </p:sp>
        <p:sp>
          <p:nvSpPr>
            <p:cNvPr id="141418" name="Freeform 28"/>
            <p:cNvSpPr>
              <a:spLocks/>
            </p:cNvSpPr>
            <p:nvPr/>
          </p:nvSpPr>
          <p:spPr bwMode="auto">
            <a:xfrm>
              <a:off x="3574" y="1264"/>
              <a:ext cx="490" cy="64"/>
            </a:xfrm>
            <a:custGeom>
              <a:avLst/>
              <a:gdLst>
                <a:gd name="T0" fmla="*/ 7 w 546"/>
                <a:gd name="T1" fmla="*/ 1 h 128"/>
                <a:gd name="T2" fmla="*/ 43 w 546"/>
                <a:gd name="T3" fmla="*/ 0 h 128"/>
                <a:gd name="T4" fmla="*/ 66 w 546"/>
                <a:gd name="T5" fmla="*/ 1 h 128"/>
                <a:gd name="T6" fmla="*/ 92 w 546"/>
                <a:gd name="T7" fmla="*/ 1 h 128"/>
                <a:gd name="T8" fmla="*/ 98 w 546"/>
                <a:gd name="T9" fmla="*/ 1 h 128"/>
                <a:gd name="T10" fmla="*/ 106 w 546"/>
                <a:gd name="T11" fmla="*/ 1 h 128"/>
                <a:gd name="T12" fmla="*/ 128 w 546"/>
                <a:gd name="T13" fmla="*/ 1 h 128"/>
                <a:gd name="T14" fmla="*/ 158 w 546"/>
                <a:gd name="T15" fmla="*/ 1 h 128"/>
                <a:gd name="T16" fmla="*/ 167 w 546"/>
                <a:gd name="T17" fmla="*/ 1 h 128"/>
                <a:gd name="T18" fmla="*/ 176 w 546"/>
                <a:gd name="T19" fmla="*/ 1 h 128"/>
                <a:gd name="T20" fmla="*/ 206 w 546"/>
                <a:gd name="T21" fmla="*/ 1 h 128"/>
                <a:gd name="T22" fmla="*/ 158 w 546"/>
                <a:gd name="T23" fmla="*/ 1 h 128"/>
                <a:gd name="T24" fmla="*/ 55 w 546"/>
                <a:gd name="T25" fmla="*/ 1 h 128"/>
                <a:gd name="T26" fmla="*/ 43 w 546"/>
                <a:gd name="T27" fmla="*/ 1 h 128"/>
                <a:gd name="T28" fmla="*/ 39 w 546"/>
                <a:gd name="T29" fmla="*/ 1 h 128"/>
                <a:gd name="T30" fmla="*/ 7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419" name="Freeform 29"/>
            <p:cNvSpPr>
              <a:spLocks/>
            </p:cNvSpPr>
            <p:nvPr/>
          </p:nvSpPr>
          <p:spPr bwMode="auto">
            <a:xfrm>
              <a:off x="3734" y="1160"/>
              <a:ext cx="490" cy="64"/>
            </a:xfrm>
            <a:custGeom>
              <a:avLst/>
              <a:gdLst>
                <a:gd name="T0" fmla="*/ 7 w 546"/>
                <a:gd name="T1" fmla="*/ 1 h 128"/>
                <a:gd name="T2" fmla="*/ 43 w 546"/>
                <a:gd name="T3" fmla="*/ 0 h 128"/>
                <a:gd name="T4" fmla="*/ 66 w 546"/>
                <a:gd name="T5" fmla="*/ 1 h 128"/>
                <a:gd name="T6" fmla="*/ 92 w 546"/>
                <a:gd name="T7" fmla="*/ 1 h 128"/>
                <a:gd name="T8" fmla="*/ 98 w 546"/>
                <a:gd name="T9" fmla="*/ 1 h 128"/>
                <a:gd name="T10" fmla="*/ 106 w 546"/>
                <a:gd name="T11" fmla="*/ 1 h 128"/>
                <a:gd name="T12" fmla="*/ 128 w 546"/>
                <a:gd name="T13" fmla="*/ 1 h 128"/>
                <a:gd name="T14" fmla="*/ 158 w 546"/>
                <a:gd name="T15" fmla="*/ 1 h 128"/>
                <a:gd name="T16" fmla="*/ 167 w 546"/>
                <a:gd name="T17" fmla="*/ 1 h 128"/>
                <a:gd name="T18" fmla="*/ 176 w 546"/>
                <a:gd name="T19" fmla="*/ 1 h 128"/>
                <a:gd name="T20" fmla="*/ 206 w 546"/>
                <a:gd name="T21" fmla="*/ 1 h 128"/>
                <a:gd name="T22" fmla="*/ 158 w 546"/>
                <a:gd name="T23" fmla="*/ 1 h 128"/>
                <a:gd name="T24" fmla="*/ 55 w 546"/>
                <a:gd name="T25" fmla="*/ 1 h 128"/>
                <a:gd name="T26" fmla="*/ 43 w 546"/>
                <a:gd name="T27" fmla="*/ 1 h 128"/>
                <a:gd name="T28" fmla="*/ 39 w 546"/>
                <a:gd name="T29" fmla="*/ 1 h 128"/>
                <a:gd name="T30" fmla="*/ 7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420" name="Freeform 30"/>
            <p:cNvSpPr>
              <a:spLocks/>
            </p:cNvSpPr>
            <p:nvPr/>
          </p:nvSpPr>
          <p:spPr bwMode="auto">
            <a:xfrm>
              <a:off x="3990" y="1320"/>
              <a:ext cx="490" cy="64"/>
            </a:xfrm>
            <a:custGeom>
              <a:avLst/>
              <a:gdLst>
                <a:gd name="T0" fmla="*/ 7 w 546"/>
                <a:gd name="T1" fmla="*/ 1 h 128"/>
                <a:gd name="T2" fmla="*/ 43 w 546"/>
                <a:gd name="T3" fmla="*/ 0 h 128"/>
                <a:gd name="T4" fmla="*/ 66 w 546"/>
                <a:gd name="T5" fmla="*/ 1 h 128"/>
                <a:gd name="T6" fmla="*/ 92 w 546"/>
                <a:gd name="T7" fmla="*/ 1 h 128"/>
                <a:gd name="T8" fmla="*/ 98 w 546"/>
                <a:gd name="T9" fmla="*/ 1 h 128"/>
                <a:gd name="T10" fmla="*/ 106 w 546"/>
                <a:gd name="T11" fmla="*/ 1 h 128"/>
                <a:gd name="T12" fmla="*/ 128 w 546"/>
                <a:gd name="T13" fmla="*/ 1 h 128"/>
                <a:gd name="T14" fmla="*/ 158 w 546"/>
                <a:gd name="T15" fmla="*/ 1 h 128"/>
                <a:gd name="T16" fmla="*/ 167 w 546"/>
                <a:gd name="T17" fmla="*/ 1 h 128"/>
                <a:gd name="T18" fmla="*/ 176 w 546"/>
                <a:gd name="T19" fmla="*/ 1 h 128"/>
                <a:gd name="T20" fmla="*/ 206 w 546"/>
                <a:gd name="T21" fmla="*/ 1 h 128"/>
                <a:gd name="T22" fmla="*/ 158 w 546"/>
                <a:gd name="T23" fmla="*/ 1 h 128"/>
                <a:gd name="T24" fmla="*/ 55 w 546"/>
                <a:gd name="T25" fmla="*/ 1 h 128"/>
                <a:gd name="T26" fmla="*/ 43 w 546"/>
                <a:gd name="T27" fmla="*/ 1 h 128"/>
                <a:gd name="T28" fmla="*/ 39 w 546"/>
                <a:gd name="T29" fmla="*/ 1 h 128"/>
                <a:gd name="T30" fmla="*/ 7 w 546"/>
                <a:gd name="T31" fmla="*/ 1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421" name="Freeform 31"/>
            <p:cNvSpPr>
              <a:spLocks/>
            </p:cNvSpPr>
            <p:nvPr/>
          </p:nvSpPr>
          <p:spPr bwMode="auto">
            <a:xfrm>
              <a:off x="4102" y="1432"/>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422" name="Freeform 32"/>
            <p:cNvSpPr>
              <a:spLocks/>
            </p:cNvSpPr>
            <p:nvPr/>
          </p:nvSpPr>
          <p:spPr bwMode="auto">
            <a:xfrm>
              <a:off x="4198" y="1216"/>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grpSp>
      <p:grpSp>
        <p:nvGrpSpPr>
          <p:cNvPr id="4" name="Group 33"/>
          <p:cNvGrpSpPr>
            <a:grpSpLocks/>
          </p:cNvGrpSpPr>
          <p:nvPr/>
        </p:nvGrpSpPr>
        <p:grpSpPr bwMode="auto">
          <a:xfrm>
            <a:off x="1836898" y="3582319"/>
            <a:ext cx="8046570" cy="2672112"/>
            <a:chOff x="-76" y="2040"/>
            <a:chExt cx="6078" cy="2419"/>
          </a:xfrm>
        </p:grpSpPr>
        <p:grpSp>
          <p:nvGrpSpPr>
            <p:cNvPr id="9" name="Group 44"/>
            <p:cNvGrpSpPr>
              <a:grpSpLocks/>
            </p:cNvGrpSpPr>
            <p:nvPr/>
          </p:nvGrpSpPr>
          <p:grpSpPr bwMode="auto">
            <a:xfrm>
              <a:off x="1798" y="2391"/>
              <a:ext cx="2329" cy="1490"/>
              <a:chOff x="2592" y="2283"/>
              <a:chExt cx="2640" cy="1840"/>
            </a:xfrm>
          </p:grpSpPr>
          <p:sp>
            <p:nvSpPr>
              <p:cNvPr id="141374" name="Freeform 45"/>
              <p:cNvSpPr>
                <a:spLocks/>
              </p:cNvSpPr>
              <p:nvPr/>
            </p:nvSpPr>
            <p:spPr bwMode="auto">
              <a:xfrm>
                <a:off x="2872" y="2629"/>
                <a:ext cx="4" cy="33"/>
              </a:xfrm>
              <a:custGeom>
                <a:avLst/>
                <a:gdLst>
                  <a:gd name="T0" fmla="*/ 0 w 4"/>
                  <a:gd name="T1" fmla="*/ 16 h 33"/>
                  <a:gd name="T2" fmla="*/ 0 w 4"/>
                  <a:gd name="T3" fmla="*/ 18 h 33"/>
                  <a:gd name="T4" fmla="*/ 1 w 4"/>
                  <a:gd name="T5" fmla="*/ 24 h 33"/>
                  <a:gd name="T6" fmla="*/ 1 w 4"/>
                  <a:gd name="T7" fmla="*/ 29 h 33"/>
                  <a:gd name="T8" fmla="*/ 1 w 4"/>
                  <a:gd name="T9" fmla="*/ 32 h 33"/>
                  <a:gd name="T10" fmla="*/ 1 w 4"/>
                  <a:gd name="T11" fmla="*/ 30 h 33"/>
                  <a:gd name="T12" fmla="*/ 2 w 4"/>
                  <a:gd name="T13" fmla="*/ 27 h 33"/>
                  <a:gd name="T14" fmla="*/ 3 w 4"/>
                  <a:gd name="T15" fmla="*/ 22 h 33"/>
                  <a:gd name="T16" fmla="*/ 3 w 4"/>
                  <a:gd name="T17" fmla="*/ 16 h 33"/>
                  <a:gd name="T18" fmla="*/ 3 w 4"/>
                  <a:gd name="T19" fmla="*/ 10 h 33"/>
                  <a:gd name="T20" fmla="*/ 2 w 4"/>
                  <a:gd name="T21" fmla="*/ 5 h 33"/>
                  <a:gd name="T22" fmla="*/ 1 w 4"/>
                  <a:gd name="T23" fmla="*/ 1 h 33"/>
                  <a:gd name="T24" fmla="*/ 1 w 4"/>
                  <a:gd name="T25" fmla="*/ 0 h 33"/>
                  <a:gd name="T26" fmla="*/ 0 w 4"/>
                  <a:gd name="T27" fmla="*/ 16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3"/>
                  <a:gd name="T44" fmla="*/ 4 w 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3">
                    <a:moveTo>
                      <a:pt x="0" y="16"/>
                    </a:moveTo>
                    <a:lnTo>
                      <a:pt x="0" y="18"/>
                    </a:lnTo>
                    <a:lnTo>
                      <a:pt x="1" y="24"/>
                    </a:lnTo>
                    <a:lnTo>
                      <a:pt x="1" y="29"/>
                    </a:lnTo>
                    <a:lnTo>
                      <a:pt x="1" y="32"/>
                    </a:lnTo>
                    <a:lnTo>
                      <a:pt x="1" y="30"/>
                    </a:lnTo>
                    <a:lnTo>
                      <a:pt x="2" y="27"/>
                    </a:lnTo>
                    <a:lnTo>
                      <a:pt x="3" y="22"/>
                    </a:lnTo>
                    <a:lnTo>
                      <a:pt x="3" y="16"/>
                    </a:lnTo>
                    <a:lnTo>
                      <a:pt x="3" y="10"/>
                    </a:lnTo>
                    <a:lnTo>
                      <a:pt x="2" y="5"/>
                    </a:lnTo>
                    <a:lnTo>
                      <a:pt x="1" y="1"/>
                    </a:lnTo>
                    <a:lnTo>
                      <a:pt x="1" y="0"/>
                    </a:lnTo>
                    <a:lnTo>
                      <a:pt x="0" y="16"/>
                    </a:lnTo>
                  </a:path>
                </a:pathLst>
              </a:custGeom>
              <a:noFill/>
              <a:ln w="12700" cap="rnd">
                <a:solidFill>
                  <a:srgbClr val="003333"/>
                </a:solidFill>
                <a:round/>
                <a:headEnd/>
                <a:tailEnd/>
              </a:ln>
            </p:spPr>
            <p:txBody>
              <a:bodyPr/>
              <a:lstStyle/>
              <a:p>
                <a:endParaRPr lang="en-US"/>
              </a:p>
            </p:txBody>
          </p:sp>
          <p:sp>
            <p:nvSpPr>
              <p:cNvPr id="141375" name="Freeform 46"/>
              <p:cNvSpPr>
                <a:spLocks/>
              </p:cNvSpPr>
              <p:nvPr/>
            </p:nvSpPr>
            <p:spPr bwMode="auto">
              <a:xfrm>
                <a:off x="3099" y="2418"/>
                <a:ext cx="14" cy="40"/>
              </a:xfrm>
              <a:custGeom>
                <a:avLst/>
                <a:gdLst>
                  <a:gd name="T0" fmla="*/ 0 w 14"/>
                  <a:gd name="T1" fmla="*/ 15 h 40"/>
                  <a:gd name="T2" fmla="*/ 0 w 14"/>
                  <a:gd name="T3" fmla="*/ 26 h 40"/>
                  <a:gd name="T4" fmla="*/ 2 w 14"/>
                  <a:gd name="T5" fmla="*/ 33 h 40"/>
                  <a:gd name="T6" fmla="*/ 4 w 14"/>
                  <a:gd name="T7" fmla="*/ 38 h 40"/>
                  <a:gd name="T8" fmla="*/ 6 w 14"/>
                  <a:gd name="T9" fmla="*/ 39 h 40"/>
                  <a:gd name="T10" fmla="*/ 9 w 14"/>
                  <a:gd name="T11" fmla="*/ 38 h 40"/>
                  <a:gd name="T12" fmla="*/ 11 w 14"/>
                  <a:gd name="T13" fmla="*/ 33 h 40"/>
                  <a:gd name="T14" fmla="*/ 13 w 14"/>
                  <a:gd name="T15" fmla="*/ 26 h 40"/>
                  <a:gd name="T16" fmla="*/ 13 w 14"/>
                  <a:gd name="T17" fmla="*/ 15 h 40"/>
                  <a:gd name="T18" fmla="*/ 13 w 14"/>
                  <a:gd name="T19" fmla="*/ 7 h 40"/>
                  <a:gd name="T20" fmla="*/ 11 w 14"/>
                  <a:gd name="T21" fmla="*/ 2 h 40"/>
                  <a:gd name="T22" fmla="*/ 9 w 14"/>
                  <a:gd name="T23" fmla="*/ 0 h 40"/>
                  <a:gd name="T24" fmla="*/ 6 w 14"/>
                  <a:gd name="T25" fmla="*/ 0 h 40"/>
                  <a:gd name="T26" fmla="*/ 4 w 14"/>
                  <a:gd name="T27" fmla="*/ 0 h 40"/>
                  <a:gd name="T28" fmla="*/ 2 w 14"/>
                  <a:gd name="T29" fmla="*/ 2 h 40"/>
                  <a:gd name="T30" fmla="*/ 0 w 14"/>
                  <a:gd name="T31" fmla="*/ 7 h 40"/>
                  <a:gd name="T32" fmla="*/ 0 w 14"/>
                  <a:gd name="T33" fmla="*/ 15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5"/>
                    </a:moveTo>
                    <a:lnTo>
                      <a:pt x="0" y="26"/>
                    </a:lnTo>
                    <a:lnTo>
                      <a:pt x="2" y="33"/>
                    </a:lnTo>
                    <a:lnTo>
                      <a:pt x="4" y="38"/>
                    </a:lnTo>
                    <a:lnTo>
                      <a:pt x="6" y="39"/>
                    </a:lnTo>
                    <a:lnTo>
                      <a:pt x="9" y="38"/>
                    </a:lnTo>
                    <a:lnTo>
                      <a:pt x="11" y="33"/>
                    </a:lnTo>
                    <a:lnTo>
                      <a:pt x="13" y="26"/>
                    </a:lnTo>
                    <a:lnTo>
                      <a:pt x="13" y="15"/>
                    </a:lnTo>
                    <a:lnTo>
                      <a:pt x="13" y="7"/>
                    </a:lnTo>
                    <a:lnTo>
                      <a:pt x="11" y="2"/>
                    </a:lnTo>
                    <a:lnTo>
                      <a:pt x="9" y="0"/>
                    </a:lnTo>
                    <a:lnTo>
                      <a:pt x="6" y="0"/>
                    </a:lnTo>
                    <a:lnTo>
                      <a:pt x="4" y="0"/>
                    </a:lnTo>
                    <a:lnTo>
                      <a:pt x="2" y="2"/>
                    </a:lnTo>
                    <a:lnTo>
                      <a:pt x="0" y="7"/>
                    </a:lnTo>
                    <a:lnTo>
                      <a:pt x="0" y="15"/>
                    </a:lnTo>
                  </a:path>
                </a:pathLst>
              </a:custGeom>
              <a:noFill/>
              <a:ln w="12700" cap="rnd">
                <a:solidFill>
                  <a:srgbClr val="003333"/>
                </a:solidFill>
                <a:round/>
                <a:headEnd/>
                <a:tailEnd/>
              </a:ln>
            </p:spPr>
            <p:txBody>
              <a:bodyPr/>
              <a:lstStyle/>
              <a:p>
                <a:endParaRPr lang="en-US"/>
              </a:p>
            </p:txBody>
          </p:sp>
          <p:sp>
            <p:nvSpPr>
              <p:cNvPr id="141376" name="Freeform 47"/>
              <p:cNvSpPr>
                <a:spLocks/>
              </p:cNvSpPr>
              <p:nvPr/>
            </p:nvSpPr>
            <p:spPr bwMode="auto">
              <a:xfrm>
                <a:off x="2991" y="2473"/>
                <a:ext cx="11" cy="41"/>
              </a:xfrm>
              <a:custGeom>
                <a:avLst/>
                <a:gdLst>
                  <a:gd name="T0" fmla="*/ 0 w 11"/>
                  <a:gd name="T1" fmla="*/ 23 h 41"/>
                  <a:gd name="T2" fmla="*/ 1 w 11"/>
                  <a:gd name="T3" fmla="*/ 29 h 41"/>
                  <a:gd name="T4" fmla="*/ 1 w 11"/>
                  <a:gd name="T5" fmla="*/ 34 h 41"/>
                  <a:gd name="T6" fmla="*/ 3 w 11"/>
                  <a:gd name="T7" fmla="*/ 38 h 41"/>
                  <a:gd name="T8" fmla="*/ 5 w 11"/>
                  <a:gd name="T9" fmla="*/ 40 h 41"/>
                  <a:gd name="T10" fmla="*/ 7 w 11"/>
                  <a:gd name="T11" fmla="*/ 38 h 41"/>
                  <a:gd name="T12" fmla="*/ 9 w 11"/>
                  <a:gd name="T13" fmla="*/ 34 h 41"/>
                  <a:gd name="T14" fmla="*/ 10 w 11"/>
                  <a:gd name="T15" fmla="*/ 29 h 41"/>
                  <a:gd name="T16" fmla="*/ 10 w 11"/>
                  <a:gd name="T17" fmla="*/ 23 h 41"/>
                  <a:gd name="T18" fmla="*/ 10 w 11"/>
                  <a:gd name="T19" fmla="*/ 13 h 41"/>
                  <a:gd name="T20" fmla="*/ 9 w 11"/>
                  <a:gd name="T21" fmla="*/ 6 h 41"/>
                  <a:gd name="T22" fmla="*/ 7 w 11"/>
                  <a:gd name="T23" fmla="*/ 2 h 41"/>
                  <a:gd name="T24" fmla="*/ 5 w 11"/>
                  <a:gd name="T25" fmla="*/ 0 h 41"/>
                  <a:gd name="T26" fmla="*/ 3 w 11"/>
                  <a:gd name="T27" fmla="*/ 2 h 41"/>
                  <a:gd name="T28" fmla="*/ 1 w 11"/>
                  <a:gd name="T29" fmla="*/ 6 h 41"/>
                  <a:gd name="T30" fmla="*/ 1 w 11"/>
                  <a:gd name="T31" fmla="*/ 13 h 41"/>
                  <a:gd name="T32" fmla="*/ 0 w 11"/>
                  <a:gd name="T33" fmla="*/ 23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41"/>
                  <a:gd name="T53" fmla="*/ 11 w 11"/>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41">
                    <a:moveTo>
                      <a:pt x="0" y="23"/>
                    </a:moveTo>
                    <a:lnTo>
                      <a:pt x="1" y="29"/>
                    </a:lnTo>
                    <a:lnTo>
                      <a:pt x="1" y="34"/>
                    </a:lnTo>
                    <a:lnTo>
                      <a:pt x="3" y="38"/>
                    </a:lnTo>
                    <a:lnTo>
                      <a:pt x="5" y="40"/>
                    </a:lnTo>
                    <a:lnTo>
                      <a:pt x="7" y="38"/>
                    </a:lnTo>
                    <a:lnTo>
                      <a:pt x="9" y="34"/>
                    </a:lnTo>
                    <a:lnTo>
                      <a:pt x="10" y="29"/>
                    </a:lnTo>
                    <a:lnTo>
                      <a:pt x="10" y="23"/>
                    </a:lnTo>
                    <a:lnTo>
                      <a:pt x="10" y="13"/>
                    </a:lnTo>
                    <a:lnTo>
                      <a:pt x="9" y="6"/>
                    </a:lnTo>
                    <a:lnTo>
                      <a:pt x="7" y="2"/>
                    </a:lnTo>
                    <a:lnTo>
                      <a:pt x="5" y="0"/>
                    </a:lnTo>
                    <a:lnTo>
                      <a:pt x="3" y="2"/>
                    </a:lnTo>
                    <a:lnTo>
                      <a:pt x="1" y="6"/>
                    </a:lnTo>
                    <a:lnTo>
                      <a:pt x="1" y="13"/>
                    </a:lnTo>
                    <a:lnTo>
                      <a:pt x="0" y="23"/>
                    </a:lnTo>
                  </a:path>
                </a:pathLst>
              </a:custGeom>
              <a:noFill/>
              <a:ln w="12700" cap="rnd">
                <a:solidFill>
                  <a:srgbClr val="003333"/>
                </a:solidFill>
                <a:round/>
                <a:headEnd/>
                <a:tailEnd/>
              </a:ln>
            </p:spPr>
            <p:txBody>
              <a:bodyPr/>
              <a:lstStyle/>
              <a:p>
                <a:endParaRPr lang="en-US"/>
              </a:p>
            </p:txBody>
          </p:sp>
          <p:sp>
            <p:nvSpPr>
              <p:cNvPr id="141377" name="Freeform 48"/>
              <p:cNvSpPr>
                <a:spLocks/>
              </p:cNvSpPr>
              <p:nvPr/>
            </p:nvSpPr>
            <p:spPr bwMode="auto">
              <a:xfrm>
                <a:off x="2592" y="2818"/>
                <a:ext cx="2632" cy="1007"/>
              </a:xfrm>
              <a:custGeom>
                <a:avLst/>
                <a:gdLst>
                  <a:gd name="T0" fmla="*/ 2631 w 2632"/>
                  <a:gd name="T1" fmla="*/ 1006 h 1007"/>
                  <a:gd name="T2" fmla="*/ 2631 w 2632"/>
                  <a:gd name="T3" fmla="*/ 0 h 1007"/>
                  <a:gd name="T4" fmla="*/ 0 w 2632"/>
                  <a:gd name="T5" fmla="*/ 0 h 1007"/>
                  <a:gd name="T6" fmla="*/ 0 w 2632"/>
                  <a:gd name="T7" fmla="*/ 1006 h 1007"/>
                  <a:gd name="T8" fmla="*/ 2631 w 2632"/>
                  <a:gd name="T9" fmla="*/ 1006 h 1007"/>
                  <a:gd name="T10" fmla="*/ 0 60000 65536"/>
                  <a:gd name="T11" fmla="*/ 0 60000 65536"/>
                  <a:gd name="T12" fmla="*/ 0 60000 65536"/>
                  <a:gd name="T13" fmla="*/ 0 60000 65536"/>
                  <a:gd name="T14" fmla="*/ 0 60000 65536"/>
                  <a:gd name="T15" fmla="*/ 0 w 2632"/>
                  <a:gd name="T16" fmla="*/ 0 h 1007"/>
                  <a:gd name="T17" fmla="*/ 2632 w 2632"/>
                  <a:gd name="T18" fmla="*/ 1007 h 1007"/>
                </a:gdLst>
                <a:ahLst/>
                <a:cxnLst>
                  <a:cxn ang="T10">
                    <a:pos x="T0" y="T1"/>
                  </a:cxn>
                  <a:cxn ang="T11">
                    <a:pos x="T2" y="T3"/>
                  </a:cxn>
                  <a:cxn ang="T12">
                    <a:pos x="T4" y="T5"/>
                  </a:cxn>
                  <a:cxn ang="T13">
                    <a:pos x="T6" y="T7"/>
                  </a:cxn>
                  <a:cxn ang="T14">
                    <a:pos x="T8" y="T9"/>
                  </a:cxn>
                </a:cxnLst>
                <a:rect l="T15" t="T16" r="T17" b="T18"/>
                <a:pathLst>
                  <a:path w="2632" h="1007">
                    <a:moveTo>
                      <a:pt x="2631" y="1006"/>
                    </a:moveTo>
                    <a:lnTo>
                      <a:pt x="2631" y="0"/>
                    </a:lnTo>
                    <a:lnTo>
                      <a:pt x="0" y="0"/>
                    </a:lnTo>
                    <a:lnTo>
                      <a:pt x="0" y="1006"/>
                    </a:lnTo>
                    <a:lnTo>
                      <a:pt x="2631" y="1006"/>
                    </a:lnTo>
                  </a:path>
                </a:pathLst>
              </a:custGeom>
              <a:solidFill>
                <a:srgbClr val="00CCFF"/>
              </a:solidFill>
              <a:ln w="12700" cap="rnd">
                <a:noFill/>
                <a:round/>
                <a:headEnd/>
                <a:tailEnd/>
              </a:ln>
            </p:spPr>
            <p:txBody>
              <a:bodyPr/>
              <a:lstStyle/>
              <a:p>
                <a:endParaRPr lang="en-US"/>
              </a:p>
            </p:txBody>
          </p:sp>
          <p:sp>
            <p:nvSpPr>
              <p:cNvPr id="141378" name="Freeform 49"/>
              <p:cNvSpPr>
                <a:spLocks/>
              </p:cNvSpPr>
              <p:nvPr/>
            </p:nvSpPr>
            <p:spPr bwMode="auto">
              <a:xfrm>
                <a:off x="2592" y="3072"/>
                <a:ext cx="1344" cy="1038"/>
              </a:xfrm>
              <a:custGeom>
                <a:avLst/>
                <a:gdLst>
                  <a:gd name="T0" fmla="*/ 7 w 1344"/>
                  <a:gd name="T1" fmla="*/ 289 h 1038"/>
                  <a:gd name="T2" fmla="*/ 0 w 1344"/>
                  <a:gd name="T3" fmla="*/ 1037 h 1038"/>
                  <a:gd name="T4" fmla="*/ 1331 w 1344"/>
                  <a:gd name="T5" fmla="*/ 1031 h 1038"/>
                  <a:gd name="T6" fmla="*/ 1343 w 1344"/>
                  <a:gd name="T7" fmla="*/ 262 h 1038"/>
                  <a:gd name="T8" fmla="*/ 1023 w 1344"/>
                  <a:gd name="T9" fmla="*/ 264 h 1038"/>
                  <a:gd name="T10" fmla="*/ 653 w 1344"/>
                  <a:gd name="T11" fmla="*/ 0 h 1038"/>
                  <a:gd name="T12" fmla="*/ 282 w 1344"/>
                  <a:gd name="T13" fmla="*/ 251 h 1038"/>
                  <a:gd name="T14" fmla="*/ 7 w 1344"/>
                  <a:gd name="T15" fmla="*/ 289 h 103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038"/>
                  <a:gd name="T26" fmla="*/ 1344 w 1344"/>
                  <a:gd name="T27" fmla="*/ 1038 h 10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038">
                    <a:moveTo>
                      <a:pt x="7" y="289"/>
                    </a:moveTo>
                    <a:lnTo>
                      <a:pt x="0" y="1037"/>
                    </a:lnTo>
                    <a:lnTo>
                      <a:pt x="1331" y="1031"/>
                    </a:lnTo>
                    <a:lnTo>
                      <a:pt x="1343" y="262"/>
                    </a:lnTo>
                    <a:lnTo>
                      <a:pt x="1023" y="264"/>
                    </a:lnTo>
                    <a:lnTo>
                      <a:pt x="653" y="0"/>
                    </a:lnTo>
                    <a:lnTo>
                      <a:pt x="282" y="251"/>
                    </a:lnTo>
                    <a:lnTo>
                      <a:pt x="7" y="289"/>
                    </a:lnTo>
                  </a:path>
                </a:pathLst>
              </a:custGeom>
              <a:solidFill>
                <a:srgbClr val="808080"/>
              </a:solidFill>
              <a:ln w="12700" cap="rnd">
                <a:noFill/>
                <a:round/>
                <a:headEnd/>
                <a:tailEnd/>
              </a:ln>
            </p:spPr>
            <p:txBody>
              <a:bodyPr/>
              <a:lstStyle/>
              <a:p>
                <a:endParaRPr lang="en-US"/>
              </a:p>
            </p:txBody>
          </p:sp>
          <p:sp>
            <p:nvSpPr>
              <p:cNvPr id="141379" name="Freeform 50"/>
              <p:cNvSpPr>
                <a:spLocks/>
              </p:cNvSpPr>
              <p:nvPr/>
            </p:nvSpPr>
            <p:spPr bwMode="auto">
              <a:xfrm>
                <a:off x="2592" y="2289"/>
                <a:ext cx="1343" cy="1030"/>
              </a:xfrm>
              <a:custGeom>
                <a:avLst/>
                <a:gdLst>
                  <a:gd name="T0" fmla="*/ 0 w 1343"/>
                  <a:gd name="T1" fmla="*/ 752 h 1030"/>
                  <a:gd name="T2" fmla="*/ 0 w 1343"/>
                  <a:gd name="T3" fmla="*/ 0 h 1030"/>
                  <a:gd name="T4" fmla="*/ 1331 w 1343"/>
                  <a:gd name="T5" fmla="*/ 6 h 1030"/>
                  <a:gd name="T6" fmla="*/ 1342 w 1343"/>
                  <a:gd name="T7" fmla="*/ 804 h 1030"/>
                  <a:gd name="T8" fmla="*/ 1036 w 1343"/>
                  <a:gd name="T9" fmla="*/ 793 h 1030"/>
                  <a:gd name="T10" fmla="*/ 638 w 1343"/>
                  <a:gd name="T11" fmla="*/ 1029 h 1030"/>
                  <a:gd name="T12" fmla="*/ 246 w 1343"/>
                  <a:gd name="T13" fmla="*/ 775 h 1030"/>
                  <a:gd name="T14" fmla="*/ 0 w 1343"/>
                  <a:gd name="T15" fmla="*/ 752 h 1030"/>
                  <a:gd name="T16" fmla="*/ 0 60000 65536"/>
                  <a:gd name="T17" fmla="*/ 0 60000 65536"/>
                  <a:gd name="T18" fmla="*/ 0 60000 65536"/>
                  <a:gd name="T19" fmla="*/ 0 60000 65536"/>
                  <a:gd name="T20" fmla="*/ 0 60000 65536"/>
                  <a:gd name="T21" fmla="*/ 0 60000 65536"/>
                  <a:gd name="T22" fmla="*/ 0 60000 65536"/>
                  <a:gd name="T23" fmla="*/ 0 60000 65536"/>
                  <a:gd name="T24" fmla="*/ 0 w 1343"/>
                  <a:gd name="T25" fmla="*/ 0 h 1030"/>
                  <a:gd name="T26" fmla="*/ 1343 w 1343"/>
                  <a:gd name="T27" fmla="*/ 1030 h 10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3" h="1030">
                    <a:moveTo>
                      <a:pt x="0" y="752"/>
                    </a:moveTo>
                    <a:lnTo>
                      <a:pt x="0" y="0"/>
                    </a:lnTo>
                    <a:lnTo>
                      <a:pt x="1331" y="6"/>
                    </a:lnTo>
                    <a:lnTo>
                      <a:pt x="1342" y="804"/>
                    </a:lnTo>
                    <a:lnTo>
                      <a:pt x="1036" y="793"/>
                    </a:lnTo>
                    <a:lnTo>
                      <a:pt x="638" y="1029"/>
                    </a:lnTo>
                    <a:lnTo>
                      <a:pt x="246" y="775"/>
                    </a:lnTo>
                    <a:lnTo>
                      <a:pt x="0" y="752"/>
                    </a:lnTo>
                  </a:path>
                </a:pathLst>
              </a:custGeom>
              <a:solidFill>
                <a:srgbClr val="808080"/>
              </a:solidFill>
              <a:ln w="12700" cap="rnd">
                <a:noFill/>
                <a:round/>
                <a:headEnd/>
                <a:tailEnd/>
              </a:ln>
            </p:spPr>
            <p:txBody>
              <a:bodyPr/>
              <a:lstStyle/>
              <a:p>
                <a:endParaRPr lang="en-US"/>
              </a:p>
            </p:txBody>
          </p:sp>
          <p:sp>
            <p:nvSpPr>
              <p:cNvPr id="141380" name="Freeform 51"/>
              <p:cNvSpPr>
                <a:spLocks/>
              </p:cNvSpPr>
              <p:nvPr/>
            </p:nvSpPr>
            <p:spPr bwMode="auto">
              <a:xfrm>
                <a:off x="3915" y="2286"/>
                <a:ext cx="1308" cy="823"/>
              </a:xfrm>
              <a:custGeom>
                <a:avLst/>
                <a:gdLst>
                  <a:gd name="T0" fmla="*/ 0 w 1308"/>
                  <a:gd name="T1" fmla="*/ 0 h 823"/>
                  <a:gd name="T2" fmla="*/ 1296 w 1308"/>
                  <a:gd name="T3" fmla="*/ 822 h 823"/>
                  <a:gd name="T4" fmla="*/ 1272 w 1308"/>
                  <a:gd name="T5" fmla="*/ 791 h 823"/>
                  <a:gd name="T6" fmla="*/ 1243 w 1308"/>
                  <a:gd name="T7" fmla="*/ 759 h 823"/>
                  <a:gd name="T8" fmla="*/ 1209 w 1308"/>
                  <a:gd name="T9" fmla="*/ 728 h 823"/>
                  <a:gd name="T10" fmla="*/ 1174 w 1308"/>
                  <a:gd name="T11" fmla="*/ 698 h 823"/>
                  <a:gd name="T12" fmla="*/ 1136 w 1308"/>
                  <a:gd name="T13" fmla="*/ 672 h 823"/>
                  <a:gd name="T14" fmla="*/ 1098 w 1308"/>
                  <a:gd name="T15" fmla="*/ 648 h 823"/>
                  <a:gd name="T16" fmla="*/ 1061 w 1308"/>
                  <a:gd name="T17" fmla="*/ 631 h 823"/>
                  <a:gd name="T18" fmla="*/ 1025 w 1308"/>
                  <a:gd name="T19" fmla="*/ 619 h 823"/>
                  <a:gd name="T20" fmla="*/ 990 w 1308"/>
                  <a:gd name="T21" fmla="*/ 602 h 823"/>
                  <a:gd name="T22" fmla="*/ 966 w 1308"/>
                  <a:gd name="T23" fmla="*/ 590 h 823"/>
                  <a:gd name="T24" fmla="*/ 946 w 1308"/>
                  <a:gd name="T25" fmla="*/ 581 h 823"/>
                  <a:gd name="T26" fmla="*/ 930 w 1308"/>
                  <a:gd name="T27" fmla="*/ 575 h 823"/>
                  <a:gd name="T28" fmla="*/ 913 w 1308"/>
                  <a:gd name="T29" fmla="*/ 571 h 823"/>
                  <a:gd name="T30" fmla="*/ 894 w 1308"/>
                  <a:gd name="T31" fmla="*/ 568 h 823"/>
                  <a:gd name="T32" fmla="*/ 871 w 1308"/>
                  <a:gd name="T33" fmla="*/ 564 h 823"/>
                  <a:gd name="T34" fmla="*/ 839 w 1308"/>
                  <a:gd name="T35" fmla="*/ 558 h 823"/>
                  <a:gd name="T36" fmla="*/ 781 w 1308"/>
                  <a:gd name="T37" fmla="*/ 546 h 823"/>
                  <a:gd name="T38" fmla="*/ 726 w 1308"/>
                  <a:gd name="T39" fmla="*/ 541 h 823"/>
                  <a:gd name="T40" fmla="*/ 673 w 1308"/>
                  <a:gd name="T41" fmla="*/ 542 h 823"/>
                  <a:gd name="T42" fmla="*/ 624 w 1308"/>
                  <a:gd name="T43" fmla="*/ 549 h 823"/>
                  <a:gd name="T44" fmla="*/ 577 w 1308"/>
                  <a:gd name="T45" fmla="*/ 561 h 823"/>
                  <a:gd name="T46" fmla="*/ 536 w 1308"/>
                  <a:gd name="T47" fmla="*/ 576 h 823"/>
                  <a:gd name="T48" fmla="*/ 497 w 1308"/>
                  <a:gd name="T49" fmla="*/ 595 h 823"/>
                  <a:gd name="T50" fmla="*/ 461 w 1308"/>
                  <a:gd name="T51" fmla="*/ 616 h 823"/>
                  <a:gd name="T52" fmla="*/ 430 w 1308"/>
                  <a:gd name="T53" fmla="*/ 639 h 823"/>
                  <a:gd name="T54" fmla="*/ 403 w 1308"/>
                  <a:gd name="T55" fmla="*/ 664 h 823"/>
                  <a:gd name="T56" fmla="*/ 379 w 1308"/>
                  <a:gd name="T57" fmla="*/ 690 h 823"/>
                  <a:gd name="T58" fmla="*/ 360 w 1308"/>
                  <a:gd name="T59" fmla="*/ 716 h 823"/>
                  <a:gd name="T60" fmla="*/ 347 w 1308"/>
                  <a:gd name="T61" fmla="*/ 741 h 823"/>
                  <a:gd name="T62" fmla="*/ 337 w 1308"/>
                  <a:gd name="T63" fmla="*/ 765 h 823"/>
                  <a:gd name="T64" fmla="*/ 332 w 1308"/>
                  <a:gd name="T65" fmla="*/ 787 h 823"/>
                  <a:gd name="T66" fmla="*/ 333 w 1308"/>
                  <a:gd name="T67" fmla="*/ 806 h 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08"/>
                  <a:gd name="T103" fmla="*/ 0 h 823"/>
                  <a:gd name="T104" fmla="*/ 1308 w 1308"/>
                  <a:gd name="T105" fmla="*/ 823 h 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08" h="823">
                    <a:moveTo>
                      <a:pt x="7" y="805"/>
                    </a:moveTo>
                    <a:lnTo>
                      <a:pt x="0" y="0"/>
                    </a:lnTo>
                    <a:lnTo>
                      <a:pt x="1307" y="6"/>
                    </a:lnTo>
                    <a:lnTo>
                      <a:pt x="1296" y="822"/>
                    </a:lnTo>
                    <a:lnTo>
                      <a:pt x="1285" y="806"/>
                    </a:lnTo>
                    <a:lnTo>
                      <a:pt x="1272" y="791"/>
                    </a:lnTo>
                    <a:lnTo>
                      <a:pt x="1258" y="775"/>
                    </a:lnTo>
                    <a:lnTo>
                      <a:pt x="1243" y="759"/>
                    </a:lnTo>
                    <a:lnTo>
                      <a:pt x="1226" y="744"/>
                    </a:lnTo>
                    <a:lnTo>
                      <a:pt x="1209" y="728"/>
                    </a:lnTo>
                    <a:lnTo>
                      <a:pt x="1192" y="713"/>
                    </a:lnTo>
                    <a:lnTo>
                      <a:pt x="1174" y="698"/>
                    </a:lnTo>
                    <a:lnTo>
                      <a:pt x="1156" y="684"/>
                    </a:lnTo>
                    <a:lnTo>
                      <a:pt x="1136" y="672"/>
                    </a:lnTo>
                    <a:lnTo>
                      <a:pt x="1117" y="659"/>
                    </a:lnTo>
                    <a:lnTo>
                      <a:pt x="1098" y="648"/>
                    </a:lnTo>
                    <a:lnTo>
                      <a:pt x="1079" y="639"/>
                    </a:lnTo>
                    <a:lnTo>
                      <a:pt x="1061" y="631"/>
                    </a:lnTo>
                    <a:lnTo>
                      <a:pt x="1042" y="624"/>
                    </a:lnTo>
                    <a:lnTo>
                      <a:pt x="1025" y="619"/>
                    </a:lnTo>
                    <a:lnTo>
                      <a:pt x="1006" y="610"/>
                    </a:lnTo>
                    <a:lnTo>
                      <a:pt x="990" y="602"/>
                    </a:lnTo>
                    <a:lnTo>
                      <a:pt x="978" y="595"/>
                    </a:lnTo>
                    <a:lnTo>
                      <a:pt x="966" y="590"/>
                    </a:lnTo>
                    <a:lnTo>
                      <a:pt x="956" y="585"/>
                    </a:lnTo>
                    <a:lnTo>
                      <a:pt x="946" y="581"/>
                    </a:lnTo>
                    <a:lnTo>
                      <a:pt x="937" y="578"/>
                    </a:lnTo>
                    <a:lnTo>
                      <a:pt x="930" y="575"/>
                    </a:lnTo>
                    <a:lnTo>
                      <a:pt x="921" y="573"/>
                    </a:lnTo>
                    <a:lnTo>
                      <a:pt x="913" y="571"/>
                    </a:lnTo>
                    <a:lnTo>
                      <a:pt x="904" y="569"/>
                    </a:lnTo>
                    <a:lnTo>
                      <a:pt x="894" y="568"/>
                    </a:lnTo>
                    <a:lnTo>
                      <a:pt x="883" y="566"/>
                    </a:lnTo>
                    <a:lnTo>
                      <a:pt x="871" y="564"/>
                    </a:lnTo>
                    <a:lnTo>
                      <a:pt x="856" y="561"/>
                    </a:lnTo>
                    <a:lnTo>
                      <a:pt x="839" y="558"/>
                    </a:lnTo>
                    <a:lnTo>
                      <a:pt x="809" y="551"/>
                    </a:lnTo>
                    <a:lnTo>
                      <a:pt x="781" y="546"/>
                    </a:lnTo>
                    <a:lnTo>
                      <a:pt x="753" y="543"/>
                    </a:lnTo>
                    <a:lnTo>
                      <a:pt x="726" y="541"/>
                    </a:lnTo>
                    <a:lnTo>
                      <a:pt x="699" y="541"/>
                    </a:lnTo>
                    <a:lnTo>
                      <a:pt x="673" y="542"/>
                    </a:lnTo>
                    <a:lnTo>
                      <a:pt x="648" y="545"/>
                    </a:lnTo>
                    <a:lnTo>
                      <a:pt x="624" y="549"/>
                    </a:lnTo>
                    <a:lnTo>
                      <a:pt x="600" y="554"/>
                    </a:lnTo>
                    <a:lnTo>
                      <a:pt x="577" y="561"/>
                    </a:lnTo>
                    <a:lnTo>
                      <a:pt x="556" y="568"/>
                    </a:lnTo>
                    <a:lnTo>
                      <a:pt x="536" y="576"/>
                    </a:lnTo>
                    <a:lnTo>
                      <a:pt x="516" y="585"/>
                    </a:lnTo>
                    <a:lnTo>
                      <a:pt x="497" y="595"/>
                    </a:lnTo>
                    <a:lnTo>
                      <a:pt x="479" y="605"/>
                    </a:lnTo>
                    <a:lnTo>
                      <a:pt x="461" y="616"/>
                    </a:lnTo>
                    <a:lnTo>
                      <a:pt x="445" y="627"/>
                    </a:lnTo>
                    <a:lnTo>
                      <a:pt x="430" y="639"/>
                    </a:lnTo>
                    <a:lnTo>
                      <a:pt x="416" y="652"/>
                    </a:lnTo>
                    <a:lnTo>
                      <a:pt x="403" y="664"/>
                    </a:lnTo>
                    <a:lnTo>
                      <a:pt x="390" y="677"/>
                    </a:lnTo>
                    <a:lnTo>
                      <a:pt x="379" y="690"/>
                    </a:lnTo>
                    <a:lnTo>
                      <a:pt x="369" y="703"/>
                    </a:lnTo>
                    <a:lnTo>
                      <a:pt x="360" y="716"/>
                    </a:lnTo>
                    <a:lnTo>
                      <a:pt x="353" y="729"/>
                    </a:lnTo>
                    <a:lnTo>
                      <a:pt x="347" y="741"/>
                    </a:lnTo>
                    <a:lnTo>
                      <a:pt x="341" y="753"/>
                    </a:lnTo>
                    <a:lnTo>
                      <a:pt x="337" y="765"/>
                    </a:lnTo>
                    <a:lnTo>
                      <a:pt x="334" y="776"/>
                    </a:lnTo>
                    <a:lnTo>
                      <a:pt x="332" y="787"/>
                    </a:lnTo>
                    <a:lnTo>
                      <a:pt x="332" y="797"/>
                    </a:lnTo>
                    <a:lnTo>
                      <a:pt x="333" y="806"/>
                    </a:lnTo>
                    <a:lnTo>
                      <a:pt x="7" y="805"/>
                    </a:lnTo>
                  </a:path>
                </a:pathLst>
              </a:custGeom>
              <a:solidFill>
                <a:srgbClr val="808080"/>
              </a:solidFill>
              <a:ln w="12700" cap="rnd">
                <a:noFill/>
                <a:round/>
                <a:headEnd/>
                <a:tailEnd/>
              </a:ln>
            </p:spPr>
            <p:txBody>
              <a:bodyPr/>
              <a:lstStyle/>
              <a:p>
                <a:endParaRPr lang="en-US"/>
              </a:p>
            </p:txBody>
          </p:sp>
          <p:sp>
            <p:nvSpPr>
              <p:cNvPr id="141381" name="Freeform 52"/>
              <p:cNvSpPr>
                <a:spLocks/>
              </p:cNvSpPr>
              <p:nvPr/>
            </p:nvSpPr>
            <p:spPr bwMode="auto">
              <a:xfrm>
                <a:off x="3904" y="3286"/>
                <a:ext cx="1328" cy="825"/>
              </a:xfrm>
              <a:custGeom>
                <a:avLst/>
                <a:gdLst>
                  <a:gd name="T0" fmla="*/ 0 w 1328"/>
                  <a:gd name="T1" fmla="*/ 824 h 825"/>
                  <a:gd name="T2" fmla="*/ 1313 w 1328"/>
                  <a:gd name="T3" fmla="*/ 0 h 825"/>
                  <a:gd name="T4" fmla="*/ 1289 w 1328"/>
                  <a:gd name="T5" fmla="*/ 31 h 825"/>
                  <a:gd name="T6" fmla="*/ 1259 w 1328"/>
                  <a:gd name="T7" fmla="*/ 64 h 825"/>
                  <a:gd name="T8" fmla="*/ 1226 w 1328"/>
                  <a:gd name="T9" fmla="*/ 97 h 825"/>
                  <a:gd name="T10" fmla="*/ 1192 w 1328"/>
                  <a:gd name="T11" fmla="*/ 131 h 825"/>
                  <a:gd name="T12" fmla="*/ 1155 w 1328"/>
                  <a:gd name="T13" fmla="*/ 161 h 825"/>
                  <a:gd name="T14" fmla="*/ 1118 w 1328"/>
                  <a:gd name="T15" fmla="*/ 187 h 825"/>
                  <a:gd name="T16" fmla="*/ 1080 w 1328"/>
                  <a:gd name="T17" fmla="*/ 206 h 825"/>
                  <a:gd name="T18" fmla="*/ 1043 w 1328"/>
                  <a:gd name="T19" fmla="*/ 218 h 825"/>
                  <a:gd name="T20" fmla="*/ 1009 w 1328"/>
                  <a:gd name="T21" fmla="*/ 236 h 825"/>
                  <a:gd name="T22" fmla="*/ 984 w 1328"/>
                  <a:gd name="T23" fmla="*/ 248 h 825"/>
                  <a:gd name="T24" fmla="*/ 963 w 1328"/>
                  <a:gd name="T25" fmla="*/ 256 h 825"/>
                  <a:gd name="T26" fmla="*/ 947 w 1328"/>
                  <a:gd name="T27" fmla="*/ 262 h 825"/>
                  <a:gd name="T28" fmla="*/ 930 w 1328"/>
                  <a:gd name="T29" fmla="*/ 266 h 825"/>
                  <a:gd name="T30" fmla="*/ 911 w 1328"/>
                  <a:gd name="T31" fmla="*/ 269 h 825"/>
                  <a:gd name="T32" fmla="*/ 887 w 1328"/>
                  <a:gd name="T33" fmla="*/ 273 h 825"/>
                  <a:gd name="T34" fmla="*/ 854 w 1328"/>
                  <a:gd name="T35" fmla="*/ 279 h 825"/>
                  <a:gd name="T36" fmla="*/ 795 w 1328"/>
                  <a:gd name="T37" fmla="*/ 290 h 825"/>
                  <a:gd name="T38" fmla="*/ 739 w 1328"/>
                  <a:gd name="T39" fmla="*/ 295 h 825"/>
                  <a:gd name="T40" fmla="*/ 685 w 1328"/>
                  <a:gd name="T41" fmla="*/ 294 h 825"/>
                  <a:gd name="T42" fmla="*/ 635 w 1328"/>
                  <a:gd name="T43" fmla="*/ 288 h 825"/>
                  <a:gd name="T44" fmla="*/ 588 w 1328"/>
                  <a:gd name="T45" fmla="*/ 276 h 825"/>
                  <a:gd name="T46" fmla="*/ 546 w 1328"/>
                  <a:gd name="T47" fmla="*/ 261 h 825"/>
                  <a:gd name="T48" fmla="*/ 506 w 1328"/>
                  <a:gd name="T49" fmla="*/ 243 h 825"/>
                  <a:gd name="T50" fmla="*/ 470 w 1328"/>
                  <a:gd name="T51" fmla="*/ 222 h 825"/>
                  <a:gd name="T52" fmla="*/ 437 w 1328"/>
                  <a:gd name="T53" fmla="*/ 199 h 825"/>
                  <a:gd name="T54" fmla="*/ 410 w 1328"/>
                  <a:gd name="T55" fmla="*/ 175 h 825"/>
                  <a:gd name="T56" fmla="*/ 386 w 1328"/>
                  <a:gd name="T57" fmla="*/ 150 h 825"/>
                  <a:gd name="T58" fmla="*/ 367 w 1328"/>
                  <a:gd name="T59" fmla="*/ 124 h 825"/>
                  <a:gd name="T60" fmla="*/ 353 w 1328"/>
                  <a:gd name="T61" fmla="*/ 100 h 825"/>
                  <a:gd name="T62" fmla="*/ 343 w 1328"/>
                  <a:gd name="T63" fmla="*/ 76 h 825"/>
                  <a:gd name="T64" fmla="*/ 338 w 1328"/>
                  <a:gd name="T65" fmla="*/ 55 h 825"/>
                  <a:gd name="T66" fmla="*/ 339 w 1328"/>
                  <a:gd name="T67" fmla="*/ 36 h 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28"/>
                  <a:gd name="T103" fmla="*/ 0 h 825"/>
                  <a:gd name="T104" fmla="*/ 1328 w 1328"/>
                  <a:gd name="T105" fmla="*/ 825 h 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28" h="825">
                    <a:moveTo>
                      <a:pt x="7" y="59"/>
                    </a:moveTo>
                    <a:lnTo>
                      <a:pt x="0" y="824"/>
                    </a:lnTo>
                    <a:lnTo>
                      <a:pt x="1327" y="818"/>
                    </a:lnTo>
                    <a:lnTo>
                      <a:pt x="1313" y="0"/>
                    </a:lnTo>
                    <a:lnTo>
                      <a:pt x="1301" y="15"/>
                    </a:lnTo>
                    <a:lnTo>
                      <a:pt x="1289" y="31"/>
                    </a:lnTo>
                    <a:lnTo>
                      <a:pt x="1274" y="48"/>
                    </a:lnTo>
                    <a:lnTo>
                      <a:pt x="1259" y="64"/>
                    </a:lnTo>
                    <a:lnTo>
                      <a:pt x="1243" y="81"/>
                    </a:lnTo>
                    <a:lnTo>
                      <a:pt x="1226" y="97"/>
                    </a:lnTo>
                    <a:lnTo>
                      <a:pt x="1210" y="115"/>
                    </a:lnTo>
                    <a:lnTo>
                      <a:pt x="1192" y="131"/>
                    </a:lnTo>
                    <a:lnTo>
                      <a:pt x="1174" y="147"/>
                    </a:lnTo>
                    <a:lnTo>
                      <a:pt x="1155" y="161"/>
                    </a:lnTo>
                    <a:lnTo>
                      <a:pt x="1136" y="175"/>
                    </a:lnTo>
                    <a:lnTo>
                      <a:pt x="1118" y="187"/>
                    </a:lnTo>
                    <a:lnTo>
                      <a:pt x="1098" y="198"/>
                    </a:lnTo>
                    <a:lnTo>
                      <a:pt x="1080" y="206"/>
                    </a:lnTo>
                    <a:lnTo>
                      <a:pt x="1062" y="213"/>
                    </a:lnTo>
                    <a:lnTo>
                      <a:pt x="1043" y="218"/>
                    </a:lnTo>
                    <a:lnTo>
                      <a:pt x="1025" y="228"/>
                    </a:lnTo>
                    <a:lnTo>
                      <a:pt x="1009" y="236"/>
                    </a:lnTo>
                    <a:lnTo>
                      <a:pt x="995" y="242"/>
                    </a:lnTo>
                    <a:lnTo>
                      <a:pt x="984" y="248"/>
                    </a:lnTo>
                    <a:lnTo>
                      <a:pt x="973" y="252"/>
                    </a:lnTo>
                    <a:lnTo>
                      <a:pt x="963" y="256"/>
                    </a:lnTo>
                    <a:lnTo>
                      <a:pt x="955" y="259"/>
                    </a:lnTo>
                    <a:lnTo>
                      <a:pt x="947" y="262"/>
                    </a:lnTo>
                    <a:lnTo>
                      <a:pt x="938" y="264"/>
                    </a:lnTo>
                    <a:lnTo>
                      <a:pt x="930" y="266"/>
                    </a:lnTo>
                    <a:lnTo>
                      <a:pt x="921" y="268"/>
                    </a:lnTo>
                    <a:lnTo>
                      <a:pt x="911" y="269"/>
                    </a:lnTo>
                    <a:lnTo>
                      <a:pt x="899" y="272"/>
                    </a:lnTo>
                    <a:lnTo>
                      <a:pt x="887" y="273"/>
                    </a:lnTo>
                    <a:lnTo>
                      <a:pt x="872" y="276"/>
                    </a:lnTo>
                    <a:lnTo>
                      <a:pt x="854" y="279"/>
                    </a:lnTo>
                    <a:lnTo>
                      <a:pt x="824" y="285"/>
                    </a:lnTo>
                    <a:lnTo>
                      <a:pt x="795" y="290"/>
                    </a:lnTo>
                    <a:lnTo>
                      <a:pt x="767" y="294"/>
                    </a:lnTo>
                    <a:lnTo>
                      <a:pt x="739" y="295"/>
                    </a:lnTo>
                    <a:lnTo>
                      <a:pt x="712" y="295"/>
                    </a:lnTo>
                    <a:lnTo>
                      <a:pt x="685" y="294"/>
                    </a:lnTo>
                    <a:lnTo>
                      <a:pt x="660" y="292"/>
                    </a:lnTo>
                    <a:lnTo>
                      <a:pt x="635" y="288"/>
                    </a:lnTo>
                    <a:lnTo>
                      <a:pt x="611" y="283"/>
                    </a:lnTo>
                    <a:lnTo>
                      <a:pt x="588" y="276"/>
                    </a:lnTo>
                    <a:lnTo>
                      <a:pt x="566" y="269"/>
                    </a:lnTo>
                    <a:lnTo>
                      <a:pt x="546" y="261"/>
                    </a:lnTo>
                    <a:lnTo>
                      <a:pt x="525" y="252"/>
                    </a:lnTo>
                    <a:lnTo>
                      <a:pt x="506" y="243"/>
                    </a:lnTo>
                    <a:lnTo>
                      <a:pt x="487" y="233"/>
                    </a:lnTo>
                    <a:lnTo>
                      <a:pt x="470" y="222"/>
                    </a:lnTo>
                    <a:lnTo>
                      <a:pt x="453" y="210"/>
                    </a:lnTo>
                    <a:lnTo>
                      <a:pt x="437" y="199"/>
                    </a:lnTo>
                    <a:lnTo>
                      <a:pt x="423" y="187"/>
                    </a:lnTo>
                    <a:lnTo>
                      <a:pt x="410" y="175"/>
                    </a:lnTo>
                    <a:lnTo>
                      <a:pt x="397" y="162"/>
                    </a:lnTo>
                    <a:lnTo>
                      <a:pt x="386" y="150"/>
                    </a:lnTo>
                    <a:lnTo>
                      <a:pt x="376" y="137"/>
                    </a:lnTo>
                    <a:lnTo>
                      <a:pt x="367" y="124"/>
                    </a:lnTo>
                    <a:lnTo>
                      <a:pt x="359" y="112"/>
                    </a:lnTo>
                    <a:lnTo>
                      <a:pt x="353" y="100"/>
                    </a:lnTo>
                    <a:lnTo>
                      <a:pt x="347" y="87"/>
                    </a:lnTo>
                    <a:lnTo>
                      <a:pt x="343" y="76"/>
                    </a:lnTo>
                    <a:lnTo>
                      <a:pt x="340" y="66"/>
                    </a:lnTo>
                    <a:lnTo>
                      <a:pt x="338" y="55"/>
                    </a:lnTo>
                    <a:lnTo>
                      <a:pt x="338" y="45"/>
                    </a:lnTo>
                    <a:lnTo>
                      <a:pt x="339" y="36"/>
                    </a:lnTo>
                    <a:lnTo>
                      <a:pt x="7" y="59"/>
                    </a:lnTo>
                  </a:path>
                </a:pathLst>
              </a:custGeom>
              <a:solidFill>
                <a:srgbClr val="808080"/>
              </a:solidFill>
              <a:ln w="12700" cap="rnd">
                <a:noFill/>
                <a:round/>
                <a:headEnd/>
                <a:tailEnd/>
              </a:ln>
            </p:spPr>
            <p:txBody>
              <a:bodyPr/>
              <a:lstStyle/>
              <a:p>
                <a:endParaRPr lang="en-US"/>
              </a:p>
            </p:txBody>
          </p:sp>
          <p:sp>
            <p:nvSpPr>
              <p:cNvPr id="141382" name="Freeform 53"/>
              <p:cNvSpPr>
                <a:spLocks/>
              </p:cNvSpPr>
              <p:nvPr/>
            </p:nvSpPr>
            <p:spPr bwMode="auto">
              <a:xfrm>
                <a:off x="2789" y="3310"/>
                <a:ext cx="223" cy="283"/>
              </a:xfrm>
              <a:custGeom>
                <a:avLst/>
                <a:gdLst>
                  <a:gd name="T0" fmla="*/ 0 w 223"/>
                  <a:gd name="T1" fmla="*/ 246 h 283"/>
                  <a:gd name="T2" fmla="*/ 45 w 223"/>
                  <a:gd name="T3" fmla="*/ 282 h 283"/>
                  <a:gd name="T4" fmla="*/ 217 w 223"/>
                  <a:gd name="T5" fmla="*/ 32 h 283"/>
                  <a:gd name="T6" fmla="*/ 222 w 223"/>
                  <a:gd name="T7" fmla="*/ 2 h 283"/>
                  <a:gd name="T8" fmla="*/ 168 w 223"/>
                  <a:gd name="T9" fmla="*/ 0 h 283"/>
                  <a:gd name="T10" fmla="*/ 0 w 223"/>
                  <a:gd name="T11" fmla="*/ 246 h 283"/>
                  <a:gd name="T12" fmla="*/ 0 60000 65536"/>
                  <a:gd name="T13" fmla="*/ 0 60000 65536"/>
                  <a:gd name="T14" fmla="*/ 0 60000 65536"/>
                  <a:gd name="T15" fmla="*/ 0 60000 65536"/>
                  <a:gd name="T16" fmla="*/ 0 60000 65536"/>
                  <a:gd name="T17" fmla="*/ 0 60000 65536"/>
                  <a:gd name="T18" fmla="*/ 0 w 223"/>
                  <a:gd name="T19" fmla="*/ 0 h 283"/>
                  <a:gd name="T20" fmla="*/ 223 w 223"/>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223" h="283">
                    <a:moveTo>
                      <a:pt x="0" y="246"/>
                    </a:moveTo>
                    <a:lnTo>
                      <a:pt x="45" y="282"/>
                    </a:lnTo>
                    <a:lnTo>
                      <a:pt x="217" y="32"/>
                    </a:lnTo>
                    <a:lnTo>
                      <a:pt x="222" y="2"/>
                    </a:lnTo>
                    <a:lnTo>
                      <a:pt x="168" y="0"/>
                    </a:lnTo>
                    <a:lnTo>
                      <a:pt x="0" y="246"/>
                    </a:lnTo>
                  </a:path>
                </a:pathLst>
              </a:custGeom>
              <a:solidFill>
                <a:srgbClr val="999999"/>
              </a:solidFill>
              <a:ln w="12700" cap="rnd">
                <a:solidFill>
                  <a:srgbClr val="000000"/>
                </a:solidFill>
                <a:round/>
                <a:headEnd/>
                <a:tailEnd/>
              </a:ln>
            </p:spPr>
            <p:txBody>
              <a:bodyPr/>
              <a:lstStyle/>
              <a:p>
                <a:endParaRPr lang="en-US"/>
              </a:p>
            </p:txBody>
          </p:sp>
          <p:sp>
            <p:nvSpPr>
              <p:cNvPr id="141383" name="Freeform 54"/>
              <p:cNvSpPr>
                <a:spLocks/>
              </p:cNvSpPr>
              <p:nvPr/>
            </p:nvSpPr>
            <p:spPr bwMode="auto">
              <a:xfrm>
                <a:off x="3472" y="3310"/>
                <a:ext cx="215" cy="265"/>
              </a:xfrm>
              <a:custGeom>
                <a:avLst/>
                <a:gdLst>
                  <a:gd name="T0" fmla="*/ 214 w 215"/>
                  <a:gd name="T1" fmla="*/ 232 h 265"/>
                  <a:gd name="T2" fmla="*/ 165 w 215"/>
                  <a:gd name="T3" fmla="*/ 264 h 265"/>
                  <a:gd name="T4" fmla="*/ 4 w 215"/>
                  <a:gd name="T5" fmla="*/ 33 h 265"/>
                  <a:gd name="T6" fmla="*/ 0 w 215"/>
                  <a:gd name="T7" fmla="*/ 3 h 265"/>
                  <a:gd name="T8" fmla="*/ 54 w 215"/>
                  <a:gd name="T9" fmla="*/ 0 h 265"/>
                  <a:gd name="T10" fmla="*/ 214 w 215"/>
                  <a:gd name="T11" fmla="*/ 232 h 265"/>
                  <a:gd name="T12" fmla="*/ 0 60000 65536"/>
                  <a:gd name="T13" fmla="*/ 0 60000 65536"/>
                  <a:gd name="T14" fmla="*/ 0 60000 65536"/>
                  <a:gd name="T15" fmla="*/ 0 60000 65536"/>
                  <a:gd name="T16" fmla="*/ 0 60000 65536"/>
                  <a:gd name="T17" fmla="*/ 0 60000 65536"/>
                  <a:gd name="T18" fmla="*/ 0 w 215"/>
                  <a:gd name="T19" fmla="*/ 0 h 265"/>
                  <a:gd name="T20" fmla="*/ 215 w 215"/>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15" h="265">
                    <a:moveTo>
                      <a:pt x="214" y="232"/>
                    </a:moveTo>
                    <a:lnTo>
                      <a:pt x="165" y="264"/>
                    </a:lnTo>
                    <a:lnTo>
                      <a:pt x="4" y="33"/>
                    </a:lnTo>
                    <a:lnTo>
                      <a:pt x="0" y="3"/>
                    </a:lnTo>
                    <a:lnTo>
                      <a:pt x="54" y="0"/>
                    </a:lnTo>
                    <a:lnTo>
                      <a:pt x="214" y="232"/>
                    </a:lnTo>
                  </a:path>
                </a:pathLst>
              </a:custGeom>
              <a:solidFill>
                <a:srgbClr val="999999"/>
              </a:solidFill>
              <a:ln w="12700" cap="rnd">
                <a:solidFill>
                  <a:srgbClr val="000000"/>
                </a:solidFill>
                <a:round/>
                <a:headEnd/>
                <a:tailEnd/>
              </a:ln>
            </p:spPr>
            <p:txBody>
              <a:bodyPr/>
              <a:lstStyle/>
              <a:p>
                <a:endParaRPr lang="en-US"/>
              </a:p>
            </p:txBody>
          </p:sp>
          <p:sp>
            <p:nvSpPr>
              <p:cNvPr id="141384" name="Freeform 55"/>
              <p:cNvSpPr>
                <a:spLocks/>
              </p:cNvSpPr>
              <p:nvPr/>
            </p:nvSpPr>
            <p:spPr bwMode="auto">
              <a:xfrm>
                <a:off x="2789" y="2821"/>
                <a:ext cx="223" cy="283"/>
              </a:xfrm>
              <a:custGeom>
                <a:avLst/>
                <a:gdLst>
                  <a:gd name="T0" fmla="*/ 0 w 223"/>
                  <a:gd name="T1" fmla="*/ 36 h 283"/>
                  <a:gd name="T2" fmla="*/ 45 w 223"/>
                  <a:gd name="T3" fmla="*/ 0 h 283"/>
                  <a:gd name="T4" fmla="*/ 217 w 223"/>
                  <a:gd name="T5" fmla="*/ 250 h 283"/>
                  <a:gd name="T6" fmla="*/ 222 w 223"/>
                  <a:gd name="T7" fmla="*/ 280 h 283"/>
                  <a:gd name="T8" fmla="*/ 168 w 223"/>
                  <a:gd name="T9" fmla="*/ 282 h 283"/>
                  <a:gd name="T10" fmla="*/ 0 w 223"/>
                  <a:gd name="T11" fmla="*/ 36 h 283"/>
                  <a:gd name="T12" fmla="*/ 0 60000 65536"/>
                  <a:gd name="T13" fmla="*/ 0 60000 65536"/>
                  <a:gd name="T14" fmla="*/ 0 60000 65536"/>
                  <a:gd name="T15" fmla="*/ 0 60000 65536"/>
                  <a:gd name="T16" fmla="*/ 0 60000 65536"/>
                  <a:gd name="T17" fmla="*/ 0 60000 65536"/>
                  <a:gd name="T18" fmla="*/ 0 w 223"/>
                  <a:gd name="T19" fmla="*/ 0 h 283"/>
                  <a:gd name="T20" fmla="*/ 223 w 223"/>
                  <a:gd name="T21" fmla="*/ 283 h 283"/>
                </a:gdLst>
                <a:ahLst/>
                <a:cxnLst>
                  <a:cxn ang="T12">
                    <a:pos x="T0" y="T1"/>
                  </a:cxn>
                  <a:cxn ang="T13">
                    <a:pos x="T2" y="T3"/>
                  </a:cxn>
                  <a:cxn ang="T14">
                    <a:pos x="T4" y="T5"/>
                  </a:cxn>
                  <a:cxn ang="T15">
                    <a:pos x="T6" y="T7"/>
                  </a:cxn>
                  <a:cxn ang="T16">
                    <a:pos x="T8" y="T9"/>
                  </a:cxn>
                  <a:cxn ang="T17">
                    <a:pos x="T10" y="T11"/>
                  </a:cxn>
                </a:cxnLst>
                <a:rect l="T18" t="T19" r="T20" b="T21"/>
                <a:pathLst>
                  <a:path w="223" h="283">
                    <a:moveTo>
                      <a:pt x="0" y="36"/>
                    </a:moveTo>
                    <a:lnTo>
                      <a:pt x="45" y="0"/>
                    </a:lnTo>
                    <a:lnTo>
                      <a:pt x="217" y="250"/>
                    </a:lnTo>
                    <a:lnTo>
                      <a:pt x="222" y="280"/>
                    </a:lnTo>
                    <a:lnTo>
                      <a:pt x="168" y="282"/>
                    </a:lnTo>
                    <a:lnTo>
                      <a:pt x="0" y="36"/>
                    </a:lnTo>
                  </a:path>
                </a:pathLst>
              </a:custGeom>
              <a:solidFill>
                <a:srgbClr val="999999"/>
              </a:solidFill>
              <a:ln w="12700" cap="rnd">
                <a:solidFill>
                  <a:srgbClr val="000000"/>
                </a:solidFill>
                <a:round/>
                <a:headEnd/>
                <a:tailEnd/>
              </a:ln>
            </p:spPr>
            <p:txBody>
              <a:bodyPr/>
              <a:lstStyle/>
              <a:p>
                <a:endParaRPr lang="en-US"/>
              </a:p>
            </p:txBody>
          </p:sp>
          <p:sp>
            <p:nvSpPr>
              <p:cNvPr id="141385" name="Freeform 56"/>
              <p:cNvSpPr>
                <a:spLocks/>
              </p:cNvSpPr>
              <p:nvPr/>
            </p:nvSpPr>
            <p:spPr bwMode="auto">
              <a:xfrm>
                <a:off x="3480" y="2829"/>
                <a:ext cx="222" cy="282"/>
              </a:xfrm>
              <a:custGeom>
                <a:avLst/>
                <a:gdLst>
                  <a:gd name="T0" fmla="*/ 221 w 222"/>
                  <a:gd name="T1" fmla="*/ 36 h 282"/>
                  <a:gd name="T2" fmla="*/ 177 w 222"/>
                  <a:gd name="T3" fmla="*/ 0 h 282"/>
                  <a:gd name="T4" fmla="*/ 4 w 222"/>
                  <a:gd name="T5" fmla="*/ 249 h 282"/>
                  <a:gd name="T6" fmla="*/ 0 w 222"/>
                  <a:gd name="T7" fmla="*/ 279 h 282"/>
                  <a:gd name="T8" fmla="*/ 54 w 222"/>
                  <a:gd name="T9" fmla="*/ 281 h 282"/>
                  <a:gd name="T10" fmla="*/ 221 w 222"/>
                  <a:gd name="T11" fmla="*/ 36 h 282"/>
                  <a:gd name="T12" fmla="*/ 0 60000 65536"/>
                  <a:gd name="T13" fmla="*/ 0 60000 65536"/>
                  <a:gd name="T14" fmla="*/ 0 60000 65536"/>
                  <a:gd name="T15" fmla="*/ 0 60000 65536"/>
                  <a:gd name="T16" fmla="*/ 0 60000 65536"/>
                  <a:gd name="T17" fmla="*/ 0 60000 65536"/>
                  <a:gd name="T18" fmla="*/ 0 w 222"/>
                  <a:gd name="T19" fmla="*/ 0 h 282"/>
                  <a:gd name="T20" fmla="*/ 222 w 222"/>
                  <a:gd name="T21" fmla="*/ 282 h 282"/>
                </a:gdLst>
                <a:ahLst/>
                <a:cxnLst>
                  <a:cxn ang="T12">
                    <a:pos x="T0" y="T1"/>
                  </a:cxn>
                  <a:cxn ang="T13">
                    <a:pos x="T2" y="T3"/>
                  </a:cxn>
                  <a:cxn ang="T14">
                    <a:pos x="T4" y="T5"/>
                  </a:cxn>
                  <a:cxn ang="T15">
                    <a:pos x="T6" y="T7"/>
                  </a:cxn>
                  <a:cxn ang="T16">
                    <a:pos x="T8" y="T9"/>
                  </a:cxn>
                  <a:cxn ang="T17">
                    <a:pos x="T10" y="T11"/>
                  </a:cxn>
                </a:cxnLst>
                <a:rect l="T18" t="T19" r="T20" b="T21"/>
                <a:pathLst>
                  <a:path w="222" h="282">
                    <a:moveTo>
                      <a:pt x="221" y="36"/>
                    </a:moveTo>
                    <a:lnTo>
                      <a:pt x="177" y="0"/>
                    </a:lnTo>
                    <a:lnTo>
                      <a:pt x="4" y="249"/>
                    </a:lnTo>
                    <a:lnTo>
                      <a:pt x="0" y="279"/>
                    </a:lnTo>
                    <a:lnTo>
                      <a:pt x="54" y="281"/>
                    </a:lnTo>
                    <a:lnTo>
                      <a:pt x="221" y="36"/>
                    </a:lnTo>
                  </a:path>
                </a:pathLst>
              </a:custGeom>
              <a:solidFill>
                <a:srgbClr val="999999"/>
              </a:solidFill>
              <a:ln w="12700" cap="rnd">
                <a:solidFill>
                  <a:srgbClr val="000000"/>
                </a:solidFill>
                <a:round/>
                <a:headEnd/>
                <a:tailEnd/>
              </a:ln>
            </p:spPr>
            <p:txBody>
              <a:bodyPr/>
              <a:lstStyle/>
              <a:p>
                <a:endParaRPr lang="en-US"/>
              </a:p>
            </p:txBody>
          </p:sp>
          <p:sp>
            <p:nvSpPr>
              <p:cNvPr id="141386" name="Freeform 57"/>
              <p:cNvSpPr>
                <a:spLocks/>
              </p:cNvSpPr>
              <p:nvPr/>
            </p:nvSpPr>
            <p:spPr bwMode="auto">
              <a:xfrm>
                <a:off x="2945" y="3073"/>
                <a:ext cx="616" cy="251"/>
              </a:xfrm>
              <a:custGeom>
                <a:avLst/>
                <a:gdLst>
                  <a:gd name="T0" fmla="*/ 615 w 616"/>
                  <a:gd name="T1" fmla="*/ 250 h 251"/>
                  <a:gd name="T2" fmla="*/ 615 w 616"/>
                  <a:gd name="T3" fmla="*/ 0 h 251"/>
                  <a:gd name="T4" fmla="*/ 0 w 616"/>
                  <a:gd name="T5" fmla="*/ 0 h 251"/>
                  <a:gd name="T6" fmla="*/ 0 w 616"/>
                  <a:gd name="T7" fmla="*/ 250 h 251"/>
                  <a:gd name="T8" fmla="*/ 615 w 616"/>
                  <a:gd name="T9" fmla="*/ 250 h 251"/>
                  <a:gd name="T10" fmla="*/ 0 60000 65536"/>
                  <a:gd name="T11" fmla="*/ 0 60000 65536"/>
                  <a:gd name="T12" fmla="*/ 0 60000 65536"/>
                  <a:gd name="T13" fmla="*/ 0 60000 65536"/>
                  <a:gd name="T14" fmla="*/ 0 60000 65536"/>
                  <a:gd name="T15" fmla="*/ 0 w 616"/>
                  <a:gd name="T16" fmla="*/ 0 h 251"/>
                  <a:gd name="T17" fmla="*/ 616 w 616"/>
                  <a:gd name="T18" fmla="*/ 251 h 251"/>
                </a:gdLst>
                <a:ahLst/>
                <a:cxnLst>
                  <a:cxn ang="T10">
                    <a:pos x="T0" y="T1"/>
                  </a:cxn>
                  <a:cxn ang="T11">
                    <a:pos x="T2" y="T3"/>
                  </a:cxn>
                  <a:cxn ang="T12">
                    <a:pos x="T4" y="T5"/>
                  </a:cxn>
                  <a:cxn ang="T13">
                    <a:pos x="T6" y="T7"/>
                  </a:cxn>
                  <a:cxn ang="T14">
                    <a:pos x="T8" y="T9"/>
                  </a:cxn>
                </a:cxnLst>
                <a:rect l="T15" t="T16" r="T17" b="T18"/>
                <a:pathLst>
                  <a:path w="616" h="251">
                    <a:moveTo>
                      <a:pt x="615" y="250"/>
                    </a:moveTo>
                    <a:lnTo>
                      <a:pt x="615" y="0"/>
                    </a:lnTo>
                    <a:lnTo>
                      <a:pt x="0" y="0"/>
                    </a:lnTo>
                    <a:lnTo>
                      <a:pt x="0" y="250"/>
                    </a:lnTo>
                    <a:lnTo>
                      <a:pt x="615" y="250"/>
                    </a:lnTo>
                  </a:path>
                </a:pathLst>
              </a:custGeom>
              <a:solidFill>
                <a:srgbClr val="CCCCCC"/>
              </a:solidFill>
              <a:ln w="12700" cap="rnd">
                <a:solidFill>
                  <a:srgbClr val="003333"/>
                </a:solidFill>
                <a:round/>
                <a:headEnd/>
                <a:tailEnd/>
              </a:ln>
            </p:spPr>
            <p:txBody>
              <a:bodyPr/>
              <a:lstStyle/>
              <a:p>
                <a:endParaRPr lang="en-US"/>
              </a:p>
            </p:txBody>
          </p:sp>
          <p:sp>
            <p:nvSpPr>
              <p:cNvPr id="141387" name="Freeform 58"/>
              <p:cNvSpPr>
                <a:spLocks/>
              </p:cNvSpPr>
              <p:nvPr/>
            </p:nvSpPr>
            <p:spPr bwMode="auto">
              <a:xfrm>
                <a:off x="3008" y="2288"/>
                <a:ext cx="481" cy="1830"/>
              </a:xfrm>
              <a:custGeom>
                <a:avLst/>
                <a:gdLst>
                  <a:gd name="T0" fmla="*/ 0 w 481"/>
                  <a:gd name="T1" fmla="*/ 1829 h 1830"/>
                  <a:gd name="T2" fmla="*/ 0 w 481"/>
                  <a:gd name="T3" fmla="*/ 0 h 1830"/>
                  <a:gd name="T4" fmla="*/ 480 w 481"/>
                  <a:gd name="T5" fmla="*/ 0 h 1830"/>
                  <a:gd name="T6" fmla="*/ 480 w 481"/>
                  <a:gd name="T7" fmla="*/ 1829 h 1830"/>
                  <a:gd name="T8" fmla="*/ 0 w 481"/>
                  <a:gd name="T9" fmla="*/ 1829 h 1830"/>
                  <a:gd name="T10" fmla="*/ 0 60000 65536"/>
                  <a:gd name="T11" fmla="*/ 0 60000 65536"/>
                  <a:gd name="T12" fmla="*/ 0 60000 65536"/>
                  <a:gd name="T13" fmla="*/ 0 60000 65536"/>
                  <a:gd name="T14" fmla="*/ 0 60000 65536"/>
                  <a:gd name="T15" fmla="*/ 0 w 481"/>
                  <a:gd name="T16" fmla="*/ 0 h 1830"/>
                  <a:gd name="T17" fmla="*/ 481 w 481"/>
                  <a:gd name="T18" fmla="*/ 1830 h 1830"/>
                </a:gdLst>
                <a:ahLst/>
                <a:cxnLst>
                  <a:cxn ang="T10">
                    <a:pos x="T0" y="T1"/>
                  </a:cxn>
                  <a:cxn ang="T11">
                    <a:pos x="T2" y="T3"/>
                  </a:cxn>
                  <a:cxn ang="T12">
                    <a:pos x="T4" y="T5"/>
                  </a:cxn>
                  <a:cxn ang="T13">
                    <a:pos x="T6" y="T7"/>
                  </a:cxn>
                  <a:cxn ang="T14">
                    <a:pos x="T8" y="T9"/>
                  </a:cxn>
                </a:cxnLst>
                <a:rect l="T15" t="T16" r="T17" b="T18"/>
                <a:pathLst>
                  <a:path w="481" h="1830">
                    <a:moveTo>
                      <a:pt x="0" y="1829"/>
                    </a:moveTo>
                    <a:lnTo>
                      <a:pt x="0" y="0"/>
                    </a:lnTo>
                    <a:lnTo>
                      <a:pt x="480" y="0"/>
                    </a:lnTo>
                    <a:lnTo>
                      <a:pt x="480" y="1829"/>
                    </a:lnTo>
                    <a:lnTo>
                      <a:pt x="0" y="1829"/>
                    </a:lnTo>
                  </a:path>
                </a:pathLst>
              </a:custGeom>
              <a:solidFill>
                <a:srgbClr val="4D4D4D"/>
              </a:solidFill>
              <a:ln w="12700" cap="rnd">
                <a:solidFill>
                  <a:srgbClr val="003333"/>
                </a:solidFill>
                <a:round/>
                <a:headEnd/>
                <a:tailEnd/>
              </a:ln>
            </p:spPr>
            <p:txBody>
              <a:bodyPr/>
              <a:lstStyle/>
              <a:p>
                <a:endParaRPr lang="en-US"/>
              </a:p>
            </p:txBody>
          </p:sp>
          <p:sp>
            <p:nvSpPr>
              <p:cNvPr id="141388" name="Freeform 59"/>
              <p:cNvSpPr>
                <a:spLocks/>
              </p:cNvSpPr>
              <p:nvPr/>
            </p:nvSpPr>
            <p:spPr bwMode="auto">
              <a:xfrm>
                <a:off x="3240" y="2292"/>
                <a:ext cx="1" cy="1831"/>
              </a:xfrm>
              <a:custGeom>
                <a:avLst/>
                <a:gdLst>
                  <a:gd name="T0" fmla="*/ 0 w 1"/>
                  <a:gd name="T1" fmla="*/ 0 h 1831"/>
                  <a:gd name="T2" fmla="*/ 0 w 1"/>
                  <a:gd name="T3" fmla="*/ 1058 h 1831"/>
                  <a:gd name="T4" fmla="*/ 0 w 1"/>
                  <a:gd name="T5" fmla="*/ 1601 h 1831"/>
                  <a:gd name="T6" fmla="*/ 0 w 1"/>
                  <a:gd name="T7" fmla="*/ 1801 h 1831"/>
                  <a:gd name="T8" fmla="*/ 0 w 1"/>
                  <a:gd name="T9" fmla="*/ 1830 h 1831"/>
                  <a:gd name="T10" fmla="*/ 0 60000 65536"/>
                  <a:gd name="T11" fmla="*/ 0 60000 65536"/>
                  <a:gd name="T12" fmla="*/ 0 60000 65536"/>
                  <a:gd name="T13" fmla="*/ 0 60000 65536"/>
                  <a:gd name="T14" fmla="*/ 0 60000 65536"/>
                  <a:gd name="T15" fmla="*/ 0 w 1"/>
                  <a:gd name="T16" fmla="*/ 0 h 1831"/>
                  <a:gd name="T17" fmla="*/ 1 w 1"/>
                  <a:gd name="T18" fmla="*/ 1831 h 1831"/>
                </a:gdLst>
                <a:ahLst/>
                <a:cxnLst>
                  <a:cxn ang="T10">
                    <a:pos x="T0" y="T1"/>
                  </a:cxn>
                  <a:cxn ang="T11">
                    <a:pos x="T2" y="T3"/>
                  </a:cxn>
                  <a:cxn ang="T12">
                    <a:pos x="T4" y="T5"/>
                  </a:cxn>
                  <a:cxn ang="T13">
                    <a:pos x="T6" y="T7"/>
                  </a:cxn>
                  <a:cxn ang="T14">
                    <a:pos x="T8" y="T9"/>
                  </a:cxn>
                </a:cxnLst>
                <a:rect l="T15" t="T16" r="T17" b="T18"/>
                <a:pathLst>
                  <a:path w="1" h="1831">
                    <a:moveTo>
                      <a:pt x="0" y="0"/>
                    </a:moveTo>
                    <a:lnTo>
                      <a:pt x="0" y="1058"/>
                    </a:lnTo>
                    <a:lnTo>
                      <a:pt x="0" y="1601"/>
                    </a:lnTo>
                    <a:lnTo>
                      <a:pt x="0" y="1801"/>
                    </a:lnTo>
                    <a:lnTo>
                      <a:pt x="0" y="1830"/>
                    </a:lnTo>
                  </a:path>
                </a:pathLst>
              </a:custGeom>
              <a:noFill/>
              <a:ln w="12700" cap="rnd">
                <a:solidFill>
                  <a:srgbClr val="FFFF00"/>
                </a:solidFill>
                <a:round/>
                <a:headEnd/>
                <a:tailEnd/>
              </a:ln>
            </p:spPr>
            <p:txBody>
              <a:bodyPr/>
              <a:lstStyle/>
              <a:p>
                <a:endParaRPr lang="en-US"/>
              </a:p>
            </p:txBody>
          </p:sp>
          <p:sp>
            <p:nvSpPr>
              <p:cNvPr id="141389" name="Freeform 60"/>
              <p:cNvSpPr>
                <a:spLocks/>
              </p:cNvSpPr>
              <p:nvPr/>
            </p:nvSpPr>
            <p:spPr bwMode="auto">
              <a:xfrm>
                <a:off x="3093" y="3055"/>
                <a:ext cx="14" cy="35"/>
              </a:xfrm>
              <a:custGeom>
                <a:avLst/>
                <a:gdLst>
                  <a:gd name="T0" fmla="*/ 0 w 14"/>
                  <a:gd name="T1" fmla="*/ 17 h 35"/>
                  <a:gd name="T2" fmla="*/ 1 w 14"/>
                  <a:gd name="T3" fmla="*/ 23 h 35"/>
                  <a:gd name="T4" fmla="*/ 2 w 14"/>
                  <a:gd name="T5" fmla="*/ 28 h 35"/>
                  <a:gd name="T6" fmla="*/ 5 w 14"/>
                  <a:gd name="T7" fmla="*/ 32 h 35"/>
                  <a:gd name="T8" fmla="*/ 7 w 14"/>
                  <a:gd name="T9" fmla="*/ 34 h 35"/>
                  <a:gd name="T10" fmla="*/ 10 w 14"/>
                  <a:gd name="T11" fmla="*/ 32 h 35"/>
                  <a:gd name="T12" fmla="*/ 11 w 14"/>
                  <a:gd name="T13" fmla="*/ 28 h 35"/>
                  <a:gd name="T14" fmla="*/ 12 w 14"/>
                  <a:gd name="T15" fmla="*/ 23 h 35"/>
                  <a:gd name="T16" fmla="*/ 13 w 14"/>
                  <a:gd name="T17" fmla="*/ 17 h 35"/>
                  <a:gd name="T18" fmla="*/ 12 w 14"/>
                  <a:gd name="T19" fmla="*/ 11 h 35"/>
                  <a:gd name="T20" fmla="*/ 11 w 14"/>
                  <a:gd name="T21" fmla="*/ 5 h 35"/>
                  <a:gd name="T22" fmla="*/ 10 w 14"/>
                  <a:gd name="T23" fmla="*/ 2 h 35"/>
                  <a:gd name="T24" fmla="*/ 7 w 14"/>
                  <a:gd name="T25" fmla="*/ 0 h 35"/>
                  <a:gd name="T26" fmla="*/ 5 w 14"/>
                  <a:gd name="T27" fmla="*/ 2 h 35"/>
                  <a:gd name="T28" fmla="*/ 2 w 14"/>
                  <a:gd name="T29" fmla="*/ 5 h 35"/>
                  <a:gd name="T30" fmla="*/ 1 w 14"/>
                  <a:gd name="T31" fmla="*/ 11 h 35"/>
                  <a:gd name="T32" fmla="*/ 0 w 14"/>
                  <a:gd name="T33" fmla="*/ 1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5"/>
                  <a:gd name="T53" fmla="*/ 14 w 1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5">
                    <a:moveTo>
                      <a:pt x="0" y="17"/>
                    </a:moveTo>
                    <a:lnTo>
                      <a:pt x="1" y="23"/>
                    </a:lnTo>
                    <a:lnTo>
                      <a:pt x="2" y="28"/>
                    </a:lnTo>
                    <a:lnTo>
                      <a:pt x="5" y="32"/>
                    </a:lnTo>
                    <a:lnTo>
                      <a:pt x="7" y="34"/>
                    </a:lnTo>
                    <a:lnTo>
                      <a:pt x="10" y="32"/>
                    </a:lnTo>
                    <a:lnTo>
                      <a:pt x="11" y="28"/>
                    </a:lnTo>
                    <a:lnTo>
                      <a:pt x="12" y="23"/>
                    </a:lnTo>
                    <a:lnTo>
                      <a:pt x="13" y="17"/>
                    </a:lnTo>
                    <a:lnTo>
                      <a:pt x="12" y="11"/>
                    </a:lnTo>
                    <a:lnTo>
                      <a:pt x="11" y="5"/>
                    </a:lnTo>
                    <a:lnTo>
                      <a:pt x="10" y="2"/>
                    </a:lnTo>
                    <a:lnTo>
                      <a:pt x="7" y="0"/>
                    </a:lnTo>
                    <a:lnTo>
                      <a:pt x="5" y="2"/>
                    </a:lnTo>
                    <a:lnTo>
                      <a:pt x="2" y="5"/>
                    </a:lnTo>
                    <a:lnTo>
                      <a:pt x="1" y="11"/>
                    </a:lnTo>
                    <a:lnTo>
                      <a:pt x="0" y="17"/>
                    </a:lnTo>
                  </a:path>
                </a:pathLst>
              </a:custGeom>
              <a:noFill/>
              <a:ln w="12700" cap="rnd">
                <a:solidFill>
                  <a:srgbClr val="003333"/>
                </a:solidFill>
                <a:round/>
                <a:headEnd/>
                <a:tailEnd/>
              </a:ln>
            </p:spPr>
            <p:txBody>
              <a:bodyPr/>
              <a:lstStyle/>
              <a:p>
                <a:endParaRPr lang="en-US"/>
              </a:p>
            </p:txBody>
          </p:sp>
          <p:sp>
            <p:nvSpPr>
              <p:cNvPr id="141390" name="Freeform 61"/>
              <p:cNvSpPr>
                <a:spLocks/>
              </p:cNvSpPr>
              <p:nvPr/>
            </p:nvSpPr>
            <p:spPr bwMode="auto">
              <a:xfrm>
                <a:off x="3067" y="2772"/>
                <a:ext cx="9" cy="49"/>
              </a:xfrm>
              <a:custGeom>
                <a:avLst/>
                <a:gdLst>
                  <a:gd name="T0" fmla="*/ 0 w 9"/>
                  <a:gd name="T1" fmla="*/ 24 h 49"/>
                  <a:gd name="T2" fmla="*/ 1 w 9"/>
                  <a:gd name="T3" fmla="*/ 35 h 49"/>
                  <a:gd name="T4" fmla="*/ 1 w 9"/>
                  <a:gd name="T5" fmla="*/ 42 h 49"/>
                  <a:gd name="T6" fmla="*/ 3 w 9"/>
                  <a:gd name="T7" fmla="*/ 46 h 49"/>
                  <a:gd name="T8" fmla="*/ 5 w 9"/>
                  <a:gd name="T9" fmla="*/ 48 h 49"/>
                  <a:gd name="T10" fmla="*/ 6 w 9"/>
                  <a:gd name="T11" fmla="*/ 46 h 49"/>
                  <a:gd name="T12" fmla="*/ 7 w 9"/>
                  <a:gd name="T13" fmla="*/ 42 h 49"/>
                  <a:gd name="T14" fmla="*/ 8 w 9"/>
                  <a:gd name="T15" fmla="*/ 35 h 49"/>
                  <a:gd name="T16" fmla="*/ 8 w 9"/>
                  <a:gd name="T17" fmla="*/ 24 h 49"/>
                  <a:gd name="T18" fmla="*/ 8 w 9"/>
                  <a:gd name="T19" fmla="*/ 13 h 49"/>
                  <a:gd name="T20" fmla="*/ 7 w 9"/>
                  <a:gd name="T21" fmla="*/ 6 h 49"/>
                  <a:gd name="T22" fmla="*/ 6 w 9"/>
                  <a:gd name="T23" fmla="*/ 2 h 49"/>
                  <a:gd name="T24" fmla="*/ 5 w 9"/>
                  <a:gd name="T25" fmla="*/ 0 h 49"/>
                  <a:gd name="T26" fmla="*/ 3 w 9"/>
                  <a:gd name="T27" fmla="*/ 2 h 49"/>
                  <a:gd name="T28" fmla="*/ 1 w 9"/>
                  <a:gd name="T29" fmla="*/ 6 h 49"/>
                  <a:gd name="T30" fmla="*/ 1 w 9"/>
                  <a:gd name="T31" fmla="*/ 13 h 49"/>
                  <a:gd name="T32" fmla="*/ 0 w 9"/>
                  <a:gd name="T33" fmla="*/ 24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9"/>
                  <a:gd name="T53" fmla="*/ 9 w 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9">
                    <a:moveTo>
                      <a:pt x="0" y="24"/>
                    </a:moveTo>
                    <a:lnTo>
                      <a:pt x="1" y="35"/>
                    </a:lnTo>
                    <a:lnTo>
                      <a:pt x="1" y="42"/>
                    </a:lnTo>
                    <a:lnTo>
                      <a:pt x="3" y="46"/>
                    </a:lnTo>
                    <a:lnTo>
                      <a:pt x="5" y="48"/>
                    </a:lnTo>
                    <a:lnTo>
                      <a:pt x="6" y="46"/>
                    </a:lnTo>
                    <a:lnTo>
                      <a:pt x="7" y="42"/>
                    </a:lnTo>
                    <a:lnTo>
                      <a:pt x="8" y="35"/>
                    </a:lnTo>
                    <a:lnTo>
                      <a:pt x="8" y="24"/>
                    </a:lnTo>
                    <a:lnTo>
                      <a:pt x="8" y="13"/>
                    </a:lnTo>
                    <a:lnTo>
                      <a:pt x="7" y="6"/>
                    </a:lnTo>
                    <a:lnTo>
                      <a:pt x="6" y="2"/>
                    </a:lnTo>
                    <a:lnTo>
                      <a:pt x="5" y="0"/>
                    </a:lnTo>
                    <a:lnTo>
                      <a:pt x="3" y="2"/>
                    </a:lnTo>
                    <a:lnTo>
                      <a:pt x="1" y="6"/>
                    </a:lnTo>
                    <a:lnTo>
                      <a:pt x="1" y="13"/>
                    </a:lnTo>
                    <a:lnTo>
                      <a:pt x="0" y="24"/>
                    </a:lnTo>
                  </a:path>
                </a:pathLst>
              </a:custGeom>
              <a:noFill/>
              <a:ln w="12700" cap="rnd">
                <a:solidFill>
                  <a:srgbClr val="003333"/>
                </a:solidFill>
                <a:round/>
                <a:headEnd/>
                <a:tailEnd/>
              </a:ln>
            </p:spPr>
            <p:txBody>
              <a:bodyPr/>
              <a:lstStyle/>
              <a:p>
                <a:endParaRPr lang="en-US"/>
              </a:p>
            </p:txBody>
          </p:sp>
          <p:sp>
            <p:nvSpPr>
              <p:cNvPr id="141391" name="Freeform 62"/>
              <p:cNvSpPr>
                <a:spLocks/>
              </p:cNvSpPr>
              <p:nvPr/>
            </p:nvSpPr>
            <p:spPr bwMode="auto">
              <a:xfrm>
                <a:off x="3121" y="3502"/>
                <a:ext cx="14" cy="41"/>
              </a:xfrm>
              <a:custGeom>
                <a:avLst/>
                <a:gdLst>
                  <a:gd name="T0" fmla="*/ 0 w 14"/>
                  <a:gd name="T1" fmla="*/ 16 h 41"/>
                  <a:gd name="T2" fmla="*/ 1 w 14"/>
                  <a:gd name="T3" fmla="*/ 27 h 41"/>
                  <a:gd name="T4" fmla="*/ 3 w 14"/>
                  <a:gd name="T5" fmla="*/ 34 h 41"/>
                  <a:gd name="T6" fmla="*/ 5 w 14"/>
                  <a:gd name="T7" fmla="*/ 38 h 41"/>
                  <a:gd name="T8" fmla="*/ 8 w 14"/>
                  <a:gd name="T9" fmla="*/ 40 h 41"/>
                  <a:gd name="T10" fmla="*/ 10 w 14"/>
                  <a:gd name="T11" fmla="*/ 38 h 41"/>
                  <a:gd name="T12" fmla="*/ 12 w 14"/>
                  <a:gd name="T13" fmla="*/ 34 h 41"/>
                  <a:gd name="T14" fmla="*/ 13 w 14"/>
                  <a:gd name="T15" fmla="*/ 27 h 41"/>
                  <a:gd name="T16" fmla="*/ 13 w 14"/>
                  <a:gd name="T17" fmla="*/ 16 h 41"/>
                  <a:gd name="T18" fmla="*/ 13 w 14"/>
                  <a:gd name="T19" fmla="*/ 10 h 41"/>
                  <a:gd name="T20" fmla="*/ 12 w 14"/>
                  <a:gd name="T21" fmla="*/ 5 h 41"/>
                  <a:gd name="T22" fmla="*/ 10 w 14"/>
                  <a:gd name="T23" fmla="*/ 2 h 41"/>
                  <a:gd name="T24" fmla="*/ 8 w 14"/>
                  <a:gd name="T25" fmla="*/ 0 h 41"/>
                  <a:gd name="T26" fmla="*/ 5 w 14"/>
                  <a:gd name="T27" fmla="*/ 2 h 41"/>
                  <a:gd name="T28" fmla="*/ 3 w 14"/>
                  <a:gd name="T29" fmla="*/ 5 h 41"/>
                  <a:gd name="T30" fmla="*/ 1 w 14"/>
                  <a:gd name="T31" fmla="*/ 10 h 41"/>
                  <a:gd name="T32" fmla="*/ 0 w 14"/>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1"/>
                  <a:gd name="T53" fmla="*/ 14 w 1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1">
                    <a:moveTo>
                      <a:pt x="0" y="16"/>
                    </a:moveTo>
                    <a:lnTo>
                      <a:pt x="1" y="27"/>
                    </a:lnTo>
                    <a:lnTo>
                      <a:pt x="3" y="34"/>
                    </a:lnTo>
                    <a:lnTo>
                      <a:pt x="5" y="38"/>
                    </a:lnTo>
                    <a:lnTo>
                      <a:pt x="8" y="40"/>
                    </a:lnTo>
                    <a:lnTo>
                      <a:pt x="10" y="38"/>
                    </a:lnTo>
                    <a:lnTo>
                      <a:pt x="12" y="34"/>
                    </a:lnTo>
                    <a:lnTo>
                      <a:pt x="13" y="27"/>
                    </a:lnTo>
                    <a:lnTo>
                      <a:pt x="13" y="16"/>
                    </a:lnTo>
                    <a:lnTo>
                      <a:pt x="13" y="10"/>
                    </a:lnTo>
                    <a:lnTo>
                      <a:pt x="12" y="5"/>
                    </a:lnTo>
                    <a:lnTo>
                      <a:pt x="10" y="2"/>
                    </a:lnTo>
                    <a:lnTo>
                      <a:pt x="8" y="0"/>
                    </a:lnTo>
                    <a:lnTo>
                      <a:pt x="5" y="2"/>
                    </a:lnTo>
                    <a:lnTo>
                      <a:pt x="3" y="5"/>
                    </a:lnTo>
                    <a:lnTo>
                      <a:pt x="1" y="10"/>
                    </a:lnTo>
                    <a:lnTo>
                      <a:pt x="0" y="16"/>
                    </a:lnTo>
                  </a:path>
                </a:pathLst>
              </a:custGeom>
              <a:noFill/>
              <a:ln w="12700" cap="rnd">
                <a:solidFill>
                  <a:srgbClr val="003333"/>
                </a:solidFill>
                <a:round/>
                <a:headEnd/>
                <a:tailEnd/>
              </a:ln>
            </p:spPr>
            <p:txBody>
              <a:bodyPr/>
              <a:lstStyle/>
              <a:p>
                <a:endParaRPr lang="en-US"/>
              </a:p>
            </p:txBody>
          </p:sp>
          <p:sp>
            <p:nvSpPr>
              <p:cNvPr id="141392" name="Freeform 63"/>
              <p:cNvSpPr>
                <a:spLocks/>
              </p:cNvSpPr>
              <p:nvPr/>
            </p:nvSpPr>
            <p:spPr bwMode="auto">
              <a:xfrm>
                <a:off x="3116" y="2553"/>
                <a:ext cx="5" cy="41"/>
              </a:xfrm>
              <a:custGeom>
                <a:avLst/>
                <a:gdLst>
                  <a:gd name="T0" fmla="*/ 0 w 5"/>
                  <a:gd name="T1" fmla="*/ 16 h 41"/>
                  <a:gd name="T2" fmla="*/ 1 w 5"/>
                  <a:gd name="T3" fmla="*/ 27 h 41"/>
                  <a:gd name="T4" fmla="*/ 1 w 5"/>
                  <a:gd name="T5" fmla="*/ 34 h 41"/>
                  <a:gd name="T6" fmla="*/ 2 w 5"/>
                  <a:gd name="T7" fmla="*/ 39 h 41"/>
                  <a:gd name="T8" fmla="*/ 2 w 5"/>
                  <a:gd name="T9" fmla="*/ 40 h 41"/>
                  <a:gd name="T10" fmla="*/ 2 w 5"/>
                  <a:gd name="T11" fmla="*/ 38 h 41"/>
                  <a:gd name="T12" fmla="*/ 3 w 5"/>
                  <a:gd name="T13" fmla="*/ 31 h 41"/>
                  <a:gd name="T14" fmla="*/ 4 w 5"/>
                  <a:gd name="T15" fmla="*/ 23 h 41"/>
                  <a:gd name="T16" fmla="*/ 4 w 5"/>
                  <a:gd name="T17" fmla="*/ 16 h 41"/>
                  <a:gd name="T18" fmla="*/ 2 w 5"/>
                  <a:gd name="T19" fmla="*/ 0 h 41"/>
                  <a:gd name="T20" fmla="*/ 2 w 5"/>
                  <a:gd name="T21" fmla="*/ 1 h 41"/>
                  <a:gd name="T22" fmla="*/ 1 w 5"/>
                  <a:gd name="T23" fmla="*/ 5 h 41"/>
                  <a:gd name="T24" fmla="*/ 1 w 5"/>
                  <a:gd name="T25" fmla="*/ 11 h 41"/>
                  <a:gd name="T26" fmla="*/ 0 w 5"/>
                  <a:gd name="T27" fmla="*/ 16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41"/>
                  <a:gd name="T44" fmla="*/ 5 w 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41">
                    <a:moveTo>
                      <a:pt x="0" y="16"/>
                    </a:moveTo>
                    <a:lnTo>
                      <a:pt x="1" y="27"/>
                    </a:lnTo>
                    <a:lnTo>
                      <a:pt x="1" y="34"/>
                    </a:lnTo>
                    <a:lnTo>
                      <a:pt x="2" y="39"/>
                    </a:lnTo>
                    <a:lnTo>
                      <a:pt x="2" y="40"/>
                    </a:lnTo>
                    <a:lnTo>
                      <a:pt x="2" y="38"/>
                    </a:lnTo>
                    <a:lnTo>
                      <a:pt x="3" y="31"/>
                    </a:lnTo>
                    <a:lnTo>
                      <a:pt x="4" y="23"/>
                    </a:lnTo>
                    <a:lnTo>
                      <a:pt x="4" y="16"/>
                    </a:lnTo>
                    <a:lnTo>
                      <a:pt x="2" y="0"/>
                    </a:lnTo>
                    <a:lnTo>
                      <a:pt x="2" y="1"/>
                    </a:lnTo>
                    <a:lnTo>
                      <a:pt x="1" y="5"/>
                    </a:lnTo>
                    <a:lnTo>
                      <a:pt x="1" y="11"/>
                    </a:lnTo>
                    <a:lnTo>
                      <a:pt x="0" y="16"/>
                    </a:lnTo>
                  </a:path>
                </a:pathLst>
              </a:custGeom>
              <a:noFill/>
              <a:ln w="12700" cap="rnd">
                <a:solidFill>
                  <a:srgbClr val="003333"/>
                </a:solidFill>
                <a:round/>
                <a:headEnd/>
                <a:tailEnd/>
              </a:ln>
            </p:spPr>
            <p:txBody>
              <a:bodyPr/>
              <a:lstStyle/>
              <a:p>
                <a:endParaRPr lang="en-US"/>
              </a:p>
            </p:txBody>
          </p:sp>
          <p:sp>
            <p:nvSpPr>
              <p:cNvPr id="141393" name="Freeform 64"/>
              <p:cNvSpPr>
                <a:spLocks/>
              </p:cNvSpPr>
              <p:nvPr/>
            </p:nvSpPr>
            <p:spPr bwMode="auto">
              <a:xfrm>
                <a:off x="3037" y="2301"/>
                <a:ext cx="10" cy="50"/>
              </a:xfrm>
              <a:custGeom>
                <a:avLst/>
                <a:gdLst>
                  <a:gd name="T0" fmla="*/ 0 w 10"/>
                  <a:gd name="T1" fmla="*/ 25 h 50"/>
                  <a:gd name="T2" fmla="*/ 0 w 10"/>
                  <a:gd name="T3" fmla="*/ 36 h 50"/>
                  <a:gd name="T4" fmla="*/ 1 w 10"/>
                  <a:gd name="T5" fmla="*/ 43 h 50"/>
                  <a:gd name="T6" fmla="*/ 2 w 10"/>
                  <a:gd name="T7" fmla="*/ 47 h 50"/>
                  <a:gd name="T8" fmla="*/ 5 w 10"/>
                  <a:gd name="T9" fmla="*/ 49 h 50"/>
                  <a:gd name="T10" fmla="*/ 6 w 10"/>
                  <a:gd name="T11" fmla="*/ 47 h 50"/>
                  <a:gd name="T12" fmla="*/ 8 w 10"/>
                  <a:gd name="T13" fmla="*/ 43 h 50"/>
                  <a:gd name="T14" fmla="*/ 8 w 10"/>
                  <a:gd name="T15" fmla="*/ 36 h 50"/>
                  <a:gd name="T16" fmla="*/ 9 w 10"/>
                  <a:gd name="T17" fmla="*/ 25 h 50"/>
                  <a:gd name="T18" fmla="*/ 8 w 10"/>
                  <a:gd name="T19" fmla="*/ 14 h 50"/>
                  <a:gd name="T20" fmla="*/ 8 w 10"/>
                  <a:gd name="T21" fmla="*/ 6 h 50"/>
                  <a:gd name="T22" fmla="*/ 6 w 10"/>
                  <a:gd name="T23" fmla="*/ 2 h 50"/>
                  <a:gd name="T24" fmla="*/ 5 w 10"/>
                  <a:gd name="T25" fmla="*/ 0 h 50"/>
                  <a:gd name="T26" fmla="*/ 2 w 10"/>
                  <a:gd name="T27" fmla="*/ 2 h 50"/>
                  <a:gd name="T28" fmla="*/ 1 w 10"/>
                  <a:gd name="T29" fmla="*/ 6 h 50"/>
                  <a:gd name="T30" fmla="*/ 0 w 10"/>
                  <a:gd name="T31" fmla="*/ 14 h 50"/>
                  <a:gd name="T32" fmla="*/ 0 w 10"/>
                  <a:gd name="T33" fmla="*/ 2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50"/>
                  <a:gd name="T53" fmla="*/ 10 w 10"/>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50">
                    <a:moveTo>
                      <a:pt x="0" y="25"/>
                    </a:moveTo>
                    <a:lnTo>
                      <a:pt x="0" y="36"/>
                    </a:lnTo>
                    <a:lnTo>
                      <a:pt x="1" y="43"/>
                    </a:lnTo>
                    <a:lnTo>
                      <a:pt x="2" y="47"/>
                    </a:lnTo>
                    <a:lnTo>
                      <a:pt x="5" y="49"/>
                    </a:lnTo>
                    <a:lnTo>
                      <a:pt x="6" y="47"/>
                    </a:lnTo>
                    <a:lnTo>
                      <a:pt x="8" y="43"/>
                    </a:lnTo>
                    <a:lnTo>
                      <a:pt x="8" y="36"/>
                    </a:lnTo>
                    <a:lnTo>
                      <a:pt x="9" y="25"/>
                    </a:lnTo>
                    <a:lnTo>
                      <a:pt x="8" y="14"/>
                    </a:lnTo>
                    <a:lnTo>
                      <a:pt x="8" y="6"/>
                    </a:lnTo>
                    <a:lnTo>
                      <a:pt x="6" y="2"/>
                    </a:lnTo>
                    <a:lnTo>
                      <a:pt x="5" y="0"/>
                    </a:lnTo>
                    <a:lnTo>
                      <a:pt x="2" y="2"/>
                    </a:lnTo>
                    <a:lnTo>
                      <a:pt x="1" y="6"/>
                    </a:lnTo>
                    <a:lnTo>
                      <a:pt x="0" y="14"/>
                    </a:lnTo>
                    <a:lnTo>
                      <a:pt x="0" y="25"/>
                    </a:lnTo>
                  </a:path>
                </a:pathLst>
              </a:custGeom>
              <a:noFill/>
              <a:ln w="12700" cap="rnd">
                <a:solidFill>
                  <a:srgbClr val="003333"/>
                </a:solidFill>
                <a:round/>
                <a:headEnd/>
                <a:tailEnd/>
              </a:ln>
            </p:spPr>
            <p:txBody>
              <a:bodyPr/>
              <a:lstStyle/>
              <a:p>
                <a:endParaRPr lang="en-US"/>
              </a:p>
            </p:txBody>
          </p:sp>
          <p:sp>
            <p:nvSpPr>
              <p:cNvPr id="141394" name="Freeform 65"/>
              <p:cNvSpPr>
                <a:spLocks/>
              </p:cNvSpPr>
              <p:nvPr/>
            </p:nvSpPr>
            <p:spPr bwMode="auto">
              <a:xfrm>
                <a:off x="3145" y="4005"/>
                <a:ext cx="4" cy="34"/>
              </a:xfrm>
              <a:custGeom>
                <a:avLst/>
                <a:gdLst>
                  <a:gd name="T0" fmla="*/ 0 w 4"/>
                  <a:gd name="T1" fmla="*/ 16 h 34"/>
                  <a:gd name="T2" fmla="*/ 0 w 4"/>
                  <a:gd name="T3" fmla="*/ 19 h 34"/>
                  <a:gd name="T4" fmla="*/ 1 w 4"/>
                  <a:gd name="T5" fmla="*/ 24 h 34"/>
                  <a:gd name="T6" fmla="*/ 1 w 4"/>
                  <a:gd name="T7" fmla="*/ 30 h 34"/>
                  <a:gd name="T8" fmla="*/ 1 w 4"/>
                  <a:gd name="T9" fmla="*/ 33 h 34"/>
                  <a:gd name="T10" fmla="*/ 1 w 4"/>
                  <a:gd name="T11" fmla="*/ 31 h 34"/>
                  <a:gd name="T12" fmla="*/ 3 w 4"/>
                  <a:gd name="T13" fmla="*/ 27 h 34"/>
                  <a:gd name="T14" fmla="*/ 3 w 4"/>
                  <a:gd name="T15" fmla="*/ 23 h 34"/>
                  <a:gd name="T16" fmla="*/ 3 w 4"/>
                  <a:gd name="T17" fmla="*/ 16 h 34"/>
                  <a:gd name="T18" fmla="*/ 3 w 4"/>
                  <a:gd name="T19" fmla="*/ 10 h 34"/>
                  <a:gd name="T20" fmla="*/ 3 w 4"/>
                  <a:gd name="T21" fmla="*/ 5 h 34"/>
                  <a:gd name="T22" fmla="*/ 1 w 4"/>
                  <a:gd name="T23" fmla="*/ 1 h 34"/>
                  <a:gd name="T24" fmla="*/ 1 w 4"/>
                  <a:gd name="T25" fmla="*/ 0 h 34"/>
                  <a:gd name="T26" fmla="*/ 0 w 4"/>
                  <a:gd name="T27" fmla="*/ 16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4"/>
                  <a:gd name="T44" fmla="*/ 4 w 4"/>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4">
                    <a:moveTo>
                      <a:pt x="0" y="16"/>
                    </a:moveTo>
                    <a:lnTo>
                      <a:pt x="0" y="19"/>
                    </a:lnTo>
                    <a:lnTo>
                      <a:pt x="1" y="24"/>
                    </a:lnTo>
                    <a:lnTo>
                      <a:pt x="1" y="30"/>
                    </a:lnTo>
                    <a:lnTo>
                      <a:pt x="1" y="33"/>
                    </a:lnTo>
                    <a:lnTo>
                      <a:pt x="1" y="31"/>
                    </a:lnTo>
                    <a:lnTo>
                      <a:pt x="3" y="27"/>
                    </a:lnTo>
                    <a:lnTo>
                      <a:pt x="3" y="23"/>
                    </a:lnTo>
                    <a:lnTo>
                      <a:pt x="3" y="16"/>
                    </a:lnTo>
                    <a:lnTo>
                      <a:pt x="3" y="10"/>
                    </a:lnTo>
                    <a:lnTo>
                      <a:pt x="3" y="5"/>
                    </a:lnTo>
                    <a:lnTo>
                      <a:pt x="1" y="1"/>
                    </a:lnTo>
                    <a:lnTo>
                      <a:pt x="1" y="0"/>
                    </a:lnTo>
                    <a:lnTo>
                      <a:pt x="0" y="16"/>
                    </a:lnTo>
                  </a:path>
                </a:pathLst>
              </a:custGeom>
              <a:noFill/>
              <a:ln w="12700" cap="rnd">
                <a:solidFill>
                  <a:srgbClr val="003333"/>
                </a:solidFill>
                <a:round/>
                <a:headEnd/>
                <a:tailEnd/>
              </a:ln>
            </p:spPr>
            <p:txBody>
              <a:bodyPr/>
              <a:lstStyle/>
              <a:p>
                <a:endParaRPr lang="en-US"/>
              </a:p>
            </p:txBody>
          </p:sp>
          <p:sp>
            <p:nvSpPr>
              <p:cNvPr id="141395" name="Freeform 66"/>
              <p:cNvSpPr>
                <a:spLocks/>
              </p:cNvSpPr>
              <p:nvPr/>
            </p:nvSpPr>
            <p:spPr bwMode="auto">
              <a:xfrm>
                <a:off x="3176" y="2829"/>
                <a:ext cx="16" cy="49"/>
              </a:xfrm>
              <a:custGeom>
                <a:avLst/>
                <a:gdLst>
                  <a:gd name="T0" fmla="*/ 0 w 16"/>
                  <a:gd name="T1" fmla="*/ 24 h 49"/>
                  <a:gd name="T2" fmla="*/ 1 w 16"/>
                  <a:gd name="T3" fmla="*/ 35 h 49"/>
                  <a:gd name="T4" fmla="*/ 3 w 16"/>
                  <a:gd name="T5" fmla="*/ 42 h 49"/>
                  <a:gd name="T6" fmla="*/ 5 w 16"/>
                  <a:gd name="T7" fmla="*/ 46 h 49"/>
                  <a:gd name="T8" fmla="*/ 7 w 16"/>
                  <a:gd name="T9" fmla="*/ 48 h 49"/>
                  <a:gd name="T10" fmla="*/ 10 w 16"/>
                  <a:gd name="T11" fmla="*/ 46 h 49"/>
                  <a:gd name="T12" fmla="*/ 13 w 16"/>
                  <a:gd name="T13" fmla="*/ 42 h 49"/>
                  <a:gd name="T14" fmla="*/ 14 w 16"/>
                  <a:gd name="T15" fmla="*/ 35 h 49"/>
                  <a:gd name="T16" fmla="*/ 15 w 16"/>
                  <a:gd name="T17" fmla="*/ 24 h 49"/>
                  <a:gd name="T18" fmla="*/ 14 w 16"/>
                  <a:gd name="T19" fmla="*/ 14 h 49"/>
                  <a:gd name="T20" fmla="*/ 13 w 16"/>
                  <a:gd name="T21" fmla="*/ 6 h 49"/>
                  <a:gd name="T22" fmla="*/ 10 w 16"/>
                  <a:gd name="T23" fmla="*/ 1 h 49"/>
                  <a:gd name="T24" fmla="*/ 7 w 16"/>
                  <a:gd name="T25" fmla="*/ 0 h 49"/>
                  <a:gd name="T26" fmla="*/ 5 w 16"/>
                  <a:gd name="T27" fmla="*/ 1 h 49"/>
                  <a:gd name="T28" fmla="*/ 3 w 16"/>
                  <a:gd name="T29" fmla="*/ 6 h 49"/>
                  <a:gd name="T30" fmla="*/ 1 w 16"/>
                  <a:gd name="T31" fmla="*/ 14 h 49"/>
                  <a:gd name="T32" fmla="*/ 0 w 16"/>
                  <a:gd name="T33" fmla="*/ 24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49"/>
                  <a:gd name="T53" fmla="*/ 16 w 16"/>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49">
                    <a:moveTo>
                      <a:pt x="0" y="24"/>
                    </a:moveTo>
                    <a:lnTo>
                      <a:pt x="1" y="35"/>
                    </a:lnTo>
                    <a:lnTo>
                      <a:pt x="3" y="42"/>
                    </a:lnTo>
                    <a:lnTo>
                      <a:pt x="5" y="46"/>
                    </a:lnTo>
                    <a:lnTo>
                      <a:pt x="7" y="48"/>
                    </a:lnTo>
                    <a:lnTo>
                      <a:pt x="10" y="46"/>
                    </a:lnTo>
                    <a:lnTo>
                      <a:pt x="13" y="42"/>
                    </a:lnTo>
                    <a:lnTo>
                      <a:pt x="14" y="35"/>
                    </a:lnTo>
                    <a:lnTo>
                      <a:pt x="15" y="24"/>
                    </a:lnTo>
                    <a:lnTo>
                      <a:pt x="14" y="14"/>
                    </a:lnTo>
                    <a:lnTo>
                      <a:pt x="13" y="6"/>
                    </a:lnTo>
                    <a:lnTo>
                      <a:pt x="10" y="1"/>
                    </a:lnTo>
                    <a:lnTo>
                      <a:pt x="7" y="0"/>
                    </a:lnTo>
                    <a:lnTo>
                      <a:pt x="5" y="1"/>
                    </a:lnTo>
                    <a:lnTo>
                      <a:pt x="3" y="6"/>
                    </a:lnTo>
                    <a:lnTo>
                      <a:pt x="1" y="14"/>
                    </a:lnTo>
                    <a:lnTo>
                      <a:pt x="0" y="24"/>
                    </a:lnTo>
                  </a:path>
                </a:pathLst>
              </a:custGeom>
              <a:noFill/>
              <a:ln w="12700" cap="rnd">
                <a:solidFill>
                  <a:srgbClr val="003333"/>
                </a:solidFill>
                <a:round/>
                <a:headEnd/>
                <a:tailEnd/>
              </a:ln>
            </p:spPr>
            <p:txBody>
              <a:bodyPr/>
              <a:lstStyle/>
              <a:p>
                <a:endParaRPr lang="en-US"/>
              </a:p>
            </p:txBody>
          </p:sp>
          <p:sp>
            <p:nvSpPr>
              <p:cNvPr id="141396" name="Freeform 67"/>
              <p:cNvSpPr>
                <a:spLocks/>
              </p:cNvSpPr>
              <p:nvPr/>
            </p:nvSpPr>
            <p:spPr bwMode="auto">
              <a:xfrm>
                <a:off x="3386" y="3051"/>
                <a:ext cx="14" cy="35"/>
              </a:xfrm>
              <a:custGeom>
                <a:avLst/>
                <a:gdLst>
                  <a:gd name="T0" fmla="*/ 13 w 14"/>
                  <a:gd name="T1" fmla="*/ 17 h 35"/>
                  <a:gd name="T2" fmla="*/ 12 w 14"/>
                  <a:gd name="T3" fmla="*/ 23 h 35"/>
                  <a:gd name="T4" fmla="*/ 11 w 14"/>
                  <a:gd name="T5" fmla="*/ 29 h 35"/>
                  <a:gd name="T6" fmla="*/ 8 w 14"/>
                  <a:gd name="T7" fmla="*/ 32 h 35"/>
                  <a:gd name="T8" fmla="*/ 5 w 14"/>
                  <a:gd name="T9" fmla="*/ 34 h 35"/>
                  <a:gd name="T10" fmla="*/ 3 w 14"/>
                  <a:gd name="T11" fmla="*/ 32 h 35"/>
                  <a:gd name="T12" fmla="*/ 1 w 14"/>
                  <a:gd name="T13" fmla="*/ 29 h 35"/>
                  <a:gd name="T14" fmla="*/ 0 w 14"/>
                  <a:gd name="T15" fmla="*/ 23 h 35"/>
                  <a:gd name="T16" fmla="*/ 0 w 14"/>
                  <a:gd name="T17" fmla="*/ 17 h 35"/>
                  <a:gd name="T18" fmla="*/ 0 w 14"/>
                  <a:gd name="T19" fmla="*/ 11 h 35"/>
                  <a:gd name="T20" fmla="*/ 1 w 14"/>
                  <a:gd name="T21" fmla="*/ 6 h 35"/>
                  <a:gd name="T22" fmla="*/ 3 w 14"/>
                  <a:gd name="T23" fmla="*/ 2 h 35"/>
                  <a:gd name="T24" fmla="*/ 5 w 14"/>
                  <a:gd name="T25" fmla="*/ 0 h 35"/>
                  <a:gd name="T26" fmla="*/ 8 w 14"/>
                  <a:gd name="T27" fmla="*/ 2 h 35"/>
                  <a:gd name="T28" fmla="*/ 11 w 14"/>
                  <a:gd name="T29" fmla="*/ 6 h 35"/>
                  <a:gd name="T30" fmla="*/ 12 w 14"/>
                  <a:gd name="T31" fmla="*/ 11 h 35"/>
                  <a:gd name="T32" fmla="*/ 13 w 14"/>
                  <a:gd name="T33" fmla="*/ 17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5"/>
                  <a:gd name="T53" fmla="*/ 14 w 14"/>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5">
                    <a:moveTo>
                      <a:pt x="13" y="17"/>
                    </a:moveTo>
                    <a:lnTo>
                      <a:pt x="12" y="23"/>
                    </a:lnTo>
                    <a:lnTo>
                      <a:pt x="11" y="29"/>
                    </a:lnTo>
                    <a:lnTo>
                      <a:pt x="8" y="32"/>
                    </a:lnTo>
                    <a:lnTo>
                      <a:pt x="5" y="34"/>
                    </a:lnTo>
                    <a:lnTo>
                      <a:pt x="3" y="32"/>
                    </a:lnTo>
                    <a:lnTo>
                      <a:pt x="1" y="29"/>
                    </a:lnTo>
                    <a:lnTo>
                      <a:pt x="0" y="23"/>
                    </a:lnTo>
                    <a:lnTo>
                      <a:pt x="0" y="17"/>
                    </a:lnTo>
                    <a:lnTo>
                      <a:pt x="0" y="11"/>
                    </a:lnTo>
                    <a:lnTo>
                      <a:pt x="1" y="6"/>
                    </a:lnTo>
                    <a:lnTo>
                      <a:pt x="3" y="2"/>
                    </a:lnTo>
                    <a:lnTo>
                      <a:pt x="5" y="0"/>
                    </a:lnTo>
                    <a:lnTo>
                      <a:pt x="8" y="2"/>
                    </a:lnTo>
                    <a:lnTo>
                      <a:pt x="11" y="6"/>
                    </a:lnTo>
                    <a:lnTo>
                      <a:pt x="12" y="11"/>
                    </a:lnTo>
                    <a:lnTo>
                      <a:pt x="13" y="17"/>
                    </a:lnTo>
                  </a:path>
                </a:pathLst>
              </a:custGeom>
              <a:noFill/>
              <a:ln w="12700" cap="rnd">
                <a:solidFill>
                  <a:srgbClr val="003333"/>
                </a:solidFill>
                <a:round/>
                <a:headEnd/>
                <a:tailEnd/>
              </a:ln>
            </p:spPr>
            <p:txBody>
              <a:bodyPr/>
              <a:lstStyle/>
              <a:p>
                <a:endParaRPr lang="en-US"/>
              </a:p>
            </p:txBody>
          </p:sp>
          <p:sp>
            <p:nvSpPr>
              <p:cNvPr id="141397" name="Freeform 68"/>
              <p:cNvSpPr>
                <a:spLocks/>
              </p:cNvSpPr>
              <p:nvPr/>
            </p:nvSpPr>
            <p:spPr bwMode="auto">
              <a:xfrm>
                <a:off x="3416" y="2769"/>
                <a:ext cx="10" cy="48"/>
              </a:xfrm>
              <a:custGeom>
                <a:avLst/>
                <a:gdLst>
                  <a:gd name="T0" fmla="*/ 9 w 10"/>
                  <a:gd name="T1" fmla="*/ 23 h 48"/>
                  <a:gd name="T2" fmla="*/ 8 w 10"/>
                  <a:gd name="T3" fmla="*/ 34 h 48"/>
                  <a:gd name="T4" fmla="*/ 8 w 10"/>
                  <a:gd name="T5" fmla="*/ 42 h 48"/>
                  <a:gd name="T6" fmla="*/ 6 w 10"/>
                  <a:gd name="T7" fmla="*/ 46 h 48"/>
                  <a:gd name="T8" fmla="*/ 3 w 10"/>
                  <a:gd name="T9" fmla="*/ 47 h 48"/>
                  <a:gd name="T10" fmla="*/ 2 w 10"/>
                  <a:gd name="T11" fmla="*/ 46 h 48"/>
                  <a:gd name="T12" fmla="*/ 1 w 10"/>
                  <a:gd name="T13" fmla="*/ 42 h 48"/>
                  <a:gd name="T14" fmla="*/ 1 w 10"/>
                  <a:gd name="T15" fmla="*/ 34 h 48"/>
                  <a:gd name="T16" fmla="*/ 0 w 10"/>
                  <a:gd name="T17" fmla="*/ 23 h 48"/>
                  <a:gd name="T18" fmla="*/ 1 w 10"/>
                  <a:gd name="T19" fmla="*/ 12 h 48"/>
                  <a:gd name="T20" fmla="*/ 1 w 10"/>
                  <a:gd name="T21" fmla="*/ 5 h 48"/>
                  <a:gd name="T22" fmla="*/ 2 w 10"/>
                  <a:gd name="T23" fmla="*/ 1 h 48"/>
                  <a:gd name="T24" fmla="*/ 3 w 10"/>
                  <a:gd name="T25" fmla="*/ 0 h 48"/>
                  <a:gd name="T26" fmla="*/ 6 w 10"/>
                  <a:gd name="T27" fmla="*/ 1 h 48"/>
                  <a:gd name="T28" fmla="*/ 8 w 10"/>
                  <a:gd name="T29" fmla="*/ 5 h 48"/>
                  <a:gd name="T30" fmla="*/ 8 w 10"/>
                  <a:gd name="T31" fmla="*/ 12 h 48"/>
                  <a:gd name="T32" fmla="*/ 9 w 10"/>
                  <a:gd name="T33" fmla="*/ 23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9" y="23"/>
                    </a:moveTo>
                    <a:lnTo>
                      <a:pt x="8" y="34"/>
                    </a:lnTo>
                    <a:lnTo>
                      <a:pt x="8" y="42"/>
                    </a:lnTo>
                    <a:lnTo>
                      <a:pt x="6" y="46"/>
                    </a:lnTo>
                    <a:lnTo>
                      <a:pt x="3" y="47"/>
                    </a:lnTo>
                    <a:lnTo>
                      <a:pt x="2" y="46"/>
                    </a:lnTo>
                    <a:lnTo>
                      <a:pt x="1" y="42"/>
                    </a:lnTo>
                    <a:lnTo>
                      <a:pt x="1" y="34"/>
                    </a:lnTo>
                    <a:lnTo>
                      <a:pt x="0" y="23"/>
                    </a:lnTo>
                    <a:lnTo>
                      <a:pt x="1" y="12"/>
                    </a:lnTo>
                    <a:lnTo>
                      <a:pt x="1" y="5"/>
                    </a:lnTo>
                    <a:lnTo>
                      <a:pt x="2" y="1"/>
                    </a:lnTo>
                    <a:lnTo>
                      <a:pt x="3" y="0"/>
                    </a:lnTo>
                    <a:lnTo>
                      <a:pt x="6" y="1"/>
                    </a:lnTo>
                    <a:lnTo>
                      <a:pt x="8" y="5"/>
                    </a:lnTo>
                    <a:lnTo>
                      <a:pt x="8" y="12"/>
                    </a:lnTo>
                    <a:lnTo>
                      <a:pt x="9" y="23"/>
                    </a:lnTo>
                  </a:path>
                </a:pathLst>
              </a:custGeom>
              <a:noFill/>
              <a:ln w="12700" cap="rnd">
                <a:solidFill>
                  <a:srgbClr val="003333"/>
                </a:solidFill>
                <a:round/>
                <a:headEnd/>
                <a:tailEnd/>
              </a:ln>
            </p:spPr>
            <p:txBody>
              <a:bodyPr/>
              <a:lstStyle/>
              <a:p>
                <a:endParaRPr lang="en-US"/>
              </a:p>
            </p:txBody>
          </p:sp>
          <p:sp>
            <p:nvSpPr>
              <p:cNvPr id="141398" name="Freeform 69"/>
              <p:cNvSpPr>
                <a:spLocks/>
              </p:cNvSpPr>
              <p:nvPr/>
            </p:nvSpPr>
            <p:spPr bwMode="auto">
              <a:xfrm>
                <a:off x="3358" y="3498"/>
                <a:ext cx="13" cy="42"/>
              </a:xfrm>
              <a:custGeom>
                <a:avLst/>
                <a:gdLst>
                  <a:gd name="T0" fmla="*/ 12 w 13"/>
                  <a:gd name="T1" fmla="*/ 16 h 42"/>
                  <a:gd name="T2" fmla="*/ 12 w 13"/>
                  <a:gd name="T3" fmla="*/ 27 h 42"/>
                  <a:gd name="T4" fmla="*/ 10 w 13"/>
                  <a:gd name="T5" fmla="*/ 35 h 42"/>
                  <a:gd name="T6" fmla="*/ 8 w 13"/>
                  <a:gd name="T7" fmla="*/ 40 h 42"/>
                  <a:gd name="T8" fmla="*/ 5 w 13"/>
                  <a:gd name="T9" fmla="*/ 41 h 42"/>
                  <a:gd name="T10" fmla="*/ 3 w 13"/>
                  <a:gd name="T11" fmla="*/ 40 h 42"/>
                  <a:gd name="T12" fmla="*/ 1 w 13"/>
                  <a:gd name="T13" fmla="*/ 35 h 42"/>
                  <a:gd name="T14" fmla="*/ 0 w 13"/>
                  <a:gd name="T15" fmla="*/ 27 h 42"/>
                  <a:gd name="T16" fmla="*/ 0 w 13"/>
                  <a:gd name="T17" fmla="*/ 16 h 42"/>
                  <a:gd name="T18" fmla="*/ 0 w 13"/>
                  <a:gd name="T19" fmla="*/ 10 h 42"/>
                  <a:gd name="T20" fmla="*/ 1 w 13"/>
                  <a:gd name="T21" fmla="*/ 5 h 42"/>
                  <a:gd name="T22" fmla="*/ 3 w 13"/>
                  <a:gd name="T23" fmla="*/ 1 h 42"/>
                  <a:gd name="T24" fmla="*/ 5 w 13"/>
                  <a:gd name="T25" fmla="*/ 0 h 42"/>
                  <a:gd name="T26" fmla="*/ 8 w 13"/>
                  <a:gd name="T27" fmla="*/ 1 h 42"/>
                  <a:gd name="T28" fmla="*/ 10 w 13"/>
                  <a:gd name="T29" fmla="*/ 5 h 42"/>
                  <a:gd name="T30" fmla="*/ 12 w 13"/>
                  <a:gd name="T31" fmla="*/ 10 h 42"/>
                  <a:gd name="T32" fmla="*/ 12 w 13"/>
                  <a:gd name="T33" fmla="*/ 1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12" y="16"/>
                    </a:moveTo>
                    <a:lnTo>
                      <a:pt x="12" y="27"/>
                    </a:lnTo>
                    <a:lnTo>
                      <a:pt x="10" y="35"/>
                    </a:lnTo>
                    <a:lnTo>
                      <a:pt x="8" y="40"/>
                    </a:lnTo>
                    <a:lnTo>
                      <a:pt x="5" y="41"/>
                    </a:lnTo>
                    <a:lnTo>
                      <a:pt x="3" y="40"/>
                    </a:lnTo>
                    <a:lnTo>
                      <a:pt x="1" y="35"/>
                    </a:lnTo>
                    <a:lnTo>
                      <a:pt x="0" y="27"/>
                    </a:lnTo>
                    <a:lnTo>
                      <a:pt x="0" y="16"/>
                    </a:lnTo>
                    <a:lnTo>
                      <a:pt x="0" y="10"/>
                    </a:lnTo>
                    <a:lnTo>
                      <a:pt x="1" y="5"/>
                    </a:lnTo>
                    <a:lnTo>
                      <a:pt x="3" y="1"/>
                    </a:lnTo>
                    <a:lnTo>
                      <a:pt x="5" y="0"/>
                    </a:lnTo>
                    <a:lnTo>
                      <a:pt x="8" y="1"/>
                    </a:lnTo>
                    <a:lnTo>
                      <a:pt x="10" y="5"/>
                    </a:lnTo>
                    <a:lnTo>
                      <a:pt x="12" y="10"/>
                    </a:lnTo>
                    <a:lnTo>
                      <a:pt x="12" y="16"/>
                    </a:lnTo>
                  </a:path>
                </a:pathLst>
              </a:custGeom>
              <a:noFill/>
              <a:ln w="12700" cap="rnd">
                <a:solidFill>
                  <a:srgbClr val="003333"/>
                </a:solidFill>
                <a:round/>
                <a:headEnd/>
                <a:tailEnd/>
              </a:ln>
            </p:spPr>
            <p:txBody>
              <a:bodyPr/>
              <a:lstStyle/>
              <a:p>
                <a:endParaRPr lang="en-US"/>
              </a:p>
            </p:txBody>
          </p:sp>
          <p:sp>
            <p:nvSpPr>
              <p:cNvPr id="141399" name="Freeform 70"/>
              <p:cNvSpPr>
                <a:spLocks/>
              </p:cNvSpPr>
              <p:nvPr/>
            </p:nvSpPr>
            <p:spPr bwMode="auto">
              <a:xfrm>
                <a:off x="3268" y="2374"/>
                <a:ext cx="10" cy="42"/>
              </a:xfrm>
              <a:custGeom>
                <a:avLst/>
                <a:gdLst>
                  <a:gd name="T0" fmla="*/ 0 w 10"/>
                  <a:gd name="T1" fmla="*/ 24 h 42"/>
                  <a:gd name="T2" fmla="*/ 1 w 10"/>
                  <a:gd name="T3" fmla="*/ 30 h 42"/>
                  <a:gd name="T4" fmla="*/ 2 w 10"/>
                  <a:gd name="T5" fmla="*/ 36 h 42"/>
                  <a:gd name="T6" fmla="*/ 3 w 10"/>
                  <a:gd name="T7" fmla="*/ 39 h 42"/>
                  <a:gd name="T8" fmla="*/ 6 w 10"/>
                  <a:gd name="T9" fmla="*/ 41 h 42"/>
                  <a:gd name="T10" fmla="*/ 7 w 10"/>
                  <a:gd name="T11" fmla="*/ 39 h 42"/>
                  <a:gd name="T12" fmla="*/ 8 w 10"/>
                  <a:gd name="T13" fmla="*/ 36 h 42"/>
                  <a:gd name="T14" fmla="*/ 9 w 10"/>
                  <a:gd name="T15" fmla="*/ 30 h 42"/>
                  <a:gd name="T16" fmla="*/ 9 w 10"/>
                  <a:gd name="T17" fmla="*/ 24 h 42"/>
                  <a:gd name="T18" fmla="*/ 9 w 10"/>
                  <a:gd name="T19" fmla="*/ 14 h 42"/>
                  <a:gd name="T20" fmla="*/ 8 w 10"/>
                  <a:gd name="T21" fmla="*/ 6 h 42"/>
                  <a:gd name="T22" fmla="*/ 7 w 10"/>
                  <a:gd name="T23" fmla="*/ 2 h 42"/>
                  <a:gd name="T24" fmla="*/ 6 w 10"/>
                  <a:gd name="T25" fmla="*/ 0 h 42"/>
                  <a:gd name="T26" fmla="*/ 3 w 10"/>
                  <a:gd name="T27" fmla="*/ 2 h 42"/>
                  <a:gd name="T28" fmla="*/ 2 w 10"/>
                  <a:gd name="T29" fmla="*/ 6 h 42"/>
                  <a:gd name="T30" fmla="*/ 1 w 10"/>
                  <a:gd name="T31" fmla="*/ 14 h 42"/>
                  <a:gd name="T32" fmla="*/ 0 w 10"/>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2"/>
                  <a:gd name="T53" fmla="*/ 10 w 1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2">
                    <a:moveTo>
                      <a:pt x="0" y="24"/>
                    </a:moveTo>
                    <a:lnTo>
                      <a:pt x="1" y="30"/>
                    </a:lnTo>
                    <a:lnTo>
                      <a:pt x="2" y="36"/>
                    </a:lnTo>
                    <a:lnTo>
                      <a:pt x="3" y="39"/>
                    </a:lnTo>
                    <a:lnTo>
                      <a:pt x="6" y="41"/>
                    </a:lnTo>
                    <a:lnTo>
                      <a:pt x="7" y="39"/>
                    </a:lnTo>
                    <a:lnTo>
                      <a:pt x="8" y="36"/>
                    </a:lnTo>
                    <a:lnTo>
                      <a:pt x="9" y="30"/>
                    </a:lnTo>
                    <a:lnTo>
                      <a:pt x="9" y="24"/>
                    </a:lnTo>
                    <a:lnTo>
                      <a:pt x="9" y="14"/>
                    </a:lnTo>
                    <a:lnTo>
                      <a:pt x="8" y="6"/>
                    </a:lnTo>
                    <a:lnTo>
                      <a:pt x="7" y="2"/>
                    </a:lnTo>
                    <a:lnTo>
                      <a:pt x="6" y="0"/>
                    </a:lnTo>
                    <a:lnTo>
                      <a:pt x="3" y="2"/>
                    </a:lnTo>
                    <a:lnTo>
                      <a:pt x="2" y="6"/>
                    </a:lnTo>
                    <a:lnTo>
                      <a:pt x="1" y="14"/>
                    </a:lnTo>
                    <a:lnTo>
                      <a:pt x="0" y="24"/>
                    </a:lnTo>
                  </a:path>
                </a:pathLst>
              </a:custGeom>
              <a:noFill/>
              <a:ln w="12700" cap="rnd">
                <a:solidFill>
                  <a:srgbClr val="003333"/>
                </a:solidFill>
                <a:round/>
                <a:headEnd/>
                <a:tailEnd/>
              </a:ln>
            </p:spPr>
            <p:txBody>
              <a:bodyPr/>
              <a:lstStyle/>
              <a:p>
                <a:endParaRPr lang="en-US"/>
              </a:p>
            </p:txBody>
          </p:sp>
          <p:sp>
            <p:nvSpPr>
              <p:cNvPr id="141400" name="Freeform 71"/>
              <p:cNvSpPr>
                <a:spLocks/>
              </p:cNvSpPr>
              <p:nvPr/>
            </p:nvSpPr>
            <p:spPr bwMode="auto">
              <a:xfrm>
                <a:off x="3412" y="3582"/>
                <a:ext cx="13" cy="43"/>
              </a:xfrm>
              <a:custGeom>
                <a:avLst/>
                <a:gdLst>
                  <a:gd name="T0" fmla="*/ 0 w 13"/>
                  <a:gd name="T1" fmla="*/ 26 h 43"/>
                  <a:gd name="T2" fmla="*/ 0 w 13"/>
                  <a:gd name="T3" fmla="*/ 31 h 43"/>
                  <a:gd name="T4" fmla="*/ 2 w 13"/>
                  <a:gd name="T5" fmla="*/ 37 h 43"/>
                  <a:gd name="T6" fmla="*/ 4 w 13"/>
                  <a:gd name="T7" fmla="*/ 40 h 43"/>
                  <a:gd name="T8" fmla="*/ 7 w 13"/>
                  <a:gd name="T9" fmla="*/ 42 h 43"/>
                  <a:gd name="T10" fmla="*/ 9 w 13"/>
                  <a:gd name="T11" fmla="*/ 40 h 43"/>
                  <a:gd name="T12" fmla="*/ 11 w 13"/>
                  <a:gd name="T13" fmla="*/ 37 h 43"/>
                  <a:gd name="T14" fmla="*/ 12 w 13"/>
                  <a:gd name="T15" fmla="*/ 31 h 43"/>
                  <a:gd name="T16" fmla="*/ 12 w 13"/>
                  <a:gd name="T17" fmla="*/ 26 h 43"/>
                  <a:gd name="T18" fmla="*/ 12 w 13"/>
                  <a:gd name="T19" fmla="*/ 15 h 43"/>
                  <a:gd name="T20" fmla="*/ 11 w 13"/>
                  <a:gd name="T21" fmla="*/ 7 h 43"/>
                  <a:gd name="T22" fmla="*/ 9 w 13"/>
                  <a:gd name="T23" fmla="*/ 2 h 43"/>
                  <a:gd name="T24" fmla="*/ 7 w 13"/>
                  <a:gd name="T25" fmla="*/ 0 h 43"/>
                  <a:gd name="T26" fmla="*/ 4 w 13"/>
                  <a:gd name="T27" fmla="*/ 2 h 43"/>
                  <a:gd name="T28" fmla="*/ 2 w 13"/>
                  <a:gd name="T29" fmla="*/ 7 h 43"/>
                  <a:gd name="T30" fmla="*/ 0 w 13"/>
                  <a:gd name="T31" fmla="*/ 15 h 43"/>
                  <a:gd name="T32" fmla="*/ 0 w 13"/>
                  <a:gd name="T33" fmla="*/ 26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3"/>
                  <a:gd name="T53" fmla="*/ 13 w 1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3">
                    <a:moveTo>
                      <a:pt x="0" y="26"/>
                    </a:moveTo>
                    <a:lnTo>
                      <a:pt x="0" y="31"/>
                    </a:lnTo>
                    <a:lnTo>
                      <a:pt x="2" y="37"/>
                    </a:lnTo>
                    <a:lnTo>
                      <a:pt x="4" y="40"/>
                    </a:lnTo>
                    <a:lnTo>
                      <a:pt x="7" y="42"/>
                    </a:lnTo>
                    <a:lnTo>
                      <a:pt x="9" y="40"/>
                    </a:lnTo>
                    <a:lnTo>
                      <a:pt x="11" y="37"/>
                    </a:lnTo>
                    <a:lnTo>
                      <a:pt x="12" y="31"/>
                    </a:lnTo>
                    <a:lnTo>
                      <a:pt x="12" y="26"/>
                    </a:lnTo>
                    <a:lnTo>
                      <a:pt x="12" y="15"/>
                    </a:lnTo>
                    <a:lnTo>
                      <a:pt x="11" y="7"/>
                    </a:lnTo>
                    <a:lnTo>
                      <a:pt x="9" y="2"/>
                    </a:lnTo>
                    <a:lnTo>
                      <a:pt x="7" y="0"/>
                    </a:lnTo>
                    <a:lnTo>
                      <a:pt x="4" y="2"/>
                    </a:lnTo>
                    <a:lnTo>
                      <a:pt x="2" y="7"/>
                    </a:lnTo>
                    <a:lnTo>
                      <a:pt x="0" y="15"/>
                    </a:lnTo>
                    <a:lnTo>
                      <a:pt x="0" y="26"/>
                    </a:lnTo>
                  </a:path>
                </a:pathLst>
              </a:custGeom>
              <a:noFill/>
              <a:ln w="12700" cap="rnd">
                <a:solidFill>
                  <a:srgbClr val="003333"/>
                </a:solidFill>
                <a:round/>
                <a:headEnd/>
                <a:tailEnd/>
              </a:ln>
            </p:spPr>
            <p:txBody>
              <a:bodyPr/>
              <a:lstStyle/>
              <a:p>
                <a:endParaRPr lang="en-US"/>
              </a:p>
            </p:txBody>
          </p:sp>
          <p:sp>
            <p:nvSpPr>
              <p:cNvPr id="141401" name="Freeform 72"/>
              <p:cNvSpPr>
                <a:spLocks/>
              </p:cNvSpPr>
              <p:nvPr/>
            </p:nvSpPr>
            <p:spPr bwMode="auto">
              <a:xfrm>
                <a:off x="3325" y="3120"/>
                <a:ext cx="13" cy="34"/>
              </a:xfrm>
              <a:custGeom>
                <a:avLst/>
                <a:gdLst>
                  <a:gd name="T0" fmla="*/ 0 w 13"/>
                  <a:gd name="T1" fmla="*/ 17 h 34"/>
                  <a:gd name="T2" fmla="*/ 1 w 13"/>
                  <a:gd name="T3" fmla="*/ 23 h 34"/>
                  <a:gd name="T4" fmla="*/ 1 w 13"/>
                  <a:gd name="T5" fmla="*/ 28 h 34"/>
                  <a:gd name="T6" fmla="*/ 3 w 13"/>
                  <a:gd name="T7" fmla="*/ 32 h 34"/>
                  <a:gd name="T8" fmla="*/ 5 w 13"/>
                  <a:gd name="T9" fmla="*/ 33 h 34"/>
                  <a:gd name="T10" fmla="*/ 8 w 13"/>
                  <a:gd name="T11" fmla="*/ 32 h 34"/>
                  <a:gd name="T12" fmla="*/ 10 w 13"/>
                  <a:gd name="T13" fmla="*/ 28 h 34"/>
                  <a:gd name="T14" fmla="*/ 12 w 13"/>
                  <a:gd name="T15" fmla="*/ 23 h 34"/>
                  <a:gd name="T16" fmla="*/ 12 w 13"/>
                  <a:gd name="T17" fmla="*/ 17 h 34"/>
                  <a:gd name="T18" fmla="*/ 12 w 13"/>
                  <a:gd name="T19" fmla="*/ 11 h 34"/>
                  <a:gd name="T20" fmla="*/ 10 w 13"/>
                  <a:gd name="T21" fmla="*/ 6 h 34"/>
                  <a:gd name="T22" fmla="*/ 8 w 13"/>
                  <a:gd name="T23" fmla="*/ 2 h 34"/>
                  <a:gd name="T24" fmla="*/ 5 w 13"/>
                  <a:gd name="T25" fmla="*/ 0 h 34"/>
                  <a:gd name="T26" fmla="*/ 3 w 13"/>
                  <a:gd name="T27" fmla="*/ 2 h 34"/>
                  <a:gd name="T28" fmla="*/ 1 w 13"/>
                  <a:gd name="T29" fmla="*/ 6 h 34"/>
                  <a:gd name="T30" fmla="*/ 1 w 13"/>
                  <a:gd name="T31" fmla="*/ 11 h 34"/>
                  <a:gd name="T32" fmla="*/ 0 w 13"/>
                  <a:gd name="T33" fmla="*/ 17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4"/>
                  <a:gd name="T53" fmla="*/ 13 w 13"/>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4">
                    <a:moveTo>
                      <a:pt x="0" y="17"/>
                    </a:moveTo>
                    <a:lnTo>
                      <a:pt x="1" y="23"/>
                    </a:lnTo>
                    <a:lnTo>
                      <a:pt x="1" y="28"/>
                    </a:lnTo>
                    <a:lnTo>
                      <a:pt x="3" y="32"/>
                    </a:lnTo>
                    <a:lnTo>
                      <a:pt x="5" y="33"/>
                    </a:lnTo>
                    <a:lnTo>
                      <a:pt x="8" y="32"/>
                    </a:lnTo>
                    <a:lnTo>
                      <a:pt x="10" y="28"/>
                    </a:lnTo>
                    <a:lnTo>
                      <a:pt x="12" y="23"/>
                    </a:lnTo>
                    <a:lnTo>
                      <a:pt x="12" y="17"/>
                    </a:lnTo>
                    <a:lnTo>
                      <a:pt x="12" y="11"/>
                    </a:lnTo>
                    <a:lnTo>
                      <a:pt x="10" y="6"/>
                    </a:lnTo>
                    <a:lnTo>
                      <a:pt x="8" y="2"/>
                    </a:lnTo>
                    <a:lnTo>
                      <a:pt x="5" y="0"/>
                    </a:lnTo>
                    <a:lnTo>
                      <a:pt x="3" y="2"/>
                    </a:lnTo>
                    <a:lnTo>
                      <a:pt x="1" y="6"/>
                    </a:lnTo>
                    <a:lnTo>
                      <a:pt x="1" y="11"/>
                    </a:lnTo>
                    <a:lnTo>
                      <a:pt x="0" y="17"/>
                    </a:lnTo>
                  </a:path>
                </a:pathLst>
              </a:custGeom>
              <a:noFill/>
              <a:ln w="12700" cap="rnd">
                <a:solidFill>
                  <a:srgbClr val="003333"/>
                </a:solidFill>
                <a:round/>
                <a:headEnd/>
                <a:tailEnd/>
              </a:ln>
            </p:spPr>
            <p:txBody>
              <a:bodyPr/>
              <a:lstStyle/>
              <a:p>
                <a:endParaRPr lang="en-US"/>
              </a:p>
            </p:txBody>
          </p:sp>
          <p:sp>
            <p:nvSpPr>
              <p:cNvPr id="141402" name="Freeform 73"/>
              <p:cNvSpPr>
                <a:spLocks/>
              </p:cNvSpPr>
              <p:nvPr/>
            </p:nvSpPr>
            <p:spPr bwMode="auto">
              <a:xfrm>
                <a:off x="3434" y="2504"/>
                <a:ext cx="10" cy="82"/>
              </a:xfrm>
              <a:custGeom>
                <a:avLst/>
                <a:gdLst>
                  <a:gd name="T0" fmla="*/ 0 w 10"/>
                  <a:gd name="T1" fmla="*/ 41 h 82"/>
                  <a:gd name="T2" fmla="*/ 1 w 10"/>
                  <a:gd name="T3" fmla="*/ 57 h 82"/>
                  <a:gd name="T4" fmla="*/ 1 w 10"/>
                  <a:gd name="T5" fmla="*/ 70 h 82"/>
                  <a:gd name="T6" fmla="*/ 3 w 10"/>
                  <a:gd name="T7" fmla="*/ 79 h 82"/>
                  <a:gd name="T8" fmla="*/ 4 w 10"/>
                  <a:gd name="T9" fmla="*/ 81 h 82"/>
                  <a:gd name="T10" fmla="*/ 7 w 10"/>
                  <a:gd name="T11" fmla="*/ 79 h 82"/>
                  <a:gd name="T12" fmla="*/ 8 w 10"/>
                  <a:gd name="T13" fmla="*/ 70 h 82"/>
                  <a:gd name="T14" fmla="*/ 9 w 10"/>
                  <a:gd name="T15" fmla="*/ 57 h 82"/>
                  <a:gd name="T16" fmla="*/ 9 w 10"/>
                  <a:gd name="T17" fmla="*/ 41 h 82"/>
                  <a:gd name="T18" fmla="*/ 9 w 10"/>
                  <a:gd name="T19" fmla="*/ 24 h 82"/>
                  <a:gd name="T20" fmla="*/ 8 w 10"/>
                  <a:gd name="T21" fmla="*/ 11 h 82"/>
                  <a:gd name="T22" fmla="*/ 7 w 10"/>
                  <a:gd name="T23" fmla="*/ 3 h 82"/>
                  <a:gd name="T24" fmla="*/ 4 w 10"/>
                  <a:gd name="T25" fmla="*/ 0 h 82"/>
                  <a:gd name="T26" fmla="*/ 3 w 10"/>
                  <a:gd name="T27" fmla="*/ 3 h 82"/>
                  <a:gd name="T28" fmla="*/ 1 w 10"/>
                  <a:gd name="T29" fmla="*/ 11 h 82"/>
                  <a:gd name="T30" fmla="*/ 1 w 10"/>
                  <a:gd name="T31" fmla="*/ 24 h 82"/>
                  <a:gd name="T32" fmla="*/ 0 w 10"/>
                  <a:gd name="T33" fmla="*/ 41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2"/>
                  <a:gd name="T53" fmla="*/ 10 w 1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2">
                    <a:moveTo>
                      <a:pt x="0" y="41"/>
                    </a:moveTo>
                    <a:lnTo>
                      <a:pt x="1" y="57"/>
                    </a:lnTo>
                    <a:lnTo>
                      <a:pt x="1" y="70"/>
                    </a:lnTo>
                    <a:lnTo>
                      <a:pt x="3" y="79"/>
                    </a:lnTo>
                    <a:lnTo>
                      <a:pt x="4" y="81"/>
                    </a:lnTo>
                    <a:lnTo>
                      <a:pt x="7" y="79"/>
                    </a:lnTo>
                    <a:lnTo>
                      <a:pt x="8" y="70"/>
                    </a:lnTo>
                    <a:lnTo>
                      <a:pt x="9" y="57"/>
                    </a:lnTo>
                    <a:lnTo>
                      <a:pt x="9" y="41"/>
                    </a:lnTo>
                    <a:lnTo>
                      <a:pt x="9" y="24"/>
                    </a:lnTo>
                    <a:lnTo>
                      <a:pt x="8" y="11"/>
                    </a:lnTo>
                    <a:lnTo>
                      <a:pt x="7" y="3"/>
                    </a:lnTo>
                    <a:lnTo>
                      <a:pt x="4" y="0"/>
                    </a:lnTo>
                    <a:lnTo>
                      <a:pt x="3" y="3"/>
                    </a:lnTo>
                    <a:lnTo>
                      <a:pt x="1" y="11"/>
                    </a:lnTo>
                    <a:lnTo>
                      <a:pt x="1" y="24"/>
                    </a:lnTo>
                    <a:lnTo>
                      <a:pt x="0" y="41"/>
                    </a:lnTo>
                  </a:path>
                </a:pathLst>
              </a:custGeom>
              <a:noFill/>
              <a:ln w="12700" cap="rnd">
                <a:solidFill>
                  <a:srgbClr val="003333"/>
                </a:solidFill>
                <a:round/>
                <a:headEnd/>
                <a:tailEnd/>
              </a:ln>
            </p:spPr>
            <p:txBody>
              <a:bodyPr/>
              <a:lstStyle/>
              <a:p>
                <a:endParaRPr lang="en-US"/>
              </a:p>
            </p:txBody>
          </p:sp>
          <p:sp>
            <p:nvSpPr>
              <p:cNvPr id="141403" name="Freeform 74"/>
              <p:cNvSpPr>
                <a:spLocks/>
              </p:cNvSpPr>
              <p:nvPr/>
            </p:nvSpPr>
            <p:spPr bwMode="auto">
              <a:xfrm>
                <a:off x="3434" y="4086"/>
                <a:ext cx="5" cy="33"/>
              </a:xfrm>
              <a:custGeom>
                <a:avLst/>
                <a:gdLst>
                  <a:gd name="T0" fmla="*/ 0 w 5"/>
                  <a:gd name="T1" fmla="*/ 16 h 33"/>
                  <a:gd name="T2" fmla="*/ 1 w 5"/>
                  <a:gd name="T3" fmla="*/ 25 h 33"/>
                  <a:gd name="T4" fmla="*/ 1 w 5"/>
                  <a:gd name="T5" fmla="*/ 30 h 33"/>
                  <a:gd name="T6" fmla="*/ 2 w 5"/>
                  <a:gd name="T7" fmla="*/ 32 h 33"/>
                  <a:gd name="T8" fmla="*/ 3 w 5"/>
                  <a:gd name="T9" fmla="*/ 32 h 33"/>
                  <a:gd name="T10" fmla="*/ 3 w 5"/>
                  <a:gd name="T11" fmla="*/ 31 h 33"/>
                  <a:gd name="T12" fmla="*/ 4 w 5"/>
                  <a:gd name="T13" fmla="*/ 27 h 33"/>
                  <a:gd name="T14" fmla="*/ 4 w 5"/>
                  <a:gd name="T15" fmla="*/ 22 h 33"/>
                  <a:gd name="T16" fmla="*/ 4 w 5"/>
                  <a:gd name="T17" fmla="*/ 16 h 33"/>
                  <a:gd name="T18" fmla="*/ 3 w 5"/>
                  <a:gd name="T19" fmla="*/ 0 h 33"/>
                  <a:gd name="T20" fmla="*/ 2 w 5"/>
                  <a:gd name="T21" fmla="*/ 1 h 33"/>
                  <a:gd name="T22" fmla="*/ 1 w 5"/>
                  <a:gd name="T23" fmla="*/ 5 h 33"/>
                  <a:gd name="T24" fmla="*/ 1 w 5"/>
                  <a:gd name="T25" fmla="*/ 10 h 33"/>
                  <a:gd name="T26" fmla="*/ 0 w 5"/>
                  <a:gd name="T27" fmla="*/ 16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3"/>
                  <a:gd name="T44" fmla="*/ 5 w 5"/>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3">
                    <a:moveTo>
                      <a:pt x="0" y="16"/>
                    </a:moveTo>
                    <a:lnTo>
                      <a:pt x="1" y="25"/>
                    </a:lnTo>
                    <a:lnTo>
                      <a:pt x="1" y="30"/>
                    </a:lnTo>
                    <a:lnTo>
                      <a:pt x="2" y="32"/>
                    </a:lnTo>
                    <a:lnTo>
                      <a:pt x="3" y="32"/>
                    </a:lnTo>
                    <a:lnTo>
                      <a:pt x="3" y="31"/>
                    </a:lnTo>
                    <a:lnTo>
                      <a:pt x="4" y="27"/>
                    </a:lnTo>
                    <a:lnTo>
                      <a:pt x="4" y="22"/>
                    </a:lnTo>
                    <a:lnTo>
                      <a:pt x="4" y="16"/>
                    </a:lnTo>
                    <a:lnTo>
                      <a:pt x="3" y="0"/>
                    </a:lnTo>
                    <a:lnTo>
                      <a:pt x="2" y="1"/>
                    </a:lnTo>
                    <a:lnTo>
                      <a:pt x="1" y="5"/>
                    </a:lnTo>
                    <a:lnTo>
                      <a:pt x="1" y="10"/>
                    </a:lnTo>
                    <a:lnTo>
                      <a:pt x="0" y="16"/>
                    </a:lnTo>
                  </a:path>
                </a:pathLst>
              </a:custGeom>
              <a:noFill/>
              <a:ln w="12700" cap="rnd">
                <a:solidFill>
                  <a:srgbClr val="003333"/>
                </a:solidFill>
                <a:round/>
                <a:headEnd/>
                <a:tailEnd/>
              </a:ln>
            </p:spPr>
            <p:txBody>
              <a:bodyPr/>
              <a:lstStyle/>
              <a:p>
                <a:endParaRPr lang="en-US"/>
              </a:p>
            </p:txBody>
          </p:sp>
          <p:sp>
            <p:nvSpPr>
              <p:cNvPr id="141404" name="Freeform 75"/>
              <p:cNvSpPr>
                <a:spLocks/>
              </p:cNvSpPr>
              <p:nvPr/>
            </p:nvSpPr>
            <p:spPr bwMode="auto">
              <a:xfrm>
                <a:off x="3348" y="2626"/>
                <a:ext cx="5" cy="33"/>
              </a:xfrm>
              <a:custGeom>
                <a:avLst/>
                <a:gdLst>
                  <a:gd name="T0" fmla="*/ 0 w 5"/>
                  <a:gd name="T1" fmla="*/ 16 h 33"/>
                  <a:gd name="T2" fmla="*/ 0 w 5"/>
                  <a:gd name="T3" fmla="*/ 19 h 33"/>
                  <a:gd name="T4" fmla="*/ 1 w 5"/>
                  <a:gd name="T5" fmla="*/ 24 h 33"/>
                  <a:gd name="T6" fmla="*/ 2 w 5"/>
                  <a:gd name="T7" fmla="*/ 30 h 33"/>
                  <a:gd name="T8" fmla="*/ 2 w 5"/>
                  <a:gd name="T9" fmla="*/ 32 h 33"/>
                  <a:gd name="T10" fmla="*/ 2 w 5"/>
                  <a:gd name="T11" fmla="*/ 30 h 33"/>
                  <a:gd name="T12" fmla="*/ 3 w 5"/>
                  <a:gd name="T13" fmla="*/ 24 h 33"/>
                  <a:gd name="T14" fmla="*/ 3 w 5"/>
                  <a:gd name="T15" fmla="*/ 19 h 33"/>
                  <a:gd name="T16" fmla="*/ 4 w 5"/>
                  <a:gd name="T17" fmla="*/ 16 h 33"/>
                  <a:gd name="T18" fmla="*/ 2 w 5"/>
                  <a:gd name="T19" fmla="*/ 0 h 33"/>
                  <a:gd name="T20" fmla="*/ 0 w 5"/>
                  <a:gd name="T21" fmla="*/ 16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33"/>
                  <a:gd name="T35" fmla="*/ 5 w 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33">
                    <a:moveTo>
                      <a:pt x="0" y="16"/>
                    </a:moveTo>
                    <a:lnTo>
                      <a:pt x="0" y="19"/>
                    </a:lnTo>
                    <a:lnTo>
                      <a:pt x="1" y="24"/>
                    </a:lnTo>
                    <a:lnTo>
                      <a:pt x="2" y="30"/>
                    </a:lnTo>
                    <a:lnTo>
                      <a:pt x="2" y="32"/>
                    </a:lnTo>
                    <a:lnTo>
                      <a:pt x="2" y="30"/>
                    </a:lnTo>
                    <a:lnTo>
                      <a:pt x="3" y="24"/>
                    </a:lnTo>
                    <a:lnTo>
                      <a:pt x="3" y="19"/>
                    </a:lnTo>
                    <a:lnTo>
                      <a:pt x="4" y="16"/>
                    </a:lnTo>
                    <a:lnTo>
                      <a:pt x="2" y="0"/>
                    </a:lnTo>
                    <a:lnTo>
                      <a:pt x="0" y="16"/>
                    </a:lnTo>
                  </a:path>
                </a:pathLst>
              </a:custGeom>
              <a:noFill/>
              <a:ln w="12700" cap="rnd">
                <a:solidFill>
                  <a:srgbClr val="003333"/>
                </a:solidFill>
                <a:round/>
                <a:headEnd/>
                <a:tailEnd/>
              </a:ln>
            </p:spPr>
            <p:txBody>
              <a:bodyPr/>
              <a:lstStyle/>
              <a:p>
                <a:endParaRPr lang="en-US"/>
              </a:p>
            </p:txBody>
          </p:sp>
          <p:sp>
            <p:nvSpPr>
              <p:cNvPr id="141405" name="Freeform 76"/>
              <p:cNvSpPr>
                <a:spLocks/>
              </p:cNvSpPr>
              <p:nvPr/>
            </p:nvSpPr>
            <p:spPr bwMode="auto">
              <a:xfrm>
                <a:off x="3380" y="3786"/>
                <a:ext cx="15" cy="41"/>
              </a:xfrm>
              <a:custGeom>
                <a:avLst/>
                <a:gdLst>
                  <a:gd name="T0" fmla="*/ 0 w 15"/>
                  <a:gd name="T1" fmla="*/ 16 h 41"/>
                  <a:gd name="T2" fmla="*/ 1 w 15"/>
                  <a:gd name="T3" fmla="*/ 26 h 41"/>
                  <a:gd name="T4" fmla="*/ 2 w 15"/>
                  <a:gd name="T5" fmla="*/ 34 h 41"/>
                  <a:gd name="T6" fmla="*/ 4 w 15"/>
                  <a:gd name="T7" fmla="*/ 39 h 41"/>
                  <a:gd name="T8" fmla="*/ 7 w 15"/>
                  <a:gd name="T9" fmla="*/ 40 h 41"/>
                  <a:gd name="T10" fmla="*/ 10 w 15"/>
                  <a:gd name="T11" fmla="*/ 39 h 41"/>
                  <a:gd name="T12" fmla="*/ 12 w 15"/>
                  <a:gd name="T13" fmla="*/ 34 h 41"/>
                  <a:gd name="T14" fmla="*/ 13 w 15"/>
                  <a:gd name="T15" fmla="*/ 26 h 41"/>
                  <a:gd name="T16" fmla="*/ 14 w 15"/>
                  <a:gd name="T17" fmla="*/ 16 h 41"/>
                  <a:gd name="T18" fmla="*/ 13 w 15"/>
                  <a:gd name="T19" fmla="*/ 7 h 41"/>
                  <a:gd name="T20" fmla="*/ 12 w 15"/>
                  <a:gd name="T21" fmla="*/ 2 h 41"/>
                  <a:gd name="T22" fmla="*/ 10 w 15"/>
                  <a:gd name="T23" fmla="*/ 0 h 41"/>
                  <a:gd name="T24" fmla="*/ 7 w 15"/>
                  <a:gd name="T25" fmla="*/ 0 h 41"/>
                  <a:gd name="T26" fmla="*/ 4 w 15"/>
                  <a:gd name="T27" fmla="*/ 0 h 41"/>
                  <a:gd name="T28" fmla="*/ 2 w 15"/>
                  <a:gd name="T29" fmla="*/ 2 h 41"/>
                  <a:gd name="T30" fmla="*/ 1 w 15"/>
                  <a:gd name="T31" fmla="*/ 7 h 41"/>
                  <a:gd name="T32" fmla="*/ 0 w 15"/>
                  <a:gd name="T33" fmla="*/ 16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1"/>
                  <a:gd name="T53" fmla="*/ 15 w 1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1">
                    <a:moveTo>
                      <a:pt x="0" y="16"/>
                    </a:moveTo>
                    <a:lnTo>
                      <a:pt x="1" y="26"/>
                    </a:lnTo>
                    <a:lnTo>
                      <a:pt x="2" y="34"/>
                    </a:lnTo>
                    <a:lnTo>
                      <a:pt x="4" y="39"/>
                    </a:lnTo>
                    <a:lnTo>
                      <a:pt x="7" y="40"/>
                    </a:lnTo>
                    <a:lnTo>
                      <a:pt x="10" y="39"/>
                    </a:lnTo>
                    <a:lnTo>
                      <a:pt x="12" y="34"/>
                    </a:lnTo>
                    <a:lnTo>
                      <a:pt x="13" y="26"/>
                    </a:lnTo>
                    <a:lnTo>
                      <a:pt x="14" y="16"/>
                    </a:lnTo>
                    <a:lnTo>
                      <a:pt x="13" y="7"/>
                    </a:lnTo>
                    <a:lnTo>
                      <a:pt x="12" y="2"/>
                    </a:lnTo>
                    <a:lnTo>
                      <a:pt x="10" y="0"/>
                    </a:lnTo>
                    <a:lnTo>
                      <a:pt x="7" y="0"/>
                    </a:lnTo>
                    <a:lnTo>
                      <a:pt x="4" y="0"/>
                    </a:lnTo>
                    <a:lnTo>
                      <a:pt x="2" y="2"/>
                    </a:lnTo>
                    <a:lnTo>
                      <a:pt x="1" y="7"/>
                    </a:lnTo>
                    <a:lnTo>
                      <a:pt x="0" y="16"/>
                    </a:lnTo>
                  </a:path>
                </a:pathLst>
              </a:custGeom>
              <a:noFill/>
              <a:ln w="12700" cap="rnd">
                <a:solidFill>
                  <a:srgbClr val="003333"/>
                </a:solidFill>
                <a:round/>
                <a:headEnd/>
                <a:tailEnd/>
              </a:ln>
            </p:spPr>
            <p:txBody>
              <a:bodyPr/>
              <a:lstStyle/>
              <a:p>
                <a:endParaRPr lang="en-US"/>
              </a:p>
            </p:txBody>
          </p:sp>
          <p:sp>
            <p:nvSpPr>
              <p:cNvPr id="141406" name="Freeform 77"/>
              <p:cNvSpPr>
                <a:spLocks/>
              </p:cNvSpPr>
              <p:nvPr/>
            </p:nvSpPr>
            <p:spPr bwMode="auto">
              <a:xfrm>
                <a:off x="3268" y="3843"/>
                <a:ext cx="12" cy="42"/>
              </a:xfrm>
              <a:custGeom>
                <a:avLst/>
                <a:gdLst>
                  <a:gd name="T0" fmla="*/ 0 w 12"/>
                  <a:gd name="T1" fmla="*/ 24 h 42"/>
                  <a:gd name="T2" fmla="*/ 1 w 12"/>
                  <a:gd name="T3" fmla="*/ 30 h 42"/>
                  <a:gd name="T4" fmla="*/ 2 w 12"/>
                  <a:gd name="T5" fmla="*/ 36 h 42"/>
                  <a:gd name="T6" fmla="*/ 3 w 12"/>
                  <a:gd name="T7" fmla="*/ 39 h 42"/>
                  <a:gd name="T8" fmla="*/ 6 w 12"/>
                  <a:gd name="T9" fmla="*/ 41 h 42"/>
                  <a:gd name="T10" fmla="*/ 8 w 12"/>
                  <a:gd name="T11" fmla="*/ 39 h 42"/>
                  <a:gd name="T12" fmla="*/ 10 w 12"/>
                  <a:gd name="T13" fmla="*/ 36 h 42"/>
                  <a:gd name="T14" fmla="*/ 11 w 12"/>
                  <a:gd name="T15" fmla="*/ 30 h 42"/>
                  <a:gd name="T16" fmla="*/ 11 w 12"/>
                  <a:gd name="T17" fmla="*/ 24 h 42"/>
                  <a:gd name="T18" fmla="*/ 11 w 12"/>
                  <a:gd name="T19" fmla="*/ 13 h 42"/>
                  <a:gd name="T20" fmla="*/ 10 w 12"/>
                  <a:gd name="T21" fmla="*/ 6 h 42"/>
                  <a:gd name="T22" fmla="*/ 8 w 12"/>
                  <a:gd name="T23" fmla="*/ 2 h 42"/>
                  <a:gd name="T24" fmla="*/ 6 w 12"/>
                  <a:gd name="T25" fmla="*/ 0 h 42"/>
                  <a:gd name="T26" fmla="*/ 3 w 12"/>
                  <a:gd name="T27" fmla="*/ 2 h 42"/>
                  <a:gd name="T28" fmla="*/ 2 w 12"/>
                  <a:gd name="T29" fmla="*/ 6 h 42"/>
                  <a:gd name="T30" fmla="*/ 1 w 12"/>
                  <a:gd name="T31" fmla="*/ 13 h 42"/>
                  <a:gd name="T32" fmla="*/ 0 w 12"/>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0" y="24"/>
                    </a:moveTo>
                    <a:lnTo>
                      <a:pt x="1" y="30"/>
                    </a:lnTo>
                    <a:lnTo>
                      <a:pt x="2" y="36"/>
                    </a:lnTo>
                    <a:lnTo>
                      <a:pt x="3" y="39"/>
                    </a:lnTo>
                    <a:lnTo>
                      <a:pt x="6" y="41"/>
                    </a:lnTo>
                    <a:lnTo>
                      <a:pt x="8" y="39"/>
                    </a:lnTo>
                    <a:lnTo>
                      <a:pt x="10" y="36"/>
                    </a:lnTo>
                    <a:lnTo>
                      <a:pt x="11" y="30"/>
                    </a:lnTo>
                    <a:lnTo>
                      <a:pt x="11" y="24"/>
                    </a:lnTo>
                    <a:lnTo>
                      <a:pt x="11" y="13"/>
                    </a:lnTo>
                    <a:lnTo>
                      <a:pt x="10" y="6"/>
                    </a:lnTo>
                    <a:lnTo>
                      <a:pt x="8" y="2"/>
                    </a:lnTo>
                    <a:lnTo>
                      <a:pt x="6" y="0"/>
                    </a:lnTo>
                    <a:lnTo>
                      <a:pt x="3" y="2"/>
                    </a:lnTo>
                    <a:lnTo>
                      <a:pt x="2" y="6"/>
                    </a:lnTo>
                    <a:lnTo>
                      <a:pt x="1" y="13"/>
                    </a:lnTo>
                    <a:lnTo>
                      <a:pt x="0" y="24"/>
                    </a:lnTo>
                  </a:path>
                </a:pathLst>
              </a:custGeom>
              <a:noFill/>
              <a:ln w="12700" cap="rnd">
                <a:solidFill>
                  <a:srgbClr val="003333"/>
                </a:solidFill>
                <a:round/>
                <a:headEnd/>
                <a:tailEnd/>
              </a:ln>
            </p:spPr>
            <p:txBody>
              <a:bodyPr/>
              <a:lstStyle/>
              <a:p>
                <a:endParaRPr lang="en-US"/>
              </a:p>
            </p:txBody>
          </p:sp>
          <p:sp>
            <p:nvSpPr>
              <p:cNvPr id="141407" name="Rectangle 78"/>
              <p:cNvSpPr>
                <a:spLocks noChangeArrowheads="1"/>
              </p:cNvSpPr>
              <p:nvPr/>
            </p:nvSpPr>
            <p:spPr bwMode="auto">
              <a:xfrm>
                <a:off x="2595" y="2283"/>
                <a:ext cx="2618" cy="1824"/>
              </a:xfrm>
              <a:prstGeom prst="rect">
                <a:avLst/>
              </a:prstGeom>
              <a:noFill/>
              <a:ln w="57150">
                <a:solidFill>
                  <a:srgbClr val="B2B2B2"/>
                </a:solidFill>
                <a:miter lim="800000"/>
                <a:headEnd/>
                <a:tailEnd/>
              </a:ln>
            </p:spPr>
            <p:txBody>
              <a:bodyPr wrap="none" anchor="ctr"/>
              <a:lstStyle/>
              <a:p>
                <a:pPr eaLnBrk="0" hangingPunct="0"/>
                <a:endParaRPr lang="en-US" sz="1200"/>
              </a:p>
            </p:txBody>
          </p:sp>
        </p:grpSp>
        <p:sp>
          <p:nvSpPr>
            <p:cNvPr id="141354" name="AutoShape 79"/>
            <p:cNvSpPr>
              <a:spLocks noChangeArrowheads="1"/>
            </p:cNvSpPr>
            <p:nvPr/>
          </p:nvSpPr>
          <p:spPr bwMode="auto">
            <a:xfrm>
              <a:off x="1372" y="2979"/>
              <a:ext cx="419" cy="32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1 w 21600"/>
                <a:gd name="T13" fmla="*/ 5400 h 21600"/>
                <a:gd name="T14" fmla="*/ 18919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4"/>
            </a:solidFill>
            <a:ln w="12700">
              <a:noFill/>
              <a:miter lim="800000"/>
              <a:headEnd/>
              <a:tailEnd/>
            </a:ln>
          </p:spPr>
          <p:txBody>
            <a:bodyPr wrap="none" anchor="ctr"/>
            <a:lstStyle/>
            <a:p>
              <a:endParaRPr lang="en-US"/>
            </a:p>
          </p:txBody>
        </p:sp>
        <p:sp>
          <p:nvSpPr>
            <p:cNvPr id="141355" name="AutoShape 80"/>
            <p:cNvSpPr>
              <a:spLocks noChangeArrowheads="1"/>
            </p:cNvSpPr>
            <p:nvPr/>
          </p:nvSpPr>
          <p:spPr bwMode="auto">
            <a:xfrm flipH="1">
              <a:off x="4111" y="2965"/>
              <a:ext cx="419" cy="32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1 w 21600"/>
                <a:gd name="T13" fmla="*/ 5400 h 21600"/>
                <a:gd name="T14" fmla="*/ 18919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4"/>
            </a:solidFill>
            <a:ln w="12700">
              <a:noFill/>
              <a:miter lim="800000"/>
              <a:headEnd/>
              <a:tailEnd/>
            </a:ln>
          </p:spPr>
          <p:txBody>
            <a:bodyPr wrap="none" anchor="ctr"/>
            <a:lstStyle/>
            <a:p>
              <a:endParaRPr lang="en-US"/>
            </a:p>
          </p:txBody>
        </p:sp>
        <p:sp>
          <p:nvSpPr>
            <p:cNvPr id="141356" name="Text Box 81"/>
            <p:cNvSpPr txBox="1">
              <a:spLocks noChangeArrowheads="1"/>
            </p:cNvSpPr>
            <p:nvPr/>
          </p:nvSpPr>
          <p:spPr bwMode="auto">
            <a:xfrm>
              <a:off x="-76" y="3911"/>
              <a:ext cx="1685" cy="548"/>
            </a:xfrm>
            <a:prstGeom prst="rect">
              <a:avLst/>
            </a:prstGeom>
            <a:noFill/>
            <a:ln w="12700">
              <a:noFill/>
              <a:miter lim="800000"/>
              <a:headEnd/>
              <a:tailEnd/>
            </a:ln>
          </p:spPr>
          <p:txBody>
            <a:bodyPr wrap="none">
              <a:spAutoFit/>
            </a:bodyPr>
            <a:lstStyle/>
            <a:p>
              <a:pPr algn="ctr" eaLnBrk="0" hangingPunct="0">
                <a:lnSpc>
                  <a:spcPts val="1960"/>
                </a:lnSpc>
              </a:pPr>
              <a:r>
                <a:rPr lang="en-US" b="1" spc="-60" dirty="0">
                  <a:solidFill>
                    <a:srgbClr val="002855"/>
                  </a:solidFill>
                  <a:latin typeface="Arial" charset="0"/>
                  <a:cs typeface="Arial" charset="0"/>
                </a:rPr>
                <a:t>Larger culvert with</a:t>
              </a:r>
            </a:p>
            <a:p>
              <a:pPr algn="ctr" eaLnBrk="0" hangingPunct="0">
                <a:lnSpc>
                  <a:spcPts val="1960"/>
                </a:lnSpc>
              </a:pPr>
              <a:r>
                <a:rPr lang="en-US" b="1" spc="-60" dirty="0">
                  <a:solidFill>
                    <a:srgbClr val="002855"/>
                  </a:solidFill>
                  <a:latin typeface="Arial" charset="0"/>
                  <a:cs typeface="Arial" charset="0"/>
                </a:rPr>
                <a:t>concrete wing-walls</a:t>
              </a:r>
            </a:p>
          </p:txBody>
        </p:sp>
        <p:sp>
          <p:nvSpPr>
            <p:cNvPr id="141357" name="Text Box 82"/>
            <p:cNvSpPr txBox="1">
              <a:spLocks noChangeArrowheads="1"/>
            </p:cNvSpPr>
            <p:nvPr/>
          </p:nvSpPr>
          <p:spPr bwMode="auto">
            <a:xfrm>
              <a:off x="4230" y="3900"/>
              <a:ext cx="1772" cy="548"/>
            </a:xfrm>
            <a:prstGeom prst="rect">
              <a:avLst/>
            </a:prstGeom>
            <a:noFill/>
            <a:ln w="12700">
              <a:noFill/>
              <a:miter lim="800000"/>
              <a:headEnd/>
              <a:tailEnd/>
            </a:ln>
          </p:spPr>
          <p:txBody>
            <a:bodyPr wrap="square">
              <a:spAutoFit/>
            </a:bodyPr>
            <a:lstStyle/>
            <a:p>
              <a:pPr algn="ctr" eaLnBrk="0" hangingPunct="0">
                <a:lnSpc>
                  <a:spcPts val="1960"/>
                </a:lnSpc>
              </a:pPr>
              <a:r>
                <a:rPr lang="en-US" b="1" spc="-60" dirty="0">
                  <a:solidFill>
                    <a:srgbClr val="002855"/>
                  </a:solidFill>
                  <a:latin typeface="Arial" charset="0"/>
                  <a:cs typeface="Arial" charset="0"/>
                </a:rPr>
                <a:t>New upstream </a:t>
              </a:r>
            </a:p>
            <a:p>
              <a:pPr algn="ctr" eaLnBrk="0" hangingPunct="0">
                <a:lnSpc>
                  <a:spcPts val="1960"/>
                </a:lnSpc>
              </a:pPr>
              <a:r>
                <a:rPr lang="en-US" b="1" spc="-60" dirty="0">
                  <a:solidFill>
                    <a:srgbClr val="002855"/>
                  </a:solidFill>
                  <a:latin typeface="Arial" charset="0"/>
                  <a:cs typeface="Arial" charset="0"/>
                </a:rPr>
                <a:t>retention pond</a:t>
              </a:r>
            </a:p>
          </p:txBody>
        </p:sp>
        <p:sp>
          <p:nvSpPr>
            <p:cNvPr id="141358" name="Freeform 83"/>
            <p:cNvSpPr>
              <a:spLocks/>
            </p:cNvSpPr>
            <p:nvPr/>
          </p:nvSpPr>
          <p:spPr bwMode="auto">
            <a:xfrm>
              <a:off x="2744" y="2040"/>
              <a:ext cx="432" cy="2152"/>
            </a:xfrm>
            <a:custGeom>
              <a:avLst/>
              <a:gdLst>
                <a:gd name="T0" fmla="*/ 232 w 432"/>
                <a:gd name="T1" fmla="*/ 0 h 1872"/>
                <a:gd name="T2" fmla="*/ 64 w 432"/>
                <a:gd name="T3" fmla="*/ 1097 h 1872"/>
                <a:gd name="T4" fmla="*/ 192 w 432"/>
                <a:gd name="T5" fmla="*/ 1796 h 1872"/>
                <a:gd name="T6" fmla="*/ 48 w 432"/>
                <a:gd name="T7" fmla="*/ 2775 h 1872"/>
                <a:gd name="T8" fmla="*/ 184 w 432"/>
                <a:gd name="T9" fmla="*/ 3477 h 1872"/>
                <a:gd name="T10" fmla="*/ 40 w 432"/>
                <a:gd name="T11" fmla="*/ 4429 h 1872"/>
                <a:gd name="T12" fmla="*/ 184 w 432"/>
                <a:gd name="T13" fmla="*/ 5246 h 1872"/>
                <a:gd name="T14" fmla="*/ 0 w 432"/>
                <a:gd name="T15" fmla="*/ 5806 h 1872"/>
                <a:gd name="T16" fmla="*/ 184 w 432"/>
                <a:gd name="T17" fmla="*/ 6563 h 1872"/>
                <a:gd name="T18" fmla="*/ 320 w 432"/>
                <a:gd name="T19" fmla="*/ 6173 h 1872"/>
                <a:gd name="T20" fmla="*/ 200 w 432"/>
                <a:gd name="T21" fmla="*/ 5836 h 1872"/>
                <a:gd name="T22" fmla="*/ 432 w 432"/>
                <a:gd name="T23" fmla="*/ 5133 h 1872"/>
                <a:gd name="T24" fmla="*/ 192 w 432"/>
                <a:gd name="T25" fmla="*/ 4320 h 1872"/>
                <a:gd name="T26" fmla="*/ 368 w 432"/>
                <a:gd name="T27" fmla="*/ 3563 h 1872"/>
                <a:gd name="T28" fmla="*/ 216 w 432"/>
                <a:gd name="T29" fmla="*/ 2835 h 1872"/>
                <a:gd name="T30" fmla="*/ 432 w 432"/>
                <a:gd name="T31" fmla="*/ 1654 h 1872"/>
                <a:gd name="T32" fmla="*/ 248 w 432"/>
                <a:gd name="T33" fmla="*/ 1013 h 1872"/>
                <a:gd name="T34" fmla="*/ 432 w 432"/>
                <a:gd name="T35" fmla="*/ 336 h 1872"/>
                <a:gd name="T36" fmla="*/ 232 w 432"/>
                <a:gd name="T37" fmla="*/ 0 h 1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1872"/>
                <a:gd name="T59" fmla="*/ 432 w 432"/>
                <a:gd name="T60" fmla="*/ 1872 h 1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1872">
                  <a:moveTo>
                    <a:pt x="232" y="0"/>
                  </a:moveTo>
                  <a:lnTo>
                    <a:pt x="64" y="312"/>
                  </a:lnTo>
                  <a:lnTo>
                    <a:pt x="192" y="512"/>
                  </a:lnTo>
                  <a:lnTo>
                    <a:pt x="48" y="792"/>
                  </a:lnTo>
                  <a:lnTo>
                    <a:pt x="184" y="992"/>
                  </a:lnTo>
                  <a:lnTo>
                    <a:pt x="40" y="1264"/>
                  </a:lnTo>
                  <a:lnTo>
                    <a:pt x="184" y="1496"/>
                  </a:lnTo>
                  <a:lnTo>
                    <a:pt x="0" y="1656"/>
                  </a:lnTo>
                  <a:lnTo>
                    <a:pt x="184" y="1872"/>
                  </a:lnTo>
                  <a:lnTo>
                    <a:pt x="320" y="1760"/>
                  </a:lnTo>
                  <a:lnTo>
                    <a:pt x="200" y="1664"/>
                  </a:lnTo>
                  <a:lnTo>
                    <a:pt x="432" y="1464"/>
                  </a:lnTo>
                  <a:lnTo>
                    <a:pt x="192" y="1232"/>
                  </a:lnTo>
                  <a:lnTo>
                    <a:pt x="368" y="1016"/>
                  </a:lnTo>
                  <a:lnTo>
                    <a:pt x="216" y="808"/>
                  </a:lnTo>
                  <a:lnTo>
                    <a:pt x="432" y="472"/>
                  </a:lnTo>
                  <a:lnTo>
                    <a:pt x="248" y="288"/>
                  </a:lnTo>
                  <a:lnTo>
                    <a:pt x="432" y="96"/>
                  </a:lnTo>
                  <a:lnTo>
                    <a:pt x="232" y="0"/>
                  </a:lnTo>
                  <a:close/>
                </a:path>
              </a:pathLst>
            </a:custGeom>
            <a:solidFill>
              <a:schemeClr val="accent6"/>
            </a:solidFill>
            <a:ln w="12700">
              <a:noFill/>
              <a:round/>
              <a:headEnd/>
              <a:tailEnd/>
            </a:ln>
          </p:spPr>
          <p:txBody>
            <a:bodyPr wrap="none" anchor="ctr"/>
            <a:lstStyle/>
            <a:p>
              <a:endParaRPr lang="en-US"/>
            </a:p>
          </p:txBody>
        </p:sp>
        <p:sp>
          <p:nvSpPr>
            <p:cNvPr id="141359" name="Freeform 84"/>
            <p:cNvSpPr>
              <a:spLocks/>
            </p:cNvSpPr>
            <p:nvPr/>
          </p:nvSpPr>
          <p:spPr bwMode="auto">
            <a:xfrm>
              <a:off x="2784" y="2048"/>
              <a:ext cx="432" cy="2152"/>
            </a:xfrm>
            <a:custGeom>
              <a:avLst/>
              <a:gdLst>
                <a:gd name="T0" fmla="*/ 232 w 432"/>
                <a:gd name="T1" fmla="*/ 0 h 1872"/>
                <a:gd name="T2" fmla="*/ 64 w 432"/>
                <a:gd name="T3" fmla="*/ 1097 h 1872"/>
                <a:gd name="T4" fmla="*/ 192 w 432"/>
                <a:gd name="T5" fmla="*/ 1796 h 1872"/>
                <a:gd name="T6" fmla="*/ 48 w 432"/>
                <a:gd name="T7" fmla="*/ 2775 h 1872"/>
                <a:gd name="T8" fmla="*/ 184 w 432"/>
                <a:gd name="T9" fmla="*/ 3477 h 1872"/>
                <a:gd name="T10" fmla="*/ 40 w 432"/>
                <a:gd name="T11" fmla="*/ 4429 h 1872"/>
                <a:gd name="T12" fmla="*/ 184 w 432"/>
                <a:gd name="T13" fmla="*/ 5246 h 1872"/>
                <a:gd name="T14" fmla="*/ 0 w 432"/>
                <a:gd name="T15" fmla="*/ 5806 h 1872"/>
                <a:gd name="T16" fmla="*/ 184 w 432"/>
                <a:gd name="T17" fmla="*/ 6563 h 1872"/>
                <a:gd name="T18" fmla="*/ 320 w 432"/>
                <a:gd name="T19" fmla="*/ 6173 h 1872"/>
                <a:gd name="T20" fmla="*/ 200 w 432"/>
                <a:gd name="T21" fmla="*/ 5836 h 1872"/>
                <a:gd name="T22" fmla="*/ 432 w 432"/>
                <a:gd name="T23" fmla="*/ 5133 h 1872"/>
                <a:gd name="T24" fmla="*/ 192 w 432"/>
                <a:gd name="T25" fmla="*/ 4320 h 1872"/>
                <a:gd name="T26" fmla="*/ 368 w 432"/>
                <a:gd name="T27" fmla="*/ 3563 h 1872"/>
                <a:gd name="T28" fmla="*/ 216 w 432"/>
                <a:gd name="T29" fmla="*/ 2835 h 1872"/>
                <a:gd name="T30" fmla="*/ 432 w 432"/>
                <a:gd name="T31" fmla="*/ 1654 h 1872"/>
                <a:gd name="T32" fmla="*/ 248 w 432"/>
                <a:gd name="T33" fmla="*/ 1013 h 1872"/>
                <a:gd name="T34" fmla="*/ 432 w 432"/>
                <a:gd name="T35" fmla="*/ 336 h 1872"/>
                <a:gd name="T36" fmla="*/ 232 w 432"/>
                <a:gd name="T37" fmla="*/ 0 h 1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
                <a:gd name="T58" fmla="*/ 0 h 1872"/>
                <a:gd name="T59" fmla="*/ 432 w 432"/>
                <a:gd name="T60" fmla="*/ 1872 h 1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 h="1872">
                  <a:moveTo>
                    <a:pt x="232" y="0"/>
                  </a:moveTo>
                  <a:lnTo>
                    <a:pt x="64" y="312"/>
                  </a:lnTo>
                  <a:lnTo>
                    <a:pt x="192" y="512"/>
                  </a:lnTo>
                  <a:lnTo>
                    <a:pt x="48" y="792"/>
                  </a:lnTo>
                  <a:lnTo>
                    <a:pt x="184" y="992"/>
                  </a:lnTo>
                  <a:lnTo>
                    <a:pt x="40" y="1264"/>
                  </a:lnTo>
                  <a:lnTo>
                    <a:pt x="184" y="1496"/>
                  </a:lnTo>
                  <a:lnTo>
                    <a:pt x="0" y="1656"/>
                  </a:lnTo>
                  <a:lnTo>
                    <a:pt x="184" y="1872"/>
                  </a:lnTo>
                  <a:lnTo>
                    <a:pt x="320" y="1760"/>
                  </a:lnTo>
                  <a:lnTo>
                    <a:pt x="200" y="1664"/>
                  </a:lnTo>
                  <a:lnTo>
                    <a:pt x="432" y="1464"/>
                  </a:lnTo>
                  <a:lnTo>
                    <a:pt x="192" y="1232"/>
                  </a:lnTo>
                  <a:lnTo>
                    <a:pt x="368" y="1016"/>
                  </a:lnTo>
                  <a:lnTo>
                    <a:pt x="216" y="808"/>
                  </a:lnTo>
                  <a:lnTo>
                    <a:pt x="432" y="472"/>
                  </a:lnTo>
                  <a:lnTo>
                    <a:pt x="248" y="288"/>
                  </a:lnTo>
                  <a:lnTo>
                    <a:pt x="432" y="96"/>
                  </a:lnTo>
                  <a:lnTo>
                    <a:pt x="232" y="0"/>
                  </a:lnTo>
                  <a:close/>
                </a:path>
              </a:pathLst>
            </a:custGeom>
            <a:solidFill>
              <a:schemeClr val="accent4"/>
            </a:solidFill>
            <a:ln w="12700">
              <a:noFill/>
              <a:round/>
              <a:headEnd/>
              <a:tailEnd/>
            </a:ln>
          </p:spPr>
          <p:txBody>
            <a:bodyPr wrap="none" anchor="ctr"/>
            <a:lstStyle/>
            <a:p>
              <a:endParaRPr lang="en-US" dirty="0"/>
            </a:p>
          </p:txBody>
        </p:sp>
        <p:sp>
          <p:nvSpPr>
            <p:cNvPr id="141360" name="Freeform 85"/>
            <p:cNvSpPr>
              <a:spLocks/>
            </p:cNvSpPr>
            <p:nvPr/>
          </p:nvSpPr>
          <p:spPr bwMode="auto">
            <a:xfrm>
              <a:off x="3302" y="3024"/>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1" name="Freeform 86"/>
            <p:cNvSpPr>
              <a:spLocks/>
            </p:cNvSpPr>
            <p:nvPr/>
          </p:nvSpPr>
          <p:spPr bwMode="auto">
            <a:xfrm>
              <a:off x="3406" y="3168"/>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2" name="Freeform 87"/>
            <p:cNvSpPr>
              <a:spLocks/>
            </p:cNvSpPr>
            <p:nvPr/>
          </p:nvSpPr>
          <p:spPr bwMode="auto">
            <a:xfrm>
              <a:off x="3446" y="3280"/>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3" name="Freeform 88"/>
            <p:cNvSpPr>
              <a:spLocks/>
            </p:cNvSpPr>
            <p:nvPr/>
          </p:nvSpPr>
          <p:spPr bwMode="auto">
            <a:xfrm>
              <a:off x="3414" y="2912"/>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4" name="Freeform 89"/>
            <p:cNvSpPr>
              <a:spLocks/>
            </p:cNvSpPr>
            <p:nvPr/>
          </p:nvSpPr>
          <p:spPr bwMode="auto">
            <a:xfrm>
              <a:off x="3558" y="3000"/>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5" name="Freeform 90"/>
            <p:cNvSpPr>
              <a:spLocks/>
            </p:cNvSpPr>
            <p:nvPr/>
          </p:nvSpPr>
          <p:spPr bwMode="auto">
            <a:xfrm>
              <a:off x="3622" y="3104"/>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6" name="Freeform 91"/>
            <p:cNvSpPr>
              <a:spLocks/>
            </p:cNvSpPr>
            <p:nvPr/>
          </p:nvSpPr>
          <p:spPr bwMode="auto">
            <a:xfrm>
              <a:off x="3702" y="3208"/>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7" name="Freeform 92"/>
            <p:cNvSpPr>
              <a:spLocks/>
            </p:cNvSpPr>
            <p:nvPr/>
          </p:nvSpPr>
          <p:spPr bwMode="auto">
            <a:xfrm>
              <a:off x="3686" y="2904"/>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8" name="Freeform 93"/>
            <p:cNvSpPr>
              <a:spLocks/>
            </p:cNvSpPr>
            <p:nvPr/>
          </p:nvSpPr>
          <p:spPr bwMode="auto">
            <a:xfrm>
              <a:off x="3782" y="3000"/>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69" name="Freeform 94"/>
            <p:cNvSpPr>
              <a:spLocks/>
            </p:cNvSpPr>
            <p:nvPr/>
          </p:nvSpPr>
          <p:spPr bwMode="auto">
            <a:xfrm>
              <a:off x="3878" y="3096"/>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70" name="Freeform 95"/>
            <p:cNvSpPr>
              <a:spLocks/>
            </p:cNvSpPr>
            <p:nvPr/>
          </p:nvSpPr>
          <p:spPr bwMode="auto">
            <a:xfrm>
              <a:off x="3102" y="3072"/>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71" name="Freeform 96"/>
            <p:cNvSpPr>
              <a:spLocks/>
            </p:cNvSpPr>
            <p:nvPr/>
          </p:nvSpPr>
          <p:spPr bwMode="auto">
            <a:xfrm>
              <a:off x="1814" y="3048"/>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72" name="Freeform 97"/>
            <p:cNvSpPr>
              <a:spLocks/>
            </p:cNvSpPr>
            <p:nvPr/>
          </p:nvSpPr>
          <p:spPr bwMode="auto">
            <a:xfrm>
              <a:off x="1846" y="3120"/>
              <a:ext cx="218"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73" name="Freeform 98"/>
            <p:cNvSpPr>
              <a:spLocks/>
            </p:cNvSpPr>
            <p:nvPr/>
          </p:nvSpPr>
          <p:spPr bwMode="auto">
            <a:xfrm>
              <a:off x="2694" y="3112"/>
              <a:ext cx="202"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grpSp>
      <p:grpSp>
        <p:nvGrpSpPr>
          <p:cNvPr id="10" name="Group 99"/>
          <p:cNvGrpSpPr>
            <a:grpSpLocks/>
          </p:cNvGrpSpPr>
          <p:nvPr/>
        </p:nvGrpSpPr>
        <p:grpSpPr bwMode="auto">
          <a:xfrm>
            <a:off x="3305595" y="1594374"/>
            <a:ext cx="1543135" cy="2023343"/>
            <a:chOff x="1100" y="737"/>
            <a:chExt cx="1181" cy="1431"/>
          </a:xfrm>
        </p:grpSpPr>
        <p:grpSp>
          <p:nvGrpSpPr>
            <p:cNvPr id="11" name="Group 100"/>
            <p:cNvGrpSpPr>
              <a:grpSpLocks/>
            </p:cNvGrpSpPr>
            <p:nvPr/>
          </p:nvGrpSpPr>
          <p:grpSpPr bwMode="auto">
            <a:xfrm>
              <a:off x="1253" y="737"/>
              <a:ext cx="884" cy="1169"/>
              <a:chOff x="427" y="748"/>
              <a:chExt cx="884" cy="1169"/>
            </a:xfrm>
          </p:grpSpPr>
          <p:sp>
            <p:nvSpPr>
              <p:cNvPr id="141326" name="Freeform 101"/>
              <p:cNvSpPr>
                <a:spLocks/>
              </p:cNvSpPr>
              <p:nvPr/>
            </p:nvSpPr>
            <p:spPr bwMode="auto">
              <a:xfrm>
                <a:off x="427" y="1086"/>
                <a:ext cx="884" cy="645"/>
              </a:xfrm>
              <a:custGeom>
                <a:avLst/>
                <a:gdLst>
                  <a:gd name="T0" fmla="*/ 36 w 1320"/>
                  <a:gd name="T1" fmla="*/ 19 h 997"/>
                  <a:gd name="T2" fmla="*/ 36 w 1320"/>
                  <a:gd name="T3" fmla="*/ 0 h 997"/>
                  <a:gd name="T4" fmla="*/ 0 w 1320"/>
                  <a:gd name="T5" fmla="*/ 0 h 997"/>
                  <a:gd name="T6" fmla="*/ 0 w 1320"/>
                  <a:gd name="T7" fmla="*/ 19 h 997"/>
                  <a:gd name="T8" fmla="*/ 36 w 1320"/>
                  <a:gd name="T9" fmla="*/ 19 h 997"/>
                  <a:gd name="T10" fmla="*/ 0 60000 65536"/>
                  <a:gd name="T11" fmla="*/ 0 60000 65536"/>
                  <a:gd name="T12" fmla="*/ 0 60000 65536"/>
                  <a:gd name="T13" fmla="*/ 0 60000 65536"/>
                  <a:gd name="T14" fmla="*/ 0 60000 65536"/>
                  <a:gd name="T15" fmla="*/ 0 w 1320"/>
                  <a:gd name="T16" fmla="*/ 0 h 997"/>
                  <a:gd name="T17" fmla="*/ 1320 w 1320"/>
                  <a:gd name="T18" fmla="*/ 997 h 997"/>
                </a:gdLst>
                <a:ahLst/>
                <a:cxnLst>
                  <a:cxn ang="T10">
                    <a:pos x="T0" y="T1"/>
                  </a:cxn>
                  <a:cxn ang="T11">
                    <a:pos x="T2" y="T3"/>
                  </a:cxn>
                  <a:cxn ang="T12">
                    <a:pos x="T4" y="T5"/>
                  </a:cxn>
                  <a:cxn ang="T13">
                    <a:pos x="T6" y="T7"/>
                  </a:cxn>
                  <a:cxn ang="T14">
                    <a:pos x="T8" y="T9"/>
                  </a:cxn>
                </a:cxnLst>
                <a:rect l="T15" t="T16" r="T17" b="T18"/>
                <a:pathLst>
                  <a:path w="1320" h="997">
                    <a:moveTo>
                      <a:pt x="1319" y="996"/>
                    </a:moveTo>
                    <a:lnTo>
                      <a:pt x="1319" y="0"/>
                    </a:lnTo>
                    <a:lnTo>
                      <a:pt x="0" y="0"/>
                    </a:lnTo>
                    <a:lnTo>
                      <a:pt x="0" y="996"/>
                    </a:lnTo>
                    <a:lnTo>
                      <a:pt x="1319" y="996"/>
                    </a:lnTo>
                  </a:path>
                </a:pathLst>
              </a:custGeom>
              <a:solidFill>
                <a:srgbClr val="00CCFF"/>
              </a:solidFill>
              <a:ln w="12700" cap="rnd">
                <a:solidFill>
                  <a:schemeClr val="accent1"/>
                </a:solidFill>
                <a:round/>
                <a:headEnd/>
                <a:tailEnd/>
              </a:ln>
            </p:spPr>
            <p:txBody>
              <a:bodyPr/>
              <a:lstStyle/>
              <a:p>
                <a:endParaRPr lang="en-US"/>
              </a:p>
            </p:txBody>
          </p:sp>
          <p:sp>
            <p:nvSpPr>
              <p:cNvPr id="141327" name="Freeform 102"/>
              <p:cNvSpPr>
                <a:spLocks/>
              </p:cNvSpPr>
              <p:nvPr/>
            </p:nvSpPr>
            <p:spPr bwMode="auto">
              <a:xfrm>
                <a:off x="427" y="1248"/>
                <a:ext cx="883" cy="664"/>
              </a:xfrm>
              <a:custGeom>
                <a:avLst/>
                <a:gdLst>
                  <a:gd name="T0" fmla="*/ 1 w 1319"/>
                  <a:gd name="T1" fmla="*/ 6 h 1027"/>
                  <a:gd name="T2" fmla="*/ 0 w 1319"/>
                  <a:gd name="T3" fmla="*/ 20 h 1027"/>
                  <a:gd name="T4" fmla="*/ 35 w 1319"/>
                  <a:gd name="T5" fmla="*/ 20 h 1027"/>
                  <a:gd name="T6" fmla="*/ 35 w 1319"/>
                  <a:gd name="T7" fmla="*/ 6 h 1027"/>
                  <a:gd name="T8" fmla="*/ 28 w 1319"/>
                  <a:gd name="T9" fmla="*/ 5 h 1027"/>
                  <a:gd name="T10" fmla="*/ 17 w 1319"/>
                  <a:gd name="T11" fmla="*/ 0 h 1027"/>
                  <a:gd name="T12" fmla="*/ 7 w 1319"/>
                  <a:gd name="T13" fmla="*/ 5 h 1027"/>
                  <a:gd name="T14" fmla="*/ 1 w 1319"/>
                  <a:gd name="T15" fmla="*/ 6 h 1027"/>
                  <a:gd name="T16" fmla="*/ 0 60000 65536"/>
                  <a:gd name="T17" fmla="*/ 0 60000 65536"/>
                  <a:gd name="T18" fmla="*/ 0 60000 65536"/>
                  <a:gd name="T19" fmla="*/ 0 60000 65536"/>
                  <a:gd name="T20" fmla="*/ 0 60000 65536"/>
                  <a:gd name="T21" fmla="*/ 0 60000 65536"/>
                  <a:gd name="T22" fmla="*/ 0 60000 65536"/>
                  <a:gd name="T23" fmla="*/ 0 60000 65536"/>
                  <a:gd name="T24" fmla="*/ 0 w 1319"/>
                  <a:gd name="T25" fmla="*/ 0 h 1027"/>
                  <a:gd name="T26" fmla="*/ 1319 w 1319"/>
                  <a:gd name="T27" fmla="*/ 1027 h 10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9" h="1027">
                    <a:moveTo>
                      <a:pt x="7" y="286"/>
                    </a:moveTo>
                    <a:lnTo>
                      <a:pt x="0" y="1026"/>
                    </a:lnTo>
                    <a:lnTo>
                      <a:pt x="1318" y="1020"/>
                    </a:lnTo>
                    <a:lnTo>
                      <a:pt x="1316" y="281"/>
                    </a:lnTo>
                    <a:lnTo>
                      <a:pt x="1013" y="262"/>
                    </a:lnTo>
                    <a:lnTo>
                      <a:pt x="647" y="0"/>
                    </a:lnTo>
                    <a:lnTo>
                      <a:pt x="279" y="247"/>
                    </a:lnTo>
                    <a:lnTo>
                      <a:pt x="7" y="286"/>
                    </a:lnTo>
                  </a:path>
                </a:pathLst>
              </a:custGeom>
              <a:solidFill>
                <a:srgbClr val="808080"/>
              </a:solidFill>
              <a:ln w="12700" cap="rnd">
                <a:solidFill>
                  <a:srgbClr val="003333"/>
                </a:solidFill>
                <a:round/>
                <a:headEnd/>
                <a:tailEnd/>
              </a:ln>
            </p:spPr>
            <p:txBody>
              <a:bodyPr/>
              <a:lstStyle/>
              <a:p>
                <a:endParaRPr lang="en-US"/>
              </a:p>
            </p:txBody>
          </p:sp>
          <p:sp>
            <p:nvSpPr>
              <p:cNvPr id="141328" name="Freeform 103"/>
              <p:cNvSpPr>
                <a:spLocks/>
              </p:cNvSpPr>
              <p:nvPr/>
            </p:nvSpPr>
            <p:spPr bwMode="auto">
              <a:xfrm>
                <a:off x="427" y="749"/>
                <a:ext cx="884" cy="659"/>
              </a:xfrm>
              <a:custGeom>
                <a:avLst/>
                <a:gdLst>
                  <a:gd name="T0" fmla="*/ 0 w 1320"/>
                  <a:gd name="T1" fmla="*/ 15 h 1019"/>
                  <a:gd name="T2" fmla="*/ 0 w 1320"/>
                  <a:gd name="T3" fmla="*/ 0 h 1019"/>
                  <a:gd name="T4" fmla="*/ 36 w 1320"/>
                  <a:gd name="T5" fmla="*/ 1 h 1019"/>
                  <a:gd name="T6" fmla="*/ 36 w 1320"/>
                  <a:gd name="T7" fmla="*/ 15 h 1019"/>
                  <a:gd name="T8" fmla="*/ 28 w 1320"/>
                  <a:gd name="T9" fmla="*/ 16 h 1019"/>
                  <a:gd name="T10" fmla="*/ 17 w 1320"/>
                  <a:gd name="T11" fmla="*/ 20 h 1019"/>
                  <a:gd name="T12" fmla="*/ 7 w 1320"/>
                  <a:gd name="T13" fmla="*/ 15 h 1019"/>
                  <a:gd name="T14" fmla="*/ 0 w 1320"/>
                  <a:gd name="T15" fmla="*/ 15 h 1019"/>
                  <a:gd name="T16" fmla="*/ 0 60000 65536"/>
                  <a:gd name="T17" fmla="*/ 0 60000 65536"/>
                  <a:gd name="T18" fmla="*/ 0 60000 65536"/>
                  <a:gd name="T19" fmla="*/ 0 60000 65536"/>
                  <a:gd name="T20" fmla="*/ 0 60000 65536"/>
                  <a:gd name="T21" fmla="*/ 0 60000 65536"/>
                  <a:gd name="T22" fmla="*/ 0 60000 65536"/>
                  <a:gd name="T23" fmla="*/ 0 60000 65536"/>
                  <a:gd name="T24" fmla="*/ 0 w 1320"/>
                  <a:gd name="T25" fmla="*/ 0 h 1019"/>
                  <a:gd name="T26" fmla="*/ 1320 w 1320"/>
                  <a:gd name="T27" fmla="*/ 1019 h 10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0" h="1019">
                    <a:moveTo>
                      <a:pt x="0" y="745"/>
                    </a:moveTo>
                    <a:lnTo>
                      <a:pt x="0" y="0"/>
                    </a:lnTo>
                    <a:lnTo>
                      <a:pt x="1318" y="6"/>
                    </a:lnTo>
                    <a:lnTo>
                      <a:pt x="1319" y="754"/>
                    </a:lnTo>
                    <a:lnTo>
                      <a:pt x="1027" y="786"/>
                    </a:lnTo>
                    <a:lnTo>
                      <a:pt x="632" y="1018"/>
                    </a:lnTo>
                    <a:lnTo>
                      <a:pt x="243" y="768"/>
                    </a:lnTo>
                    <a:lnTo>
                      <a:pt x="0" y="745"/>
                    </a:lnTo>
                  </a:path>
                </a:pathLst>
              </a:custGeom>
              <a:solidFill>
                <a:srgbClr val="808080"/>
              </a:solidFill>
              <a:ln w="12700" cap="rnd">
                <a:solidFill>
                  <a:srgbClr val="003333"/>
                </a:solidFill>
                <a:round/>
                <a:headEnd/>
                <a:tailEnd/>
              </a:ln>
            </p:spPr>
            <p:txBody>
              <a:bodyPr/>
              <a:lstStyle/>
              <a:p>
                <a:endParaRPr lang="en-US"/>
              </a:p>
            </p:txBody>
          </p:sp>
          <p:sp>
            <p:nvSpPr>
              <p:cNvPr id="141329" name="Freeform 104"/>
              <p:cNvSpPr>
                <a:spLocks/>
              </p:cNvSpPr>
              <p:nvPr/>
            </p:nvSpPr>
            <p:spPr bwMode="auto">
              <a:xfrm>
                <a:off x="660" y="1299"/>
                <a:ext cx="394" cy="77"/>
              </a:xfrm>
              <a:custGeom>
                <a:avLst/>
                <a:gdLst>
                  <a:gd name="T0" fmla="*/ 16 w 588"/>
                  <a:gd name="T1" fmla="*/ 3 h 119"/>
                  <a:gd name="T2" fmla="*/ 16 w 588"/>
                  <a:gd name="T3" fmla="*/ 0 h 119"/>
                  <a:gd name="T4" fmla="*/ 0 w 588"/>
                  <a:gd name="T5" fmla="*/ 0 h 119"/>
                  <a:gd name="T6" fmla="*/ 0 w 588"/>
                  <a:gd name="T7" fmla="*/ 3 h 119"/>
                  <a:gd name="T8" fmla="*/ 16 w 588"/>
                  <a:gd name="T9" fmla="*/ 3 h 119"/>
                  <a:gd name="T10" fmla="*/ 0 60000 65536"/>
                  <a:gd name="T11" fmla="*/ 0 60000 65536"/>
                  <a:gd name="T12" fmla="*/ 0 60000 65536"/>
                  <a:gd name="T13" fmla="*/ 0 60000 65536"/>
                  <a:gd name="T14" fmla="*/ 0 60000 65536"/>
                  <a:gd name="T15" fmla="*/ 0 w 588"/>
                  <a:gd name="T16" fmla="*/ 0 h 119"/>
                  <a:gd name="T17" fmla="*/ 588 w 588"/>
                  <a:gd name="T18" fmla="*/ 119 h 119"/>
                </a:gdLst>
                <a:ahLst/>
                <a:cxnLst>
                  <a:cxn ang="T10">
                    <a:pos x="T0" y="T1"/>
                  </a:cxn>
                  <a:cxn ang="T11">
                    <a:pos x="T2" y="T3"/>
                  </a:cxn>
                  <a:cxn ang="T12">
                    <a:pos x="T4" y="T5"/>
                  </a:cxn>
                  <a:cxn ang="T13">
                    <a:pos x="T6" y="T7"/>
                  </a:cxn>
                  <a:cxn ang="T14">
                    <a:pos x="T8" y="T9"/>
                  </a:cxn>
                </a:cxnLst>
                <a:rect l="T15" t="T16" r="T17" b="T18"/>
                <a:pathLst>
                  <a:path w="588" h="119">
                    <a:moveTo>
                      <a:pt x="587" y="118"/>
                    </a:moveTo>
                    <a:lnTo>
                      <a:pt x="587" y="0"/>
                    </a:lnTo>
                    <a:lnTo>
                      <a:pt x="0" y="0"/>
                    </a:lnTo>
                    <a:lnTo>
                      <a:pt x="0" y="118"/>
                    </a:lnTo>
                    <a:lnTo>
                      <a:pt x="587" y="118"/>
                    </a:lnTo>
                  </a:path>
                </a:pathLst>
              </a:custGeom>
              <a:solidFill>
                <a:srgbClr val="CCCCCC"/>
              </a:solidFill>
              <a:ln w="12700" cap="rnd">
                <a:solidFill>
                  <a:srgbClr val="003333"/>
                </a:solidFill>
                <a:round/>
                <a:headEnd/>
                <a:tailEnd/>
              </a:ln>
            </p:spPr>
            <p:txBody>
              <a:bodyPr/>
              <a:lstStyle/>
              <a:p>
                <a:endParaRPr lang="en-US"/>
              </a:p>
            </p:txBody>
          </p:sp>
          <p:sp>
            <p:nvSpPr>
              <p:cNvPr id="141330" name="Freeform 105"/>
              <p:cNvSpPr>
                <a:spLocks/>
              </p:cNvSpPr>
              <p:nvPr/>
            </p:nvSpPr>
            <p:spPr bwMode="auto">
              <a:xfrm>
                <a:off x="702" y="748"/>
                <a:ext cx="317" cy="1166"/>
              </a:xfrm>
              <a:custGeom>
                <a:avLst/>
                <a:gdLst>
                  <a:gd name="T0" fmla="*/ 0 w 473"/>
                  <a:gd name="T1" fmla="*/ 36 h 1801"/>
                  <a:gd name="T2" fmla="*/ 0 w 473"/>
                  <a:gd name="T3" fmla="*/ 0 h 1801"/>
                  <a:gd name="T4" fmla="*/ 13 w 473"/>
                  <a:gd name="T5" fmla="*/ 0 h 1801"/>
                  <a:gd name="T6" fmla="*/ 13 w 473"/>
                  <a:gd name="T7" fmla="*/ 36 h 1801"/>
                  <a:gd name="T8" fmla="*/ 0 w 473"/>
                  <a:gd name="T9" fmla="*/ 36 h 1801"/>
                  <a:gd name="T10" fmla="*/ 0 60000 65536"/>
                  <a:gd name="T11" fmla="*/ 0 60000 65536"/>
                  <a:gd name="T12" fmla="*/ 0 60000 65536"/>
                  <a:gd name="T13" fmla="*/ 0 60000 65536"/>
                  <a:gd name="T14" fmla="*/ 0 60000 65536"/>
                  <a:gd name="T15" fmla="*/ 0 w 473"/>
                  <a:gd name="T16" fmla="*/ 0 h 1801"/>
                  <a:gd name="T17" fmla="*/ 473 w 473"/>
                  <a:gd name="T18" fmla="*/ 1801 h 1801"/>
                </a:gdLst>
                <a:ahLst/>
                <a:cxnLst>
                  <a:cxn ang="T10">
                    <a:pos x="T0" y="T1"/>
                  </a:cxn>
                  <a:cxn ang="T11">
                    <a:pos x="T2" y="T3"/>
                  </a:cxn>
                  <a:cxn ang="T12">
                    <a:pos x="T4" y="T5"/>
                  </a:cxn>
                  <a:cxn ang="T13">
                    <a:pos x="T6" y="T7"/>
                  </a:cxn>
                  <a:cxn ang="T14">
                    <a:pos x="T8" y="T9"/>
                  </a:cxn>
                </a:cxnLst>
                <a:rect l="T15" t="T16" r="T17" b="T18"/>
                <a:pathLst>
                  <a:path w="473" h="1801">
                    <a:moveTo>
                      <a:pt x="0" y="1800"/>
                    </a:moveTo>
                    <a:lnTo>
                      <a:pt x="0" y="0"/>
                    </a:lnTo>
                    <a:lnTo>
                      <a:pt x="472" y="0"/>
                    </a:lnTo>
                    <a:lnTo>
                      <a:pt x="472" y="1800"/>
                    </a:lnTo>
                    <a:lnTo>
                      <a:pt x="0" y="1800"/>
                    </a:lnTo>
                  </a:path>
                </a:pathLst>
              </a:custGeom>
              <a:solidFill>
                <a:srgbClr val="4D4D4D"/>
              </a:solidFill>
              <a:ln w="12700" cap="rnd">
                <a:solidFill>
                  <a:srgbClr val="003333"/>
                </a:solidFill>
                <a:round/>
                <a:headEnd/>
                <a:tailEnd/>
              </a:ln>
            </p:spPr>
            <p:txBody>
              <a:bodyPr/>
              <a:lstStyle/>
              <a:p>
                <a:endParaRPr lang="en-US"/>
              </a:p>
            </p:txBody>
          </p:sp>
          <p:sp>
            <p:nvSpPr>
              <p:cNvPr id="141331" name="Freeform 106"/>
              <p:cNvSpPr>
                <a:spLocks/>
              </p:cNvSpPr>
              <p:nvPr/>
            </p:nvSpPr>
            <p:spPr bwMode="auto">
              <a:xfrm>
                <a:off x="855" y="751"/>
                <a:ext cx="1" cy="1166"/>
              </a:xfrm>
              <a:custGeom>
                <a:avLst/>
                <a:gdLst>
                  <a:gd name="T0" fmla="*/ 0 w 1"/>
                  <a:gd name="T1" fmla="*/ 0 h 1801"/>
                  <a:gd name="T2" fmla="*/ 0 w 1"/>
                  <a:gd name="T3" fmla="*/ 21 h 1801"/>
                  <a:gd name="T4" fmla="*/ 0 w 1"/>
                  <a:gd name="T5" fmla="*/ 32 h 1801"/>
                  <a:gd name="T6" fmla="*/ 0 w 1"/>
                  <a:gd name="T7" fmla="*/ 35 h 1801"/>
                  <a:gd name="T8" fmla="*/ 0 w 1"/>
                  <a:gd name="T9" fmla="*/ 36 h 1801"/>
                  <a:gd name="T10" fmla="*/ 0 60000 65536"/>
                  <a:gd name="T11" fmla="*/ 0 60000 65536"/>
                  <a:gd name="T12" fmla="*/ 0 60000 65536"/>
                  <a:gd name="T13" fmla="*/ 0 60000 65536"/>
                  <a:gd name="T14" fmla="*/ 0 60000 65536"/>
                  <a:gd name="T15" fmla="*/ 0 w 1"/>
                  <a:gd name="T16" fmla="*/ 0 h 1801"/>
                  <a:gd name="T17" fmla="*/ 1 w 1"/>
                  <a:gd name="T18" fmla="*/ 1801 h 1801"/>
                </a:gdLst>
                <a:ahLst/>
                <a:cxnLst>
                  <a:cxn ang="T10">
                    <a:pos x="T0" y="T1"/>
                  </a:cxn>
                  <a:cxn ang="T11">
                    <a:pos x="T2" y="T3"/>
                  </a:cxn>
                  <a:cxn ang="T12">
                    <a:pos x="T4" y="T5"/>
                  </a:cxn>
                  <a:cxn ang="T13">
                    <a:pos x="T6" y="T7"/>
                  </a:cxn>
                  <a:cxn ang="T14">
                    <a:pos x="T8" y="T9"/>
                  </a:cxn>
                </a:cxnLst>
                <a:rect l="T15" t="T16" r="T17" b="T18"/>
                <a:pathLst>
                  <a:path w="1" h="1801">
                    <a:moveTo>
                      <a:pt x="0" y="0"/>
                    </a:moveTo>
                    <a:lnTo>
                      <a:pt x="0" y="1041"/>
                    </a:lnTo>
                    <a:lnTo>
                      <a:pt x="0" y="1575"/>
                    </a:lnTo>
                    <a:lnTo>
                      <a:pt x="0" y="1772"/>
                    </a:lnTo>
                    <a:lnTo>
                      <a:pt x="0" y="1800"/>
                    </a:lnTo>
                  </a:path>
                </a:pathLst>
              </a:custGeom>
              <a:noFill/>
              <a:ln w="12700" cap="rnd">
                <a:solidFill>
                  <a:srgbClr val="FFFF00"/>
                </a:solidFill>
                <a:round/>
                <a:headEnd/>
                <a:tailEnd/>
              </a:ln>
            </p:spPr>
            <p:txBody>
              <a:bodyPr/>
              <a:lstStyle/>
              <a:p>
                <a:endParaRPr lang="en-US"/>
              </a:p>
            </p:txBody>
          </p:sp>
          <p:sp>
            <p:nvSpPr>
              <p:cNvPr id="141332" name="Freeform 107"/>
              <p:cNvSpPr>
                <a:spLocks/>
              </p:cNvSpPr>
              <p:nvPr/>
            </p:nvSpPr>
            <p:spPr bwMode="auto">
              <a:xfrm>
                <a:off x="758" y="1237"/>
                <a:ext cx="9" cy="22"/>
              </a:xfrm>
              <a:custGeom>
                <a:avLst/>
                <a:gdLst>
                  <a:gd name="T0" fmla="*/ 0 w 14"/>
                  <a:gd name="T1" fmla="*/ 1 h 34"/>
                  <a:gd name="T2" fmla="*/ 1 w 14"/>
                  <a:gd name="T3" fmla="*/ 1 h 34"/>
                  <a:gd name="T4" fmla="*/ 1 w 14"/>
                  <a:gd name="T5" fmla="*/ 1 h 34"/>
                  <a:gd name="T6" fmla="*/ 1 w 14"/>
                  <a:gd name="T7" fmla="*/ 1 h 34"/>
                  <a:gd name="T8" fmla="*/ 1 w 14"/>
                  <a:gd name="T9" fmla="*/ 1 h 34"/>
                  <a:gd name="T10" fmla="*/ 1 w 14"/>
                  <a:gd name="T11" fmla="*/ 1 h 34"/>
                  <a:gd name="T12" fmla="*/ 1 w 14"/>
                  <a:gd name="T13" fmla="*/ 1 h 34"/>
                  <a:gd name="T14" fmla="*/ 1 w 14"/>
                  <a:gd name="T15" fmla="*/ 1 h 34"/>
                  <a:gd name="T16" fmla="*/ 1 w 14"/>
                  <a:gd name="T17" fmla="*/ 1 h 34"/>
                  <a:gd name="T18" fmla="*/ 1 w 14"/>
                  <a:gd name="T19" fmla="*/ 1 h 34"/>
                  <a:gd name="T20" fmla="*/ 1 w 14"/>
                  <a:gd name="T21" fmla="*/ 1 h 34"/>
                  <a:gd name="T22" fmla="*/ 1 w 14"/>
                  <a:gd name="T23" fmla="*/ 1 h 34"/>
                  <a:gd name="T24" fmla="*/ 1 w 14"/>
                  <a:gd name="T25" fmla="*/ 0 h 34"/>
                  <a:gd name="T26" fmla="*/ 1 w 14"/>
                  <a:gd name="T27" fmla="*/ 1 h 34"/>
                  <a:gd name="T28" fmla="*/ 1 w 14"/>
                  <a:gd name="T29" fmla="*/ 1 h 34"/>
                  <a:gd name="T30" fmla="*/ 1 w 14"/>
                  <a:gd name="T31" fmla="*/ 1 h 34"/>
                  <a:gd name="T32" fmla="*/ 0 w 14"/>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34"/>
                  <a:gd name="T53" fmla="*/ 14 w 14"/>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34">
                    <a:moveTo>
                      <a:pt x="0" y="17"/>
                    </a:moveTo>
                    <a:lnTo>
                      <a:pt x="1" y="23"/>
                    </a:lnTo>
                    <a:lnTo>
                      <a:pt x="2" y="28"/>
                    </a:lnTo>
                    <a:lnTo>
                      <a:pt x="5" y="32"/>
                    </a:lnTo>
                    <a:lnTo>
                      <a:pt x="8" y="33"/>
                    </a:lnTo>
                    <a:lnTo>
                      <a:pt x="10" y="32"/>
                    </a:lnTo>
                    <a:lnTo>
                      <a:pt x="11" y="28"/>
                    </a:lnTo>
                    <a:lnTo>
                      <a:pt x="12" y="23"/>
                    </a:lnTo>
                    <a:lnTo>
                      <a:pt x="13" y="17"/>
                    </a:lnTo>
                    <a:lnTo>
                      <a:pt x="12" y="11"/>
                    </a:lnTo>
                    <a:lnTo>
                      <a:pt x="11" y="5"/>
                    </a:lnTo>
                    <a:lnTo>
                      <a:pt x="10" y="2"/>
                    </a:lnTo>
                    <a:lnTo>
                      <a:pt x="8" y="0"/>
                    </a:lnTo>
                    <a:lnTo>
                      <a:pt x="5" y="2"/>
                    </a:lnTo>
                    <a:lnTo>
                      <a:pt x="2" y="5"/>
                    </a:lnTo>
                    <a:lnTo>
                      <a:pt x="1" y="11"/>
                    </a:lnTo>
                    <a:lnTo>
                      <a:pt x="0" y="17"/>
                    </a:lnTo>
                  </a:path>
                </a:pathLst>
              </a:custGeom>
              <a:noFill/>
              <a:ln w="12700" cap="rnd">
                <a:solidFill>
                  <a:srgbClr val="003333"/>
                </a:solidFill>
                <a:round/>
                <a:headEnd/>
                <a:tailEnd/>
              </a:ln>
            </p:spPr>
            <p:txBody>
              <a:bodyPr/>
              <a:lstStyle/>
              <a:p>
                <a:endParaRPr lang="en-US"/>
              </a:p>
            </p:txBody>
          </p:sp>
          <p:sp>
            <p:nvSpPr>
              <p:cNvPr id="141333" name="Freeform 108"/>
              <p:cNvSpPr>
                <a:spLocks/>
              </p:cNvSpPr>
              <p:nvPr/>
            </p:nvSpPr>
            <p:spPr bwMode="auto">
              <a:xfrm>
                <a:off x="740" y="1057"/>
                <a:ext cx="7" cy="31"/>
              </a:xfrm>
              <a:custGeom>
                <a:avLst/>
                <a:gdLst>
                  <a:gd name="T0" fmla="*/ 0 w 10"/>
                  <a:gd name="T1" fmla="*/ 1 h 48"/>
                  <a:gd name="T2" fmla="*/ 1 w 10"/>
                  <a:gd name="T3" fmla="*/ 1 h 48"/>
                  <a:gd name="T4" fmla="*/ 1 w 10"/>
                  <a:gd name="T5" fmla="*/ 1 h 48"/>
                  <a:gd name="T6" fmla="*/ 1 w 10"/>
                  <a:gd name="T7" fmla="*/ 1 h 48"/>
                  <a:gd name="T8" fmla="*/ 1 w 10"/>
                  <a:gd name="T9" fmla="*/ 1 h 48"/>
                  <a:gd name="T10" fmla="*/ 1 w 10"/>
                  <a:gd name="T11" fmla="*/ 1 h 48"/>
                  <a:gd name="T12" fmla="*/ 1 w 10"/>
                  <a:gd name="T13" fmla="*/ 1 h 48"/>
                  <a:gd name="T14" fmla="*/ 1 w 10"/>
                  <a:gd name="T15" fmla="*/ 1 h 48"/>
                  <a:gd name="T16" fmla="*/ 1 w 10"/>
                  <a:gd name="T17" fmla="*/ 1 h 48"/>
                  <a:gd name="T18" fmla="*/ 1 w 10"/>
                  <a:gd name="T19" fmla="*/ 1 h 48"/>
                  <a:gd name="T20" fmla="*/ 1 w 10"/>
                  <a:gd name="T21" fmla="*/ 1 h 48"/>
                  <a:gd name="T22" fmla="*/ 1 w 10"/>
                  <a:gd name="T23" fmla="*/ 1 h 48"/>
                  <a:gd name="T24" fmla="*/ 1 w 10"/>
                  <a:gd name="T25" fmla="*/ 0 h 48"/>
                  <a:gd name="T26" fmla="*/ 1 w 10"/>
                  <a:gd name="T27" fmla="*/ 1 h 48"/>
                  <a:gd name="T28" fmla="*/ 1 w 10"/>
                  <a:gd name="T29" fmla="*/ 1 h 48"/>
                  <a:gd name="T30" fmla="*/ 1 w 10"/>
                  <a:gd name="T31" fmla="*/ 1 h 48"/>
                  <a:gd name="T32" fmla="*/ 0 w 10"/>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0" y="23"/>
                    </a:moveTo>
                    <a:lnTo>
                      <a:pt x="1" y="34"/>
                    </a:lnTo>
                    <a:lnTo>
                      <a:pt x="1" y="41"/>
                    </a:lnTo>
                    <a:lnTo>
                      <a:pt x="3" y="45"/>
                    </a:lnTo>
                    <a:lnTo>
                      <a:pt x="6" y="47"/>
                    </a:lnTo>
                    <a:lnTo>
                      <a:pt x="7" y="45"/>
                    </a:lnTo>
                    <a:lnTo>
                      <a:pt x="8" y="41"/>
                    </a:lnTo>
                    <a:lnTo>
                      <a:pt x="8" y="34"/>
                    </a:lnTo>
                    <a:lnTo>
                      <a:pt x="9" y="23"/>
                    </a:lnTo>
                    <a:lnTo>
                      <a:pt x="8" y="13"/>
                    </a:lnTo>
                    <a:lnTo>
                      <a:pt x="8" y="6"/>
                    </a:lnTo>
                    <a:lnTo>
                      <a:pt x="7" y="2"/>
                    </a:lnTo>
                    <a:lnTo>
                      <a:pt x="6" y="0"/>
                    </a:lnTo>
                    <a:lnTo>
                      <a:pt x="3" y="2"/>
                    </a:lnTo>
                    <a:lnTo>
                      <a:pt x="1" y="6"/>
                    </a:lnTo>
                    <a:lnTo>
                      <a:pt x="1" y="13"/>
                    </a:lnTo>
                    <a:lnTo>
                      <a:pt x="0" y="23"/>
                    </a:lnTo>
                  </a:path>
                </a:pathLst>
              </a:custGeom>
              <a:noFill/>
              <a:ln w="12700" cap="rnd">
                <a:solidFill>
                  <a:srgbClr val="003333"/>
                </a:solidFill>
                <a:round/>
                <a:headEnd/>
                <a:tailEnd/>
              </a:ln>
            </p:spPr>
            <p:txBody>
              <a:bodyPr/>
              <a:lstStyle/>
              <a:p>
                <a:endParaRPr lang="en-US"/>
              </a:p>
            </p:txBody>
          </p:sp>
          <p:sp>
            <p:nvSpPr>
              <p:cNvPr id="141334" name="Freeform 109"/>
              <p:cNvSpPr>
                <a:spLocks/>
              </p:cNvSpPr>
              <p:nvPr/>
            </p:nvSpPr>
            <p:spPr bwMode="auto">
              <a:xfrm>
                <a:off x="777" y="1522"/>
                <a:ext cx="9" cy="25"/>
              </a:xfrm>
              <a:custGeom>
                <a:avLst/>
                <a:gdLst>
                  <a:gd name="T0" fmla="*/ 0 w 14"/>
                  <a:gd name="T1" fmla="*/ 1 h 40"/>
                  <a:gd name="T2" fmla="*/ 0 w 14"/>
                  <a:gd name="T3" fmla="*/ 1 h 40"/>
                  <a:gd name="T4" fmla="*/ 1 w 14"/>
                  <a:gd name="T5" fmla="*/ 1 h 40"/>
                  <a:gd name="T6" fmla="*/ 1 w 14"/>
                  <a:gd name="T7" fmla="*/ 1 h 40"/>
                  <a:gd name="T8" fmla="*/ 1 w 14"/>
                  <a:gd name="T9" fmla="*/ 1 h 40"/>
                  <a:gd name="T10" fmla="*/ 1 w 14"/>
                  <a:gd name="T11" fmla="*/ 1 h 40"/>
                  <a:gd name="T12" fmla="*/ 1 w 14"/>
                  <a:gd name="T13" fmla="*/ 1 h 40"/>
                  <a:gd name="T14" fmla="*/ 1 w 14"/>
                  <a:gd name="T15" fmla="*/ 1 h 40"/>
                  <a:gd name="T16" fmla="*/ 1 w 14"/>
                  <a:gd name="T17" fmla="*/ 1 h 40"/>
                  <a:gd name="T18" fmla="*/ 1 w 14"/>
                  <a:gd name="T19" fmla="*/ 1 h 40"/>
                  <a:gd name="T20" fmla="*/ 1 w 14"/>
                  <a:gd name="T21" fmla="*/ 1 h 40"/>
                  <a:gd name="T22" fmla="*/ 1 w 14"/>
                  <a:gd name="T23" fmla="*/ 1 h 40"/>
                  <a:gd name="T24" fmla="*/ 1 w 14"/>
                  <a:gd name="T25" fmla="*/ 0 h 40"/>
                  <a:gd name="T26" fmla="*/ 1 w 14"/>
                  <a:gd name="T27" fmla="*/ 1 h 40"/>
                  <a:gd name="T28" fmla="*/ 1 w 14"/>
                  <a:gd name="T29" fmla="*/ 1 h 40"/>
                  <a:gd name="T30" fmla="*/ 0 w 14"/>
                  <a:gd name="T31" fmla="*/ 1 h 40"/>
                  <a:gd name="T32" fmla="*/ 0 w 14"/>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40"/>
                  <a:gd name="T53" fmla="*/ 14 w 1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40">
                    <a:moveTo>
                      <a:pt x="0" y="16"/>
                    </a:moveTo>
                    <a:lnTo>
                      <a:pt x="0" y="26"/>
                    </a:lnTo>
                    <a:lnTo>
                      <a:pt x="2" y="33"/>
                    </a:lnTo>
                    <a:lnTo>
                      <a:pt x="5" y="38"/>
                    </a:lnTo>
                    <a:lnTo>
                      <a:pt x="7" y="39"/>
                    </a:lnTo>
                    <a:lnTo>
                      <a:pt x="9" y="38"/>
                    </a:lnTo>
                    <a:lnTo>
                      <a:pt x="11" y="33"/>
                    </a:lnTo>
                    <a:lnTo>
                      <a:pt x="12" y="26"/>
                    </a:lnTo>
                    <a:lnTo>
                      <a:pt x="13" y="16"/>
                    </a:lnTo>
                    <a:lnTo>
                      <a:pt x="12" y="10"/>
                    </a:lnTo>
                    <a:lnTo>
                      <a:pt x="11" y="5"/>
                    </a:lnTo>
                    <a:lnTo>
                      <a:pt x="9" y="1"/>
                    </a:lnTo>
                    <a:lnTo>
                      <a:pt x="7" y="0"/>
                    </a:lnTo>
                    <a:lnTo>
                      <a:pt x="5" y="1"/>
                    </a:lnTo>
                    <a:lnTo>
                      <a:pt x="2" y="5"/>
                    </a:lnTo>
                    <a:lnTo>
                      <a:pt x="0" y="10"/>
                    </a:lnTo>
                    <a:lnTo>
                      <a:pt x="0" y="16"/>
                    </a:lnTo>
                  </a:path>
                </a:pathLst>
              </a:custGeom>
              <a:noFill/>
              <a:ln w="12700" cap="rnd">
                <a:solidFill>
                  <a:srgbClr val="003333"/>
                </a:solidFill>
                <a:round/>
                <a:headEnd/>
                <a:tailEnd/>
              </a:ln>
            </p:spPr>
            <p:txBody>
              <a:bodyPr/>
              <a:lstStyle/>
              <a:p>
                <a:endParaRPr lang="en-US"/>
              </a:p>
            </p:txBody>
          </p:sp>
          <p:sp>
            <p:nvSpPr>
              <p:cNvPr id="141335" name="Freeform 110"/>
              <p:cNvSpPr>
                <a:spLocks/>
              </p:cNvSpPr>
              <p:nvPr/>
            </p:nvSpPr>
            <p:spPr bwMode="auto">
              <a:xfrm>
                <a:off x="773" y="917"/>
                <a:ext cx="3" cy="26"/>
              </a:xfrm>
              <a:custGeom>
                <a:avLst/>
                <a:gdLst>
                  <a:gd name="T0" fmla="*/ 0 w 4"/>
                  <a:gd name="T1" fmla="*/ 1 h 41"/>
                  <a:gd name="T2" fmla="*/ 0 w 4"/>
                  <a:gd name="T3" fmla="*/ 1 h 41"/>
                  <a:gd name="T4" fmla="*/ 1 w 4"/>
                  <a:gd name="T5" fmla="*/ 1 h 41"/>
                  <a:gd name="T6" fmla="*/ 1 w 4"/>
                  <a:gd name="T7" fmla="*/ 1 h 41"/>
                  <a:gd name="T8" fmla="*/ 2 w 4"/>
                  <a:gd name="T9" fmla="*/ 1 h 41"/>
                  <a:gd name="T10" fmla="*/ 2 w 4"/>
                  <a:gd name="T11" fmla="*/ 1 h 41"/>
                  <a:gd name="T12" fmla="*/ 2 w 4"/>
                  <a:gd name="T13" fmla="*/ 1 h 41"/>
                  <a:gd name="T14" fmla="*/ 2 w 4"/>
                  <a:gd name="T15" fmla="*/ 1 h 41"/>
                  <a:gd name="T16" fmla="*/ 2 w 4"/>
                  <a:gd name="T17" fmla="*/ 1 h 41"/>
                  <a:gd name="T18" fmla="*/ 2 w 4"/>
                  <a:gd name="T19" fmla="*/ 0 h 41"/>
                  <a:gd name="T20" fmla="*/ 1 w 4"/>
                  <a:gd name="T21" fmla="*/ 1 h 41"/>
                  <a:gd name="T22" fmla="*/ 1 w 4"/>
                  <a:gd name="T23" fmla="*/ 1 h 41"/>
                  <a:gd name="T24" fmla="*/ 0 w 4"/>
                  <a:gd name="T25" fmla="*/ 1 h 41"/>
                  <a:gd name="T26" fmla="*/ 0 w 4"/>
                  <a:gd name="T27" fmla="*/ 1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41"/>
                  <a:gd name="T44" fmla="*/ 4 w 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41">
                    <a:moveTo>
                      <a:pt x="0" y="16"/>
                    </a:moveTo>
                    <a:lnTo>
                      <a:pt x="0" y="27"/>
                    </a:lnTo>
                    <a:lnTo>
                      <a:pt x="1" y="34"/>
                    </a:lnTo>
                    <a:lnTo>
                      <a:pt x="1" y="38"/>
                    </a:lnTo>
                    <a:lnTo>
                      <a:pt x="2" y="40"/>
                    </a:lnTo>
                    <a:lnTo>
                      <a:pt x="2" y="37"/>
                    </a:lnTo>
                    <a:lnTo>
                      <a:pt x="3" y="31"/>
                    </a:lnTo>
                    <a:lnTo>
                      <a:pt x="3" y="23"/>
                    </a:lnTo>
                    <a:lnTo>
                      <a:pt x="3" y="16"/>
                    </a:lnTo>
                    <a:lnTo>
                      <a:pt x="2" y="0"/>
                    </a:lnTo>
                    <a:lnTo>
                      <a:pt x="1" y="2"/>
                    </a:lnTo>
                    <a:lnTo>
                      <a:pt x="1" y="5"/>
                    </a:lnTo>
                    <a:lnTo>
                      <a:pt x="0" y="11"/>
                    </a:lnTo>
                    <a:lnTo>
                      <a:pt x="0" y="16"/>
                    </a:lnTo>
                  </a:path>
                </a:pathLst>
              </a:custGeom>
              <a:noFill/>
              <a:ln w="12700" cap="rnd">
                <a:solidFill>
                  <a:srgbClr val="003333"/>
                </a:solidFill>
                <a:round/>
                <a:headEnd/>
                <a:tailEnd/>
              </a:ln>
            </p:spPr>
            <p:txBody>
              <a:bodyPr/>
              <a:lstStyle/>
              <a:p>
                <a:endParaRPr lang="en-US"/>
              </a:p>
            </p:txBody>
          </p:sp>
          <p:sp>
            <p:nvSpPr>
              <p:cNvPr id="141336" name="Freeform 111"/>
              <p:cNvSpPr>
                <a:spLocks/>
              </p:cNvSpPr>
              <p:nvPr/>
            </p:nvSpPr>
            <p:spPr bwMode="auto">
              <a:xfrm>
                <a:off x="720" y="757"/>
                <a:ext cx="7" cy="32"/>
              </a:xfrm>
              <a:custGeom>
                <a:avLst/>
                <a:gdLst>
                  <a:gd name="T0" fmla="*/ 0 w 10"/>
                  <a:gd name="T1" fmla="*/ 1 h 49"/>
                  <a:gd name="T2" fmla="*/ 1 w 10"/>
                  <a:gd name="T3" fmla="*/ 1 h 49"/>
                  <a:gd name="T4" fmla="*/ 1 w 10"/>
                  <a:gd name="T5" fmla="*/ 1 h 49"/>
                  <a:gd name="T6" fmla="*/ 1 w 10"/>
                  <a:gd name="T7" fmla="*/ 1 h 49"/>
                  <a:gd name="T8" fmla="*/ 1 w 10"/>
                  <a:gd name="T9" fmla="*/ 1 h 49"/>
                  <a:gd name="T10" fmla="*/ 1 w 10"/>
                  <a:gd name="T11" fmla="*/ 1 h 49"/>
                  <a:gd name="T12" fmla="*/ 1 w 10"/>
                  <a:gd name="T13" fmla="*/ 1 h 49"/>
                  <a:gd name="T14" fmla="*/ 1 w 10"/>
                  <a:gd name="T15" fmla="*/ 1 h 49"/>
                  <a:gd name="T16" fmla="*/ 1 w 10"/>
                  <a:gd name="T17" fmla="*/ 1 h 49"/>
                  <a:gd name="T18" fmla="*/ 1 w 10"/>
                  <a:gd name="T19" fmla="*/ 1 h 49"/>
                  <a:gd name="T20" fmla="*/ 1 w 10"/>
                  <a:gd name="T21" fmla="*/ 1 h 49"/>
                  <a:gd name="T22" fmla="*/ 1 w 10"/>
                  <a:gd name="T23" fmla="*/ 1 h 49"/>
                  <a:gd name="T24" fmla="*/ 1 w 10"/>
                  <a:gd name="T25" fmla="*/ 0 h 49"/>
                  <a:gd name="T26" fmla="*/ 1 w 10"/>
                  <a:gd name="T27" fmla="*/ 1 h 49"/>
                  <a:gd name="T28" fmla="*/ 1 w 10"/>
                  <a:gd name="T29" fmla="*/ 1 h 49"/>
                  <a:gd name="T30" fmla="*/ 1 w 10"/>
                  <a:gd name="T31" fmla="*/ 1 h 49"/>
                  <a:gd name="T32" fmla="*/ 0 w 10"/>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9"/>
                  <a:gd name="T53" fmla="*/ 10 w 1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9">
                    <a:moveTo>
                      <a:pt x="0" y="24"/>
                    </a:moveTo>
                    <a:lnTo>
                      <a:pt x="1" y="34"/>
                    </a:lnTo>
                    <a:lnTo>
                      <a:pt x="1" y="42"/>
                    </a:lnTo>
                    <a:lnTo>
                      <a:pt x="3" y="46"/>
                    </a:lnTo>
                    <a:lnTo>
                      <a:pt x="6" y="48"/>
                    </a:lnTo>
                    <a:lnTo>
                      <a:pt x="7" y="46"/>
                    </a:lnTo>
                    <a:lnTo>
                      <a:pt x="8" y="42"/>
                    </a:lnTo>
                    <a:lnTo>
                      <a:pt x="9" y="34"/>
                    </a:lnTo>
                    <a:lnTo>
                      <a:pt x="9" y="24"/>
                    </a:lnTo>
                    <a:lnTo>
                      <a:pt x="9" y="13"/>
                    </a:lnTo>
                    <a:lnTo>
                      <a:pt x="8" y="6"/>
                    </a:lnTo>
                    <a:lnTo>
                      <a:pt x="7" y="1"/>
                    </a:lnTo>
                    <a:lnTo>
                      <a:pt x="6" y="0"/>
                    </a:lnTo>
                    <a:lnTo>
                      <a:pt x="3" y="1"/>
                    </a:lnTo>
                    <a:lnTo>
                      <a:pt x="1" y="6"/>
                    </a:lnTo>
                    <a:lnTo>
                      <a:pt x="1" y="13"/>
                    </a:lnTo>
                    <a:lnTo>
                      <a:pt x="0" y="24"/>
                    </a:lnTo>
                  </a:path>
                </a:pathLst>
              </a:custGeom>
              <a:noFill/>
              <a:ln w="12700" cap="rnd">
                <a:solidFill>
                  <a:srgbClr val="003333"/>
                </a:solidFill>
                <a:round/>
                <a:headEnd/>
                <a:tailEnd/>
              </a:ln>
            </p:spPr>
            <p:txBody>
              <a:bodyPr/>
              <a:lstStyle/>
              <a:p>
                <a:endParaRPr lang="en-US"/>
              </a:p>
            </p:txBody>
          </p:sp>
          <p:sp>
            <p:nvSpPr>
              <p:cNvPr id="141337" name="Freeform 112"/>
              <p:cNvSpPr>
                <a:spLocks/>
              </p:cNvSpPr>
              <p:nvPr/>
            </p:nvSpPr>
            <p:spPr bwMode="auto">
              <a:xfrm>
                <a:off x="792" y="1842"/>
                <a:ext cx="3" cy="21"/>
              </a:xfrm>
              <a:custGeom>
                <a:avLst/>
                <a:gdLst>
                  <a:gd name="T0" fmla="*/ 0 w 4"/>
                  <a:gd name="T1" fmla="*/ 1 h 33"/>
                  <a:gd name="T2" fmla="*/ 0 w 4"/>
                  <a:gd name="T3" fmla="*/ 1 h 33"/>
                  <a:gd name="T4" fmla="*/ 1 w 4"/>
                  <a:gd name="T5" fmla="*/ 1 h 33"/>
                  <a:gd name="T6" fmla="*/ 2 w 4"/>
                  <a:gd name="T7" fmla="*/ 1 h 33"/>
                  <a:gd name="T8" fmla="*/ 2 w 4"/>
                  <a:gd name="T9" fmla="*/ 1 h 33"/>
                  <a:gd name="T10" fmla="*/ 2 w 4"/>
                  <a:gd name="T11" fmla="*/ 1 h 33"/>
                  <a:gd name="T12" fmla="*/ 2 w 4"/>
                  <a:gd name="T13" fmla="*/ 1 h 33"/>
                  <a:gd name="T14" fmla="*/ 2 w 4"/>
                  <a:gd name="T15" fmla="*/ 1 h 33"/>
                  <a:gd name="T16" fmla="*/ 2 w 4"/>
                  <a:gd name="T17" fmla="*/ 1 h 33"/>
                  <a:gd name="T18" fmla="*/ 2 w 4"/>
                  <a:gd name="T19" fmla="*/ 1 h 33"/>
                  <a:gd name="T20" fmla="*/ 2 w 4"/>
                  <a:gd name="T21" fmla="*/ 1 h 33"/>
                  <a:gd name="T22" fmla="*/ 2 w 4"/>
                  <a:gd name="T23" fmla="*/ 1 h 33"/>
                  <a:gd name="T24" fmla="*/ 2 w 4"/>
                  <a:gd name="T25" fmla="*/ 0 h 33"/>
                  <a:gd name="T26" fmla="*/ 0 w 4"/>
                  <a:gd name="T27" fmla="*/ 1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3"/>
                  <a:gd name="T44" fmla="*/ 4 w 4"/>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3">
                    <a:moveTo>
                      <a:pt x="0" y="16"/>
                    </a:moveTo>
                    <a:lnTo>
                      <a:pt x="0" y="18"/>
                    </a:lnTo>
                    <a:lnTo>
                      <a:pt x="1" y="24"/>
                    </a:lnTo>
                    <a:lnTo>
                      <a:pt x="2" y="29"/>
                    </a:lnTo>
                    <a:lnTo>
                      <a:pt x="2" y="32"/>
                    </a:lnTo>
                    <a:lnTo>
                      <a:pt x="2" y="31"/>
                    </a:lnTo>
                    <a:lnTo>
                      <a:pt x="3" y="27"/>
                    </a:lnTo>
                    <a:lnTo>
                      <a:pt x="3" y="22"/>
                    </a:lnTo>
                    <a:lnTo>
                      <a:pt x="3" y="16"/>
                    </a:lnTo>
                    <a:lnTo>
                      <a:pt x="3" y="10"/>
                    </a:lnTo>
                    <a:lnTo>
                      <a:pt x="3" y="5"/>
                    </a:lnTo>
                    <a:lnTo>
                      <a:pt x="2" y="1"/>
                    </a:lnTo>
                    <a:lnTo>
                      <a:pt x="2" y="0"/>
                    </a:lnTo>
                    <a:lnTo>
                      <a:pt x="0" y="16"/>
                    </a:lnTo>
                  </a:path>
                </a:pathLst>
              </a:custGeom>
              <a:noFill/>
              <a:ln w="12700" cap="rnd">
                <a:solidFill>
                  <a:srgbClr val="003333"/>
                </a:solidFill>
                <a:round/>
                <a:headEnd/>
                <a:tailEnd/>
              </a:ln>
            </p:spPr>
            <p:txBody>
              <a:bodyPr/>
              <a:lstStyle/>
              <a:p>
                <a:endParaRPr lang="en-US"/>
              </a:p>
            </p:txBody>
          </p:sp>
          <p:sp>
            <p:nvSpPr>
              <p:cNvPr id="141338" name="Freeform 113"/>
              <p:cNvSpPr>
                <a:spLocks/>
              </p:cNvSpPr>
              <p:nvPr/>
            </p:nvSpPr>
            <p:spPr bwMode="auto">
              <a:xfrm>
                <a:off x="813" y="1093"/>
                <a:ext cx="10" cy="31"/>
              </a:xfrm>
              <a:custGeom>
                <a:avLst/>
                <a:gdLst>
                  <a:gd name="T0" fmla="*/ 0 w 15"/>
                  <a:gd name="T1" fmla="*/ 1 h 48"/>
                  <a:gd name="T2" fmla="*/ 1 w 15"/>
                  <a:gd name="T3" fmla="*/ 1 h 48"/>
                  <a:gd name="T4" fmla="*/ 1 w 15"/>
                  <a:gd name="T5" fmla="*/ 1 h 48"/>
                  <a:gd name="T6" fmla="*/ 1 w 15"/>
                  <a:gd name="T7" fmla="*/ 1 h 48"/>
                  <a:gd name="T8" fmla="*/ 1 w 15"/>
                  <a:gd name="T9" fmla="*/ 1 h 48"/>
                  <a:gd name="T10" fmla="*/ 1 w 15"/>
                  <a:gd name="T11" fmla="*/ 1 h 48"/>
                  <a:gd name="T12" fmla="*/ 1 w 15"/>
                  <a:gd name="T13" fmla="*/ 1 h 48"/>
                  <a:gd name="T14" fmla="*/ 1 w 15"/>
                  <a:gd name="T15" fmla="*/ 1 h 48"/>
                  <a:gd name="T16" fmla="*/ 1 w 15"/>
                  <a:gd name="T17" fmla="*/ 1 h 48"/>
                  <a:gd name="T18" fmla="*/ 1 w 15"/>
                  <a:gd name="T19" fmla="*/ 1 h 48"/>
                  <a:gd name="T20" fmla="*/ 1 w 15"/>
                  <a:gd name="T21" fmla="*/ 1 h 48"/>
                  <a:gd name="T22" fmla="*/ 1 w 15"/>
                  <a:gd name="T23" fmla="*/ 1 h 48"/>
                  <a:gd name="T24" fmla="*/ 1 w 15"/>
                  <a:gd name="T25" fmla="*/ 0 h 48"/>
                  <a:gd name="T26" fmla="*/ 1 w 15"/>
                  <a:gd name="T27" fmla="*/ 1 h 48"/>
                  <a:gd name="T28" fmla="*/ 1 w 15"/>
                  <a:gd name="T29" fmla="*/ 1 h 48"/>
                  <a:gd name="T30" fmla="*/ 1 w 15"/>
                  <a:gd name="T31" fmla="*/ 1 h 48"/>
                  <a:gd name="T32" fmla="*/ 0 w 15"/>
                  <a:gd name="T33" fmla="*/ 1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8"/>
                  <a:gd name="T53" fmla="*/ 15 w 1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8">
                    <a:moveTo>
                      <a:pt x="0" y="24"/>
                    </a:moveTo>
                    <a:lnTo>
                      <a:pt x="1" y="34"/>
                    </a:lnTo>
                    <a:lnTo>
                      <a:pt x="2" y="41"/>
                    </a:lnTo>
                    <a:lnTo>
                      <a:pt x="4" y="45"/>
                    </a:lnTo>
                    <a:lnTo>
                      <a:pt x="7" y="47"/>
                    </a:lnTo>
                    <a:lnTo>
                      <a:pt x="10" y="45"/>
                    </a:lnTo>
                    <a:lnTo>
                      <a:pt x="12" y="41"/>
                    </a:lnTo>
                    <a:lnTo>
                      <a:pt x="14" y="34"/>
                    </a:lnTo>
                    <a:lnTo>
                      <a:pt x="14" y="24"/>
                    </a:lnTo>
                    <a:lnTo>
                      <a:pt x="14" y="13"/>
                    </a:lnTo>
                    <a:lnTo>
                      <a:pt x="12" y="5"/>
                    </a:lnTo>
                    <a:lnTo>
                      <a:pt x="10" y="1"/>
                    </a:lnTo>
                    <a:lnTo>
                      <a:pt x="7" y="0"/>
                    </a:lnTo>
                    <a:lnTo>
                      <a:pt x="4" y="1"/>
                    </a:lnTo>
                    <a:lnTo>
                      <a:pt x="2" y="5"/>
                    </a:lnTo>
                    <a:lnTo>
                      <a:pt x="1" y="13"/>
                    </a:lnTo>
                    <a:lnTo>
                      <a:pt x="0" y="24"/>
                    </a:lnTo>
                  </a:path>
                </a:pathLst>
              </a:custGeom>
              <a:noFill/>
              <a:ln w="12700" cap="rnd">
                <a:solidFill>
                  <a:srgbClr val="003333"/>
                </a:solidFill>
                <a:round/>
                <a:headEnd/>
                <a:tailEnd/>
              </a:ln>
            </p:spPr>
            <p:txBody>
              <a:bodyPr/>
              <a:lstStyle/>
              <a:p>
                <a:endParaRPr lang="en-US"/>
              </a:p>
            </p:txBody>
          </p:sp>
          <p:sp>
            <p:nvSpPr>
              <p:cNvPr id="141339" name="Freeform 114"/>
              <p:cNvSpPr>
                <a:spLocks/>
              </p:cNvSpPr>
              <p:nvPr/>
            </p:nvSpPr>
            <p:spPr bwMode="auto">
              <a:xfrm>
                <a:off x="951" y="1235"/>
                <a:ext cx="9" cy="21"/>
              </a:xfrm>
              <a:custGeom>
                <a:avLst/>
                <a:gdLst>
                  <a:gd name="T0" fmla="*/ 1 w 13"/>
                  <a:gd name="T1" fmla="*/ 1 h 33"/>
                  <a:gd name="T2" fmla="*/ 1 w 13"/>
                  <a:gd name="T3" fmla="*/ 1 h 33"/>
                  <a:gd name="T4" fmla="*/ 1 w 13"/>
                  <a:gd name="T5" fmla="*/ 1 h 33"/>
                  <a:gd name="T6" fmla="*/ 1 w 13"/>
                  <a:gd name="T7" fmla="*/ 1 h 33"/>
                  <a:gd name="T8" fmla="*/ 1 w 13"/>
                  <a:gd name="T9" fmla="*/ 1 h 33"/>
                  <a:gd name="T10" fmla="*/ 1 w 13"/>
                  <a:gd name="T11" fmla="*/ 1 h 33"/>
                  <a:gd name="T12" fmla="*/ 1 w 13"/>
                  <a:gd name="T13" fmla="*/ 1 h 33"/>
                  <a:gd name="T14" fmla="*/ 0 w 13"/>
                  <a:gd name="T15" fmla="*/ 1 h 33"/>
                  <a:gd name="T16" fmla="*/ 0 w 13"/>
                  <a:gd name="T17" fmla="*/ 1 h 33"/>
                  <a:gd name="T18" fmla="*/ 0 w 13"/>
                  <a:gd name="T19" fmla="*/ 1 h 33"/>
                  <a:gd name="T20" fmla="*/ 1 w 13"/>
                  <a:gd name="T21" fmla="*/ 1 h 33"/>
                  <a:gd name="T22" fmla="*/ 1 w 13"/>
                  <a:gd name="T23" fmla="*/ 1 h 33"/>
                  <a:gd name="T24" fmla="*/ 1 w 13"/>
                  <a:gd name="T25" fmla="*/ 0 h 33"/>
                  <a:gd name="T26" fmla="*/ 1 w 13"/>
                  <a:gd name="T27" fmla="*/ 1 h 33"/>
                  <a:gd name="T28" fmla="*/ 1 w 13"/>
                  <a:gd name="T29" fmla="*/ 1 h 33"/>
                  <a:gd name="T30" fmla="*/ 1 w 13"/>
                  <a:gd name="T31" fmla="*/ 1 h 33"/>
                  <a:gd name="T32" fmla="*/ 1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12" y="16"/>
                    </a:moveTo>
                    <a:lnTo>
                      <a:pt x="12" y="22"/>
                    </a:lnTo>
                    <a:lnTo>
                      <a:pt x="10" y="27"/>
                    </a:lnTo>
                    <a:lnTo>
                      <a:pt x="8" y="31"/>
                    </a:lnTo>
                    <a:lnTo>
                      <a:pt x="5" y="32"/>
                    </a:lnTo>
                    <a:lnTo>
                      <a:pt x="3" y="31"/>
                    </a:lnTo>
                    <a:lnTo>
                      <a:pt x="1" y="27"/>
                    </a:lnTo>
                    <a:lnTo>
                      <a:pt x="0" y="22"/>
                    </a:lnTo>
                    <a:lnTo>
                      <a:pt x="0" y="16"/>
                    </a:lnTo>
                    <a:lnTo>
                      <a:pt x="0" y="10"/>
                    </a:lnTo>
                    <a:lnTo>
                      <a:pt x="1" y="5"/>
                    </a:lnTo>
                    <a:lnTo>
                      <a:pt x="3" y="1"/>
                    </a:lnTo>
                    <a:lnTo>
                      <a:pt x="5" y="0"/>
                    </a:lnTo>
                    <a:lnTo>
                      <a:pt x="8" y="1"/>
                    </a:lnTo>
                    <a:lnTo>
                      <a:pt x="10" y="5"/>
                    </a:lnTo>
                    <a:lnTo>
                      <a:pt x="12" y="10"/>
                    </a:lnTo>
                    <a:lnTo>
                      <a:pt x="12" y="16"/>
                    </a:lnTo>
                  </a:path>
                </a:pathLst>
              </a:custGeom>
              <a:noFill/>
              <a:ln w="12700" cap="rnd">
                <a:solidFill>
                  <a:srgbClr val="003333"/>
                </a:solidFill>
                <a:round/>
                <a:headEnd/>
                <a:tailEnd/>
              </a:ln>
            </p:spPr>
            <p:txBody>
              <a:bodyPr/>
              <a:lstStyle/>
              <a:p>
                <a:endParaRPr lang="en-US"/>
              </a:p>
            </p:txBody>
          </p:sp>
          <p:sp>
            <p:nvSpPr>
              <p:cNvPr id="141340" name="Freeform 115"/>
              <p:cNvSpPr>
                <a:spLocks/>
              </p:cNvSpPr>
              <p:nvPr/>
            </p:nvSpPr>
            <p:spPr bwMode="auto">
              <a:xfrm>
                <a:off x="971" y="1054"/>
                <a:ext cx="6" cy="32"/>
              </a:xfrm>
              <a:custGeom>
                <a:avLst/>
                <a:gdLst>
                  <a:gd name="T0" fmla="*/ 1 w 9"/>
                  <a:gd name="T1" fmla="*/ 1 h 49"/>
                  <a:gd name="T2" fmla="*/ 1 w 9"/>
                  <a:gd name="T3" fmla="*/ 1 h 49"/>
                  <a:gd name="T4" fmla="*/ 1 w 9"/>
                  <a:gd name="T5" fmla="*/ 1 h 49"/>
                  <a:gd name="T6" fmla="*/ 1 w 9"/>
                  <a:gd name="T7" fmla="*/ 1 h 49"/>
                  <a:gd name="T8" fmla="*/ 1 w 9"/>
                  <a:gd name="T9" fmla="*/ 1 h 49"/>
                  <a:gd name="T10" fmla="*/ 1 w 9"/>
                  <a:gd name="T11" fmla="*/ 1 h 49"/>
                  <a:gd name="T12" fmla="*/ 1 w 9"/>
                  <a:gd name="T13" fmla="*/ 1 h 49"/>
                  <a:gd name="T14" fmla="*/ 0 w 9"/>
                  <a:gd name="T15" fmla="*/ 1 h 49"/>
                  <a:gd name="T16" fmla="*/ 0 w 9"/>
                  <a:gd name="T17" fmla="*/ 1 h 49"/>
                  <a:gd name="T18" fmla="*/ 0 w 9"/>
                  <a:gd name="T19" fmla="*/ 1 h 49"/>
                  <a:gd name="T20" fmla="*/ 1 w 9"/>
                  <a:gd name="T21" fmla="*/ 1 h 49"/>
                  <a:gd name="T22" fmla="*/ 1 w 9"/>
                  <a:gd name="T23" fmla="*/ 1 h 49"/>
                  <a:gd name="T24" fmla="*/ 1 w 9"/>
                  <a:gd name="T25" fmla="*/ 0 h 49"/>
                  <a:gd name="T26" fmla="*/ 1 w 9"/>
                  <a:gd name="T27" fmla="*/ 1 h 49"/>
                  <a:gd name="T28" fmla="*/ 1 w 9"/>
                  <a:gd name="T29" fmla="*/ 1 h 49"/>
                  <a:gd name="T30" fmla="*/ 1 w 9"/>
                  <a:gd name="T31" fmla="*/ 1 h 49"/>
                  <a:gd name="T32" fmla="*/ 1 w 9"/>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9"/>
                  <a:gd name="T53" fmla="*/ 9 w 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9">
                    <a:moveTo>
                      <a:pt x="8" y="23"/>
                    </a:moveTo>
                    <a:lnTo>
                      <a:pt x="7" y="34"/>
                    </a:lnTo>
                    <a:lnTo>
                      <a:pt x="7" y="42"/>
                    </a:lnTo>
                    <a:lnTo>
                      <a:pt x="5" y="46"/>
                    </a:lnTo>
                    <a:lnTo>
                      <a:pt x="3" y="48"/>
                    </a:lnTo>
                    <a:lnTo>
                      <a:pt x="2" y="46"/>
                    </a:lnTo>
                    <a:lnTo>
                      <a:pt x="1" y="42"/>
                    </a:lnTo>
                    <a:lnTo>
                      <a:pt x="0" y="34"/>
                    </a:lnTo>
                    <a:lnTo>
                      <a:pt x="0" y="23"/>
                    </a:lnTo>
                    <a:lnTo>
                      <a:pt x="0" y="13"/>
                    </a:lnTo>
                    <a:lnTo>
                      <a:pt x="1" y="6"/>
                    </a:lnTo>
                    <a:lnTo>
                      <a:pt x="2" y="2"/>
                    </a:lnTo>
                    <a:lnTo>
                      <a:pt x="3" y="0"/>
                    </a:lnTo>
                    <a:lnTo>
                      <a:pt x="5" y="2"/>
                    </a:lnTo>
                    <a:lnTo>
                      <a:pt x="7" y="6"/>
                    </a:lnTo>
                    <a:lnTo>
                      <a:pt x="7" y="13"/>
                    </a:lnTo>
                    <a:lnTo>
                      <a:pt x="8" y="23"/>
                    </a:lnTo>
                  </a:path>
                </a:pathLst>
              </a:custGeom>
              <a:noFill/>
              <a:ln w="12700" cap="rnd">
                <a:solidFill>
                  <a:srgbClr val="003333"/>
                </a:solidFill>
                <a:round/>
                <a:headEnd/>
                <a:tailEnd/>
              </a:ln>
            </p:spPr>
            <p:txBody>
              <a:bodyPr/>
              <a:lstStyle/>
              <a:p>
                <a:endParaRPr lang="en-US"/>
              </a:p>
            </p:txBody>
          </p:sp>
          <p:sp>
            <p:nvSpPr>
              <p:cNvPr id="141341" name="Freeform 116"/>
              <p:cNvSpPr>
                <a:spLocks/>
              </p:cNvSpPr>
              <p:nvPr/>
            </p:nvSpPr>
            <p:spPr bwMode="auto">
              <a:xfrm>
                <a:off x="933" y="1519"/>
                <a:ext cx="8" cy="27"/>
              </a:xfrm>
              <a:custGeom>
                <a:avLst/>
                <a:gdLst>
                  <a:gd name="T0" fmla="*/ 1 w 13"/>
                  <a:gd name="T1" fmla="*/ 1 h 42"/>
                  <a:gd name="T2" fmla="*/ 1 w 13"/>
                  <a:gd name="T3" fmla="*/ 1 h 42"/>
                  <a:gd name="T4" fmla="*/ 1 w 13"/>
                  <a:gd name="T5" fmla="*/ 1 h 42"/>
                  <a:gd name="T6" fmla="*/ 1 w 13"/>
                  <a:gd name="T7" fmla="*/ 1 h 42"/>
                  <a:gd name="T8" fmla="*/ 1 w 13"/>
                  <a:gd name="T9" fmla="*/ 1 h 42"/>
                  <a:gd name="T10" fmla="*/ 1 w 13"/>
                  <a:gd name="T11" fmla="*/ 1 h 42"/>
                  <a:gd name="T12" fmla="*/ 1 w 13"/>
                  <a:gd name="T13" fmla="*/ 1 h 42"/>
                  <a:gd name="T14" fmla="*/ 0 w 13"/>
                  <a:gd name="T15" fmla="*/ 1 h 42"/>
                  <a:gd name="T16" fmla="*/ 0 w 13"/>
                  <a:gd name="T17" fmla="*/ 1 h 42"/>
                  <a:gd name="T18" fmla="*/ 0 w 13"/>
                  <a:gd name="T19" fmla="*/ 1 h 42"/>
                  <a:gd name="T20" fmla="*/ 1 w 13"/>
                  <a:gd name="T21" fmla="*/ 1 h 42"/>
                  <a:gd name="T22" fmla="*/ 1 w 13"/>
                  <a:gd name="T23" fmla="*/ 1 h 42"/>
                  <a:gd name="T24" fmla="*/ 1 w 13"/>
                  <a:gd name="T25" fmla="*/ 0 h 42"/>
                  <a:gd name="T26" fmla="*/ 1 w 13"/>
                  <a:gd name="T27" fmla="*/ 1 h 42"/>
                  <a:gd name="T28" fmla="*/ 1 w 13"/>
                  <a:gd name="T29" fmla="*/ 1 h 42"/>
                  <a:gd name="T30" fmla="*/ 1 w 13"/>
                  <a:gd name="T31" fmla="*/ 1 h 42"/>
                  <a:gd name="T32" fmla="*/ 1 w 13"/>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12" y="16"/>
                    </a:moveTo>
                    <a:lnTo>
                      <a:pt x="12" y="26"/>
                    </a:lnTo>
                    <a:lnTo>
                      <a:pt x="10" y="34"/>
                    </a:lnTo>
                    <a:lnTo>
                      <a:pt x="8" y="39"/>
                    </a:lnTo>
                    <a:lnTo>
                      <a:pt x="5" y="41"/>
                    </a:lnTo>
                    <a:lnTo>
                      <a:pt x="3" y="39"/>
                    </a:lnTo>
                    <a:lnTo>
                      <a:pt x="1" y="34"/>
                    </a:lnTo>
                    <a:lnTo>
                      <a:pt x="0" y="26"/>
                    </a:lnTo>
                    <a:lnTo>
                      <a:pt x="0" y="16"/>
                    </a:lnTo>
                    <a:lnTo>
                      <a:pt x="0" y="10"/>
                    </a:lnTo>
                    <a:lnTo>
                      <a:pt x="1" y="5"/>
                    </a:lnTo>
                    <a:lnTo>
                      <a:pt x="3" y="1"/>
                    </a:lnTo>
                    <a:lnTo>
                      <a:pt x="5" y="0"/>
                    </a:lnTo>
                    <a:lnTo>
                      <a:pt x="8" y="1"/>
                    </a:lnTo>
                    <a:lnTo>
                      <a:pt x="10" y="5"/>
                    </a:lnTo>
                    <a:lnTo>
                      <a:pt x="12" y="10"/>
                    </a:lnTo>
                    <a:lnTo>
                      <a:pt x="12" y="16"/>
                    </a:lnTo>
                  </a:path>
                </a:pathLst>
              </a:custGeom>
              <a:noFill/>
              <a:ln w="12700" cap="rnd">
                <a:solidFill>
                  <a:srgbClr val="003333"/>
                </a:solidFill>
                <a:round/>
                <a:headEnd/>
                <a:tailEnd/>
              </a:ln>
            </p:spPr>
            <p:txBody>
              <a:bodyPr/>
              <a:lstStyle/>
              <a:p>
                <a:endParaRPr lang="en-US"/>
              </a:p>
            </p:txBody>
          </p:sp>
          <p:sp>
            <p:nvSpPr>
              <p:cNvPr id="141342" name="Freeform 117"/>
              <p:cNvSpPr>
                <a:spLocks/>
              </p:cNvSpPr>
              <p:nvPr/>
            </p:nvSpPr>
            <p:spPr bwMode="auto">
              <a:xfrm>
                <a:off x="874" y="803"/>
                <a:ext cx="6" cy="27"/>
              </a:xfrm>
              <a:custGeom>
                <a:avLst/>
                <a:gdLst>
                  <a:gd name="T0" fmla="*/ 0 w 9"/>
                  <a:gd name="T1" fmla="*/ 1 h 41"/>
                  <a:gd name="T2" fmla="*/ 1 w 9"/>
                  <a:gd name="T3" fmla="*/ 1 h 41"/>
                  <a:gd name="T4" fmla="*/ 1 w 9"/>
                  <a:gd name="T5" fmla="*/ 1 h 41"/>
                  <a:gd name="T6" fmla="*/ 1 w 9"/>
                  <a:gd name="T7" fmla="*/ 1 h 41"/>
                  <a:gd name="T8" fmla="*/ 1 w 9"/>
                  <a:gd name="T9" fmla="*/ 1 h 41"/>
                  <a:gd name="T10" fmla="*/ 1 w 9"/>
                  <a:gd name="T11" fmla="*/ 1 h 41"/>
                  <a:gd name="T12" fmla="*/ 1 w 9"/>
                  <a:gd name="T13" fmla="*/ 1 h 41"/>
                  <a:gd name="T14" fmla="*/ 1 w 9"/>
                  <a:gd name="T15" fmla="*/ 1 h 41"/>
                  <a:gd name="T16" fmla="*/ 1 w 9"/>
                  <a:gd name="T17" fmla="*/ 1 h 41"/>
                  <a:gd name="T18" fmla="*/ 1 w 9"/>
                  <a:gd name="T19" fmla="*/ 1 h 41"/>
                  <a:gd name="T20" fmla="*/ 1 w 9"/>
                  <a:gd name="T21" fmla="*/ 1 h 41"/>
                  <a:gd name="T22" fmla="*/ 1 w 9"/>
                  <a:gd name="T23" fmla="*/ 1 h 41"/>
                  <a:gd name="T24" fmla="*/ 1 w 9"/>
                  <a:gd name="T25" fmla="*/ 0 h 41"/>
                  <a:gd name="T26" fmla="*/ 1 w 9"/>
                  <a:gd name="T27" fmla="*/ 1 h 41"/>
                  <a:gd name="T28" fmla="*/ 1 w 9"/>
                  <a:gd name="T29" fmla="*/ 1 h 41"/>
                  <a:gd name="T30" fmla="*/ 1 w 9"/>
                  <a:gd name="T31" fmla="*/ 1 h 41"/>
                  <a:gd name="T32" fmla="*/ 0 w 9"/>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1"/>
                  <a:gd name="T53" fmla="*/ 9 w 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1">
                    <a:moveTo>
                      <a:pt x="0" y="24"/>
                    </a:moveTo>
                    <a:lnTo>
                      <a:pt x="1" y="30"/>
                    </a:lnTo>
                    <a:lnTo>
                      <a:pt x="1" y="35"/>
                    </a:lnTo>
                    <a:lnTo>
                      <a:pt x="3" y="39"/>
                    </a:lnTo>
                    <a:lnTo>
                      <a:pt x="5" y="40"/>
                    </a:lnTo>
                    <a:lnTo>
                      <a:pt x="6" y="39"/>
                    </a:lnTo>
                    <a:lnTo>
                      <a:pt x="7" y="35"/>
                    </a:lnTo>
                    <a:lnTo>
                      <a:pt x="8" y="30"/>
                    </a:lnTo>
                    <a:lnTo>
                      <a:pt x="8" y="24"/>
                    </a:lnTo>
                    <a:lnTo>
                      <a:pt x="8" y="14"/>
                    </a:lnTo>
                    <a:lnTo>
                      <a:pt x="7" y="6"/>
                    </a:lnTo>
                    <a:lnTo>
                      <a:pt x="6" y="2"/>
                    </a:lnTo>
                    <a:lnTo>
                      <a:pt x="5" y="0"/>
                    </a:lnTo>
                    <a:lnTo>
                      <a:pt x="3" y="2"/>
                    </a:lnTo>
                    <a:lnTo>
                      <a:pt x="1" y="6"/>
                    </a:lnTo>
                    <a:lnTo>
                      <a:pt x="1" y="14"/>
                    </a:lnTo>
                    <a:lnTo>
                      <a:pt x="0" y="24"/>
                    </a:lnTo>
                  </a:path>
                </a:pathLst>
              </a:custGeom>
              <a:noFill/>
              <a:ln w="12700" cap="rnd">
                <a:solidFill>
                  <a:srgbClr val="003333"/>
                </a:solidFill>
                <a:round/>
                <a:headEnd/>
                <a:tailEnd/>
              </a:ln>
            </p:spPr>
            <p:txBody>
              <a:bodyPr/>
              <a:lstStyle/>
              <a:p>
                <a:endParaRPr lang="en-US"/>
              </a:p>
            </p:txBody>
          </p:sp>
          <p:sp>
            <p:nvSpPr>
              <p:cNvPr id="141343" name="Freeform 118"/>
              <p:cNvSpPr>
                <a:spLocks/>
              </p:cNvSpPr>
              <p:nvPr/>
            </p:nvSpPr>
            <p:spPr bwMode="auto">
              <a:xfrm>
                <a:off x="968" y="1573"/>
                <a:ext cx="9" cy="27"/>
              </a:xfrm>
              <a:custGeom>
                <a:avLst/>
                <a:gdLst>
                  <a:gd name="T0" fmla="*/ 0 w 13"/>
                  <a:gd name="T1" fmla="*/ 1 h 42"/>
                  <a:gd name="T2" fmla="*/ 1 w 13"/>
                  <a:gd name="T3" fmla="*/ 1 h 42"/>
                  <a:gd name="T4" fmla="*/ 1 w 13"/>
                  <a:gd name="T5" fmla="*/ 1 h 42"/>
                  <a:gd name="T6" fmla="*/ 1 w 13"/>
                  <a:gd name="T7" fmla="*/ 1 h 42"/>
                  <a:gd name="T8" fmla="*/ 1 w 13"/>
                  <a:gd name="T9" fmla="*/ 1 h 42"/>
                  <a:gd name="T10" fmla="*/ 1 w 13"/>
                  <a:gd name="T11" fmla="*/ 1 h 42"/>
                  <a:gd name="T12" fmla="*/ 1 w 13"/>
                  <a:gd name="T13" fmla="*/ 1 h 42"/>
                  <a:gd name="T14" fmla="*/ 1 w 13"/>
                  <a:gd name="T15" fmla="*/ 1 h 42"/>
                  <a:gd name="T16" fmla="*/ 1 w 13"/>
                  <a:gd name="T17" fmla="*/ 1 h 42"/>
                  <a:gd name="T18" fmla="*/ 1 w 13"/>
                  <a:gd name="T19" fmla="*/ 1 h 42"/>
                  <a:gd name="T20" fmla="*/ 1 w 13"/>
                  <a:gd name="T21" fmla="*/ 1 h 42"/>
                  <a:gd name="T22" fmla="*/ 1 w 13"/>
                  <a:gd name="T23" fmla="*/ 1 h 42"/>
                  <a:gd name="T24" fmla="*/ 1 w 13"/>
                  <a:gd name="T25" fmla="*/ 0 h 42"/>
                  <a:gd name="T26" fmla="*/ 1 w 13"/>
                  <a:gd name="T27" fmla="*/ 1 h 42"/>
                  <a:gd name="T28" fmla="*/ 1 w 13"/>
                  <a:gd name="T29" fmla="*/ 1 h 42"/>
                  <a:gd name="T30" fmla="*/ 1 w 13"/>
                  <a:gd name="T31" fmla="*/ 1 h 42"/>
                  <a:gd name="T32" fmla="*/ 0 w 13"/>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42"/>
                  <a:gd name="T53" fmla="*/ 13 w 13"/>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42">
                    <a:moveTo>
                      <a:pt x="0" y="25"/>
                    </a:moveTo>
                    <a:lnTo>
                      <a:pt x="1" y="31"/>
                    </a:lnTo>
                    <a:lnTo>
                      <a:pt x="2" y="36"/>
                    </a:lnTo>
                    <a:lnTo>
                      <a:pt x="5" y="40"/>
                    </a:lnTo>
                    <a:lnTo>
                      <a:pt x="7" y="41"/>
                    </a:lnTo>
                    <a:lnTo>
                      <a:pt x="9" y="40"/>
                    </a:lnTo>
                    <a:lnTo>
                      <a:pt x="11" y="36"/>
                    </a:lnTo>
                    <a:lnTo>
                      <a:pt x="12" y="31"/>
                    </a:lnTo>
                    <a:lnTo>
                      <a:pt x="12" y="25"/>
                    </a:lnTo>
                    <a:lnTo>
                      <a:pt x="12" y="14"/>
                    </a:lnTo>
                    <a:lnTo>
                      <a:pt x="11" y="6"/>
                    </a:lnTo>
                    <a:lnTo>
                      <a:pt x="9" y="2"/>
                    </a:lnTo>
                    <a:lnTo>
                      <a:pt x="7" y="0"/>
                    </a:lnTo>
                    <a:lnTo>
                      <a:pt x="5" y="2"/>
                    </a:lnTo>
                    <a:lnTo>
                      <a:pt x="2" y="6"/>
                    </a:lnTo>
                    <a:lnTo>
                      <a:pt x="1" y="14"/>
                    </a:lnTo>
                    <a:lnTo>
                      <a:pt x="0" y="25"/>
                    </a:lnTo>
                  </a:path>
                </a:pathLst>
              </a:custGeom>
              <a:noFill/>
              <a:ln w="12700" cap="rnd">
                <a:solidFill>
                  <a:srgbClr val="003333"/>
                </a:solidFill>
                <a:round/>
                <a:headEnd/>
                <a:tailEnd/>
              </a:ln>
            </p:spPr>
            <p:txBody>
              <a:bodyPr/>
              <a:lstStyle/>
              <a:p>
                <a:endParaRPr lang="en-US"/>
              </a:p>
            </p:txBody>
          </p:sp>
          <p:sp>
            <p:nvSpPr>
              <p:cNvPr id="141344" name="Freeform 119"/>
              <p:cNvSpPr>
                <a:spLocks/>
              </p:cNvSpPr>
              <p:nvPr/>
            </p:nvSpPr>
            <p:spPr bwMode="auto">
              <a:xfrm>
                <a:off x="911" y="1278"/>
                <a:ext cx="9" cy="21"/>
              </a:xfrm>
              <a:custGeom>
                <a:avLst/>
                <a:gdLst>
                  <a:gd name="T0" fmla="*/ 0 w 13"/>
                  <a:gd name="T1" fmla="*/ 1 h 33"/>
                  <a:gd name="T2" fmla="*/ 0 w 13"/>
                  <a:gd name="T3" fmla="*/ 1 h 33"/>
                  <a:gd name="T4" fmla="*/ 1 w 13"/>
                  <a:gd name="T5" fmla="*/ 1 h 33"/>
                  <a:gd name="T6" fmla="*/ 1 w 13"/>
                  <a:gd name="T7" fmla="*/ 1 h 33"/>
                  <a:gd name="T8" fmla="*/ 1 w 13"/>
                  <a:gd name="T9" fmla="*/ 1 h 33"/>
                  <a:gd name="T10" fmla="*/ 1 w 13"/>
                  <a:gd name="T11" fmla="*/ 1 h 33"/>
                  <a:gd name="T12" fmla="*/ 1 w 13"/>
                  <a:gd name="T13" fmla="*/ 1 h 33"/>
                  <a:gd name="T14" fmla="*/ 1 w 13"/>
                  <a:gd name="T15" fmla="*/ 1 h 33"/>
                  <a:gd name="T16" fmla="*/ 1 w 13"/>
                  <a:gd name="T17" fmla="*/ 1 h 33"/>
                  <a:gd name="T18" fmla="*/ 1 w 13"/>
                  <a:gd name="T19" fmla="*/ 1 h 33"/>
                  <a:gd name="T20" fmla="*/ 1 w 13"/>
                  <a:gd name="T21" fmla="*/ 1 h 33"/>
                  <a:gd name="T22" fmla="*/ 1 w 13"/>
                  <a:gd name="T23" fmla="*/ 1 h 33"/>
                  <a:gd name="T24" fmla="*/ 1 w 13"/>
                  <a:gd name="T25" fmla="*/ 0 h 33"/>
                  <a:gd name="T26" fmla="*/ 1 w 13"/>
                  <a:gd name="T27" fmla="*/ 1 h 33"/>
                  <a:gd name="T28" fmla="*/ 1 w 13"/>
                  <a:gd name="T29" fmla="*/ 1 h 33"/>
                  <a:gd name="T30" fmla="*/ 0 w 13"/>
                  <a:gd name="T31" fmla="*/ 1 h 33"/>
                  <a:gd name="T32" fmla="*/ 0 w 1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3"/>
                  <a:gd name="T53" fmla="*/ 13 w 13"/>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3">
                    <a:moveTo>
                      <a:pt x="0" y="17"/>
                    </a:moveTo>
                    <a:lnTo>
                      <a:pt x="0" y="22"/>
                    </a:lnTo>
                    <a:lnTo>
                      <a:pt x="1" y="28"/>
                    </a:lnTo>
                    <a:lnTo>
                      <a:pt x="2" y="31"/>
                    </a:lnTo>
                    <a:lnTo>
                      <a:pt x="5" y="32"/>
                    </a:lnTo>
                    <a:lnTo>
                      <a:pt x="8" y="31"/>
                    </a:lnTo>
                    <a:lnTo>
                      <a:pt x="10" y="28"/>
                    </a:lnTo>
                    <a:lnTo>
                      <a:pt x="11" y="22"/>
                    </a:lnTo>
                    <a:lnTo>
                      <a:pt x="12" y="17"/>
                    </a:lnTo>
                    <a:lnTo>
                      <a:pt x="11" y="11"/>
                    </a:lnTo>
                    <a:lnTo>
                      <a:pt x="10" y="6"/>
                    </a:lnTo>
                    <a:lnTo>
                      <a:pt x="8" y="2"/>
                    </a:lnTo>
                    <a:lnTo>
                      <a:pt x="5" y="0"/>
                    </a:lnTo>
                    <a:lnTo>
                      <a:pt x="2" y="2"/>
                    </a:lnTo>
                    <a:lnTo>
                      <a:pt x="1" y="6"/>
                    </a:lnTo>
                    <a:lnTo>
                      <a:pt x="0" y="11"/>
                    </a:lnTo>
                    <a:lnTo>
                      <a:pt x="0" y="17"/>
                    </a:lnTo>
                  </a:path>
                </a:pathLst>
              </a:custGeom>
              <a:noFill/>
              <a:ln w="12700" cap="rnd">
                <a:solidFill>
                  <a:srgbClr val="003333"/>
                </a:solidFill>
                <a:round/>
                <a:headEnd/>
                <a:tailEnd/>
              </a:ln>
            </p:spPr>
            <p:txBody>
              <a:bodyPr/>
              <a:lstStyle/>
              <a:p>
                <a:endParaRPr lang="en-US"/>
              </a:p>
            </p:txBody>
          </p:sp>
          <p:sp>
            <p:nvSpPr>
              <p:cNvPr id="141345" name="Freeform 120"/>
              <p:cNvSpPr>
                <a:spLocks/>
              </p:cNvSpPr>
              <p:nvPr/>
            </p:nvSpPr>
            <p:spPr bwMode="auto">
              <a:xfrm>
                <a:off x="984" y="886"/>
                <a:ext cx="6" cy="52"/>
              </a:xfrm>
              <a:custGeom>
                <a:avLst/>
                <a:gdLst>
                  <a:gd name="T0" fmla="*/ 0 w 10"/>
                  <a:gd name="T1" fmla="*/ 1 h 81"/>
                  <a:gd name="T2" fmla="*/ 0 w 10"/>
                  <a:gd name="T3" fmla="*/ 1 h 81"/>
                  <a:gd name="T4" fmla="*/ 1 w 10"/>
                  <a:gd name="T5" fmla="*/ 1 h 81"/>
                  <a:gd name="T6" fmla="*/ 1 w 10"/>
                  <a:gd name="T7" fmla="*/ 1 h 81"/>
                  <a:gd name="T8" fmla="*/ 1 w 10"/>
                  <a:gd name="T9" fmla="*/ 1 h 81"/>
                  <a:gd name="T10" fmla="*/ 1 w 10"/>
                  <a:gd name="T11" fmla="*/ 1 h 81"/>
                  <a:gd name="T12" fmla="*/ 1 w 10"/>
                  <a:gd name="T13" fmla="*/ 1 h 81"/>
                  <a:gd name="T14" fmla="*/ 1 w 10"/>
                  <a:gd name="T15" fmla="*/ 1 h 81"/>
                  <a:gd name="T16" fmla="*/ 1 w 10"/>
                  <a:gd name="T17" fmla="*/ 1 h 81"/>
                  <a:gd name="T18" fmla="*/ 1 w 10"/>
                  <a:gd name="T19" fmla="*/ 1 h 81"/>
                  <a:gd name="T20" fmla="*/ 1 w 10"/>
                  <a:gd name="T21" fmla="*/ 1 h 81"/>
                  <a:gd name="T22" fmla="*/ 1 w 10"/>
                  <a:gd name="T23" fmla="*/ 1 h 81"/>
                  <a:gd name="T24" fmla="*/ 1 w 10"/>
                  <a:gd name="T25" fmla="*/ 0 h 81"/>
                  <a:gd name="T26" fmla="*/ 1 w 10"/>
                  <a:gd name="T27" fmla="*/ 1 h 81"/>
                  <a:gd name="T28" fmla="*/ 1 w 10"/>
                  <a:gd name="T29" fmla="*/ 1 h 81"/>
                  <a:gd name="T30" fmla="*/ 0 w 10"/>
                  <a:gd name="T31" fmla="*/ 1 h 81"/>
                  <a:gd name="T32" fmla="*/ 0 w 10"/>
                  <a:gd name="T33" fmla="*/ 1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1"/>
                  <a:gd name="T53" fmla="*/ 10 w 10"/>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1">
                    <a:moveTo>
                      <a:pt x="0" y="40"/>
                    </a:moveTo>
                    <a:lnTo>
                      <a:pt x="0" y="57"/>
                    </a:lnTo>
                    <a:lnTo>
                      <a:pt x="1" y="69"/>
                    </a:lnTo>
                    <a:lnTo>
                      <a:pt x="2" y="77"/>
                    </a:lnTo>
                    <a:lnTo>
                      <a:pt x="3" y="80"/>
                    </a:lnTo>
                    <a:lnTo>
                      <a:pt x="6" y="77"/>
                    </a:lnTo>
                    <a:lnTo>
                      <a:pt x="7" y="69"/>
                    </a:lnTo>
                    <a:lnTo>
                      <a:pt x="8" y="57"/>
                    </a:lnTo>
                    <a:lnTo>
                      <a:pt x="9" y="40"/>
                    </a:lnTo>
                    <a:lnTo>
                      <a:pt x="8" y="24"/>
                    </a:lnTo>
                    <a:lnTo>
                      <a:pt x="7" y="11"/>
                    </a:lnTo>
                    <a:lnTo>
                      <a:pt x="6" y="3"/>
                    </a:lnTo>
                    <a:lnTo>
                      <a:pt x="3" y="0"/>
                    </a:lnTo>
                    <a:lnTo>
                      <a:pt x="2" y="3"/>
                    </a:lnTo>
                    <a:lnTo>
                      <a:pt x="1" y="11"/>
                    </a:lnTo>
                    <a:lnTo>
                      <a:pt x="0" y="24"/>
                    </a:lnTo>
                    <a:lnTo>
                      <a:pt x="0" y="40"/>
                    </a:lnTo>
                  </a:path>
                </a:pathLst>
              </a:custGeom>
              <a:noFill/>
              <a:ln w="12700" cap="rnd">
                <a:solidFill>
                  <a:srgbClr val="003333"/>
                </a:solidFill>
                <a:round/>
                <a:headEnd/>
                <a:tailEnd/>
              </a:ln>
            </p:spPr>
            <p:txBody>
              <a:bodyPr/>
              <a:lstStyle/>
              <a:p>
                <a:endParaRPr lang="en-US"/>
              </a:p>
            </p:txBody>
          </p:sp>
          <p:sp>
            <p:nvSpPr>
              <p:cNvPr id="141346" name="Freeform 121"/>
              <p:cNvSpPr>
                <a:spLocks/>
              </p:cNvSpPr>
              <p:nvPr/>
            </p:nvSpPr>
            <p:spPr bwMode="auto">
              <a:xfrm>
                <a:off x="984" y="1894"/>
                <a:ext cx="2" cy="20"/>
              </a:xfrm>
              <a:custGeom>
                <a:avLst/>
                <a:gdLst>
                  <a:gd name="T0" fmla="*/ 0 w 4"/>
                  <a:gd name="T1" fmla="*/ 1 h 32"/>
                  <a:gd name="T2" fmla="*/ 0 w 4"/>
                  <a:gd name="T3" fmla="*/ 1 h 32"/>
                  <a:gd name="T4" fmla="*/ 1 w 4"/>
                  <a:gd name="T5" fmla="*/ 1 h 32"/>
                  <a:gd name="T6" fmla="*/ 1 w 4"/>
                  <a:gd name="T7" fmla="*/ 1 h 32"/>
                  <a:gd name="T8" fmla="*/ 1 w 4"/>
                  <a:gd name="T9" fmla="*/ 1 h 32"/>
                  <a:gd name="T10" fmla="*/ 1 w 4"/>
                  <a:gd name="T11" fmla="*/ 1 h 32"/>
                  <a:gd name="T12" fmla="*/ 1 w 4"/>
                  <a:gd name="T13" fmla="*/ 1 h 32"/>
                  <a:gd name="T14" fmla="*/ 1 w 4"/>
                  <a:gd name="T15" fmla="*/ 1 h 32"/>
                  <a:gd name="T16" fmla="*/ 1 w 4"/>
                  <a:gd name="T17" fmla="*/ 1 h 32"/>
                  <a:gd name="T18" fmla="*/ 1 w 4"/>
                  <a:gd name="T19" fmla="*/ 0 h 32"/>
                  <a:gd name="T20" fmla="*/ 1 w 4"/>
                  <a:gd name="T21" fmla="*/ 1 h 32"/>
                  <a:gd name="T22" fmla="*/ 1 w 4"/>
                  <a:gd name="T23" fmla="*/ 1 h 32"/>
                  <a:gd name="T24" fmla="*/ 0 w 4"/>
                  <a:gd name="T25" fmla="*/ 1 h 32"/>
                  <a:gd name="T26" fmla="*/ 0 w 4"/>
                  <a:gd name="T27" fmla="*/ 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2"/>
                  <a:gd name="T44" fmla="*/ 4 w 4"/>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2">
                    <a:moveTo>
                      <a:pt x="0" y="15"/>
                    </a:moveTo>
                    <a:lnTo>
                      <a:pt x="0" y="25"/>
                    </a:lnTo>
                    <a:lnTo>
                      <a:pt x="1" y="29"/>
                    </a:lnTo>
                    <a:lnTo>
                      <a:pt x="1" y="31"/>
                    </a:lnTo>
                    <a:lnTo>
                      <a:pt x="2" y="31"/>
                    </a:lnTo>
                    <a:lnTo>
                      <a:pt x="2" y="30"/>
                    </a:lnTo>
                    <a:lnTo>
                      <a:pt x="3" y="26"/>
                    </a:lnTo>
                    <a:lnTo>
                      <a:pt x="3" y="21"/>
                    </a:lnTo>
                    <a:lnTo>
                      <a:pt x="3" y="15"/>
                    </a:lnTo>
                    <a:lnTo>
                      <a:pt x="2" y="0"/>
                    </a:lnTo>
                    <a:lnTo>
                      <a:pt x="1" y="1"/>
                    </a:lnTo>
                    <a:lnTo>
                      <a:pt x="1" y="5"/>
                    </a:lnTo>
                    <a:lnTo>
                      <a:pt x="0" y="9"/>
                    </a:lnTo>
                    <a:lnTo>
                      <a:pt x="0" y="15"/>
                    </a:lnTo>
                  </a:path>
                </a:pathLst>
              </a:custGeom>
              <a:noFill/>
              <a:ln w="12700" cap="rnd">
                <a:solidFill>
                  <a:srgbClr val="003333"/>
                </a:solidFill>
                <a:round/>
                <a:headEnd/>
                <a:tailEnd/>
              </a:ln>
            </p:spPr>
            <p:txBody>
              <a:bodyPr/>
              <a:lstStyle/>
              <a:p>
                <a:endParaRPr lang="en-US"/>
              </a:p>
            </p:txBody>
          </p:sp>
          <p:sp>
            <p:nvSpPr>
              <p:cNvPr id="141347" name="Freeform 122"/>
              <p:cNvSpPr>
                <a:spLocks/>
              </p:cNvSpPr>
              <p:nvPr/>
            </p:nvSpPr>
            <p:spPr bwMode="auto">
              <a:xfrm>
                <a:off x="926" y="964"/>
                <a:ext cx="3" cy="21"/>
              </a:xfrm>
              <a:custGeom>
                <a:avLst/>
                <a:gdLst>
                  <a:gd name="T0" fmla="*/ 0 w 5"/>
                  <a:gd name="T1" fmla="*/ 1 h 32"/>
                  <a:gd name="T2" fmla="*/ 0 w 5"/>
                  <a:gd name="T3" fmla="*/ 1 h 32"/>
                  <a:gd name="T4" fmla="*/ 1 w 5"/>
                  <a:gd name="T5" fmla="*/ 1 h 32"/>
                  <a:gd name="T6" fmla="*/ 1 w 5"/>
                  <a:gd name="T7" fmla="*/ 1 h 32"/>
                  <a:gd name="T8" fmla="*/ 1 w 5"/>
                  <a:gd name="T9" fmla="*/ 1 h 32"/>
                  <a:gd name="T10" fmla="*/ 1 w 5"/>
                  <a:gd name="T11" fmla="*/ 1 h 32"/>
                  <a:gd name="T12" fmla="*/ 1 w 5"/>
                  <a:gd name="T13" fmla="*/ 1 h 32"/>
                  <a:gd name="T14" fmla="*/ 1 w 5"/>
                  <a:gd name="T15" fmla="*/ 1 h 32"/>
                  <a:gd name="T16" fmla="*/ 1 w 5"/>
                  <a:gd name="T17" fmla="*/ 1 h 32"/>
                  <a:gd name="T18" fmla="*/ 1 w 5"/>
                  <a:gd name="T19" fmla="*/ 0 h 32"/>
                  <a:gd name="T20" fmla="*/ 0 w 5"/>
                  <a:gd name="T21" fmla="*/ 1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32"/>
                  <a:gd name="T35" fmla="*/ 5 w 5"/>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32">
                    <a:moveTo>
                      <a:pt x="0" y="15"/>
                    </a:moveTo>
                    <a:lnTo>
                      <a:pt x="0" y="17"/>
                    </a:lnTo>
                    <a:lnTo>
                      <a:pt x="1" y="23"/>
                    </a:lnTo>
                    <a:lnTo>
                      <a:pt x="2" y="28"/>
                    </a:lnTo>
                    <a:lnTo>
                      <a:pt x="2" y="31"/>
                    </a:lnTo>
                    <a:lnTo>
                      <a:pt x="2" y="28"/>
                    </a:lnTo>
                    <a:lnTo>
                      <a:pt x="3" y="23"/>
                    </a:lnTo>
                    <a:lnTo>
                      <a:pt x="4" y="17"/>
                    </a:lnTo>
                    <a:lnTo>
                      <a:pt x="4" y="15"/>
                    </a:lnTo>
                    <a:lnTo>
                      <a:pt x="2" y="0"/>
                    </a:lnTo>
                    <a:lnTo>
                      <a:pt x="0" y="15"/>
                    </a:lnTo>
                  </a:path>
                </a:pathLst>
              </a:custGeom>
              <a:noFill/>
              <a:ln w="12700" cap="rnd">
                <a:solidFill>
                  <a:srgbClr val="003333"/>
                </a:solidFill>
                <a:round/>
                <a:headEnd/>
                <a:tailEnd/>
              </a:ln>
            </p:spPr>
            <p:txBody>
              <a:bodyPr/>
              <a:lstStyle/>
              <a:p>
                <a:endParaRPr lang="en-US"/>
              </a:p>
            </p:txBody>
          </p:sp>
          <p:sp>
            <p:nvSpPr>
              <p:cNvPr id="141348" name="Freeform 123"/>
              <p:cNvSpPr>
                <a:spLocks/>
              </p:cNvSpPr>
              <p:nvPr/>
            </p:nvSpPr>
            <p:spPr bwMode="auto">
              <a:xfrm>
                <a:off x="947" y="1702"/>
                <a:ext cx="10" cy="27"/>
              </a:xfrm>
              <a:custGeom>
                <a:avLst/>
                <a:gdLst>
                  <a:gd name="T0" fmla="*/ 0 w 15"/>
                  <a:gd name="T1" fmla="*/ 1 h 41"/>
                  <a:gd name="T2" fmla="*/ 0 w 15"/>
                  <a:gd name="T3" fmla="*/ 1 h 41"/>
                  <a:gd name="T4" fmla="*/ 1 w 15"/>
                  <a:gd name="T5" fmla="*/ 1 h 41"/>
                  <a:gd name="T6" fmla="*/ 1 w 15"/>
                  <a:gd name="T7" fmla="*/ 1 h 41"/>
                  <a:gd name="T8" fmla="*/ 1 w 15"/>
                  <a:gd name="T9" fmla="*/ 1 h 41"/>
                  <a:gd name="T10" fmla="*/ 1 w 15"/>
                  <a:gd name="T11" fmla="*/ 1 h 41"/>
                  <a:gd name="T12" fmla="*/ 1 w 15"/>
                  <a:gd name="T13" fmla="*/ 1 h 41"/>
                  <a:gd name="T14" fmla="*/ 1 w 15"/>
                  <a:gd name="T15" fmla="*/ 1 h 41"/>
                  <a:gd name="T16" fmla="*/ 1 w 15"/>
                  <a:gd name="T17" fmla="*/ 1 h 41"/>
                  <a:gd name="T18" fmla="*/ 1 w 15"/>
                  <a:gd name="T19" fmla="*/ 1 h 41"/>
                  <a:gd name="T20" fmla="*/ 1 w 15"/>
                  <a:gd name="T21" fmla="*/ 1 h 41"/>
                  <a:gd name="T22" fmla="*/ 1 w 15"/>
                  <a:gd name="T23" fmla="*/ 0 h 41"/>
                  <a:gd name="T24" fmla="*/ 1 w 15"/>
                  <a:gd name="T25" fmla="*/ 0 h 41"/>
                  <a:gd name="T26" fmla="*/ 1 w 15"/>
                  <a:gd name="T27" fmla="*/ 0 h 41"/>
                  <a:gd name="T28" fmla="*/ 1 w 15"/>
                  <a:gd name="T29" fmla="*/ 1 h 41"/>
                  <a:gd name="T30" fmla="*/ 0 w 15"/>
                  <a:gd name="T31" fmla="*/ 1 h 41"/>
                  <a:gd name="T32" fmla="*/ 0 w 15"/>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41"/>
                  <a:gd name="T53" fmla="*/ 15 w 1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41">
                    <a:moveTo>
                      <a:pt x="0" y="16"/>
                    </a:moveTo>
                    <a:lnTo>
                      <a:pt x="0" y="27"/>
                    </a:lnTo>
                    <a:lnTo>
                      <a:pt x="2" y="34"/>
                    </a:lnTo>
                    <a:lnTo>
                      <a:pt x="4" y="38"/>
                    </a:lnTo>
                    <a:lnTo>
                      <a:pt x="7" y="40"/>
                    </a:lnTo>
                    <a:lnTo>
                      <a:pt x="9" y="38"/>
                    </a:lnTo>
                    <a:lnTo>
                      <a:pt x="12" y="34"/>
                    </a:lnTo>
                    <a:lnTo>
                      <a:pt x="13" y="27"/>
                    </a:lnTo>
                    <a:lnTo>
                      <a:pt x="14" y="16"/>
                    </a:lnTo>
                    <a:lnTo>
                      <a:pt x="13" y="7"/>
                    </a:lnTo>
                    <a:lnTo>
                      <a:pt x="12" y="2"/>
                    </a:lnTo>
                    <a:lnTo>
                      <a:pt x="9" y="0"/>
                    </a:lnTo>
                    <a:lnTo>
                      <a:pt x="7" y="0"/>
                    </a:lnTo>
                    <a:lnTo>
                      <a:pt x="4" y="0"/>
                    </a:lnTo>
                    <a:lnTo>
                      <a:pt x="2" y="2"/>
                    </a:lnTo>
                    <a:lnTo>
                      <a:pt x="0" y="7"/>
                    </a:lnTo>
                    <a:lnTo>
                      <a:pt x="0" y="16"/>
                    </a:lnTo>
                  </a:path>
                </a:pathLst>
              </a:custGeom>
              <a:noFill/>
              <a:ln w="12700" cap="rnd">
                <a:solidFill>
                  <a:srgbClr val="003333"/>
                </a:solidFill>
                <a:round/>
                <a:headEnd/>
                <a:tailEnd/>
              </a:ln>
            </p:spPr>
            <p:txBody>
              <a:bodyPr/>
              <a:lstStyle/>
              <a:p>
                <a:endParaRPr lang="en-US"/>
              </a:p>
            </p:txBody>
          </p:sp>
          <p:sp>
            <p:nvSpPr>
              <p:cNvPr id="141349" name="Freeform 124"/>
              <p:cNvSpPr>
                <a:spLocks/>
              </p:cNvSpPr>
              <p:nvPr/>
            </p:nvSpPr>
            <p:spPr bwMode="auto">
              <a:xfrm>
                <a:off x="874" y="1738"/>
                <a:ext cx="8" cy="28"/>
              </a:xfrm>
              <a:custGeom>
                <a:avLst/>
                <a:gdLst>
                  <a:gd name="T0" fmla="*/ 0 w 12"/>
                  <a:gd name="T1" fmla="*/ 1 h 42"/>
                  <a:gd name="T2" fmla="*/ 1 w 12"/>
                  <a:gd name="T3" fmla="*/ 1 h 42"/>
                  <a:gd name="T4" fmla="*/ 1 w 12"/>
                  <a:gd name="T5" fmla="*/ 1 h 42"/>
                  <a:gd name="T6" fmla="*/ 1 w 12"/>
                  <a:gd name="T7" fmla="*/ 1 h 42"/>
                  <a:gd name="T8" fmla="*/ 1 w 12"/>
                  <a:gd name="T9" fmla="*/ 1 h 42"/>
                  <a:gd name="T10" fmla="*/ 1 w 12"/>
                  <a:gd name="T11" fmla="*/ 1 h 42"/>
                  <a:gd name="T12" fmla="*/ 1 w 12"/>
                  <a:gd name="T13" fmla="*/ 1 h 42"/>
                  <a:gd name="T14" fmla="*/ 1 w 12"/>
                  <a:gd name="T15" fmla="*/ 1 h 42"/>
                  <a:gd name="T16" fmla="*/ 1 w 12"/>
                  <a:gd name="T17" fmla="*/ 1 h 42"/>
                  <a:gd name="T18" fmla="*/ 1 w 12"/>
                  <a:gd name="T19" fmla="*/ 1 h 42"/>
                  <a:gd name="T20" fmla="*/ 1 w 12"/>
                  <a:gd name="T21" fmla="*/ 1 h 42"/>
                  <a:gd name="T22" fmla="*/ 1 w 12"/>
                  <a:gd name="T23" fmla="*/ 1 h 42"/>
                  <a:gd name="T24" fmla="*/ 1 w 12"/>
                  <a:gd name="T25" fmla="*/ 0 h 42"/>
                  <a:gd name="T26" fmla="*/ 1 w 12"/>
                  <a:gd name="T27" fmla="*/ 1 h 42"/>
                  <a:gd name="T28" fmla="*/ 1 w 12"/>
                  <a:gd name="T29" fmla="*/ 1 h 42"/>
                  <a:gd name="T30" fmla="*/ 1 w 12"/>
                  <a:gd name="T31" fmla="*/ 1 h 42"/>
                  <a:gd name="T32" fmla="*/ 0 w 12"/>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42"/>
                  <a:gd name="T53" fmla="*/ 12 w 1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42">
                    <a:moveTo>
                      <a:pt x="0" y="24"/>
                    </a:moveTo>
                    <a:lnTo>
                      <a:pt x="1" y="30"/>
                    </a:lnTo>
                    <a:lnTo>
                      <a:pt x="1" y="36"/>
                    </a:lnTo>
                    <a:lnTo>
                      <a:pt x="3" y="39"/>
                    </a:lnTo>
                    <a:lnTo>
                      <a:pt x="5" y="41"/>
                    </a:lnTo>
                    <a:lnTo>
                      <a:pt x="7" y="39"/>
                    </a:lnTo>
                    <a:lnTo>
                      <a:pt x="9" y="36"/>
                    </a:lnTo>
                    <a:lnTo>
                      <a:pt x="10" y="30"/>
                    </a:lnTo>
                    <a:lnTo>
                      <a:pt x="11" y="24"/>
                    </a:lnTo>
                    <a:lnTo>
                      <a:pt x="10" y="13"/>
                    </a:lnTo>
                    <a:lnTo>
                      <a:pt x="9" y="6"/>
                    </a:lnTo>
                    <a:lnTo>
                      <a:pt x="7" y="2"/>
                    </a:lnTo>
                    <a:lnTo>
                      <a:pt x="5" y="0"/>
                    </a:lnTo>
                    <a:lnTo>
                      <a:pt x="3" y="2"/>
                    </a:lnTo>
                    <a:lnTo>
                      <a:pt x="1" y="6"/>
                    </a:lnTo>
                    <a:lnTo>
                      <a:pt x="1" y="13"/>
                    </a:lnTo>
                    <a:lnTo>
                      <a:pt x="0" y="24"/>
                    </a:lnTo>
                  </a:path>
                </a:pathLst>
              </a:custGeom>
              <a:noFill/>
              <a:ln w="12700" cap="rnd">
                <a:solidFill>
                  <a:srgbClr val="003333"/>
                </a:solidFill>
                <a:round/>
                <a:headEnd/>
                <a:tailEnd/>
              </a:ln>
            </p:spPr>
            <p:txBody>
              <a:bodyPr/>
              <a:lstStyle/>
              <a:p>
                <a:endParaRPr lang="en-US"/>
              </a:p>
            </p:txBody>
          </p:sp>
          <p:sp>
            <p:nvSpPr>
              <p:cNvPr id="141350" name="Rectangle 125"/>
              <p:cNvSpPr>
                <a:spLocks noChangeArrowheads="1"/>
              </p:cNvSpPr>
              <p:nvPr/>
            </p:nvSpPr>
            <p:spPr bwMode="auto">
              <a:xfrm>
                <a:off x="429" y="756"/>
                <a:ext cx="880" cy="1153"/>
              </a:xfrm>
              <a:prstGeom prst="rect">
                <a:avLst/>
              </a:prstGeom>
              <a:noFill/>
              <a:ln w="57150">
                <a:solidFill>
                  <a:srgbClr val="B2B2B2"/>
                </a:solidFill>
                <a:miter lim="800000"/>
                <a:headEnd/>
                <a:tailEnd/>
              </a:ln>
            </p:spPr>
            <p:txBody>
              <a:bodyPr wrap="none" anchor="ctr"/>
              <a:lstStyle/>
              <a:p>
                <a:pPr eaLnBrk="0" hangingPunct="0"/>
                <a:endParaRPr lang="en-US" sz="1200"/>
              </a:p>
            </p:txBody>
          </p:sp>
        </p:grpSp>
        <p:sp>
          <p:nvSpPr>
            <p:cNvPr id="141321" name="Text Box 126"/>
            <p:cNvSpPr txBox="1">
              <a:spLocks noChangeArrowheads="1"/>
            </p:cNvSpPr>
            <p:nvPr/>
          </p:nvSpPr>
          <p:spPr bwMode="auto">
            <a:xfrm>
              <a:off x="1100" y="1904"/>
              <a:ext cx="1181" cy="264"/>
            </a:xfrm>
            <a:prstGeom prst="rect">
              <a:avLst/>
            </a:prstGeom>
            <a:noFill/>
            <a:ln w="12700">
              <a:noFill/>
              <a:miter lim="800000"/>
              <a:headEnd/>
              <a:tailEnd/>
            </a:ln>
          </p:spPr>
          <p:txBody>
            <a:bodyPr wrap="square">
              <a:spAutoFit/>
            </a:bodyPr>
            <a:lstStyle/>
            <a:p>
              <a:pPr algn="ctr" eaLnBrk="0" hangingPunct="0">
                <a:lnSpc>
                  <a:spcPct val="110000"/>
                </a:lnSpc>
              </a:pPr>
              <a:r>
                <a:rPr lang="en-US" b="1" spc="-60" dirty="0">
                  <a:solidFill>
                    <a:srgbClr val="002855"/>
                  </a:solidFill>
                  <a:latin typeface="Arial" charset="0"/>
                  <a:cs typeface="Arial" charset="0"/>
                </a:rPr>
                <a:t>Pre-disaster</a:t>
              </a:r>
            </a:p>
          </p:txBody>
        </p:sp>
        <p:sp>
          <p:nvSpPr>
            <p:cNvPr id="141322" name="Freeform 127"/>
            <p:cNvSpPr>
              <a:spLocks/>
            </p:cNvSpPr>
            <p:nvPr/>
          </p:nvSpPr>
          <p:spPr bwMode="auto">
            <a:xfrm>
              <a:off x="1918" y="1248"/>
              <a:ext cx="194"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23" name="Freeform 128"/>
            <p:cNvSpPr>
              <a:spLocks/>
            </p:cNvSpPr>
            <p:nvPr/>
          </p:nvSpPr>
          <p:spPr bwMode="auto">
            <a:xfrm>
              <a:off x="1279" y="1286"/>
              <a:ext cx="194" cy="96"/>
            </a:xfrm>
            <a:custGeom>
              <a:avLst/>
              <a:gdLst>
                <a:gd name="T0" fmla="*/ 0 w 546"/>
                <a:gd name="T1" fmla="*/ 4 h 128"/>
                <a:gd name="T2" fmla="*/ 0 w 546"/>
                <a:gd name="T3" fmla="*/ 0 h 128"/>
                <a:gd name="T4" fmla="*/ 0 w 546"/>
                <a:gd name="T5" fmla="*/ 4 h 128"/>
                <a:gd name="T6" fmla="*/ 0 w 546"/>
                <a:gd name="T7" fmla="*/ 3 h 128"/>
                <a:gd name="T8" fmla="*/ 0 w 546"/>
                <a:gd name="T9" fmla="*/ 2 h 128"/>
                <a:gd name="T10" fmla="*/ 0 w 546"/>
                <a:gd name="T11" fmla="*/ 2 h 128"/>
                <a:gd name="T12" fmla="*/ 0 w 546"/>
                <a:gd name="T13" fmla="*/ 4 h 128"/>
                <a:gd name="T14" fmla="*/ 0 w 546"/>
                <a:gd name="T15" fmla="*/ 4 h 128"/>
                <a:gd name="T16" fmla="*/ 0 w 546"/>
                <a:gd name="T17" fmla="*/ 3 h 128"/>
                <a:gd name="T18" fmla="*/ 0 w 546"/>
                <a:gd name="T19" fmla="*/ 4 h 128"/>
                <a:gd name="T20" fmla="*/ 0 w 546"/>
                <a:gd name="T21" fmla="*/ 5 h 128"/>
                <a:gd name="T22" fmla="*/ 0 w 546"/>
                <a:gd name="T23" fmla="*/ 7 h 128"/>
                <a:gd name="T24" fmla="*/ 0 w 546"/>
                <a:gd name="T25" fmla="*/ 9 h 128"/>
                <a:gd name="T26" fmla="*/ 0 w 546"/>
                <a:gd name="T27" fmla="*/ 9 h 128"/>
                <a:gd name="T28" fmla="*/ 0 w 546"/>
                <a:gd name="T29" fmla="*/ 7 h 128"/>
                <a:gd name="T30" fmla="*/ 0 w 546"/>
                <a:gd name="T31" fmla="*/ 4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24" name="Freeform 129"/>
            <p:cNvSpPr>
              <a:spLocks/>
            </p:cNvSpPr>
            <p:nvPr/>
          </p:nvSpPr>
          <p:spPr bwMode="auto">
            <a:xfrm flipH="1">
              <a:off x="1274" y="1241"/>
              <a:ext cx="141" cy="56"/>
            </a:xfrm>
            <a:custGeom>
              <a:avLst/>
              <a:gdLst>
                <a:gd name="T0" fmla="*/ 0 w 546"/>
                <a:gd name="T1" fmla="*/ 0 h 128"/>
                <a:gd name="T2" fmla="*/ 0 w 546"/>
                <a:gd name="T3" fmla="*/ 0 h 128"/>
                <a:gd name="T4" fmla="*/ 0 w 546"/>
                <a:gd name="T5" fmla="*/ 0 h 128"/>
                <a:gd name="T6" fmla="*/ 0 w 546"/>
                <a:gd name="T7" fmla="*/ 0 h 128"/>
                <a:gd name="T8" fmla="*/ 0 w 546"/>
                <a:gd name="T9" fmla="*/ 0 h 128"/>
                <a:gd name="T10" fmla="*/ 0 w 546"/>
                <a:gd name="T11" fmla="*/ 0 h 128"/>
                <a:gd name="T12" fmla="*/ 0 w 546"/>
                <a:gd name="T13" fmla="*/ 0 h 128"/>
                <a:gd name="T14" fmla="*/ 0 w 546"/>
                <a:gd name="T15" fmla="*/ 0 h 128"/>
                <a:gd name="T16" fmla="*/ 0 w 546"/>
                <a:gd name="T17" fmla="*/ 0 h 128"/>
                <a:gd name="T18" fmla="*/ 0 w 546"/>
                <a:gd name="T19" fmla="*/ 0 h 128"/>
                <a:gd name="T20" fmla="*/ 0 w 546"/>
                <a:gd name="T21" fmla="*/ 0 h 128"/>
                <a:gd name="T22" fmla="*/ 0 w 546"/>
                <a:gd name="T23" fmla="*/ 0 h 128"/>
                <a:gd name="T24" fmla="*/ 0 w 546"/>
                <a:gd name="T25" fmla="*/ 0 h 128"/>
                <a:gd name="T26" fmla="*/ 0 w 546"/>
                <a:gd name="T27" fmla="*/ 0 h 128"/>
                <a:gd name="T28" fmla="*/ 0 w 546"/>
                <a:gd name="T29" fmla="*/ 0 h 128"/>
                <a:gd name="T30" fmla="*/ 0 w 546"/>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sp>
          <p:nvSpPr>
            <p:cNvPr id="141325" name="Freeform 130"/>
            <p:cNvSpPr>
              <a:spLocks/>
            </p:cNvSpPr>
            <p:nvPr/>
          </p:nvSpPr>
          <p:spPr bwMode="auto">
            <a:xfrm flipH="1">
              <a:off x="1978" y="1337"/>
              <a:ext cx="141" cy="56"/>
            </a:xfrm>
            <a:custGeom>
              <a:avLst/>
              <a:gdLst>
                <a:gd name="T0" fmla="*/ 0 w 546"/>
                <a:gd name="T1" fmla="*/ 0 h 128"/>
                <a:gd name="T2" fmla="*/ 0 w 546"/>
                <a:gd name="T3" fmla="*/ 0 h 128"/>
                <a:gd name="T4" fmla="*/ 0 w 546"/>
                <a:gd name="T5" fmla="*/ 0 h 128"/>
                <a:gd name="T6" fmla="*/ 0 w 546"/>
                <a:gd name="T7" fmla="*/ 0 h 128"/>
                <a:gd name="T8" fmla="*/ 0 w 546"/>
                <a:gd name="T9" fmla="*/ 0 h 128"/>
                <a:gd name="T10" fmla="*/ 0 w 546"/>
                <a:gd name="T11" fmla="*/ 0 h 128"/>
                <a:gd name="T12" fmla="*/ 0 w 546"/>
                <a:gd name="T13" fmla="*/ 0 h 128"/>
                <a:gd name="T14" fmla="*/ 0 w 546"/>
                <a:gd name="T15" fmla="*/ 0 h 128"/>
                <a:gd name="T16" fmla="*/ 0 w 546"/>
                <a:gd name="T17" fmla="*/ 0 h 128"/>
                <a:gd name="T18" fmla="*/ 0 w 546"/>
                <a:gd name="T19" fmla="*/ 0 h 128"/>
                <a:gd name="T20" fmla="*/ 0 w 546"/>
                <a:gd name="T21" fmla="*/ 0 h 128"/>
                <a:gd name="T22" fmla="*/ 0 w 546"/>
                <a:gd name="T23" fmla="*/ 0 h 128"/>
                <a:gd name="T24" fmla="*/ 0 w 546"/>
                <a:gd name="T25" fmla="*/ 0 h 128"/>
                <a:gd name="T26" fmla="*/ 0 w 546"/>
                <a:gd name="T27" fmla="*/ 0 h 128"/>
                <a:gd name="T28" fmla="*/ 0 w 546"/>
                <a:gd name="T29" fmla="*/ 0 h 128"/>
                <a:gd name="T30" fmla="*/ 0 w 546"/>
                <a:gd name="T31" fmla="*/ 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128"/>
                <a:gd name="T50" fmla="*/ 546 w 546"/>
                <a:gd name="T51" fmla="*/ 128 h 1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128">
                  <a:moveTo>
                    <a:pt x="18" y="56"/>
                  </a:moveTo>
                  <a:cubicBezTo>
                    <a:pt x="77" y="48"/>
                    <a:pt x="83" y="46"/>
                    <a:pt x="114" y="0"/>
                  </a:cubicBezTo>
                  <a:cubicBezTo>
                    <a:pt x="140" y="17"/>
                    <a:pt x="152" y="39"/>
                    <a:pt x="178" y="56"/>
                  </a:cubicBezTo>
                  <a:cubicBezTo>
                    <a:pt x="199" y="53"/>
                    <a:pt x="222" y="56"/>
                    <a:pt x="242" y="48"/>
                  </a:cubicBezTo>
                  <a:cubicBezTo>
                    <a:pt x="251" y="44"/>
                    <a:pt x="250" y="30"/>
                    <a:pt x="258" y="24"/>
                  </a:cubicBezTo>
                  <a:cubicBezTo>
                    <a:pt x="265" y="19"/>
                    <a:pt x="274" y="19"/>
                    <a:pt x="282" y="16"/>
                  </a:cubicBezTo>
                  <a:cubicBezTo>
                    <a:pt x="293" y="48"/>
                    <a:pt x="307" y="54"/>
                    <a:pt x="338" y="64"/>
                  </a:cubicBezTo>
                  <a:cubicBezTo>
                    <a:pt x="365" y="61"/>
                    <a:pt x="392" y="62"/>
                    <a:pt x="418" y="56"/>
                  </a:cubicBezTo>
                  <a:cubicBezTo>
                    <a:pt x="427" y="54"/>
                    <a:pt x="432" y="40"/>
                    <a:pt x="442" y="40"/>
                  </a:cubicBezTo>
                  <a:cubicBezTo>
                    <a:pt x="452" y="40"/>
                    <a:pt x="457" y="52"/>
                    <a:pt x="466" y="56"/>
                  </a:cubicBezTo>
                  <a:cubicBezTo>
                    <a:pt x="488" y="67"/>
                    <a:pt x="525" y="69"/>
                    <a:pt x="546" y="72"/>
                  </a:cubicBezTo>
                  <a:cubicBezTo>
                    <a:pt x="527" y="128"/>
                    <a:pt x="467" y="96"/>
                    <a:pt x="418" y="112"/>
                  </a:cubicBezTo>
                  <a:cubicBezTo>
                    <a:pt x="348" y="109"/>
                    <a:pt x="215" y="82"/>
                    <a:pt x="146" y="128"/>
                  </a:cubicBezTo>
                  <a:cubicBezTo>
                    <a:pt x="135" y="125"/>
                    <a:pt x="123" y="127"/>
                    <a:pt x="114" y="120"/>
                  </a:cubicBezTo>
                  <a:cubicBezTo>
                    <a:pt x="107" y="115"/>
                    <a:pt x="114" y="98"/>
                    <a:pt x="106" y="96"/>
                  </a:cubicBezTo>
                  <a:cubicBezTo>
                    <a:pt x="5" y="65"/>
                    <a:pt x="0" y="127"/>
                    <a:pt x="18" y="56"/>
                  </a:cubicBezTo>
                  <a:close/>
                </a:path>
              </a:pathLst>
            </a:custGeom>
            <a:solidFill>
              <a:srgbClr val="00C1EE"/>
            </a:solidFill>
            <a:ln w="12700">
              <a:noFill/>
              <a:round/>
              <a:headEnd/>
              <a:tailEnd/>
            </a:ln>
          </p:spPr>
          <p:txBody>
            <a:bodyPr wrap="none" anchor="ctr"/>
            <a:lstStyle/>
            <a:p>
              <a:endParaRPr lang="en-US"/>
            </a:p>
          </p:txBody>
        </p:sp>
      </p:grpSp>
      <p:sp>
        <p:nvSpPr>
          <p:cNvPr id="13" name="Title 12">
            <a:extLst>
              <a:ext uri="{FF2B5EF4-FFF2-40B4-BE49-F238E27FC236}">
                <a16:creationId xmlns:a16="http://schemas.microsoft.com/office/drawing/2014/main" id="{7CF08CB1-63DC-64CC-9C9C-BE111A39374E}"/>
              </a:ext>
            </a:extLst>
          </p:cNvPr>
          <p:cNvSpPr>
            <a:spLocks noGrp="1"/>
          </p:cNvSpPr>
          <p:nvPr>
            <p:ph type="title"/>
          </p:nvPr>
        </p:nvSpPr>
        <p:spPr/>
        <p:txBody>
          <a:bodyPr/>
          <a:lstStyle/>
          <a:p>
            <a:r>
              <a:rPr lang="en-US" dirty="0"/>
              <a:t>Hazard Mitigation Scenario</a:t>
            </a:r>
          </a:p>
        </p:txBody>
      </p:sp>
      <p:grpSp>
        <p:nvGrpSpPr>
          <p:cNvPr id="14" name="Group 13">
            <a:extLst>
              <a:ext uri="{FF2B5EF4-FFF2-40B4-BE49-F238E27FC236}">
                <a16:creationId xmlns:a16="http://schemas.microsoft.com/office/drawing/2014/main" id="{F3733EF9-C879-4530-8605-036800AACEFC}"/>
              </a:ext>
            </a:extLst>
          </p:cNvPr>
          <p:cNvGrpSpPr/>
          <p:nvPr/>
        </p:nvGrpSpPr>
        <p:grpSpPr>
          <a:xfrm>
            <a:off x="2208783" y="4029397"/>
            <a:ext cx="1542668" cy="1542668"/>
            <a:chOff x="1689101" y="2449514"/>
            <a:chExt cx="2149475" cy="2149475"/>
          </a:xfrm>
        </p:grpSpPr>
        <p:sp>
          <p:nvSpPr>
            <p:cNvPr id="15" name="Oval 7">
              <a:extLst>
                <a:ext uri="{FF2B5EF4-FFF2-40B4-BE49-F238E27FC236}">
                  <a16:creationId xmlns:a16="http://schemas.microsoft.com/office/drawing/2014/main" id="{39AA0E3C-65FD-0179-8530-8DFA0DCAD922}"/>
                </a:ext>
              </a:extLst>
            </p:cNvPr>
            <p:cNvSpPr>
              <a:spLocks noChangeArrowheads="1"/>
            </p:cNvSpPr>
            <p:nvPr/>
          </p:nvSpPr>
          <p:spPr bwMode="auto">
            <a:xfrm>
              <a:off x="1689101" y="2449514"/>
              <a:ext cx="2149475" cy="2149475"/>
            </a:xfrm>
            <a:prstGeom prst="ellipse">
              <a:avLst/>
            </a:prstGeom>
            <a:solidFill>
              <a:schemeClr val="accent2"/>
            </a:solidFill>
            <a:ln w="12700">
              <a:noFill/>
              <a:round/>
              <a:headEnd/>
              <a:tailEnd/>
            </a:ln>
          </p:spPr>
          <p:txBody>
            <a:bodyPr wrap="none" anchor="ctr"/>
            <a:lstStyle/>
            <a:p>
              <a:pPr eaLnBrk="0" hangingPunct="0"/>
              <a:endParaRPr lang="en-US" sz="1200"/>
            </a:p>
          </p:txBody>
        </p:sp>
        <p:sp>
          <p:nvSpPr>
            <p:cNvPr id="16" name="TextBox 15">
              <a:extLst>
                <a:ext uri="{FF2B5EF4-FFF2-40B4-BE49-F238E27FC236}">
                  <a16:creationId xmlns:a16="http://schemas.microsoft.com/office/drawing/2014/main" id="{012946A3-6B88-E6CA-78BF-A1C5435FAD4F}"/>
                </a:ext>
              </a:extLst>
            </p:cNvPr>
            <p:cNvSpPr txBox="1"/>
            <p:nvPr/>
          </p:nvSpPr>
          <p:spPr>
            <a:xfrm>
              <a:off x="1788608" y="2833729"/>
              <a:ext cx="1844819" cy="1381044"/>
            </a:xfrm>
            <a:prstGeom prst="rect">
              <a:avLst/>
            </a:prstGeom>
            <a:noFill/>
          </p:spPr>
          <p:txBody>
            <a:bodyPr wrap="square" rtlCol="0">
              <a:spAutoFit/>
            </a:bodyPr>
            <a:lstStyle/>
            <a:p>
              <a:pPr algn="ctr"/>
              <a:r>
                <a:rPr lang="en-US" sz="2000" b="1" dirty="0">
                  <a:solidFill>
                    <a:schemeClr val="bg1"/>
                  </a:solidFill>
                  <a:latin typeface="+mj-lt"/>
                  <a:cs typeface="Arial" panose="020B0604020202020204" pitchFamily="34" charset="0"/>
                </a:rPr>
                <a:t>Section</a:t>
              </a:r>
            </a:p>
            <a:p>
              <a:pPr algn="ctr">
                <a:lnSpc>
                  <a:spcPts val="4600"/>
                </a:lnSpc>
              </a:pPr>
              <a:r>
                <a:rPr lang="en-US" sz="4400" dirty="0">
                  <a:solidFill>
                    <a:schemeClr val="bg1"/>
                  </a:solidFill>
                  <a:latin typeface="Arial Black" panose="020B0A04020102020204" pitchFamily="34" charset="0"/>
                  <a:cs typeface="Arial" panose="020B0604020202020204" pitchFamily="34" charset="0"/>
                </a:rPr>
                <a:t>406</a:t>
              </a:r>
            </a:p>
          </p:txBody>
        </p:sp>
      </p:grpSp>
      <p:grpSp>
        <p:nvGrpSpPr>
          <p:cNvPr id="17" name="Group 16">
            <a:extLst>
              <a:ext uri="{FF2B5EF4-FFF2-40B4-BE49-F238E27FC236}">
                <a16:creationId xmlns:a16="http://schemas.microsoft.com/office/drawing/2014/main" id="{2B65496B-6B46-A83C-E17C-A6CEF0EB9EAE}"/>
              </a:ext>
            </a:extLst>
          </p:cNvPr>
          <p:cNvGrpSpPr/>
          <p:nvPr/>
        </p:nvGrpSpPr>
        <p:grpSpPr>
          <a:xfrm>
            <a:off x="7959133" y="4029397"/>
            <a:ext cx="1542668" cy="1542668"/>
            <a:chOff x="1689101" y="2449514"/>
            <a:chExt cx="2149475" cy="2149475"/>
          </a:xfrm>
        </p:grpSpPr>
        <p:sp>
          <p:nvSpPr>
            <p:cNvPr id="18" name="Oval 7">
              <a:extLst>
                <a:ext uri="{FF2B5EF4-FFF2-40B4-BE49-F238E27FC236}">
                  <a16:creationId xmlns:a16="http://schemas.microsoft.com/office/drawing/2014/main" id="{7871B79F-6580-A2B4-612D-AFF61ECC6672}"/>
                </a:ext>
              </a:extLst>
            </p:cNvPr>
            <p:cNvSpPr>
              <a:spLocks noChangeArrowheads="1"/>
            </p:cNvSpPr>
            <p:nvPr/>
          </p:nvSpPr>
          <p:spPr bwMode="auto">
            <a:xfrm>
              <a:off x="1689101" y="2449514"/>
              <a:ext cx="2149475" cy="2149475"/>
            </a:xfrm>
            <a:prstGeom prst="ellipse">
              <a:avLst/>
            </a:prstGeom>
            <a:solidFill>
              <a:schemeClr val="tx2"/>
            </a:solidFill>
            <a:ln w="12700">
              <a:noFill/>
              <a:round/>
              <a:headEnd/>
              <a:tailEnd/>
            </a:ln>
          </p:spPr>
          <p:txBody>
            <a:bodyPr wrap="none" anchor="ctr"/>
            <a:lstStyle/>
            <a:p>
              <a:pPr eaLnBrk="0" hangingPunct="0"/>
              <a:endParaRPr lang="en-US" sz="1200" dirty="0"/>
            </a:p>
          </p:txBody>
        </p:sp>
        <p:sp>
          <p:nvSpPr>
            <p:cNvPr id="19" name="TextBox 18">
              <a:extLst>
                <a:ext uri="{FF2B5EF4-FFF2-40B4-BE49-F238E27FC236}">
                  <a16:creationId xmlns:a16="http://schemas.microsoft.com/office/drawing/2014/main" id="{8B09D015-A3DF-2AE0-8A6C-01BE5A0811CA}"/>
                </a:ext>
              </a:extLst>
            </p:cNvPr>
            <p:cNvSpPr txBox="1"/>
            <p:nvPr/>
          </p:nvSpPr>
          <p:spPr>
            <a:xfrm>
              <a:off x="1788608" y="2833729"/>
              <a:ext cx="1844819" cy="1381044"/>
            </a:xfrm>
            <a:prstGeom prst="rect">
              <a:avLst/>
            </a:prstGeom>
            <a:noFill/>
          </p:spPr>
          <p:txBody>
            <a:bodyPr wrap="square" rtlCol="0">
              <a:spAutoFit/>
            </a:bodyPr>
            <a:lstStyle/>
            <a:p>
              <a:pPr algn="ctr"/>
              <a:r>
                <a:rPr lang="en-US" sz="2000" b="1" dirty="0">
                  <a:solidFill>
                    <a:schemeClr val="bg1"/>
                  </a:solidFill>
                  <a:latin typeface="+mj-lt"/>
                  <a:cs typeface="Arial" panose="020B0604020202020204" pitchFamily="34" charset="0"/>
                </a:rPr>
                <a:t>Section</a:t>
              </a:r>
            </a:p>
            <a:p>
              <a:pPr algn="ctr">
                <a:lnSpc>
                  <a:spcPts val="4600"/>
                </a:lnSpc>
              </a:pPr>
              <a:r>
                <a:rPr lang="en-US" sz="4400" dirty="0">
                  <a:solidFill>
                    <a:schemeClr val="bg1"/>
                  </a:solidFill>
                  <a:latin typeface="Arial Black" panose="020B0A04020102020204" pitchFamily="34" charset="0"/>
                  <a:cs typeface="Arial" panose="020B0604020202020204" pitchFamily="34" charset="0"/>
                </a:rPr>
                <a:t>404</a:t>
              </a:r>
            </a:p>
          </p:txBody>
        </p:sp>
      </p:grpSp>
    </p:spTree>
    <p:extLst>
      <p:ext uri="{BB962C8B-B14F-4D97-AF65-F5344CB8AC3E}">
        <p14:creationId xmlns:p14="http://schemas.microsoft.com/office/powerpoint/2010/main" val="36334202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2D51-DC42-479F-00DE-F08AF6A40F18}"/>
              </a:ext>
            </a:extLst>
          </p:cNvPr>
          <p:cNvSpPr>
            <a:spLocks noGrp="1"/>
          </p:cNvSpPr>
          <p:nvPr>
            <p:ph type="title"/>
          </p:nvPr>
        </p:nvSpPr>
        <p:spPr/>
        <p:txBody>
          <a:bodyPr/>
          <a:lstStyle/>
          <a:p>
            <a:r>
              <a:rPr lang="en-US" dirty="0"/>
              <a:t>Trends / Lessons Learned with FL EC’s</a:t>
            </a:r>
          </a:p>
        </p:txBody>
      </p:sp>
      <p:sp>
        <p:nvSpPr>
          <p:cNvPr id="3" name="TextBox 2">
            <a:extLst>
              <a:ext uri="{FF2B5EF4-FFF2-40B4-BE49-F238E27FC236}">
                <a16:creationId xmlns:a16="http://schemas.microsoft.com/office/drawing/2014/main" id="{BAF34FB3-FB2F-0EA1-66C6-C64204EE6E35}"/>
              </a:ext>
            </a:extLst>
          </p:cNvPr>
          <p:cNvSpPr txBox="1"/>
          <p:nvPr/>
        </p:nvSpPr>
        <p:spPr>
          <a:xfrm>
            <a:off x="828296" y="1863524"/>
            <a:ext cx="6009402" cy="2246769"/>
          </a:xfrm>
          <a:prstGeom prst="rect">
            <a:avLst/>
          </a:prstGeom>
          <a:noFill/>
        </p:spPr>
        <p:txBody>
          <a:bodyPr wrap="non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Assumption Agreements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F-ROC</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FDEM</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FEMA Independent Study Courses</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774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140AD7-310E-159F-1DCE-D7A8A9BB599F}"/>
              </a:ext>
            </a:extLst>
          </p:cNvPr>
          <p:cNvSpPr>
            <a:spLocks noGrp="1"/>
          </p:cNvSpPr>
          <p:nvPr>
            <p:ph type="ctrTitle"/>
          </p:nvPr>
        </p:nvSpPr>
        <p:spPr>
          <a:xfrm>
            <a:off x="450001" y="2677497"/>
            <a:ext cx="11253560" cy="751503"/>
          </a:xfrm>
        </p:spPr>
        <p:txBody>
          <a:bodyPr/>
          <a:lstStyle/>
          <a:p>
            <a:r>
              <a:rPr lang="en-US" dirty="0"/>
              <a:t>Florida Recovery Obligation </a:t>
            </a:r>
            <a:br>
              <a:rPr lang="en-US" dirty="0"/>
            </a:br>
            <a:r>
              <a:rPr lang="en-US" dirty="0"/>
              <a:t>Calculation (F-ROC)</a:t>
            </a:r>
            <a:br>
              <a:rPr lang="en-US" dirty="0"/>
            </a:br>
            <a:br>
              <a:rPr lang="en-US" dirty="0"/>
            </a:br>
            <a:r>
              <a:rPr lang="en-US" dirty="0"/>
              <a:t>Separate Presentation</a:t>
            </a:r>
          </a:p>
        </p:txBody>
      </p:sp>
    </p:spTree>
    <p:extLst>
      <p:ext uri="{BB962C8B-B14F-4D97-AF65-F5344CB8AC3E}">
        <p14:creationId xmlns:p14="http://schemas.microsoft.com/office/powerpoint/2010/main" val="2415472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DD7E-C573-0C62-DF19-FE809FCDC395}"/>
              </a:ext>
            </a:extLst>
          </p:cNvPr>
          <p:cNvSpPr txBox="1">
            <a:spLocks/>
          </p:cNvSpPr>
          <p:nvPr/>
        </p:nvSpPr>
        <p:spPr>
          <a:xfrm>
            <a:off x="959603" y="2219247"/>
            <a:ext cx="10272794" cy="751503"/>
          </a:xfrm>
          <a:prstGeom prst="rect">
            <a:avLst/>
          </a:prstGeom>
        </p:spPr>
        <p:txBody>
          <a:bodyPr/>
          <a:lstStyle>
            <a:lvl1pPr algn="l" defTabSz="914400" rtl="0" eaLnBrk="1" latinLnBrk="0" hangingPunct="1">
              <a:spcBef>
                <a:spcPct val="0"/>
              </a:spcBef>
              <a:buNone/>
              <a:defRPr sz="3000" b="1" i="0" kern="1200" spc="-150" baseline="0">
                <a:solidFill>
                  <a:srgbClr val="003B7C"/>
                </a:solidFill>
                <a:latin typeface="Arial" panose="020B0604020202020204" pitchFamily="34" charset="0"/>
                <a:ea typeface="+mj-ea"/>
                <a:cs typeface="Arial" panose="020B0604020202020204" pitchFamily="34" charset="0"/>
              </a:defRPr>
            </a:lvl1pPr>
          </a:lstStyle>
          <a:p>
            <a:r>
              <a:rPr lang="en-GB" sz="6600" dirty="0">
                <a:solidFill>
                  <a:schemeClr val="bg1"/>
                </a:solidFill>
                <a:latin typeface="+mj-lt"/>
              </a:rPr>
              <a:t>Questions?</a:t>
            </a:r>
          </a:p>
        </p:txBody>
      </p:sp>
    </p:spTree>
    <p:extLst>
      <p:ext uri="{BB962C8B-B14F-4D97-AF65-F5344CB8AC3E}">
        <p14:creationId xmlns:p14="http://schemas.microsoft.com/office/powerpoint/2010/main" val="235729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109C8F-6055-778C-E00C-52CB740340F8}"/>
              </a:ext>
            </a:extLst>
          </p:cNvPr>
          <p:cNvSpPr>
            <a:spLocks noGrp="1"/>
          </p:cNvSpPr>
          <p:nvPr>
            <p:ph type="body" sz="quarter" idx="12"/>
          </p:nvPr>
        </p:nvSpPr>
        <p:spPr>
          <a:xfrm>
            <a:off x="489573" y="1825147"/>
            <a:ext cx="10545571" cy="4190452"/>
          </a:xfrm>
        </p:spPr>
        <p:txBody>
          <a:bodyPr/>
          <a:lstStyle/>
          <a:p>
            <a:pPr marL="457200" lvl="1" indent="-457200">
              <a:spcBef>
                <a:spcPts val="0"/>
              </a:spcBef>
              <a:spcAft>
                <a:spcPts val="1200"/>
              </a:spcAft>
              <a:buClr>
                <a:srgbClr val="004165"/>
              </a:buClr>
              <a:buFont typeface="+mj-lt"/>
              <a:buAutoNum type="arabicPeriod"/>
              <a:defRPr/>
            </a:pPr>
            <a:r>
              <a:rPr lang="en-US" sz="2400" spc="-40" dirty="0">
                <a:solidFill>
                  <a:srgbClr val="002855"/>
                </a:solidFill>
                <a:latin typeface="Arial" charset="0"/>
                <a:cs typeface="Arial" charset="0"/>
              </a:rPr>
              <a:t>Applicant Briefing – Hosted by Recipient</a:t>
            </a:r>
          </a:p>
          <a:p>
            <a:pPr marL="457200" lvl="1" indent="-457200">
              <a:spcBef>
                <a:spcPts val="0"/>
              </a:spcBef>
              <a:spcAft>
                <a:spcPts val="1200"/>
              </a:spcAft>
              <a:buClr>
                <a:srgbClr val="004165"/>
              </a:buClr>
              <a:buFont typeface="+mj-lt"/>
              <a:buAutoNum type="arabicPeriod"/>
              <a:defRPr/>
            </a:pPr>
            <a:r>
              <a:rPr lang="en-US" sz="2400" spc="-40" dirty="0">
                <a:solidFill>
                  <a:srgbClr val="002855"/>
                </a:solidFill>
                <a:latin typeface="Arial" charset="0"/>
                <a:cs typeface="Arial" charset="0"/>
              </a:rPr>
              <a:t>Request for Public Assistance (RPA) 30 days after declaration</a:t>
            </a:r>
          </a:p>
          <a:p>
            <a:pPr marL="457200" lvl="1" indent="-457200">
              <a:spcBef>
                <a:spcPts val="0"/>
              </a:spcBef>
              <a:spcAft>
                <a:spcPts val="1200"/>
              </a:spcAft>
              <a:buClr>
                <a:srgbClr val="004165"/>
              </a:buClr>
              <a:buFont typeface="+mj-lt"/>
              <a:buAutoNum type="arabicPeriod"/>
              <a:defRPr/>
            </a:pPr>
            <a:r>
              <a:rPr lang="en-US" sz="2400" spc="-40" dirty="0">
                <a:solidFill>
                  <a:srgbClr val="002855"/>
                </a:solidFill>
                <a:latin typeface="Arial" charset="0"/>
                <a:cs typeface="Arial" charset="0"/>
              </a:rPr>
              <a:t>Exploratory Call (EC) – FEMA within 7 Days of PDMG Assignment</a:t>
            </a:r>
          </a:p>
          <a:p>
            <a:pPr marL="457200" lvl="1" indent="-457200">
              <a:spcBef>
                <a:spcPts val="0"/>
              </a:spcBef>
              <a:spcAft>
                <a:spcPts val="1200"/>
              </a:spcAft>
              <a:buClr>
                <a:srgbClr val="004165"/>
              </a:buClr>
              <a:buFont typeface="+mj-lt"/>
              <a:buAutoNum type="arabicPeriod"/>
              <a:defRPr/>
            </a:pPr>
            <a:r>
              <a:rPr lang="en-US" sz="2400" spc="-40" dirty="0">
                <a:solidFill>
                  <a:srgbClr val="002855"/>
                </a:solidFill>
                <a:latin typeface="Arial" charset="0"/>
                <a:cs typeface="Arial" charset="0"/>
              </a:rPr>
              <a:t>Recovery Scoping Meeting (RSM) – FEMA</a:t>
            </a:r>
          </a:p>
          <a:p>
            <a:pPr marL="961708" lvl="2" indent="-457200">
              <a:spcBef>
                <a:spcPts val="0"/>
              </a:spcBef>
              <a:spcAft>
                <a:spcPts val="1200"/>
              </a:spcAft>
              <a:buClr>
                <a:srgbClr val="004165"/>
              </a:buClr>
              <a:defRPr/>
            </a:pPr>
            <a:r>
              <a:rPr lang="en-US" sz="2400" spc="-40" dirty="0">
                <a:solidFill>
                  <a:srgbClr val="002855"/>
                </a:solidFill>
                <a:latin typeface="Arial" charset="0"/>
                <a:cs typeface="Arial" charset="0"/>
              </a:rPr>
              <a:t>10 to 21 days after RPA Approval &amp; 60-day clock for Damage Inventory</a:t>
            </a:r>
          </a:p>
          <a:p>
            <a:pPr marL="457200" lvl="1" indent="-457200">
              <a:spcBef>
                <a:spcPts val="0"/>
              </a:spcBef>
              <a:spcAft>
                <a:spcPts val="1200"/>
              </a:spcAft>
              <a:buClr>
                <a:srgbClr val="004165"/>
              </a:buClr>
              <a:buFont typeface="+mj-lt"/>
              <a:buAutoNum type="arabicPeriod"/>
              <a:defRPr/>
            </a:pPr>
            <a:r>
              <a:rPr lang="en-US" sz="2400" spc="-40" dirty="0">
                <a:solidFill>
                  <a:srgbClr val="002855"/>
                </a:solidFill>
                <a:latin typeface="Arial" charset="0"/>
                <a:cs typeface="Arial" charset="0"/>
              </a:rPr>
              <a:t>Subgrant Application Development </a:t>
            </a:r>
          </a:p>
          <a:p>
            <a:pPr marL="457200" lvl="1" indent="-457200">
              <a:spcBef>
                <a:spcPts val="0"/>
              </a:spcBef>
              <a:spcAft>
                <a:spcPts val="1200"/>
              </a:spcAft>
              <a:buClr>
                <a:srgbClr val="004165"/>
              </a:buClr>
              <a:buFont typeface="+mj-lt"/>
              <a:buAutoNum type="arabicPeriod"/>
              <a:defRPr/>
            </a:pPr>
            <a:r>
              <a:rPr lang="en-US" sz="2400" spc="-40" dirty="0">
                <a:solidFill>
                  <a:srgbClr val="002855"/>
                </a:solidFill>
                <a:latin typeface="Arial" charset="0"/>
                <a:cs typeface="Arial" charset="0"/>
              </a:rPr>
              <a:t>Recovery Transition Meeting (RTM)</a:t>
            </a:r>
            <a:endParaRPr lang="en-US" dirty="0"/>
          </a:p>
        </p:txBody>
      </p:sp>
      <p:sp>
        <p:nvSpPr>
          <p:cNvPr id="2" name="Title 1">
            <a:extLst>
              <a:ext uri="{FF2B5EF4-FFF2-40B4-BE49-F238E27FC236}">
                <a16:creationId xmlns:a16="http://schemas.microsoft.com/office/drawing/2014/main" id="{3C6BF7D8-4E33-3C93-CC2D-B756B347A116}"/>
              </a:ext>
            </a:extLst>
          </p:cNvPr>
          <p:cNvSpPr>
            <a:spLocks noGrp="1"/>
          </p:cNvSpPr>
          <p:nvPr>
            <p:ph type="title"/>
          </p:nvPr>
        </p:nvSpPr>
        <p:spPr/>
        <p:txBody>
          <a:bodyPr/>
          <a:lstStyle/>
          <a:p>
            <a:r>
              <a:rPr lang="en-US" dirty="0"/>
              <a:t>Post-Declaration Activities</a:t>
            </a:r>
          </a:p>
        </p:txBody>
      </p:sp>
      <p:sp>
        <p:nvSpPr>
          <p:cNvPr id="4" name="Rectangle 3">
            <a:extLst>
              <a:ext uri="{FF2B5EF4-FFF2-40B4-BE49-F238E27FC236}">
                <a16:creationId xmlns:a16="http://schemas.microsoft.com/office/drawing/2014/main" id="{6067992C-95F8-1DB2-EF22-2A9A51B7464B}"/>
              </a:ext>
            </a:extLst>
          </p:cNvPr>
          <p:cNvSpPr/>
          <p:nvPr/>
        </p:nvSpPr>
        <p:spPr>
          <a:xfrm>
            <a:off x="0" y="5386949"/>
            <a:ext cx="12192000" cy="12573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511F91-92A7-2CBE-E2CE-77E7C9AD2AAA}"/>
              </a:ext>
            </a:extLst>
          </p:cNvPr>
          <p:cNvSpPr txBox="1"/>
          <p:nvPr/>
        </p:nvSpPr>
        <p:spPr>
          <a:xfrm>
            <a:off x="1436847" y="5564688"/>
            <a:ext cx="9318305" cy="646331"/>
          </a:xfrm>
          <a:prstGeom prst="rect">
            <a:avLst/>
          </a:prstGeom>
          <a:noFill/>
        </p:spPr>
        <p:txBody>
          <a:bodyPr wrap="square" rtlCol="0">
            <a:spAutoFit/>
          </a:bodyPr>
          <a:lstStyle/>
          <a:p>
            <a:pPr algn="ctr">
              <a:buClr>
                <a:schemeClr val="accent2"/>
              </a:buClr>
            </a:pPr>
            <a:r>
              <a:rPr lang="en-US" dirty="0">
                <a:solidFill>
                  <a:schemeClr val="bg1"/>
                </a:solidFill>
              </a:rPr>
              <a:t>EC, RSM, RTM and Subgrant Application Development are all </a:t>
            </a:r>
          </a:p>
          <a:p>
            <a:pPr algn="ctr">
              <a:buClr>
                <a:schemeClr val="accent2"/>
              </a:buClr>
            </a:pPr>
            <a:r>
              <a:rPr lang="en-US" dirty="0">
                <a:solidFill>
                  <a:schemeClr val="bg1"/>
                </a:solidFill>
              </a:rPr>
              <a:t>scheduled and processed in the FEMA Grants Portal.</a:t>
            </a:r>
          </a:p>
        </p:txBody>
      </p:sp>
    </p:spTree>
    <p:extLst>
      <p:ext uri="{BB962C8B-B14F-4D97-AF65-F5344CB8AC3E}">
        <p14:creationId xmlns:p14="http://schemas.microsoft.com/office/powerpoint/2010/main" val="312369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1027"/>
          <p:cNvSpPr txBox="1">
            <a:spLocks noChangeArrowheads="1"/>
          </p:cNvSpPr>
          <p:nvPr/>
        </p:nvSpPr>
        <p:spPr bwMode="auto">
          <a:xfrm>
            <a:off x="3506915" y="2775808"/>
            <a:ext cx="7778610" cy="1631216"/>
          </a:xfrm>
          <a:prstGeom prst="rect">
            <a:avLst/>
          </a:prstGeom>
          <a:noFill/>
          <a:ln w="12700">
            <a:noFill/>
            <a:miter lim="800000"/>
            <a:headEnd type="none" w="sm" len="sm"/>
            <a:tailEnd type="none" w="sm" len="sm"/>
          </a:ln>
        </p:spPr>
        <p:txBody>
          <a:bodyPr wrap="square">
            <a:spAutoFit/>
          </a:bodyPr>
          <a:lstStyle/>
          <a:p>
            <a:pPr marL="0" lvl="1">
              <a:lnSpc>
                <a:spcPts val="3000"/>
              </a:lnSpc>
              <a:spcAft>
                <a:spcPts val="1200"/>
              </a:spcAft>
              <a:buClr>
                <a:srgbClr val="AA272C"/>
              </a:buClr>
              <a:buSzPct val="100000"/>
              <a:defRPr/>
            </a:pPr>
            <a:r>
              <a:rPr lang="en-US" sz="2800" spc="-60" dirty="0">
                <a:solidFill>
                  <a:srgbClr val="004165"/>
                </a:solidFill>
                <a:latin typeface="Arial" charset="0"/>
                <a:ea typeface="Arial" charset="0"/>
                <a:cs typeface="Arial" charset="0"/>
              </a:rPr>
              <a:t>FEMA directs and coordinates the delivery of federal disaster assistance in presidentially-declared disasters in partnership with the Recipient or State.</a:t>
            </a:r>
          </a:p>
        </p:txBody>
      </p:sp>
      <p:pic>
        <p:nvPicPr>
          <p:cNvPr id="14" name="Graphic 13">
            <a:extLst>
              <a:ext uri="{FF2B5EF4-FFF2-40B4-BE49-F238E27FC236}">
                <a16:creationId xmlns:a16="http://schemas.microsoft.com/office/drawing/2014/main" id="{0D7F66FD-C803-EE27-5E9A-81F97351E0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411" y="2989460"/>
            <a:ext cx="2064068" cy="1474334"/>
          </a:xfrm>
          <a:prstGeom prst="rect">
            <a:avLst/>
          </a:prstGeom>
        </p:spPr>
      </p:pic>
      <p:sp>
        <p:nvSpPr>
          <p:cNvPr id="15" name="TextBox 14">
            <a:extLst>
              <a:ext uri="{FF2B5EF4-FFF2-40B4-BE49-F238E27FC236}">
                <a16:creationId xmlns:a16="http://schemas.microsoft.com/office/drawing/2014/main" id="{814AF112-E65D-56D2-F534-5197AD7B2E99}"/>
              </a:ext>
            </a:extLst>
          </p:cNvPr>
          <p:cNvSpPr txBox="1"/>
          <p:nvPr/>
        </p:nvSpPr>
        <p:spPr>
          <a:xfrm>
            <a:off x="860772" y="2968430"/>
            <a:ext cx="1323346" cy="461665"/>
          </a:xfrm>
          <a:prstGeom prst="rect">
            <a:avLst/>
          </a:prstGeom>
          <a:noFill/>
        </p:spPr>
        <p:txBody>
          <a:bodyPr wrap="square" rtlCol="0">
            <a:spAutoFit/>
          </a:bodyPr>
          <a:lstStyle/>
          <a:p>
            <a:pPr algn="ctr"/>
            <a:r>
              <a:rPr lang="en-US" sz="2400" b="1" spc="-60" dirty="0">
                <a:solidFill>
                  <a:schemeClr val="bg1"/>
                </a:solidFill>
                <a:latin typeface="Arial" panose="020B0604020202020204" pitchFamily="34" charset="0"/>
                <a:cs typeface="Arial" panose="020B0604020202020204" pitchFamily="34" charset="0"/>
              </a:rPr>
              <a:t>Federal</a:t>
            </a:r>
          </a:p>
        </p:txBody>
      </p:sp>
      <p:sp>
        <p:nvSpPr>
          <p:cNvPr id="16" name="TextBox 15">
            <a:extLst>
              <a:ext uri="{FF2B5EF4-FFF2-40B4-BE49-F238E27FC236}">
                <a16:creationId xmlns:a16="http://schemas.microsoft.com/office/drawing/2014/main" id="{F4161752-9BE7-14F3-D1B7-8F963387FC1D}"/>
              </a:ext>
            </a:extLst>
          </p:cNvPr>
          <p:cNvSpPr txBox="1"/>
          <p:nvPr/>
        </p:nvSpPr>
        <p:spPr>
          <a:xfrm>
            <a:off x="860772" y="3591416"/>
            <a:ext cx="1323346" cy="307777"/>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State</a:t>
            </a:r>
          </a:p>
        </p:txBody>
      </p:sp>
      <p:sp>
        <p:nvSpPr>
          <p:cNvPr id="17" name="TextBox 16">
            <a:extLst>
              <a:ext uri="{FF2B5EF4-FFF2-40B4-BE49-F238E27FC236}">
                <a16:creationId xmlns:a16="http://schemas.microsoft.com/office/drawing/2014/main" id="{91F8E9DC-38E5-5001-3AE4-26ABD34C4898}"/>
              </a:ext>
            </a:extLst>
          </p:cNvPr>
          <p:cNvSpPr txBox="1"/>
          <p:nvPr/>
        </p:nvSpPr>
        <p:spPr>
          <a:xfrm>
            <a:off x="860772" y="4103448"/>
            <a:ext cx="1323346" cy="307777"/>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Applicant</a:t>
            </a:r>
          </a:p>
        </p:txBody>
      </p:sp>
      <p:sp>
        <p:nvSpPr>
          <p:cNvPr id="18" name="Title 17">
            <a:extLst>
              <a:ext uri="{FF2B5EF4-FFF2-40B4-BE49-F238E27FC236}">
                <a16:creationId xmlns:a16="http://schemas.microsoft.com/office/drawing/2014/main" id="{3CC9AEE7-9F82-81EC-C4CA-41BF803DAF53}"/>
              </a:ext>
            </a:extLst>
          </p:cNvPr>
          <p:cNvSpPr>
            <a:spLocks noGrp="1"/>
          </p:cNvSpPr>
          <p:nvPr>
            <p:ph type="title"/>
          </p:nvPr>
        </p:nvSpPr>
        <p:spPr/>
        <p:txBody>
          <a:bodyPr/>
          <a:lstStyle/>
          <a:p>
            <a:r>
              <a:rPr lang="en-US"/>
              <a:t>FEMA</a:t>
            </a:r>
            <a:endParaRPr lang="en-US" dirty="0"/>
          </a:p>
        </p:txBody>
      </p:sp>
      <p:cxnSp>
        <p:nvCxnSpPr>
          <p:cNvPr id="3" name="Straight Connector 2">
            <a:extLst>
              <a:ext uri="{FF2B5EF4-FFF2-40B4-BE49-F238E27FC236}">
                <a16:creationId xmlns:a16="http://schemas.microsoft.com/office/drawing/2014/main" id="{E213727B-4BC0-9794-3490-25714307A6C0}"/>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5E5D295-E059-1110-8250-F3D2E93B7A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632" y="2987641"/>
            <a:ext cx="2064068" cy="1474334"/>
          </a:xfrm>
          <a:prstGeom prst="rect">
            <a:avLst/>
          </a:prstGeom>
        </p:spPr>
      </p:pic>
      <p:sp>
        <p:nvSpPr>
          <p:cNvPr id="183299" name="Rectangle 3"/>
          <p:cNvSpPr>
            <a:spLocks noChangeArrowheads="1"/>
          </p:cNvSpPr>
          <p:nvPr/>
        </p:nvSpPr>
        <p:spPr bwMode="auto">
          <a:xfrm>
            <a:off x="3138333" y="2053199"/>
            <a:ext cx="9289279" cy="3962400"/>
          </a:xfrm>
          <a:prstGeom prst="rect">
            <a:avLst/>
          </a:prstGeom>
          <a:noFill/>
          <a:ln w="9525">
            <a:noFill/>
            <a:miter lim="800000"/>
            <a:headEnd/>
            <a:tailEnd/>
          </a:ln>
        </p:spPr>
        <p:txBody>
          <a:bodyPr lIns="92075" tIns="46038" rIns="92075" bIns="46038"/>
          <a:lstStyle/>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Coordinates Preliminary Damage Assessment</a:t>
            </a:r>
          </a:p>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Identifies affected counties</a:t>
            </a:r>
          </a:p>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Conducts Applicants’ Briefing</a:t>
            </a:r>
          </a:p>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Represents State and Local interests (advocacy)</a:t>
            </a:r>
          </a:p>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May provide split or cover non-federal share</a:t>
            </a:r>
          </a:p>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Provides on-site program, administrative, and technical assistance</a:t>
            </a:r>
          </a:p>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Closeout administration</a:t>
            </a:r>
          </a:p>
          <a:p>
            <a:pPr marL="342900" lvl="1" indent="-342900">
              <a:lnSpc>
                <a:spcPts val="2600"/>
              </a:lnSpc>
              <a:spcAft>
                <a:spcPts val="1200"/>
              </a:spcAft>
              <a:buClr>
                <a:srgbClr val="A50034"/>
              </a:buClr>
              <a:buSzPct val="100000"/>
              <a:buFont typeface="Arial" panose="020B0604020202020204" pitchFamily="34" charset="0"/>
              <a:buChar char="•"/>
            </a:pPr>
            <a:r>
              <a:rPr lang="en-US" sz="2000" spc="-40" dirty="0">
                <a:solidFill>
                  <a:srgbClr val="002855"/>
                </a:solidFill>
                <a:latin typeface="Arial" charset="0"/>
                <a:cs typeface="Arial" charset="0"/>
              </a:rPr>
              <a:t>Time extensions, appeals, disbursements</a:t>
            </a:r>
          </a:p>
        </p:txBody>
      </p:sp>
      <p:sp>
        <p:nvSpPr>
          <p:cNvPr id="3" name="TextBox 2">
            <a:extLst>
              <a:ext uri="{FF2B5EF4-FFF2-40B4-BE49-F238E27FC236}">
                <a16:creationId xmlns:a16="http://schemas.microsoft.com/office/drawing/2014/main" id="{999BBAB8-F950-F44C-C10B-E7F5D43F4053}"/>
              </a:ext>
            </a:extLst>
          </p:cNvPr>
          <p:cNvSpPr txBox="1"/>
          <p:nvPr/>
        </p:nvSpPr>
        <p:spPr>
          <a:xfrm>
            <a:off x="849468" y="3064892"/>
            <a:ext cx="1323346" cy="307777"/>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Federal</a:t>
            </a:r>
          </a:p>
        </p:txBody>
      </p:sp>
      <p:sp>
        <p:nvSpPr>
          <p:cNvPr id="4" name="TextBox 3">
            <a:extLst>
              <a:ext uri="{FF2B5EF4-FFF2-40B4-BE49-F238E27FC236}">
                <a16:creationId xmlns:a16="http://schemas.microsoft.com/office/drawing/2014/main" id="{0136C27E-FBDF-A10C-7B3B-F541106295A3}"/>
              </a:ext>
            </a:extLst>
          </p:cNvPr>
          <p:cNvSpPr txBox="1"/>
          <p:nvPr/>
        </p:nvSpPr>
        <p:spPr>
          <a:xfrm>
            <a:off x="849468" y="3478328"/>
            <a:ext cx="1323346" cy="461665"/>
          </a:xfrm>
          <a:prstGeom prst="rect">
            <a:avLst/>
          </a:prstGeom>
          <a:noFill/>
        </p:spPr>
        <p:txBody>
          <a:bodyPr wrap="square" rtlCol="0">
            <a:spAutoFit/>
          </a:bodyPr>
          <a:lstStyle/>
          <a:p>
            <a:pPr algn="ctr"/>
            <a:r>
              <a:rPr lang="en-US" sz="2400" b="1" spc="-60" dirty="0">
                <a:solidFill>
                  <a:schemeClr val="bg1"/>
                </a:solidFill>
                <a:latin typeface="Arial" panose="020B0604020202020204" pitchFamily="34" charset="0"/>
                <a:cs typeface="Arial" panose="020B0604020202020204" pitchFamily="34" charset="0"/>
              </a:rPr>
              <a:t>State</a:t>
            </a:r>
          </a:p>
        </p:txBody>
      </p:sp>
      <p:sp>
        <p:nvSpPr>
          <p:cNvPr id="5" name="TextBox 4">
            <a:extLst>
              <a:ext uri="{FF2B5EF4-FFF2-40B4-BE49-F238E27FC236}">
                <a16:creationId xmlns:a16="http://schemas.microsoft.com/office/drawing/2014/main" id="{47E1CDE6-1B0E-3CA1-4983-FDFC5E40DFB3}"/>
              </a:ext>
            </a:extLst>
          </p:cNvPr>
          <p:cNvSpPr txBox="1"/>
          <p:nvPr/>
        </p:nvSpPr>
        <p:spPr>
          <a:xfrm>
            <a:off x="849468" y="4104660"/>
            <a:ext cx="1323346" cy="307777"/>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Applicant</a:t>
            </a:r>
          </a:p>
        </p:txBody>
      </p:sp>
      <p:sp>
        <p:nvSpPr>
          <p:cNvPr id="6" name="Title 5">
            <a:extLst>
              <a:ext uri="{FF2B5EF4-FFF2-40B4-BE49-F238E27FC236}">
                <a16:creationId xmlns:a16="http://schemas.microsoft.com/office/drawing/2014/main" id="{9F994856-AAD9-CED6-33DE-D911309CE441}"/>
              </a:ext>
            </a:extLst>
          </p:cNvPr>
          <p:cNvSpPr>
            <a:spLocks noGrp="1"/>
          </p:cNvSpPr>
          <p:nvPr>
            <p:ph type="title"/>
          </p:nvPr>
        </p:nvSpPr>
        <p:spPr/>
        <p:txBody>
          <a:bodyPr/>
          <a:lstStyle/>
          <a:p>
            <a:r>
              <a:rPr lang="en-US" dirty="0"/>
              <a:t>State is the Grantee/Recipient</a:t>
            </a:r>
            <a:br>
              <a:rPr lang="en-US" dirty="0"/>
            </a:br>
            <a:endParaRPr lang="en-US" dirty="0"/>
          </a:p>
        </p:txBody>
      </p:sp>
      <p:cxnSp>
        <p:nvCxnSpPr>
          <p:cNvPr id="12" name="Straight Connector 11">
            <a:extLst>
              <a:ext uri="{FF2B5EF4-FFF2-40B4-BE49-F238E27FC236}">
                <a16:creationId xmlns:a16="http://schemas.microsoft.com/office/drawing/2014/main" id="{B8C86A34-D7E8-DA42-3A33-6B41EB16273C}"/>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4191000" y="685800"/>
            <a:ext cx="5334000" cy="762000"/>
          </a:xfrm>
          <a:prstGeom prst="rect">
            <a:avLst/>
          </a:prstGeom>
          <a:noFill/>
          <a:ln w="9525">
            <a:noFill/>
            <a:miter lim="800000"/>
            <a:headEnd/>
            <a:tailEnd/>
          </a:ln>
          <a:effectLst/>
        </p:spPr>
        <p:txBody>
          <a:bodyPr lIns="92075" tIns="46038" rIns="92075" bIns="46038" anchor="b"/>
          <a:lstStyle/>
          <a:p>
            <a:pPr algn="ctr">
              <a:spcBef>
                <a:spcPct val="0"/>
              </a:spcBef>
              <a:defRPr/>
            </a:pPr>
            <a:r>
              <a:rPr lang="en-US" sz="4400" b="1" dirty="0">
                <a:solidFill>
                  <a:schemeClr val="bg1"/>
                </a:solidFill>
                <a:latin typeface="+mj-lt"/>
              </a:rPr>
              <a:t>The Sub-Recipient</a:t>
            </a:r>
          </a:p>
        </p:txBody>
      </p:sp>
      <p:grpSp>
        <p:nvGrpSpPr>
          <p:cNvPr id="10" name="Group 9">
            <a:extLst>
              <a:ext uri="{FF2B5EF4-FFF2-40B4-BE49-F238E27FC236}">
                <a16:creationId xmlns:a16="http://schemas.microsoft.com/office/drawing/2014/main" id="{1C146007-C70A-3E4C-B3EA-D3D7968EAFA9}"/>
              </a:ext>
            </a:extLst>
          </p:cNvPr>
          <p:cNvGrpSpPr/>
          <p:nvPr/>
        </p:nvGrpSpPr>
        <p:grpSpPr>
          <a:xfrm>
            <a:off x="490411" y="2980834"/>
            <a:ext cx="2075376" cy="1481141"/>
            <a:chOff x="477324" y="392909"/>
            <a:chExt cx="2075376" cy="1481141"/>
          </a:xfrm>
        </p:grpSpPr>
        <p:pic>
          <p:nvPicPr>
            <p:cNvPr id="13" name="Graphic 12">
              <a:extLst>
                <a:ext uri="{FF2B5EF4-FFF2-40B4-BE49-F238E27FC236}">
                  <a16:creationId xmlns:a16="http://schemas.microsoft.com/office/drawing/2014/main" id="{F091420A-8D35-6421-EEE3-F5A809C3C9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632" y="392909"/>
              <a:ext cx="2064068" cy="1474334"/>
            </a:xfrm>
            <a:prstGeom prst="rect">
              <a:avLst/>
            </a:prstGeom>
          </p:spPr>
        </p:pic>
        <p:sp>
          <p:nvSpPr>
            <p:cNvPr id="4" name="TextBox 3">
              <a:extLst>
                <a:ext uri="{FF2B5EF4-FFF2-40B4-BE49-F238E27FC236}">
                  <a16:creationId xmlns:a16="http://schemas.microsoft.com/office/drawing/2014/main" id="{F8874604-A483-A652-7C89-EB36CAA8AD7A}"/>
                </a:ext>
              </a:extLst>
            </p:cNvPr>
            <p:cNvSpPr txBox="1"/>
            <p:nvPr/>
          </p:nvSpPr>
          <p:spPr>
            <a:xfrm>
              <a:off x="847685" y="477392"/>
              <a:ext cx="1323346" cy="307777"/>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Federal</a:t>
              </a:r>
            </a:p>
          </p:txBody>
        </p:sp>
        <p:sp>
          <p:nvSpPr>
            <p:cNvPr id="5" name="TextBox 4">
              <a:extLst>
                <a:ext uri="{FF2B5EF4-FFF2-40B4-BE49-F238E27FC236}">
                  <a16:creationId xmlns:a16="http://schemas.microsoft.com/office/drawing/2014/main" id="{1D18E443-B64B-A07A-B038-9474E0DE6A0C}"/>
                </a:ext>
              </a:extLst>
            </p:cNvPr>
            <p:cNvSpPr txBox="1"/>
            <p:nvPr/>
          </p:nvSpPr>
          <p:spPr>
            <a:xfrm>
              <a:off x="847685" y="1005128"/>
              <a:ext cx="1323346" cy="307777"/>
            </a:xfrm>
            <a:prstGeom prst="rect">
              <a:avLst/>
            </a:prstGeom>
            <a:noFill/>
          </p:spPr>
          <p:txBody>
            <a:bodyPr wrap="square" rtlCol="0">
              <a:spAutoFit/>
            </a:bodyPr>
            <a:lstStyle/>
            <a:p>
              <a:pPr algn="ctr"/>
              <a:r>
                <a:rPr lang="en-US" sz="1400" spc="-60" dirty="0">
                  <a:solidFill>
                    <a:schemeClr val="bg1"/>
                  </a:solidFill>
                  <a:latin typeface="Arial" panose="020B0604020202020204" pitchFamily="34" charset="0"/>
                  <a:cs typeface="Arial" panose="020B0604020202020204" pitchFamily="34" charset="0"/>
                </a:rPr>
                <a:t>State</a:t>
              </a:r>
            </a:p>
          </p:txBody>
        </p:sp>
        <p:sp>
          <p:nvSpPr>
            <p:cNvPr id="6" name="TextBox 5">
              <a:extLst>
                <a:ext uri="{FF2B5EF4-FFF2-40B4-BE49-F238E27FC236}">
                  <a16:creationId xmlns:a16="http://schemas.microsoft.com/office/drawing/2014/main" id="{705FEB24-AAE8-4BB5-83F0-5FBA9D543FE3}"/>
                </a:ext>
              </a:extLst>
            </p:cNvPr>
            <p:cNvSpPr txBox="1"/>
            <p:nvPr/>
          </p:nvSpPr>
          <p:spPr>
            <a:xfrm>
              <a:off x="477324" y="1412385"/>
              <a:ext cx="2064068" cy="461665"/>
            </a:xfrm>
            <a:prstGeom prst="rect">
              <a:avLst/>
            </a:prstGeom>
            <a:noFill/>
          </p:spPr>
          <p:txBody>
            <a:bodyPr wrap="square" rtlCol="0">
              <a:spAutoFit/>
            </a:bodyPr>
            <a:lstStyle/>
            <a:p>
              <a:pPr algn="ctr"/>
              <a:r>
                <a:rPr lang="en-US" sz="2400" b="1" spc="-60" dirty="0">
                  <a:solidFill>
                    <a:schemeClr val="bg1"/>
                  </a:solidFill>
                  <a:latin typeface="Arial" panose="020B0604020202020204" pitchFamily="34" charset="0"/>
                  <a:cs typeface="Arial" panose="020B0604020202020204" pitchFamily="34" charset="0"/>
                </a:rPr>
                <a:t>Applicant</a:t>
              </a:r>
            </a:p>
          </p:txBody>
        </p:sp>
      </p:grpSp>
      <p:sp>
        <p:nvSpPr>
          <p:cNvPr id="7" name="Title 6">
            <a:extLst>
              <a:ext uri="{FF2B5EF4-FFF2-40B4-BE49-F238E27FC236}">
                <a16:creationId xmlns:a16="http://schemas.microsoft.com/office/drawing/2014/main" id="{EE202B4D-4D7C-1D7F-A2CF-BFC97B49ADAE}"/>
              </a:ext>
            </a:extLst>
          </p:cNvPr>
          <p:cNvSpPr>
            <a:spLocks noGrp="1"/>
          </p:cNvSpPr>
          <p:nvPr>
            <p:ph type="title"/>
          </p:nvPr>
        </p:nvSpPr>
        <p:spPr/>
        <p:txBody>
          <a:bodyPr/>
          <a:lstStyle/>
          <a:p>
            <a:r>
              <a:rPr lang="en-US" dirty="0"/>
              <a:t>Sub-Recipient</a:t>
            </a:r>
          </a:p>
        </p:txBody>
      </p:sp>
      <p:sp>
        <p:nvSpPr>
          <p:cNvPr id="3" name="Rectangle 3">
            <a:extLst>
              <a:ext uri="{FF2B5EF4-FFF2-40B4-BE49-F238E27FC236}">
                <a16:creationId xmlns:a16="http://schemas.microsoft.com/office/drawing/2014/main" id="{8CF26D60-C8ED-8A1A-A99C-F687FA3B98B3}"/>
              </a:ext>
            </a:extLst>
          </p:cNvPr>
          <p:cNvSpPr>
            <a:spLocks noChangeArrowheads="1"/>
          </p:cNvSpPr>
          <p:nvPr/>
        </p:nvSpPr>
        <p:spPr bwMode="auto">
          <a:xfrm>
            <a:off x="3266359" y="2527441"/>
            <a:ext cx="7992909" cy="3341588"/>
          </a:xfrm>
          <a:prstGeom prst="rect">
            <a:avLst/>
          </a:prstGeom>
          <a:noFill/>
          <a:ln w="9525">
            <a:noFill/>
            <a:miter lim="800000"/>
            <a:headEnd/>
            <a:tailEnd/>
          </a:ln>
        </p:spPr>
        <p:txBody>
          <a:bodyPr lIns="92075" tIns="46038" rIns="92075" bIns="46038" numCol="2" spcCol="182880"/>
          <a:lstStyle/>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Attends Applicants’ Briefing</a:t>
            </a: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Submits Request for Public Assistance (RPA)</a:t>
            </a: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Attends Recovery Scoping Meeting</a:t>
            </a: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Prepares Damage Inventory List</a:t>
            </a:r>
            <a:br>
              <a:rPr lang="en-US" sz="2400" spc="-40" dirty="0">
                <a:solidFill>
                  <a:srgbClr val="002855"/>
                </a:solidFill>
                <a:latin typeface="Arial" charset="0"/>
                <a:cs typeface="Arial" charset="0"/>
              </a:rPr>
            </a:br>
            <a:endParaRPr lang="en-US" sz="2400" spc="-40" dirty="0">
              <a:solidFill>
                <a:srgbClr val="002855"/>
              </a:solidFill>
              <a:latin typeface="Arial" charset="0"/>
              <a:cs typeface="Arial" charset="0"/>
            </a:endParaRP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Project Formulation</a:t>
            </a: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Identifies Special Considerations issues</a:t>
            </a: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Documentation </a:t>
            </a: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Requests Validation</a:t>
            </a:r>
          </a:p>
          <a:p>
            <a:pPr marL="342900" lvl="1" indent="-342900">
              <a:lnSpc>
                <a:spcPts val="2600"/>
              </a:lnSpc>
              <a:spcAft>
                <a:spcPts val="1200"/>
              </a:spcAft>
              <a:buClr>
                <a:srgbClr val="A50034"/>
              </a:buClr>
              <a:buSzPct val="100000"/>
              <a:buFont typeface="Arial" panose="020B0604020202020204" pitchFamily="34" charset="0"/>
              <a:buChar char="•"/>
            </a:pPr>
            <a:r>
              <a:rPr lang="en-US" sz="2400" spc="-40" dirty="0">
                <a:solidFill>
                  <a:srgbClr val="002855"/>
                </a:solidFill>
                <a:latin typeface="Arial" charset="0"/>
                <a:cs typeface="Arial" charset="0"/>
              </a:rPr>
              <a:t>Initiates Closeout (P4)</a:t>
            </a:r>
          </a:p>
          <a:p>
            <a:pPr marL="342900" lvl="1" indent="-342900">
              <a:lnSpc>
                <a:spcPts val="2600"/>
              </a:lnSpc>
              <a:spcAft>
                <a:spcPts val="1200"/>
              </a:spcAft>
              <a:buClr>
                <a:srgbClr val="A50034"/>
              </a:buClr>
              <a:buSzPct val="100000"/>
              <a:buFont typeface="Arial" panose="020B0604020202020204" pitchFamily="34" charset="0"/>
              <a:buChar char="•"/>
            </a:pPr>
            <a:endParaRPr lang="en-US" sz="2400" spc="-40" dirty="0">
              <a:solidFill>
                <a:srgbClr val="002855"/>
              </a:solidFill>
              <a:latin typeface="Arial" charset="0"/>
              <a:cs typeface="Arial" charset="0"/>
            </a:endParaRPr>
          </a:p>
        </p:txBody>
      </p:sp>
      <p:cxnSp>
        <p:nvCxnSpPr>
          <p:cNvPr id="12" name="Straight Connector 11">
            <a:extLst>
              <a:ext uri="{FF2B5EF4-FFF2-40B4-BE49-F238E27FC236}">
                <a16:creationId xmlns:a16="http://schemas.microsoft.com/office/drawing/2014/main" id="{7A3DFB2C-E094-528F-9F0C-88EEB7211F9B}"/>
              </a:ext>
            </a:extLst>
          </p:cNvPr>
          <p:cNvCxnSpPr>
            <a:cxnSpLocks/>
          </p:cNvCxnSpPr>
          <p:nvPr/>
        </p:nvCxnSpPr>
        <p:spPr>
          <a:xfrm>
            <a:off x="2845516" y="2010957"/>
            <a:ext cx="0" cy="3858072"/>
          </a:xfrm>
          <a:prstGeom prst="line">
            <a:avLst/>
          </a:prstGeom>
          <a:ln w="22225">
            <a:solidFill>
              <a:srgbClr val="007DBA"/>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07386B0-E0DA-CA9C-F8B1-E0DB7978D8D1}"/>
              </a:ext>
            </a:extLst>
          </p:cNvPr>
          <p:cNvSpPr txBox="1"/>
          <p:nvPr/>
        </p:nvSpPr>
        <p:spPr>
          <a:xfrm>
            <a:off x="3252572" y="1957945"/>
            <a:ext cx="6093912" cy="461665"/>
          </a:xfrm>
          <a:prstGeom prst="rect">
            <a:avLst/>
          </a:prstGeom>
          <a:noFill/>
        </p:spPr>
        <p:txBody>
          <a:bodyPr wrap="square">
            <a:spAutoFit/>
          </a:bodyPr>
          <a:lstStyle/>
          <a:p>
            <a:r>
              <a:rPr lang="en-US" sz="2400" b="1" spc="-40" dirty="0">
                <a:solidFill>
                  <a:srgbClr val="002855"/>
                </a:solidFill>
                <a:latin typeface="Arial" charset="0"/>
                <a:cs typeface="Arial" charset="0"/>
              </a:rPr>
              <a:t>Responsibilities:</a:t>
            </a: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A3101D-95A9-A348-C297-0010FDB92629}"/>
              </a:ext>
            </a:extLst>
          </p:cNvPr>
          <p:cNvSpPr>
            <a:spLocks noGrp="1"/>
          </p:cNvSpPr>
          <p:nvPr>
            <p:ph type="body" sz="quarter" idx="12"/>
          </p:nvPr>
        </p:nvSpPr>
        <p:spPr>
          <a:xfrm>
            <a:off x="489573" y="1825147"/>
            <a:ext cx="9831873" cy="2251553"/>
          </a:xfrm>
        </p:spPr>
        <p:txBody>
          <a:bodyPr/>
          <a:lstStyle/>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Designate an Applicant’s Authorized Representative (A.A.R.)</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Establish a file for each project</a:t>
            </a:r>
          </a:p>
          <a:p>
            <a:pPr marL="342900" lvl="1" indent="-342900">
              <a:spcBef>
                <a:spcPts val="0"/>
              </a:spcBef>
              <a:spcAft>
                <a:spcPts val="1200"/>
              </a:spcAft>
              <a:buClr>
                <a:srgbClr val="A50034"/>
              </a:buClr>
              <a:buFont typeface="Arial" panose="020B0604020202020204" pitchFamily="34" charset="0"/>
              <a:buChar char="•"/>
            </a:pPr>
            <a:r>
              <a:rPr lang="en-US" sz="2800" spc="-40" dirty="0">
                <a:solidFill>
                  <a:srgbClr val="002855"/>
                </a:solidFill>
                <a:latin typeface="Arial" charset="0"/>
                <a:cs typeface="Arial" charset="0"/>
              </a:rPr>
              <a:t>Maintain accurate disbursement and accounting records</a:t>
            </a:r>
          </a:p>
        </p:txBody>
      </p:sp>
      <p:sp>
        <p:nvSpPr>
          <p:cNvPr id="2" name="Title 1">
            <a:extLst>
              <a:ext uri="{FF2B5EF4-FFF2-40B4-BE49-F238E27FC236}">
                <a16:creationId xmlns:a16="http://schemas.microsoft.com/office/drawing/2014/main" id="{F9A4F2D7-FA0E-054D-E08C-5D09CA060958}"/>
              </a:ext>
            </a:extLst>
          </p:cNvPr>
          <p:cNvSpPr>
            <a:spLocks noGrp="1"/>
          </p:cNvSpPr>
          <p:nvPr>
            <p:ph type="title"/>
          </p:nvPr>
        </p:nvSpPr>
        <p:spPr>
          <a:prstGeom prst="rect">
            <a:avLst/>
          </a:prstGeom>
        </p:spPr>
        <p:txBody>
          <a:bodyPr/>
          <a:lstStyle/>
          <a:p>
            <a:r>
              <a:rPr lang="en-US" dirty="0"/>
              <a:t>Things to Do</a:t>
            </a:r>
          </a:p>
        </p:txBody>
      </p:sp>
    </p:spTree>
    <p:extLst>
      <p:ext uri="{BB962C8B-B14F-4D97-AF65-F5344CB8AC3E}">
        <p14:creationId xmlns:p14="http://schemas.microsoft.com/office/powerpoint/2010/main" val="3167904988"/>
      </p:ext>
    </p:extLst>
  </p:cSld>
  <p:clrMapOvr>
    <a:masterClrMapping/>
  </p:clrMapOvr>
</p:sld>
</file>

<file path=ppt/theme/theme1.xml><?xml version="1.0" encoding="utf-8"?>
<a:theme xmlns:a="http://schemas.openxmlformats.org/drawingml/2006/main" name="White - bar">
  <a:themeElements>
    <a:clrScheme name="JENSEN HUGHES">
      <a:dk1>
        <a:sysClr val="windowText" lastClr="000000"/>
      </a:dk1>
      <a:lt1>
        <a:sysClr val="window" lastClr="FFFFFF"/>
      </a:lt1>
      <a:dk2>
        <a:srgbClr val="004165"/>
      </a:dk2>
      <a:lt2>
        <a:srgbClr val="EEECE1"/>
      </a:lt2>
      <a:accent1>
        <a:srgbClr val="004165"/>
      </a:accent1>
      <a:accent2>
        <a:srgbClr val="AA272C"/>
      </a:accent2>
      <a:accent3>
        <a:srgbClr val="8B8D8E"/>
      </a:accent3>
      <a:accent4>
        <a:srgbClr val="E17000"/>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JENSEN HUGHES 01-2015" id="{D3FDC37A-0B78-48FF-80D2-F27DC69694C8}" vid="{B6C4DFD1-C10E-4C2F-BEBB-D411778EE78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ENSEN HUGHES">
    <a:dk1>
      <a:sysClr val="windowText" lastClr="000000"/>
    </a:dk1>
    <a:lt1>
      <a:sysClr val="window" lastClr="FFFFFF"/>
    </a:lt1>
    <a:dk2>
      <a:srgbClr val="004165"/>
    </a:dk2>
    <a:lt2>
      <a:srgbClr val="EEECE1"/>
    </a:lt2>
    <a:accent1>
      <a:srgbClr val="004165"/>
    </a:accent1>
    <a:accent2>
      <a:srgbClr val="AA272C"/>
    </a:accent2>
    <a:accent3>
      <a:srgbClr val="8B8D8E"/>
    </a:accent3>
    <a:accent4>
      <a:srgbClr val="E17000"/>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JENSEN HUGHES">
    <a:dk1>
      <a:sysClr val="windowText" lastClr="000000"/>
    </a:dk1>
    <a:lt1>
      <a:sysClr val="window" lastClr="FFFFFF"/>
    </a:lt1>
    <a:dk2>
      <a:srgbClr val="004165"/>
    </a:dk2>
    <a:lt2>
      <a:srgbClr val="EEECE1"/>
    </a:lt2>
    <a:accent1>
      <a:srgbClr val="004165"/>
    </a:accent1>
    <a:accent2>
      <a:srgbClr val="AA272C"/>
    </a:accent2>
    <a:accent3>
      <a:srgbClr val="8B8D8E"/>
    </a:accent3>
    <a:accent4>
      <a:srgbClr val="E17000"/>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143B6C432ECE4CBCF2B00C30882212" ma:contentTypeVersion="18" ma:contentTypeDescription="Create a new document." ma:contentTypeScope="" ma:versionID="8954a29e4769ece272c066ccc18628c4">
  <xsd:schema xmlns:xsd="http://www.w3.org/2001/XMLSchema" xmlns:xs="http://www.w3.org/2001/XMLSchema" xmlns:p="http://schemas.microsoft.com/office/2006/metadata/properties" xmlns:ns2="b2b8e1d9-4a03-4777-9c8a-e5d1c5d23e5d" xmlns:ns3="58fe7619-a8c7-40f1-9f03-2cbf56e6890c" targetNamespace="http://schemas.microsoft.com/office/2006/metadata/properties" ma:root="true" ma:fieldsID="740ddb9333e131180ce58e757f413cd7" ns2:_="" ns3:_="">
    <xsd:import namespace="b2b8e1d9-4a03-4777-9c8a-e5d1c5d23e5d"/>
    <xsd:import namespace="58fe7619-a8c7-40f1-9f03-2cbf56e689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Imag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8e1d9-4a03-4777-9c8a-e5d1c5d23e5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f96d6be-cf07-46e2-8511-cf29744e7298}" ma:internalName="TaxCatchAll" ma:showField="CatchAllData" ma:web="b2b8e1d9-4a03-4777-9c8a-e5d1c5d23e5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fe7619-a8c7-40f1-9f03-2cbf56e6890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5964a86-02fd-4138-b9b0-4772cfd08974"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b8e1d9-4a03-4777-9c8a-e5d1c5d23e5d" xsi:nil="true"/>
    <lcf76f155ced4ddcb4097134ff3c332f xmlns="58fe7619-a8c7-40f1-9f03-2cbf56e6890c">
      <Terms xmlns="http://schemas.microsoft.com/office/infopath/2007/PartnerControls"/>
    </lcf76f155ced4ddcb4097134ff3c332f>
    <Image xmlns="58fe7619-a8c7-40f1-9f03-2cbf56e6890c" xsi:nil="true"/>
  </documentManagement>
</p:properties>
</file>

<file path=customXml/itemProps1.xml><?xml version="1.0" encoding="utf-8"?>
<ds:datastoreItem xmlns:ds="http://schemas.openxmlformats.org/officeDocument/2006/customXml" ds:itemID="{320F5FB6-322B-47E2-97EE-E42B7693D781}">
  <ds:schemaRefs>
    <ds:schemaRef ds:uri="http://schemas.microsoft.com/sharepoint/v3/contenttype/forms"/>
  </ds:schemaRefs>
</ds:datastoreItem>
</file>

<file path=customXml/itemProps2.xml><?xml version="1.0" encoding="utf-8"?>
<ds:datastoreItem xmlns:ds="http://schemas.openxmlformats.org/officeDocument/2006/customXml" ds:itemID="{1CA14B4A-75E3-4BB2-AA3C-DE3B2E2E0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8e1d9-4a03-4777-9c8a-e5d1c5d23e5d"/>
    <ds:schemaRef ds:uri="58fe7619-a8c7-40f1-9f03-2cbf56e689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1CF22D-EA41-40A7-A9FD-705DBB55C9E9}">
  <ds:schemaRefs>
    <ds:schemaRef ds:uri="52d19753-ce93-461a-8365-06235d89a8d7"/>
    <ds:schemaRef ds:uri="b2b8e1d9-4a03-4777-9c8a-e5d1c5d23e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8fe7619-a8c7-40f1-9f03-2cbf56e6890c"/>
  </ds:schemaRefs>
</ds:datastoreItem>
</file>

<file path=docProps/app.xml><?xml version="1.0" encoding="utf-8"?>
<Properties xmlns="http://schemas.openxmlformats.org/officeDocument/2006/extended-properties" xmlns:vt="http://schemas.openxmlformats.org/officeDocument/2006/docPropsVTypes">
  <Template/>
  <TotalTime>8924</TotalTime>
  <Words>7793</Words>
  <Application>Microsoft Office PowerPoint</Application>
  <PresentationFormat>Widescreen</PresentationFormat>
  <Paragraphs>866</Paragraphs>
  <Slides>44</Slides>
  <Notes>33</Notes>
  <HiddenSlides>6</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Arial Black</vt:lpstr>
      <vt:lpstr>Arial Narrow</vt:lpstr>
      <vt:lpstr>Calibri</vt:lpstr>
      <vt:lpstr>Calibri Light</vt:lpstr>
      <vt:lpstr>HELVETICA NEUE CONDENSED</vt:lpstr>
      <vt:lpstr>Tahoma</vt:lpstr>
      <vt:lpstr>Wingdings</vt:lpstr>
      <vt:lpstr>White - bar</vt:lpstr>
      <vt:lpstr>Custom Design</vt:lpstr>
      <vt:lpstr>FEMA Public Assistance Overview Training </vt:lpstr>
      <vt:lpstr>Before we begin</vt:lpstr>
      <vt:lpstr>PA Program Overview</vt:lpstr>
      <vt:lpstr>PowerPoint Presentation</vt:lpstr>
      <vt:lpstr>Post-Declaration Activities</vt:lpstr>
      <vt:lpstr>FEMA</vt:lpstr>
      <vt:lpstr>State is the Grantee/Recipient </vt:lpstr>
      <vt:lpstr>Sub-Recipient</vt:lpstr>
      <vt:lpstr>Things to Do</vt:lpstr>
      <vt:lpstr>Eligible Facility </vt:lpstr>
      <vt:lpstr>Eligible Work</vt:lpstr>
      <vt:lpstr>Categories of Work</vt:lpstr>
      <vt:lpstr>Statutory Timelines for Project Completion </vt:lpstr>
      <vt:lpstr>Emergency Work – Category A</vt:lpstr>
      <vt:lpstr>Emergency Work – Category B</vt:lpstr>
      <vt:lpstr>Permanent Work – Category C</vt:lpstr>
      <vt:lpstr>Permanent Work – Category D (Non-NRCS or USACE) </vt:lpstr>
      <vt:lpstr>Permanent Work – Category E</vt:lpstr>
      <vt:lpstr>Permanent Work – Category F</vt:lpstr>
      <vt:lpstr>Permanent Work – Category G</vt:lpstr>
      <vt:lpstr>Other Considerations</vt:lpstr>
      <vt:lpstr>Cost</vt:lpstr>
      <vt:lpstr>Cost</vt:lpstr>
      <vt:lpstr>Cost</vt:lpstr>
      <vt:lpstr>Cost</vt:lpstr>
      <vt:lpstr>Management Cost Policy – Category Z</vt:lpstr>
      <vt:lpstr>Types of Projects</vt:lpstr>
      <vt:lpstr>Documentation</vt:lpstr>
      <vt:lpstr>Types of Documentation </vt:lpstr>
      <vt:lpstr>Documentation </vt:lpstr>
      <vt:lpstr>Procurement</vt:lpstr>
      <vt:lpstr>Procurement</vt:lpstr>
      <vt:lpstr>PowerPoint Presentation</vt:lpstr>
      <vt:lpstr>PowerPoint Presentation</vt:lpstr>
      <vt:lpstr>PowerPoint Presentation</vt:lpstr>
      <vt:lpstr>PowerPoint Presentation</vt:lpstr>
      <vt:lpstr>PowerPoint Presentation</vt:lpstr>
      <vt:lpstr>PowerPoint Presentation</vt:lpstr>
      <vt:lpstr>Hazard Mitigation</vt:lpstr>
      <vt:lpstr>Hazard Mitigation</vt:lpstr>
      <vt:lpstr>Hazard Mitigation Scenario</vt:lpstr>
      <vt:lpstr>Trends / Lessons Learned with FL EC’s</vt:lpstr>
      <vt:lpstr>Florida Recovery Obligation  Calculation (F-ROC)  Separate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Presenter(s) Date</dc:title>
  <dc:creator>Kailin Miller</dc:creator>
  <cp:lastModifiedBy>Jeffrey Allen</cp:lastModifiedBy>
  <cp:revision>78</cp:revision>
  <dcterms:created xsi:type="dcterms:W3CDTF">2015-01-09T16:36:36Z</dcterms:created>
  <dcterms:modified xsi:type="dcterms:W3CDTF">2024-04-15T19:13:22Z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0x0101008D3A1683E3B5234480F7E891C0C95BD5</vt:lpwstr>
  </property>
  <property fmtid="{D5CDD505-2E9C-101B-9397-08002B2CF9AE}" pid="3" name="MediaServiceImageTags">
    <vt:lpwstr/>
  </property>
  <property fmtid="{D5CDD505-2E9C-101B-9397-08002B2CF9AE}" pid="4" name="MSIP_Label_d4e0918c-e831-4c2e-83e4-839a20140896_Enabled">
    <vt:lpwstr>true</vt:lpwstr>
  </property>
  <property fmtid="{D5CDD505-2E9C-101B-9397-08002B2CF9AE}" pid="5" name="MSIP_Label_d4e0918c-e831-4c2e-83e4-839a20140896_SetDate">
    <vt:lpwstr>2024-03-08T14:24:50Z</vt:lpwstr>
  </property>
  <property fmtid="{D5CDD505-2E9C-101B-9397-08002B2CF9AE}" pid="6" name="MSIP_Label_d4e0918c-e831-4c2e-83e4-839a20140896_Method">
    <vt:lpwstr>Standard</vt:lpwstr>
  </property>
  <property fmtid="{D5CDD505-2E9C-101B-9397-08002B2CF9AE}" pid="7" name="MSIP_Label_d4e0918c-e831-4c2e-83e4-839a20140896_Name">
    <vt:lpwstr>Public Release Information</vt:lpwstr>
  </property>
  <property fmtid="{D5CDD505-2E9C-101B-9397-08002B2CF9AE}" pid="8" name="MSIP_Label_d4e0918c-e831-4c2e-83e4-839a20140896_SiteId">
    <vt:lpwstr>f009051e-b7f6-444f-87ae-3622c748f8ed</vt:lpwstr>
  </property>
  <property fmtid="{D5CDD505-2E9C-101B-9397-08002B2CF9AE}" pid="9" name="MSIP_Label_d4e0918c-e831-4c2e-83e4-839a20140896_ActionId">
    <vt:lpwstr>d593a4e3-9df1-43d8-b8ec-07149b3eff7f</vt:lpwstr>
  </property>
  <property fmtid="{D5CDD505-2E9C-101B-9397-08002B2CF9AE}" pid="10" name="MSIP_Label_d4e0918c-e831-4c2e-83e4-839a20140896_ContentBits">
    <vt:lpwstr>0</vt:lpwstr>
  </property>
</Properties>
</file>