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432" r:id="rId2"/>
    <p:sldId id="434" r:id="rId3"/>
    <p:sldId id="445" r:id="rId4"/>
    <p:sldId id="452" r:id="rId5"/>
    <p:sldId id="436" r:id="rId6"/>
    <p:sldId id="435" r:id="rId7"/>
    <p:sldId id="437" r:id="rId8"/>
    <p:sldId id="458" r:id="rId9"/>
    <p:sldId id="453" r:id="rId10"/>
    <p:sldId id="438" r:id="rId11"/>
    <p:sldId id="439" r:id="rId12"/>
    <p:sldId id="440" r:id="rId13"/>
    <p:sldId id="441" r:id="rId14"/>
    <p:sldId id="442" r:id="rId15"/>
    <p:sldId id="443" r:id="rId16"/>
    <p:sldId id="444" r:id="rId17"/>
    <p:sldId id="446" r:id="rId18"/>
    <p:sldId id="447" r:id="rId19"/>
    <p:sldId id="448" r:id="rId20"/>
    <p:sldId id="449" r:id="rId21"/>
    <p:sldId id="450" r:id="rId22"/>
    <p:sldId id="455" r:id="rId23"/>
    <p:sldId id="459" r:id="rId24"/>
    <p:sldId id="460" r:id="rId25"/>
    <p:sldId id="454" r:id="rId26"/>
    <p:sldId id="457" r:id="rId27"/>
    <p:sldId id="451" r:id="rId2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319" autoAdjust="0"/>
  </p:normalViewPr>
  <p:slideViewPr>
    <p:cSldViewPr>
      <p:cViewPr>
        <p:scale>
          <a:sx n="98" d="100"/>
          <a:sy n="98" d="100"/>
        </p:scale>
        <p:origin x="294" y="5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146"/>
    </p:cViewPr>
  </p:sorterViewPr>
  <p:notesViewPr>
    <p:cSldViewPr>
      <p:cViewPr varScale="1">
        <p:scale>
          <a:sx n="84" d="100"/>
          <a:sy n="84" d="100"/>
        </p:scale>
        <p:origin x="-3096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6F9E6A7-7181-438B-BAC9-E886F1A188B7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CDCDAE6-05C6-44D2-977A-3A02B4C29B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6389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1004F9E-A9D8-42FA-B39B-D2FFA72543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lide Image Placeholder 7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784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65887"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 defTabSz="465887"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 defTabSz="465887"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 defTabSz="465887"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 defTabSz="465887"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defTabSz="4658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defTabSz="4658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defTabSz="4658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defTabSz="4658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4002BCAB-EAFC-4D8F-A9E2-C77765C5011C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65887"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 defTabSz="465887"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 defTabSz="465887"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 defTabSz="465887"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 defTabSz="465887"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defTabSz="4658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defTabSz="4658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defTabSz="4658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defTabSz="4658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7CB6702D-9F8B-4147-9441-C6770CE75768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65887"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 defTabSz="465887"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 defTabSz="465887"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 defTabSz="465887"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 defTabSz="465887"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defTabSz="4658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defTabSz="4658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defTabSz="4658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defTabSz="4658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7CB6702D-9F8B-4147-9441-C6770CE75768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65887"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 defTabSz="465887"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 defTabSz="465887"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 defTabSz="465887"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 defTabSz="465887"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defTabSz="4658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defTabSz="4658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defTabSz="4658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defTabSz="4658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7CB6702D-9F8B-4147-9441-C6770CE75768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65887"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 defTabSz="465887"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 defTabSz="465887"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 defTabSz="465887"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 defTabSz="465887"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defTabSz="4658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defTabSz="4658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defTabSz="4658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defTabSz="4658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ED0F5B6D-EFCB-421F-A0FA-C970E04734D3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65887"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 defTabSz="465887"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 defTabSz="465887"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 defTabSz="465887"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 defTabSz="465887"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defTabSz="4658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defTabSz="4658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defTabSz="4658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defTabSz="4658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4D31E560-4C71-4BB6-A00F-98CFEC2D08E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65887"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 defTabSz="465887"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 defTabSz="465887"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 defTabSz="465887"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 defTabSz="465887"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defTabSz="4658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defTabSz="4658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defTabSz="4658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defTabSz="4658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23EEB462-B652-40F0-A77A-FA32AB035E5B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65887"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 defTabSz="465887"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 defTabSz="465887"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 defTabSz="465887"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 defTabSz="465887"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defTabSz="4658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defTabSz="4658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defTabSz="4658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defTabSz="4658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688711E5-F33F-4784-9DC9-605D3E2E758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65887"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 defTabSz="465887"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 defTabSz="465887"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 defTabSz="465887"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 defTabSz="465887"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defTabSz="4658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defTabSz="4658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defTabSz="4658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defTabSz="4658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1332134D-DA2A-4215-94D8-8450AE52F604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65887"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 defTabSz="465887"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 defTabSz="465887"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 defTabSz="465887"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 defTabSz="465887"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defTabSz="4658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defTabSz="4658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defTabSz="4658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defTabSz="4658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BDA1E133-5AA7-460E-8A96-AC7A0D14AA94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65887"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 defTabSz="465887"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 defTabSz="465887"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 defTabSz="465887"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 defTabSz="465887"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defTabSz="4658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defTabSz="4658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defTabSz="4658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defTabSz="4658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4B2CAFE7-D94B-41EB-99CC-791307D7CB11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65887"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 defTabSz="465887"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 defTabSz="465887"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 defTabSz="465887"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 defTabSz="465887"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defTabSz="4658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defTabSz="4658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defTabSz="4658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defTabSz="4658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7CB6702D-9F8B-4147-9441-C6770CE75768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DE9C7-8170-4045-BF90-FAB938C6E519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2DD84-693A-4A09-A697-F0DDCDB97B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DE9C7-8170-4045-BF90-FAB938C6E519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2DD84-693A-4A09-A697-F0DDCDB97B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796A0D-5EE9-4E9A-B1F6-46DF1D8F08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DE9C7-8170-4045-BF90-FAB938C6E519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2DD84-693A-4A09-A697-F0DDCDB97B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DE9C7-8170-4045-BF90-FAB938C6E519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2DD84-693A-4A09-A697-F0DDCDB97B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DE9C7-8170-4045-BF90-FAB938C6E519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2DD84-693A-4A09-A697-F0DDCDB97B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DE9C7-8170-4045-BF90-FAB938C6E519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2DD84-693A-4A09-A697-F0DDCDB97B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DE9C7-8170-4045-BF90-FAB938C6E519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2DD84-693A-4A09-A697-F0DDCDB97B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DE9C7-8170-4045-BF90-FAB938C6E519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2DD84-693A-4A09-A697-F0DDCDB97B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DE9C7-8170-4045-BF90-FAB938C6E519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2DD84-693A-4A09-A697-F0DDCDB97B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DE9C7-8170-4045-BF90-FAB938C6E519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2DD84-693A-4A09-A697-F0DDCDB97B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71437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DE9C7-8170-4045-BF90-FAB938C6E519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2DD84-693A-4A09-A697-F0DDCDB97BC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0" y="0"/>
            <a:ext cx="9144000" cy="1524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7" name="Group 16"/>
          <p:cNvGrpSpPr>
            <a:grpSpLocks/>
          </p:cNvGrpSpPr>
          <p:nvPr/>
        </p:nvGrpSpPr>
        <p:grpSpPr bwMode="auto">
          <a:xfrm>
            <a:off x="7924800" y="41275"/>
            <a:ext cx="1219200" cy="217488"/>
            <a:chOff x="96" y="3936"/>
            <a:chExt cx="768" cy="137"/>
          </a:xfrm>
        </p:grpSpPr>
        <p:pic>
          <p:nvPicPr>
            <p:cNvPr id="28" name="Picture 12" descr="\\Server\Share\Data\001 MarketingMaterials\Logos and Graphics\Official HudsonMann Logo\Clear Diamond.gif"/>
            <p:cNvPicPr>
              <a:picLocks noChangeAspect="1" noChangeArrowheads="1"/>
            </p:cNvPicPr>
            <p:nvPr userDrawn="1"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96" y="3936"/>
              <a:ext cx="192" cy="137"/>
            </a:xfrm>
            <a:prstGeom prst="rect">
              <a:avLst/>
            </a:prstGeom>
            <a:noFill/>
          </p:spPr>
        </p:pic>
        <p:pic>
          <p:nvPicPr>
            <p:cNvPr id="29" name="Picture 13" descr="\\Server\Share\Data\001 MarketingMaterials\Logos and Graphics\Official HudsonMann Logo\Clear Diamond.gif"/>
            <p:cNvPicPr>
              <a:picLocks noChangeAspect="1" noChangeArrowheads="1"/>
            </p:cNvPicPr>
            <p:nvPr userDrawn="1"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288" y="3936"/>
              <a:ext cx="192" cy="137"/>
            </a:xfrm>
            <a:prstGeom prst="rect">
              <a:avLst/>
            </a:prstGeom>
            <a:noFill/>
          </p:spPr>
        </p:pic>
        <p:pic>
          <p:nvPicPr>
            <p:cNvPr id="30" name="Picture 14" descr="\\Server\Share\Data\001 MarketingMaterials\Logos and Graphics\Official HudsonMann Logo\Clear Diamond.gif"/>
            <p:cNvPicPr>
              <a:picLocks noChangeAspect="1" noChangeArrowheads="1"/>
            </p:cNvPicPr>
            <p:nvPr userDrawn="1"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672" y="3936"/>
              <a:ext cx="192" cy="137"/>
            </a:xfrm>
            <a:prstGeom prst="rect">
              <a:avLst/>
            </a:prstGeom>
            <a:noFill/>
          </p:spPr>
        </p:pic>
        <p:pic>
          <p:nvPicPr>
            <p:cNvPr id="31" name="Picture 15" descr="\\Server\Share\Data\001 MarketingMaterials\Logos and Graphics\Official HudsonMann Logo\Clear Diamond.gif"/>
            <p:cNvPicPr>
              <a:picLocks noChangeAspect="1" noChangeArrowheads="1"/>
            </p:cNvPicPr>
            <p:nvPr userDrawn="1"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480" y="3936"/>
              <a:ext cx="192" cy="137"/>
            </a:xfrm>
            <a:prstGeom prst="rect">
              <a:avLst/>
            </a:prstGeom>
            <a:noFill/>
          </p:spPr>
        </p:pic>
      </p:grpSp>
      <p:sp>
        <p:nvSpPr>
          <p:cNvPr id="32" name="Rectangle 7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Text Box 8"/>
          <p:cNvSpPr txBox="1">
            <a:spLocks noChangeArrowheads="1"/>
          </p:cNvSpPr>
          <p:nvPr/>
        </p:nvSpPr>
        <p:spPr bwMode="auto">
          <a:xfrm>
            <a:off x="0" y="64770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bg1"/>
                </a:solidFill>
                <a:latin typeface="Perpetua" pitchFamily="18" charset="0"/>
              </a:rPr>
              <a:t>HudsonMann, Inc.                                                    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Avant%20Resources%20Webinar%20Marketing%20Questionnaire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mailto:ndickinson@hudsonmann.com" TargetMode="Externa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ol.gov/ofccp/contacts/ofnation2.ht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4"/>
          <p:cNvSpPr txBox="1">
            <a:spLocks noChangeArrowheads="1"/>
          </p:cNvSpPr>
          <p:nvPr/>
        </p:nvSpPr>
        <p:spPr bwMode="auto">
          <a:xfrm>
            <a:off x="527388" y="1752600"/>
            <a:ext cx="8186738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rgbClr val="D18721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1pPr>
            <a:lvl2pPr>
              <a:defRPr sz="28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2pPr>
            <a:lvl3pPr>
              <a:defRPr sz="24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3pPr>
            <a:lvl4pPr>
              <a:defRPr sz="20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4pPr>
            <a:lvl5pPr>
              <a:defRPr sz="20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9pPr>
          </a:lstStyle>
          <a:p>
            <a:pPr eaLnBrk="1" hangingPunct="1"/>
            <a:r>
              <a:rPr lang="en-US" sz="3000" dirty="0" smtClean="0">
                <a:solidFill>
                  <a:schemeClr val="accent6">
                    <a:lumMod val="75000"/>
                  </a:schemeClr>
                </a:solidFill>
              </a:rPr>
              <a:t>Conducting a Mock OFCCP Audit</a:t>
            </a:r>
            <a:endParaRPr lang="en-US" sz="3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078" name="TextBox 13"/>
          <p:cNvSpPr txBox="1">
            <a:spLocks noChangeArrowheads="1"/>
          </p:cNvSpPr>
          <p:nvPr/>
        </p:nvSpPr>
        <p:spPr bwMode="auto">
          <a:xfrm>
            <a:off x="2797175" y="393065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rgbClr val="D18721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1pPr>
            <a:lvl2pPr>
              <a:defRPr sz="28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2pPr>
            <a:lvl3pPr>
              <a:defRPr sz="24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3pPr>
            <a:lvl4pPr>
              <a:defRPr sz="20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4pPr>
            <a:lvl5pPr>
              <a:defRPr sz="20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9pPr>
          </a:lstStyle>
          <a:p>
            <a:pPr eaLnBrk="1" hangingPunct="1"/>
            <a:endParaRPr lang="en-US" sz="180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669857" y="2438400"/>
            <a:ext cx="81867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rgbClr val="D18721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1pPr>
            <a:lvl2pPr>
              <a:defRPr sz="28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2pPr>
            <a:lvl3pPr>
              <a:defRPr sz="24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3pPr>
            <a:lvl4pPr>
              <a:defRPr sz="20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4pPr>
            <a:lvl5pPr>
              <a:defRPr sz="20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9pPr>
          </a:lstStyle>
          <a:p>
            <a:pPr eaLnBrk="1" hangingPunct="1"/>
            <a:r>
              <a:rPr lang="en-US" sz="2400" dirty="0" smtClean="0">
                <a:solidFill>
                  <a:srgbClr val="00B0F0"/>
                </a:solidFill>
              </a:rPr>
              <a:t>Preparing Your Organization for a Compliance Review</a:t>
            </a:r>
            <a:endParaRPr lang="en-US" sz="2400" dirty="0">
              <a:solidFill>
                <a:srgbClr val="00B0F0"/>
              </a:solidFill>
            </a:endParaRPr>
          </a:p>
        </p:txBody>
      </p:sp>
      <p:sp>
        <p:nvSpPr>
          <p:cNvPr id="9" name="TextBox 6"/>
          <p:cNvSpPr txBox="1">
            <a:spLocks noChangeArrowheads="1"/>
          </p:cNvSpPr>
          <p:nvPr/>
        </p:nvSpPr>
        <p:spPr bwMode="auto">
          <a:xfrm>
            <a:off x="580417" y="3422650"/>
            <a:ext cx="8450262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rgbClr val="D18721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1pPr>
            <a:lvl2pPr>
              <a:defRPr sz="28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2pPr>
            <a:lvl3pPr>
              <a:defRPr sz="24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3pPr>
            <a:lvl4pPr>
              <a:defRPr sz="20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4pPr>
            <a:lvl5pPr>
              <a:defRPr sz="20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9pPr>
          </a:lstStyle>
          <a:p>
            <a:pPr eaLnBrk="1" hangingPunct="1"/>
            <a:r>
              <a:rPr lang="en-US" sz="3000" dirty="0">
                <a:solidFill>
                  <a:srgbClr val="6E9257"/>
                </a:solidFill>
              </a:rPr>
              <a:t>Neil Dickinson, SPHR</a:t>
            </a:r>
          </a:p>
          <a:p>
            <a:pPr eaLnBrk="1" hangingPunct="1"/>
            <a:r>
              <a:rPr lang="en-US" sz="3000" dirty="0">
                <a:solidFill>
                  <a:srgbClr val="6E9257"/>
                </a:solidFill>
              </a:rPr>
              <a:t>Managing Partner</a:t>
            </a:r>
          </a:p>
        </p:txBody>
      </p:sp>
      <p:pic>
        <p:nvPicPr>
          <p:cNvPr id="10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856" y="4433786"/>
            <a:ext cx="2746375" cy="116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14993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Beef UP Initial Submission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71475" y="1711325"/>
            <a:ext cx="2446338" cy="1754188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3600" spc="200" dirty="0">
                <a:solidFill>
                  <a:schemeClr val="accent6"/>
                </a:solidFill>
                <a:latin typeface="Bebas Neue" pitchFamily="34" charset="0"/>
              </a:rPr>
              <a:t>Good Faith</a:t>
            </a:r>
          </a:p>
          <a:p>
            <a:pPr algn="ctr" eaLnBrk="1" hangingPunct="1">
              <a:defRPr/>
            </a:pPr>
            <a:r>
              <a:rPr lang="en-US" sz="3600" spc="200" dirty="0">
                <a:solidFill>
                  <a:schemeClr val="accent6"/>
                </a:solidFill>
                <a:latin typeface="Bebas Neue" pitchFamily="34" charset="0"/>
              </a:rPr>
              <a:t>Efforts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278188" y="1966913"/>
            <a:ext cx="2133600" cy="120015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3600" spc="200" dirty="0">
                <a:solidFill>
                  <a:schemeClr val="accent6"/>
                </a:solidFill>
                <a:latin typeface="Bebas Neue" pitchFamily="34" charset="0"/>
              </a:rPr>
              <a:t>VETS-100A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599238" y="1966913"/>
            <a:ext cx="2133600" cy="175418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3600" spc="200" dirty="0">
                <a:solidFill>
                  <a:schemeClr val="accent6"/>
                </a:solidFill>
                <a:latin typeface="Bebas Neue" pitchFamily="34" charset="0"/>
              </a:rPr>
              <a:t>Job listing</a:t>
            </a:r>
          </a:p>
          <a:p>
            <a:pPr algn="ctr" eaLnBrk="1" hangingPunct="1">
              <a:defRPr/>
            </a:pPr>
            <a:r>
              <a:rPr lang="en-US" sz="3600" spc="200" dirty="0">
                <a:solidFill>
                  <a:schemeClr val="accent6"/>
                </a:solidFill>
                <a:latin typeface="Bebas Neue" pitchFamily="34" charset="0"/>
              </a:rPr>
              <a:t>samples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28600" y="4114800"/>
            <a:ext cx="2540000" cy="1754188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3600" spc="200" dirty="0">
                <a:solidFill>
                  <a:schemeClr val="accent6"/>
                </a:solidFill>
                <a:latin typeface="Bebas Neue" pitchFamily="34" charset="0"/>
              </a:rPr>
              <a:t>Job ads</a:t>
            </a:r>
          </a:p>
          <a:p>
            <a:pPr algn="ctr" eaLnBrk="1" hangingPunct="1">
              <a:defRPr/>
            </a:pPr>
            <a:r>
              <a:rPr lang="en-US" sz="3600" spc="200" dirty="0">
                <a:solidFill>
                  <a:schemeClr val="accent6"/>
                </a:solidFill>
                <a:latin typeface="Bebas Neue" pitchFamily="34" charset="0"/>
              </a:rPr>
              <a:t>w/ EEO statement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368675" y="4224338"/>
            <a:ext cx="2355850" cy="120015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3600" spc="200" dirty="0">
                <a:solidFill>
                  <a:schemeClr val="accent6"/>
                </a:solidFill>
                <a:latin typeface="Bebas Neue" pitchFamily="34" charset="0"/>
              </a:rPr>
              <a:t>Purchase</a:t>
            </a:r>
          </a:p>
          <a:p>
            <a:pPr algn="ctr" eaLnBrk="1" hangingPunct="1">
              <a:defRPr/>
            </a:pPr>
            <a:r>
              <a:rPr lang="en-US" sz="3600" spc="200" dirty="0">
                <a:solidFill>
                  <a:schemeClr val="accent6"/>
                </a:solidFill>
                <a:latin typeface="Bebas Neue" pitchFamily="34" charset="0"/>
              </a:rPr>
              <a:t>Order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826125" y="3946525"/>
            <a:ext cx="3165475" cy="1754188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3600" spc="200" dirty="0">
                <a:solidFill>
                  <a:schemeClr val="accent6"/>
                </a:solidFill>
                <a:latin typeface="Bebas Neue" pitchFamily="34" charset="0"/>
              </a:rPr>
              <a:t>Online </a:t>
            </a:r>
          </a:p>
          <a:p>
            <a:pPr algn="ctr" eaLnBrk="1" hangingPunct="1">
              <a:defRPr/>
            </a:pPr>
            <a:r>
              <a:rPr lang="en-US" sz="3600" spc="200" dirty="0">
                <a:solidFill>
                  <a:schemeClr val="accent6"/>
                </a:solidFill>
                <a:latin typeface="Bebas Neue" pitchFamily="34" charset="0"/>
              </a:rPr>
              <a:t>Accessibility language</a:t>
            </a:r>
          </a:p>
        </p:txBody>
      </p:sp>
    </p:spTree>
    <p:extLst>
      <p:ext uri="{BB962C8B-B14F-4D97-AF65-F5344CB8AC3E}">
        <p14:creationId xmlns:p14="http://schemas.microsoft.com/office/powerpoint/2010/main" val="1597637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396875" y="2022475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Avoid Common Violations</a:t>
            </a:r>
          </a:p>
        </p:txBody>
      </p:sp>
    </p:spTree>
    <p:extLst>
      <p:ext uri="{BB962C8B-B14F-4D97-AF65-F5344CB8AC3E}">
        <p14:creationId xmlns:p14="http://schemas.microsoft.com/office/powerpoint/2010/main" val="413543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Posting With State</a:t>
            </a:r>
            <a:b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Workforce Agencies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457200" y="2159000"/>
            <a:ext cx="8229600" cy="4525963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All non-senior level jobs should be posted in state where job originates</a:t>
            </a:r>
          </a:p>
          <a:p>
            <a:pPr eaLnBrk="1" hangingPunct="1"/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Jobs lasting three days or less and those filled internally are excluded</a:t>
            </a:r>
          </a:p>
          <a:p>
            <a:pPr eaLnBrk="1" hangingPunct="1"/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Ensure ability to document</a:t>
            </a:r>
          </a:p>
          <a:p>
            <a:pPr eaLnBrk="1" hangingPunct="1"/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Monitor third parties</a:t>
            </a:r>
          </a:p>
        </p:txBody>
      </p:sp>
    </p:spTree>
    <p:extLst>
      <p:ext uri="{BB962C8B-B14F-4D97-AF65-F5344CB8AC3E}">
        <p14:creationId xmlns:p14="http://schemas.microsoft.com/office/powerpoint/2010/main" val="2623272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Documenting Outreach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728663" y="2247900"/>
            <a:ext cx="7332662" cy="4525963"/>
          </a:xfrm>
        </p:spPr>
        <p:txBody>
          <a:bodyPr/>
          <a:lstStyle/>
          <a:p>
            <a:pPr eaLnBrk="1" hangingPunct="1">
              <a:buFont typeface="Arial" charset="0"/>
              <a:buChar char="•"/>
              <a:defRPr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Areas of underutilization for </a:t>
            </a:r>
          </a:p>
          <a:p>
            <a:pPr marL="0" indent="0" eaLnBrk="1" hangingPunct="1">
              <a:buFont typeface="Arial" pitchFamily="34" charset="0"/>
              <a:buNone/>
              <a:defRPr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    minorities /females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Veteran outreach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Disabled outreach</a:t>
            </a:r>
          </a:p>
        </p:txBody>
      </p:sp>
      <p:sp>
        <p:nvSpPr>
          <p:cNvPr id="14340" name="TextBox 7"/>
          <p:cNvSpPr txBox="1">
            <a:spLocks noChangeArrowheads="1"/>
          </p:cNvSpPr>
          <p:nvPr/>
        </p:nvSpPr>
        <p:spPr bwMode="auto">
          <a:xfrm>
            <a:off x="673100" y="6046788"/>
            <a:ext cx="38735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rgbClr val="D18721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1pPr>
            <a:lvl2pPr>
              <a:defRPr sz="28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2pPr>
            <a:lvl3pPr>
              <a:defRPr sz="24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3pPr>
            <a:lvl4pPr>
              <a:defRPr sz="20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4pPr>
            <a:lvl5pPr>
              <a:defRPr sz="20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9pPr>
          </a:lstStyle>
          <a:p>
            <a:pPr eaLnBrk="1" hangingPunct="1"/>
            <a:r>
              <a:rPr lang="en-US" sz="2000" b="1" dirty="0" smtClean="0">
                <a:solidFill>
                  <a:srgbClr val="6E9257"/>
                </a:solidFill>
              </a:rPr>
              <a:t> </a:t>
            </a:r>
            <a:endParaRPr lang="en-US" sz="2000" b="1" dirty="0">
              <a:solidFill>
                <a:srgbClr val="6E92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4893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Documenting Outreach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57200" y="2017713"/>
            <a:ext cx="8229600" cy="4525962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Outreach in local areas you recruit</a:t>
            </a:r>
          </a:p>
          <a:p>
            <a:pPr eaLnBrk="1" hangingPunct="1"/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Specific to the jobs you have</a:t>
            </a:r>
          </a:p>
          <a:p>
            <a:pPr eaLnBrk="1" hangingPunct="1"/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Engage OFCCP as needed</a:t>
            </a:r>
          </a:p>
          <a:p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  <a:hlinkClick r:id="rId3" action="ppaction://hlinkfile" tooltip="http://www.dol-esa.gov/errd/index.html#search"/>
              </a:rPr>
              <a:t>http://www.dol-esa.gov/errd/index.html#search</a:t>
            </a:r>
            <a:endParaRPr lang="en-US" sz="2400" dirty="0" smtClean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Monitor and document results</a:t>
            </a:r>
          </a:p>
          <a:p>
            <a:pPr eaLnBrk="1" hangingPunct="1"/>
            <a:endParaRPr lang="en-US" dirty="0" smtClean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8965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Applicant Self- ID </a:t>
            </a:r>
            <a:b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Process 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457200" y="2230438"/>
            <a:ext cx="8229600" cy="4525962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Must allow applicants to Self ID race and gender</a:t>
            </a:r>
          </a:p>
          <a:p>
            <a:pPr eaLnBrk="1" hangingPunct="1"/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This data should be maintained for two years</a:t>
            </a:r>
          </a:p>
          <a:p>
            <a:pPr eaLnBrk="1" hangingPunct="1"/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1 to 1 applicant to hire ratio is red flag</a:t>
            </a:r>
          </a:p>
        </p:txBody>
      </p:sp>
    </p:spTree>
    <p:extLst>
      <p:ext uri="{BB962C8B-B14F-4D97-AF65-F5344CB8AC3E}">
        <p14:creationId xmlns:p14="http://schemas.microsoft.com/office/powerpoint/2010/main" val="414577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396875" y="2022475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Monitor Discrimination Indicators</a:t>
            </a:r>
          </a:p>
        </p:txBody>
      </p:sp>
    </p:spTree>
    <p:extLst>
      <p:ext uri="{BB962C8B-B14F-4D97-AF65-F5344CB8AC3E}">
        <p14:creationId xmlns:p14="http://schemas.microsoft.com/office/powerpoint/2010/main" val="156852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Failure to Hire and Adverse Impact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Monitor adverse impact in AAP by job group using 2 standard deviations</a:t>
            </a:r>
          </a:p>
          <a:p>
            <a:pPr eaLnBrk="1" hangingPunct="1"/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Ensure definition of applicant is used</a:t>
            </a:r>
          </a:p>
          <a:p>
            <a:pPr eaLnBrk="1" hangingPunct="1"/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Maintain disposition codes</a:t>
            </a:r>
          </a:p>
          <a:p>
            <a:pPr eaLnBrk="1" hangingPunct="1"/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Retain applications and supporting hiring materials</a:t>
            </a:r>
          </a:p>
          <a:p>
            <a:pPr eaLnBrk="1" hangingPunct="1"/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Use standardized and documented hiring process</a:t>
            </a:r>
          </a:p>
        </p:txBody>
      </p:sp>
    </p:spTree>
    <p:extLst>
      <p:ext uri="{BB962C8B-B14F-4D97-AF65-F5344CB8AC3E}">
        <p14:creationId xmlns:p14="http://schemas.microsoft.com/office/powerpoint/2010/main" val="306939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Failure to Hire and Adverse Impact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457200" y="2292350"/>
            <a:ext cx="8229600" cy="4525963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Know minimum qualifications for job</a:t>
            </a:r>
          </a:p>
          <a:p>
            <a:pPr eaLnBrk="1" hangingPunct="1"/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Focus on entry level positions</a:t>
            </a:r>
          </a:p>
          <a:p>
            <a:pPr eaLnBrk="1" hangingPunct="1"/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Monitor steps of hiring process that may have barriers</a:t>
            </a:r>
          </a:p>
          <a:p>
            <a:pPr eaLnBrk="1" hangingPunct="1"/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Beware of  poorly defined filters that may be seen as discriminatory “Not a Good Cultural Fit” </a:t>
            </a:r>
          </a:p>
        </p:txBody>
      </p:sp>
    </p:spTree>
    <p:extLst>
      <p:ext uri="{BB962C8B-B14F-4D97-AF65-F5344CB8AC3E}">
        <p14:creationId xmlns:p14="http://schemas.microsoft.com/office/powerpoint/2010/main" val="838665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Title 1"/>
          <p:cNvSpPr txBox="1">
            <a:spLocks/>
          </p:cNvSpPr>
          <p:nvPr/>
        </p:nvSpPr>
        <p:spPr bwMode="auto">
          <a:xfrm>
            <a:off x="381000" y="4572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>
                <a:solidFill>
                  <a:srgbClr val="D18721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1pPr>
            <a:lvl2pPr>
              <a:defRPr sz="28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2pPr>
            <a:lvl3pPr>
              <a:defRPr sz="24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3pPr>
            <a:lvl4pPr>
              <a:defRPr sz="20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4pPr>
            <a:lvl5pPr>
              <a:defRPr sz="20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9pPr>
          </a:lstStyle>
          <a:p>
            <a:r>
              <a:rPr lang="en-US" sz="4000" dirty="0">
                <a:solidFill>
                  <a:schemeClr val="accent6">
                    <a:lumMod val="75000"/>
                  </a:schemeClr>
                </a:solidFill>
              </a:rPr>
              <a:t>Internal Pay Equity</a:t>
            </a:r>
          </a:p>
        </p:txBody>
      </p:sp>
      <p:sp>
        <p:nvSpPr>
          <p:cNvPr id="26629" name="Content Placeholder 2"/>
          <p:cNvSpPr txBox="1">
            <a:spLocks/>
          </p:cNvSpPr>
          <p:nvPr/>
        </p:nvSpPr>
        <p:spPr bwMode="auto">
          <a:xfrm>
            <a:off x="309563" y="1717675"/>
            <a:ext cx="8229600" cy="2544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D18721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1pPr>
            <a:lvl2pPr>
              <a:defRPr sz="28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2pPr>
            <a:lvl3pPr>
              <a:defRPr sz="24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3pPr>
            <a:lvl4pPr>
              <a:defRPr sz="20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4pPr>
            <a:lvl5pPr>
              <a:defRPr sz="20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9pPr>
          </a:lstStyle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Government spotlight on compensation practices: Lilly Ledbetter Fair Pay Act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Is your compensation consistently driven by transparent business factors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Can you explain differences in pay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	for employees in the same job</a:t>
            </a:r>
          </a:p>
        </p:txBody>
      </p:sp>
    </p:spTree>
    <p:extLst>
      <p:ext uri="{BB962C8B-B14F-4D97-AF65-F5344CB8AC3E}">
        <p14:creationId xmlns:p14="http://schemas.microsoft.com/office/powerpoint/2010/main" val="3690376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“Full Scale Aggressive Enforcement”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229600" cy="45259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Audits with violations have increased from 15% to 30% in four years</a:t>
            </a:r>
          </a:p>
          <a:p>
            <a:pPr eaLnBrk="1" hangingPunct="1">
              <a:defRPr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100% increase in violation rates</a:t>
            </a:r>
          </a:p>
          <a:p>
            <a:pPr eaLnBrk="1" hangingPunct="1">
              <a:defRPr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Compliance reviews are more time intensive with more data requests</a:t>
            </a:r>
          </a:p>
          <a:p>
            <a:pPr>
              <a:defRPr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Being a federal contractor is voluntary and is a privilege</a:t>
            </a:r>
          </a:p>
          <a:p>
            <a:pPr eaLnBrk="1" hangingPunct="1">
              <a:defRPr/>
            </a:pPr>
            <a:endParaRPr lang="en-US" dirty="0" smtClean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3061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Title 1"/>
          <p:cNvSpPr txBox="1">
            <a:spLocks/>
          </p:cNvSpPr>
          <p:nvPr/>
        </p:nvSpPr>
        <p:spPr bwMode="auto">
          <a:xfrm>
            <a:off x="381000" y="4572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>
                <a:solidFill>
                  <a:srgbClr val="D18721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1pPr>
            <a:lvl2pPr>
              <a:defRPr sz="28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2pPr>
            <a:lvl3pPr>
              <a:defRPr sz="24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3pPr>
            <a:lvl4pPr>
              <a:defRPr sz="20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4pPr>
            <a:lvl5pPr>
              <a:defRPr sz="20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9pPr>
          </a:lstStyle>
          <a:p>
            <a:r>
              <a:rPr lang="en-US" sz="4000" b="1" dirty="0">
                <a:solidFill>
                  <a:schemeClr val="accent6">
                    <a:lumMod val="75000"/>
                  </a:schemeClr>
                </a:solidFill>
              </a:rPr>
              <a:t>Internal Pay Equity</a:t>
            </a:r>
          </a:p>
        </p:txBody>
      </p:sp>
      <p:sp>
        <p:nvSpPr>
          <p:cNvPr id="28677" name="Content Placeholder 2"/>
          <p:cNvSpPr txBox="1">
            <a:spLocks/>
          </p:cNvSpPr>
          <p:nvPr/>
        </p:nvSpPr>
        <p:spPr bwMode="auto">
          <a:xfrm>
            <a:off x="152400" y="1984372"/>
            <a:ext cx="8229600" cy="2544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D18721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1pPr>
            <a:lvl2pPr>
              <a:defRPr sz="28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2pPr>
            <a:lvl3pPr>
              <a:defRPr sz="24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3pPr>
            <a:lvl4pPr>
              <a:defRPr sz="20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4pPr>
            <a:lvl5pPr>
              <a:defRPr sz="20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9pPr>
          </a:lstStyle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Review Job Descriptions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Run Internal Pay Analysis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Be able to defend and document differences in pay at job title level</a:t>
            </a:r>
          </a:p>
        </p:txBody>
      </p:sp>
    </p:spTree>
    <p:extLst>
      <p:ext uri="{BB962C8B-B14F-4D97-AF65-F5344CB8AC3E}">
        <p14:creationId xmlns:p14="http://schemas.microsoft.com/office/powerpoint/2010/main" val="952556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5" name="Title 1"/>
          <p:cNvSpPr txBox="1">
            <a:spLocks/>
          </p:cNvSpPr>
          <p:nvPr/>
        </p:nvSpPr>
        <p:spPr bwMode="auto">
          <a:xfrm>
            <a:off x="381000" y="3048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>
                <a:solidFill>
                  <a:srgbClr val="D18721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1pPr>
            <a:lvl2pPr>
              <a:defRPr sz="28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2pPr>
            <a:lvl3pPr>
              <a:defRPr sz="24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3pPr>
            <a:lvl4pPr>
              <a:defRPr sz="20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4pPr>
            <a:lvl5pPr>
              <a:defRPr sz="20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9pPr>
          </a:lstStyle>
          <a:p>
            <a:r>
              <a:rPr lang="en-US" sz="4400" b="1" dirty="0">
                <a:solidFill>
                  <a:schemeClr val="accent6">
                    <a:lumMod val="75000"/>
                  </a:schemeClr>
                </a:solidFill>
              </a:rPr>
              <a:t>13 Compensation Factors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31800" y="1446179"/>
            <a:ext cx="8229600" cy="452596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Job Title</a:t>
            </a:r>
          </a:p>
          <a:p>
            <a:pPr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Time in current position</a:t>
            </a:r>
          </a:p>
          <a:p>
            <a:pPr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Time with company/date of hire</a:t>
            </a:r>
            <a:endParaRPr lang="en-US" sz="3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Date of birth or last degree earned </a:t>
            </a:r>
            <a:endParaRPr lang="en-US" sz="3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Part Time/ Full Time</a:t>
            </a:r>
            <a:endParaRPr lang="en-US" sz="3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Geographic Location</a:t>
            </a:r>
          </a:p>
          <a:p>
            <a:pPr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FLSA Status</a:t>
            </a:r>
          </a:p>
          <a:p>
            <a:pPr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PT/FT</a:t>
            </a:r>
          </a:p>
          <a:p>
            <a:pPr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Bonuses or Other Paid Allowances</a:t>
            </a:r>
          </a:p>
          <a:p>
            <a:pPr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Other factors that influence compensation in your system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884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5" name="Title 1"/>
          <p:cNvSpPr txBox="1">
            <a:spLocks/>
          </p:cNvSpPr>
          <p:nvPr/>
        </p:nvSpPr>
        <p:spPr bwMode="auto">
          <a:xfrm>
            <a:off x="381000" y="3048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>
                <a:solidFill>
                  <a:srgbClr val="D18721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1pPr>
            <a:lvl2pPr>
              <a:defRPr sz="28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2pPr>
            <a:lvl3pPr>
              <a:defRPr sz="24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3pPr>
            <a:lvl4pPr>
              <a:defRPr sz="20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4pPr>
            <a:lvl5pPr>
              <a:defRPr sz="20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9pPr>
          </a:lstStyle>
          <a:p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Onsite Audits</a:t>
            </a:r>
            <a:endParaRPr lang="en-US" sz="4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31800" y="1446179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Normally focused on issues found in hiring or compensation during desk audit</a:t>
            </a:r>
          </a:p>
          <a:p>
            <a:pPr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1-2 days</a:t>
            </a:r>
          </a:p>
          <a:p>
            <a:pPr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Meeting with senior management</a:t>
            </a:r>
          </a:p>
          <a:p>
            <a:pPr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Facility Tours</a:t>
            </a:r>
          </a:p>
          <a:p>
            <a:pPr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Interviews</a:t>
            </a:r>
          </a:p>
          <a:p>
            <a:pPr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Disabled Access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1353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5" name="Title 1"/>
          <p:cNvSpPr txBox="1">
            <a:spLocks/>
          </p:cNvSpPr>
          <p:nvPr/>
        </p:nvSpPr>
        <p:spPr bwMode="auto">
          <a:xfrm>
            <a:off x="152400" y="334505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>
                <a:solidFill>
                  <a:srgbClr val="D18721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1pPr>
            <a:lvl2pPr>
              <a:defRPr sz="28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2pPr>
            <a:lvl3pPr>
              <a:defRPr sz="24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3pPr>
            <a:lvl4pPr>
              <a:defRPr sz="20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4pPr>
            <a:lvl5pPr>
              <a:defRPr sz="20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9pPr>
          </a:lstStyle>
          <a:p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</a:rPr>
              <a:t>New Regulations for Veterans and Individuals with Disabilities</a:t>
            </a:r>
            <a:endParaRPr lang="en-US" sz="3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31800" y="1446179"/>
            <a:ext cx="8229600" cy="4525963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March 24, 2014-  Update EO Clause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Phased in Compliance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Plans starting April 1, 2014</a:t>
            </a:r>
          </a:p>
          <a:p>
            <a:pPr>
              <a:lnSpc>
                <a:spcPct val="90000"/>
              </a:lnSpc>
              <a:defRPr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Begin using new Vet codes and allow applicants to identify</a:t>
            </a:r>
          </a:p>
          <a:p>
            <a:pPr>
              <a:lnSpc>
                <a:spcPct val="90000"/>
              </a:lnSpc>
              <a:defRPr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Allow applicants to identify disability status</a:t>
            </a:r>
          </a:p>
          <a:p>
            <a:pPr>
              <a:lnSpc>
                <a:spcPct val="90000"/>
              </a:lnSpc>
              <a:defRPr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Set veteran benchmarks (8%)</a:t>
            </a:r>
          </a:p>
          <a:p>
            <a:pPr>
              <a:lnSpc>
                <a:spcPct val="90000"/>
              </a:lnSpc>
              <a:defRPr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Set disability benchmarks (7%)</a:t>
            </a:r>
          </a:p>
          <a:p>
            <a:pPr>
              <a:lnSpc>
                <a:spcPct val="90000"/>
              </a:lnSpc>
              <a:defRPr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Track disability and veteran hire rates using applicant logs</a:t>
            </a:r>
          </a:p>
          <a:p>
            <a:pPr>
              <a:lnSpc>
                <a:spcPct val="90000"/>
              </a:lnSpc>
              <a:defRPr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3 year retention period</a:t>
            </a:r>
          </a:p>
          <a:p>
            <a:pPr>
              <a:lnSpc>
                <a:spcPct val="90000"/>
              </a:lnSpc>
              <a:defRPr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Continued focus on veteran/disabled outreach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2972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5" name="Title 1"/>
          <p:cNvSpPr txBox="1">
            <a:spLocks/>
          </p:cNvSpPr>
          <p:nvPr/>
        </p:nvSpPr>
        <p:spPr bwMode="auto">
          <a:xfrm>
            <a:off x="609600" y="2286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>
                <a:solidFill>
                  <a:srgbClr val="D18721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1pPr>
            <a:lvl2pPr>
              <a:defRPr sz="28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2pPr>
            <a:lvl3pPr>
              <a:defRPr sz="24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3pPr>
            <a:lvl4pPr>
              <a:defRPr sz="20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4pPr>
            <a:lvl5pPr>
              <a:defRPr sz="20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9pPr>
          </a:lstStyle>
          <a:p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Compliance Review Results</a:t>
            </a:r>
            <a:endParaRPr lang="en-US" sz="4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31800" y="1446179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Letter of Compliance</a:t>
            </a:r>
          </a:p>
          <a:p>
            <a:pPr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Notice of Violation to include:</a:t>
            </a:r>
          </a:p>
          <a:p>
            <a:pPr marL="514350" indent="-514350">
              <a:lnSpc>
                <a:spcPct val="90000"/>
              </a:lnSpc>
              <a:buAutoNum type="alphaUcPeriod"/>
              <a:defRPr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Conciliation reporting for administrative violations</a:t>
            </a:r>
          </a:p>
          <a:p>
            <a:pPr marL="514350" indent="-514350">
              <a:lnSpc>
                <a:spcPct val="90000"/>
              </a:lnSpc>
              <a:buAutoNum type="alphaUcPeriod"/>
              <a:defRPr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Monetary damages for discriminatory violations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1451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Mock Audit Walkthrough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Is my AAP complete?</a:t>
            </a:r>
          </a:p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Do I have any adverse impact?</a:t>
            </a:r>
          </a:p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Is my hiring process consistent and well documented?</a:t>
            </a:r>
          </a:p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Do I feel comfortable defending pay differences within a job title?</a:t>
            </a:r>
          </a:p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Have we performed specific and local outreach for where we have goals for minorities and/or females?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8566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Mock Audit Walkthrough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Have we performed specific and local outreach for veterans and disabled?</a:t>
            </a:r>
          </a:p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Have we posted with state agencies and have the ability to document?</a:t>
            </a:r>
          </a:p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Is our website disabled accessible?</a:t>
            </a:r>
          </a:p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Do our managers know that we are an AA employer and understand their documentation responsibilities?</a:t>
            </a:r>
          </a:p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Do we have EO postings and required language in POs and contracts?</a:t>
            </a:r>
          </a:p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Are we prepared for new regulations?</a:t>
            </a:r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96240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Box 4"/>
          <p:cNvSpPr txBox="1">
            <a:spLocks noChangeArrowheads="1"/>
          </p:cNvSpPr>
          <p:nvPr/>
        </p:nvSpPr>
        <p:spPr bwMode="auto">
          <a:xfrm>
            <a:off x="198438" y="2479675"/>
            <a:ext cx="8186737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rgbClr val="D18721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1pPr>
            <a:lvl2pPr>
              <a:defRPr sz="28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2pPr>
            <a:lvl3pPr>
              <a:defRPr sz="24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3pPr>
            <a:lvl4pPr>
              <a:defRPr sz="20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4pPr>
            <a:lvl5pPr>
              <a:defRPr sz="20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9pPr>
          </a:lstStyle>
          <a:p>
            <a:pPr eaLnBrk="1" hangingPunct="1"/>
            <a:r>
              <a:rPr lang="en-US" sz="3000" dirty="0" smtClean="0">
                <a:solidFill>
                  <a:schemeClr val="accent6">
                    <a:lumMod val="75000"/>
                  </a:schemeClr>
                </a:solidFill>
              </a:rPr>
              <a:t>We’re </a:t>
            </a:r>
            <a:r>
              <a:rPr lang="en-US" sz="3000" dirty="0">
                <a:solidFill>
                  <a:schemeClr val="accent6">
                    <a:lumMod val="75000"/>
                  </a:schemeClr>
                </a:solidFill>
              </a:rPr>
              <a:t>happy to be a resource.</a:t>
            </a:r>
          </a:p>
          <a:p>
            <a:pPr eaLnBrk="1" hangingPunct="1"/>
            <a:endParaRPr lang="en-US" sz="3000" dirty="0"/>
          </a:p>
          <a:p>
            <a:pPr eaLnBrk="1" hangingPunct="1"/>
            <a:endParaRPr lang="en-US" sz="3000" dirty="0"/>
          </a:p>
        </p:txBody>
      </p:sp>
      <p:sp>
        <p:nvSpPr>
          <p:cNvPr id="32771" name="TextBox 6"/>
          <p:cNvSpPr txBox="1">
            <a:spLocks noChangeArrowheads="1"/>
          </p:cNvSpPr>
          <p:nvPr/>
        </p:nvSpPr>
        <p:spPr bwMode="auto">
          <a:xfrm>
            <a:off x="574675" y="3940175"/>
            <a:ext cx="8450263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rgbClr val="D18721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1pPr>
            <a:lvl2pPr>
              <a:defRPr sz="28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2pPr>
            <a:lvl3pPr>
              <a:defRPr sz="24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3pPr>
            <a:lvl4pPr>
              <a:defRPr sz="20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4pPr>
            <a:lvl5pPr>
              <a:defRPr sz="20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9pPr>
          </a:lstStyle>
          <a:p>
            <a:pPr eaLnBrk="1" hangingPunct="1"/>
            <a:r>
              <a:rPr lang="en-US" sz="3000" dirty="0">
                <a:solidFill>
                  <a:srgbClr val="6E9257"/>
                </a:solidFill>
              </a:rPr>
              <a:t>Neil Dickinson</a:t>
            </a:r>
          </a:p>
          <a:p>
            <a:pPr eaLnBrk="1" hangingPunct="1"/>
            <a:r>
              <a:rPr lang="en-US" sz="3000" dirty="0">
                <a:solidFill>
                  <a:srgbClr val="6E9257"/>
                </a:solidFill>
                <a:hlinkClick r:id="rId2"/>
              </a:rPr>
              <a:t>ndickinson@hudsonmann.com</a:t>
            </a:r>
            <a:endParaRPr lang="en-US" sz="3000" dirty="0">
              <a:solidFill>
                <a:srgbClr val="6E9257"/>
              </a:solidFill>
            </a:endParaRPr>
          </a:p>
          <a:p>
            <a:pPr eaLnBrk="1" hangingPunct="1"/>
            <a:r>
              <a:rPr lang="en-US" sz="3000" dirty="0" smtClean="0">
                <a:solidFill>
                  <a:srgbClr val="6E9257"/>
                </a:solidFill>
              </a:rPr>
              <a:t>843.884.5557</a:t>
            </a:r>
            <a:endParaRPr lang="en-US" sz="3000" dirty="0">
              <a:solidFill>
                <a:srgbClr val="6E9257"/>
              </a:solidFill>
            </a:endParaRPr>
          </a:p>
        </p:txBody>
      </p:sp>
      <p:sp>
        <p:nvSpPr>
          <p:cNvPr id="32774" name="TextBox 13"/>
          <p:cNvSpPr txBox="1">
            <a:spLocks noChangeArrowheads="1"/>
          </p:cNvSpPr>
          <p:nvPr/>
        </p:nvSpPr>
        <p:spPr bwMode="auto">
          <a:xfrm>
            <a:off x="2797175" y="393065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rgbClr val="D18721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1pPr>
            <a:lvl2pPr>
              <a:defRPr sz="28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2pPr>
            <a:lvl3pPr>
              <a:defRPr sz="24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3pPr>
            <a:lvl4pPr>
              <a:defRPr sz="20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4pPr>
            <a:lvl5pPr>
              <a:defRPr sz="20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4E3513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9pPr>
          </a:lstStyle>
          <a:p>
            <a:pPr eaLnBrk="1" hangingPunct="1"/>
            <a:endParaRPr lang="en-US" sz="1800">
              <a:solidFill>
                <a:schemeClr val="tx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802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244475" y="419100"/>
            <a:ext cx="8229600" cy="1143000"/>
          </a:xfrm>
        </p:spPr>
        <p:txBody>
          <a:bodyPr/>
          <a:lstStyle/>
          <a:p>
            <a:pPr algn="ctr" eaLnBrk="1" hangingPunct="1"/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OFCCP Financial Remedies</a:t>
            </a:r>
          </a:p>
        </p:txBody>
      </p:sp>
      <p:graphicFrame>
        <p:nvGraphicFramePr>
          <p:cNvPr id="5" name="Group 2"/>
          <p:cNvGraphicFramePr>
            <a:graphicFrameLocks noGrp="1"/>
          </p:cNvGraphicFramePr>
          <p:nvPr/>
        </p:nvGraphicFramePr>
        <p:xfrm>
          <a:off x="1092200" y="1546225"/>
          <a:ext cx="5114925" cy="4327525"/>
        </p:xfrm>
        <a:graphic>
          <a:graphicData uri="http://schemas.openxmlformats.org/drawingml/2006/table">
            <a:tbl>
              <a:tblPr/>
              <a:tblGrid>
                <a:gridCol w="2301065"/>
                <a:gridCol w="1204612"/>
                <a:gridCol w="1609248"/>
              </a:tblGrid>
              <a:tr h="9410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endParaRPr kumimoji="0" lang="en-US" sz="2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Gill Sans" charset="0"/>
                        <a:ea typeface="ヒラギノ角ゴ ProN W3" charset="0"/>
                        <a:cs typeface="ヒラギノ角ゴ ProN W3" charset="0"/>
                        <a:sym typeface="Gill Sans" charset="0"/>
                      </a:endParaRPr>
                    </a:p>
                  </a:txBody>
                  <a:tcPr marL="17859" marR="17859" marT="19132" marB="19132" anchor="ctr" horzOverflow="overflow">
                    <a:lnL cap="flat">
                      <a:noFill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9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Perpetua" pitchFamily="18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rPr>
                        <a:t>FY 2009</a:t>
                      </a:r>
                    </a:p>
                  </a:txBody>
                  <a:tcPr marL="17859" marR="17859" marT="19132" marB="19132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9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Perpetua" pitchFamily="18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rPr>
                        <a:t>FY 2010</a:t>
                      </a:r>
                    </a:p>
                  </a:txBody>
                  <a:tcPr marL="17859" marR="17859" marT="19132" marB="19132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91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9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ヒラギノ角ゴ ProN W3" charset="0"/>
                          <a:cs typeface="Times New Roman" pitchFamily="18" charset="0"/>
                          <a:sym typeface="Gill Sans" charset="0"/>
                        </a:rPr>
                        <a:t>Audits Completed</a:t>
                      </a:r>
                    </a:p>
                  </a:txBody>
                  <a:tcPr marL="17859" marR="17859" marT="19132" marB="19132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Perpetua" pitchFamily="18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rPr>
                        <a:t>4,000</a:t>
                      </a:r>
                    </a:p>
                  </a:txBody>
                  <a:tcPr marL="17859" marR="17859" marT="19132" marB="19132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Perpetua" pitchFamily="18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rPr>
                        <a:t>4,960</a:t>
                      </a:r>
                    </a:p>
                  </a:txBody>
                  <a:tcPr marL="17859" marR="17859" marT="19132" marB="19132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91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9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ヒラギノ角ゴ ProN W3" charset="0"/>
                          <a:cs typeface="Times New Roman" pitchFamily="18" charset="0"/>
                          <a:sym typeface="Gill Sans" charset="0"/>
                        </a:rPr>
                        <a:t>Workers Recompensed</a:t>
                      </a:r>
                    </a:p>
                  </a:txBody>
                  <a:tcPr marL="17859" marR="17859" marT="19132" marB="19132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Perpetua" pitchFamily="18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rPr>
                        <a:t>21,839</a:t>
                      </a:r>
                    </a:p>
                  </a:txBody>
                  <a:tcPr marL="17859" marR="17859" marT="19132" marB="19132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Perpetua" pitchFamily="18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rPr>
                        <a:t>12,397</a:t>
                      </a:r>
                    </a:p>
                  </a:txBody>
                  <a:tcPr marL="17859" marR="17859" marT="19132" marB="19132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431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9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ヒラギノ角ゴ ProN W3" charset="0"/>
                          <a:cs typeface="Times New Roman" pitchFamily="18" charset="0"/>
                          <a:sym typeface="Gill Sans" charset="0"/>
                        </a:rPr>
                        <a:t>Financial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9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ヒラギノ角ゴ ProN W3" charset="0"/>
                          <a:cs typeface="Times New Roman" pitchFamily="18" charset="0"/>
                          <a:sym typeface="Gill Sans" charset="0"/>
                        </a:rPr>
                        <a:t>Remedies</a:t>
                      </a:r>
                    </a:p>
                  </a:txBody>
                  <a:tcPr marL="17859" marR="17859" marT="19132" marB="19132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Perpetua" pitchFamily="18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rPr>
                        <a:t>$9 M</a:t>
                      </a:r>
                    </a:p>
                  </a:txBody>
                  <a:tcPr marL="17859" marR="17859" marT="19132" marB="19132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Perpetua" pitchFamily="18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rPr>
                        <a:t>$9.75 M</a:t>
                      </a:r>
                    </a:p>
                  </a:txBody>
                  <a:tcPr marL="17859" marR="17859" marT="19132" marB="19132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4310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Know Your OFCCP Office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8229600" cy="4525962"/>
          </a:xfrm>
        </p:spPr>
        <p:txBody>
          <a:bodyPr/>
          <a:lstStyle/>
          <a:p>
            <a:pPr eaLnBrk="1" hangingPunct="1">
              <a:buClr>
                <a:srgbClr val="000099"/>
              </a:buClr>
            </a:pP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6 regional offices</a:t>
            </a:r>
          </a:p>
          <a:p>
            <a:pPr eaLnBrk="1" hangingPunct="1">
              <a:buClr>
                <a:srgbClr val="000099"/>
              </a:buClr>
            </a:pP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51 district offices</a:t>
            </a:r>
          </a:p>
          <a:p>
            <a:r>
              <a:rPr lang="en-US" sz="2400" dirty="0">
                <a:latin typeface="Arial" pitchFamily="34" charset="0"/>
                <a:cs typeface="Arial" pitchFamily="34" charset="0"/>
                <a:hlinkClick r:id="rId2"/>
              </a:rPr>
              <a:t>http://</a:t>
            </a:r>
            <a:r>
              <a:rPr lang="en-US" sz="2400" dirty="0" smtClean="0">
                <a:latin typeface="Arial" pitchFamily="34" charset="0"/>
                <a:cs typeface="Arial" pitchFamily="34" charset="0"/>
                <a:hlinkClick r:id="rId2"/>
              </a:rPr>
              <a:t>www.dol.gov/ofccp/contacts/ofnation2.htm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OFCCP training</a:t>
            </a:r>
          </a:p>
          <a:p>
            <a:r>
              <a:rPr lang="en-US" sz="24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Industry Liaison Groups</a:t>
            </a:r>
          </a:p>
        </p:txBody>
      </p:sp>
    </p:spTree>
    <p:extLst>
      <p:ext uri="{BB962C8B-B14F-4D97-AF65-F5344CB8AC3E}">
        <p14:creationId xmlns:p14="http://schemas.microsoft.com/office/powerpoint/2010/main" val="2255440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354013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Why Me!?!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865188" y="2647950"/>
            <a:ext cx="7248525" cy="3389313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EEO-1 reports </a:t>
            </a:r>
          </a:p>
          <a:p>
            <a:pPr eaLnBrk="1" hangingPunct="1"/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New Federal Contracts</a:t>
            </a:r>
          </a:p>
          <a:p>
            <a:pPr eaLnBrk="1" hangingPunct="1"/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Employee/Applicant Complaints</a:t>
            </a:r>
          </a:p>
          <a:p>
            <a:pPr eaLnBrk="1" hangingPunct="1"/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Industry Focus</a:t>
            </a:r>
          </a:p>
        </p:txBody>
      </p:sp>
    </p:spTree>
    <p:extLst>
      <p:ext uri="{BB962C8B-B14F-4D97-AF65-F5344CB8AC3E}">
        <p14:creationId xmlns:p14="http://schemas.microsoft.com/office/powerpoint/2010/main" val="3294046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Scheduling Announcement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565150" y="2906713"/>
            <a:ext cx="8229600" cy="4525962"/>
          </a:xfrm>
        </p:spPr>
        <p:txBody>
          <a:bodyPr/>
          <a:lstStyle/>
          <a:p>
            <a:pPr eaLnBrk="1" hangingPunct="1">
              <a:buClr>
                <a:srgbClr val="000099"/>
              </a:buClr>
            </a:pP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Addressed to President/CEO</a:t>
            </a:r>
          </a:p>
          <a:p>
            <a:pPr eaLnBrk="1" hangingPunct="1">
              <a:buClr>
                <a:srgbClr val="000099"/>
              </a:buClr>
            </a:pP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Opportunity for Self-Audits and Corrective Action</a:t>
            </a:r>
          </a:p>
          <a:p>
            <a:pPr eaLnBrk="1" hangingPunct="1">
              <a:buClr>
                <a:srgbClr val="000099"/>
              </a:buClr>
            </a:pP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Letter of compliance review notification normally comes 3 weeks – 8 weeks later</a:t>
            </a:r>
          </a:p>
          <a:p>
            <a:pPr eaLnBrk="1" hangingPunct="1"/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174" name="Picture 2" descr="http://pas-wordpress-media.s3.amazonaws.com/wp-content/uploads/2013/04/How-to-avoid-a-tax-audi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9900" y="1285875"/>
            <a:ext cx="1536700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01000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Initial Submission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30 days from receipt of data</a:t>
            </a:r>
          </a:p>
          <a:p>
            <a:pPr eaLnBrk="1" hangingPunct="1"/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Current Year’s AAP</a:t>
            </a:r>
          </a:p>
          <a:p>
            <a:pPr eaLnBrk="1" hangingPunct="1"/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Prior Year’s Analyses</a:t>
            </a:r>
          </a:p>
          <a:p>
            <a:pPr eaLnBrk="1" hangingPunct="1"/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Update of analysis if you are 6 months or more into plan year</a:t>
            </a:r>
          </a:p>
          <a:p>
            <a:pPr eaLnBrk="1" hangingPunct="1"/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3 years of EEO-1 reports</a:t>
            </a:r>
          </a:p>
          <a:p>
            <a:pPr eaLnBrk="1" hangingPunct="1"/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Compensation Data</a:t>
            </a:r>
          </a:p>
        </p:txBody>
      </p:sp>
    </p:spTree>
    <p:extLst>
      <p:ext uri="{BB962C8B-B14F-4D97-AF65-F5344CB8AC3E}">
        <p14:creationId xmlns:p14="http://schemas.microsoft.com/office/powerpoint/2010/main" val="3351231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AAP Presentation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AAP should be a professional and well organized document.</a:t>
            </a:r>
          </a:p>
          <a:p>
            <a:pPr eaLnBrk="1" hangingPunct="1"/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First impressions count with OFCCP</a:t>
            </a:r>
          </a:p>
        </p:txBody>
      </p:sp>
    </p:spTree>
    <p:extLst>
      <p:ext uri="{BB962C8B-B14F-4D97-AF65-F5344CB8AC3E}">
        <p14:creationId xmlns:p14="http://schemas.microsoft.com/office/powerpoint/2010/main" val="351152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Required in AAP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31800" y="160020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Narrative for Women and Minorities, Veterans, Disabled</a:t>
            </a:r>
          </a:p>
          <a:p>
            <a:pPr eaLnBrk="1" hangingPunct="1"/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Job Group Analysis</a:t>
            </a:r>
          </a:p>
          <a:p>
            <a:pPr eaLnBrk="1" hangingPunct="1"/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Availability Analysis using 2010 Census (Current Year Only)</a:t>
            </a:r>
          </a:p>
          <a:p>
            <a:pPr eaLnBrk="1" hangingPunct="1"/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Utilization Analysis/Establishment of Goals</a:t>
            </a:r>
          </a:p>
          <a:p>
            <a:pPr eaLnBrk="1" hangingPunct="1"/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Workforce Analysis  (Current Year Only)</a:t>
            </a:r>
          </a:p>
          <a:p>
            <a:pPr eaLnBrk="1" hangingPunct="1"/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Report on Goals</a:t>
            </a:r>
          </a:p>
          <a:p>
            <a:pPr eaLnBrk="1" hangingPunct="1"/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Activity for New Hires, Terminations, Promotions</a:t>
            </a:r>
          </a:p>
          <a:p>
            <a:pPr eaLnBrk="1" hangingPunct="1"/>
            <a:endParaRPr lang="en-US" dirty="0" smtClean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60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_Presentation_Temp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Powerpoint_Presentation_Tempate</Template>
  <TotalTime>5866</TotalTime>
  <Words>812</Words>
  <Application>Microsoft Office PowerPoint</Application>
  <PresentationFormat>On-screen Show (4:3)</PresentationFormat>
  <Paragraphs>175</Paragraphs>
  <Slides>27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Powerpoint_Presentation_Tempate</vt:lpstr>
      <vt:lpstr>PowerPoint Presentation</vt:lpstr>
      <vt:lpstr>“Full Scale Aggressive Enforcement”</vt:lpstr>
      <vt:lpstr>OFCCP Financial Remedies</vt:lpstr>
      <vt:lpstr>Know Your OFCCP Office</vt:lpstr>
      <vt:lpstr>Why Me!?!</vt:lpstr>
      <vt:lpstr>Scheduling Announcement</vt:lpstr>
      <vt:lpstr>Initial Submission</vt:lpstr>
      <vt:lpstr>AAP Presentation</vt:lpstr>
      <vt:lpstr>Required in AAP</vt:lpstr>
      <vt:lpstr>Beef UP Initial Submission</vt:lpstr>
      <vt:lpstr>Avoid Common Violations</vt:lpstr>
      <vt:lpstr>Posting With State  Workforce Agencies</vt:lpstr>
      <vt:lpstr>Documenting Outreach</vt:lpstr>
      <vt:lpstr>Documenting Outreach</vt:lpstr>
      <vt:lpstr>Applicant Self- ID  Process </vt:lpstr>
      <vt:lpstr>Monitor Discrimination Indicators</vt:lpstr>
      <vt:lpstr>Failure to Hire and Adverse Impact</vt:lpstr>
      <vt:lpstr>Failure to Hire and Adverse Impact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Mock Audit Walkthrough</vt:lpstr>
      <vt:lpstr>Mock Audit Walkthrough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Momolu Cooper</dc:creator>
  <cp:lastModifiedBy>Michelle</cp:lastModifiedBy>
  <cp:revision>136</cp:revision>
  <dcterms:created xsi:type="dcterms:W3CDTF">2008-10-13T15:34:56Z</dcterms:created>
  <dcterms:modified xsi:type="dcterms:W3CDTF">2014-09-08T14:07:18Z</dcterms:modified>
</cp:coreProperties>
</file>