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32" r:id="rId2"/>
    <p:sldId id="434" r:id="rId3"/>
    <p:sldId id="445" r:id="rId4"/>
    <p:sldId id="452" r:id="rId5"/>
    <p:sldId id="436" r:id="rId6"/>
    <p:sldId id="435" r:id="rId7"/>
    <p:sldId id="437" r:id="rId8"/>
    <p:sldId id="458" r:id="rId9"/>
    <p:sldId id="453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6" r:id="rId18"/>
    <p:sldId id="447" r:id="rId19"/>
    <p:sldId id="448" r:id="rId20"/>
    <p:sldId id="449" r:id="rId21"/>
    <p:sldId id="450" r:id="rId22"/>
    <p:sldId id="455" r:id="rId23"/>
    <p:sldId id="459" r:id="rId24"/>
    <p:sldId id="460" r:id="rId25"/>
    <p:sldId id="454" r:id="rId26"/>
    <p:sldId id="457" r:id="rId27"/>
    <p:sldId id="45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19" autoAdjust="0"/>
  </p:normalViewPr>
  <p:slideViewPr>
    <p:cSldViewPr>
      <p:cViewPr>
        <p:scale>
          <a:sx n="98" d="100"/>
          <a:sy n="98" d="100"/>
        </p:scale>
        <p:origin x="294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notesViewPr>
    <p:cSldViewPr>
      <p:cViewPr varScale="1">
        <p:scale>
          <a:sx n="84" d="100"/>
          <a:sy n="84" d="100"/>
        </p:scale>
        <p:origin x="-309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F9E6A7-7181-438B-BAC9-E886F1A188B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DCDAE6-05C6-44D2-977A-3A02B4C2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3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004F9E-A9D8-42FA-B39B-D2FFA7254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002BCAB-EAFC-4D8F-A9E2-C77765C5011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CB6702D-9F8B-4147-9441-C6770CE7576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CB6702D-9F8B-4147-9441-C6770CE7576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CB6702D-9F8B-4147-9441-C6770CE7576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D0F5B6D-EFCB-421F-A0FA-C970E04734D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D31E560-4C71-4BB6-A00F-98CFEC2D08E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3EEB462-B652-40F0-A77A-FA32AB035E5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88711E5-F33F-4784-9DC9-605D3E2E758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332134D-DA2A-4215-94D8-8450AE52F60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DA1E133-5AA7-460E-8A96-AC7A0D14AA9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B2CAFE7-D94B-41EB-99CC-791307D7CB11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5887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defTabSz="465887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CB6702D-9F8B-4147-9441-C6770CE7576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6A0D-5EE9-4E9A-B1F6-46DF1D8F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DD84-693A-4A09-A697-F0DDCDB97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143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E9C7-8170-4045-BF90-FAB938C6E51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DD84-693A-4A09-A697-F0DDCDB97B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7924800" y="41275"/>
            <a:ext cx="1219200" cy="217488"/>
            <a:chOff x="96" y="3936"/>
            <a:chExt cx="768" cy="137"/>
          </a:xfrm>
        </p:grpSpPr>
        <p:pic>
          <p:nvPicPr>
            <p:cNvPr id="28" name="Picture 12" descr="\\Server\Share\Data\001 MarketingMaterials\Logos and Graphics\Official HudsonMann Logo\Clear Diamond.gif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3936"/>
              <a:ext cx="192" cy="137"/>
            </a:xfrm>
            <a:prstGeom prst="rect">
              <a:avLst/>
            </a:prstGeom>
            <a:noFill/>
          </p:spPr>
        </p:pic>
        <p:pic>
          <p:nvPicPr>
            <p:cNvPr id="29" name="Picture 13" descr="\\Server\Share\Data\001 MarketingMaterials\Logos and Graphics\Official HudsonMann Logo\Clear Diamond.gif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88" y="3936"/>
              <a:ext cx="192" cy="137"/>
            </a:xfrm>
            <a:prstGeom prst="rect">
              <a:avLst/>
            </a:prstGeom>
            <a:noFill/>
          </p:spPr>
        </p:pic>
        <p:pic>
          <p:nvPicPr>
            <p:cNvPr id="30" name="Picture 14" descr="\\Server\Share\Data\001 MarketingMaterials\Logos and Graphics\Official HudsonMann Logo\Clear Diamond.gif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672" y="3936"/>
              <a:ext cx="192" cy="137"/>
            </a:xfrm>
            <a:prstGeom prst="rect">
              <a:avLst/>
            </a:prstGeom>
            <a:noFill/>
          </p:spPr>
        </p:pic>
        <p:pic>
          <p:nvPicPr>
            <p:cNvPr id="31" name="Picture 15" descr="\\Server\Share\Data\001 MarketingMaterials\Logos and Graphics\Official HudsonMann Logo\Clear Diamond.gif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80" y="3936"/>
              <a:ext cx="192" cy="137"/>
            </a:xfrm>
            <a:prstGeom prst="rect">
              <a:avLst/>
            </a:prstGeom>
            <a:noFill/>
          </p:spPr>
        </p:pic>
      </p:grp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HudsonMann, Inc.                                           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vant%20Resources%20Webinar%20Marketing%20Questionnair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ndickinson@hudsonmann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l.gov/ofccp/contacts/ofnation2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527388" y="1752600"/>
            <a:ext cx="81867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Conducting a Mock OFCCP Audit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2797175" y="39306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69857" y="2438400"/>
            <a:ext cx="818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B0F0"/>
                </a:solidFill>
              </a:rPr>
              <a:t>Preparing Your Organization for a Compliance Review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80417" y="3422650"/>
            <a:ext cx="84502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rgbClr val="6E9257"/>
                </a:solidFill>
              </a:rPr>
              <a:t>Neil Dickinson, SPHR</a:t>
            </a:r>
          </a:p>
          <a:p>
            <a:pPr eaLnBrk="1" hangingPunct="1"/>
            <a:r>
              <a:rPr lang="en-US" sz="3000" dirty="0">
                <a:solidFill>
                  <a:srgbClr val="6E9257"/>
                </a:solidFill>
              </a:rPr>
              <a:t>Managing Partner</a:t>
            </a: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6" y="4433786"/>
            <a:ext cx="27463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9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Beef UP Initial Submission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" y="1711325"/>
            <a:ext cx="2446338" cy="17541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Good Faith</a:t>
            </a:r>
          </a:p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Efforts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8188" y="1966913"/>
            <a:ext cx="2133600" cy="12001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VETS-100A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99238" y="1966913"/>
            <a:ext cx="2133600" cy="17541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Job listing</a:t>
            </a:r>
          </a:p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samples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114800"/>
            <a:ext cx="2540000" cy="17541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Job ads</a:t>
            </a:r>
          </a:p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w/ EEO statement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8675" y="4224338"/>
            <a:ext cx="2355850" cy="12001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Purchase</a:t>
            </a:r>
          </a:p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Order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6125" y="3946525"/>
            <a:ext cx="3165475" cy="17541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Online </a:t>
            </a:r>
          </a:p>
          <a:p>
            <a:pPr algn="ctr" eaLnBrk="1" hangingPunct="1">
              <a:defRPr/>
            </a:pPr>
            <a:r>
              <a:rPr lang="en-US" sz="3600" spc="200" dirty="0">
                <a:solidFill>
                  <a:schemeClr val="accent6"/>
                </a:solidFill>
                <a:latin typeface="Bebas Neue" pitchFamily="34" charset="0"/>
              </a:rPr>
              <a:t>Accessibility language</a:t>
            </a:r>
          </a:p>
        </p:txBody>
      </p:sp>
    </p:spTree>
    <p:extLst>
      <p:ext uri="{BB962C8B-B14F-4D97-AF65-F5344CB8AC3E}">
        <p14:creationId xmlns:p14="http://schemas.microsoft.com/office/powerpoint/2010/main" val="15976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6875" y="20224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Avoid Common Violations</a:t>
            </a:r>
          </a:p>
        </p:txBody>
      </p:sp>
    </p:spTree>
    <p:extLst>
      <p:ext uri="{BB962C8B-B14F-4D97-AF65-F5344CB8AC3E}">
        <p14:creationId xmlns:p14="http://schemas.microsoft.com/office/powerpoint/2010/main" val="4135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Posting With State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Workforce Agencies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 non-senior level jobs should be posted in state where job originates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Jobs lasting three days or less and those filled internally are excluded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Ensure ability to document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Monitor third parties</a:t>
            </a:r>
          </a:p>
        </p:txBody>
      </p:sp>
    </p:spTree>
    <p:extLst>
      <p:ext uri="{BB962C8B-B14F-4D97-AF65-F5344CB8AC3E}">
        <p14:creationId xmlns:p14="http://schemas.microsoft.com/office/powerpoint/2010/main" val="26232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Documenting Outreach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28663" y="2247900"/>
            <a:ext cx="7332662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Areas of underutilization for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   minorities /females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Veteran outreach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Disabled outreach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673100" y="6046788"/>
            <a:ext cx="3873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rgbClr val="6E9257"/>
                </a:solidFill>
              </a:rPr>
              <a:t> </a:t>
            </a:r>
            <a:endParaRPr lang="en-US" sz="2000" b="1" dirty="0">
              <a:solidFill>
                <a:srgbClr val="6E92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Documenting Outreach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Outreach in local areas you recruit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Specific to the jobs you have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Engage OFCCP as needed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3" action="ppaction://hlinkfile" tooltip="http://www.dol-esa.gov/errd/index.html#search"/>
              </a:rPr>
              <a:t>http://www.dol-esa.gov/errd/index.html#search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Monitor and document results</a:t>
            </a:r>
          </a:p>
          <a:p>
            <a:pPr eaLnBrk="1" hangingPunct="1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Applicant Self- ID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30438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Must allow applicants to Self ID race and gender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This data should be maintained for two years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 to 1 applicant to hire ratio is red flag</a:t>
            </a:r>
          </a:p>
        </p:txBody>
      </p:sp>
    </p:spTree>
    <p:extLst>
      <p:ext uri="{BB962C8B-B14F-4D97-AF65-F5344CB8AC3E}">
        <p14:creationId xmlns:p14="http://schemas.microsoft.com/office/powerpoint/2010/main" val="4145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6875" y="20224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Monitor Discrimination Indicators</a:t>
            </a:r>
          </a:p>
        </p:txBody>
      </p:sp>
    </p:spTree>
    <p:extLst>
      <p:ext uri="{BB962C8B-B14F-4D97-AF65-F5344CB8AC3E}">
        <p14:creationId xmlns:p14="http://schemas.microsoft.com/office/powerpoint/2010/main" val="15685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Failure to Hire and Adverse Impact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Monitor adverse impact in AAP by job group using 2 standard deviations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Ensure definition of applicant is used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Maintain disposition codes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Retain applications and supporting hiring materials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Use standardized and documented hiring process</a:t>
            </a:r>
          </a:p>
        </p:txBody>
      </p:sp>
    </p:spTree>
    <p:extLst>
      <p:ext uri="{BB962C8B-B14F-4D97-AF65-F5344CB8AC3E}">
        <p14:creationId xmlns:p14="http://schemas.microsoft.com/office/powerpoint/2010/main" val="3069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Failure to Hire and Adverse Impact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9235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Know minimum qualifications for job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Focus on entry level positions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Monitor steps of hiring process that may have barriers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Beware of  poorly defined filters that may be seen as discriminatory “Not a Good Cultural Fit” </a:t>
            </a:r>
          </a:p>
        </p:txBody>
      </p:sp>
    </p:spTree>
    <p:extLst>
      <p:ext uri="{BB962C8B-B14F-4D97-AF65-F5344CB8AC3E}">
        <p14:creationId xmlns:p14="http://schemas.microsoft.com/office/powerpoint/2010/main" val="8386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1"/>
          <p:cNvSpPr txBox="1">
            <a:spLocks/>
          </p:cNvSpPr>
          <p:nvPr/>
        </p:nvSpPr>
        <p:spPr bwMode="auto">
          <a:xfrm>
            <a:off x="3810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Internal Pay Equity</a:t>
            </a:r>
          </a:p>
        </p:txBody>
      </p:sp>
      <p:sp>
        <p:nvSpPr>
          <p:cNvPr id="26629" name="Content Placeholder 2"/>
          <p:cNvSpPr txBox="1">
            <a:spLocks/>
          </p:cNvSpPr>
          <p:nvPr/>
        </p:nvSpPr>
        <p:spPr bwMode="auto">
          <a:xfrm>
            <a:off x="309563" y="1717675"/>
            <a:ext cx="82296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Government spotlight on compensation practices: Lilly Ledbetter Fair Pay Act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your compensation consistently driven by transparent business factors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Can you explain differences in pay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for employees in the same job</a:t>
            </a:r>
          </a:p>
        </p:txBody>
      </p:sp>
    </p:spTree>
    <p:extLst>
      <p:ext uri="{BB962C8B-B14F-4D97-AF65-F5344CB8AC3E}">
        <p14:creationId xmlns:p14="http://schemas.microsoft.com/office/powerpoint/2010/main" val="369037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“Full Scale Aggressive Enforcement”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with violations have increased from 15% to 30% in four years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increase in violation rates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reviews are more time intensive with more data requests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a federal contractor is voluntary and is a privilege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1"/>
          <p:cNvSpPr txBox="1">
            <a:spLocks/>
          </p:cNvSpPr>
          <p:nvPr/>
        </p:nvSpPr>
        <p:spPr bwMode="auto">
          <a:xfrm>
            <a:off x="3810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Internal Pay Equity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152400" y="1984372"/>
            <a:ext cx="82296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Review Job Descriptions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Run Internal Pay Analysis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 able to defend and document differences in pay at job title level</a:t>
            </a:r>
          </a:p>
        </p:txBody>
      </p:sp>
    </p:spTree>
    <p:extLst>
      <p:ext uri="{BB962C8B-B14F-4D97-AF65-F5344CB8AC3E}">
        <p14:creationId xmlns:p14="http://schemas.microsoft.com/office/powerpoint/2010/main" val="9525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 txBox="1"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13 Compensation Factors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0" y="144617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Job Title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in current position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with company/date of hire</a:t>
            </a:r>
            <a:endParaRPr lang="en-US" sz="3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Date of birth or last degree earned </a:t>
            </a:r>
            <a:endParaRPr lang="en-US" sz="3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Time/ Full Time</a:t>
            </a:r>
            <a:endParaRPr lang="en-US" sz="3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Geographic Location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FLSA Status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PT/FT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Bonuses or Other Paid Allowances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 factors that influence compensation in your 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 txBox="1"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Onsite Audits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0" y="144617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Normally focused on issues found in hiring or compensation during desk audit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1-2 days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Meeting with senior management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Facility Tours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Interviews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Disabled Access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 txBox="1">
            <a:spLocks/>
          </p:cNvSpPr>
          <p:nvPr/>
        </p:nvSpPr>
        <p:spPr bwMode="auto">
          <a:xfrm>
            <a:off x="152400" y="33450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New Regulations for Veterans and Individuals with Disabilities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0" y="144617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March 24, 2014-  Update EO Clause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Phased in Compliance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Plans starting April 1, 2014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Begin using new Vet codes and allow applicants to identify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Allow applicants to identify disability status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 veteran benchmarks (8%)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 disability benchmarks (7%)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Track disability and veteran hire rates using applicant logs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 year retention period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Continued focus on veteran/disabled outreach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 txBox="1">
            <a:spLocks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Compliance Review Results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0" y="144617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Letter of Compliance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Notice of Violation to include:</a:t>
            </a:r>
          </a:p>
          <a:p>
            <a:pPr marL="514350" indent="-514350">
              <a:lnSpc>
                <a:spcPct val="90000"/>
              </a:lnSpc>
              <a:buAutoNum type="alphaUcPeriod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Conciliation reporting for administrative violations</a:t>
            </a:r>
          </a:p>
          <a:p>
            <a:pPr marL="514350" indent="-514350">
              <a:lnSpc>
                <a:spcPct val="90000"/>
              </a:lnSpc>
              <a:buAutoNum type="alphaUcPeriod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Monetary damages for discriminatory violations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Mock Audit Walkthrough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my AAP complete?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I have any adverse impact?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my hiring process consistent and well documented?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I feel comfortable defending pay differences within a job title?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Have we performed specific and local outreach for where we have goals for minorities and/or females?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56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Mock Audit Walkthrough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Have we performed specific and local outreach for veterans and disabled?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Have we posted with state agencies and have the ability to document?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our website disabled accessible?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our managers know that we are an AA employer and understand their documentation responsibilities?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we have EO postings and required language in POs and contracts?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we prepared for new regulations?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24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198438" y="2479675"/>
            <a:ext cx="81867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We’re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happy to be a resource.</a:t>
            </a:r>
          </a:p>
          <a:p>
            <a:pPr eaLnBrk="1" hangingPunct="1"/>
            <a:endParaRPr lang="en-US" sz="3000" dirty="0"/>
          </a:p>
          <a:p>
            <a:pPr eaLnBrk="1" hangingPunct="1"/>
            <a:endParaRPr lang="en-US" sz="3000" dirty="0"/>
          </a:p>
        </p:txBody>
      </p:sp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574675" y="3940175"/>
            <a:ext cx="84502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rgbClr val="6E9257"/>
                </a:solidFill>
              </a:rPr>
              <a:t>Neil Dickinson</a:t>
            </a:r>
          </a:p>
          <a:p>
            <a:pPr eaLnBrk="1" hangingPunct="1"/>
            <a:r>
              <a:rPr lang="en-US" sz="3000" dirty="0">
                <a:solidFill>
                  <a:srgbClr val="6E9257"/>
                </a:solidFill>
                <a:hlinkClick r:id="rId2"/>
              </a:rPr>
              <a:t>ndickinson@hudsonmann.com</a:t>
            </a:r>
            <a:endParaRPr lang="en-US" sz="3000" dirty="0">
              <a:solidFill>
                <a:srgbClr val="6E9257"/>
              </a:solidFill>
            </a:endParaRPr>
          </a:p>
          <a:p>
            <a:pPr eaLnBrk="1" hangingPunct="1"/>
            <a:r>
              <a:rPr lang="en-US" sz="3000" dirty="0" smtClean="0">
                <a:solidFill>
                  <a:srgbClr val="6E9257"/>
                </a:solidFill>
              </a:rPr>
              <a:t>843.884.5557</a:t>
            </a:r>
            <a:endParaRPr lang="en-US" sz="3000" dirty="0">
              <a:solidFill>
                <a:srgbClr val="6E9257"/>
              </a:solidFill>
            </a:endParaRPr>
          </a:p>
        </p:txBody>
      </p:sp>
      <p:sp>
        <p:nvSpPr>
          <p:cNvPr id="32774" name="TextBox 13"/>
          <p:cNvSpPr txBox="1">
            <a:spLocks noChangeArrowheads="1"/>
          </p:cNvSpPr>
          <p:nvPr/>
        </p:nvSpPr>
        <p:spPr bwMode="auto">
          <a:xfrm>
            <a:off x="2797175" y="39306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D1872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>
              <a:defRPr sz="28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>
              <a:defRPr sz="24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E3513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 eaLnBrk="1" hangingPunct="1"/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44475" y="4191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OFCCP Financial Remedies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1092200" y="1546225"/>
          <a:ext cx="5114925" cy="4327525"/>
        </p:xfrm>
        <a:graphic>
          <a:graphicData uri="http://schemas.openxmlformats.org/drawingml/2006/table">
            <a:tbl>
              <a:tblPr/>
              <a:tblGrid>
                <a:gridCol w="2301065"/>
                <a:gridCol w="1204612"/>
                <a:gridCol w="1609248"/>
              </a:tblGrid>
              <a:tr h="941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17859" marR="17859" marT="19132" marB="19132" anchor="ctr" horzOverflow="overflow">
                    <a:lnL cap="flat">
                      <a:noFill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FY 2009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FY 2010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1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N W3" charset="0"/>
                          <a:cs typeface="Times New Roman" pitchFamily="18" charset="0"/>
                          <a:sym typeface="Gill Sans" charset="0"/>
                        </a:rPr>
                        <a:t>Audits Completed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4,000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4,960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1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N W3" charset="0"/>
                          <a:cs typeface="Times New Roman" pitchFamily="18" charset="0"/>
                          <a:sym typeface="Gill Sans" charset="0"/>
                        </a:rPr>
                        <a:t>Workers Recompensed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21,839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12,397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N W3" charset="0"/>
                          <a:cs typeface="Times New Roman" pitchFamily="18" charset="0"/>
                          <a:sym typeface="Gill Sans" charset="0"/>
                        </a:rPr>
                        <a:t>Financial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N W3" charset="0"/>
                          <a:cs typeface="Times New Roman" pitchFamily="18" charset="0"/>
                          <a:sym typeface="Gill Sans" charset="0"/>
                        </a:rPr>
                        <a:t>Remedies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$9 M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Perpetua" pitchFamily="18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$9.75 M</a:t>
                      </a:r>
                    </a:p>
                  </a:txBody>
                  <a:tcPr marL="17859" marR="17859" marT="19132" marB="19132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Know Your OFCCP Office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2"/>
          </a:xfrm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6 regional offices</a:t>
            </a:r>
          </a:p>
          <a:p>
            <a:pPr eaLnBrk="1" hangingPunct="1">
              <a:buClr>
                <a:srgbClr val="000099"/>
              </a:buClr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51 district offices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www.dol.gov/ofccp/contacts/ofnation2.htm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OFCCP training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Industry Liaison Groups</a:t>
            </a:r>
          </a:p>
        </p:txBody>
      </p:sp>
    </p:spTree>
    <p:extLst>
      <p:ext uri="{BB962C8B-B14F-4D97-AF65-F5344CB8AC3E}">
        <p14:creationId xmlns:p14="http://schemas.microsoft.com/office/powerpoint/2010/main" val="22554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Me!?!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65188" y="2647950"/>
            <a:ext cx="7248525" cy="33893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EEO-1 reports 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New Federal Contracts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Employee/Applicant Complaints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Industry Focus</a:t>
            </a:r>
          </a:p>
        </p:txBody>
      </p:sp>
    </p:spTree>
    <p:extLst>
      <p:ext uri="{BB962C8B-B14F-4D97-AF65-F5344CB8AC3E}">
        <p14:creationId xmlns:p14="http://schemas.microsoft.com/office/powerpoint/2010/main" val="32940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Scheduling Announcement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65150" y="2906713"/>
            <a:ext cx="8229600" cy="4525962"/>
          </a:xfrm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Addressed to President/CEO</a:t>
            </a:r>
          </a:p>
          <a:p>
            <a:pPr eaLnBrk="1" hangingPunct="1">
              <a:buClr>
                <a:srgbClr val="000099"/>
              </a:buClr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Opportunity for Self-Audits and Corrective Action</a:t>
            </a:r>
          </a:p>
          <a:p>
            <a:pPr eaLnBrk="1" hangingPunct="1">
              <a:buClr>
                <a:srgbClr val="000099"/>
              </a:buClr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Letter of compliance review notification normally comes 3 weeks – 8 weeks later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4" name="Picture 2" descr="http://pas-wordpress-media.s3.amazonaws.com/wp-content/uploads/2013/04/How-to-avoid-a-tax-aud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285875"/>
            <a:ext cx="15367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0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Initial Submission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30 days from receipt of data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Current Year’s AAP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Prior Year’s Analyses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Update of analysis if you are 6 months or more into plan year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 years of EEO-1 reports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Compensation Data</a:t>
            </a:r>
          </a:p>
        </p:txBody>
      </p:sp>
    </p:spTree>
    <p:extLst>
      <p:ext uri="{BB962C8B-B14F-4D97-AF65-F5344CB8AC3E}">
        <p14:creationId xmlns:p14="http://schemas.microsoft.com/office/powerpoint/2010/main" val="33512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AAP Presentation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AAP should be a professional and well organized document.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First impressions count with OFCCP</a:t>
            </a:r>
          </a:p>
        </p:txBody>
      </p:sp>
    </p:spTree>
    <p:extLst>
      <p:ext uri="{BB962C8B-B14F-4D97-AF65-F5344CB8AC3E}">
        <p14:creationId xmlns:p14="http://schemas.microsoft.com/office/powerpoint/2010/main" val="35115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Required in AAP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318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Narrative for Women and Minorities, Veterans, Disabled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Job Group Analysis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Availability Analysis using 2010 Census (Current Year Only)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Utilization Analysis/Establishment of Goals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Workforce Analysis  (Current Year Only)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Report on Goals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Activity for New Hires, Terminations, Promotions</a:t>
            </a:r>
          </a:p>
          <a:p>
            <a:pPr eaLnBrk="1" hangingPunct="1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Presentation_Temp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Powerpoint_Presentation_Tempate</Template>
  <TotalTime>5866</TotalTime>
  <Words>812</Words>
  <Application>Microsoft Office PowerPoint</Application>
  <PresentationFormat>On-screen Show (4:3)</PresentationFormat>
  <Paragraphs>175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Powerpoint_Presentation_Tempate</vt:lpstr>
      <vt:lpstr>PowerPoint Presentation</vt:lpstr>
      <vt:lpstr>“Full Scale Aggressive Enforcement”</vt:lpstr>
      <vt:lpstr>OFCCP Financial Remedies</vt:lpstr>
      <vt:lpstr>Know Your OFCCP Office</vt:lpstr>
      <vt:lpstr>Why Me!?!</vt:lpstr>
      <vt:lpstr>Scheduling Announcement</vt:lpstr>
      <vt:lpstr>Initial Submission</vt:lpstr>
      <vt:lpstr>AAP Presentation</vt:lpstr>
      <vt:lpstr>Required in AAP</vt:lpstr>
      <vt:lpstr>Beef UP Initial Submission</vt:lpstr>
      <vt:lpstr>Avoid Common Violations</vt:lpstr>
      <vt:lpstr>Posting With State  Workforce Agencies</vt:lpstr>
      <vt:lpstr>Documenting Outreach</vt:lpstr>
      <vt:lpstr>Documenting Outreach</vt:lpstr>
      <vt:lpstr>Applicant Self- ID  Process </vt:lpstr>
      <vt:lpstr>Monitor Discrimination Indicators</vt:lpstr>
      <vt:lpstr>Failure to Hire and Adverse Impact</vt:lpstr>
      <vt:lpstr>Failure to Hire and Adverse Impact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Mock Audit Walkthrough</vt:lpstr>
      <vt:lpstr>Mock Audit Walkthrough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Momolu Cooper</dc:creator>
  <cp:lastModifiedBy>Michelle</cp:lastModifiedBy>
  <cp:revision>136</cp:revision>
  <dcterms:created xsi:type="dcterms:W3CDTF">2008-10-13T15:34:56Z</dcterms:created>
  <dcterms:modified xsi:type="dcterms:W3CDTF">2014-09-08T14:07:18Z</dcterms:modified>
</cp:coreProperties>
</file>