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6"/>
  </p:notesMasterIdLst>
  <p:handoutMasterIdLst>
    <p:handoutMasterId r:id="rId207"/>
  </p:handoutMasterIdLst>
  <p:sldIdLst>
    <p:sldId id="573" r:id="rId2"/>
    <p:sldId id="443" r:id="rId3"/>
    <p:sldId id="444" r:id="rId4"/>
    <p:sldId id="445" r:id="rId5"/>
    <p:sldId id="328" r:id="rId6"/>
    <p:sldId id="380" r:id="rId7"/>
    <p:sldId id="381" r:id="rId8"/>
    <p:sldId id="382" r:id="rId9"/>
    <p:sldId id="383" r:id="rId10"/>
    <p:sldId id="384" r:id="rId11"/>
    <p:sldId id="385" r:id="rId12"/>
    <p:sldId id="386" r:id="rId13"/>
    <p:sldId id="387" r:id="rId14"/>
    <p:sldId id="388" r:id="rId15"/>
    <p:sldId id="389" r:id="rId16"/>
    <p:sldId id="390" r:id="rId17"/>
    <p:sldId id="393" r:id="rId18"/>
    <p:sldId id="394" r:id="rId19"/>
    <p:sldId id="395" r:id="rId20"/>
    <p:sldId id="396" r:id="rId21"/>
    <p:sldId id="397" r:id="rId22"/>
    <p:sldId id="398" r:id="rId23"/>
    <p:sldId id="399" r:id="rId24"/>
    <p:sldId id="574" r:id="rId25"/>
    <p:sldId id="575" r:id="rId26"/>
    <p:sldId id="576" r:id="rId27"/>
    <p:sldId id="577" r:id="rId28"/>
    <p:sldId id="578" r:id="rId29"/>
    <p:sldId id="579" r:id="rId30"/>
    <p:sldId id="580" r:id="rId31"/>
    <p:sldId id="581" r:id="rId32"/>
    <p:sldId id="582" r:id="rId33"/>
    <p:sldId id="583" r:id="rId34"/>
    <p:sldId id="584" r:id="rId35"/>
    <p:sldId id="585" r:id="rId36"/>
    <p:sldId id="586" r:id="rId37"/>
    <p:sldId id="400" r:id="rId38"/>
    <p:sldId id="401" r:id="rId39"/>
    <p:sldId id="402" r:id="rId40"/>
    <p:sldId id="403" r:id="rId41"/>
    <p:sldId id="404" r:id="rId42"/>
    <p:sldId id="405" r:id="rId43"/>
    <p:sldId id="406" r:id="rId44"/>
    <p:sldId id="407" r:id="rId45"/>
    <p:sldId id="408" r:id="rId46"/>
    <p:sldId id="409" r:id="rId47"/>
    <p:sldId id="410" r:id="rId48"/>
    <p:sldId id="411" r:id="rId49"/>
    <p:sldId id="587" r:id="rId50"/>
    <p:sldId id="588" r:id="rId51"/>
    <p:sldId id="589" r:id="rId52"/>
    <p:sldId id="590" r:id="rId53"/>
    <p:sldId id="591" r:id="rId54"/>
    <p:sldId id="414" r:id="rId55"/>
    <p:sldId id="415" r:id="rId56"/>
    <p:sldId id="416" r:id="rId57"/>
    <p:sldId id="417" r:id="rId58"/>
    <p:sldId id="418" r:id="rId59"/>
    <p:sldId id="419" r:id="rId60"/>
    <p:sldId id="420" r:id="rId61"/>
    <p:sldId id="421" r:id="rId62"/>
    <p:sldId id="422" r:id="rId63"/>
    <p:sldId id="423" r:id="rId64"/>
    <p:sldId id="424" r:id="rId65"/>
    <p:sldId id="425" r:id="rId66"/>
    <p:sldId id="426" r:id="rId67"/>
    <p:sldId id="427" r:id="rId68"/>
    <p:sldId id="428" r:id="rId69"/>
    <p:sldId id="429" r:id="rId70"/>
    <p:sldId id="430" r:id="rId71"/>
    <p:sldId id="431" r:id="rId72"/>
    <p:sldId id="432" r:id="rId73"/>
    <p:sldId id="592" r:id="rId74"/>
    <p:sldId id="593" r:id="rId75"/>
    <p:sldId id="433" r:id="rId76"/>
    <p:sldId id="434" r:id="rId77"/>
    <p:sldId id="435" r:id="rId78"/>
    <p:sldId id="436" r:id="rId79"/>
    <p:sldId id="437" r:id="rId80"/>
    <p:sldId id="438" r:id="rId81"/>
    <p:sldId id="439" r:id="rId82"/>
    <p:sldId id="440" r:id="rId83"/>
    <p:sldId id="441" r:id="rId84"/>
    <p:sldId id="266" r:id="rId85"/>
    <p:sldId id="446" r:id="rId86"/>
    <p:sldId id="447" r:id="rId87"/>
    <p:sldId id="448" r:id="rId88"/>
    <p:sldId id="449" r:id="rId89"/>
    <p:sldId id="450" r:id="rId90"/>
    <p:sldId id="451" r:id="rId91"/>
    <p:sldId id="452" r:id="rId92"/>
    <p:sldId id="453" r:id="rId93"/>
    <p:sldId id="454" r:id="rId94"/>
    <p:sldId id="455" r:id="rId95"/>
    <p:sldId id="456" r:id="rId96"/>
    <p:sldId id="457" r:id="rId97"/>
    <p:sldId id="458" r:id="rId98"/>
    <p:sldId id="459" r:id="rId99"/>
    <p:sldId id="460" r:id="rId100"/>
    <p:sldId id="572" r:id="rId101"/>
    <p:sldId id="571" r:id="rId102"/>
    <p:sldId id="463" r:id="rId103"/>
    <p:sldId id="464" r:id="rId104"/>
    <p:sldId id="465" r:id="rId105"/>
    <p:sldId id="466" r:id="rId106"/>
    <p:sldId id="467" r:id="rId107"/>
    <p:sldId id="468" r:id="rId108"/>
    <p:sldId id="469" r:id="rId109"/>
    <p:sldId id="470" r:id="rId110"/>
    <p:sldId id="471" r:id="rId111"/>
    <p:sldId id="472" r:id="rId112"/>
    <p:sldId id="473" r:id="rId113"/>
    <p:sldId id="474" r:id="rId114"/>
    <p:sldId id="475" r:id="rId115"/>
    <p:sldId id="476" r:id="rId116"/>
    <p:sldId id="477" r:id="rId117"/>
    <p:sldId id="478" r:id="rId118"/>
    <p:sldId id="479" r:id="rId119"/>
    <p:sldId id="480" r:id="rId120"/>
    <p:sldId id="481" r:id="rId121"/>
    <p:sldId id="482" r:id="rId122"/>
    <p:sldId id="483" r:id="rId123"/>
    <p:sldId id="484" r:id="rId124"/>
    <p:sldId id="485" r:id="rId125"/>
    <p:sldId id="486" r:id="rId126"/>
    <p:sldId id="487" r:id="rId127"/>
    <p:sldId id="488" r:id="rId128"/>
    <p:sldId id="489" r:id="rId129"/>
    <p:sldId id="490" r:id="rId130"/>
    <p:sldId id="491" r:id="rId131"/>
    <p:sldId id="492" r:id="rId132"/>
    <p:sldId id="493" r:id="rId133"/>
    <p:sldId id="494" r:id="rId134"/>
    <p:sldId id="495" r:id="rId135"/>
    <p:sldId id="496" r:id="rId136"/>
    <p:sldId id="497" r:id="rId137"/>
    <p:sldId id="498" r:id="rId138"/>
    <p:sldId id="499" r:id="rId139"/>
    <p:sldId id="500" r:id="rId140"/>
    <p:sldId id="570" r:id="rId141"/>
    <p:sldId id="502" r:id="rId142"/>
    <p:sldId id="503" r:id="rId143"/>
    <p:sldId id="504" r:id="rId144"/>
    <p:sldId id="505" r:id="rId145"/>
    <p:sldId id="506" r:id="rId146"/>
    <p:sldId id="507" r:id="rId147"/>
    <p:sldId id="508" r:id="rId148"/>
    <p:sldId id="509" r:id="rId149"/>
    <p:sldId id="510" r:id="rId150"/>
    <p:sldId id="513" r:id="rId151"/>
    <p:sldId id="514" r:id="rId152"/>
    <p:sldId id="515" r:id="rId153"/>
    <p:sldId id="516" r:id="rId154"/>
    <p:sldId id="517" r:id="rId155"/>
    <p:sldId id="518" r:id="rId156"/>
    <p:sldId id="519" r:id="rId157"/>
    <p:sldId id="520" r:id="rId158"/>
    <p:sldId id="521" r:id="rId159"/>
    <p:sldId id="522" r:id="rId160"/>
    <p:sldId id="523" r:id="rId161"/>
    <p:sldId id="524" r:id="rId162"/>
    <p:sldId id="525" r:id="rId163"/>
    <p:sldId id="526" r:id="rId164"/>
    <p:sldId id="527" r:id="rId165"/>
    <p:sldId id="528" r:id="rId166"/>
    <p:sldId id="529" r:id="rId167"/>
    <p:sldId id="530" r:id="rId168"/>
    <p:sldId id="531" r:id="rId169"/>
    <p:sldId id="532" r:id="rId170"/>
    <p:sldId id="534" r:id="rId171"/>
    <p:sldId id="535" r:id="rId172"/>
    <p:sldId id="536" r:id="rId173"/>
    <p:sldId id="537" r:id="rId174"/>
    <p:sldId id="538" r:id="rId175"/>
    <p:sldId id="540" r:id="rId176"/>
    <p:sldId id="541" r:id="rId177"/>
    <p:sldId id="542" r:id="rId178"/>
    <p:sldId id="543" r:id="rId179"/>
    <p:sldId id="544" r:id="rId180"/>
    <p:sldId id="545" r:id="rId181"/>
    <p:sldId id="546" r:id="rId182"/>
    <p:sldId id="547" r:id="rId183"/>
    <p:sldId id="548" r:id="rId184"/>
    <p:sldId id="549" r:id="rId185"/>
    <p:sldId id="550" r:id="rId186"/>
    <p:sldId id="551" r:id="rId187"/>
    <p:sldId id="552" r:id="rId188"/>
    <p:sldId id="553" r:id="rId189"/>
    <p:sldId id="554" r:id="rId190"/>
    <p:sldId id="555" r:id="rId191"/>
    <p:sldId id="556" r:id="rId192"/>
    <p:sldId id="557" r:id="rId193"/>
    <p:sldId id="558" r:id="rId194"/>
    <p:sldId id="559" r:id="rId195"/>
    <p:sldId id="560" r:id="rId196"/>
    <p:sldId id="561" r:id="rId197"/>
    <p:sldId id="562" r:id="rId198"/>
    <p:sldId id="563" r:id="rId199"/>
    <p:sldId id="564" r:id="rId200"/>
    <p:sldId id="565" r:id="rId201"/>
    <p:sldId id="566" r:id="rId202"/>
    <p:sldId id="567" r:id="rId203"/>
    <p:sldId id="568" r:id="rId204"/>
    <p:sldId id="569" r:id="rId205"/>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9">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375E"/>
    <a:srgbClr val="20568B"/>
    <a:srgbClr val="F7D42E"/>
    <a:srgbClr val="DFAA00"/>
    <a:srgbClr val="A6622E"/>
    <a:srgbClr val="F7F4E1"/>
    <a:srgbClr val="F9F2CB"/>
    <a:srgbClr val="FFFDE8"/>
    <a:srgbClr val="F4EECB"/>
    <a:srgbClr val="3D42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591" autoAdjust="0"/>
    <p:restoredTop sz="92922" autoAdjust="0"/>
  </p:normalViewPr>
  <p:slideViewPr>
    <p:cSldViewPr>
      <p:cViewPr>
        <p:scale>
          <a:sx n="81" d="100"/>
          <a:sy n="81" d="100"/>
        </p:scale>
        <p:origin x="-1218"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344"/>
    </p:cViewPr>
  </p:sorterViewPr>
  <p:notesViewPr>
    <p:cSldViewPr>
      <p:cViewPr varScale="1">
        <p:scale>
          <a:sx n="81" d="100"/>
          <a:sy n="81" d="100"/>
        </p:scale>
        <p:origin x="3138" y="132"/>
      </p:cViewPr>
      <p:guideLst>
        <p:guide orient="horz" pos="2929"/>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1"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notesMaster" Target="notesMasters/notesMaster1.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viewProps" Target="viewProps.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theme" Target="theme/theme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967" tIns="46484" rIns="92967" bIns="46484"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2967" tIns="46484" rIns="92967" bIns="46484" rtlCol="0"/>
          <a:lstStyle>
            <a:lvl1pPr algn="r">
              <a:defRPr sz="1200"/>
            </a:lvl1pPr>
          </a:lstStyle>
          <a:p>
            <a:fld id="{97844EDE-0BB7-4B1B-A093-79BC74574AAA}" type="datetimeFigureOut">
              <a:rPr lang="en-US" smtClean="0"/>
              <a:pPr/>
              <a:t>9/10/2014</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2967" tIns="46484" rIns="92967" bIns="46484" rtlCol="0" anchor="b"/>
          <a:lstStyle>
            <a:lvl1pPr algn="l">
              <a:defRPr sz="1200"/>
            </a:lvl1pPr>
          </a:lstStyle>
          <a:p>
            <a:r>
              <a:rPr lang="en-US" dirty="0" smtClean="0"/>
              <a:t>30120558.1</a:t>
            </a:r>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2967" tIns="46484" rIns="92967" bIns="46484" rtlCol="0" anchor="b"/>
          <a:lstStyle>
            <a:lvl1pPr algn="r">
              <a:defRPr sz="1200"/>
            </a:lvl1pPr>
          </a:lstStyle>
          <a:p>
            <a:fld id="{9F2AD6C8-6B5A-42BC-9AF0-DF505A0555ED}" type="slidenum">
              <a:rPr lang="en-US" smtClean="0"/>
              <a:pPr/>
              <a:t>‹#›</a:t>
            </a:fld>
            <a:endParaRPr lang="en-US" dirty="0"/>
          </a:p>
        </p:txBody>
      </p:sp>
    </p:spTree>
    <p:extLst>
      <p:ext uri="{BB962C8B-B14F-4D97-AF65-F5344CB8AC3E}">
        <p14:creationId xmlns:p14="http://schemas.microsoft.com/office/powerpoint/2010/main" val="39880101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967" tIns="46484" rIns="92967" bIns="46484" rtlCol="0"/>
          <a:lstStyle>
            <a:lvl1pPr algn="l">
              <a:defRPr sz="1200" dirty="0"/>
            </a:lvl1pPr>
          </a:lstStyle>
          <a:p>
            <a:pPr>
              <a:defRPr/>
            </a:pPr>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2967" tIns="46484" rIns="92967" bIns="46484" rtlCol="0"/>
          <a:lstStyle>
            <a:lvl1pPr algn="r">
              <a:defRPr sz="1200"/>
            </a:lvl1pPr>
          </a:lstStyle>
          <a:p>
            <a:pPr>
              <a:defRPr/>
            </a:pPr>
            <a:fld id="{6A834891-9345-463C-AEE2-D0BDC1952236}" type="datetimeFigureOut">
              <a:rPr lang="en-US"/>
              <a:pPr>
                <a:defRPr/>
              </a:pPr>
              <a:t>9/10/2014</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2967" tIns="46484" rIns="92967" bIns="46484" rtlCol="0" anchor="ctr"/>
          <a:lstStyle/>
          <a:p>
            <a:pPr lvl="0"/>
            <a:endParaRPr lang="en-US" noProof="0" dirty="0" smtClean="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2967" tIns="46484" rIns="92967" bIns="46484"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2967" tIns="46484" rIns="92967" bIns="46484" rtlCol="0" anchor="b"/>
          <a:lstStyle>
            <a:lvl1pPr algn="l">
              <a:defRPr sz="1200" dirty="0"/>
            </a:lvl1pPr>
          </a:lstStyle>
          <a:p>
            <a:pPr>
              <a:defRPr/>
            </a:pPr>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2967" tIns="46484" rIns="92967" bIns="46484" rtlCol="0" anchor="b"/>
          <a:lstStyle>
            <a:lvl1pPr algn="r">
              <a:defRPr sz="1200"/>
            </a:lvl1pPr>
          </a:lstStyle>
          <a:p>
            <a:pPr>
              <a:defRPr/>
            </a:pPr>
            <a:fld id="{0CD5EB1A-0CF7-44F4-8086-2EE8A513E666}" type="slidenum">
              <a:rPr lang="en-US"/>
              <a:pPr>
                <a:defRPr/>
              </a:pPr>
              <a:t>‹#›</a:t>
            </a:fld>
            <a:endParaRPr lang="en-US" dirty="0"/>
          </a:p>
        </p:txBody>
      </p:sp>
    </p:spTree>
    <p:extLst>
      <p:ext uri="{BB962C8B-B14F-4D97-AF65-F5344CB8AC3E}">
        <p14:creationId xmlns:p14="http://schemas.microsoft.com/office/powerpoint/2010/main" val="35941021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2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endParaRPr lang="en-US" dirty="0" smtClean="0"/>
          </a:p>
        </p:txBody>
      </p:sp>
    </p:spTree>
    <p:extLst>
      <p:ext uri="{BB962C8B-B14F-4D97-AF65-F5344CB8AC3E}">
        <p14:creationId xmlns:p14="http://schemas.microsoft.com/office/powerpoint/2010/main" val="3144523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49967214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endParaRPr lang="en-US" dirty="0" smtClean="0"/>
          </a:p>
        </p:txBody>
      </p:sp>
    </p:spTree>
    <p:extLst>
      <p:ext uri="{BB962C8B-B14F-4D97-AF65-F5344CB8AC3E}">
        <p14:creationId xmlns:p14="http://schemas.microsoft.com/office/powerpoint/2010/main" val="130740041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2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endParaRPr lang="en-US" dirty="0" smtClean="0"/>
          </a:p>
        </p:txBody>
      </p:sp>
    </p:spTree>
    <p:extLst>
      <p:ext uri="{BB962C8B-B14F-4D97-AF65-F5344CB8AC3E}">
        <p14:creationId xmlns:p14="http://schemas.microsoft.com/office/powerpoint/2010/main" val="43540577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53015921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407685054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185871277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60401768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94333495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25250739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178410905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1977881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57962744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112739123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86158882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03586770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172271907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89448092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52888805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408417423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111664010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01828850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1207404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28094955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16606220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428126489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97644525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33432699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60494955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55851944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64037656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36249189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01083423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1316545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99114312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13811357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41362153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45216658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23641976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126789153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17549789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19454834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193320961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03640985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252597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12064565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endParaRPr lang="en-US" dirty="0" smtClean="0"/>
          </a:p>
        </p:txBody>
      </p:sp>
    </p:spTree>
    <p:extLst>
      <p:ext uri="{BB962C8B-B14F-4D97-AF65-F5344CB8AC3E}">
        <p14:creationId xmlns:p14="http://schemas.microsoft.com/office/powerpoint/2010/main" val="209491906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2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endParaRPr lang="en-US" dirty="0" smtClean="0"/>
          </a:p>
        </p:txBody>
      </p:sp>
    </p:spTree>
    <p:extLst>
      <p:ext uri="{BB962C8B-B14F-4D97-AF65-F5344CB8AC3E}">
        <p14:creationId xmlns:p14="http://schemas.microsoft.com/office/powerpoint/2010/main" val="400732622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1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endParaRPr lang="en-US" dirty="0" smtClean="0"/>
          </a:p>
        </p:txBody>
      </p:sp>
    </p:spTree>
    <p:extLst>
      <p:ext uri="{BB962C8B-B14F-4D97-AF65-F5344CB8AC3E}">
        <p14:creationId xmlns:p14="http://schemas.microsoft.com/office/powerpoint/2010/main" val="127410399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186680814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88880975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406963656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33509665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427666463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149943462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1506950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65083834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08414955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88944682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09034485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149965067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96096499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103903346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95400207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03402660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endParaRPr lang="en-US" dirty="0" smtClean="0"/>
          </a:p>
        </p:txBody>
      </p:sp>
    </p:spTree>
    <p:extLst>
      <p:ext uri="{BB962C8B-B14F-4D97-AF65-F5344CB8AC3E}">
        <p14:creationId xmlns:p14="http://schemas.microsoft.com/office/powerpoint/2010/main" val="409806334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2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endParaRPr lang="en-US" dirty="0" smtClean="0"/>
          </a:p>
        </p:txBody>
      </p:sp>
    </p:spTree>
    <p:extLst>
      <p:ext uri="{BB962C8B-B14F-4D97-AF65-F5344CB8AC3E}">
        <p14:creationId xmlns:p14="http://schemas.microsoft.com/office/powerpoint/2010/main" val="1193273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52025549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endParaRPr lang="en-US" dirty="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193208762"/>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endParaRPr lang="en-US" dirty="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51345709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endParaRPr lang="en-US" dirty="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3346946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endParaRPr lang="en-US" dirty="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20163941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endParaRPr lang="en-US" dirty="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66110587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endParaRPr lang="en-US" dirty="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2154229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endParaRPr lang="en-US" dirty="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51424321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endParaRPr lang="en-US" dirty="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62928730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endParaRPr lang="en-US" dirty="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4230217148"/>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endParaRPr lang="en-US" dirty="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6551174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55812222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29855158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53998936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910678892"/>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endParaRPr lang="en-US" dirty="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408648962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endParaRPr lang="en-US" dirty="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92961213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endParaRPr lang="en-US" dirty="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40875854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endParaRPr lang="en-US" dirty="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521561737"/>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endParaRPr lang="en-US" dirty="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514055079"/>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endParaRPr lang="en-US" dirty="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583869228"/>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endParaRPr lang="en-US" dirty="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4046463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05648202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endParaRPr lang="en-US" dirty="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28989127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endParaRPr lang="en-US" dirty="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72296628"/>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endParaRPr lang="en-US" dirty="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338261132"/>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endParaRPr lang="en-US" dirty="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538935364"/>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endParaRPr lang="en-US" dirty="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69899337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endParaRPr lang="en-US" dirty="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01299420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endParaRPr lang="en-US" dirty="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438498194"/>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endParaRPr lang="en-US" dirty="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252333942"/>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endParaRPr lang="en-US" dirty="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4244546094"/>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endParaRPr lang="en-US" dirty="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9320365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1747105702"/>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endParaRPr lang="en-US" dirty="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796068663"/>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endParaRPr lang="en-US" dirty="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405003741"/>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endParaRPr lang="en-US" dirty="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70993874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endParaRPr lang="en-US" dirty="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756416170"/>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endParaRPr lang="en-US" dirty="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605232213"/>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endParaRPr lang="en-US" dirty="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4028896260"/>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endParaRPr lang="en-US" dirty="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688549226"/>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endParaRPr lang="en-US" dirty="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234421395"/>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457300172"/>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520452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3641993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endParaRPr lang="en-US" dirty="0" smtClean="0"/>
          </a:p>
        </p:txBody>
      </p:sp>
      <p:sp>
        <p:nvSpPr>
          <p:cNvPr id="1044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44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Tree>
    <p:extLst>
      <p:ext uri="{BB962C8B-B14F-4D97-AF65-F5344CB8AC3E}">
        <p14:creationId xmlns:p14="http://schemas.microsoft.com/office/powerpoint/2010/main" val="1474307707"/>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4014643682"/>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1176896403"/>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210126796"/>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endParaRPr lang="en-US" dirty="0" smtClean="0"/>
          </a:p>
        </p:txBody>
      </p:sp>
    </p:spTree>
    <p:extLst>
      <p:ext uri="{BB962C8B-B14F-4D97-AF65-F5344CB8AC3E}">
        <p14:creationId xmlns:p14="http://schemas.microsoft.com/office/powerpoint/2010/main" val="2204376478"/>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endParaRPr lang="en-US" dirty="0" smtClean="0"/>
          </a:p>
        </p:txBody>
      </p:sp>
    </p:spTree>
    <p:extLst>
      <p:ext uri="{BB962C8B-B14F-4D97-AF65-F5344CB8AC3E}">
        <p14:creationId xmlns:p14="http://schemas.microsoft.com/office/powerpoint/2010/main" val="26288741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endParaRPr lang="en-US" dirty="0" smtClean="0"/>
          </a:p>
        </p:txBody>
      </p:sp>
      <p:sp>
        <p:nvSpPr>
          <p:cNvPr id="1044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44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Tree>
    <p:extLst>
      <p:ext uri="{BB962C8B-B14F-4D97-AF65-F5344CB8AC3E}">
        <p14:creationId xmlns:p14="http://schemas.microsoft.com/office/powerpoint/2010/main" val="693773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endParaRPr lang="en-US" dirty="0" smtClean="0"/>
          </a:p>
        </p:txBody>
      </p:sp>
      <p:sp>
        <p:nvSpPr>
          <p:cNvPr id="1044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44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Tree>
    <p:extLst>
      <p:ext uri="{BB962C8B-B14F-4D97-AF65-F5344CB8AC3E}">
        <p14:creationId xmlns:p14="http://schemas.microsoft.com/office/powerpoint/2010/main" val="4016863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7795691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39957343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8698959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1753016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41405140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209061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806838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0917606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1918075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6583358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20955977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2064554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37278661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endParaRPr lang="en-US" dirty="0" smtClean="0"/>
          </a:p>
        </p:txBody>
      </p:sp>
      <p:sp>
        <p:nvSpPr>
          <p:cNvPr id="1044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44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Tree>
    <p:extLst>
      <p:ext uri="{BB962C8B-B14F-4D97-AF65-F5344CB8AC3E}">
        <p14:creationId xmlns:p14="http://schemas.microsoft.com/office/powerpoint/2010/main" val="21883486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endParaRPr lang="en-US" dirty="0" smtClean="0"/>
          </a:p>
        </p:txBody>
      </p:sp>
      <p:sp>
        <p:nvSpPr>
          <p:cNvPr id="1044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44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Tree>
    <p:extLst>
      <p:ext uri="{BB962C8B-B14F-4D97-AF65-F5344CB8AC3E}">
        <p14:creationId xmlns:p14="http://schemas.microsoft.com/office/powerpoint/2010/main" val="3796974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8769415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38041515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2220454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5836405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2662181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29802399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38428545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7204053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21062067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32587017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2643071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41571161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3863066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065507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2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endParaRPr lang="en-US" dirty="0" smtClean="0"/>
          </a:p>
        </p:txBody>
      </p:sp>
    </p:spTree>
    <p:extLst>
      <p:ext uri="{BB962C8B-B14F-4D97-AF65-F5344CB8AC3E}">
        <p14:creationId xmlns:p14="http://schemas.microsoft.com/office/powerpoint/2010/main" val="35880534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39324563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1999623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2298901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11826560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21706991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5743745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2874206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9307348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6447039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996005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46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endParaRPr lang="en-US" dirty="0" smtClean="0"/>
          </a:p>
        </p:txBody>
      </p:sp>
    </p:spTree>
    <p:extLst>
      <p:ext uri="{BB962C8B-B14F-4D97-AF65-F5344CB8AC3E}">
        <p14:creationId xmlns:p14="http://schemas.microsoft.com/office/powerpoint/2010/main" val="3554772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6563275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714285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19823108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7253706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4671577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42179762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7147896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1749240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4514976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411112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19206419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0435588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7674063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14927876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5096863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1260235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186282687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7845688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127359422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122289548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59690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24311190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78060537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190915305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44022976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76971670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endParaRPr lang="en-US" dirty="0" smtClean="0"/>
          </a:p>
        </p:txBody>
      </p:sp>
    </p:spTree>
    <p:extLst>
      <p:ext uri="{BB962C8B-B14F-4D97-AF65-F5344CB8AC3E}">
        <p14:creationId xmlns:p14="http://schemas.microsoft.com/office/powerpoint/2010/main" val="365685785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2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endParaRPr lang="en-US" dirty="0" smtClean="0"/>
          </a:p>
        </p:txBody>
      </p:sp>
    </p:spTree>
    <p:extLst>
      <p:ext uri="{BB962C8B-B14F-4D97-AF65-F5344CB8AC3E}">
        <p14:creationId xmlns:p14="http://schemas.microsoft.com/office/powerpoint/2010/main" val="248268429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xfrm>
            <a:off x="1104900" y="381000"/>
            <a:ext cx="4648200" cy="3486150"/>
          </a:xfrm>
          <a:noFill/>
          <a:ln>
            <a:solidFill>
              <a:srgbClr val="000000"/>
            </a:solidFill>
            <a:miter lim="800000"/>
            <a:headEnd/>
            <a:tailEnd/>
          </a:ln>
        </p:spPr>
      </p:sp>
      <p:sp>
        <p:nvSpPr>
          <p:cNvPr id="1126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endParaRPr lang="en-US" dirty="0" smtClean="0"/>
          </a:p>
        </p:txBody>
      </p:sp>
      <p:sp>
        <p:nvSpPr>
          <p:cNvPr id="11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endParaRPr lang="en-US" dirty="0" smtClean="0"/>
          </a:p>
        </p:txBody>
      </p:sp>
    </p:spTree>
    <p:extLst>
      <p:ext uri="{BB962C8B-B14F-4D97-AF65-F5344CB8AC3E}">
        <p14:creationId xmlns:p14="http://schemas.microsoft.com/office/powerpoint/2010/main" val="312647350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xfrm>
            <a:off x="1104900" y="381000"/>
            <a:ext cx="4648200" cy="3486150"/>
          </a:xfrm>
          <a:noFill/>
          <a:ln>
            <a:solidFill>
              <a:srgbClr val="000000"/>
            </a:solidFill>
            <a:miter lim="800000"/>
            <a:headEnd/>
            <a:tailEnd/>
          </a:ln>
        </p:spPr>
      </p:sp>
      <p:sp>
        <p:nvSpPr>
          <p:cNvPr id="1126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endParaRPr lang="en-US" dirty="0" smtClean="0"/>
          </a:p>
        </p:txBody>
      </p:sp>
      <p:sp>
        <p:nvSpPr>
          <p:cNvPr id="11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endParaRPr lang="en-US" dirty="0" smtClean="0"/>
          </a:p>
        </p:txBody>
      </p:sp>
    </p:spTree>
    <p:extLst>
      <p:ext uri="{BB962C8B-B14F-4D97-AF65-F5344CB8AC3E}">
        <p14:creationId xmlns:p14="http://schemas.microsoft.com/office/powerpoint/2010/main" val="204406452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xfrm>
            <a:off x="1104900" y="381000"/>
            <a:ext cx="4648200" cy="3486150"/>
          </a:xfrm>
          <a:noFill/>
          <a:ln>
            <a:solidFill>
              <a:srgbClr val="000000"/>
            </a:solidFill>
            <a:miter lim="800000"/>
            <a:headEnd/>
            <a:tailEnd/>
          </a:ln>
        </p:spPr>
      </p:sp>
      <p:sp>
        <p:nvSpPr>
          <p:cNvPr id="1126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endParaRPr lang="en-US" dirty="0" smtClean="0"/>
          </a:p>
        </p:txBody>
      </p:sp>
      <p:sp>
        <p:nvSpPr>
          <p:cNvPr id="11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endParaRPr lang="en-US" dirty="0" smtClean="0"/>
          </a:p>
        </p:txBody>
      </p:sp>
    </p:spTree>
    <p:extLst>
      <p:ext uri="{BB962C8B-B14F-4D97-AF65-F5344CB8AC3E}">
        <p14:creationId xmlns:p14="http://schemas.microsoft.com/office/powerpoint/2010/main" val="198424573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xfrm>
            <a:off x="1104900" y="381000"/>
            <a:ext cx="4648200" cy="3486150"/>
          </a:xfrm>
          <a:noFill/>
          <a:ln>
            <a:solidFill>
              <a:srgbClr val="000000"/>
            </a:solidFill>
            <a:miter lim="800000"/>
            <a:headEnd/>
            <a:tailEnd/>
          </a:ln>
        </p:spPr>
      </p:sp>
      <p:sp>
        <p:nvSpPr>
          <p:cNvPr id="1126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endParaRPr lang="en-US" dirty="0" smtClean="0"/>
          </a:p>
        </p:txBody>
      </p:sp>
      <p:sp>
        <p:nvSpPr>
          <p:cNvPr id="11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endParaRPr lang="en-US" dirty="0" smtClean="0"/>
          </a:p>
        </p:txBody>
      </p:sp>
    </p:spTree>
    <p:extLst>
      <p:ext uri="{BB962C8B-B14F-4D97-AF65-F5344CB8AC3E}">
        <p14:creationId xmlns:p14="http://schemas.microsoft.com/office/powerpoint/2010/main" val="796095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133285426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xfrm>
            <a:off x="1104900" y="381000"/>
            <a:ext cx="4648200" cy="3486150"/>
          </a:xfrm>
          <a:noFill/>
          <a:ln>
            <a:solidFill>
              <a:srgbClr val="000000"/>
            </a:solidFill>
            <a:miter lim="800000"/>
            <a:headEnd/>
            <a:tailEnd/>
          </a:ln>
        </p:spPr>
      </p:sp>
      <p:sp>
        <p:nvSpPr>
          <p:cNvPr id="11267" name="Notes Placeholder 2"/>
          <p:cNvSpPr>
            <a:spLocks noGrp="1"/>
          </p:cNvSpPr>
          <p:nvPr>
            <p:ph type="body" idx="1"/>
          </p:nvPr>
        </p:nvSpPr>
        <p:spPr bwMode="auto">
          <a:noFill/>
        </p:spPr>
        <p:txBody>
          <a:bodyPr wrap="square" numCol="1" anchor="t" anchorCtr="0" compatLnSpc="1">
            <a:prstTxWarp prst="textNoShape">
              <a:avLst/>
            </a:prstTxWarp>
            <a:normAutofit fontScale="92500"/>
          </a:bodyPr>
          <a:lstStyle/>
          <a:p>
            <a:pPr eaLnBrk="1" hangingPunct="1">
              <a:spcBef>
                <a:spcPct val="0"/>
              </a:spcBef>
            </a:pPr>
            <a:endParaRPr lang="en-US" dirty="0"/>
          </a:p>
        </p:txBody>
      </p:sp>
      <p:sp>
        <p:nvSpPr>
          <p:cNvPr id="11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endParaRPr lang="en-US" dirty="0"/>
          </a:p>
        </p:txBody>
      </p:sp>
    </p:spTree>
    <p:extLst>
      <p:ext uri="{BB962C8B-B14F-4D97-AF65-F5344CB8AC3E}">
        <p14:creationId xmlns:p14="http://schemas.microsoft.com/office/powerpoint/2010/main" val="743001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7"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10000"/>
          </a:bodyPr>
          <a:lstStyle/>
          <a:p>
            <a:pPr eaLnBrk="1" hangingPunct="1">
              <a:spcBef>
                <a:spcPct val="0"/>
              </a:spcBef>
            </a:pPr>
            <a:endParaRPr lang="en-US" dirty="0"/>
          </a:p>
        </p:txBody>
      </p:sp>
      <p:sp>
        <p:nvSpPr>
          <p:cNvPr id="11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endParaRPr lang="en-US" dirty="0"/>
          </a:p>
        </p:txBody>
      </p:sp>
    </p:spTree>
    <p:extLst>
      <p:ext uri="{BB962C8B-B14F-4D97-AF65-F5344CB8AC3E}">
        <p14:creationId xmlns:p14="http://schemas.microsoft.com/office/powerpoint/2010/main" val="94201122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7"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20000"/>
          </a:bodyPr>
          <a:lstStyle/>
          <a:p>
            <a:pPr eaLnBrk="1" hangingPunct="1">
              <a:spcBef>
                <a:spcPct val="0"/>
              </a:spcBef>
            </a:pPr>
            <a:endParaRPr lang="en-US" dirty="0"/>
          </a:p>
        </p:txBody>
      </p:sp>
      <p:sp>
        <p:nvSpPr>
          <p:cNvPr id="11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endParaRPr lang="en-US" dirty="0"/>
          </a:p>
        </p:txBody>
      </p:sp>
    </p:spTree>
    <p:extLst>
      <p:ext uri="{BB962C8B-B14F-4D97-AF65-F5344CB8AC3E}">
        <p14:creationId xmlns:p14="http://schemas.microsoft.com/office/powerpoint/2010/main" val="123998620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1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endParaRPr lang="en-US" dirty="0"/>
          </a:p>
        </p:txBody>
      </p:sp>
    </p:spTree>
    <p:extLst>
      <p:ext uri="{BB962C8B-B14F-4D97-AF65-F5344CB8AC3E}">
        <p14:creationId xmlns:p14="http://schemas.microsoft.com/office/powerpoint/2010/main" val="219418455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xfrm>
            <a:off x="1104900" y="609600"/>
            <a:ext cx="4648200" cy="3486150"/>
          </a:xfrm>
          <a:noFill/>
          <a:ln>
            <a:solidFill>
              <a:srgbClr val="000000"/>
            </a:solidFill>
            <a:miter lim="800000"/>
            <a:headEnd/>
            <a:tailEnd/>
          </a:ln>
        </p:spPr>
      </p:sp>
      <p:sp>
        <p:nvSpPr>
          <p:cNvPr id="11267"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20000"/>
          </a:bodyPr>
          <a:lstStyle/>
          <a:p>
            <a:pPr eaLnBrk="1" hangingPunct="1">
              <a:spcBef>
                <a:spcPct val="0"/>
              </a:spcBef>
            </a:pPr>
            <a:endParaRPr lang="en-US" dirty="0"/>
          </a:p>
        </p:txBody>
      </p:sp>
      <p:sp>
        <p:nvSpPr>
          <p:cNvPr id="11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endParaRPr lang="en-US" dirty="0"/>
          </a:p>
        </p:txBody>
      </p:sp>
    </p:spTree>
    <p:extLst>
      <p:ext uri="{BB962C8B-B14F-4D97-AF65-F5344CB8AC3E}">
        <p14:creationId xmlns:p14="http://schemas.microsoft.com/office/powerpoint/2010/main" val="53832393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7" name="Notes Placeholder 2"/>
          <p:cNvSpPr>
            <a:spLocks noGrp="1"/>
          </p:cNvSpPr>
          <p:nvPr>
            <p:ph type="body" idx="1"/>
          </p:nvPr>
        </p:nvSpPr>
        <p:spPr bwMode="auto">
          <a:xfrm>
            <a:off x="228600" y="4267200"/>
            <a:ext cx="6400800" cy="4183380"/>
          </a:xfrm>
          <a:noFill/>
        </p:spPr>
        <p:txBody>
          <a:bodyPr wrap="square" numCol="1" anchor="t" anchorCtr="0" compatLnSpc="1">
            <a:prstTxWarp prst="textNoShape">
              <a:avLst/>
            </a:prstTxWarp>
            <a:noAutofit/>
          </a:bodyPr>
          <a:lstStyle/>
          <a:p>
            <a:pPr eaLnBrk="1" hangingPunct="1">
              <a:spcBef>
                <a:spcPct val="0"/>
              </a:spcBef>
              <a:tabLst>
                <a:tab pos="1485900" algn="l"/>
              </a:tabLst>
            </a:pPr>
            <a:endParaRPr lang="en-US" dirty="0"/>
          </a:p>
        </p:txBody>
      </p:sp>
      <p:sp>
        <p:nvSpPr>
          <p:cNvPr id="11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endParaRPr lang="en-US" dirty="0"/>
          </a:p>
        </p:txBody>
      </p:sp>
    </p:spTree>
    <p:extLst>
      <p:ext uri="{BB962C8B-B14F-4D97-AF65-F5344CB8AC3E}">
        <p14:creationId xmlns:p14="http://schemas.microsoft.com/office/powerpoint/2010/main" val="355329419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7" name="Notes Placeholder 2"/>
          <p:cNvSpPr>
            <a:spLocks noGrp="1"/>
          </p:cNvSpPr>
          <p:nvPr>
            <p:ph type="body" idx="1"/>
          </p:nvPr>
        </p:nvSpPr>
        <p:spPr bwMode="auto">
          <a:xfrm>
            <a:off x="228600" y="4267200"/>
            <a:ext cx="6400800" cy="4183380"/>
          </a:xfrm>
          <a:noFill/>
        </p:spPr>
        <p:txBody>
          <a:bodyPr wrap="square" numCol="1" anchor="t" anchorCtr="0" compatLnSpc="1">
            <a:prstTxWarp prst="textNoShape">
              <a:avLst/>
            </a:prstTxWarp>
            <a:noAutofit/>
          </a:bodyPr>
          <a:lstStyle/>
          <a:p>
            <a:pPr eaLnBrk="1" hangingPunct="1">
              <a:spcBef>
                <a:spcPct val="0"/>
              </a:spcBef>
              <a:tabLst>
                <a:tab pos="1485900" algn="l"/>
              </a:tabLst>
            </a:pPr>
            <a:endParaRPr lang="en-US" dirty="0"/>
          </a:p>
        </p:txBody>
      </p:sp>
      <p:sp>
        <p:nvSpPr>
          <p:cNvPr id="11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endParaRPr lang="en-US" dirty="0"/>
          </a:p>
        </p:txBody>
      </p:sp>
    </p:spTree>
    <p:extLst>
      <p:ext uri="{BB962C8B-B14F-4D97-AF65-F5344CB8AC3E}">
        <p14:creationId xmlns:p14="http://schemas.microsoft.com/office/powerpoint/2010/main" val="169978048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7" name="Notes Placeholder 2"/>
          <p:cNvSpPr>
            <a:spLocks noGrp="1"/>
          </p:cNvSpPr>
          <p:nvPr>
            <p:ph type="body" idx="1"/>
          </p:nvPr>
        </p:nvSpPr>
        <p:spPr bwMode="auto">
          <a:xfrm>
            <a:off x="152400" y="4267200"/>
            <a:ext cx="6705600" cy="4571999"/>
          </a:xfrm>
          <a:noFill/>
        </p:spPr>
        <p:txBody>
          <a:bodyPr wrap="square" numCol="1" anchor="t" anchorCtr="0" compatLnSpc="1">
            <a:prstTxWarp prst="textNoShape">
              <a:avLst/>
            </a:prstTxWarp>
            <a:noAutofit/>
          </a:bodyPr>
          <a:lstStyle/>
          <a:p>
            <a:pPr eaLnBrk="1" hangingPunct="1">
              <a:spcBef>
                <a:spcPct val="0"/>
              </a:spcBef>
            </a:pPr>
            <a:endParaRPr lang="en-US" dirty="0"/>
          </a:p>
        </p:txBody>
      </p:sp>
      <p:sp>
        <p:nvSpPr>
          <p:cNvPr id="11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endParaRPr lang="en-US" dirty="0"/>
          </a:p>
        </p:txBody>
      </p:sp>
    </p:spTree>
    <p:extLst>
      <p:ext uri="{BB962C8B-B14F-4D97-AF65-F5344CB8AC3E}">
        <p14:creationId xmlns:p14="http://schemas.microsoft.com/office/powerpoint/2010/main" val="183518718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7" name="Notes Placeholder 2"/>
          <p:cNvSpPr>
            <a:spLocks noGrp="1"/>
          </p:cNvSpPr>
          <p:nvPr>
            <p:ph type="body" idx="1"/>
          </p:nvPr>
        </p:nvSpPr>
        <p:spPr bwMode="auto">
          <a:xfrm>
            <a:off x="228600" y="4267200"/>
            <a:ext cx="5943600" cy="4183380"/>
          </a:xfrm>
          <a:noFill/>
        </p:spPr>
        <p:txBody>
          <a:bodyPr wrap="square" numCol="1" anchor="t" anchorCtr="0" compatLnSpc="1">
            <a:prstTxWarp prst="textNoShape">
              <a:avLst/>
            </a:prstTxWarp>
            <a:noAutofit/>
          </a:bodyPr>
          <a:lstStyle/>
          <a:p>
            <a:pPr eaLnBrk="1" hangingPunct="1">
              <a:spcBef>
                <a:spcPct val="0"/>
              </a:spcBef>
            </a:pPr>
            <a:endParaRPr lang="en-US" dirty="0"/>
          </a:p>
        </p:txBody>
      </p:sp>
      <p:sp>
        <p:nvSpPr>
          <p:cNvPr id="11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endParaRPr lang="en-US" dirty="0"/>
          </a:p>
        </p:txBody>
      </p:sp>
    </p:spTree>
    <p:extLst>
      <p:ext uri="{BB962C8B-B14F-4D97-AF65-F5344CB8AC3E}">
        <p14:creationId xmlns:p14="http://schemas.microsoft.com/office/powerpoint/2010/main" val="335054854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buFont typeface="Arial" pitchFamily="34" charset="0"/>
              <a:buChar char="•"/>
            </a:pPr>
            <a:endParaRPr lang="en-US" dirty="0"/>
          </a:p>
        </p:txBody>
      </p:sp>
      <p:sp>
        <p:nvSpPr>
          <p:cNvPr id="11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endParaRPr lang="en-US" dirty="0"/>
          </a:p>
        </p:txBody>
      </p:sp>
    </p:spTree>
    <p:extLst>
      <p:ext uri="{BB962C8B-B14F-4D97-AF65-F5344CB8AC3E}">
        <p14:creationId xmlns:p14="http://schemas.microsoft.com/office/powerpoint/2010/main" val="2207585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8"/>
          <p:cNvSpPr>
            <a:spLocks noGrp="1"/>
          </p:cNvSpPr>
          <p:nvPr>
            <p:ph type="title"/>
          </p:nvPr>
        </p:nvSpPr>
        <p:spPr>
          <a:xfrm>
            <a:off x="0" y="228600"/>
            <a:ext cx="9144000" cy="685800"/>
          </a:xfrm>
          <a:prstGeom prst="rect">
            <a:avLst/>
          </a:prstGeom>
        </p:spPr>
        <p:txBody>
          <a:bodyPr/>
          <a:lstStyle>
            <a:lvl1pPr>
              <a:defRPr sz="3400" b="0">
                <a:solidFill>
                  <a:schemeClr val="tx2">
                    <a:lumMod val="75000"/>
                  </a:schemeClr>
                </a:solidFill>
              </a:defRPr>
            </a:lvl1pPr>
          </a:lstStyle>
          <a:p>
            <a:r>
              <a:rPr lang="en-US" dirty="0" smtClean="0"/>
              <a:t>Click to edit Master title style</a:t>
            </a:r>
            <a:endParaRPr lang="en-US" dirty="0"/>
          </a:p>
        </p:txBody>
      </p:sp>
      <p:sp>
        <p:nvSpPr>
          <p:cNvPr id="11" name="Text Placeholder 10"/>
          <p:cNvSpPr>
            <a:spLocks noGrp="1"/>
          </p:cNvSpPr>
          <p:nvPr>
            <p:ph type="body" sz="quarter" idx="10"/>
          </p:nvPr>
        </p:nvSpPr>
        <p:spPr>
          <a:xfrm>
            <a:off x="457200" y="1447800"/>
            <a:ext cx="8229600" cy="3886200"/>
          </a:xfrm>
          <a:prstGeom prst="rect">
            <a:avLst/>
          </a:prstGeom>
        </p:spPr>
        <p:txBody>
          <a:bodyPr/>
          <a:lstStyle>
            <a:lvl1pPr>
              <a:defRPr sz="2400">
                <a:solidFill>
                  <a:schemeClr val="tx2">
                    <a:lumMod val="75000"/>
                  </a:schemeClr>
                </a:solidFill>
                <a:latin typeface="Arial" pitchFamily="34" charset="0"/>
                <a:cs typeface="Arial" pitchFamily="34" charset="0"/>
              </a:defRPr>
            </a:lvl1pPr>
            <a:lvl2pPr>
              <a:defRPr sz="2000">
                <a:solidFill>
                  <a:schemeClr val="tx2">
                    <a:lumMod val="75000"/>
                  </a:schemeClr>
                </a:solidFill>
                <a:latin typeface="Arial" pitchFamily="34" charset="0"/>
                <a:cs typeface="Arial" pitchFamily="34" charset="0"/>
              </a:defRPr>
            </a:lvl2pPr>
            <a:lvl3pPr>
              <a:defRPr sz="1800">
                <a:solidFill>
                  <a:schemeClr val="tx2">
                    <a:lumMod val="75000"/>
                  </a:schemeClr>
                </a:solidFill>
                <a:latin typeface="Arial" pitchFamily="34" charset="0"/>
                <a:cs typeface="Arial" pitchFamily="34" charset="0"/>
              </a:defRPr>
            </a:lvl3pPr>
            <a:lvl4pPr>
              <a:defRPr sz="1600">
                <a:solidFill>
                  <a:schemeClr val="tx2">
                    <a:lumMod val="75000"/>
                  </a:schemeClr>
                </a:solidFill>
                <a:latin typeface="Arial" pitchFamily="34" charset="0"/>
                <a:cs typeface="Arial" pitchFamily="34" charset="0"/>
              </a:defRPr>
            </a:lvl4pPr>
            <a:lvl5pPr>
              <a:defRPr sz="1200">
                <a:solidFill>
                  <a:schemeClr val="tx2">
                    <a:lumMod val="75000"/>
                  </a:schemeClr>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
        <p:nvSpPr>
          <p:cNvPr id="9" name="Title 8"/>
          <p:cNvSpPr>
            <a:spLocks noGrp="1"/>
          </p:cNvSpPr>
          <p:nvPr>
            <p:ph type="title"/>
          </p:nvPr>
        </p:nvSpPr>
        <p:spPr>
          <a:xfrm>
            <a:off x="0" y="228600"/>
            <a:ext cx="9144000" cy="762000"/>
          </a:xfrm>
          <a:prstGeom prst="rect">
            <a:avLst/>
          </a:prstGeom>
        </p:spPr>
        <p:txBody>
          <a:bodyPr/>
          <a:lstStyle>
            <a:lvl1pPr>
              <a:defRPr sz="3400" b="0">
                <a:solidFill>
                  <a:schemeClr val="tx2">
                    <a:lumMod val="75000"/>
                  </a:schemeClr>
                </a:solidFill>
              </a:defRPr>
            </a:lvl1pPr>
          </a:lstStyle>
          <a:p>
            <a:r>
              <a:rPr lang="en-US" dirty="0" smtClean="0"/>
              <a:t>Click to edit Master title style</a:t>
            </a:r>
            <a:endParaRPr lang="en-US" dirty="0"/>
          </a:p>
        </p:txBody>
      </p:sp>
      <p:sp>
        <p:nvSpPr>
          <p:cNvPr id="11" name="Text Placeholder 10"/>
          <p:cNvSpPr>
            <a:spLocks noGrp="1"/>
          </p:cNvSpPr>
          <p:nvPr>
            <p:ph type="body" sz="quarter" idx="10"/>
          </p:nvPr>
        </p:nvSpPr>
        <p:spPr>
          <a:xfrm>
            <a:off x="457200" y="1600200"/>
            <a:ext cx="8229600" cy="4419600"/>
          </a:xfrm>
          <a:prstGeom prst="rect">
            <a:avLst/>
          </a:prstGeom>
        </p:spPr>
        <p:txBody>
          <a:bodyPr/>
          <a:lstStyle>
            <a:lvl1pPr>
              <a:defRPr sz="2400">
                <a:solidFill>
                  <a:schemeClr val="tx2">
                    <a:lumMod val="75000"/>
                  </a:schemeClr>
                </a:solidFill>
                <a:latin typeface="Arial" pitchFamily="34" charset="0"/>
                <a:cs typeface="Arial" pitchFamily="34" charset="0"/>
              </a:defRPr>
            </a:lvl1pPr>
            <a:lvl2pPr>
              <a:defRPr sz="2100">
                <a:solidFill>
                  <a:schemeClr val="tx2">
                    <a:lumMod val="75000"/>
                  </a:schemeClr>
                </a:solidFill>
                <a:latin typeface="Arial" pitchFamily="34" charset="0"/>
                <a:cs typeface="Arial" pitchFamily="34" charset="0"/>
              </a:defRPr>
            </a:lvl2pPr>
            <a:lvl3pPr>
              <a:defRPr sz="1800">
                <a:solidFill>
                  <a:schemeClr val="tx2">
                    <a:lumMod val="75000"/>
                  </a:schemeClr>
                </a:solidFill>
                <a:latin typeface="Arial" pitchFamily="34" charset="0"/>
                <a:cs typeface="Arial" pitchFamily="34" charset="0"/>
              </a:defRPr>
            </a:lvl3pPr>
            <a:lvl4pPr>
              <a:defRPr sz="1600">
                <a:solidFill>
                  <a:schemeClr val="tx2">
                    <a:lumMod val="75000"/>
                  </a:schemeClr>
                </a:solidFill>
                <a:latin typeface="Arial" pitchFamily="34" charset="0"/>
                <a:cs typeface="Arial" pitchFamily="34" charset="0"/>
              </a:defRPr>
            </a:lvl4pPr>
            <a:lvl5pPr>
              <a:defRPr sz="1200">
                <a:solidFill>
                  <a:schemeClr val="tx2">
                    <a:lumMod val="75000"/>
                  </a:schemeClr>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8913694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965201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6352381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38200"/>
          </a:xfrm>
        </p:spPr>
        <p:txBody>
          <a:bodyPr>
            <a:normAutofit/>
          </a:bodyPr>
          <a:lstStyle>
            <a:lvl1pPr>
              <a:defRPr sz="3400">
                <a:solidFill>
                  <a:schemeClr val="tx2">
                    <a:lumMod val="75000"/>
                  </a:schemeClr>
                </a:solidFill>
              </a:defRPr>
            </a:lvl1pPr>
          </a:lstStyle>
          <a:p>
            <a:r>
              <a:rPr lang="en-US" dirty="0" smtClean="0"/>
              <a:t>Click to edit Master title style</a:t>
            </a:r>
            <a:endParaRPr lang="en-US" dirty="0"/>
          </a:p>
        </p:txBody>
      </p:sp>
      <p:sp>
        <p:nvSpPr>
          <p:cNvPr id="9" name="Content Placeholder 8"/>
          <p:cNvSpPr>
            <a:spLocks noGrp="1"/>
          </p:cNvSpPr>
          <p:nvPr>
            <p:ph sz="quarter" idx="13"/>
          </p:nvPr>
        </p:nvSpPr>
        <p:spPr>
          <a:xfrm>
            <a:off x="457200" y="1219200"/>
            <a:ext cx="8229600" cy="4953000"/>
          </a:xfrm>
        </p:spPr>
        <p:txBody>
          <a:bodyPr/>
          <a:lstStyle>
            <a:lvl1pPr>
              <a:defRPr>
                <a:solidFill>
                  <a:schemeClr val="tx2">
                    <a:lumMod val="75000"/>
                  </a:schemeClr>
                </a:solidFill>
              </a:defRPr>
            </a:lvl1pPr>
            <a:lvl2pPr>
              <a:defRPr sz="2000">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6251921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038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038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9516181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9" name="Title 8"/>
          <p:cNvSpPr>
            <a:spLocks noGrp="1"/>
          </p:cNvSpPr>
          <p:nvPr>
            <p:ph type="title"/>
          </p:nvPr>
        </p:nvSpPr>
        <p:spPr>
          <a:xfrm>
            <a:off x="0" y="228600"/>
            <a:ext cx="9144000" cy="762000"/>
          </a:xfrm>
          <a:prstGeom prst="rect">
            <a:avLst/>
          </a:prstGeom>
        </p:spPr>
        <p:txBody>
          <a:bodyPr/>
          <a:lstStyle>
            <a:lvl1pPr>
              <a:defRPr sz="3400" b="0">
                <a:solidFill>
                  <a:schemeClr val="tx2">
                    <a:lumMod val="75000"/>
                  </a:schemeClr>
                </a:solidFill>
              </a:defRPr>
            </a:lvl1pPr>
          </a:lstStyle>
          <a:p>
            <a:r>
              <a:rPr lang="en-US" dirty="0" smtClean="0"/>
              <a:t>Click to edit Master title style</a:t>
            </a:r>
            <a:endParaRPr lang="en-US" dirty="0"/>
          </a:p>
        </p:txBody>
      </p:sp>
      <p:sp>
        <p:nvSpPr>
          <p:cNvPr id="11" name="Text Placeholder 10"/>
          <p:cNvSpPr>
            <a:spLocks noGrp="1"/>
          </p:cNvSpPr>
          <p:nvPr>
            <p:ph type="body" sz="quarter" idx="10"/>
          </p:nvPr>
        </p:nvSpPr>
        <p:spPr>
          <a:xfrm>
            <a:off x="457200" y="1600200"/>
            <a:ext cx="8229600" cy="4419600"/>
          </a:xfrm>
          <a:prstGeom prst="rect">
            <a:avLst/>
          </a:prstGeom>
        </p:spPr>
        <p:txBody>
          <a:bodyPr/>
          <a:lstStyle>
            <a:lvl1pPr>
              <a:defRPr sz="2400">
                <a:solidFill>
                  <a:schemeClr val="tx2">
                    <a:lumMod val="75000"/>
                  </a:schemeClr>
                </a:solidFill>
                <a:latin typeface="Arial" pitchFamily="34" charset="0"/>
                <a:cs typeface="Arial" pitchFamily="34" charset="0"/>
              </a:defRPr>
            </a:lvl1pPr>
            <a:lvl2pPr>
              <a:defRPr sz="2100">
                <a:solidFill>
                  <a:schemeClr val="tx2">
                    <a:lumMod val="75000"/>
                  </a:schemeClr>
                </a:solidFill>
                <a:latin typeface="Arial" pitchFamily="34" charset="0"/>
                <a:cs typeface="Arial" pitchFamily="34" charset="0"/>
              </a:defRPr>
            </a:lvl2pPr>
            <a:lvl3pPr>
              <a:defRPr sz="1800">
                <a:solidFill>
                  <a:schemeClr val="tx2">
                    <a:lumMod val="75000"/>
                  </a:schemeClr>
                </a:solidFill>
                <a:latin typeface="Arial" pitchFamily="34" charset="0"/>
                <a:cs typeface="Arial" pitchFamily="34" charset="0"/>
              </a:defRPr>
            </a:lvl3pPr>
            <a:lvl4pPr>
              <a:defRPr sz="1600">
                <a:solidFill>
                  <a:schemeClr val="tx2">
                    <a:lumMod val="75000"/>
                  </a:schemeClr>
                </a:solidFill>
                <a:latin typeface="Arial" pitchFamily="34" charset="0"/>
                <a:cs typeface="Arial" pitchFamily="34" charset="0"/>
              </a:defRPr>
            </a:lvl4pPr>
            <a:lvl5pPr>
              <a:defRPr sz="1200">
                <a:solidFill>
                  <a:schemeClr val="tx2">
                    <a:lumMod val="75000"/>
                  </a:schemeClr>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8893099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9" name="Title 8"/>
          <p:cNvSpPr>
            <a:spLocks noGrp="1"/>
          </p:cNvSpPr>
          <p:nvPr>
            <p:ph type="title"/>
          </p:nvPr>
        </p:nvSpPr>
        <p:spPr>
          <a:xfrm>
            <a:off x="0" y="228600"/>
            <a:ext cx="9144000" cy="762000"/>
          </a:xfrm>
          <a:prstGeom prst="rect">
            <a:avLst/>
          </a:prstGeom>
        </p:spPr>
        <p:txBody>
          <a:bodyPr/>
          <a:lstStyle>
            <a:lvl1pPr>
              <a:defRPr sz="3400" b="0">
                <a:solidFill>
                  <a:schemeClr val="tx2">
                    <a:lumMod val="75000"/>
                  </a:schemeClr>
                </a:solidFill>
              </a:defRPr>
            </a:lvl1pPr>
          </a:lstStyle>
          <a:p>
            <a:r>
              <a:rPr lang="en-US" dirty="0" smtClean="0"/>
              <a:t>Click to edit Master title style</a:t>
            </a:r>
            <a:endParaRPr lang="en-US" dirty="0"/>
          </a:p>
        </p:txBody>
      </p:sp>
      <p:sp>
        <p:nvSpPr>
          <p:cNvPr id="11" name="Text Placeholder 10"/>
          <p:cNvSpPr>
            <a:spLocks noGrp="1"/>
          </p:cNvSpPr>
          <p:nvPr>
            <p:ph type="body" sz="quarter" idx="10"/>
          </p:nvPr>
        </p:nvSpPr>
        <p:spPr>
          <a:xfrm>
            <a:off x="457200" y="1600200"/>
            <a:ext cx="8229600" cy="4419600"/>
          </a:xfrm>
          <a:prstGeom prst="rect">
            <a:avLst/>
          </a:prstGeom>
        </p:spPr>
        <p:txBody>
          <a:bodyPr/>
          <a:lstStyle>
            <a:lvl1pPr>
              <a:defRPr sz="2400">
                <a:solidFill>
                  <a:schemeClr val="tx2">
                    <a:lumMod val="75000"/>
                  </a:schemeClr>
                </a:solidFill>
                <a:latin typeface="Arial" pitchFamily="34" charset="0"/>
                <a:cs typeface="Arial" pitchFamily="34" charset="0"/>
              </a:defRPr>
            </a:lvl1pPr>
            <a:lvl2pPr>
              <a:defRPr sz="2100">
                <a:solidFill>
                  <a:schemeClr val="tx2">
                    <a:lumMod val="75000"/>
                  </a:schemeClr>
                </a:solidFill>
                <a:latin typeface="Arial" pitchFamily="34" charset="0"/>
                <a:cs typeface="Arial" pitchFamily="34" charset="0"/>
              </a:defRPr>
            </a:lvl2pPr>
            <a:lvl3pPr>
              <a:defRPr sz="1800">
                <a:solidFill>
                  <a:schemeClr val="tx2">
                    <a:lumMod val="75000"/>
                  </a:schemeClr>
                </a:solidFill>
                <a:latin typeface="Arial" pitchFamily="34" charset="0"/>
                <a:cs typeface="Arial" pitchFamily="34" charset="0"/>
              </a:defRPr>
            </a:lvl3pPr>
            <a:lvl4pPr>
              <a:defRPr sz="1600">
                <a:solidFill>
                  <a:schemeClr val="tx2">
                    <a:lumMod val="75000"/>
                  </a:schemeClr>
                </a:solidFill>
                <a:latin typeface="Arial" pitchFamily="34" charset="0"/>
                <a:cs typeface="Arial" pitchFamily="34" charset="0"/>
              </a:defRPr>
            </a:lvl4pPr>
            <a:lvl5pPr>
              <a:defRPr sz="1200">
                <a:solidFill>
                  <a:schemeClr val="tx2">
                    <a:lumMod val="75000"/>
                  </a:schemeClr>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8681398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9" name="Title 8"/>
          <p:cNvSpPr>
            <a:spLocks noGrp="1"/>
          </p:cNvSpPr>
          <p:nvPr>
            <p:ph type="title"/>
          </p:nvPr>
        </p:nvSpPr>
        <p:spPr>
          <a:xfrm>
            <a:off x="0" y="228600"/>
            <a:ext cx="9144000" cy="762000"/>
          </a:xfrm>
          <a:prstGeom prst="rect">
            <a:avLst/>
          </a:prstGeom>
        </p:spPr>
        <p:txBody>
          <a:bodyPr/>
          <a:lstStyle>
            <a:lvl1pPr>
              <a:defRPr sz="3400" b="0">
                <a:solidFill>
                  <a:schemeClr val="tx2">
                    <a:lumMod val="75000"/>
                  </a:schemeClr>
                </a:solidFill>
              </a:defRPr>
            </a:lvl1pPr>
          </a:lstStyle>
          <a:p>
            <a:r>
              <a:rPr lang="en-US" dirty="0" smtClean="0"/>
              <a:t>Click to edit Master title style</a:t>
            </a:r>
            <a:endParaRPr lang="en-US" dirty="0"/>
          </a:p>
        </p:txBody>
      </p:sp>
      <p:sp>
        <p:nvSpPr>
          <p:cNvPr id="11" name="Text Placeholder 10"/>
          <p:cNvSpPr>
            <a:spLocks noGrp="1"/>
          </p:cNvSpPr>
          <p:nvPr>
            <p:ph type="body" sz="quarter" idx="10"/>
          </p:nvPr>
        </p:nvSpPr>
        <p:spPr>
          <a:xfrm>
            <a:off x="457200" y="1600200"/>
            <a:ext cx="8229600" cy="4419600"/>
          </a:xfrm>
          <a:prstGeom prst="rect">
            <a:avLst/>
          </a:prstGeom>
        </p:spPr>
        <p:txBody>
          <a:bodyPr/>
          <a:lstStyle>
            <a:lvl1pPr>
              <a:defRPr sz="2400">
                <a:solidFill>
                  <a:schemeClr val="tx2">
                    <a:lumMod val="75000"/>
                  </a:schemeClr>
                </a:solidFill>
                <a:latin typeface="Arial" pitchFamily="34" charset="0"/>
                <a:cs typeface="Arial" pitchFamily="34" charset="0"/>
              </a:defRPr>
            </a:lvl1pPr>
            <a:lvl2pPr>
              <a:defRPr sz="2100">
                <a:solidFill>
                  <a:schemeClr val="tx2">
                    <a:lumMod val="75000"/>
                  </a:schemeClr>
                </a:solidFill>
                <a:latin typeface="Arial" pitchFamily="34" charset="0"/>
                <a:cs typeface="Arial" pitchFamily="34" charset="0"/>
              </a:defRPr>
            </a:lvl2pPr>
            <a:lvl3pPr>
              <a:defRPr sz="1800">
                <a:solidFill>
                  <a:schemeClr val="tx2">
                    <a:lumMod val="75000"/>
                  </a:schemeClr>
                </a:solidFill>
                <a:latin typeface="Arial" pitchFamily="34" charset="0"/>
                <a:cs typeface="Arial" pitchFamily="34" charset="0"/>
              </a:defRPr>
            </a:lvl3pPr>
            <a:lvl4pPr>
              <a:defRPr sz="1600">
                <a:solidFill>
                  <a:schemeClr val="tx2">
                    <a:lumMod val="75000"/>
                  </a:schemeClr>
                </a:solidFill>
                <a:latin typeface="Arial" pitchFamily="34" charset="0"/>
                <a:cs typeface="Arial" pitchFamily="34" charset="0"/>
              </a:defRPr>
            </a:lvl4pPr>
            <a:lvl5pPr>
              <a:defRPr sz="1200">
                <a:solidFill>
                  <a:schemeClr val="tx2">
                    <a:lumMod val="75000"/>
                  </a:schemeClr>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8690443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
        <p:nvSpPr>
          <p:cNvPr id="9" name="Title 8"/>
          <p:cNvSpPr>
            <a:spLocks noGrp="1"/>
          </p:cNvSpPr>
          <p:nvPr>
            <p:ph type="title"/>
          </p:nvPr>
        </p:nvSpPr>
        <p:spPr>
          <a:xfrm>
            <a:off x="0" y="228600"/>
            <a:ext cx="9144000" cy="762000"/>
          </a:xfrm>
          <a:prstGeom prst="rect">
            <a:avLst/>
          </a:prstGeom>
        </p:spPr>
        <p:txBody>
          <a:bodyPr/>
          <a:lstStyle>
            <a:lvl1pPr>
              <a:defRPr sz="3400" b="0">
                <a:solidFill>
                  <a:schemeClr val="tx2">
                    <a:lumMod val="75000"/>
                  </a:schemeClr>
                </a:solidFill>
              </a:defRPr>
            </a:lvl1pPr>
          </a:lstStyle>
          <a:p>
            <a:r>
              <a:rPr lang="en-US" dirty="0" smtClean="0"/>
              <a:t>Click to edit Master title style</a:t>
            </a:r>
            <a:endParaRPr lang="en-US" dirty="0"/>
          </a:p>
        </p:txBody>
      </p:sp>
      <p:sp>
        <p:nvSpPr>
          <p:cNvPr id="11" name="Text Placeholder 10"/>
          <p:cNvSpPr>
            <a:spLocks noGrp="1"/>
          </p:cNvSpPr>
          <p:nvPr>
            <p:ph type="body" sz="quarter" idx="10"/>
          </p:nvPr>
        </p:nvSpPr>
        <p:spPr>
          <a:xfrm>
            <a:off x="457200" y="1600200"/>
            <a:ext cx="8229600" cy="4419600"/>
          </a:xfrm>
          <a:prstGeom prst="rect">
            <a:avLst/>
          </a:prstGeom>
        </p:spPr>
        <p:txBody>
          <a:bodyPr/>
          <a:lstStyle>
            <a:lvl1pPr>
              <a:defRPr sz="2400">
                <a:solidFill>
                  <a:schemeClr val="tx2">
                    <a:lumMod val="75000"/>
                  </a:schemeClr>
                </a:solidFill>
                <a:latin typeface="Arial" pitchFamily="34" charset="0"/>
                <a:cs typeface="Arial" pitchFamily="34" charset="0"/>
              </a:defRPr>
            </a:lvl1pPr>
            <a:lvl2pPr>
              <a:defRPr sz="2100">
                <a:solidFill>
                  <a:schemeClr val="tx2">
                    <a:lumMod val="75000"/>
                  </a:schemeClr>
                </a:solidFill>
                <a:latin typeface="Arial" pitchFamily="34" charset="0"/>
                <a:cs typeface="Arial" pitchFamily="34" charset="0"/>
              </a:defRPr>
            </a:lvl2pPr>
            <a:lvl3pPr>
              <a:defRPr sz="1800">
                <a:solidFill>
                  <a:schemeClr val="tx2">
                    <a:lumMod val="75000"/>
                  </a:schemeClr>
                </a:solidFill>
                <a:latin typeface="Arial" pitchFamily="34" charset="0"/>
                <a:cs typeface="Arial" pitchFamily="34" charset="0"/>
              </a:defRPr>
            </a:lvl3pPr>
            <a:lvl4pPr>
              <a:defRPr sz="1600">
                <a:solidFill>
                  <a:schemeClr val="tx2">
                    <a:lumMod val="75000"/>
                  </a:schemeClr>
                </a:solidFill>
                <a:latin typeface="Arial" pitchFamily="34" charset="0"/>
                <a:cs typeface="Arial" pitchFamily="34" charset="0"/>
              </a:defRPr>
            </a:lvl4pPr>
            <a:lvl5pPr>
              <a:defRPr sz="1200">
                <a:solidFill>
                  <a:schemeClr val="tx2">
                    <a:lumMod val="75000"/>
                  </a:schemeClr>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8102669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9" name="Title 8"/>
          <p:cNvSpPr>
            <a:spLocks noGrp="1"/>
          </p:cNvSpPr>
          <p:nvPr>
            <p:ph type="title"/>
          </p:nvPr>
        </p:nvSpPr>
        <p:spPr>
          <a:xfrm>
            <a:off x="0" y="228600"/>
            <a:ext cx="9144000" cy="762000"/>
          </a:xfrm>
          <a:prstGeom prst="rect">
            <a:avLst/>
          </a:prstGeom>
        </p:spPr>
        <p:txBody>
          <a:bodyPr/>
          <a:lstStyle>
            <a:lvl1pPr>
              <a:defRPr sz="3400" b="0">
                <a:solidFill>
                  <a:schemeClr val="tx2">
                    <a:lumMod val="75000"/>
                  </a:schemeClr>
                </a:solidFill>
              </a:defRPr>
            </a:lvl1pPr>
          </a:lstStyle>
          <a:p>
            <a:r>
              <a:rPr lang="en-US" dirty="0" smtClean="0"/>
              <a:t>Click to edit Master title style</a:t>
            </a:r>
            <a:endParaRPr lang="en-US" dirty="0"/>
          </a:p>
        </p:txBody>
      </p:sp>
      <p:sp>
        <p:nvSpPr>
          <p:cNvPr id="11" name="Text Placeholder 10"/>
          <p:cNvSpPr>
            <a:spLocks noGrp="1"/>
          </p:cNvSpPr>
          <p:nvPr>
            <p:ph type="body" sz="quarter" idx="10"/>
          </p:nvPr>
        </p:nvSpPr>
        <p:spPr>
          <a:xfrm>
            <a:off x="457200" y="1600200"/>
            <a:ext cx="8229600" cy="4419600"/>
          </a:xfrm>
          <a:prstGeom prst="rect">
            <a:avLst/>
          </a:prstGeom>
        </p:spPr>
        <p:txBody>
          <a:bodyPr/>
          <a:lstStyle>
            <a:lvl1pPr>
              <a:defRPr sz="2400">
                <a:solidFill>
                  <a:schemeClr val="tx2">
                    <a:lumMod val="75000"/>
                  </a:schemeClr>
                </a:solidFill>
                <a:latin typeface="Arial" pitchFamily="34" charset="0"/>
                <a:cs typeface="Arial" pitchFamily="34" charset="0"/>
              </a:defRPr>
            </a:lvl1pPr>
            <a:lvl2pPr>
              <a:defRPr sz="2100">
                <a:solidFill>
                  <a:schemeClr val="tx2">
                    <a:lumMod val="75000"/>
                  </a:schemeClr>
                </a:solidFill>
                <a:latin typeface="Arial" pitchFamily="34" charset="0"/>
                <a:cs typeface="Arial" pitchFamily="34" charset="0"/>
              </a:defRPr>
            </a:lvl2pPr>
            <a:lvl3pPr>
              <a:defRPr sz="1800">
                <a:solidFill>
                  <a:schemeClr val="tx2">
                    <a:lumMod val="75000"/>
                  </a:schemeClr>
                </a:solidFill>
                <a:latin typeface="Arial" pitchFamily="34" charset="0"/>
                <a:cs typeface="Arial" pitchFamily="34" charset="0"/>
              </a:defRPr>
            </a:lvl3pPr>
            <a:lvl4pPr>
              <a:defRPr sz="1600">
                <a:solidFill>
                  <a:schemeClr val="tx2">
                    <a:lumMod val="75000"/>
                  </a:schemeClr>
                </a:solidFill>
                <a:latin typeface="Arial" pitchFamily="34" charset="0"/>
                <a:cs typeface="Arial" pitchFamily="34" charset="0"/>
              </a:defRPr>
            </a:lvl4pPr>
            <a:lvl5pPr>
              <a:defRPr sz="1200">
                <a:solidFill>
                  <a:schemeClr val="tx2">
                    <a:lumMod val="75000"/>
                  </a:schemeClr>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515030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ctangle 18"/>
          <p:cNvSpPr/>
          <p:nvPr userDrawn="1"/>
        </p:nvSpPr>
        <p:spPr>
          <a:xfrm>
            <a:off x="0" y="6477000"/>
            <a:ext cx="9144000" cy="381000"/>
          </a:xfrm>
          <a:prstGeom prst="rect">
            <a:avLst/>
          </a:prstGeom>
          <a:solidFill>
            <a:srgbClr val="2056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4" name="Picture 3" descr="header.jpg"/>
          <p:cNvPicPr>
            <a:picLocks noChangeAspect="1"/>
          </p:cNvPicPr>
          <p:nvPr userDrawn="1"/>
        </p:nvPicPr>
        <p:blipFill>
          <a:blip r:embed="rId14" cstate="print"/>
          <a:stretch>
            <a:fillRect/>
          </a:stretch>
        </p:blipFill>
        <p:spPr>
          <a:xfrm>
            <a:off x="3" y="1"/>
            <a:ext cx="9143997" cy="990600"/>
          </a:xfrm>
          <a:prstGeom prst="rect">
            <a:avLst/>
          </a:prstGeom>
        </p:spPr>
      </p:pic>
      <p:sp>
        <p:nvSpPr>
          <p:cNvPr id="5" name="Title Placeholder 4"/>
          <p:cNvSpPr>
            <a:spLocks noGrp="1"/>
          </p:cNvSpPr>
          <p:nvPr>
            <p:ph type="title"/>
          </p:nvPr>
        </p:nvSpPr>
        <p:spPr>
          <a:xfrm>
            <a:off x="0" y="152400"/>
            <a:ext cx="9144000" cy="8382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6" name="Text Placeholder 5"/>
          <p:cNvSpPr>
            <a:spLocks noGrp="1"/>
          </p:cNvSpPr>
          <p:nvPr>
            <p:ph type="body" idx="1"/>
          </p:nvPr>
        </p:nvSpPr>
        <p:spPr>
          <a:xfrm>
            <a:off x="457200" y="1295400"/>
            <a:ext cx="8229600" cy="4800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Box 9"/>
          <p:cNvSpPr txBox="1">
            <a:spLocks noChangeArrowheads="1"/>
          </p:cNvSpPr>
          <p:nvPr userDrawn="1"/>
        </p:nvSpPr>
        <p:spPr bwMode="auto">
          <a:xfrm>
            <a:off x="7239000" y="6016625"/>
            <a:ext cx="1905000" cy="459229"/>
          </a:xfrm>
          <a:prstGeom prst="rect">
            <a:avLst/>
          </a:prstGeom>
          <a:noFill/>
          <a:ln w="9525" algn="ctr">
            <a:noFill/>
            <a:miter lim="800000"/>
            <a:headEnd/>
            <a:tailEnd/>
          </a:ln>
          <a:effectLst/>
        </p:spPr>
        <p:txBody>
          <a:bodyPr lIns="92075" tIns="46038" rIns="92075" bIns="46038">
            <a:spAutoFit/>
          </a:bodyPr>
          <a:lstStyle/>
          <a:p>
            <a:pPr marL="342900" indent="-342900" algn="r">
              <a:lnSpc>
                <a:spcPct val="85000"/>
              </a:lnSpc>
              <a:defRPr/>
            </a:pPr>
            <a:r>
              <a:rPr lang="en-US" sz="1000" dirty="0">
                <a:solidFill>
                  <a:srgbClr val="002E63"/>
                </a:solidFill>
                <a:latin typeface="Arial" pitchFamily="34" charset="0"/>
              </a:rPr>
              <a:t>© Copyright </a:t>
            </a:r>
            <a:r>
              <a:rPr lang="en-US" sz="1000" dirty="0" smtClean="0">
                <a:solidFill>
                  <a:srgbClr val="002E63"/>
                </a:solidFill>
                <a:latin typeface="Arial" pitchFamily="34" charset="0"/>
              </a:rPr>
              <a:t>2014</a:t>
            </a:r>
            <a:endParaRPr lang="en-US" sz="1000" dirty="0">
              <a:solidFill>
                <a:srgbClr val="002E63"/>
              </a:solidFill>
              <a:latin typeface="Arial" pitchFamily="34" charset="0"/>
            </a:endParaRPr>
          </a:p>
          <a:p>
            <a:pPr marL="342900" indent="-342900" algn="r">
              <a:lnSpc>
                <a:spcPct val="85000"/>
              </a:lnSpc>
              <a:defRPr/>
            </a:pPr>
            <a:r>
              <a:rPr lang="en-US" sz="1000" dirty="0">
                <a:solidFill>
                  <a:srgbClr val="002E63"/>
                </a:solidFill>
                <a:latin typeface="Arial" pitchFamily="34" charset="0"/>
              </a:rPr>
              <a:t>            All Rights Reserved</a:t>
            </a:r>
          </a:p>
        </p:txBody>
      </p:sp>
      <p:pic>
        <p:nvPicPr>
          <p:cNvPr id="9" name="Picture 8" descr="Logo_Fisher_Phillips taglineCMYK_blue.png"/>
          <p:cNvPicPr>
            <a:picLocks noChangeAspect="1"/>
          </p:cNvPicPr>
          <p:nvPr userDrawn="1"/>
        </p:nvPicPr>
        <p:blipFill>
          <a:blip r:embed="rId15" cstate="print"/>
          <a:stretch>
            <a:fillRect/>
          </a:stretch>
        </p:blipFill>
        <p:spPr>
          <a:xfrm>
            <a:off x="152400" y="5943599"/>
            <a:ext cx="1420319" cy="457200"/>
          </a:xfrm>
          <a:prstGeom prst="rect">
            <a:avLst/>
          </a:prstGeom>
        </p:spPr>
      </p:pic>
      <p:sp>
        <p:nvSpPr>
          <p:cNvPr id="2" name="TextBox 1"/>
          <p:cNvSpPr txBox="1"/>
          <p:nvPr userDrawn="1"/>
        </p:nvSpPr>
        <p:spPr>
          <a:xfrm>
            <a:off x="-32238" y="6521975"/>
            <a:ext cx="9144000" cy="261610"/>
          </a:xfrm>
          <a:prstGeom prst="rect">
            <a:avLst/>
          </a:prstGeom>
          <a:noFill/>
        </p:spPr>
        <p:txBody>
          <a:bodyPr wrap="square" rtlCol="0">
            <a:spAutoFit/>
          </a:bodyPr>
          <a:lstStyle/>
          <a:p>
            <a:pPr algn="ctr"/>
            <a:r>
              <a:rPr lang="en-US" sz="1100" dirty="0" smtClean="0">
                <a:solidFill>
                  <a:schemeClr val="bg1"/>
                </a:solidFill>
              </a:rPr>
              <a:t>www.laborlawyers.com</a:t>
            </a:r>
            <a:endParaRPr lang="en-US" sz="1100" dirty="0">
              <a:solidFill>
                <a:schemeClr val="bg1"/>
              </a:solidFill>
            </a:endParaRPr>
          </a:p>
        </p:txBody>
      </p:sp>
      <p:sp>
        <p:nvSpPr>
          <p:cNvPr id="3" name="TextBox 2"/>
          <p:cNvSpPr txBox="1"/>
          <p:nvPr userDrawn="1"/>
        </p:nvSpPr>
        <p:spPr>
          <a:xfrm>
            <a:off x="8534400" y="6521975"/>
            <a:ext cx="533400" cy="246221"/>
          </a:xfrm>
          <a:prstGeom prst="rect">
            <a:avLst/>
          </a:prstGeom>
          <a:noFill/>
        </p:spPr>
        <p:txBody>
          <a:bodyPr wrap="square" rtlCol="0">
            <a:spAutoFit/>
          </a:bodyPr>
          <a:lstStyle/>
          <a:p>
            <a:fld id="{15044867-EEA7-44C4-92F2-377AA7FE6825}" type="slidenum">
              <a:rPr lang="en-US" sz="1000" smtClean="0">
                <a:solidFill>
                  <a:schemeClr val="bg1"/>
                </a:solidFill>
              </a:rPr>
              <a:t>‹#›</a:t>
            </a:fld>
            <a:endParaRPr lang="en-US" sz="100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55"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iming>
    <p:tnLst>
      <p:par>
        <p:cTn id="1" dur="indefinite" restart="never" nodeType="tmRoot"/>
      </p:par>
    </p:tnLst>
  </p:timing>
  <p:hf hdr="0" dt="0"/>
  <p:txStyles>
    <p:titleStyle>
      <a:lvl1pPr algn="ctr" rtl="0" eaLnBrk="0" fontAlgn="base" hangingPunct="0">
        <a:spcBef>
          <a:spcPct val="0"/>
        </a:spcBef>
        <a:spcAft>
          <a:spcPct val="0"/>
        </a:spcAft>
        <a:defRPr lang="en-US" sz="3400" b="0" kern="1200" dirty="0" smtClean="0">
          <a:solidFill>
            <a:schemeClr val="tx2">
              <a:lumMod val="75000"/>
            </a:schemeClr>
          </a:solidFill>
          <a:latin typeface="Arial" pitchFamily="34" charset="0"/>
          <a:ea typeface="+mj-ea"/>
          <a:cs typeface="Arial" pitchFamily="34" charset="0"/>
        </a:defRPr>
      </a:lvl1pPr>
      <a:lvl2pPr algn="ctr" rtl="0" eaLnBrk="0" fontAlgn="base" hangingPunct="0">
        <a:spcBef>
          <a:spcPct val="0"/>
        </a:spcBef>
        <a:spcAft>
          <a:spcPct val="0"/>
        </a:spcAft>
        <a:defRPr sz="3200">
          <a:solidFill>
            <a:schemeClr val="bg2"/>
          </a:solidFill>
          <a:latin typeface="Helvetica" pitchFamily="34" charset="0"/>
        </a:defRPr>
      </a:lvl2pPr>
      <a:lvl3pPr algn="ctr" rtl="0" eaLnBrk="0" fontAlgn="base" hangingPunct="0">
        <a:spcBef>
          <a:spcPct val="0"/>
        </a:spcBef>
        <a:spcAft>
          <a:spcPct val="0"/>
        </a:spcAft>
        <a:defRPr sz="3200">
          <a:solidFill>
            <a:schemeClr val="bg2"/>
          </a:solidFill>
          <a:latin typeface="Helvetica" pitchFamily="34" charset="0"/>
        </a:defRPr>
      </a:lvl3pPr>
      <a:lvl4pPr algn="ctr" rtl="0" eaLnBrk="0" fontAlgn="base" hangingPunct="0">
        <a:spcBef>
          <a:spcPct val="0"/>
        </a:spcBef>
        <a:spcAft>
          <a:spcPct val="0"/>
        </a:spcAft>
        <a:defRPr sz="3200">
          <a:solidFill>
            <a:schemeClr val="bg2"/>
          </a:solidFill>
          <a:latin typeface="Helvetica" pitchFamily="34" charset="0"/>
        </a:defRPr>
      </a:lvl4pPr>
      <a:lvl5pPr algn="ctr" rtl="0" eaLnBrk="0" fontAlgn="base" hangingPunct="0">
        <a:spcBef>
          <a:spcPct val="0"/>
        </a:spcBef>
        <a:spcAft>
          <a:spcPct val="0"/>
        </a:spcAft>
        <a:defRPr sz="3200">
          <a:solidFill>
            <a:schemeClr val="bg2"/>
          </a:solidFill>
          <a:latin typeface="Helvetica" pitchFamily="34" charset="0"/>
        </a:defRPr>
      </a:lvl5pPr>
      <a:lvl6pPr marL="457200" algn="ctr" rtl="0" fontAlgn="base">
        <a:spcBef>
          <a:spcPct val="0"/>
        </a:spcBef>
        <a:spcAft>
          <a:spcPct val="0"/>
        </a:spcAft>
        <a:defRPr sz="3200">
          <a:solidFill>
            <a:schemeClr val="bg2"/>
          </a:solidFill>
          <a:latin typeface="Helvetica" pitchFamily="34" charset="0"/>
        </a:defRPr>
      </a:lvl6pPr>
      <a:lvl7pPr marL="914400" algn="ctr" rtl="0" fontAlgn="base">
        <a:spcBef>
          <a:spcPct val="0"/>
        </a:spcBef>
        <a:spcAft>
          <a:spcPct val="0"/>
        </a:spcAft>
        <a:defRPr sz="3200">
          <a:solidFill>
            <a:schemeClr val="bg2"/>
          </a:solidFill>
          <a:latin typeface="Helvetica" pitchFamily="34" charset="0"/>
        </a:defRPr>
      </a:lvl7pPr>
      <a:lvl8pPr marL="1371600" algn="ctr" rtl="0" fontAlgn="base">
        <a:spcBef>
          <a:spcPct val="0"/>
        </a:spcBef>
        <a:spcAft>
          <a:spcPct val="0"/>
        </a:spcAft>
        <a:defRPr sz="3200">
          <a:solidFill>
            <a:schemeClr val="bg2"/>
          </a:solidFill>
          <a:latin typeface="Helvetica" pitchFamily="34" charset="0"/>
        </a:defRPr>
      </a:lvl8pPr>
      <a:lvl9pPr marL="1828800" algn="ctr" rtl="0" fontAlgn="base">
        <a:spcBef>
          <a:spcPct val="0"/>
        </a:spcBef>
        <a:spcAft>
          <a:spcPct val="0"/>
        </a:spcAft>
        <a:defRPr sz="3200">
          <a:solidFill>
            <a:schemeClr val="bg2"/>
          </a:solidFill>
          <a:latin typeface="Helvetica" pitchFamily="34" charset="0"/>
        </a:defRPr>
      </a:lvl9pPr>
    </p:titleStyle>
    <p:bodyStyle>
      <a:lvl1pPr marL="342900" indent="-342900" algn="l" rtl="0" eaLnBrk="0" fontAlgn="base" hangingPunct="0">
        <a:spcBef>
          <a:spcPct val="20000"/>
        </a:spcBef>
        <a:spcAft>
          <a:spcPct val="0"/>
        </a:spcAft>
        <a:buFont typeface="Arial" pitchFamily="34" charset="0"/>
        <a:buChar char="•"/>
        <a:defRPr lang="en-US" sz="2400" kern="1200" dirty="0" smtClean="0">
          <a:solidFill>
            <a:schemeClr val="tx2">
              <a:lumMod val="75000"/>
            </a:schemeClr>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000" kern="1200">
          <a:solidFill>
            <a:schemeClr val="tx2">
              <a:lumMod val="75000"/>
            </a:schemeClr>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1800" kern="1200">
          <a:solidFill>
            <a:schemeClr val="tx2">
              <a:lumMod val="75000"/>
            </a:schemeClr>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1600" kern="1200">
          <a:solidFill>
            <a:schemeClr val="tx2">
              <a:lumMod val="75000"/>
            </a:schemeClr>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1200" kern="1200">
          <a:solidFill>
            <a:schemeClr val="tx2">
              <a:lumMod val="7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1.xml"/><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2.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1.xml"/><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2.png"/></Relationships>
</file>

<file path=ppt/slides/_rels/slide1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42.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9.xml"/><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63.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64.xml"/><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65.xml"/><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6.xml"/><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67.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1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8.xml"/><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6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70.xml"/><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71.xml"/><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72.xml"/><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73.xml"/><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74.xml"/><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75.xml"/><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76.xml"/><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77.xml"/><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78.xml"/><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7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80.xml"/><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81.xml"/><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82.xml"/><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83.xml"/><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84.xml"/><Relationship Id="rId1" Type="http://schemas.openxmlformats.org/officeDocument/2006/relationships/slideLayout" Target="../slideLayouts/slideLayout3.xml"/></Relationships>
</file>

<file path=ppt/slides/_rels/slide18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85.xml"/><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86.xml"/><Relationship Id="rId1" Type="http://schemas.openxmlformats.org/officeDocument/2006/relationships/slideLayout" Target="../slideLayouts/slideLayout3.xml"/></Relationships>
</file>

<file path=ppt/slides/_rels/slide18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87.xml"/><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88.xml"/><Relationship Id="rId1" Type="http://schemas.openxmlformats.org/officeDocument/2006/relationships/slideLayout" Target="../slideLayouts/slideLayout3.xml"/></Relationships>
</file>

<file path=ppt/slides/_rels/slide18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89.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90.xml"/><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91.xml"/><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92.xml"/><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93.xml"/><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notesSlide" Target="../notesSlides/notesSlide194.xml"/><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95.xml"/><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96.xml"/><Relationship Id="rId1" Type="http://schemas.openxmlformats.org/officeDocument/2006/relationships/slideLayout" Target="../slideLayouts/slideLayout3.xml"/></Relationships>
</file>

<file path=ppt/slides/_rels/slide19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97.xml"/><Relationship Id="rId1" Type="http://schemas.openxmlformats.org/officeDocument/2006/relationships/slideLayout" Target="../slideLayouts/slideLayout3.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3.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3.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3.xml"/></Relationships>
</file>

<file path=ppt/slides/_rels/slide20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0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4.gif"/><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hyperlink" Target="http://www.uscis.gov/files/form/i-9.pdf" TargetMode="External"/><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image" Target="../media/image24.wmf"/><Relationship Id="rId5" Type="http://schemas.openxmlformats.org/officeDocument/2006/relationships/image" Target="../media/image23.png"/><Relationship Id="rId4" Type="http://schemas.openxmlformats.org/officeDocument/2006/relationships/image" Target="../media/image22.jpeg"/></Relationships>
</file>

<file path=ppt/slides/_rels/slide5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5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29.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5.xml"/><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itle.jpg"/>
          <p:cNvPicPr>
            <a:picLocks noChangeAspect="1"/>
          </p:cNvPicPr>
          <p:nvPr/>
        </p:nvPicPr>
        <p:blipFill>
          <a:blip r:embed="rId3" cstate="print"/>
          <a:stretch>
            <a:fillRect/>
          </a:stretch>
        </p:blipFill>
        <p:spPr>
          <a:xfrm>
            <a:off x="0" y="0"/>
            <a:ext cx="9144000" cy="6858000"/>
          </a:xfrm>
          <a:prstGeom prst="rect">
            <a:avLst/>
          </a:prstGeom>
        </p:spPr>
      </p:pic>
      <p:sp>
        <p:nvSpPr>
          <p:cNvPr id="11" name="Rectangle 10"/>
          <p:cNvSpPr/>
          <p:nvPr/>
        </p:nvSpPr>
        <p:spPr>
          <a:xfrm>
            <a:off x="0" y="6019800"/>
            <a:ext cx="9144000" cy="838200"/>
          </a:xfrm>
          <a:prstGeom prst="rect">
            <a:avLst/>
          </a:prstGeom>
          <a:solidFill>
            <a:srgbClr val="2056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103" name="Text Box 8"/>
          <p:cNvSpPr txBox="1">
            <a:spLocks noChangeArrowheads="1"/>
          </p:cNvSpPr>
          <p:nvPr/>
        </p:nvSpPr>
        <p:spPr bwMode="auto">
          <a:xfrm>
            <a:off x="0" y="6257836"/>
            <a:ext cx="9144000" cy="600164"/>
          </a:xfrm>
          <a:prstGeom prst="rect">
            <a:avLst/>
          </a:prstGeom>
          <a:noFill/>
          <a:ln w="9525">
            <a:noFill/>
            <a:miter lim="800000"/>
            <a:headEnd/>
            <a:tailEnd/>
          </a:ln>
        </p:spPr>
        <p:txBody>
          <a:bodyPr wrap="square">
            <a:spAutoFit/>
          </a:bodyPr>
          <a:lstStyle/>
          <a:p>
            <a:pPr algn="ctr" fontAlgn="auto">
              <a:spcBef>
                <a:spcPct val="50000"/>
              </a:spcBef>
              <a:spcAft>
                <a:spcPts val="0"/>
              </a:spcAft>
              <a:defRPr/>
            </a:pPr>
            <a:r>
              <a:rPr lang="en-US" sz="1100" b="1" dirty="0" smtClean="0">
                <a:solidFill>
                  <a:schemeClr val="bg1"/>
                </a:solidFill>
                <a:latin typeface="BellGothic BT" pitchFamily="34" charset="0"/>
              </a:rPr>
              <a:t>Atlanta · Baltimore · Boston · Charlotte · Chicago · Cleveland · Columbia · Columbus · Dallas · Denver · Fort Lauderdale · Gulfport </a:t>
            </a:r>
            <a:br>
              <a:rPr lang="en-US" sz="1100" b="1" dirty="0" smtClean="0">
                <a:solidFill>
                  <a:schemeClr val="bg1"/>
                </a:solidFill>
                <a:latin typeface="BellGothic BT" pitchFamily="34" charset="0"/>
              </a:rPr>
            </a:br>
            <a:r>
              <a:rPr lang="en-US" sz="1100" b="1" dirty="0" smtClean="0">
                <a:solidFill>
                  <a:schemeClr val="bg1"/>
                </a:solidFill>
                <a:latin typeface="BellGothic BT" pitchFamily="34" charset="0"/>
              </a:rPr>
              <a:t>Houston · Irvine · Kansas City · Las Vegas · Los Angeles · Louisville · Memphis · New England · New Jersey · New Orleans </a:t>
            </a:r>
            <a:br>
              <a:rPr lang="en-US" sz="1100" b="1" dirty="0" smtClean="0">
                <a:solidFill>
                  <a:schemeClr val="bg1"/>
                </a:solidFill>
                <a:latin typeface="BellGothic BT" pitchFamily="34" charset="0"/>
              </a:rPr>
            </a:br>
            <a:r>
              <a:rPr lang="en-US" sz="1100" b="1" dirty="0" smtClean="0">
                <a:solidFill>
                  <a:schemeClr val="bg1"/>
                </a:solidFill>
                <a:latin typeface="BellGothic BT" pitchFamily="34" charset="0"/>
              </a:rPr>
              <a:t>Orlando · Philadelphia · Phoenix · Portland · San Antonio · San Diego · San Francisco · Tampa · Washington, DC</a:t>
            </a:r>
            <a:endParaRPr lang="en-US" sz="1100" b="1" dirty="0">
              <a:solidFill>
                <a:schemeClr val="bg1"/>
              </a:solidFill>
              <a:latin typeface="BellGothic BT" pitchFamily="34" charset="0"/>
            </a:endParaRPr>
          </a:p>
        </p:txBody>
      </p:sp>
      <p:sp>
        <p:nvSpPr>
          <p:cNvPr id="4104" name="Text Box 9"/>
          <p:cNvSpPr txBox="1">
            <a:spLocks noChangeArrowheads="1"/>
          </p:cNvSpPr>
          <p:nvPr/>
        </p:nvSpPr>
        <p:spPr bwMode="auto">
          <a:xfrm>
            <a:off x="0" y="6019800"/>
            <a:ext cx="9144000" cy="304800"/>
          </a:xfrm>
          <a:prstGeom prst="rect">
            <a:avLst/>
          </a:prstGeom>
          <a:noFill/>
          <a:ln w="9525">
            <a:noFill/>
            <a:miter lim="800000"/>
            <a:headEnd/>
            <a:tailEnd/>
          </a:ln>
        </p:spPr>
        <p:txBody>
          <a:bodyPr>
            <a:spAutoFit/>
          </a:bodyPr>
          <a:lstStyle/>
          <a:p>
            <a:pPr algn="ctr">
              <a:spcBef>
                <a:spcPct val="50000"/>
              </a:spcBef>
            </a:pPr>
            <a:r>
              <a:rPr lang="en-US" sz="1400" b="1" dirty="0">
                <a:solidFill>
                  <a:schemeClr val="bg1"/>
                </a:solidFill>
                <a:latin typeface="BellGothic BT" pitchFamily="34" charset="0"/>
              </a:rPr>
              <a:t>www.laborlawyers.com</a:t>
            </a:r>
          </a:p>
        </p:txBody>
      </p:sp>
      <p:sp>
        <p:nvSpPr>
          <p:cNvPr id="8" name="Rectangle 7"/>
          <p:cNvSpPr/>
          <p:nvPr/>
        </p:nvSpPr>
        <p:spPr>
          <a:xfrm>
            <a:off x="0" y="0"/>
            <a:ext cx="9144000" cy="228600"/>
          </a:xfrm>
          <a:prstGeom prst="rect">
            <a:avLst/>
          </a:prstGeom>
          <a:solidFill>
            <a:srgbClr val="F7D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Logo_Fisher_Phillips taglineCMYK_blue.png"/>
          <p:cNvPicPr>
            <a:picLocks noChangeAspect="1"/>
          </p:cNvPicPr>
          <p:nvPr/>
        </p:nvPicPr>
        <p:blipFill>
          <a:blip r:embed="rId4" cstate="print"/>
          <a:stretch>
            <a:fillRect/>
          </a:stretch>
        </p:blipFill>
        <p:spPr>
          <a:xfrm>
            <a:off x="152400" y="339414"/>
            <a:ext cx="4120945" cy="132653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2800" y="307540"/>
            <a:ext cx="1790700" cy="1162050"/>
          </a:xfrm>
          <a:prstGeom prst="rect">
            <a:avLst/>
          </a:prstGeom>
        </p:spPr>
      </p:pic>
      <p:pic>
        <p:nvPicPr>
          <p:cNvPr id="12" name="Picture 11" descr="DAB 2012 headshot - color.jpg"/>
          <p:cNvPicPr>
            <a:picLocks noChangeAspect="1"/>
          </p:cNvPicPr>
          <p:nvPr/>
        </p:nvPicPr>
        <p:blipFill>
          <a:blip r:embed="rId6" cstate="print"/>
          <a:stretch>
            <a:fillRect/>
          </a:stretch>
        </p:blipFill>
        <p:spPr>
          <a:xfrm>
            <a:off x="1194080" y="2433172"/>
            <a:ext cx="2013857" cy="2819400"/>
          </a:xfrm>
          <a:prstGeom prst="rect">
            <a:avLst/>
          </a:prstGeom>
        </p:spPr>
      </p:pic>
      <p:sp>
        <p:nvSpPr>
          <p:cNvPr id="13" name="Text Box 6"/>
          <p:cNvSpPr txBox="1">
            <a:spLocks noChangeArrowheads="1"/>
          </p:cNvSpPr>
          <p:nvPr/>
        </p:nvSpPr>
        <p:spPr bwMode="auto">
          <a:xfrm>
            <a:off x="4273345" y="2565600"/>
            <a:ext cx="4267200" cy="2554545"/>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US" b="1" dirty="0" smtClean="0">
                <a:latin typeface="Arial" pitchFamily="34" charset="0"/>
                <a:cs typeface="Arial" pitchFamily="34" charset="0"/>
              </a:rPr>
              <a:t>D. Albert Brannen</a:t>
            </a:r>
          </a:p>
          <a:p>
            <a:pPr algn="ctr" fontAlgn="auto">
              <a:spcBef>
                <a:spcPts val="0"/>
              </a:spcBef>
              <a:spcAft>
                <a:spcPts val="0"/>
              </a:spcAft>
              <a:defRPr/>
            </a:pPr>
            <a:r>
              <a:rPr lang="en-US" b="1" dirty="0" smtClean="0">
                <a:latin typeface="Arial" pitchFamily="34" charset="0"/>
                <a:cs typeface="Arial" pitchFamily="34" charset="0"/>
              </a:rPr>
              <a:t>Regional Managing Partner</a:t>
            </a:r>
          </a:p>
          <a:p>
            <a:pPr algn="ctr" fontAlgn="auto">
              <a:spcBef>
                <a:spcPts val="0"/>
              </a:spcBef>
              <a:spcAft>
                <a:spcPts val="0"/>
              </a:spcAft>
              <a:defRPr/>
            </a:pPr>
            <a:r>
              <a:rPr lang="en-US" dirty="0">
                <a:latin typeface="Arial" pitchFamily="34" charset="0"/>
                <a:cs typeface="Arial" pitchFamily="34" charset="0"/>
              </a:rPr>
              <a:t>Direct: (404) 240-4235</a:t>
            </a:r>
            <a:br>
              <a:rPr lang="en-US" dirty="0">
                <a:latin typeface="Arial" pitchFamily="34" charset="0"/>
                <a:cs typeface="Arial" pitchFamily="34" charset="0"/>
              </a:rPr>
            </a:br>
            <a:r>
              <a:rPr lang="en-US" dirty="0">
                <a:latin typeface="Arial" pitchFamily="34" charset="0"/>
                <a:cs typeface="Arial" pitchFamily="34" charset="0"/>
              </a:rPr>
              <a:t>dabrannen@laborlawyers.com</a:t>
            </a:r>
          </a:p>
          <a:p>
            <a:pPr algn="ctr" fontAlgn="auto">
              <a:spcBef>
                <a:spcPts val="0"/>
              </a:spcBef>
              <a:spcAft>
                <a:spcPts val="0"/>
              </a:spcAft>
              <a:defRPr/>
            </a:pPr>
            <a:endParaRPr lang="en-US" b="1" dirty="0" smtClean="0">
              <a:latin typeface="Arial" pitchFamily="34" charset="0"/>
              <a:cs typeface="Arial" pitchFamily="34" charset="0"/>
            </a:endParaRPr>
          </a:p>
          <a:p>
            <a:pPr algn="ctr" fontAlgn="auto">
              <a:spcBef>
                <a:spcPts val="0"/>
              </a:spcBef>
              <a:spcAft>
                <a:spcPts val="0"/>
              </a:spcAft>
              <a:defRPr/>
            </a:pPr>
            <a:r>
              <a:rPr lang="en-US" b="1" dirty="0" smtClean="0">
                <a:latin typeface="Arial" pitchFamily="34" charset="0"/>
                <a:cs typeface="Arial" pitchFamily="34" charset="0"/>
              </a:rPr>
              <a:t>Fisher &amp; Phillips LLP</a:t>
            </a:r>
          </a:p>
          <a:p>
            <a:pPr algn="ctr" fontAlgn="auto">
              <a:spcBef>
                <a:spcPts val="0"/>
              </a:spcBef>
              <a:spcAft>
                <a:spcPts val="0"/>
              </a:spcAft>
              <a:defRPr/>
            </a:pPr>
            <a:r>
              <a:rPr lang="en-US" dirty="0" smtClean="0">
                <a:latin typeface="Arial" pitchFamily="34" charset="0"/>
                <a:cs typeface="Arial" pitchFamily="34" charset="0"/>
              </a:rPr>
              <a:t>1075 Peachtree Street NE, Suite 3500</a:t>
            </a:r>
          </a:p>
          <a:p>
            <a:pPr algn="ctr" fontAlgn="auto">
              <a:spcBef>
                <a:spcPts val="0"/>
              </a:spcBef>
              <a:spcAft>
                <a:spcPts val="0"/>
              </a:spcAft>
              <a:defRPr/>
            </a:pPr>
            <a:r>
              <a:rPr lang="en-US" dirty="0" smtClean="0">
                <a:latin typeface="Arial" pitchFamily="34" charset="0"/>
                <a:cs typeface="Arial" pitchFamily="34" charset="0"/>
              </a:rPr>
              <a:t>Atlanta, GA 30309</a:t>
            </a:r>
            <a:r>
              <a:rPr lang="en-US" dirty="0">
                <a:latin typeface="Arial" pitchFamily="34" charset="0"/>
                <a:cs typeface="Arial" pitchFamily="34" charset="0"/>
              </a:rPr>
              <a:t/>
            </a:r>
            <a:br>
              <a:rPr lang="en-US" dirty="0">
                <a:latin typeface="Arial" pitchFamily="34" charset="0"/>
                <a:cs typeface="Arial" pitchFamily="34" charset="0"/>
              </a:rPr>
            </a:br>
            <a:endParaRPr lang="en-US" sz="1600" dirty="0">
              <a:solidFill>
                <a:srgbClr val="3D4242"/>
              </a:solidFill>
              <a:latin typeface="Arial" pitchFamily="34" charset="0"/>
              <a:cs typeface="Arial" pitchFamily="34" charset="0"/>
            </a:endParaRPr>
          </a:p>
        </p:txBody>
      </p:sp>
    </p:spTree>
    <p:extLst>
      <p:ext uri="{BB962C8B-B14F-4D97-AF65-F5344CB8AC3E}">
        <p14:creationId xmlns:p14="http://schemas.microsoft.com/office/powerpoint/2010/main" val="19705226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Arrest And Conviction Records:</a:t>
            </a:r>
            <a:br>
              <a:rPr lang="en-US" dirty="0" smtClean="0"/>
            </a:br>
            <a:r>
              <a:rPr lang="en-US" dirty="0" smtClean="0"/>
              <a:t>Illustrative Case</a:t>
            </a:r>
            <a:endParaRPr lang="en-US" dirty="0"/>
          </a:p>
        </p:txBody>
      </p:sp>
      <p:sp>
        <p:nvSpPr>
          <p:cNvPr id="3" name="Content Placeholder 2"/>
          <p:cNvSpPr>
            <a:spLocks noGrp="1"/>
          </p:cNvSpPr>
          <p:nvPr>
            <p:ph idx="1"/>
          </p:nvPr>
        </p:nvSpPr>
        <p:spPr>
          <a:xfrm>
            <a:off x="457200" y="1371600"/>
            <a:ext cx="8229600" cy="4800600"/>
          </a:xfrm>
        </p:spPr>
        <p:txBody>
          <a:bodyPr/>
          <a:lstStyle/>
          <a:p>
            <a:r>
              <a:rPr lang="en-US" dirty="0" smtClean="0"/>
              <a:t>Pepsi reached a $3 million settlement with EEOC for using criminal background checks to screen applicants</a:t>
            </a:r>
          </a:p>
          <a:p>
            <a:pPr>
              <a:buNone/>
            </a:pPr>
            <a:endParaRPr lang="en-US" dirty="0"/>
          </a:p>
        </p:txBody>
      </p:sp>
    </p:spTree>
    <p:extLst>
      <p:ext uri="{BB962C8B-B14F-4D97-AF65-F5344CB8AC3E}">
        <p14:creationId xmlns:p14="http://schemas.microsoft.com/office/powerpoint/2010/main" val="54371921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questions.jpg"/>
          <p:cNvPicPr>
            <a:picLocks noChangeAspect="1"/>
          </p:cNvPicPr>
          <p:nvPr/>
        </p:nvPicPr>
        <p:blipFill>
          <a:blip r:embed="rId3" cstate="print"/>
          <a:stretch>
            <a:fillRect/>
          </a:stretch>
        </p:blipFill>
        <p:spPr>
          <a:xfrm>
            <a:off x="0" y="0"/>
            <a:ext cx="9144000" cy="6858000"/>
          </a:xfrm>
          <a:prstGeom prst="rect">
            <a:avLst/>
          </a:prstGeom>
        </p:spPr>
      </p:pic>
      <p:sp>
        <p:nvSpPr>
          <p:cNvPr id="4" name="Rectangle 5"/>
          <p:cNvSpPr>
            <a:spLocks noChangeArrowheads="1"/>
          </p:cNvSpPr>
          <p:nvPr/>
        </p:nvSpPr>
        <p:spPr bwMode="auto">
          <a:xfrm>
            <a:off x="0" y="1066800"/>
            <a:ext cx="9144000" cy="1524000"/>
          </a:xfrm>
          <a:prstGeom prst="rect">
            <a:avLst/>
          </a:prstGeom>
          <a:noFill/>
          <a:ln w="9525">
            <a:noFill/>
            <a:miter lim="800000"/>
            <a:headEnd/>
            <a:tailEnd/>
          </a:ln>
        </p:spPr>
        <p:txBody>
          <a:bodyPr lIns="0" tIns="0" rIns="0" bIns="0"/>
          <a:lstStyle/>
          <a:p>
            <a:pPr algn="ctr" fontAlgn="auto">
              <a:spcBef>
                <a:spcPts val="0"/>
              </a:spcBef>
              <a:spcAft>
                <a:spcPts val="0"/>
              </a:spcAft>
              <a:defRPr/>
            </a:pPr>
            <a:endParaRPr lang="en-US" sz="3400" b="1" dirty="0" smtClean="0">
              <a:solidFill>
                <a:srgbClr val="3D4242"/>
              </a:solidFill>
              <a:latin typeface="Helvetica" pitchFamily="34" charset="0"/>
            </a:endParaRPr>
          </a:p>
          <a:p>
            <a:pPr algn="ctr" fontAlgn="auto">
              <a:spcBef>
                <a:spcPts val="0"/>
              </a:spcBef>
              <a:spcAft>
                <a:spcPts val="0"/>
              </a:spcAft>
              <a:defRPr/>
            </a:pPr>
            <a:r>
              <a:rPr lang="en-US" sz="3400" b="1" dirty="0" smtClean="0">
                <a:solidFill>
                  <a:srgbClr val="3D4242"/>
                </a:solidFill>
                <a:latin typeface="Arial" pitchFamily="34" charset="0"/>
                <a:cs typeface="Arial" pitchFamily="34" charset="0"/>
              </a:rPr>
              <a:t>Questions?</a:t>
            </a:r>
            <a:endParaRPr lang="en-US" sz="3400" b="1" dirty="0">
              <a:solidFill>
                <a:srgbClr val="3D4242"/>
              </a:solidFill>
              <a:latin typeface="Arial" pitchFamily="34" charset="0"/>
              <a:cs typeface="Arial" pitchFamily="34" charset="0"/>
            </a:endParaRPr>
          </a:p>
        </p:txBody>
      </p:sp>
      <p:sp>
        <p:nvSpPr>
          <p:cNvPr id="10" name="Rectangle 9"/>
          <p:cNvSpPr/>
          <p:nvPr/>
        </p:nvSpPr>
        <p:spPr>
          <a:xfrm>
            <a:off x="0" y="6019800"/>
            <a:ext cx="9144000" cy="838200"/>
          </a:xfrm>
          <a:prstGeom prst="rect">
            <a:avLst/>
          </a:prstGeom>
          <a:solidFill>
            <a:srgbClr val="2056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Text Box 8"/>
          <p:cNvSpPr txBox="1">
            <a:spLocks noChangeArrowheads="1"/>
          </p:cNvSpPr>
          <p:nvPr/>
        </p:nvSpPr>
        <p:spPr bwMode="auto">
          <a:xfrm>
            <a:off x="0" y="6257836"/>
            <a:ext cx="9144000" cy="600164"/>
          </a:xfrm>
          <a:prstGeom prst="rect">
            <a:avLst/>
          </a:prstGeom>
          <a:noFill/>
          <a:ln w="9525">
            <a:noFill/>
            <a:miter lim="800000"/>
            <a:headEnd/>
            <a:tailEnd/>
          </a:ln>
        </p:spPr>
        <p:txBody>
          <a:bodyPr wrap="square">
            <a:spAutoFit/>
          </a:bodyPr>
          <a:lstStyle/>
          <a:p>
            <a:pPr algn="ctr" fontAlgn="auto">
              <a:spcBef>
                <a:spcPct val="50000"/>
              </a:spcBef>
              <a:spcAft>
                <a:spcPts val="0"/>
              </a:spcAft>
              <a:defRPr/>
            </a:pPr>
            <a:r>
              <a:rPr lang="en-US" sz="1100" b="1" dirty="0" smtClean="0">
                <a:solidFill>
                  <a:schemeClr val="bg1"/>
                </a:solidFill>
                <a:latin typeface="BellGothic BT" pitchFamily="34" charset="0"/>
              </a:rPr>
              <a:t>Atlanta · Baltimore · Boston · Charlotte · Chicago · Cleveland · Columbia · Columbus · Dallas · Denver · Fort Lauderdale · Gulfport </a:t>
            </a:r>
            <a:br>
              <a:rPr lang="en-US" sz="1100" b="1" dirty="0" smtClean="0">
                <a:solidFill>
                  <a:schemeClr val="bg1"/>
                </a:solidFill>
                <a:latin typeface="BellGothic BT" pitchFamily="34" charset="0"/>
              </a:rPr>
            </a:br>
            <a:r>
              <a:rPr lang="en-US" sz="1100" b="1" dirty="0" smtClean="0">
                <a:solidFill>
                  <a:schemeClr val="bg1"/>
                </a:solidFill>
                <a:latin typeface="BellGothic BT" pitchFamily="34" charset="0"/>
              </a:rPr>
              <a:t>Houston · Irvine · Kansas City · Las Vegas · Los Angeles · Louisville · Memphis · New England · New Jersey · New Orleans </a:t>
            </a:r>
            <a:br>
              <a:rPr lang="en-US" sz="1100" b="1" dirty="0" smtClean="0">
                <a:solidFill>
                  <a:schemeClr val="bg1"/>
                </a:solidFill>
                <a:latin typeface="BellGothic BT" pitchFamily="34" charset="0"/>
              </a:rPr>
            </a:br>
            <a:r>
              <a:rPr lang="en-US" sz="1100" b="1" dirty="0" smtClean="0">
                <a:solidFill>
                  <a:schemeClr val="bg1"/>
                </a:solidFill>
                <a:latin typeface="BellGothic BT" pitchFamily="34" charset="0"/>
              </a:rPr>
              <a:t>Orlando · Philadelphia · Phoenix · Portland · San Antonio · San Diego · San Francisco · Tampa · Washington, DC</a:t>
            </a:r>
            <a:endParaRPr lang="en-US" sz="1100" b="1" dirty="0">
              <a:solidFill>
                <a:schemeClr val="bg1"/>
              </a:solidFill>
              <a:latin typeface="BellGothic BT" pitchFamily="34" charset="0"/>
            </a:endParaRPr>
          </a:p>
        </p:txBody>
      </p:sp>
      <p:sp>
        <p:nvSpPr>
          <p:cNvPr id="13" name="Text Box 9"/>
          <p:cNvSpPr txBox="1">
            <a:spLocks noChangeArrowheads="1"/>
          </p:cNvSpPr>
          <p:nvPr/>
        </p:nvSpPr>
        <p:spPr bwMode="auto">
          <a:xfrm>
            <a:off x="0" y="6019800"/>
            <a:ext cx="9144000" cy="304800"/>
          </a:xfrm>
          <a:prstGeom prst="rect">
            <a:avLst/>
          </a:prstGeom>
          <a:noFill/>
          <a:ln w="9525">
            <a:noFill/>
            <a:miter lim="800000"/>
            <a:headEnd/>
            <a:tailEnd/>
          </a:ln>
        </p:spPr>
        <p:txBody>
          <a:bodyPr>
            <a:spAutoFit/>
          </a:bodyPr>
          <a:lstStyle/>
          <a:p>
            <a:pPr algn="ctr">
              <a:spcBef>
                <a:spcPct val="50000"/>
              </a:spcBef>
            </a:pPr>
            <a:r>
              <a:rPr lang="en-US" sz="1400" b="1" dirty="0">
                <a:solidFill>
                  <a:schemeClr val="bg1"/>
                </a:solidFill>
                <a:latin typeface="BellGothic BT" pitchFamily="34" charset="0"/>
              </a:rPr>
              <a:t>www.laborlawyers.com</a:t>
            </a:r>
          </a:p>
        </p:txBody>
      </p:sp>
      <p:pic>
        <p:nvPicPr>
          <p:cNvPr id="11" name="Picture 10" descr="Logo_Fisher_Phillips taglineCMYK_blue.png"/>
          <p:cNvPicPr>
            <a:picLocks noChangeAspect="1"/>
          </p:cNvPicPr>
          <p:nvPr/>
        </p:nvPicPr>
        <p:blipFill>
          <a:blip r:embed="rId4" cstate="print"/>
          <a:stretch>
            <a:fillRect/>
          </a:stretch>
        </p:blipFill>
        <p:spPr>
          <a:xfrm>
            <a:off x="2885374" y="4419600"/>
            <a:ext cx="3373252" cy="1085848"/>
          </a:xfrm>
          <a:prstGeom prst="rect">
            <a:avLst/>
          </a:prstGeom>
        </p:spPr>
      </p:pic>
    </p:spTree>
    <p:extLst>
      <p:ext uri="{BB962C8B-B14F-4D97-AF65-F5344CB8AC3E}">
        <p14:creationId xmlns:p14="http://schemas.microsoft.com/office/powerpoint/2010/main" val="211628987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itle.jpg"/>
          <p:cNvPicPr>
            <a:picLocks noChangeAspect="1"/>
          </p:cNvPicPr>
          <p:nvPr/>
        </p:nvPicPr>
        <p:blipFill>
          <a:blip r:embed="rId3" cstate="print"/>
          <a:stretch>
            <a:fillRect/>
          </a:stretch>
        </p:blipFill>
        <p:spPr>
          <a:xfrm>
            <a:off x="0" y="0"/>
            <a:ext cx="9144000" cy="6858000"/>
          </a:xfrm>
          <a:prstGeom prst="rect">
            <a:avLst/>
          </a:prstGeom>
        </p:spPr>
      </p:pic>
      <p:sp>
        <p:nvSpPr>
          <p:cNvPr id="11" name="Rectangle 10"/>
          <p:cNvSpPr/>
          <p:nvPr/>
        </p:nvSpPr>
        <p:spPr>
          <a:xfrm>
            <a:off x="0" y="6019800"/>
            <a:ext cx="9144000" cy="838200"/>
          </a:xfrm>
          <a:prstGeom prst="rect">
            <a:avLst/>
          </a:prstGeom>
          <a:solidFill>
            <a:srgbClr val="2056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103" name="Text Box 8"/>
          <p:cNvSpPr txBox="1">
            <a:spLocks noChangeArrowheads="1"/>
          </p:cNvSpPr>
          <p:nvPr/>
        </p:nvSpPr>
        <p:spPr bwMode="auto">
          <a:xfrm>
            <a:off x="0" y="6257836"/>
            <a:ext cx="9144000" cy="600164"/>
          </a:xfrm>
          <a:prstGeom prst="rect">
            <a:avLst/>
          </a:prstGeom>
          <a:noFill/>
          <a:ln w="9525">
            <a:noFill/>
            <a:miter lim="800000"/>
            <a:headEnd/>
            <a:tailEnd/>
          </a:ln>
        </p:spPr>
        <p:txBody>
          <a:bodyPr wrap="square">
            <a:spAutoFit/>
          </a:bodyPr>
          <a:lstStyle/>
          <a:p>
            <a:pPr algn="ctr" fontAlgn="auto">
              <a:spcBef>
                <a:spcPct val="50000"/>
              </a:spcBef>
              <a:spcAft>
                <a:spcPts val="0"/>
              </a:spcAft>
              <a:defRPr/>
            </a:pPr>
            <a:r>
              <a:rPr lang="en-US" sz="1100" b="1" dirty="0" smtClean="0">
                <a:solidFill>
                  <a:schemeClr val="bg1"/>
                </a:solidFill>
                <a:latin typeface="BellGothic BT" pitchFamily="34" charset="0"/>
              </a:rPr>
              <a:t>Atlanta · Baltimore · Boston · Charlotte · Chicago · Cleveland · Columbia · Columbus · Dallas · Denver · Fort Lauderdale · Gulfport </a:t>
            </a:r>
            <a:br>
              <a:rPr lang="en-US" sz="1100" b="1" dirty="0" smtClean="0">
                <a:solidFill>
                  <a:schemeClr val="bg1"/>
                </a:solidFill>
                <a:latin typeface="BellGothic BT" pitchFamily="34" charset="0"/>
              </a:rPr>
            </a:br>
            <a:r>
              <a:rPr lang="en-US" sz="1100" b="1" dirty="0" smtClean="0">
                <a:solidFill>
                  <a:schemeClr val="bg1"/>
                </a:solidFill>
                <a:latin typeface="BellGothic BT" pitchFamily="34" charset="0"/>
              </a:rPr>
              <a:t>Houston · Irvine · Kansas City · Las Vegas · Los Angeles · Louisville · Memphis · New England · New Jersey · New Orleans </a:t>
            </a:r>
            <a:br>
              <a:rPr lang="en-US" sz="1100" b="1" dirty="0" smtClean="0">
                <a:solidFill>
                  <a:schemeClr val="bg1"/>
                </a:solidFill>
                <a:latin typeface="BellGothic BT" pitchFamily="34" charset="0"/>
              </a:rPr>
            </a:br>
            <a:r>
              <a:rPr lang="en-US" sz="1100" b="1" dirty="0" smtClean="0">
                <a:solidFill>
                  <a:schemeClr val="bg1"/>
                </a:solidFill>
                <a:latin typeface="BellGothic BT" pitchFamily="34" charset="0"/>
              </a:rPr>
              <a:t>Orlando · Philadelphia · Phoenix · Portland · San Antonio · San Diego · San Francisco · Tampa · Washington, DC</a:t>
            </a:r>
            <a:endParaRPr lang="en-US" sz="1100" b="1" dirty="0">
              <a:solidFill>
                <a:schemeClr val="bg1"/>
              </a:solidFill>
              <a:latin typeface="BellGothic BT" pitchFamily="34" charset="0"/>
            </a:endParaRPr>
          </a:p>
        </p:txBody>
      </p:sp>
      <p:sp>
        <p:nvSpPr>
          <p:cNvPr id="4104" name="Text Box 9"/>
          <p:cNvSpPr txBox="1">
            <a:spLocks noChangeArrowheads="1"/>
          </p:cNvSpPr>
          <p:nvPr/>
        </p:nvSpPr>
        <p:spPr bwMode="auto">
          <a:xfrm>
            <a:off x="0" y="6019800"/>
            <a:ext cx="9144000" cy="304800"/>
          </a:xfrm>
          <a:prstGeom prst="rect">
            <a:avLst/>
          </a:prstGeom>
          <a:noFill/>
          <a:ln w="9525">
            <a:noFill/>
            <a:miter lim="800000"/>
            <a:headEnd/>
            <a:tailEnd/>
          </a:ln>
        </p:spPr>
        <p:txBody>
          <a:bodyPr>
            <a:spAutoFit/>
          </a:bodyPr>
          <a:lstStyle/>
          <a:p>
            <a:pPr algn="ctr">
              <a:spcBef>
                <a:spcPct val="50000"/>
              </a:spcBef>
            </a:pPr>
            <a:r>
              <a:rPr lang="en-US" sz="1400" b="1" dirty="0">
                <a:solidFill>
                  <a:schemeClr val="bg1"/>
                </a:solidFill>
                <a:latin typeface="BellGothic BT" pitchFamily="34" charset="0"/>
              </a:rPr>
              <a:t>www.laborlawyers.com</a:t>
            </a:r>
          </a:p>
        </p:txBody>
      </p:sp>
      <p:sp>
        <p:nvSpPr>
          <p:cNvPr id="8" name="Rectangle 7"/>
          <p:cNvSpPr/>
          <p:nvPr/>
        </p:nvSpPr>
        <p:spPr>
          <a:xfrm>
            <a:off x="0" y="0"/>
            <a:ext cx="9144000" cy="228600"/>
          </a:xfrm>
          <a:prstGeom prst="rect">
            <a:avLst/>
          </a:prstGeom>
          <a:solidFill>
            <a:srgbClr val="F7D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p:cNvSpPr txBox="1">
            <a:spLocks/>
          </p:cNvSpPr>
          <p:nvPr/>
        </p:nvSpPr>
        <p:spPr>
          <a:xfrm>
            <a:off x="0" y="2057400"/>
            <a:ext cx="9144000" cy="1828800"/>
          </a:xfrm>
          <a:prstGeom prst="rect">
            <a:avLst/>
          </a:prstGeom>
        </p:spPr>
        <p:txBody>
          <a:bodyPr vert="horz" lIns="91440" tIns="45720" rIns="91440" bIns="45720" rtlCol="0" anchor="ctr">
            <a:normAutofit/>
          </a:bodyPr>
          <a:lstStyle>
            <a:lvl1pPr algn="ctr" rtl="0" eaLnBrk="0" fontAlgn="base" hangingPunct="0">
              <a:spcBef>
                <a:spcPct val="0"/>
              </a:spcBef>
              <a:spcAft>
                <a:spcPct val="0"/>
              </a:spcAft>
              <a:defRPr lang="en-US" sz="3400" b="0" kern="1200">
                <a:solidFill>
                  <a:schemeClr val="tx2">
                    <a:lumMod val="75000"/>
                  </a:schemeClr>
                </a:solidFill>
                <a:latin typeface="Arial" pitchFamily="34" charset="0"/>
                <a:ea typeface="+mj-ea"/>
                <a:cs typeface="Arial" pitchFamily="34" charset="0"/>
              </a:defRPr>
            </a:lvl1pPr>
            <a:lvl2pPr algn="ctr" rtl="0" eaLnBrk="0" fontAlgn="base" hangingPunct="0">
              <a:spcBef>
                <a:spcPct val="0"/>
              </a:spcBef>
              <a:spcAft>
                <a:spcPct val="0"/>
              </a:spcAft>
              <a:defRPr sz="3200">
                <a:solidFill>
                  <a:schemeClr val="bg2"/>
                </a:solidFill>
                <a:latin typeface="Helvetica" pitchFamily="34" charset="0"/>
              </a:defRPr>
            </a:lvl2pPr>
            <a:lvl3pPr algn="ctr" rtl="0" eaLnBrk="0" fontAlgn="base" hangingPunct="0">
              <a:spcBef>
                <a:spcPct val="0"/>
              </a:spcBef>
              <a:spcAft>
                <a:spcPct val="0"/>
              </a:spcAft>
              <a:defRPr sz="3200">
                <a:solidFill>
                  <a:schemeClr val="bg2"/>
                </a:solidFill>
                <a:latin typeface="Helvetica" pitchFamily="34" charset="0"/>
              </a:defRPr>
            </a:lvl3pPr>
            <a:lvl4pPr algn="ctr" rtl="0" eaLnBrk="0" fontAlgn="base" hangingPunct="0">
              <a:spcBef>
                <a:spcPct val="0"/>
              </a:spcBef>
              <a:spcAft>
                <a:spcPct val="0"/>
              </a:spcAft>
              <a:defRPr sz="3200">
                <a:solidFill>
                  <a:schemeClr val="bg2"/>
                </a:solidFill>
                <a:latin typeface="Helvetica" pitchFamily="34" charset="0"/>
              </a:defRPr>
            </a:lvl4pPr>
            <a:lvl5pPr algn="ctr" rtl="0" eaLnBrk="0" fontAlgn="base" hangingPunct="0">
              <a:spcBef>
                <a:spcPct val="0"/>
              </a:spcBef>
              <a:spcAft>
                <a:spcPct val="0"/>
              </a:spcAft>
              <a:defRPr sz="3200">
                <a:solidFill>
                  <a:schemeClr val="bg2"/>
                </a:solidFill>
                <a:latin typeface="Helvetica" pitchFamily="34" charset="0"/>
              </a:defRPr>
            </a:lvl5pPr>
            <a:lvl6pPr marL="457200" algn="ctr" rtl="0" fontAlgn="base">
              <a:spcBef>
                <a:spcPct val="0"/>
              </a:spcBef>
              <a:spcAft>
                <a:spcPct val="0"/>
              </a:spcAft>
              <a:defRPr sz="3200">
                <a:solidFill>
                  <a:schemeClr val="bg2"/>
                </a:solidFill>
                <a:latin typeface="Helvetica" pitchFamily="34" charset="0"/>
              </a:defRPr>
            </a:lvl6pPr>
            <a:lvl7pPr marL="914400" algn="ctr" rtl="0" fontAlgn="base">
              <a:spcBef>
                <a:spcPct val="0"/>
              </a:spcBef>
              <a:spcAft>
                <a:spcPct val="0"/>
              </a:spcAft>
              <a:defRPr sz="3200">
                <a:solidFill>
                  <a:schemeClr val="bg2"/>
                </a:solidFill>
                <a:latin typeface="Helvetica" pitchFamily="34" charset="0"/>
              </a:defRPr>
            </a:lvl7pPr>
            <a:lvl8pPr marL="1371600" algn="ctr" rtl="0" fontAlgn="base">
              <a:spcBef>
                <a:spcPct val="0"/>
              </a:spcBef>
              <a:spcAft>
                <a:spcPct val="0"/>
              </a:spcAft>
              <a:defRPr sz="3200">
                <a:solidFill>
                  <a:schemeClr val="bg2"/>
                </a:solidFill>
                <a:latin typeface="Helvetica" pitchFamily="34" charset="0"/>
              </a:defRPr>
            </a:lvl8pPr>
            <a:lvl9pPr marL="1828800" algn="ctr" rtl="0" fontAlgn="base">
              <a:spcBef>
                <a:spcPct val="0"/>
              </a:spcBef>
              <a:spcAft>
                <a:spcPct val="0"/>
              </a:spcAft>
              <a:defRPr sz="3200">
                <a:solidFill>
                  <a:schemeClr val="bg2"/>
                </a:solidFill>
                <a:latin typeface="Helvetica" pitchFamily="34" charset="0"/>
              </a:defRPr>
            </a:lvl9pPr>
          </a:lstStyle>
          <a:p>
            <a:r>
              <a:rPr lang="en-US" b="1" dirty="0" smtClean="0"/>
              <a:t>Accommodating Disabled Employees Under The Americans With Disabilities Act Amendments Act</a:t>
            </a:r>
            <a:endParaRPr lang="en-US" i="1" dirty="0"/>
          </a:p>
        </p:txBody>
      </p:sp>
      <p:pic>
        <p:nvPicPr>
          <p:cNvPr id="16" name="Picture 15" descr="Logo_Fisher_Phillips taglineCMYK_blue.png"/>
          <p:cNvPicPr>
            <a:picLocks noChangeAspect="1"/>
          </p:cNvPicPr>
          <p:nvPr/>
        </p:nvPicPr>
        <p:blipFill>
          <a:blip r:embed="rId4" cstate="print"/>
          <a:stretch>
            <a:fillRect/>
          </a:stretch>
        </p:blipFill>
        <p:spPr>
          <a:xfrm>
            <a:off x="152400" y="339414"/>
            <a:ext cx="4120945" cy="1326531"/>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2800" y="307540"/>
            <a:ext cx="1790700" cy="1162050"/>
          </a:xfrm>
          <a:prstGeom prst="rect">
            <a:avLst/>
          </a:prstGeom>
        </p:spPr>
      </p:pic>
    </p:spTree>
    <p:extLst>
      <p:ext uri="{BB962C8B-B14F-4D97-AF65-F5344CB8AC3E}">
        <p14:creationId xmlns:p14="http://schemas.microsoft.com/office/powerpoint/2010/main" val="167395730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ADAAA Paradigm</a:t>
            </a:r>
            <a:endParaRPr lang="en-US" dirty="0"/>
          </a:p>
        </p:txBody>
      </p:sp>
      <p:sp>
        <p:nvSpPr>
          <p:cNvPr id="3" name="Content Placeholder 2"/>
          <p:cNvSpPr>
            <a:spLocks noGrp="1"/>
          </p:cNvSpPr>
          <p:nvPr>
            <p:ph idx="1"/>
          </p:nvPr>
        </p:nvSpPr>
        <p:spPr/>
        <p:txBody>
          <a:bodyPr/>
          <a:lstStyle/>
          <a:p>
            <a:r>
              <a:rPr lang="en-US" dirty="0" smtClean="0"/>
              <a:t>Minimum qualifications?</a:t>
            </a:r>
          </a:p>
          <a:p>
            <a:r>
              <a:rPr lang="en-US" dirty="0" smtClean="0"/>
              <a:t>Disabled?</a:t>
            </a:r>
          </a:p>
          <a:p>
            <a:r>
              <a:rPr lang="en-US" dirty="0" smtClean="0"/>
              <a:t>Essential duties of the job?</a:t>
            </a:r>
          </a:p>
          <a:p>
            <a:r>
              <a:rPr lang="en-US" dirty="0" smtClean="0"/>
              <a:t>Possible accommodations?</a:t>
            </a:r>
          </a:p>
          <a:p>
            <a:r>
              <a:rPr lang="en-US" dirty="0" smtClean="0"/>
              <a:t>Undue hardship?</a:t>
            </a:r>
          </a:p>
          <a:p>
            <a:r>
              <a:rPr lang="en-US" dirty="0" smtClean="0"/>
              <a:t>Direct threat?</a:t>
            </a:r>
            <a:endParaRPr lang="en-US" dirty="0"/>
          </a:p>
        </p:txBody>
      </p:sp>
    </p:spTree>
    <p:extLst>
      <p:ext uri="{BB962C8B-B14F-4D97-AF65-F5344CB8AC3E}">
        <p14:creationId xmlns:p14="http://schemas.microsoft.com/office/powerpoint/2010/main" val="149694501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Basic Rule</a:t>
            </a:r>
          </a:p>
        </p:txBody>
      </p:sp>
      <p:sp>
        <p:nvSpPr>
          <p:cNvPr id="3" name="Content Placeholder 2"/>
          <p:cNvSpPr>
            <a:spLocks noGrp="1"/>
          </p:cNvSpPr>
          <p:nvPr>
            <p:ph idx="1"/>
          </p:nvPr>
        </p:nvSpPr>
        <p:spPr>
          <a:xfrm>
            <a:off x="457200" y="1371600"/>
            <a:ext cx="8229600" cy="4800600"/>
          </a:xfrm>
        </p:spPr>
        <p:txBody>
          <a:bodyPr/>
          <a:lstStyle/>
          <a:p>
            <a:pPr algn="ctr">
              <a:buNone/>
            </a:pPr>
            <a:r>
              <a:rPr lang="en-US" dirty="0" smtClean="0"/>
              <a:t>You must </a:t>
            </a:r>
            <a:r>
              <a:rPr lang="en-US" i="1" dirty="0" smtClean="0"/>
              <a:t>reasonably accommodate </a:t>
            </a:r>
            <a:r>
              <a:rPr lang="en-US" dirty="0" smtClean="0"/>
              <a:t>a </a:t>
            </a:r>
            <a:r>
              <a:rPr lang="en-US" i="1" dirty="0" smtClean="0"/>
              <a:t>disabled </a:t>
            </a:r>
            <a:r>
              <a:rPr lang="en-US" dirty="0" smtClean="0"/>
              <a:t>employee or applicant unless doing so is an </a:t>
            </a:r>
            <a:r>
              <a:rPr lang="en-US" i="1" dirty="0" smtClean="0"/>
              <a:t>undue hardship </a:t>
            </a:r>
            <a:r>
              <a:rPr lang="en-US" dirty="0" smtClean="0"/>
              <a:t>or creates a </a:t>
            </a:r>
            <a:r>
              <a:rPr lang="en-US" i="1" dirty="0" smtClean="0"/>
              <a:t>direct threat </a:t>
            </a:r>
            <a:r>
              <a:rPr lang="en-US" dirty="0" smtClean="0"/>
              <a:t>to health or safety. </a:t>
            </a:r>
          </a:p>
          <a:p>
            <a:endParaRPr lang="en-US" dirty="0"/>
          </a:p>
        </p:txBody>
      </p:sp>
    </p:spTree>
    <p:extLst>
      <p:ext uri="{BB962C8B-B14F-4D97-AF65-F5344CB8AC3E}">
        <p14:creationId xmlns:p14="http://schemas.microsoft.com/office/powerpoint/2010/main" val="217113899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Reasonable Mean?</a:t>
            </a:r>
            <a:endParaRPr lang="en-US" dirty="0"/>
          </a:p>
        </p:txBody>
      </p:sp>
      <p:sp>
        <p:nvSpPr>
          <p:cNvPr id="3" name="Content Placeholder 2"/>
          <p:cNvSpPr>
            <a:spLocks noGrp="1"/>
          </p:cNvSpPr>
          <p:nvPr>
            <p:ph idx="1"/>
          </p:nvPr>
        </p:nvSpPr>
        <p:spPr>
          <a:xfrm>
            <a:off x="1371600" y="1828800"/>
            <a:ext cx="6400800" cy="4525963"/>
          </a:xfrm>
        </p:spPr>
        <p:txBody>
          <a:bodyPr>
            <a:normAutofit/>
          </a:bodyPr>
          <a:lstStyle/>
          <a:p>
            <a:pPr marL="0" lvl="1" indent="0" algn="ctr">
              <a:buNone/>
            </a:pPr>
            <a:r>
              <a:rPr lang="en-US" sz="2400" dirty="0" smtClean="0"/>
              <a:t>The accommodation is reasonable on its face and does not amount to an undue hardship.</a:t>
            </a:r>
            <a:endParaRPr lang="en-US" sz="2400" dirty="0"/>
          </a:p>
        </p:txBody>
      </p:sp>
    </p:spTree>
    <p:extLst>
      <p:ext uri="{BB962C8B-B14F-4D97-AF65-F5344CB8AC3E}">
        <p14:creationId xmlns:p14="http://schemas.microsoft.com/office/powerpoint/2010/main" val="99086152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Who Is Disabled?</a:t>
            </a:r>
            <a:endParaRPr lang="en-US" dirty="0"/>
          </a:p>
        </p:txBody>
      </p:sp>
      <p:sp>
        <p:nvSpPr>
          <p:cNvPr id="3" name="Content Placeholder 2"/>
          <p:cNvSpPr>
            <a:spLocks noGrp="1"/>
          </p:cNvSpPr>
          <p:nvPr>
            <p:ph idx="1"/>
          </p:nvPr>
        </p:nvSpPr>
        <p:spPr/>
        <p:txBody>
          <a:bodyPr>
            <a:normAutofit/>
          </a:bodyPr>
          <a:lstStyle/>
          <a:p>
            <a:pPr algn="ctr">
              <a:buNone/>
            </a:pPr>
            <a:endParaRPr lang="en-US" sz="3600" dirty="0" smtClean="0"/>
          </a:p>
          <a:p>
            <a:pPr algn="ctr">
              <a:buNone/>
            </a:pPr>
            <a:r>
              <a:rPr lang="en-US" dirty="0" smtClean="0"/>
              <a:t>Virtually Everybody</a:t>
            </a:r>
          </a:p>
          <a:p>
            <a:pPr algn="ctr">
              <a:buNone/>
            </a:pPr>
            <a:endParaRPr lang="en-US" sz="3600" dirty="0"/>
          </a:p>
        </p:txBody>
      </p:sp>
    </p:spTree>
    <p:extLst>
      <p:ext uri="{BB962C8B-B14F-4D97-AF65-F5344CB8AC3E}">
        <p14:creationId xmlns:p14="http://schemas.microsoft.com/office/powerpoint/2010/main" val="318474200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Who Is Disabled?</a:t>
            </a:r>
            <a:endParaRPr lang="en-US" dirty="0"/>
          </a:p>
        </p:txBody>
      </p:sp>
      <p:sp>
        <p:nvSpPr>
          <p:cNvPr id="3" name="Content Placeholder 2"/>
          <p:cNvSpPr>
            <a:spLocks noGrp="1"/>
          </p:cNvSpPr>
          <p:nvPr>
            <p:ph idx="1"/>
          </p:nvPr>
        </p:nvSpPr>
        <p:spPr/>
        <p:txBody>
          <a:bodyPr/>
          <a:lstStyle/>
          <a:p>
            <a:pPr>
              <a:lnSpc>
                <a:spcPct val="80000"/>
              </a:lnSpc>
              <a:spcBef>
                <a:spcPts val="800"/>
              </a:spcBef>
              <a:spcAft>
                <a:spcPts val="800"/>
              </a:spcAft>
              <a:buSzPct val="100000"/>
            </a:pPr>
            <a:r>
              <a:rPr lang="en-US" dirty="0" smtClean="0">
                <a:solidFill>
                  <a:srgbClr val="17375E"/>
                </a:solidFill>
              </a:rPr>
              <a:t>ADAAA significantly expanded definition of disability</a:t>
            </a:r>
          </a:p>
          <a:p>
            <a:pPr marL="623887" lvl="1" indent="-342900">
              <a:spcBef>
                <a:spcPts val="800"/>
              </a:spcBef>
              <a:spcAft>
                <a:spcPts val="800"/>
              </a:spcAft>
              <a:buSzPct val="100000"/>
              <a:buFont typeface="Arial" pitchFamily="34" charset="0"/>
              <a:buChar char="−"/>
            </a:pPr>
            <a:r>
              <a:rPr lang="en-US" sz="2200" dirty="0" smtClean="0">
                <a:solidFill>
                  <a:srgbClr val="17375E"/>
                </a:solidFill>
              </a:rPr>
              <a:t>Now, virtually all non-minor physical or mental disorders are likely to qualify as disabilities.</a:t>
            </a:r>
          </a:p>
          <a:p>
            <a:pPr>
              <a:lnSpc>
                <a:spcPct val="80000"/>
              </a:lnSpc>
              <a:spcBef>
                <a:spcPts val="800"/>
              </a:spcBef>
              <a:spcAft>
                <a:spcPts val="800"/>
              </a:spcAft>
              <a:buSzPct val="100000"/>
            </a:pPr>
            <a:r>
              <a:rPr lang="en-US" dirty="0" smtClean="0">
                <a:solidFill>
                  <a:srgbClr val="17375E"/>
                </a:solidFill>
              </a:rPr>
              <a:t>Result: Focus on </a:t>
            </a:r>
            <a:r>
              <a:rPr lang="en-US" u="sng" dirty="0" smtClean="0">
                <a:solidFill>
                  <a:srgbClr val="17375E"/>
                </a:solidFill>
              </a:rPr>
              <a:t>accommodation</a:t>
            </a:r>
            <a:r>
              <a:rPr lang="en-US" dirty="0" smtClean="0">
                <a:solidFill>
                  <a:srgbClr val="17375E"/>
                </a:solidFill>
              </a:rPr>
              <a:t> and avoiding discrimination; do not count on convincing a court that the employee/applicant was not really disabled</a:t>
            </a:r>
          </a:p>
          <a:p>
            <a:pPr>
              <a:lnSpc>
                <a:spcPct val="80000"/>
              </a:lnSpc>
              <a:spcBef>
                <a:spcPts val="800"/>
              </a:spcBef>
              <a:spcAft>
                <a:spcPts val="800"/>
              </a:spcAft>
              <a:buSzPct val="100000"/>
            </a:pPr>
            <a:r>
              <a:rPr lang="en-US" dirty="0" smtClean="0">
                <a:solidFill>
                  <a:srgbClr val="17375E"/>
                </a:solidFill>
              </a:rPr>
              <a:t>Remember: Do not consider mitigating measures</a:t>
            </a:r>
          </a:p>
          <a:p>
            <a:endParaRPr lang="en-US" dirty="0">
              <a:solidFill>
                <a:srgbClr val="17375E"/>
              </a:solidFill>
            </a:endParaRPr>
          </a:p>
        </p:txBody>
      </p:sp>
    </p:spTree>
    <p:extLst>
      <p:ext uri="{BB962C8B-B14F-4D97-AF65-F5344CB8AC3E}">
        <p14:creationId xmlns:p14="http://schemas.microsoft.com/office/powerpoint/2010/main" val="247423361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Actual Disability</a:t>
            </a:r>
            <a:endParaRPr lang="en-US" dirty="0"/>
          </a:p>
        </p:txBody>
      </p:sp>
      <p:sp>
        <p:nvSpPr>
          <p:cNvPr id="3" name="Content Placeholder 2"/>
          <p:cNvSpPr>
            <a:spLocks noGrp="1"/>
          </p:cNvSpPr>
          <p:nvPr>
            <p:ph sz="half" idx="1"/>
          </p:nvPr>
        </p:nvSpPr>
        <p:spPr>
          <a:xfrm>
            <a:off x="457200" y="1371600"/>
            <a:ext cx="4038600" cy="4525963"/>
          </a:xfrm>
        </p:spPr>
        <p:txBody>
          <a:bodyPr>
            <a:normAutofit/>
          </a:bodyPr>
          <a:lstStyle/>
          <a:p>
            <a:r>
              <a:rPr lang="en-US" sz="2400" dirty="0" smtClean="0"/>
              <a:t>Autism</a:t>
            </a:r>
          </a:p>
          <a:p>
            <a:r>
              <a:rPr lang="en-US" sz="2400" dirty="0" smtClean="0"/>
              <a:t>Bipolar</a:t>
            </a:r>
          </a:p>
          <a:p>
            <a:r>
              <a:rPr lang="en-US" sz="2400" dirty="0" smtClean="0"/>
              <a:t>Blindness</a:t>
            </a:r>
          </a:p>
          <a:p>
            <a:r>
              <a:rPr lang="en-US" sz="2400" dirty="0" smtClean="0"/>
              <a:t>Cerebral palsy</a:t>
            </a:r>
          </a:p>
          <a:p>
            <a:r>
              <a:rPr lang="en-US" sz="2400" dirty="0" smtClean="0"/>
              <a:t>Deafness</a:t>
            </a:r>
          </a:p>
          <a:p>
            <a:r>
              <a:rPr lang="en-US" sz="2400" dirty="0" smtClean="0"/>
              <a:t>Depression</a:t>
            </a:r>
          </a:p>
          <a:p>
            <a:r>
              <a:rPr lang="en-US" sz="2400" dirty="0" smtClean="0"/>
              <a:t>Diabetes</a:t>
            </a:r>
          </a:p>
          <a:p>
            <a:r>
              <a:rPr lang="en-US" sz="2400" dirty="0" smtClean="0"/>
              <a:t>Epilepsy</a:t>
            </a:r>
          </a:p>
          <a:p>
            <a:r>
              <a:rPr lang="en-US" sz="2400" dirty="0" smtClean="0"/>
              <a:t>HIV Infection</a:t>
            </a:r>
            <a:endParaRPr lang="en-US" sz="2400" dirty="0"/>
          </a:p>
        </p:txBody>
      </p:sp>
      <p:sp>
        <p:nvSpPr>
          <p:cNvPr id="4" name="Content Placeholder 3"/>
          <p:cNvSpPr>
            <a:spLocks noGrp="1"/>
          </p:cNvSpPr>
          <p:nvPr>
            <p:ph sz="half" idx="2"/>
          </p:nvPr>
        </p:nvSpPr>
        <p:spPr>
          <a:xfrm>
            <a:off x="4648200" y="1371600"/>
            <a:ext cx="4038600" cy="4525963"/>
          </a:xfrm>
        </p:spPr>
        <p:txBody>
          <a:bodyPr>
            <a:normAutofit/>
          </a:bodyPr>
          <a:lstStyle/>
          <a:p>
            <a:r>
              <a:rPr lang="en-US" sz="2400" dirty="0" smtClean="0"/>
              <a:t>Intellectual disability</a:t>
            </a:r>
          </a:p>
          <a:p>
            <a:r>
              <a:rPr lang="en-US" sz="2400" dirty="0" smtClean="0"/>
              <a:t>Missing limbs</a:t>
            </a:r>
          </a:p>
          <a:p>
            <a:r>
              <a:rPr lang="en-US" sz="2400" dirty="0" smtClean="0"/>
              <a:t>Mobility impairments</a:t>
            </a:r>
          </a:p>
          <a:p>
            <a:r>
              <a:rPr lang="en-US" sz="2400" dirty="0" smtClean="0"/>
              <a:t>Multiple sclerosis</a:t>
            </a:r>
          </a:p>
          <a:p>
            <a:r>
              <a:rPr lang="en-US" sz="2400" dirty="0" smtClean="0"/>
              <a:t>Muscular dystrophy</a:t>
            </a:r>
          </a:p>
          <a:p>
            <a:r>
              <a:rPr lang="en-US" sz="2400" dirty="0" smtClean="0"/>
              <a:t>O-C disorder</a:t>
            </a:r>
          </a:p>
          <a:p>
            <a:r>
              <a:rPr lang="en-US" sz="2400" dirty="0" smtClean="0"/>
              <a:t>PTSD</a:t>
            </a:r>
          </a:p>
          <a:p>
            <a:r>
              <a:rPr lang="en-US" sz="2400" dirty="0" smtClean="0"/>
              <a:t>Schizophrenia</a:t>
            </a:r>
          </a:p>
        </p:txBody>
      </p:sp>
      <p:sp>
        <p:nvSpPr>
          <p:cNvPr id="5" name="TextBox 4"/>
          <p:cNvSpPr txBox="1"/>
          <p:nvPr/>
        </p:nvSpPr>
        <p:spPr>
          <a:xfrm>
            <a:off x="3810000" y="5334000"/>
            <a:ext cx="4953000" cy="369332"/>
          </a:xfrm>
          <a:prstGeom prst="rect">
            <a:avLst/>
          </a:prstGeom>
          <a:noFill/>
        </p:spPr>
        <p:txBody>
          <a:bodyPr wrap="square" rtlCol="0">
            <a:spAutoFit/>
          </a:bodyPr>
          <a:lstStyle/>
          <a:p>
            <a:pPr algn="r"/>
            <a:r>
              <a:rPr lang="en-US" dirty="0" smtClean="0">
                <a:solidFill>
                  <a:srgbClr val="17375E"/>
                </a:solidFill>
                <a:latin typeface="Arial" pitchFamily="34" charset="0"/>
                <a:cs typeface="Arial" pitchFamily="34" charset="0"/>
              </a:rPr>
              <a:t>ADAAA Reg. §1630.2(j)(3)</a:t>
            </a:r>
            <a:endParaRPr lang="en-US" dirty="0">
              <a:solidFill>
                <a:srgbClr val="17375E"/>
              </a:solidFill>
              <a:latin typeface="Arial" pitchFamily="34" charset="0"/>
              <a:cs typeface="Arial" pitchFamily="34" charset="0"/>
            </a:endParaRPr>
          </a:p>
        </p:txBody>
      </p:sp>
    </p:spTree>
    <p:extLst>
      <p:ext uri="{BB962C8B-B14F-4D97-AF65-F5344CB8AC3E}">
        <p14:creationId xmlns:p14="http://schemas.microsoft.com/office/powerpoint/2010/main" val="395235357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Reasonable Accommodations</a:t>
            </a:r>
            <a:endParaRPr lang="en-US" dirty="0"/>
          </a:p>
        </p:txBody>
      </p:sp>
      <p:sp>
        <p:nvSpPr>
          <p:cNvPr id="3" name="Content Placeholder 2"/>
          <p:cNvSpPr>
            <a:spLocks noGrp="1"/>
          </p:cNvSpPr>
          <p:nvPr>
            <p:ph idx="1"/>
          </p:nvPr>
        </p:nvSpPr>
        <p:spPr/>
        <p:txBody>
          <a:bodyPr/>
          <a:lstStyle/>
          <a:p>
            <a:pPr lvl="0" fontAlgn="base">
              <a:spcBef>
                <a:spcPts val="800"/>
              </a:spcBef>
              <a:spcAft>
                <a:spcPts val="800"/>
              </a:spcAft>
              <a:buClr>
                <a:schemeClr val="tx2">
                  <a:lumMod val="75000"/>
                </a:schemeClr>
              </a:buClr>
              <a:buSzPct val="100000"/>
              <a:defRPr/>
            </a:pPr>
            <a:r>
              <a:rPr lang="en-US" dirty="0"/>
              <a:t>Provide equal opportunity for individual to be considered for the job he or she </a:t>
            </a:r>
            <a:r>
              <a:rPr lang="en-US" i="1" dirty="0"/>
              <a:t>holds or desires</a:t>
            </a:r>
            <a:endParaRPr lang="en-US" dirty="0"/>
          </a:p>
          <a:p>
            <a:pPr lvl="0" fontAlgn="base">
              <a:spcBef>
                <a:spcPts val="800"/>
              </a:spcBef>
              <a:spcAft>
                <a:spcPts val="800"/>
              </a:spcAft>
              <a:buClr>
                <a:schemeClr val="tx2">
                  <a:lumMod val="75000"/>
                </a:schemeClr>
              </a:buClr>
              <a:buSzPct val="100000"/>
              <a:defRPr/>
            </a:pPr>
            <a:r>
              <a:rPr lang="en-US" dirty="0"/>
              <a:t>Enable employee to perform essential functions of job employee holds or desires</a:t>
            </a:r>
          </a:p>
          <a:p>
            <a:pPr lvl="0" fontAlgn="base">
              <a:spcBef>
                <a:spcPts val="800"/>
              </a:spcBef>
              <a:spcAft>
                <a:spcPts val="800"/>
              </a:spcAft>
              <a:buClr>
                <a:schemeClr val="tx2">
                  <a:lumMod val="75000"/>
                </a:schemeClr>
              </a:buClr>
              <a:buSzPct val="100000"/>
              <a:defRPr/>
            </a:pPr>
            <a:r>
              <a:rPr lang="en-US" dirty="0"/>
              <a:t>Provide equal opportunity for individual to enjoy equivalent benefits and privileges</a:t>
            </a:r>
          </a:p>
          <a:p>
            <a:endParaRPr lang="en-US" dirty="0"/>
          </a:p>
        </p:txBody>
      </p:sp>
    </p:spTree>
    <p:extLst>
      <p:ext uri="{BB962C8B-B14F-4D97-AF65-F5344CB8AC3E}">
        <p14:creationId xmlns:p14="http://schemas.microsoft.com/office/powerpoint/2010/main" val="36557740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What Is The Interactive Process?</a:t>
            </a:r>
            <a:endParaRPr lang="en-US" dirty="0"/>
          </a:p>
        </p:txBody>
      </p:sp>
      <p:sp>
        <p:nvSpPr>
          <p:cNvPr id="3" name="Content Placeholder 2"/>
          <p:cNvSpPr>
            <a:spLocks noGrp="1"/>
          </p:cNvSpPr>
          <p:nvPr>
            <p:ph idx="1"/>
          </p:nvPr>
        </p:nvSpPr>
        <p:spPr>
          <a:xfrm>
            <a:off x="457200" y="1295400"/>
            <a:ext cx="8610600" cy="4800600"/>
          </a:xfrm>
        </p:spPr>
        <p:txBody>
          <a:bodyPr/>
          <a:lstStyle/>
          <a:p>
            <a:pPr marL="0" lvl="1" indent="0" fontAlgn="base">
              <a:lnSpc>
                <a:spcPct val="90000"/>
              </a:lnSpc>
              <a:spcBef>
                <a:spcPts val="800"/>
              </a:spcBef>
              <a:spcAft>
                <a:spcPts val="800"/>
              </a:spcAft>
              <a:buNone/>
              <a:defRPr/>
            </a:pPr>
            <a:r>
              <a:rPr lang="en-US" sz="2400" dirty="0" smtClean="0"/>
              <a:t>A timely good-faith exchange of information between employer and a disabled employee or applicant to explore both:</a:t>
            </a:r>
          </a:p>
          <a:p>
            <a:pPr fontAlgn="base">
              <a:lnSpc>
                <a:spcPct val="90000"/>
              </a:lnSpc>
              <a:spcBef>
                <a:spcPts val="800"/>
              </a:spcBef>
              <a:spcAft>
                <a:spcPts val="800"/>
              </a:spcAft>
              <a:defRPr/>
            </a:pPr>
            <a:r>
              <a:rPr lang="en-US" dirty="0" smtClean="0"/>
              <a:t>Necessity for accommodation </a:t>
            </a:r>
          </a:p>
          <a:p>
            <a:pPr fontAlgn="base">
              <a:lnSpc>
                <a:spcPct val="90000"/>
              </a:lnSpc>
              <a:spcBef>
                <a:spcPts val="800"/>
              </a:spcBef>
              <a:spcAft>
                <a:spcPts val="800"/>
              </a:spcAft>
              <a:defRPr/>
            </a:pPr>
            <a:r>
              <a:rPr lang="en-US" dirty="0" smtClean="0"/>
              <a:t>Accommodation options</a:t>
            </a:r>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3200400"/>
            <a:ext cx="3320738" cy="2209800"/>
          </a:xfrm>
          <a:prstGeom prst="rect">
            <a:avLst/>
          </a:prstGeom>
        </p:spPr>
      </p:pic>
    </p:spTree>
    <p:extLst>
      <p:ext uri="{BB962C8B-B14F-4D97-AF65-F5344CB8AC3E}">
        <p14:creationId xmlns:p14="http://schemas.microsoft.com/office/powerpoint/2010/main" val="40773580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Complying with the EEOC Guidance</a:t>
            </a:r>
            <a:endParaRPr lang="en-US" dirty="0"/>
          </a:p>
        </p:txBody>
      </p:sp>
      <p:sp>
        <p:nvSpPr>
          <p:cNvPr id="3" name="Content Placeholder 2"/>
          <p:cNvSpPr>
            <a:spLocks noGrp="1"/>
          </p:cNvSpPr>
          <p:nvPr>
            <p:ph idx="1"/>
          </p:nvPr>
        </p:nvSpPr>
        <p:spPr>
          <a:xfrm>
            <a:off x="3962400" y="1371600"/>
            <a:ext cx="4724400" cy="4525963"/>
          </a:xfrm>
        </p:spPr>
        <p:txBody>
          <a:bodyPr/>
          <a:lstStyle/>
          <a:p>
            <a:pPr lvl="0" algn="just">
              <a:defRPr/>
            </a:pPr>
            <a:r>
              <a:rPr lang="en-US" dirty="0" smtClean="0"/>
              <a:t>Comply with </a:t>
            </a:r>
            <a:r>
              <a:rPr lang="en-US" dirty="0" err="1" smtClean="0"/>
              <a:t>FCRA</a:t>
            </a:r>
            <a:endParaRPr lang="en-US" dirty="0" smtClean="0"/>
          </a:p>
          <a:p>
            <a:pPr lvl="1" algn="just">
              <a:defRPr/>
            </a:pPr>
            <a:r>
              <a:rPr lang="en-US" sz="2000" dirty="0" smtClean="0"/>
              <a:t>Provide proper disclosures</a:t>
            </a:r>
          </a:p>
          <a:p>
            <a:pPr lvl="1" algn="just">
              <a:defRPr/>
            </a:pPr>
            <a:r>
              <a:rPr lang="en-US" sz="2000" dirty="0" smtClean="0"/>
              <a:t>Get required authorizations</a:t>
            </a:r>
          </a:p>
          <a:p>
            <a:pPr lvl="1" algn="just">
              <a:defRPr/>
            </a:pPr>
            <a:r>
              <a:rPr lang="en-US" sz="2000" dirty="0" smtClean="0"/>
              <a:t>Send adverse action notice</a:t>
            </a:r>
            <a:endParaRPr lang="en-US" dirty="0" smtClean="0"/>
          </a:p>
          <a:p>
            <a:pPr algn="just">
              <a:defRPr/>
            </a:pPr>
            <a:r>
              <a:rPr lang="en-US" dirty="0" smtClean="0"/>
              <a:t>Comply with local laws</a:t>
            </a:r>
          </a:p>
          <a:p>
            <a:pPr>
              <a:buNone/>
            </a:pPr>
            <a:endParaRPr lang="en-US" dirty="0"/>
          </a:p>
        </p:txBody>
      </p:sp>
      <p:pic>
        <p:nvPicPr>
          <p:cNvPr id="4" name="Picture 1" descr="C:\Documents and Settings\alureryan\My Documents\My Pictures\criminal-background-check.jpg"/>
          <p:cNvPicPr>
            <a:picLocks noChangeAspect="1" noChangeArrowheads="1"/>
          </p:cNvPicPr>
          <p:nvPr/>
        </p:nvPicPr>
        <p:blipFill>
          <a:blip r:embed="rId3" cstate="print"/>
          <a:srcRect t="6784"/>
          <a:stretch>
            <a:fillRect/>
          </a:stretch>
        </p:blipFill>
        <p:spPr bwMode="auto">
          <a:xfrm rot="16200000">
            <a:off x="669119" y="1159681"/>
            <a:ext cx="2776246" cy="3352484"/>
          </a:xfrm>
          <a:prstGeom prst="rect">
            <a:avLst/>
          </a:prstGeom>
          <a:noFill/>
        </p:spPr>
      </p:pic>
    </p:spTree>
    <p:extLst>
      <p:ext uri="{BB962C8B-B14F-4D97-AF65-F5344CB8AC3E}">
        <p14:creationId xmlns:p14="http://schemas.microsoft.com/office/powerpoint/2010/main" val="4189719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mageDataFiles\CompingResolutionVersions\00005504.JPG"/>
          <p:cNvPicPr>
            <a:picLocks noChangeAspect="1" noChangeArrowheads="1"/>
          </p:cNvPicPr>
          <p:nvPr/>
        </p:nvPicPr>
        <p:blipFill rotWithShape="1">
          <a:blip r:embed="rId3" cstate="print"/>
          <a:srcRect b="4047"/>
          <a:stretch/>
        </p:blipFill>
        <p:spPr bwMode="auto">
          <a:xfrm>
            <a:off x="381000" y="1143000"/>
            <a:ext cx="3453933" cy="47244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So What Is The Interactive Process?</a:t>
            </a:r>
            <a:endParaRPr lang="en-US" dirty="0"/>
          </a:p>
        </p:txBody>
      </p:sp>
      <p:sp>
        <p:nvSpPr>
          <p:cNvPr id="3" name="Content Placeholder 2"/>
          <p:cNvSpPr>
            <a:spLocks noGrp="1"/>
          </p:cNvSpPr>
          <p:nvPr>
            <p:ph idx="1"/>
          </p:nvPr>
        </p:nvSpPr>
        <p:spPr>
          <a:xfrm>
            <a:off x="3810000" y="1463040"/>
            <a:ext cx="4876800" cy="4525963"/>
          </a:xfrm>
        </p:spPr>
        <p:txBody>
          <a:bodyPr/>
          <a:lstStyle/>
          <a:p>
            <a:pPr marL="350838" lvl="1" indent="-350838" fontAlgn="base">
              <a:spcBef>
                <a:spcPts val="800"/>
              </a:spcBef>
              <a:spcAft>
                <a:spcPts val="800"/>
              </a:spcAft>
              <a:buFont typeface="Arial" charset="0"/>
              <a:buChar char="•"/>
              <a:defRPr/>
            </a:pPr>
            <a:r>
              <a:rPr lang="en-US" sz="2400" dirty="0"/>
              <a:t>Neither party can take “my way only” position</a:t>
            </a:r>
          </a:p>
          <a:p>
            <a:pPr marL="350838" lvl="1" indent="-350838" fontAlgn="base">
              <a:spcBef>
                <a:spcPts val="800"/>
              </a:spcBef>
              <a:spcAft>
                <a:spcPts val="800"/>
              </a:spcAft>
              <a:buFont typeface="Arial" charset="0"/>
              <a:buChar char="•"/>
              <a:defRPr/>
            </a:pPr>
            <a:r>
              <a:rPr lang="en-US" sz="2400" dirty="0"/>
              <a:t>Employer must solicit and consider the employee’s input</a:t>
            </a:r>
          </a:p>
          <a:p>
            <a:pPr marL="350838" lvl="1" indent="-350838" fontAlgn="base">
              <a:spcBef>
                <a:spcPts val="800"/>
              </a:spcBef>
              <a:spcAft>
                <a:spcPts val="800"/>
              </a:spcAft>
              <a:buFont typeface="Arial" charset="0"/>
              <a:buChar char="•"/>
              <a:defRPr/>
            </a:pPr>
            <a:r>
              <a:rPr lang="en-US" sz="2400" dirty="0"/>
              <a:t>Employer may select among reasonable accommodations</a:t>
            </a:r>
          </a:p>
          <a:p>
            <a:pPr marL="350838" lvl="1" indent="-350838" fontAlgn="base">
              <a:spcBef>
                <a:spcPts val="800"/>
              </a:spcBef>
              <a:spcAft>
                <a:spcPts val="800"/>
              </a:spcAft>
              <a:buFont typeface="Arial" charset="0"/>
              <a:buChar char="•"/>
              <a:defRPr/>
            </a:pPr>
            <a:r>
              <a:rPr lang="en-US" sz="2400" dirty="0"/>
              <a:t>If first accommodation doesn’t work, keep trying until all reasonable options exhausted</a:t>
            </a:r>
          </a:p>
          <a:p>
            <a:endParaRPr lang="en-US" dirty="0"/>
          </a:p>
        </p:txBody>
      </p:sp>
    </p:spTree>
    <p:extLst>
      <p:ext uri="{BB962C8B-B14F-4D97-AF65-F5344CB8AC3E}">
        <p14:creationId xmlns:p14="http://schemas.microsoft.com/office/powerpoint/2010/main" val="359475522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to Start the Interactive Process</a:t>
            </a:r>
            <a:endParaRPr lang="en-US" dirty="0"/>
          </a:p>
        </p:txBody>
      </p:sp>
      <p:sp>
        <p:nvSpPr>
          <p:cNvPr id="3" name="Content Placeholder 2"/>
          <p:cNvSpPr>
            <a:spLocks noGrp="1"/>
          </p:cNvSpPr>
          <p:nvPr>
            <p:ph idx="1"/>
          </p:nvPr>
        </p:nvSpPr>
        <p:spPr>
          <a:xfrm>
            <a:off x="457200" y="1371600"/>
            <a:ext cx="8229600" cy="4800600"/>
          </a:xfrm>
        </p:spPr>
        <p:txBody>
          <a:bodyPr/>
          <a:lstStyle/>
          <a:p>
            <a:pPr marL="0" lvl="0" indent="0" fontAlgn="base">
              <a:spcBef>
                <a:spcPts val="800"/>
              </a:spcBef>
              <a:spcAft>
                <a:spcPts val="800"/>
              </a:spcAft>
              <a:buClr>
                <a:schemeClr val="tx2">
                  <a:lumMod val="75000"/>
                </a:schemeClr>
              </a:buClr>
              <a:buSzPct val="75000"/>
              <a:buNone/>
              <a:defRPr/>
            </a:pPr>
            <a:r>
              <a:rPr lang="en-US" dirty="0" smtClean="0"/>
              <a:t>When </a:t>
            </a:r>
            <a:r>
              <a:rPr lang="en-US" dirty="0"/>
              <a:t>the employee’s disability is </a:t>
            </a:r>
            <a:r>
              <a:rPr lang="en-US" i="1" dirty="0"/>
              <a:t>known or apparent.  </a:t>
            </a:r>
            <a:r>
              <a:rPr lang="en-US" dirty="0"/>
              <a:t>For example, when</a:t>
            </a:r>
          </a:p>
          <a:p>
            <a:pPr lvl="0" fontAlgn="base">
              <a:spcBef>
                <a:spcPts val="800"/>
              </a:spcBef>
              <a:spcAft>
                <a:spcPts val="800"/>
              </a:spcAft>
              <a:buClr>
                <a:schemeClr val="tx2">
                  <a:lumMod val="75000"/>
                </a:schemeClr>
              </a:buClr>
              <a:buSzPct val="100000"/>
              <a:defRPr/>
            </a:pPr>
            <a:r>
              <a:rPr lang="en-US" dirty="0"/>
              <a:t>Employee requests an accommodation</a:t>
            </a:r>
          </a:p>
          <a:p>
            <a:pPr lvl="0" fontAlgn="base">
              <a:spcBef>
                <a:spcPts val="800"/>
              </a:spcBef>
              <a:spcAft>
                <a:spcPts val="800"/>
              </a:spcAft>
              <a:buClr>
                <a:schemeClr val="tx2">
                  <a:lumMod val="75000"/>
                </a:schemeClr>
              </a:buClr>
              <a:buSzPct val="100000"/>
              <a:defRPr/>
            </a:pPr>
            <a:r>
              <a:rPr lang="en-US" dirty="0"/>
              <a:t>Employee presents doctor’s note with work restrictions</a:t>
            </a:r>
          </a:p>
          <a:p>
            <a:pPr>
              <a:spcBef>
                <a:spcPts val="800"/>
              </a:spcBef>
              <a:spcAft>
                <a:spcPts val="800"/>
              </a:spcAft>
              <a:buClr>
                <a:schemeClr val="tx2">
                  <a:lumMod val="75000"/>
                </a:schemeClr>
              </a:buClr>
              <a:buSzPct val="100000"/>
              <a:defRPr/>
            </a:pPr>
            <a:r>
              <a:rPr lang="en-US" dirty="0"/>
              <a:t>Employee exhausts FMLA leave</a:t>
            </a:r>
          </a:p>
          <a:p>
            <a:pPr lvl="0" fontAlgn="base">
              <a:spcBef>
                <a:spcPts val="800"/>
              </a:spcBef>
              <a:spcAft>
                <a:spcPts val="800"/>
              </a:spcAft>
              <a:buClr>
                <a:schemeClr val="tx2">
                  <a:lumMod val="75000"/>
                </a:schemeClr>
              </a:buClr>
              <a:buSzPct val="100000"/>
              <a:defRPr/>
            </a:pPr>
            <a:r>
              <a:rPr lang="en-US" dirty="0"/>
              <a:t>Employer otherwise becomes aware of need for accommodation through third party or observation</a:t>
            </a:r>
          </a:p>
          <a:p>
            <a:endParaRPr lang="en-US" dirty="0"/>
          </a:p>
        </p:txBody>
      </p:sp>
    </p:spTree>
    <p:extLst>
      <p:ext uri="{BB962C8B-B14F-4D97-AF65-F5344CB8AC3E}">
        <p14:creationId xmlns:p14="http://schemas.microsoft.com/office/powerpoint/2010/main" val="291212846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Requesting Medical Information</a:t>
            </a:r>
            <a:endParaRPr lang="en-US" dirty="0"/>
          </a:p>
        </p:txBody>
      </p:sp>
      <p:sp>
        <p:nvSpPr>
          <p:cNvPr id="3" name="Content Placeholder 2"/>
          <p:cNvSpPr>
            <a:spLocks noGrp="1"/>
          </p:cNvSpPr>
          <p:nvPr>
            <p:ph idx="1"/>
          </p:nvPr>
        </p:nvSpPr>
        <p:spPr>
          <a:xfrm>
            <a:off x="457200" y="1371600"/>
            <a:ext cx="8229600" cy="4800600"/>
          </a:xfrm>
        </p:spPr>
        <p:txBody>
          <a:bodyPr/>
          <a:lstStyle/>
          <a:p>
            <a:pPr lvl="0" fontAlgn="base">
              <a:spcBef>
                <a:spcPts val="800"/>
              </a:spcBef>
              <a:spcAft>
                <a:spcPts val="800"/>
              </a:spcAft>
              <a:buClr>
                <a:schemeClr val="tx2">
                  <a:lumMod val="75000"/>
                </a:schemeClr>
              </a:buClr>
              <a:buSzPct val="100000"/>
              <a:defRPr/>
            </a:pPr>
            <a:r>
              <a:rPr lang="en-US" dirty="0"/>
              <a:t>May request medical documentation and information</a:t>
            </a:r>
          </a:p>
          <a:p>
            <a:pPr marL="800100" lvl="1" indent="-400050">
              <a:spcBef>
                <a:spcPts val="0"/>
              </a:spcBef>
              <a:buClr>
                <a:schemeClr val="tx2">
                  <a:lumMod val="75000"/>
                </a:schemeClr>
              </a:buClr>
              <a:buSzPct val="100000"/>
              <a:buFont typeface="Arial" pitchFamily="34" charset="0"/>
              <a:buChar char="−"/>
              <a:defRPr/>
            </a:pPr>
            <a:r>
              <a:rPr lang="en-US" sz="2200" dirty="0" smtClean="0"/>
              <a:t>If unclear, may seek clarification and give reasonable time to obtain</a:t>
            </a:r>
            <a:endParaRPr lang="en-US" sz="2200" dirty="0"/>
          </a:p>
          <a:p>
            <a:pPr lvl="0" fontAlgn="base">
              <a:spcBef>
                <a:spcPts val="800"/>
              </a:spcBef>
              <a:spcAft>
                <a:spcPts val="800"/>
              </a:spcAft>
              <a:buClr>
                <a:schemeClr val="tx2">
                  <a:lumMod val="75000"/>
                </a:schemeClr>
              </a:buClr>
              <a:buSzPct val="100000"/>
              <a:defRPr/>
            </a:pPr>
            <a:r>
              <a:rPr lang="en-US" dirty="0"/>
              <a:t>Entitled to know the nature and duration of restrictions</a:t>
            </a:r>
          </a:p>
          <a:p>
            <a:pPr lvl="0" fontAlgn="base">
              <a:spcBef>
                <a:spcPts val="800"/>
              </a:spcBef>
              <a:spcAft>
                <a:spcPts val="800"/>
              </a:spcAft>
              <a:buClr>
                <a:schemeClr val="tx2">
                  <a:lumMod val="75000"/>
                </a:schemeClr>
              </a:buClr>
              <a:buSzPct val="100000"/>
              <a:defRPr/>
            </a:pPr>
            <a:r>
              <a:rPr lang="en-US" dirty="0"/>
              <a:t>Not necessarily entitled to know diagnosis</a:t>
            </a:r>
          </a:p>
          <a:p>
            <a:endParaRPr lang="en-US" dirty="0"/>
          </a:p>
        </p:txBody>
      </p:sp>
    </p:spTree>
    <p:extLst>
      <p:ext uri="{BB962C8B-B14F-4D97-AF65-F5344CB8AC3E}">
        <p14:creationId xmlns:p14="http://schemas.microsoft.com/office/powerpoint/2010/main" val="287107395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Requesting Medical Information</a:t>
            </a:r>
            <a:endParaRPr lang="en-US" dirty="0"/>
          </a:p>
        </p:txBody>
      </p:sp>
      <p:sp>
        <p:nvSpPr>
          <p:cNvPr id="3" name="Content Placeholder 2"/>
          <p:cNvSpPr>
            <a:spLocks noGrp="1"/>
          </p:cNvSpPr>
          <p:nvPr>
            <p:ph idx="1"/>
          </p:nvPr>
        </p:nvSpPr>
        <p:spPr>
          <a:xfrm>
            <a:off x="457200" y="1371600"/>
            <a:ext cx="8229600" cy="4800600"/>
          </a:xfrm>
        </p:spPr>
        <p:txBody>
          <a:bodyPr/>
          <a:lstStyle/>
          <a:p>
            <a:pPr marL="228600" lvl="0" indent="-228600" fontAlgn="base">
              <a:spcBef>
                <a:spcPts val="800"/>
              </a:spcBef>
              <a:spcAft>
                <a:spcPts val="800"/>
              </a:spcAft>
              <a:buClr>
                <a:schemeClr val="tx2">
                  <a:lumMod val="75000"/>
                </a:schemeClr>
              </a:buClr>
              <a:buSzPct val="75000"/>
              <a:defRPr/>
            </a:pPr>
            <a:r>
              <a:rPr lang="en-US" dirty="0"/>
              <a:t>If medical information provided still unclear, may require Independent Medical Examination (</a:t>
            </a:r>
            <a:r>
              <a:rPr lang="en-US" dirty="0" err="1"/>
              <a:t>IME</a:t>
            </a:r>
            <a:r>
              <a:rPr lang="en-US" dirty="0" smtClean="0"/>
              <a:t>)</a:t>
            </a:r>
          </a:p>
          <a:p>
            <a:pPr marL="228600" lvl="0" indent="-228600" fontAlgn="base">
              <a:spcBef>
                <a:spcPts val="800"/>
              </a:spcBef>
              <a:spcAft>
                <a:spcPts val="800"/>
              </a:spcAft>
              <a:buClr>
                <a:schemeClr val="tx2">
                  <a:lumMod val="75000"/>
                </a:schemeClr>
              </a:buClr>
              <a:buSzPct val="75000"/>
              <a:defRPr/>
            </a:pPr>
            <a:r>
              <a:rPr lang="en-US" dirty="0" smtClean="0"/>
              <a:t>Inquiries must be limited to employee’s limitations that require accommodation</a:t>
            </a:r>
          </a:p>
          <a:p>
            <a:pPr marL="228600" lvl="0" indent="-228600" fontAlgn="base">
              <a:spcBef>
                <a:spcPts val="800"/>
              </a:spcBef>
              <a:spcAft>
                <a:spcPts val="800"/>
              </a:spcAft>
              <a:buClr>
                <a:schemeClr val="tx2">
                  <a:lumMod val="75000"/>
                </a:schemeClr>
              </a:buClr>
              <a:buSzPct val="75000"/>
              <a:defRPr/>
            </a:pPr>
            <a:r>
              <a:rPr lang="en-US" dirty="0" smtClean="0"/>
              <a:t>Employer pays cost of the examination</a:t>
            </a:r>
          </a:p>
          <a:p>
            <a:pPr marL="228600" lvl="0" indent="-228600" fontAlgn="base">
              <a:spcBef>
                <a:spcPts val="800"/>
              </a:spcBef>
              <a:spcAft>
                <a:spcPts val="800"/>
              </a:spcAft>
              <a:buClr>
                <a:schemeClr val="tx2">
                  <a:lumMod val="75000"/>
                </a:schemeClr>
              </a:buClr>
              <a:buSzPct val="75000"/>
              <a:defRPr/>
            </a:pPr>
            <a:r>
              <a:rPr lang="en-US" dirty="0" smtClean="0"/>
              <a:t>Usually a last resort</a:t>
            </a:r>
            <a:endParaRPr lang="en-US" dirty="0"/>
          </a:p>
        </p:txBody>
      </p:sp>
    </p:spTree>
    <p:extLst>
      <p:ext uri="{BB962C8B-B14F-4D97-AF65-F5344CB8AC3E}">
        <p14:creationId xmlns:p14="http://schemas.microsoft.com/office/powerpoint/2010/main" val="410688150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Interactive Process:  </a:t>
            </a:r>
            <a:br>
              <a:rPr lang="en-US" dirty="0" smtClean="0"/>
            </a:br>
            <a:r>
              <a:rPr lang="en-US" dirty="0" smtClean="0"/>
              <a:t>Determine The “Essential” Duties</a:t>
            </a:r>
            <a:endParaRPr lang="en-US" dirty="0"/>
          </a:p>
        </p:txBody>
      </p:sp>
      <p:sp>
        <p:nvSpPr>
          <p:cNvPr id="3" name="Content Placeholder 2"/>
          <p:cNvSpPr>
            <a:spLocks noGrp="1"/>
          </p:cNvSpPr>
          <p:nvPr>
            <p:ph idx="1"/>
          </p:nvPr>
        </p:nvSpPr>
        <p:spPr>
          <a:xfrm>
            <a:off x="457200" y="1371600"/>
            <a:ext cx="8229600" cy="4800600"/>
          </a:xfrm>
        </p:spPr>
        <p:txBody>
          <a:bodyPr/>
          <a:lstStyle/>
          <a:p>
            <a:pPr marL="350838" lvl="0" indent="-350838" fontAlgn="base">
              <a:spcBef>
                <a:spcPts val="800"/>
              </a:spcBef>
              <a:spcAft>
                <a:spcPts val="800"/>
              </a:spcAft>
              <a:buClr>
                <a:schemeClr val="tx2">
                  <a:lumMod val="75000"/>
                </a:schemeClr>
              </a:buClr>
              <a:buSzPct val="100000"/>
              <a:defRPr/>
            </a:pPr>
            <a:r>
              <a:rPr lang="en-US" dirty="0" smtClean="0"/>
              <a:t>Position </a:t>
            </a:r>
            <a:r>
              <a:rPr lang="en-US" dirty="0"/>
              <a:t>exists to perform function</a:t>
            </a:r>
          </a:p>
          <a:p>
            <a:pPr marL="350838" lvl="0" indent="-350838" fontAlgn="base">
              <a:spcBef>
                <a:spcPts val="800"/>
              </a:spcBef>
              <a:spcAft>
                <a:spcPts val="800"/>
              </a:spcAft>
              <a:buClr>
                <a:schemeClr val="tx2">
                  <a:lumMod val="75000"/>
                </a:schemeClr>
              </a:buClr>
              <a:buSzPct val="100000"/>
              <a:defRPr/>
            </a:pPr>
            <a:r>
              <a:rPr lang="en-US" dirty="0"/>
              <a:t>Time spent performing</a:t>
            </a:r>
          </a:p>
          <a:p>
            <a:pPr marL="350838" lvl="0" indent="-350838" fontAlgn="base">
              <a:spcBef>
                <a:spcPts val="800"/>
              </a:spcBef>
              <a:spcAft>
                <a:spcPts val="800"/>
              </a:spcAft>
              <a:buClr>
                <a:schemeClr val="tx2">
                  <a:lumMod val="75000"/>
                </a:schemeClr>
              </a:buClr>
              <a:buSzPct val="100000"/>
              <a:defRPr/>
            </a:pPr>
            <a:r>
              <a:rPr lang="en-US" dirty="0"/>
              <a:t>Job description</a:t>
            </a:r>
          </a:p>
          <a:p>
            <a:pPr marL="350838" lvl="0" indent="-350838" fontAlgn="base">
              <a:spcBef>
                <a:spcPts val="800"/>
              </a:spcBef>
              <a:spcAft>
                <a:spcPts val="800"/>
              </a:spcAft>
              <a:buClr>
                <a:schemeClr val="tx2">
                  <a:lumMod val="75000"/>
                </a:schemeClr>
              </a:buClr>
              <a:buSzPct val="100000"/>
              <a:defRPr/>
            </a:pPr>
            <a:r>
              <a:rPr lang="en-US" dirty="0"/>
              <a:t>Collective bargaining agreement</a:t>
            </a:r>
          </a:p>
          <a:p>
            <a:pPr marL="350838" lvl="0" indent="-350838" fontAlgn="base">
              <a:spcBef>
                <a:spcPts val="800"/>
              </a:spcBef>
              <a:spcAft>
                <a:spcPts val="800"/>
              </a:spcAft>
              <a:buClr>
                <a:schemeClr val="tx2">
                  <a:lumMod val="75000"/>
                </a:schemeClr>
              </a:buClr>
              <a:buSzPct val="100000"/>
              <a:defRPr/>
            </a:pPr>
            <a:r>
              <a:rPr lang="en-US" dirty="0"/>
              <a:t>Consequences if not done</a:t>
            </a:r>
          </a:p>
          <a:p>
            <a:endParaRPr lang="en-US" dirty="0"/>
          </a:p>
        </p:txBody>
      </p:sp>
    </p:spTree>
    <p:extLst>
      <p:ext uri="{BB962C8B-B14F-4D97-AF65-F5344CB8AC3E}">
        <p14:creationId xmlns:p14="http://schemas.microsoft.com/office/powerpoint/2010/main" val="402456756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Interactive Process:</a:t>
            </a:r>
            <a:br>
              <a:rPr lang="en-US" dirty="0" smtClean="0"/>
            </a:br>
            <a:r>
              <a:rPr lang="en-US" dirty="0" smtClean="0"/>
              <a:t>Get Agreement About Essential Duties</a:t>
            </a:r>
            <a:endParaRPr lang="en-US" dirty="0"/>
          </a:p>
        </p:txBody>
      </p:sp>
      <p:sp>
        <p:nvSpPr>
          <p:cNvPr id="3" name="Content Placeholder 2"/>
          <p:cNvSpPr>
            <a:spLocks noGrp="1"/>
          </p:cNvSpPr>
          <p:nvPr>
            <p:ph idx="1"/>
          </p:nvPr>
        </p:nvSpPr>
        <p:spPr>
          <a:xfrm>
            <a:off x="457200" y="1371600"/>
            <a:ext cx="8686800" cy="4525963"/>
          </a:xfrm>
        </p:spPr>
        <p:txBody>
          <a:bodyPr/>
          <a:lstStyle/>
          <a:p>
            <a:pPr marL="0" lvl="0" indent="0" fontAlgn="base">
              <a:lnSpc>
                <a:spcPct val="90000"/>
              </a:lnSpc>
              <a:spcBef>
                <a:spcPts val="800"/>
              </a:spcBef>
              <a:spcAft>
                <a:spcPts val="800"/>
              </a:spcAft>
              <a:buClr>
                <a:schemeClr val="tx2">
                  <a:lumMod val="75000"/>
                </a:schemeClr>
              </a:buClr>
              <a:buSzPct val="75000"/>
              <a:buNone/>
              <a:defRPr/>
            </a:pPr>
            <a:r>
              <a:rPr lang="en-US" dirty="0"/>
              <a:t>Obtain employee’s agreement regarding essential </a:t>
            </a:r>
            <a:r>
              <a:rPr lang="en-US" dirty="0" smtClean="0"/>
              <a:t>job duties:</a:t>
            </a:r>
            <a:endParaRPr lang="en-US" dirty="0"/>
          </a:p>
          <a:p>
            <a:pPr marL="400050" fontAlgn="base">
              <a:lnSpc>
                <a:spcPct val="90000"/>
              </a:lnSpc>
              <a:spcBef>
                <a:spcPts val="800"/>
              </a:spcBef>
              <a:spcAft>
                <a:spcPts val="800"/>
              </a:spcAft>
              <a:buFont typeface="Arial" charset="0"/>
              <a:buChar char="•"/>
              <a:defRPr/>
            </a:pPr>
            <a:r>
              <a:rPr lang="en-US" dirty="0"/>
              <a:t>Review list of essential </a:t>
            </a:r>
            <a:r>
              <a:rPr lang="en-US" dirty="0" smtClean="0"/>
              <a:t>duties</a:t>
            </a:r>
            <a:endParaRPr lang="en-US" dirty="0"/>
          </a:p>
          <a:p>
            <a:pPr marL="400050" fontAlgn="base">
              <a:lnSpc>
                <a:spcPct val="90000"/>
              </a:lnSpc>
              <a:spcBef>
                <a:spcPts val="800"/>
              </a:spcBef>
              <a:spcAft>
                <a:spcPts val="800"/>
              </a:spcAft>
              <a:buFont typeface="Arial" charset="0"/>
              <a:buChar char="•"/>
              <a:defRPr/>
            </a:pPr>
            <a:r>
              <a:rPr lang="en-US" dirty="0"/>
              <a:t>Have the employee sign job description or a statement   of essential job </a:t>
            </a:r>
            <a:r>
              <a:rPr lang="en-US" dirty="0" smtClean="0"/>
              <a:t>functions</a:t>
            </a:r>
          </a:p>
          <a:p>
            <a:pPr marL="400050" fontAlgn="base">
              <a:lnSpc>
                <a:spcPct val="90000"/>
              </a:lnSpc>
              <a:spcBef>
                <a:spcPts val="800"/>
              </a:spcBef>
              <a:spcAft>
                <a:spcPts val="800"/>
              </a:spcAft>
              <a:buFont typeface="Arial" charset="0"/>
              <a:buChar char="•"/>
              <a:defRPr/>
            </a:pPr>
            <a:r>
              <a:rPr lang="en-US" dirty="0" smtClean="0"/>
              <a:t>At least prepare a memo</a:t>
            </a:r>
            <a:endParaRPr lang="en-US" dirty="0"/>
          </a:p>
          <a:p>
            <a:endParaRPr lang="en-US" dirty="0"/>
          </a:p>
        </p:txBody>
      </p:sp>
    </p:spTree>
    <p:extLst>
      <p:ext uri="{BB962C8B-B14F-4D97-AF65-F5344CB8AC3E}">
        <p14:creationId xmlns:p14="http://schemas.microsoft.com/office/powerpoint/2010/main" val="218172287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Interactive Process:</a:t>
            </a:r>
            <a:br>
              <a:rPr lang="en-US" dirty="0" smtClean="0"/>
            </a:br>
            <a:r>
              <a:rPr lang="en-US" dirty="0" smtClean="0"/>
              <a:t>Analyze Job-Related Limitations</a:t>
            </a:r>
            <a:endParaRPr lang="en-US" dirty="0"/>
          </a:p>
        </p:txBody>
      </p:sp>
      <p:sp>
        <p:nvSpPr>
          <p:cNvPr id="3" name="Content Placeholder 2"/>
          <p:cNvSpPr>
            <a:spLocks noGrp="1"/>
          </p:cNvSpPr>
          <p:nvPr>
            <p:ph idx="1"/>
          </p:nvPr>
        </p:nvSpPr>
        <p:spPr>
          <a:xfrm>
            <a:off x="457200" y="1371600"/>
            <a:ext cx="8382000" cy="4525963"/>
          </a:xfrm>
        </p:spPr>
        <p:txBody>
          <a:bodyPr/>
          <a:lstStyle/>
          <a:p>
            <a:pPr fontAlgn="base">
              <a:spcBef>
                <a:spcPts val="800"/>
              </a:spcBef>
              <a:spcAft>
                <a:spcPts val="800"/>
              </a:spcAft>
              <a:defRPr/>
            </a:pPr>
            <a:r>
              <a:rPr lang="en-US" dirty="0" smtClean="0"/>
              <a:t>Consult with employee</a:t>
            </a:r>
          </a:p>
          <a:p>
            <a:pPr fontAlgn="base">
              <a:spcBef>
                <a:spcPts val="800"/>
              </a:spcBef>
              <a:spcAft>
                <a:spcPts val="800"/>
              </a:spcAft>
              <a:defRPr/>
            </a:pPr>
            <a:r>
              <a:rPr lang="en-US" dirty="0" smtClean="0"/>
              <a:t>Review medical correspondence</a:t>
            </a:r>
          </a:p>
          <a:p>
            <a:pPr fontAlgn="base">
              <a:spcBef>
                <a:spcPts val="800"/>
              </a:spcBef>
              <a:spcAft>
                <a:spcPts val="800"/>
              </a:spcAft>
              <a:defRPr/>
            </a:pPr>
            <a:r>
              <a:rPr lang="en-US" dirty="0" smtClean="0"/>
              <a:t>Seek suggestions from employee’s medical care provider</a:t>
            </a:r>
          </a:p>
          <a:p>
            <a:pPr fontAlgn="base">
              <a:spcBef>
                <a:spcPts val="800"/>
              </a:spcBef>
              <a:spcAft>
                <a:spcPts val="800"/>
              </a:spcAft>
              <a:defRPr/>
            </a:pPr>
            <a:r>
              <a:rPr lang="en-US" dirty="0" smtClean="0"/>
              <a:t>Seek input of other experts</a:t>
            </a:r>
            <a:endParaRPr lang="en-US" dirty="0"/>
          </a:p>
          <a:p>
            <a:endParaRPr lang="en-US" dirty="0"/>
          </a:p>
        </p:txBody>
      </p:sp>
    </p:spTree>
    <p:extLst>
      <p:ext uri="{BB962C8B-B14F-4D97-AF65-F5344CB8AC3E}">
        <p14:creationId xmlns:p14="http://schemas.microsoft.com/office/powerpoint/2010/main" val="424058388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Interactive Process: </a:t>
            </a:r>
            <a:br>
              <a:rPr lang="en-US" dirty="0" smtClean="0"/>
            </a:br>
            <a:r>
              <a:rPr lang="en-US" dirty="0" smtClean="0"/>
              <a:t>Identify Potential Accommodations</a:t>
            </a:r>
          </a:p>
        </p:txBody>
      </p:sp>
      <p:sp>
        <p:nvSpPr>
          <p:cNvPr id="3" name="Content Placeholder 2"/>
          <p:cNvSpPr>
            <a:spLocks noGrp="1"/>
          </p:cNvSpPr>
          <p:nvPr>
            <p:ph idx="1"/>
          </p:nvPr>
        </p:nvSpPr>
        <p:spPr>
          <a:xfrm>
            <a:off x="457200" y="1371600"/>
            <a:ext cx="8229600" cy="4800600"/>
          </a:xfrm>
        </p:spPr>
        <p:txBody>
          <a:bodyPr/>
          <a:lstStyle/>
          <a:p>
            <a:pPr marL="400050" fontAlgn="base">
              <a:spcBef>
                <a:spcPts val="800"/>
              </a:spcBef>
              <a:spcAft>
                <a:spcPts val="800"/>
              </a:spcAft>
              <a:buFont typeface="Arial" charset="0"/>
              <a:buChar char="•"/>
              <a:defRPr/>
            </a:pPr>
            <a:r>
              <a:rPr lang="en-US" dirty="0" smtClean="0"/>
              <a:t>Ask </a:t>
            </a:r>
            <a:r>
              <a:rPr lang="en-US" dirty="0"/>
              <a:t>employee and/or healthcare provider for proposed accommodations</a:t>
            </a:r>
          </a:p>
          <a:p>
            <a:pPr marL="400050" fontAlgn="base">
              <a:spcBef>
                <a:spcPts val="800"/>
              </a:spcBef>
              <a:spcAft>
                <a:spcPts val="800"/>
              </a:spcAft>
              <a:buFont typeface="Arial" charset="0"/>
              <a:buChar char="•"/>
              <a:defRPr/>
            </a:pPr>
            <a:r>
              <a:rPr lang="en-US" dirty="0"/>
              <a:t>Determine if other reasonable accommodations exist</a:t>
            </a:r>
          </a:p>
          <a:p>
            <a:pPr marL="400050" fontAlgn="base">
              <a:spcBef>
                <a:spcPts val="800"/>
              </a:spcBef>
              <a:spcAft>
                <a:spcPts val="800"/>
              </a:spcAft>
              <a:buFont typeface="Arial" charset="0"/>
              <a:buChar char="•"/>
              <a:defRPr/>
            </a:pPr>
            <a:r>
              <a:rPr lang="en-US" dirty="0"/>
              <a:t>Assess the effectiveness of proposed </a:t>
            </a:r>
            <a:r>
              <a:rPr lang="en-US" dirty="0" smtClean="0"/>
              <a:t>accommodations</a:t>
            </a:r>
          </a:p>
          <a:p>
            <a:pPr marL="400050" fontAlgn="base">
              <a:spcBef>
                <a:spcPts val="800"/>
              </a:spcBef>
              <a:spcAft>
                <a:spcPts val="800"/>
              </a:spcAft>
              <a:buFont typeface="Arial" charset="0"/>
              <a:buChar char="•"/>
              <a:defRPr/>
            </a:pPr>
            <a:r>
              <a:rPr lang="en-US" dirty="0" smtClean="0"/>
              <a:t>Assess obstacles to accommodations</a:t>
            </a:r>
            <a:endParaRPr lang="en-US" dirty="0"/>
          </a:p>
          <a:p>
            <a:endParaRPr lang="en-US" dirty="0"/>
          </a:p>
        </p:txBody>
      </p:sp>
    </p:spTree>
    <p:extLst>
      <p:ext uri="{BB962C8B-B14F-4D97-AF65-F5344CB8AC3E}">
        <p14:creationId xmlns:p14="http://schemas.microsoft.com/office/powerpoint/2010/main" val="304363974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Interactive Process:</a:t>
            </a:r>
            <a:br>
              <a:rPr lang="en-US" dirty="0" smtClean="0"/>
            </a:br>
            <a:r>
              <a:rPr lang="en-US" dirty="0" smtClean="0"/>
              <a:t>Identify Potential Accommodations</a:t>
            </a:r>
            <a:endParaRPr lang="en-US" dirty="0"/>
          </a:p>
        </p:txBody>
      </p:sp>
      <p:sp>
        <p:nvSpPr>
          <p:cNvPr id="3" name="Content Placeholder 2"/>
          <p:cNvSpPr>
            <a:spLocks noGrp="1"/>
          </p:cNvSpPr>
          <p:nvPr>
            <p:ph idx="1"/>
          </p:nvPr>
        </p:nvSpPr>
        <p:spPr>
          <a:xfrm>
            <a:off x="457200" y="1371600"/>
            <a:ext cx="8229600" cy="4800600"/>
          </a:xfrm>
        </p:spPr>
        <p:txBody>
          <a:bodyPr/>
          <a:lstStyle/>
          <a:p>
            <a:pPr marL="400050" fontAlgn="base">
              <a:spcBef>
                <a:spcPts val="800"/>
              </a:spcBef>
              <a:spcAft>
                <a:spcPts val="800"/>
              </a:spcAft>
              <a:buFont typeface="Arial" charset="0"/>
              <a:buChar char="•"/>
              <a:defRPr/>
            </a:pPr>
            <a:r>
              <a:rPr lang="en-US" dirty="0" smtClean="0"/>
              <a:t>If </a:t>
            </a:r>
            <a:r>
              <a:rPr lang="en-US" dirty="0"/>
              <a:t>no accommodation possible in position held, are any vacant positions available?</a:t>
            </a:r>
          </a:p>
          <a:p>
            <a:pPr marL="400050" fontAlgn="base">
              <a:spcBef>
                <a:spcPts val="800"/>
              </a:spcBef>
              <a:spcAft>
                <a:spcPts val="800"/>
              </a:spcAft>
              <a:buFont typeface="Arial" charset="0"/>
              <a:buChar char="•"/>
              <a:defRPr/>
            </a:pPr>
            <a:r>
              <a:rPr lang="en-US" dirty="0"/>
              <a:t>Is employee qualified for </a:t>
            </a:r>
            <a:r>
              <a:rPr lang="en-US" dirty="0" smtClean="0"/>
              <a:t>the vacant position</a:t>
            </a:r>
            <a:r>
              <a:rPr lang="en-US" dirty="0"/>
              <a:t>? </a:t>
            </a:r>
          </a:p>
          <a:p>
            <a:endParaRPr lang="en-US" dirty="0"/>
          </a:p>
        </p:txBody>
      </p:sp>
    </p:spTree>
    <p:extLst>
      <p:ext uri="{BB962C8B-B14F-4D97-AF65-F5344CB8AC3E}">
        <p14:creationId xmlns:p14="http://schemas.microsoft.com/office/powerpoint/2010/main" val="87164851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Interactive Process:</a:t>
            </a:r>
            <a:br>
              <a:rPr lang="en-US" dirty="0" smtClean="0"/>
            </a:br>
            <a:r>
              <a:rPr lang="en-US" dirty="0" smtClean="0"/>
              <a:t>Select Reasonable Accommodation</a:t>
            </a:r>
            <a:endParaRPr lang="en-US" dirty="0"/>
          </a:p>
        </p:txBody>
      </p:sp>
      <p:sp>
        <p:nvSpPr>
          <p:cNvPr id="3" name="Content Placeholder 2"/>
          <p:cNvSpPr>
            <a:spLocks noGrp="1"/>
          </p:cNvSpPr>
          <p:nvPr>
            <p:ph idx="1"/>
          </p:nvPr>
        </p:nvSpPr>
        <p:spPr>
          <a:xfrm>
            <a:off x="457200" y="1371600"/>
            <a:ext cx="8229600" cy="4800600"/>
          </a:xfrm>
        </p:spPr>
        <p:txBody>
          <a:bodyPr/>
          <a:lstStyle/>
          <a:p>
            <a:pPr marL="400050" fontAlgn="base">
              <a:spcBef>
                <a:spcPts val="800"/>
              </a:spcBef>
              <a:spcAft>
                <a:spcPts val="800"/>
              </a:spcAft>
              <a:buFont typeface="Arial" charset="0"/>
              <a:buChar char="•"/>
              <a:defRPr/>
            </a:pPr>
            <a:r>
              <a:rPr lang="en-US" dirty="0" smtClean="0"/>
              <a:t>The accommodation should enable employee to perform essential job functions</a:t>
            </a:r>
          </a:p>
          <a:p>
            <a:pPr marL="400050" fontAlgn="base">
              <a:spcBef>
                <a:spcPts val="800"/>
              </a:spcBef>
              <a:spcAft>
                <a:spcPts val="800"/>
              </a:spcAft>
              <a:buFont typeface="Arial" charset="0"/>
              <a:buChar char="•"/>
              <a:defRPr/>
            </a:pPr>
            <a:r>
              <a:rPr lang="en-US" dirty="0" smtClean="0"/>
              <a:t>Employee’s </a:t>
            </a:r>
            <a:r>
              <a:rPr lang="en-US" dirty="0"/>
              <a:t>preference does not control</a:t>
            </a:r>
          </a:p>
          <a:p>
            <a:pPr marL="400050" fontAlgn="base">
              <a:spcBef>
                <a:spcPts val="800"/>
              </a:spcBef>
              <a:spcAft>
                <a:spcPts val="800"/>
              </a:spcAft>
              <a:buFont typeface="Arial" charset="0"/>
              <a:buChar char="•"/>
              <a:defRPr/>
            </a:pPr>
            <a:r>
              <a:rPr lang="en-US" dirty="0"/>
              <a:t>Provide </a:t>
            </a:r>
            <a:r>
              <a:rPr lang="en-US" dirty="0" smtClean="0"/>
              <a:t>explanation </a:t>
            </a:r>
            <a:r>
              <a:rPr lang="en-US" dirty="0"/>
              <a:t>as to why employer selected a different accommodation </a:t>
            </a:r>
          </a:p>
          <a:p>
            <a:endParaRPr lang="en-US" dirty="0"/>
          </a:p>
        </p:txBody>
      </p:sp>
    </p:spTree>
    <p:extLst>
      <p:ext uri="{BB962C8B-B14F-4D97-AF65-F5344CB8AC3E}">
        <p14:creationId xmlns:p14="http://schemas.microsoft.com/office/powerpoint/2010/main" val="34150338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57200" y="1371600"/>
            <a:ext cx="5791200" cy="4800600"/>
          </a:xfrm>
        </p:spPr>
        <p:txBody>
          <a:bodyPr>
            <a:normAutofit/>
          </a:bodyPr>
          <a:lstStyle/>
          <a:p>
            <a:pPr lvl="0" eaLnBrk="1" fontAlgn="auto" hangingPunct="1">
              <a:lnSpc>
                <a:spcPct val="120000"/>
              </a:lnSpc>
              <a:spcBef>
                <a:spcPts val="0"/>
              </a:spcBef>
              <a:spcAft>
                <a:spcPts val="0"/>
              </a:spcAft>
              <a:defRPr/>
            </a:pPr>
            <a:r>
              <a:rPr lang="en-US" dirty="0" smtClean="0">
                <a:solidFill>
                  <a:srgbClr val="17375E"/>
                </a:solidFill>
              </a:rPr>
              <a:t>Limit application questions</a:t>
            </a:r>
          </a:p>
          <a:p>
            <a:pPr lvl="0" algn="just" eaLnBrk="1" fontAlgn="auto" hangingPunct="1">
              <a:spcAft>
                <a:spcPts val="0"/>
              </a:spcAft>
              <a:defRPr/>
            </a:pPr>
            <a:r>
              <a:rPr lang="en-US" dirty="0" smtClean="0">
                <a:solidFill>
                  <a:srgbClr val="17375E"/>
                </a:solidFill>
              </a:rPr>
              <a:t>Include disclaimer on application: </a:t>
            </a:r>
          </a:p>
          <a:p>
            <a:pPr marL="569913" indent="0">
              <a:buNone/>
              <a:defRPr/>
            </a:pPr>
            <a:r>
              <a:rPr lang="en-US" sz="2700" dirty="0" smtClean="0">
                <a:solidFill>
                  <a:srgbClr val="17375E"/>
                </a:solidFill>
              </a:rPr>
              <a:t>“</a:t>
            </a:r>
            <a:r>
              <a:rPr lang="en-US" dirty="0" smtClean="0">
                <a:solidFill>
                  <a:srgbClr val="17375E"/>
                </a:solidFill>
              </a:rPr>
              <a:t>Answering “yes” to these questions does not constitute an automatic bar to employment. Cooperative will consider various factors, including but not limited to the nature and gravity of the offense and the position for which you are applying.”  </a:t>
            </a:r>
          </a:p>
          <a:p>
            <a:pPr marL="569913" indent="0">
              <a:buNone/>
              <a:defRPr/>
            </a:pPr>
            <a:endParaRPr lang="en-US" dirty="0" smtClean="0">
              <a:solidFill>
                <a:schemeClr val="tx1"/>
              </a:solidFill>
            </a:endParaRPr>
          </a:p>
          <a:p>
            <a:pPr marL="569913" indent="0">
              <a:buFont typeface="Wingdings" pitchFamily="2" charset="2"/>
              <a:buChar char="Ø"/>
              <a:defRPr/>
            </a:pPr>
            <a:r>
              <a:rPr lang="en-US" sz="1600" b="1" dirty="0" smtClean="0">
                <a:solidFill>
                  <a:srgbClr val="FF0000"/>
                </a:solidFill>
              </a:rPr>
              <a:t>Remember to consider applicable local laws</a:t>
            </a:r>
          </a:p>
        </p:txBody>
      </p:sp>
      <p:pic>
        <p:nvPicPr>
          <p:cNvPr id="1027" name="Picture 3" descr="C:\Documents and Settings\alureryan\My Documents\My Pictures\PowerPoint pictures\career-dev-applying-for-a-j.jpg"/>
          <p:cNvPicPr>
            <a:picLocks noChangeAspect="1" noChangeArrowheads="1"/>
          </p:cNvPicPr>
          <p:nvPr/>
        </p:nvPicPr>
        <p:blipFill>
          <a:blip r:embed="rId3" cstate="print"/>
          <a:srcRect/>
          <a:stretch>
            <a:fillRect/>
          </a:stretch>
        </p:blipFill>
        <p:spPr bwMode="auto">
          <a:xfrm>
            <a:off x="6553200" y="1524000"/>
            <a:ext cx="2381250" cy="2971800"/>
          </a:xfrm>
          <a:prstGeom prst="rect">
            <a:avLst/>
          </a:prstGeom>
          <a:noFill/>
        </p:spPr>
      </p:pic>
      <p:sp>
        <p:nvSpPr>
          <p:cNvPr id="6" name="Title 1"/>
          <p:cNvSpPr>
            <a:spLocks noGrp="1"/>
          </p:cNvSpPr>
          <p:nvPr>
            <p:ph type="title"/>
          </p:nvPr>
        </p:nvSpPr>
        <p:spPr>
          <a:xfrm>
            <a:off x="457200" y="2931"/>
            <a:ext cx="8229600" cy="987669"/>
          </a:xfrm>
        </p:spPr>
        <p:txBody>
          <a:bodyPr>
            <a:noAutofit/>
          </a:bodyPr>
          <a:lstStyle/>
          <a:p>
            <a:r>
              <a:rPr lang="en-US" dirty="0" smtClean="0">
                <a:solidFill>
                  <a:srgbClr val="17375E"/>
                </a:solidFill>
              </a:rPr>
              <a:t>Complying with EEOC Guidance</a:t>
            </a:r>
            <a:endParaRPr lang="en-US" dirty="0">
              <a:solidFill>
                <a:srgbClr val="17375E"/>
              </a:solidFill>
            </a:endParaRPr>
          </a:p>
        </p:txBody>
      </p:sp>
    </p:spTree>
    <p:extLst>
      <p:ext uri="{BB962C8B-B14F-4D97-AF65-F5344CB8AC3E}">
        <p14:creationId xmlns:p14="http://schemas.microsoft.com/office/powerpoint/2010/main" val="233614480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4800600"/>
          </a:xfrm>
        </p:spPr>
        <p:txBody>
          <a:bodyPr/>
          <a:lstStyle/>
          <a:p>
            <a:pPr lvl="0" fontAlgn="base">
              <a:lnSpc>
                <a:spcPct val="90000"/>
              </a:lnSpc>
              <a:spcBef>
                <a:spcPts val="800"/>
              </a:spcBef>
              <a:spcAft>
                <a:spcPts val="800"/>
              </a:spcAft>
              <a:buClr>
                <a:schemeClr val="tx2">
                  <a:lumMod val="75000"/>
                </a:schemeClr>
              </a:buClr>
              <a:buSzPct val="100000"/>
              <a:defRPr/>
            </a:pPr>
            <a:r>
              <a:rPr lang="en-US" dirty="0"/>
              <a:t>Interactive process extends beyond the first attempt</a:t>
            </a:r>
          </a:p>
          <a:p>
            <a:pPr lvl="0" fontAlgn="base">
              <a:spcBef>
                <a:spcPts val="0"/>
              </a:spcBef>
              <a:buClr>
                <a:schemeClr val="tx2">
                  <a:lumMod val="75000"/>
                </a:schemeClr>
              </a:buClr>
              <a:buSzPct val="100000"/>
              <a:defRPr/>
            </a:pPr>
            <a:r>
              <a:rPr lang="en-US" dirty="0"/>
              <a:t>Determine whether other reasonable accommodations</a:t>
            </a:r>
          </a:p>
          <a:p>
            <a:pPr lvl="0" fontAlgn="base">
              <a:spcBef>
                <a:spcPts val="0"/>
              </a:spcBef>
              <a:buClr>
                <a:schemeClr val="tx2">
                  <a:lumMod val="75000"/>
                </a:schemeClr>
              </a:buClr>
              <a:buSzPct val="100000"/>
              <a:buNone/>
              <a:defRPr/>
            </a:pPr>
            <a:r>
              <a:rPr lang="en-US" dirty="0"/>
              <a:t>	are available</a:t>
            </a:r>
          </a:p>
          <a:p>
            <a:pPr lvl="0" fontAlgn="base">
              <a:spcBef>
                <a:spcPts val="800"/>
              </a:spcBef>
              <a:spcAft>
                <a:spcPts val="800"/>
              </a:spcAft>
              <a:buClr>
                <a:schemeClr val="tx2">
                  <a:lumMod val="75000"/>
                </a:schemeClr>
              </a:buClr>
              <a:buSzPct val="100000"/>
              <a:defRPr/>
            </a:pPr>
            <a:r>
              <a:rPr lang="en-US" dirty="0"/>
              <a:t>Document reason first accommodation failed; i.e.,  employee unable to do job</a:t>
            </a:r>
          </a:p>
          <a:p>
            <a:endParaRPr lang="en-US" dirty="0"/>
          </a:p>
        </p:txBody>
      </p:sp>
      <p:sp>
        <p:nvSpPr>
          <p:cNvPr id="5" name="Title 1"/>
          <p:cNvSpPr>
            <a:spLocks noGrp="1"/>
          </p:cNvSpPr>
          <p:nvPr>
            <p:ph type="title"/>
          </p:nvPr>
        </p:nvSpPr>
        <p:spPr>
          <a:xfrm>
            <a:off x="0" y="152400"/>
            <a:ext cx="9144000" cy="838200"/>
          </a:xfrm>
        </p:spPr>
        <p:txBody>
          <a:bodyPr>
            <a:noAutofit/>
          </a:bodyPr>
          <a:lstStyle/>
          <a:p>
            <a:r>
              <a:rPr lang="en-US" dirty="0" smtClean="0"/>
              <a:t>Interactive Process:</a:t>
            </a:r>
            <a:br>
              <a:rPr lang="en-US" dirty="0" smtClean="0"/>
            </a:br>
            <a:r>
              <a:rPr lang="en-US" dirty="0" smtClean="0"/>
              <a:t>What If An Accommodation Doesn’t Work</a:t>
            </a:r>
            <a:endParaRPr lang="en-US" dirty="0"/>
          </a:p>
        </p:txBody>
      </p:sp>
    </p:spTree>
    <p:extLst>
      <p:ext uri="{BB962C8B-B14F-4D97-AF65-F5344CB8AC3E}">
        <p14:creationId xmlns:p14="http://schemas.microsoft.com/office/powerpoint/2010/main" val="233856229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Reasonable Accommodations</a:t>
            </a:r>
            <a:endParaRPr lang="en-US" dirty="0"/>
          </a:p>
        </p:txBody>
      </p:sp>
      <p:sp>
        <p:nvSpPr>
          <p:cNvPr id="3" name="Content Placeholder 2"/>
          <p:cNvSpPr>
            <a:spLocks noGrp="1"/>
          </p:cNvSpPr>
          <p:nvPr>
            <p:ph idx="1"/>
          </p:nvPr>
        </p:nvSpPr>
        <p:spPr>
          <a:xfrm>
            <a:off x="457200" y="1371600"/>
            <a:ext cx="5788152" cy="4525963"/>
          </a:xfrm>
        </p:spPr>
        <p:txBody>
          <a:bodyPr/>
          <a:lstStyle/>
          <a:p>
            <a:pPr marL="0" indent="0">
              <a:buNone/>
            </a:pPr>
            <a:r>
              <a:rPr lang="en-US" dirty="0" smtClean="0"/>
              <a:t>A maintenance employee with acrophobia requested not to work at heights but her employer refused, saying that was an essential duty.  Her employer allowed other new employees to beg off of other tasks, such as welding, riding in a bucket, spraying, mowing and raking.</a:t>
            </a:r>
          </a:p>
          <a:p>
            <a:pPr marL="0" indent="0">
              <a:buNone/>
            </a:pPr>
            <a:endParaRPr lang="en-US" dirty="0" smtClean="0"/>
          </a:p>
          <a:p>
            <a:pPr marL="0" indent="0">
              <a:buNone/>
            </a:pPr>
            <a:r>
              <a:rPr lang="en-US" dirty="0" smtClean="0"/>
              <a:t>Any problems for the employer?</a:t>
            </a:r>
          </a:p>
          <a:p>
            <a:pPr>
              <a:buNone/>
            </a:pPr>
            <a:endParaRPr lang="en-US" dirty="0" smtClean="0"/>
          </a:p>
          <a:p>
            <a:pPr>
              <a:buNone/>
            </a:pPr>
            <a:r>
              <a:rPr lang="en-US" sz="1800" i="1" dirty="0" smtClean="0"/>
              <a:t>Miller v. Illinois DOT</a:t>
            </a:r>
          </a:p>
          <a:p>
            <a:endParaRPr lang="en-US" dirty="0"/>
          </a:p>
        </p:txBody>
      </p:sp>
      <p:pic>
        <p:nvPicPr>
          <p:cNvPr id="4" name="Picture 3" descr="fear of heights 2.png"/>
          <p:cNvPicPr>
            <a:picLocks noChangeAspect="1"/>
          </p:cNvPicPr>
          <p:nvPr/>
        </p:nvPicPr>
        <p:blipFill>
          <a:blip r:embed="rId3" cstate="print"/>
          <a:stretch>
            <a:fillRect/>
          </a:stretch>
        </p:blipFill>
        <p:spPr>
          <a:xfrm>
            <a:off x="6172200" y="1447800"/>
            <a:ext cx="2743200" cy="4114800"/>
          </a:xfrm>
          <a:prstGeom prst="rect">
            <a:avLst/>
          </a:prstGeom>
        </p:spPr>
      </p:pic>
    </p:spTree>
    <p:extLst>
      <p:ext uri="{BB962C8B-B14F-4D97-AF65-F5344CB8AC3E}">
        <p14:creationId xmlns:p14="http://schemas.microsoft.com/office/powerpoint/2010/main" val="124800106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Documentation is Essential!</a:t>
            </a:r>
            <a:endParaRPr lang="en-US" dirty="0"/>
          </a:p>
        </p:txBody>
      </p:sp>
      <p:sp>
        <p:nvSpPr>
          <p:cNvPr id="3" name="Content Placeholder 2"/>
          <p:cNvSpPr>
            <a:spLocks noGrp="1"/>
          </p:cNvSpPr>
          <p:nvPr>
            <p:ph idx="1"/>
          </p:nvPr>
        </p:nvSpPr>
        <p:spPr>
          <a:xfrm>
            <a:off x="457200" y="1371600"/>
            <a:ext cx="5867400" cy="4525963"/>
          </a:xfrm>
        </p:spPr>
        <p:txBody>
          <a:bodyPr>
            <a:normAutofit lnSpcReduction="10000"/>
          </a:bodyPr>
          <a:lstStyle/>
          <a:p>
            <a:pPr marL="0" lvl="0" indent="0" fontAlgn="base">
              <a:lnSpc>
                <a:spcPct val="90000"/>
              </a:lnSpc>
              <a:spcBef>
                <a:spcPts val="800"/>
              </a:spcBef>
              <a:spcAft>
                <a:spcPts val="800"/>
              </a:spcAft>
              <a:buClr>
                <a:schemeClr val="tx2">
                  <a:lumMod val="75000"/>
                </a:schemeClr>
              </a:buClr>
              <a:buSzPct val="75000"/>
              <a:buNone/>
              <a:defRPr/>
            </a:pPr>
            <a:r>
              <a:rPr lang="en-US" dirty="0" smtClean="0"/>
              <a:t>Thoroughly </a:t>
            </a:r>
            <a:r>
              <a:rPr lang="en-US" dirty="0"/>
              <a:t>document:</a:t>
            </a:r>
          </a:p>
          <a:p>
            <a:pPr marL="285750" lvl="0" indent="-285750" fontAlgn="base">
              <a:lnSpc>
                <a:spcPct val="90000"/>
              </a:lnSpc>
              <a:spcBef>
                <a:spcPts val="800"/>
              </a:spcBef>
              <a:spcAft>
                <a:spcPts val="800"/>
              </a:spcAft>
              <a:buClr>
                <a:schemeClr val="tx2">
                  <a:lumMod val="75000"/>
                </a:schemeClr>
              </a:buClr>
              <a:buSzPct val="75000"/>
              <a:defRPr/>
            </a:pPr>
            <a:r>
              <a:rPr lang="en-US" dirty="0" smtClean="0"/>
              <a:t>Meetings </a:t>
            </a:r>
            <a:r>
              <a:rPr lang="en-US" dirty="0"/>
              <a:t>and communications with the employee</a:t>
            </a:r>
          </a:p>
          <a:p>
            <a:pPr marL="285750" lvl="0" indent="-285750" fontAlgn="base">
              <a:lnSpc>
                <a:spcPct val="90000"/>
              </a:lnSpc>
              <a:spcBef>
                <a:spcPts val="800"/>
              </a:spcBef>
              <a:spcAft>
                <a:spcPts val="800"/>
              </a:spcAft>
              <a:buClr>
                <a:schemeClr val="tx2">
                  <a:lumMod val="75000"/>
                </a:schemeClr>
              </a:buClr>
              <a:buSzPct val="75000"/>
              <a:defRPr/>
            </a:pPr>
            <a:r>
              <a:rPr lang="en-US" dirty="0"/>
              <a:t>All accommodations considered</a:t>
            </a:r>
          </a:p>
          <a:p>
            <a:pPr marL="285750" lvl="0" indent="-285750" fontAlgn="base">
              <a:lnSpc>
                <a:spcPct val="90000"/>
              </a:lnSpc>
              <a:spcBef>
                <a:spcPts val="800"/>
              </a:spcBef>
              <a:spcAft>
                <a:spcPts val="800"/>
              </a:spcAft>
              <a:buClr>
                <a:schemeClr val="tx2">
                  <a:lumMod val="75000"/>
                </a:schemeClr>
              </a:buClr>
              <a:buSzPct val="75000"/>
              <a:defRPr/>
            </a:pPr>
            <a:r>
              <a:rPr lang="en-US" dirty="0"/>
              <a:t>Search for alternate positions</a:t>
            </a:r>
          </a:p>
          <a:p>
            <a:pPr marL="285750" lvl="0" indent="-285750" fontAlgn="base">
              <a:lnSpc>
                <a:spcPct val="90000"/>
              </a:lnSpc>
              <a:spcBef>
                <a:spcPts val="800"/>
              </a:spcBef>
              <a:spcAft>
                <a:spcPts val="800"/>
              </a:spcAft>
              <a:buClr>
                <a:schemeClr val="tx2">
                  <a:lumMod val="75000"/>
                </a:schemeClr>
              </a:buClr>
              <a:buSzPct val="75000"/>
              <a:defRPr/>
            </a:pPr>
            <a:r>
              <a:rPr lang="en-US" dirty="0"/>
              <a:t>Employee’s failure to </a:t>
            </a:r>
            <a:r>
              <a:rPr lang="en-US" dirty="0" smtClean="0"/>
              <a:t>cooperate</a:t>
            </a:r>
          </a:p>
          <a:p>
            <a:pPr marL="285750" lvl="0" indent="-285750" fontAlgn="base">
              <a:lnSpc>
                <a:spcPct val="90000"/>
              </a:lnSpc>
              <a:spcBef>
                <a:spcPts val="800"/>
              </a:spcBef>
              <a:spcAft>
                <a:spcPts val="800"/>
              </a:spcAft>
              <a:buClr>
                <a:schemeClr val="tx2">
                  <a:lumMod val="75000"/>
                </a:schemeClr>
              </a:buClr>
              <a:buSzPct val="75000"/>
              <a:defRPr/>
            </a:pPr>
            <a:r>
              <a:rPr lang="en-US" dirty="0" smtClean="0"/>
              <a:t>Communications with experts</a:t>
            </a:r>
          </a:p>
          <a:p>
            <a:pPr marL="285750" lvl="0" indent="-285750" fontAlgn="base">
              <a:lnSpc>
                <a:spcPct val="90000"/>
              </a:lnSpc>
              <a:spcBef>
                <a:spcPts val="800"/>
              </a:spcBef>
              <a:spcAft>
                <a:spcPts val="800"/>
              </a:spcAft>
              <a:buClr>
                <a:schemeClr val="tx2">
                  <a:lumMod val="75000"/>
                </a:schemeClr>
              </a:buClr>
              <a:buSzPct val="75000"/>
              <a:defRPr/>
            </a:pPr>
            <a:r>
              <a:rPr lang="en-US" dirty="0" smtClean="0"/>
              <a:t>Offers to continue interactive process</a:t>
            </a:r>
          </a:p>
          <a:p>
            <a:pPr marL="285750" lvl="0" indent="-285750" fontAlgn="base">
              <a:lnSpc>
                <a:spcPct val="90000"/>
              </a:lnSpc>
              <a:spcBef>
                <a:spcPts val="800"/>
              </a:spcBef>
              <a:spcAft>
                <a:spcPts val="800"/>
              </a:spcAft>
              <a:buClr>
                <a:schemeClr val="tx2">
                  <a:lumMod val="75000"/>
                </a:schemeClr>
              </a:buClr>
              <a:buSzPct val="75000"/>
              <a:defRPr/>
            </a:pPr>
            <a:r>
              <a:rPr lang="en-US" dirty="0" smtClean="0"/>
              <a:t>Non-participation of employee and experts</a:t>
            </a:r>
            <a:endParaRPr lang="en-US" dirty="0"/>
          </a:p>
        </p:txBody>
      </p:sp>
      <p:pic>
        <p:nvPicPr>
          <p:cNvPr id="4" name="Picture 2" descr="D:\ImageDataFiles\CompingResolutionVersions\00006787.JPG"/>
          <p:cNvPicPr>
            <a:picLocks noChangeAspect="1" noChangeArrowheads="1"/>
          </p:cNvPicPr>
          <p:nvPr/>
        </p:nvPicPr>
        <p:blipFill>
          <a:blip r:embed="rId3" cstate="print"/>
          <a:srcRect/>
          <a:stretch>
            <a:fillRect/>
          </a:stretch>
        </p:blipFill>
        <p:spPr bwMode="auto">
          <a:xfrm>
            <a:off x="6333392" y="1447800"/>
            <a:ext cx="2540000" cy="3810000"/>
          </a:xfrm>
          <a:prstGeom prst="rect">
            <a:avLst/>
          </a:prstGeom>
          <a:noFill/>
          <a:ln w="9525">
            <a:noFill/>
            <a:miter lim="800000"/>
            <a:headEnd/>
            <a:tailEnd/>
          </a:ln>
        </p:spPr>
      </p:pic>
    </p:spTree>
    <p:extLst>
      <p:ext uri="{BB962C8B-B14F-4D97-AF65-F5344CB8AC3E}">
        <p14:creationId xmlns:p14="http://schemas.microsoft.com/office/powerpoint/2010/main" val="209445975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Are You Done?</a:t>
            </a:r>
            <a:endParaRPr lang="en-US" dirty="0"/>
          </a:p>
        </p:txBody>
      </p:sp>
      <p:sp>
        <p:nvSpPr>
          <p:cNvPr id="3" name="Content Placeholder 2"/>
          <p:cNvSpPr>
            <a:spLocks noGrp="1"/>
          </p:cNvSpPr>
          <p:nvPr>
            <p:ph idx="1"/>
          </p:nvPr>
        </p:nvSpPr>
        <p:spPr>
          <a:xfrm>
            <a:off x="457200" y="1371600"/>
            <a:ext cx="8229600" cy="4800600"/>
          </a:xfrm>
        </p:spPr>
        <p:txBody>
          <a:bodyPr/>
          <a:lstStyle/>
          <a:p>
            <a:pPr lvl="0" fontAlgn="base">
              <a:spcBef>
                <a:spcPts val="800"/>
              </a:spcBef>
              <a:spcAft>
                <a:spcPts val="800"/>
              </a:spcAft>
              <a:buClr>
                <a:schemeClr val="tx2">
                  <a:lumMod val="75000"/>
                </a:schemeClr>
              </a:buClr>
              <a:buSzPct val="100000"/>
              <a:defRPr/>
            </a:pPr>
            <a:r>
              <a:rPr lang="en-US" dirty="0"/>
              <a:t>Accommodation no longer needed</a:t>
            </a:r>
          </a:p>
          <a:p>
            <a:pPr lvl="0" fontAlgn="base">
              <a:spcBef>
                <a:spcPts val="800"/>
              </a:spcBef>
              <a:spcAft>
                <a:spcPts val="800"/>
              </a:spcAft>
              <a:buClr>
                <a:schemeClr val="tx2">
                  <a:lumMod val="75000"/>
                </a:schemeClr>
              </a:buClr>
              <a:buSzPct val="100000"/>
              <a:defRPr/>
            </a:pPr>
            <a:r>
              <a:rPr lang="en-US" dirty="0"/>
              <a:t>Accommodation successful</a:t>
            </a:r>
          </a:p>
          <a:p>
            <a:pPr lvl="0" fontAlgn="base">
              <a:spcBef>
                <a:spcPts val="800"/>
              </a:spcBef>
              <a:spcAft>
                <a:spcPts val="800"/>
              </a:spcAft>
              <a:buClr>
                <a:schemeClr val="tx2">
                  <a:lumMod val="75000"/>
                </a:schemeClr>
              </a:buClr>
              <a:buSzPct val="100000"/>
              <a:defRPr/>
            </a:pPr>
            <a:r>
              <a:rPr lang="en-US" dirty="0"/>
              <a:t>No reasonable accommodation exists</a:t>
            </a:r>
          </a:p>
          <a:p>
            <a:pPr lvl="0" fontAlgn="base">
              <a:spcBef>
                <a:spcPts val="800"/>
              </a:spcBef>
              <a:spcAft>
                <a:spcPts val="800"/>
              </a:spcAft>
              <a:buClr>
                <a:schemeClr val="tx2">
                  <a:lumMod val="75000"/>
                </a:schemeClr>
              </a:buClr>
              <a:buSzPct val="100000"/>
              <a:defRPr/>
            </a:pPr>
            <a:r>
              <a:rPr lang="en-US" dirty="0"/>
              <a:t>Employee fails to cooperate</a:t>
            </a:r>
          </a:p>
          <a:p>
            <a:pPr lvl="0" fontAlgn="base">
              <a:spcBef>
                <a:spcPts val="800"/>
              </a:spcBef>
              <a:spcAft>
                <a:spcPts val="800"/>
              </a:spcAft>
              <a:buClr>
                <a:schemeClr val="tx2">
                  <a:lumMod val="75000"/>
                </a:schemeClr>
              </a:buClr>
              <a:buSzPct val="100000"/>
              <a:defRPr/>
            </a:pPr>
            <a:r>
              <a:rPr lang="en-US" dirty="0"/>
              <a:t>Accommodation is an undue hardship</a:t>
            </a:r>
          </a:p>
          <a:p>
            <a:pPr lvl="0" fontAlgn="base">
              <a:spcBef>
                <a:spcPts val="800"/>
              </a:spcBef>
              <a:spcAft>
                <a:spcPts val="800"/>
              </a:spcAft>
              <a:buClr>
                <a:schemeClr val="tx2">
                  <a:lumMod val="75000"/>
                </a:schemeClr>
              </a:buClr>
              <a:buSzPct val="100000"/>
              <a:defRPr/>
            </a:pPr>
            <a:r>
              <a:rPr lang="en-US" dirty="0"/>
              <a:t>Direct threat with or without accommodation</a:t>
            </a:r>
          </a:p>
          <a:p>
            <a:endParaRPr lang="en-US" dirty="0"/>
          </a:p>
        </p:txBody>
      </p:sp>
    </p:spTree>
    <p:extLst>
      <p:ext uri="{BB962C8B-B14F-4D97-AF65-F5344CB8AC3E}">
        <p14:creationId xmlns:p14="http://schemas.microsoft.com/office/powerpoint/2010/main" val="286448804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Employee Fails to Cooperate</a:t>
            </a:r>
            <a:endParaRPr lang="en-US" dirty="0"/>
          </a:p>
        </p:txBody>
      </p:sp>
      <p:sp>
        <p:nvSpPr>
          <p:cNvPr id="3" name="Content Placeholder 2"/>
          <p:cNvSpPr>
            <a:spLocks noGrp="1"/>
          </p:cNvSpPr>
          <p:nvPr>
            <p:ph idx="1"/>
          </p:nvPr>
        </p:nvSpPr>
        <p:spPr>
          <a:xfrm>
            <a:off x="4267200" y="1371600"/>
            <a:ext cx="4419600" cy="4525963"/>
          </a:xfrm>
        </p:spPr>
        <p:txBody>
          <a:bodyPr/>
          <a:lstStyle/>
          <a:p>
            <a:pPr marL="285750" lvl="0" indent="-285750" fontAlgn="base">
              <a:lnSpc>
                <a:spcPct val="90000"/>
              </a:lnSpc>
              <a:spcAft>
                <a:spcPct val="0"/>
              </a:spcAft>
              <a:buClr>
                <a:schemeClr val="tx2">
                  <a:lumMod val="75000"/>
                </a:schemeClr>
              </a:buClr>
              <a:buSzPct val="100000"/>
              <a:defRPr/>
            </a:pPr>
            <a:r>
              <a:rPr lang="en-US" dirty="0"/>
              <a:t>Unresponsive to communications</a:t>
            </a:r>
          </a:p>
          <a:p>
            <a:pPr marL="285750" lvl="0" indent="-285750" fontAlgn="base">
              <a:lnSpc>
                <a:spcPct val="90000"/>
              </a:lnSpc>
              <a:spcAft>
                <a:spcPct val="0"/>
              </a:spcAft>
              <a:buClr>
                <a:schemeClr val="tx2">
                  <a:lumMod val="75000"/>
                </a:schemeClr>
              </a:buClr>
              <a:buSzPct val="100000"/>
              <a:defRPr/>
            </a:pPr>
            <a:r>
              <a:rPr lang="en-US" dirty="0"/>
              <a:t>No show for meetings</a:t>
            </a:r>
          </a:p>
          <a:p>
            <a:pPr marL="285750" lvl="0" indent="-285750" fontAlgn="base">
              <a:lnSpc>
                <a:spcPct val="90000"/>
              </a:lnSpc>
              <a:spcAft>
                <a:spcPct val="0"/>
              </a:spcAft>
              <a:buClr>
                <a:schemeClr val="tx2">
                  <a:lumMod val="75000"/>
                </a:schemeClr>
              </a:buClr>
              <a:buSzPct val="100000"/>
              <a:defRPr/>
            </a:pPr>
            <a:r>
              <a:rPr lang="en-US" dirty="0"/>
              <a:t>Does not provide requested medical documentation</a:t>
            </a:r>
          </a:p>
          <a:p>
            <a:pPr marL="285750" lvl="0" indent="-285750" fontAlgn="base">
              <a:lnSpc>
                <a:spcPct val="90000"/>
              </a:lnSpc>
              <a:spcAft>
                <a:spcPct val="0"/>
              </a:spcAft>
              <a:buClr>
                <a:schemeClr val="tx2">
                  <a:lumMod val="75000"/>
                </a:schemeClr>
              </a:buClr>
              <a:buSzPct val="100000"/>
              <a:defRPr/>
            </a:pPr>
            <a:r>
              <a:rPr lang="en-US" dirty="0"/>
              <a:t>Rejects a reasonable accommodation</a:t>
            </a:r>
          </a:p>
          <a:p>
            <a:pPr marL="285750" lvl="0" indent="-285750" fontAlgn="base">
              <a:lnSpc>
                <a:spcPct val="90000"/>
              </a:lnSpc>
              <a:spcAft>
                <a:spcPct val="0"/>
              </a:spcAft>
              <a:buClr>
                <a:schemeClr val="tx2">
                  <a:lumMod val="75000"/>
                </a:schemeClr>
              </a:buClr>
              <a:buSzPct val="100000"/>
              <a:defRPr/>
            </a:pPr>
            <a:r>
              <a:rPr lang="en-US" dirty="0"/>
              <a:t>Abandons or fails to show up for alternative work without </a:t>
            </a:r>
            <a:r>
              <a:rPr lang="en-US" dirty="0" smtClean="0"/>
              <a:t>valid explanation</a:t>
            </a:r>
            <a:endParaRPr lang="en-US" dirty="0"/>
          </a:p>
          <a:p>
            <a:endParaRPr lang="en-US" dirty="0"/>
          </a:p>
        </p:txBody>
      </p:sp>
      <p:pic>
        <p:nvPicPr>
          <p:cNvPr id="4" name="Picture 4" descr="0000552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14400" y="802665"/>
            <a:ext cx="3414657" cy="5121275"/>
          </a:xfrm>
          <a:prstGeom prst="rect">
            <a:avLst/>
          </a:prstGeom>
          <a:noFill/>
          <a:ln w="9525">
            <a:noFill/>
            <a:miter lim="800000"/>
            <a:headEnd/>
            <a:tailEnd/>
          </a:ln>
        </p:spPr>
      </p:pic>
    </p:spTree>
    <p:extLst>
      <p:ext uri="{BB962C8B-B14F-4D97-AF65-F5344CB8AC3E}">
        <p14:creationId xmlns:p14="http://schemas.microsoft.com/office/powerpoint/2010/main" val="370161041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Undue Hardship</a:t>
            </a:r>
            <a:endParaRPr lang="en-US" dirty="0"/>
          </a:p>
        </p:txBody>
      </p:sp>
      <p:pic>
        <p:nvPicPr>
          <p:cNvPr id="4" name="Picture 4" descr="00005560"/>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257800" y="942181"/>
            <a:ext cx="3589867" cy="5384800"/>
          </a:xfrm>
          <a:prstGeom prst="rect">
            <a:avLst/>
          </a:prstGeom>
          <a:noFill/>
          <a:ln w="9525">
            <a:noFill/>
            <a:miter lim="800000"/>
            <a:headEnd/>
            <a:tailEnd/>
          </a:ln>
        </p:spPr>
      </p:pic>
      <p:sp>
        <p:nvSpPr>
          <p:cNvPr id="3" name="Content Placeholder 2"/>
          <p:cNvSpPr>
            <a:spLocks noGrp="1"/>
          </p:cNvSpPr>
          <p:nvPr>
            <p:ph idx="1"/>
          </p:nvPr>
        </p:nvSpPr>
        <p:spPr>
          <a:xfrm>
            <a:off x="457200" y="1371600"/>
            <a:ext cx="5943600" cy="4525963"/>
          </a:xfrm>
        </p:spPr>
        <p:txBody>
          <a:bodyPr/>
          <a:lstStyle/>
          <a:p>
            <a:pPr marL="285750" lvl="0" indent="-285750" fontAlgn="base">
              <a:lnSpc>
                <a:spcPct val="90000"/>
              </a:lnSpc>
              <a:spcBef>
                <a:spcPts val="800"/>
              </a:spcBef>
              <a:spcAft>
                <a:spcPts val="800"/>
              </a:spcAft>
              <a:buClr>
                <a:schemeClr val="tx2">
                  <a:lumMod val="75000"/>
                </a:schemeClr>
              </a:buClr>
              <a:buSzPct val="100000"/>
              <a:defRPr/>
            </a:pPr>
            <a:r>
              <a:rPr lang="en-US" dirty="0"/>
              <a:t>Nature and </a:t>
            </a:r>
            <a:r>
              <a:rPr lang="en-US" dirty="0" smtClean="0"/>
              <a:t>cost </a:t>
            </a:r>
            <a:r>
              <a:rPr lang="en-US" dirty="0"/>
              <a:t>of accommodation</a:t>
            </a:r>
          </a:p>
          <a:p>
            <a:pPr marL="285750" lvl="0" indent="-285750" fontAlgn="base">
              <a:lnSpc>
                <a:spcPct val="90000"/>
              </a:lnSpc>
              <a:spcBef>
                <a:spcPts val="800"/>
              </a:spcBef>
              <a:spcAft>
                <a:spcPts val="800"/>
              </a:spcAft>
              <a:buClr>
                <a:schemeClr val="tx2">
                  <a:lumMod val="75000"/>
                </a:schemeClr>
              </a:buClr>
              <a:buSzPct val="100000"/>
              <a:defRPr/>
            </a:pPr>
            <a:r>
              <a:rPr lang="en-US" dirty="0" smtClean="0"/>
              <a:t>Employer’s overall </a:t>
            </a:r>
            <a:r>
              <a:rPr lang="en-US" dirty="0"/>
              <a:t>financial </a:t>
            </a:r>
            <a:r>
              <a:rPr lang="en-US" dirty="0" smtClean="0"/>
              <a:t>resources</a:t>
            </a:r>
            <a:endParaRPr lang="en-US" dirty="0"/>
          </a:p>
          <a:p>
            <a:pPr marL="285750" lvl="0" indent="-285750" fontAlgn="base">
              <a:lnSpc>
                <a:spcPct val="90000"/>
              </a:lnSpc>
              <a:spcBef>
                <a:spcPts val="800"/>
              </a:spcBef>
              <a:spcAft>
                <a:spcPts val="800"/>
              </a:spcAft>
              <a:buClr>
                <a:schemeClr val="tx2">
                  <a:lumMod val="75000"/>
                </a:schemeClr>
              </a:buClr>
              <a:buSzPct val="100000"/>
              <a:defRPr/>
            </a:pPr>
            <a:r>
              <a:rPr lang="en-US" dirty="0" smtClean="0"/>
              <a:t>Type of operation</a:t>
            </a:r>
          </a:p>
          <a:p>
            <a:pPr marL="285750" lvl="0" indent="-285750" fontAlgn="base">
              <a:lnSpc>
                <a:spcPct val="90000"/>
              </a:lnSpc>
              <a:spcBef>
                <a:spcPts val="800"/>
              </a:spcBef>
              <a:spcAft>
                <a:spcPts val="800"/>
              </a:spcAft>
              <a:buClr>
                <a:schemeClr val="tx2">
                  <a:lumMod val="75000"/>
                </a:schemeClr>
              </a:buClr>
              <a:buSzPct val="100000"/>
              <a:defRPr/>
            </a:pPr>
            <a:r>
              <a:rPr lang="en-US" dirty="0" smtClean="0"/>
              <a:t>Impact </a:t>
            </a:r>
            <a:r>
              <a:rPr lang="en-US" dirty="0"/>
              <a:t>on employer’s operations or </a:t>
            </a:r>
            <a:r>
              <a:rPr lang="en-US" dirty="0" smtClean="0"/>
              <a:t>coworkers</a:t>
            </a:r>
          </a:p>
          <a:p>
            <a:pPr marL="285750" lvl="0" indent="-285750" fontAlgn="base">
              <a:lnSpc>
                <a:spcPct val="90000"/>
              </a:lnSpc>
              <a:spcBef>
                <a:spcPts val="800"/>
              </a:spcBef>
              <a:spcAft>
                <a:spcPts val="800"/>
              </a:spcAft>
              <a:buClr>
                <a:schemeClr val="tx2">
                  <a:lumMod val="75000"/>
                </a:schemeClr>
              </a:buClr>
              <a:buSzPct val="100000"/>
              <a:defRPr/>
            </a:pPr>
            <a:endParaRPr lang="en-US" dirty="0" smtClean="0"/>
          </a:p>
          <a:p>
            <a:pPr marL="285750" lvl="0" indent="-285750" fontAlgn="base">
              <a:lnSpc>
                <a:spcPct val="90000"/>
              </a:lnSpc>
              <a:spcBef>
                <a:spcPts val="800"/>
              </a:spcBef>
              <a:spcAft>
                <a:spcPts val="800"/>
              </a:spcAft>
              <a:buClr>
                <a:schemeClr val="tx2">
                  <a:lumMod val="75000"/>
                </a:schemeClr>
              </a:buClr>
              <a:buSzPct val="100000"/>
              <a:buNone/>
              <a:defRPr/>
            </a:pPr>
            <a:r>
              <a:rPr lang="en-US" dirty="0" smtClean="0"/>
              <a:t>- </a:t>
            </a:r>
            <a:r>
              <a:rPr lang="en-US" sz="2000" dirty="0" smtClean="0"/>
              <a:t>See EEOC Enforcement Guidance</a:t>
            </a:r>
            <a:endParaRPr lang="en-US" sz="2000" dirty="0"/>
          </a:p>
          <a:p>
            <a:endParaRPr lang="en-US" dirty="0"/>
          </a:p>
        </p:txBody>
      </p:sp>
    </p:spTree>
    <p:extLst>
      <p:ext uri="{BB962C8B-B14F-4D97-AF65-F5344CB8AC3E}">
        <p14:creationId xmlns:p14="http://schemas.microsoft.com/office/powerpoint/2010/main" val="322086159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Consider This...</a:t>
            </a:r>
            <a:endParaRPr lang="en-US" dirty="0"/>
          </a:p>
        </p:txBody>
      </p:sp>
      <p:sp>
        <p:nvSpPr>
          <p:cNvPr id="3" name="Content Placeholder 2"/>
          <p:cNvSpPr>
            <a:spLocks noGrp="1"/>
          </p:cNvSpPr>
          <p:nvPr>
            <p:ph idx="1"/>
          </p:nvPr>
        </p:nvSpPr>
        <p:spPr>
          <a:xfrm>
            <a:off x="457200" y="1371600"/>
            <a:ext cx="8229600" cy="4800600"/>
          </a:xfrm>
        </p:spPr>
        <p:txBody>
          <a:bodyPr/>
          <a:lstStyle/>
          <a:p>
            <a:pPr marL="0" indent="0" algn="ctr">
              <a:buNone/>
            </a:pPr>
            <a:r>
              <a:rPr lang="en-US" dirty="0" smtClean="0"/>
              <a:t>If you assert the undue hardship defense, will you be required to disclose your financial records?</a:t>
            </a:r>
            <a:endParaRPr lang="en-US" dirty="0"/>
          </a:p>
        </p:txBody>
      </p:sp>
    </p:spTree>
    <p:extLst>
      <p:ext uri="{BB962C8B-B14F-4D97-AF65-F5344CB8AC3E}">
        <p14:creationId xmlns:p14="http://schemas.microsoft.com/office/powerpoint/2010/main" val="283615654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 Threat</a:t>
            </a:r>
            <a:endParaRPr lang="en-US" dirty="0"/>
          </a:p>
        </p:txBody>
      </p:sp>
      <p:sp>
        <p:nvSpPr>
          <p:cNvPr id="3" name="Content Placeholder 2"/>
          <p:cNvSpPr>
            <a:spLocks noGrp="1"/>
          </p:cNvSpPr>
          <p:nvPr>
            <p:ph idx="1"/>
          </p:nvPr>
        </p:nvSpPr>
        <p:spPr>
          <a:xfrm>
            <a:off x="3124200" y="1371600"/>
            <a:ext cx="5791200" cy="4525963"/>
          </a:xfrm>
        </p:spPr>
        <p:txBody>
          <a:bodyPr/>
          <a:lstStyle/>
          <a:p>
            <a:pPr marL="285750" lvl="0" indent="-285750" fontAlgn="base">
              <a:lnSpc>
                <a:spcPct val="90000"/>
              </a:lnSpc>
              <a:spcBef>
                <a:spcPts val="800"/>
              </a:spcBef>
              <a:spcAft>
                <a:spcPts val="800"/>
              </a:spcAft>
              <a:buClr>
                <a:schemeClr val="tx2">
                  <a:lumMod val="75000"/>
                </a:schemeClr>
              </a:buClr>
              <a:buSzPct val="100000"/>
              <a:defRPr/>
            </a:pPr>
            <a:r>
              <a:rPr lang="en-US" dirty="0"/>
              <a:t>Employee must </a:t>
            </a:r>
            <a:r>
              <a:rPr lang="en-US" dirty="0" smtClean="0"/>
              <a:t>pose a “significant” risk </a:t>
            </a:r>
            <a:r>
              <a:rPr lang="en-US" dirty="0"/>
              <a:t>of substantial harm to self or others</a:t>
            </a:r>
          </a:p>
          <a:p>
            <a:pPr marL="571500" lvl="1">
              <a:lnSpc>
                <a:spcPct val="90000"/>
              </a:lnSpc>
              <a:spcBef>
                <a:spcPts val="800"/>
              </a:spcBef>
              <a:spcAft>
                <a:spcPts val="800"/>
              </a:spcAft>
              <a:buClr>
                <a:schemeClr val="tx2">
                  <a:lumMod val="75000"/>
                </a:schemeClr>
              </a:buClr>
              <a:buSzPct val="100000"/>
              <a:buFont typeface="Arial" pitchFamily="34" charset="0"/>
              <a:buChar char="−"/>
              <a:defRPr/>
            </a:pPr>
            <a:r>
              <a:rPr lang="en-US" sz="2200" dirty="0"/>
              <a:t>Fear of a future harm is not </a:t>
            </a:r>
            <a:r>
              <a:rPr lang="en-US" sz="2200" dirty="0" smtClean="0"/>
              <a:t>sufficient</a:t>
            </a:r>
          </a:p>
          <a:p>
            <a:pPr marL="571500" lvl="1">
              <a:lnSpc>
                <a:spcPct val="90000"/>
              </a:lnSpc>
              <a:spcBef>
                <a:spcPts val="800"/>
              </a:spcBef>
              <a:spcAft>
                <a:spcPts val="800"/>
              </a:spcAft>
              <a:buClr>
                <a:schemeClr val="tx2">
                  <a:lumMod val="75000"/>
                </a:schemeClr>
              </a:buClr>
              <a:buSzPct val="100000"/>
              <a:buFont typeface="Arial" pitchFamily="34" charset="0"/>
              <a:buChar char="−"/>
              <a:defRPr/>
            </a:pPr>
            <a:r>
              <a:rPr lang="en-US" sz="2200" dirty="0" smtClean="0"/>
              <a:t>Risk must be ‘high”</a:t>
            </a:r>
            <a:endParaRPr lang="en-US" sz="2200" dirty="0"/>
          </a:p>
          <a:p>
            <a:pPr marL="285750" lvl="0" indent="-285750" fontAlgn="base">
              <a:lnSpc>
                <a:spcPct val="90000"/>
              </a:lnSpc>
              <a:spcBef>
                <a:spcPts val="800"/>
              </a:spcBef>
              <a:spcAft>
                <a:spcPts val="800"/>
              </a:spcAft>
              <a:buClr>
                <a:schemeClr val="tx2">
                  <a:lumMod val="75000"/>
                </a:schemeClr>
              </a:buClr>
              <a:buSzPct val="100000"/>
              <a:defRPr/>
            </a:pPr>
            <a:r>
              <a:rPr lang="en-US" dirty="0"/>
              <a:t>Evaluation of risk should be based on recent medical judgment and available objective </a:t>
            </a:r>
            <a:r>
              <a:rPr lang="en-US" dirty="0" smtClean="0"/>
              <a:t>evidence</a:t>
            </a:r>
          </a:p>
          <a:p>
            <a:pPr marL="285750" lvl="0" indent="-285750" fontAlgn="base">
              <a:lnSpc>
                <a:spcPct val="90000"/>
              </a:lnSpc>
              <a:spcBef>
                <a:spcPts val="800"/>
              </a:spcBef>
              <a:spcAft>
                <a:spcPts val="800"/>
              </a:spcAft>
              <a:buClr>
                <a:schemeClr val="tx2">
                  <a:lumMod val="75000"/>
                </a:schemeClr>
              </a:buClr>
              <a:buSzPct val="100000"/>
              <a:defRPr/>
            </a:pPr>
            <a:r>
              <a:rPr lang="en-US" dirty="0" smtClean="0"/>
              <a:t>Required “individualized assessment”</a:t>
            </a:r>
            <a:endParaRPr lang="en-US" dirty="0"/>
          </a:p>
          <a:p>
            <a:pPr lvl="1" fontAlgn="base">
              <a:lnSpc>
                <a:spcPct val="90000"/>
              </a:lnSpc>
              <a:spcAft>
                <a:spcPct val="0"/>
              </a:spcAft>
              <a:buFont typeface="Arial" charset="0"/>
              <a:buChar char="–"/>
              <a:defRPr/>
            </a:pPr>
            <a:endParaRPr lang="en-US" dirty="0">
              <a:solidFill>
                <a:schemeClr val="tx2">
                  <a:lumMod val="75000"/>
                </a:schemeClr>
              </a:solidFill>
            </a:endParaRPr>
          </a:p>
          <a:p>
            <a:endParaRPr lang="en-US" dirty="0"/>
          </a:p>
        </p:txBody>
      </p:sp>
      <p:pic>
        <p:nvPicPr>
          <p:cNvPr id="4" name="Picture 4" descr="00005498"/>
          <p:cNvPicPr>
            <a:picLocks noChangeAspect="1" noChangeArrowheads="1"/>
          </p:cNvPicPr>
          <p:nvPr/>
        </p:nvPicPr>
        <p:blipFill>
          <a:blip r:embed="rId3" cstate="print">
            <a:clrChange>
              <a:clrFrom>
                <a:srgbClr val="FFFFFF"/>
              </a:clrFrom>
              <a:clrTo>
                <a:srgbClr val="FFFFFF">
                  <a:alpha val="0"/>
                </a:srgbClr>
              </a:clrTo>
            </a:clrChange>
          </a:blip>
          <a:srcRect l="16000" r="12000"/>
          <a:stretch>
            <a:fillRect/>
          </a:stretch>
        </p:blipFill>
        <p:spPr bwMode="auto">
          <a:xfrm>
            <a:off x="609600" y="589085"/>
            <a:ext cx="2706624" cy="5638800"/>
          </a:xfrm>
          <a:prstGeom prst="rect">
            <a:avLst/>
          </a:prstGeom>
          <a:noFill/>
          <a:ln w="9525">
            <a:noFill/>
            <a:miter lim="800000"/>
            <a:headEnd/>
            <a:tailEnd/>
          </a:ln>
        </p:spPr>
      </p:pic>
    </p:spTree>
    <p:extLst>
      <p:ext uri="{BB962C8B-B14F-4D97-AF65-F5344CB8AC3E}">
        <p14:creationId xmlns:p14="http://schemas.microsoft.com/office/powerpoint/2010/main" val="409419974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Accommodations</a:t>
            </a:r>
            <a:endParaRPr lang="en-US" dirty="0"/>
          </a:p>
        </p:txBody>
      </p:sp>
      <p:sp>
        <p:nvSpPr>
          <p:cNvPr id="3" name="Content Placeholder 2"/>
          <p:cNvSpPr>
            <a:spLocks noGrp="1"/>
          </p:cNvSpPr>
          <p:nvPr>
            <p:ph idx="1"/>
          </p:nvPr>
        </p:nvSpPr>
        <p:spPr/>
        <p:txBody>
          <a:bodyPr/>
          <a:lstStyle/>
          <a:p>
            <a:pPr lvl="0" algn="ctr">
              <a:buNone/>
            </a:pPr>
            <a:endParaRPr lang="en-US" sz="3200" dirty="0" smtClean="0"/>
          </a:p>
          <a:p>
            <a:pPr lvl="0" algn="ctr">
              <a:buNone/>
            </a:pPr>
            <a:endParaRPr lang="en-US" sz="3200" dirty="0"/>
          </a:p>
          <a:p>
            <a:pPr lvl="0" algn="ctr">
              <a:buNone/>
            </a:pPr>
            <a:r>
              <a:rPr lang="en-US" sz="3200" dirty="0" smtClean="0"/>
              <a:t>Might Include</a:t>
            </a:r>
            <a:r>
              <a:rPr lang="en-US" sz="3200" dirty="0"/>
              <a:t>…</a:t>
            </a:r>
            <a:endParaRPr lang="en-US" dirty="0"/>
          </a:p>
          <a:p>
            <a:endParaRPr lang="en-US" dirty="0"/>
          </a:p>
        </p:txBody>
      </p:sp>
    </p:spTree>
    <p:extLst>
      <p:ext uri="{BB962C8B-B14F-4D97-AF65-F5344CB8AC3E}">
        <p14:creationId xmlns:p14="http://schemas.microsoft.com/office/powerpoint/2010/main" val="191179494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Job Restructuring</a:t>
            </a:r>
            <a:endParaRPr lang="en-US" dirty="0"/>
          </a:p>
        </p:txBody>
      </p:sp>
      <p:sp>
        <p:nvSpPr>
          <p:cNvPr id="3" name="Content Placeholder 2"/>
          <p:cNvSpPr>
            <a:spLocks noGrp="1"/>
          </p:cNvSpPr>
          <p:nvPr>
            <p:ph idx="1"/>
          </p:nvPr>
        </p:nvSpPr>
        <p:spPr>
          <a:xfrm>
            <a:off x="457200" y="1371600"/>
            <a:ext cx="8229600" cy="4800600"/>
          </a:xfrm>
        </p:spPr>
        <p:txBody>
          <a:bodyPr/>
          <a:lstStyle/>
          <a:p>
            <a:r>
              <a:rPr lang="en-US" dirty="0" smtClean="0"/>
              <a:t>Reallocation of </a:t>
            </a:r>
            <a:r>
              <a:rPr lang="en-US" i="1" dirty="0" smtClean="0"/>
              <a:t>nonessential</a:t>
            </a:r>
            <a:r>
              <a:rPr lang="en-US" dirty="0" smtClean="0"/>
              <a:t> job functions or when/how they are performed</a:t>
            </a:r>
            <a:endParaRPr lang="en-US" sz="1800" dirty="0" smtClean="0"/>
          </a:p>
          <a:p>
            <a:pPr>
              <a:buNone/>
            </a:pPr>
            <a:endParaRPr lang="en-US" dirty="0"/>
          </a:p>
        </p:txBody>
      </p:sp>
    </p:spTree>
    <p:extLst>
      <p:ext uri="{BB962C8B-B14F-4D97-AF65-F5344CB8AC3E}">
        <p14:creationId xmlns:p14="http://schemas.microsoft.com/office/powerpoint/2010/main" val="29680329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57200" y="1371600"/>
            <a:ext cx="5486400" cy="4343400"/>
          </a:xfrm>
        </p:spPr>
        <p:txBody>
          <a:bodyPr>
            <a:normAutofit/>
          </a:bodyPr>
          <a:lstStyle/>
          <a:p>
            <a:pPr lvl="0" eaLnBrk="1" fontAlgn="auto" hangingPunct="1">
              <a:spcAft>
                <a:spcPts val="0"/>
              </a:spcAft>
              <a:defRPr/>
            </a:pPr>
            <a:r>
              <a:rPr lang="en-US" dirty="0" smtClean="0">
                <a:solidFill>
                  <a:srgbClr val="17375E"/>
                </a:solidFill>
              </a:rPr>
              <a:t>Do</a:t>
            </a:r>
            <a:r>
              <a:rPr lang="en-US" i="1" dirty="0" smtClean="0">
                <a:solidFill>
                  <a:srgbClr val="17375E"/>
                </a:solidFill>
              </a:rPr>
              <a:t> not</a:t>
            </a:r>
            <a:r>
              <a:rPr lang="en-US" dirty="0" smtClean="0">
                <a:solidFill>
                  <a:srgbClr val="17375E"/>
                </a:solidFill>
              </a:rPr>
              <a:t> ask about arrest records</a:t>
            </a:r>
          </a:p>
          <a:p>
            <a:pPr lvl="0" eaLnBrk="1" fontAlgn="auto" hangingPunct="1">
              <a:spcAft>
                <a:spcPts val="0"/>
              </a:spcAft>
              <a:defRPr/>
            </a:pPr>
            <a:r>
              <a:rPr lang="en-US" dirty="0" smtClean="0">
                <a:solidFill>
                  <a:srgbClr val="17375E"/>
                </a:solidFill>
              </a:rPr>
              <a:t>If arrests discovered:</a:t>
            </a:r>
          </a:p>
          <a:p>
            <a:pPr lvl="1" eaLnBrk="1" fontAlgn="auto" hangingPunct="1">
              <a:spcAft>
                <a:spcPts val="0"/>
              </a:spcAft>
              <a:buFont typeface="Arial" pitchFamily="34" charset="0"/>
              <a:buChar char="–"/>
              <a:defRPr/>
            </a:pPr>
            <a:r>
              <a:rPr lang="en-US" sz="2000" dirty="0" smtClean="0">
                <a:solidFill>
                  <a:srgbClr val="17375E"/>
                </a:solidFill>
              </a:rPr>
              <a:t>Conduct independent investigation</a:t>
            </a:r>
          </a:p>
          <a:p>
            <a:pPr lvl="1" eaLnBrk="1" fontAlgn="auto" hangingPunct="1">
              <a:spcAft>
                <a:spcPts val="0"/>
              </a:spcAft>
              <a:buFont typeface="Arial" pitchFamily="34" charset="0"/>
              <a:buChar char="–"/>
              <a:defRPr/>
            </a:pPr>
            <a:r>
              <a:rPr lang="en-US" sz="2000" dirty="0" smtClean="0">
                <a:solidFill>
                  <a:srgbClr val="17375E"/>
                </a:solidFill>
              </a:rPr>
              <a:t>Consider underlying conduct</a:t>
            </a:r>
          </a:p>
          <a:p>
            <a:pPr lvl="0" eaLnBrk="1" fontAlgn="auto" hangingPunct="1">
              <a:spcAft>
                <a:spcPts val="0"/>
              </a:spcAft>
              <a:defRPr/>
            </a:pPr>
            <a:r>
              <a:rPr lang="en-US" sz="2400" dirty="0" smtClean="0">
                <a:solidFill>
                  <a:srgbClr val="17375E"/>
                </a:solidFill>
              </a:rPr>
              <a:t>Do</a:t>
            </a:r>
            <a:r>
              <a:rPr lang="en-US" sz="2400" i="1" dirty="0" smtClean="0">
                <a:solidFill>
                  <a:srgbClr val="17375E"/>
                </a:solidFill>
              </a:rPr>
              <a:t> not</a:t>
            </a:r>
            <a:r>
              <a:rPr lang="en-US" sz="2400" dirty="0" smtClean="0">
                <a:solidFill>
                  <a:srgbClr val="17375E"/>
                </a:solidFill>
              </a:rPr>
              <a:t> consider convictions that were sealed, eradicated, erased, annulled by a court, or expunged, or convictions that resulted in referral to a diversion program</a:t>
            </a:r>
          </a:p>
          <a:p>
            <a:pPr lvl="1" eaLnBrk="1" fontAlgn="auto" hangingPunct="1">
              <a:spcAft>
                <a:spcPts val="0"/>
              </a:spcAft>
              <a:buFont typeface="Arial" pitchFamily="34" charset="0"/>
              <a:buChar char="–"/>
              <a:defRPr/>
            </a:pPr>
            <a:endParaRPr lang="en-US" sz="2400" dirty="0" smtClean="0">
              <a:solidFill>
                <a:schemeClr val="tx1"/>
              </a:solidFill>
            </a:endParaRPr>
          </a:p>
          <a:p>
            <a:pPr lvl="1" eaLnBrk="1" fontAlgn="auto" hangingPunct="1">
              <a:spcAft>
                <a:spcPts val="0"/>
              </a:spcAft>
              <a:buNone/>
              <a:defRPr/>
            </a:pPr>
            <a:endParaRPr lang="en-US" sz="2400" dirty="0" smtClean="0">
              <a:solidFill>
                <a:schemeClr val="tx1"/>
              </a:solidFill>
            </a:endParaRPr>
          </a:p>
          <a:p>
            <a:endParaRPr lang="en-US" dirty="0"/>
          </a:p>
        </p:txBody>
      </p:sp>
      <p:pic>
        <p:nvPicPr>
          <p:cNvPr id="4" name="Picture 2" descr="C:\Users\Matthew\AppData\Local\Temp\MP900185047.JPG"/>
          <p:cNvPicPr>
            <a:picLocks noChangeAspect="1" noChangeArrowheads="1"/>
          </p:cNvPicPr>
          <p:nvPr/>
        </p:nvPicPr>
        <p:blipFill>
          <a:blip r:embed="rId3" cstate="print"/>
          <a:srcRect/>
          <a:stretch>
            <a:fillRect/>
          </a:stretch>
        </p:blipFill>
        <p:spPr bwMode="auto">
          <a:xfrm>
            <a:off x="6324600" y="1524000"/>
            <a:ext cx="2075688" cy="3048000"/>
          </a:xfrm>
          <a:prstGeom prst="rect">
            <a:avLst/>
          </a:prstGeom>
          <a:noFill/>
        </p:spPr>
      </p:pic>
      <p:sp>
        <p:nvSpPr>
          <p:cNvPr id="6" name="Title 1"/>
          <p:cNvSpPr>
            <a:spLocks noGrp="1"/>
          </p:cNvSpPr>
          <p:nvPr>
            <p:ph type="title"/>
          </p:nvPr>
        </p:nvSpPr>
        <p:spPr>
          <a:xfrm>
            <a:off x="457200" y="11723"/>
            <a:ext cx="8229600" cy="978877"/>
          </a:xfrm>
        </p:spPr>
        <p:txBody>
          <a:bodyPr>
            <a:noAutofit/>
          </a:bodyPr>
          <a:lstStyle/>
          <a:p>
            <a:r>
              <a:rPr lang="en-US" dirty="0" smtClean="0">
                <a:solidFill>
                  <a:srgbClr val="17375E"/>
                </a:solidFill>
              </a:rPr>
              <a:t>Complying with EEOC Guidance</a:t>
            </a:r>
            <a:endParaRPr lang="en-US" dirty="0">
              <a:solidFill>
                <a:srgbClr val="17375E"/>
              </a:solidFill>
            </a:endParaRPr>
          </a:p>
        </p:txBody>
      </p:sp>
    </p:spTree>
    <p:extLst>
      <p:ext uri="{BB962C8B-B14F-4D97-AF65-F5344CB8AC3E}">
        <p14:creationId xmlns:p14="http://schemas.microsoft.com/office/powerpoint/2010/main" val="380587214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Leave of Absence</a:t>
            </a:r>
            <a:endParaRPr lang="en-US" dirty="0"/>
          </a:p>
        </p:txBody>
      </p:sp>
      <p:sp>
        <p:nvSpPr>
          <p:cNvPr id="3" name="Content Placeholder 2"/>
          <p:cNvSpPr>
            <a:spLocks noGrp="1"/>
          </p:cNvSpPr>
          <p:nvPr>
            <p:ph idx="1"/>
          </p:nvPr>
        </p:nvSpPr>
        <p:spPr>
          <a:xfrm>
            <a:off x="457200" y="1371600"/>
            <a:ext cx="8229600" cy="4800600"/>
          </a:xfrm>
        </p:spPr>
        <p:txBody>
          <a:bodyPr/>
          <a:lstStyle/>
          <a:p>
            <a:pPr marL="285750" indent="-285750">
              <a:spcBef>
                <a:spcPts val="800"/>
              </a:spcBef>
              <a:spcAft>
                <a:spcPts val="800"/>
              </a:spcAft>
              <a:buSzPct val="100000"/>
            </a:pPr>
            <a:r>
              <a:rPr lang="en-US" dirty="0"/>
              <a:t>Unpaid leave for employee to seek treatment or to recover may be required if employee </a:t>
            </a:r>
            <a:r>
              <a:rPr lang="en-US" i="1" dirty="0"/>
              <a:t>is expected to return following the leave</a:t>
            </a:r>
            <a:endParaRPr lang="en-US" dirty="0"/>
          </a:p>
          <a:p>
            <a:pPr marL="285750" indent="-285750">
              <a:spcBef>
                <a:spcPts val="800"/>
              </a:spcBef>
              <a:spcAft>
                <a:spcPts val="800"/>
              </a:spcAft>
              <a:buSzPct val="100000"/>
            </a:pPr>
            <a:r>
              <a:rPr lang="en-US" dirty="0"/>
              <a:t>Additional leave after expiration of FMLA</a:t>
            </a:r>
          </a:p>
          <a:p>
            <a:pPr marL="285750" indent="-285750">
              <a:spcBef>
                <a:spcPts val="800"/>
              </a:spcBef>
              <a:spcAft>
                <a:spcPts val="800"/>
              </a:spcAft>
              <a:buSzPct val="100000"/>
            </a:pPr>
            <a:r>
              <a:rPr lang="en-US" dirty="0"/>
              <a:t>Indefinite leave is not required</a:t>
            </a:r>
          </a:p>
          <a:p>
            <a:pPr marL="285750" indent="-285750">
              <a:spcBef>
                <a:spcPts val="800"/>
              </a:spcBef>
              <a:spcAft>
                <a:spcPts val="800"/>
              </a:spcAft>
              <a:buSzPct val="100000"/>
            </a:pPr>
            <a:r>
              <a:rPr lang="en-US" dirty="0"/>
              <a:t>Tolerating erratic attendance is not required</a:t>
            </a:r>
          </a:p>
          <a:p>
            <a:endParaRPr lang="en-US" dirty="0"/>
          </a:p>
        </p:txBody>
      </p:sp>
    </p:spTree>
    <p:extLst>
      <p:ext uri="{BB962C8B-B14F-4D97-AF65-F5344CB8AC3E}">
        <p14:creationId xmlns:p14="http://schemas.microsoft.com/office/powerpoint/2010/main" val="293259301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Modified Or Part-Time Schedule</a:t>
            </a:r>
            <a:endParaRPr lang="en-US" dirty="0"/>
          </a:p>
        </p:txBody>
      </p:sp>
      <p:sp>
        <p:nvSpPr>
          <p:cNvPr id="5" name="Content Placeholder 4"/>
          <p:cNvSpPr>
            <a:spLocks noGrp="1"/>
          </p:cNvSpPr>
          <p:nvPr>
            <p:ph idx="1"/>
          </p:nvPr>
        </p:nvSpPr>
        <p:spPr>
          <a:xfrm>
            <a:off x="457200" y="1371600"/>
            <a:ext cx="8229600" cy="4800600"/>
          </a:xfrm>
        </p:spPr>
        <p:txBody>
          <a:bodyPr/>
          <a:lstStyle/>
          <a:p>
            <a:r>
              <a:rPr lang="en-US" dirty="0" smtClean="0"/>
              <a:t>May be reasonable</a:t>
            </a:r>
          </a:p>
          <a:p>
            <a:r>
              <a:rPr lang="en-US" dirty="0" smtClean="0"/>
              <a:t>Absent an undue hardship</a:t>
            </a:r>
            <a:endParaRPr lang="en-US" dirty="0"/>
          </a:p>
        </p:txBody>
      </p:sp>
    </p:spTree>
    <p:extLst>
      <p:ext uri="{BB962C8B-B14F-4D97-AF65-F5344CB8AC3E}">
        <p14:creationId xmlns:p14="http://schemas.microsoft.com/office/powerpoint/2010/main" val="183411402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At Home</a:t>
            </a:r>
            <a:endParaRPr lang="en-US" dirty="0"/>
          </a:p>
        </p:txBody>
      </p:sp>
      <p:sp>
        <p:nvSpPr>
          <p:cNvPr id="3" name="Content Placeholder 2"/>
          <p:cNvSpPr>
            <a:spLocks noGrp="1"/>
          </p:cNvSpPr>
          <p:nvPr>
            <p:ph idx="1"/>
          </p:nvPr>
        </p:nvSpPr>
        <p:spPr>
          <a:xfrm>
            <a:off x="457200" y="1371600"/>
            <a:ext cx="5029200" cy="4525963"/>
          </a:xfrm>
        </p:spPr>
        <p:txBody>
          <a:bodyPr/>
          <a:lstStyle/>
          <a:p>
            <a:pPr marL="285750" indent="-285750">
              <a:buSzPct val="100000"/>
            </a:pPr>
            <a:r>
              <a:rPr lang="en-US" dirty="0"/>
              <a:t>Reasonable when the essential functions can be performed at </a:t>
            </a:r>
            <a:r>
              <a:rPr lang="en-US" dirty="0" smtClean="0"/>
              <a:t>home</a:t>
            </a:r>
            <a:endParaRPr lang="en-US" dirty="0"/>
          </a:p>
          <a:p>
            <a:pPr marL="285750" indent="-285750">
              <a:buSzPct val="100000"/>
            </a:pPr>
            <a:r>
              <a:rPr lang="en-US" dirty="0"/>
              <a:t>Not reasonable when the job requires close supervision, or the essential functions of the job involve teamwork and coordination with others at workplace </a:t>
            </a:r>
          </a:p>
          <a:p>
            <a:pPr>
              <a:lnSpc>
                <a:spcPct val="80000"/>
              </a:lnSpc>
            </a:pPr>
            <a:endParaRPr lang="en-US" sz="1600" dirty="0" smtClean="0">
              <a:solidFill>
                <a:schemeClr val="bg1"/>
              </a:solidFill>
            </a:endParaRPr>
          </a:p>
          <a:p>
            <a:endParaRPr lang="en-US" dirty="0"/>
          </a:p>
        </p:txBody>
      </p:sp>
      <p:pic>
        <p:nvPicPr>
          <p:cNvPr id="4" name="Picture 4" descr="http://cmac.smugmug.com/photos/96501995-L.jpg"/>
          <p:cNvPicPr>
            <a:picLocks noChangeAspect="1" noChangeArrowheads="1"/>
          </p:cNvPicPr>
          <p:nvPr/>
        </p:nvPicPr>
        <p:blipFill>
          <a:blip r:embed="rId3" cstate="print"/>
          <a:srcRect/>
          <a:stretch>
            <a:fillRect/>
          </a:stretch>
        </p:blipFill>
        <p:spPr>
          <a:xfrm>
            <a:off x="5715000" y="1366594"/>
            <a:ext cx="3021035" cy="4495800"/>
          </a:xfrm>
          <a:prstGeom prst="rect">
            <a:avLst/>
          </a:prstGeom>
          <a:noFill/>
        </p:spPr>
      </p:pic>
    </p:spTree>
    <p:extLst>
      <p:ext uri="{BB962C8B-B14F-4D97-AF65-F5344CB8AC3E}">
        <p14:creationId xmlns:p14="http://schemas.microsoft.com/office/powerpoint/2010/main" val="134123833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idx="1"/>
          </p:nvPr>
        </p:nvSpPr>
        <p:spPr>
          <a:xfrm>
            <a:off x="457200" y="1371600"/>
            <a:ext cx="8686800" cy="4602163"/>
          </a:xfrm>
        </p:spPr>
        <p:txBody>
          <a:bodyPr>
            <a:normAutofit lnSpcReduction="10000"/>
          </a:bodyPr>
          <a:lstStyle/>
          <a:p>
            <a:pPr marL="0" lvl="0" indent="0" eaLnBrk="1" hangingPunct="1">
              <a:spcBef>
                <a:spcPts val="800"/>
              </a:spcBef>
              <a:spcAft>
                <a:spcPts val="800"/>
              </a:spcAft>
              <a:buSzPct val="100000"/>
              <a:buNone/>
            </a:pPr>
            <a:r>
              <a:rPr lang="en-US" sz="2400" dirty="0" smtClean="0"/>
              <a:t>Consider policy modification or waiver if employer policy normally includes:</a:t>
            </a:r>
          </a:p>
          <a:p>
            <a:pPr marL="742950" indent="-285750" eaLnBrk="1" hangingPunct="1">
              <a:spcBef>
                <a:spcPts val="800"/>
              </a:spcBef>
              <a:spcAft>
                <a:spcPts val="800"/>
              </a:spcAft>
              <a:buSzPct val="100000"/>
              <a:buFont typeface="Arial" pitchFamily="34" charset="0"/>
              <a:buChar char="•"/>
            </a:pPr>
            <a:r>
              <a:rPr lang="en-US" sz="2400" dirty="0" smtClean="0"/>
              <a:t>No work at home</a:t>
            </a:r>
          </a:p>
          <a:p>
            <a:pPr marL="742950" indent="-285750" eaLnBrk="1" hangingPunct="1">
              <a:spcBef>
                <a:spcPts val="800"/>
              </a:spcBef>
              <a:spcAft>
                <a:spcPts val="800"/>
              </a:spcAft>
              <a:buSzPct val="100000"/>
              <a:buFont typeface="Arial" pitchFamily="34" charset="0"/>
              <a:buChar char="•"/>
            </a:pPr>
            <a:r>
              <a:rPr lang="en-US" sz="2400" dirty="0" smtClean="0"/>
              <a:t>No transfer allowed if employee has a recent write-up</a:t>
            </a:r>
          </a:p>
          <a:p>
            <a:pPr marL="742950" indent="-285750" eaLnBrk="1" hangingPunct="1">
              <a:spcBef>
                <a:spcPts val="800"/>
              </a:spcBef>
              <a:spcAft>
                <a:spcPts val="800"/>
              </a:spcAft>
              <a:buSzPct val="100000"/>
              <a:buFont typeface="Arial" pitchFamily="34" charset="0"/>
              <a:buChar char="•"/>
            </a:pPr>
            <a:r>
              <a:rPr lang="en-US" sz="2400" dirty="0" smtClean="0"/>
              <a:t>100% healed policy</a:t>
            </a:r>
          </a:p>
          <a:p>
            <a:pPr marL="742950" indent="-285750" eaLnBrk="1" hangingPunct="1">
              <a:spcBef>
                <a:spcPts val="800"/>
              </a:spcBef>
              <a:spcAft>
                <a:spcPts val="800"/>
              </a:spcAft>
              <a:buSzPct val="100000"/>
              <a:buFont typeface="Arial" pitchFamily="34" charset="0"/>
              <a:buChar char="•"/>
            </a:pPr>
            <a:r>
              <a:rPr lang="en-US" sz="2400" dirty="0" smtClean="0"/>
              <a:t>Automatic termination upon finding of workers’ comp permanent disability</a:t>
            </a:r>
          </a:p>
          <a:p>
            <a:pPr marL="742950" indent="-285750" eaLnBrk="1" hangingPunct="1">
              <a:spcBef>
                <a:spcPts val="800"/>
              </a:spcBef>
              <a:spcAft>
                <a:spcPts val="800"/>
              </a:spcAft>
              <a:buSzPct val="100000"/>
              <a:buFont typeface="Arial" pitchFamily="34" charset="0"/>
              <a:buChar char="•"/>
            </a:pPr>
            <a:r>
              <a:rPr lang="en-US" sz="2400" dirty="0" smtClean="0"/>
              <a:t>Inflexible leave policies</a:t>
            </a:r>
          </a:p>
          <a:p>
            <a:pPr marL="742950" indent="-285750" eaLnBrk="1" hangingPunct="1">
              <a:spcBef>
                <a:spcPts val="800"/>
              </a:spcBef>
              <a:spcAft>
                <a:spcPts val="800"/>
              </a:spcAft>
              <a:buSzPct val="100000"/>
              <a:buFont typeface="Arial" pitchFamily="34" charset="0"/>
              <a:buChar char="•"/>
            </a:pPr>
            <a:r>
              <a:rPr lang="en-US" sz="2400" dirty="0" smtClean="0"/>
              <a:t>Inflexible attendance policies</a:t>
            </a:r>
          </a:p>
        </p:txBody>
      </p:sp>
      <p:sp>
        <p:nvSpPr>
          <p:cNvPr id="6" name="Title 5"/>
          <p:cNvSpPr>
            <a:spLocks noGrp="1"/>
          </p:cNvSpPr>
          <p:nvPr>
            <p:ph type="title"/>
          </p:nvPr>
        </p:nvSpPr>
        <p:spPr/>
        <p:txBody>
          <a:bodyPr/>
          <a:lstStyle/>
          <a:p>
            <a:r>
              <a:rPr lang="en-US" dirty="0" smtClean="0"/>
              <a:t>Modification of Work Policies</a:t>
            </a:r>
            <a:endParaRPr lang="en-US" dirty="0"/>
          </a:p>
        </p:txBody>
      </p:sp>
    </p:spTree>
    <p:extLst>
      <p:ext uri="{BB962C8B-B14F-4D97-AF65-F5344CB8AC3E}">
        <p14:creationId xmlns:p14="http://schemas.microsoft.com/office/powerpoint/2010/main" val="315906979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idx="1"/>
          </p:nvPr>
        </p:nvSpPr>
        <p:spPr>
          <a:xfrm>
            <a:off x="152400" y="1371600"/>
            <a:ext cx="8686800" cy="4343400"/>
          </a:xfrm>
        </p:spPr>
        <p:txBody>
          <a:bodyPr>
            <a:normAutofit/>
          </a:bodyPr>
          <a:lstStyle/>
          <a:p>
            <a:pPr marL="342900" indent="-342900" eaLnBrk="1" hangingPunct="1">
              <a:spcBef>
                <a:spcPts val="800"/>
              </a:spcBef>
              <a:spcAft>
                <a:spcPts val="800"/>
              </a:spcAft>
              <a:buSzPct val="100000"/>
              <a:buFont typeface="Arial" pitchFamily="34" charset="0"/>
              <a:buChar char="•"/>
            </a:pPr>
            <a:r>
              <a:rPr lang="en-US" sz="2400" dirty="0" smtClean="0"/>
              <a:t>Only if cannot you accommodate in current position</a:t>
            </a:r>
          </a:p>
          <a:p>
            <a:pPr marL="342900" indent="-342900" eaLnBrk="1" hangingPunct="1">
              <a:spcBef>
                <a:spcPts val="800"/>
              </a:spcBef>
              <a:spcAft>
                <a:spcPts val="800"/>
              </a:spcAft>
              <a:buSzPct val="100000"/>
              <a:buFont typeface="Arial" pitchFamily="34" charset="0"/>
              <a:buChar char="•"/>
            </a:pPr>
            <a:r>
              <a:rPr lang="en-US" sz="2400" dirty="0" smtClean="0"/>
              <a:t>Must give qualified disabled </a:t>
            </a:r>
            <a:r>
              <a:rPr lang="en-US" sz="2400" u="sng" dirty="0" smtClean="0"/>
              <a:t>employee</a:t>
            </a:r>
            <a:r>
              <a:rPr lang="en-US" sz="2400" dirty="0" smtClean="0"/>
              <a:t> preference over </a:t>
            </a:r>
            <a:r>
              <a:rPr lang="en-US" sz="2400" i="1" dirty="0" smtClean="0"/>
              <a:t>more</a:t>
            </a:r>
            <a:r>
              <a:rPr lang="en-US" sz="2400" dirty="0" smtClean="0"/>
              <a:t> qualified </a:t>
            </a:r>
            <a:r>
              <a:rPr lang="en-US" sz="2400" u="sng" dirty="0" smtClean="0"/>
              <a:t>applicants</a:t>
            </a:r>
          </a:p>
          <a:p>
            <a:pPr marL="342900" indent="-342900" eaLnBrk="1" hangingPunct="1">
              <a:spcBef>
                <a:spcPts val="800"/>
              </a:spcBef>
              <a:spcAft>
                <a:spcPts val="800"/>
              </a:spcAft>
              <a:buSzPct val="100000"/>
              <a:buFont typeface="Arial" pitchFamily="34" charset="0"/>
              <a:buChar char="•"/>
            </a:pPr>
            <a:r>
              <a:rPr lang="en-US" sz="2400" dirty="0" smtClean="0"/>
              <a:t>Need not create a new position</a:t>
            </a:r>
          </a:p>
          <a:p>
            <a:pPr marL="342900" indent="-342900" eaLnBrk="1" hangingPunct="1">
              <a:spcBef>
                <a:spcPts val="800"/>
              </a:spcBef>
              <a:spcAft>
                <a:spcPts val="800"/>
              </a:spcAft>
              <a:buSzPct val="100000"/>
              <a:buFont typeface="Arial" pitchFamily="34" charset="0"/>
              <a:buChar char="•"/>
            </a:pPr>
            <a:r>
              <a:rPr lang="en-US" sz="2400" dirty="0" smtClean="0"/>
              <a:t>Need not violate seniority unless exceptions are commonly made</a:t>
            </a:r>
          </a:p>
          <a:p>
            <a:pPr marL="342900" indent="-342900" eaLnBrk="1" hangingPunct="1">
              <a:spcBef>
                <a:spcPts val="800"/>
              </a:spcBef>
              <a:spcAft>
                <a:spcPts val="800"/>
              </a:spcAft>
              <a:buSzPct val="100000"/>
              <a:buFont typeface="Arial" pitchFamily="34" charset="0"/>
              <a:buChar char="•"/>
            </a:pPr>
            <a:r>
              <a:rPr lang="en-US" sz="2400" dirty="0" smtClean="0"/>
              <a:t>May pay the rate for the position even if it is lower than rate paid for current position</a:t>
            </a:r>
          </a:p>
        </p:txBody>
      </p:sp>
      <p:sp>
        <p:nvSpPr>
          <p:cNvPr id="6" name="Title 5"/>
          <p:cNvSpPr>
            <a:spLocks noGrp="1"/>
          </p:cNvSpPr>
          <p:nvPr>
            <p:ph type="title"/>
          </p:nvPr>
        </p:nvSpPr>
        <p:spPr/>
        <p:txBody>
          <a:bodyPr/>
          <a:lstStyle/>
          <a:p>
            <a:r>
              <a:rPr lang="en-US" dirty="0" smtClean="0"/>
              <a:t>Transfer to a Vacant Position</a:t>
            </a:r>
            <a:endParaRPr lang="en-US" dirty="0"/>
          </a:p>
        </p:txBody>
      </p:sp>
    </p:spTree>
    <p:extLst>
      <p:ext uri="{BB962C8B-B14F-4D97-AF65-F5344CB8AC3E}">
        <p14:creationId xmlns:p14="http://schemas.microsoft.com/office/powerpoint/2010/main" val="420297744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15"/>
            <a:ext cx="9144000" cy="970085"/>
          </a:xfrm>
        </p:spPr>
        <p:txBody>
          <a:bodyPr>
            <a:normAutofit/>
          </a:bodyPr>
          <a:lstStyle/>
          <a:p>
            <a:r>
              <a:rPr lang="en-US" dirty="0" smtClean="0"/>
              <a:t>Accommodations That Are Not Reasonable</a:t>
            </a:r>
            <a:endParaRPr lang="en-US" dirty="0"/>
          </a:p>
        </p:txBody>
      </p:sp>
      <p:sp>
        <p:nvSpPr>
          <p:cNvPr id="3" name="Content Placeholder 2"/>
          <p:cNvSpPr>
            <a:spLocks noGrp="1"/>
          </p:cNvSpPr>
          <p:nvPr>
            <p:ph idx="1"/>
          </p:nvPr>
        </p:nvSpPr>
        <p:spPr>
          <a:xfrm>
            <a:off x="457200" y="1371600"/>
            <a:ext cx="8229600" cy="4800600"/>
          </a:xfrm>
        </p:spPr>
        <p:txBody>
          <a:bodyPr/>
          <a:lstStyle/>
          <a:p>
            <a:pPr marL="285750" lvl="0" indent="-285750" fontAlgn="base">
              <a:lnSpc>
                <a:spcPct val="90000"/>
              </a:lnSpc>
              <a:spcBef>
                <a:spcPts val="800"/>
              </a:spcBef>
              <a:spcAft>
                <a:spcPts val="800"/>
              </a:spcAft>
              <a:buClr>
                <a:schemeClr val="tx2">
                  <a:lumMod val="75000"/>
                </a:schemeClr>
              </a:buClr>
              <a:buSzPct val="100000"/>
              <a:defRPr/>
            </a:pPr>
            <a:r>
              <a:rPr lang="en-US" dirty="0"/>
              <a:t>Lowering a quality or quantity standard</a:t>
            </a:r>
          </a:p>
          <a:p>
            <a:pPr marL="285750" lvl="0" indent="-285750" fontAlgn="base">
              <a:lnSpc>
                <a:spcPct val="90000"/>
              </a:lnSpc>
              <a:spcBef>
                <a:spcPts val="800"/>
              </a:spcBef>
              <a:spcAft>
                <a:spcPts val="800"/>
              </a:spcAft>
              <a:buClr>
                <a:schemeClr val="tx2">
                  <a:lumMod val="75000"/>
                </a:schemeClr>
              </a:buClr>
              <a:buSzPct val="100000"/>
              <a:defRPr/>
            </a:pPr>
            <a:r>
              <a:rPr lang="en-US" dirty="0"/>
              <a:t>Eliminate essential job function</a:t>
            </a:r>
          </a:p>
          <a:p>
            <a:pPr marL="285750" lvl="0" indent="-285750" fontAlgn="base">
              <a:lnSpc>
                <a:spcPct val="90000"/>
              </a:lnSpc>
              <a:spcBef>
                <a:spcPts val="800"/>
              </a:spcBef>
              <a:spcAft>
                <a:spcPts val="800"/>
              </a:spcAft>
              <a:buClr>
                <a:schemeClr val="tx2">
                  <a:lumMod val="75000"/>
                </a:schemeClr>
              </a:buClr>
              <a:buSzPct val="100000"/>
              <a:defRPr/>
            </a:pPr>
            <a:r>
              <a:rPr lang="en-US" dirty="0"/>
              <a:t>Excusing misconduct</a:t>
            </a:r>
          </a:p>
          <a:p>
            <a:pPr marL="285750" lvl="0" indent="-285750" fontAlgn="base">
              <a:lnSpc>
                <a:spcPct val="90000"/>
              </a:lnSpc>
              <a:spcBef>
                <a:spcPts val="800"/>
              </a:spcBef>
              <a:spcAft>
                <a:spcPts val="800"/>
              </a:spcAft>
              <a:buClr>
                <a:schemeClr val="tx2">
                  <a:lumMod val="75000"/>
                </a:schemeClr>
              </a:buClr>
              <a:buSzPct val="100000"/>
              <a:defRPr/>
            </a:pPr>
            <a:r>
              <a:rPr lang="en-US" dirty="0"/>
              <a:t>Creating new job</a:t>
            </a:r>
          </a:p>
          <a:p>
            <a:pPr marL="285750" lvl="0" indent="-285750" fontAlgn="base">
              <a:lnSpc>
                <a:spcPct val="90000"/>
              </a:lnSpc>
              <a:spcBef>
                <a:spcPts val="800"/>
              </a:spcBef>
              <a:spcAft>
                <a:spcPts val="800"/>
              </a:spcAft>
              <a:buClr>
                <a:schemeClr val="tx2">
                  <a:lumMod val="75000"/>
                </a:schemeClr>
              </a:buClr>
              <a:buSzPct val="100000"/>
              <a:defRPr/>
            </a:pPr>
            <a:r>
              <a:rPr lang="en-US" dirty="0"/>
              <a:t>Giving a new supervisor</a:t>
            </a:r>
          </a:p>
          <a:p>
            <a:pPr marL="285750" lvl="0" indent="-285750" fontAlgn="base">
              <a:lnSpc>
                <a:spcPct val="90000"/>
              </a:lnSpc>
              <a:spcBef>
                <a:spcPts val="800"/>
              </a:spcBef>
              <a:spcAft>
                <a:spcPts val="800"/>
              </a:spcAft>
              <a:buClr>
                <a:schemeClr val="tx2">
                  <a:lumMod val="75000"/>
                </a:schemeClr>
              </a:buClr>
              <a:buSzPct val="100000"/>
              <a:defRPr/>
            </a:pPr>
            <a:r>
              <a:rPr lang="en-US" dirty="0"/>
              <a:t>Indefinite leave</a:t>
            </a:r>
          </a:p>
          <a:p>
            <a:endParaRPr lang="en-US" dirty="0"/>
          </a:p>
        </p:txBody>
      </p:sp>
    </p:spTree>
    <p:extLst>
      <p:ext uri="{BB962C8B-B14F-4D97-AF65-F5344CB8AC3E}">
        <p14:creationId xmlns:p14="http://schemas.microsoft.com/office/powerpoint/2010/main" val="1726824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idx="1"/>
          </p:nvPr>
        </p:nvSpPr>
        <p:spPr>
          <a:xfrm>
            <a:off x="457200" y="1371600"/>
            <a:ext cx="8686800" cy="4602163"/>
          </a:xfrm>
        </p:spPr>
        <p:txBody>
          <a:bodyPr/>
          <a:lstStyle/>
          <a:p>
            <a:pPr marL="285750" indent="-285750" eaLnBrk="1" hangingPunct="1">
              <a:spcBef>
                <a:spcPts val="800"/>
              </a:spcBef>
              <a:spcAft>
                <a:spcPts val="800"/>
              </a:spcAft>
              <a:buSzPct val="100000"/>
              <a:buFont typeface="Arial" pitchFamily="34" charset="0"/>
              <a:buChar char="•"/>
            </a:pPr>
            <a:r>
              <a:rPr lang="en-US" sz="2400" dirty="0" smtClean="0"/>
              <a:t>Employer need not rescind or forego discipline for prior rule violations but must consider whether a reasonable accommodation would enable employee to comply with rule in the future</a:t>
            </a:r>
          </a:p>
          <a:p>
            <a:pPr marL="285750" indent="-285750" eaLnBrk="1" hangingPunct="1">
              <a:spcBef>
                <a:spcPts val="800"/>
              </a:spcBef>
              <a:spcAft>
                <a:spcPts val="800"/>
              </a:spcAft>
              <a:buSzPct val="100000"/>
              <a:buFont typeface="Arial" pitchFamily="34" charset="0"/>
              <a:buChar char="•"/>
            </a:pPr>
            <a:r>
              <a:rPr lang="en-US" sz="2400" dirty="0" smtClean="0"/>
              <a:t>Need not permit employee to violate rules that protect health or safety, or where violation creates disruption to the operation of the business </a:t>
            </a:r>
          </a:p>
          <a:p>
            <a:pPr eaLnBrk="1" hangingPunct="1"/>
            <a:endParaRPr lang="en-US" sz="2800" dirty="0" smtClean="0"/>
          </a:p>
        </p:txBody>
      </p:sp>
      <p:sp>
        <p:nvSpPr>
          <p:cNvPr id="6" name="Title 5"/>
          <p:cNvSpPr>
            <a:spLocks noGrp="1"/>
          </p:cNvSpPr>
          <p:nvPr>
            <p:ph type="title"/>
          </p:nvPr>
        </p:nvSpPr>
        <p:spPr/>
        <p:txBody>
          <a:bodyPr/>
          <a:lstStyle/>
          <a:p>
            <a:r>
              <a:rPr lang="en-US" dirty="0" smtClean="0"/>
              <a:t>Misconduct</a:t>
            </a:r>
            <a:endParaRPr lang="en-US" dirty="0"/>
          </a:p>
        </p:txBody>
      </p:sp>
    </p:spTree>
    <p:extLst>
      <p:ext uri="{BB962C8B-B14F-4D97-AF65-F5344CB8AC3E}">
        <p14:creationId xmlns:p14="http://schemas.microsoft.com/office/powerpoint/2010/main" val="65197002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Reasonable Accommodation</a:t>
            </a:r>
            <a:endParaRPr lang="en-US" dirty="0"/>
          </a:p>
        </p:txBody>
      </p:sp>
      <p:sp>
        <p:nvSpPr>
          <p:cNvPr id="3" name="Content Placeholder 2"/>
          <p:cNvSpPr>
            <a:spLocks noGrp="1"/>
          </p:cNvSpPr>
          <p:nvPr>
            <p:ph idx="1"/>
          </p:nvPr>
        </p:nvSpPr>
        <p:spPr>
          <a:xfrm>
            <a:off x="457200" y="1371600"/>
            <a:ext cx="5788152" cy="4525963"/>
          </a:xfrm>
        </p:spPr>
        <p:txBody>
          <a:bodyPr/>
          <a:lstStyle/>
          <a:p>
            <a:pPr marL="0" indent="0">
              <a:buNone/>
            </a:pPr>
            <a:r>
              <a:rPr lang="en-US" dirty="0" smtClean="0"/>
              <a:t>A hearing-impaired employee’s request for assistance to understand and participate in employees meetings and training sessions was denied.  He also missed safety updates.</a:t>
            </a:r>
          </a:p>
          <a:p>
            <a:pPr marL="0" indent="0">
              <a:buNone/>
            </a:pPr>
            <a:endParaRPr lang="en-US" dirty="0" smtClean="0"/>
          </a:p>
          <a:p>
            <a:pPr marL="0" indent="0">
              <a:buNone/>
            </a:pPr>
            <a:r>
              <a:rPr lang="en-US" dirty="0" smtClean="0"/>
              <a:t>Any problems for the employer?</a:t>
            </a:r>
          </a:p>
          <a:p>
            <a:pPr marL="0" indent="0">
              <a:buNone/>
            </a:pPr>
            <a:endParaRPr lang="en-US" dirty="0" smtClean="0"/>
          </a:p>
          <a:p>
            <a:pPr marL="0" indent="0">
              <a:buNone/>
            </a:pPr>
            <a:r>
              <a:rPr lang="en-US" sz="1800" i="1" dirty="0" smtClean="0"/>
              <a:t>EEOC v. Federal Express Corp.</a:t>
            </a:r>
          </a:p>
          <a:p>
            <a:endParaRPr lang="en-US" dirty="0" smtClean="0"/>
          </a:p>
          <a:p>
            <a:pPr>
              <a:buNone/>
            </a:pPr>
            <a:endParaRPr lang="en-US" dirty="0"/>
          </a:p>
        </p:txBody>
      </p:sp>
      <p:pic>
        <p:nvPicPr>
          <p:cNvPr id="4" name="Picture 3" descr="man with hearing aid.jpg"/>
          <p:cNvPicPr>
            <a:picLocks noChangeAspect="1"/>
          </p:cNvPicPr>
          <p:nvPr/>
        </p:nvPicPr>
        <p:blipFill>
          <a:blip r:embed="rId3" cstate="print"/>
          <a:srcRect l="5357" r="21429"/>
          <a:stretch>
            <a:fillRect/>
          </a:stretch>
        </p:blipFill>
        <p:spPr>
          <a:xfrm>
            <a:off x="6019800" y="1447800"/>
            <a:ext cx="2915908" cy="2667000"/>
          </a:xfrm>
          <a:prstGeom prst="rect">
            <a:avLst/>
          </a:prstGeom>
        </p:spPr>
      </p:pic>
    </p:spTree>
    <p:extLst>
      <p:ext uri="{BB962C8B-B14F-4D97-AF65-F5344CB8AC3E}">
        <p14:creationId xmlns:p14="http://schemas.microsoft.com/office/powerpoint/2010/main" val="19552599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 Threat</a:t>
            </a:r>
            <a:endParaRPr lang="en-US" dirty="0"/>
          </a:p>
        </p:txBody>
      </p:sp>
      <p:sp>
        <p:nvSpPr>
          <p:cNvPr id="3" name="Content Placeholder 2"/>
          <p:cNvSpPr>
            <a:spLocks noGrp="1"/>
          </p:cNvSpPr>
          <p:nvPr>
            <p:ph idx="1"/>
          </p:nvPr>
        </p:nvSpPr>
        <p:spPr>
          <a:xfrm>
            <a:off x="457200" y="1371600"/>
            <a:ext cx="8153400" cy="4525963"/>
          </a:xfrm>
        </p:spPr>
        <p:txBody>
          <a:bodyPr/>
          <a:lstStyle/>
          <a:p>
            <a:pPr marL="0" indent="0">
              <a:buNone/>
            </a:pPr>
            <a:r>
              <a:rPr lang="en-US" dirty="0" smtClean="0"/>
              <a:t>A tow motor operator with angina was disqualified from driving after an examination by the Company doctor.  He was transferred to another position but later disqualified from that position.  Then he was placed on moderate sick leave.</a:t>
            </a:r>
          </a:p>
          <a:p>
            <a:pPr marL="0" indent="0">
              <a:buNone/>
            </a:pPr>
            <a:endParaRPr lang="en-US" dirty="0" smtClean="0"/>
          </a:p>
          <a:p>
            <a:pPr marL="0" indent="0">
              <a:buNone/>
            </a:pPr>
            <a:r>
              <a:rPr lang="en-US" dirty="0" smtClean="0"/>
              <a:t>Any problems for the employer?</a:t>
            </a:r>
          </a:p>
          <a:p>
            <a:pPr marL="0" indent="0">
              <a:buNone/>
            </a:pPr>
            <a:endParaRPr lang="en-US" dirty="0" smtClean="0"/>
          </a:p>
          <a:p>
            <a:pPr marL="0" indent="0">
              <a:buNone/>
            </a:pPr>
            <a:r>
              <a:rPr lang="en-US" sz="1800" i="1" dirty="0" smtClean="0"/>
              <a:t>Warzel v. Whirlpool Corp.</a:t>
            </a:r>
            <a:endParaRPr lang="en-US" sz="1800" i="1" dirty="0"/>
          </a:p>
        </p:txBody>
      </p:sp>
      <p:pic>
        <p:nvPicPr>
          <p:cNvPr id="5" name="Picture 4" descr="tow motor 2.jpg"/>
          <p:cNvPicPr>
            <a:picLocks noChangeAspect="1"/>
          </p:cNvPicPr>
          <p:nvPr/>
        </p:nvPicPr>
        <p:blipFill>
          <a:blip r:embed="rId3" cstate="print"/>
          <a:srcRect l="6000" t="8000" r="18000" b="8000"/>
          <a:stretch>
            <a:fillRect/>
          </a:stretch>
        </p:blipFill>
        <p:spPr>
          <a:xfrm>
            <a:off x="5181600" y="3124200"/>
            <a:ext cx="3165856" cy="2624311"/>
          </a:xfrm>
          <a:prstGeom prst="rect">
            <a:avLst/>
          </a:prstGeom>
        </p:spPr>
      </p:pic>
    </p:spTree>
    <p:extLst>
      <p:ext uri="{BB962C8B-B14F-4D97-AF65-F5344CB8AC3E}">
        <p14:creationId xmlns:p14="http://schemas.microsoft.com/office/powerpoint/2010/main" val="373168391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 Threat</a:t>
            </a:r>
            <a:endParaRPr lang="en-US" dirty="0"/>
          </a:p>
        </p:txBody>
      </p:sp>
      <p:sp>
        <p:nvSpPr>
          <p:cNvPr id="3" name="Content Placeholder 2"/>
          <p:cNvSpPr>
            <a:spLocks noGrp="1"/>
          </p:cNvSpPr>
          <p:nvPr>
            <p:ph idx="1"/>
          </p:nvPr>
        </p:nvSpPr>
        <p:spPr>
          <a:xfrm>
            <a:off x="457200" y="1371600"/>
            <a:ext cx="5788152" cy="4525963"/>
          </a:xfrm>
        </p:spPr>
        <p:txBody>
          <a:bodyPr/>
          <a:lstStyle/>
          <a:p>
            <a:pPr marL="0" indent="0">
              <a:buNone/>
            </a:pPr>
            <a:r>
              <a:rPr lang="en-US" dirty="0" smtClean="0"/>
              <a:t>An oil refinery worker with chronic active Hepatitis C applied for and was rejected for work in an oil refinery.  The Company rejected him on the advice of its physician because his liver enzymes were outside the normal range. </a:t>
            </a:r>
          </a:p>
          <a:p>
            <a:pPr marL="0" indent="0">
              <a:buNone/>
            </a:pPr>
            <a:endParaRPr lang="en-US" dirty="0" smtClean="0"/>
          </a:p>
          <a:p>
            <a:pPr marL="0" indent="0">
              <a:buNone/>
            </a:pPr>
            <a:r>
              <a:rPr lang="en-US" dirty="0" smtClean="0"/>
              <a:t>Any problems for the employer?</a:t>
            </a:r>
          </a:p>
          <a:p>
            <a:pPr marL="0" indent="0">
              <a:buNone/>
            </a:pPr>
            <a:endParaRPr lang="en-US" dirty="0" smtClean="0"/>
          </a:p>
          <a:p>
            <a:pPr marL="0" indent="0">
              <a:buNone/>
            </a:pPr>
            <a:r>
              <a:rPr lang="en-US" sz="1800" i="1" dirty="0" smtClean="0"/>
              <a:t>Echazabel v. Chevron USA, Inc.</a:t>
            </a:r>
            <a:endParaRPr lang="en-US" sz="1800" i="1" dirty="0"/>
          </a:p>
        </p:txBody>
      </p:sp>
      <p:pic>
        <p:nvPicPr>
          <p:cNvPr id="4" name="Picture 3" descr="oil refinery worker.jpg"/>
          <p:cNvPicPr>
            <a:picLocks noChangeAspect="1"/>
          </p:cNvPicPr>
          <p:nvPr/>
        </p:nvPicPr>
        <p:blipFill>
          <a:blip r:embed="rId3" cstate="print"/>
          <a:stretch>
            <a:fillRect/>
          </a:stretch>
        </p:blipFill>
        <p:spPr>
          <a:xfrm>
            <a:off x="6172200" y="1371600"/>
            <a:ext cx="2697951" cy="4114800"/>
          </a:xfrm>
          <a:prstGeom prst="rect">
            <a:avLst/>
          </a:prstGeom>
        </p:spPr>
      </p:pic>
    </p:spTree>
    <p:extLst>
      <p:ext uri="{BB962C8B-B14F-4D97-AF65-F5344CB8AC3E}">
        <p14:creationId xmlns:p14="http://schemas.microsoft.com/office/powerpoint/2010/main" val="33007617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57200" y="1371600"/>
            <a:ext cx="8839200" cy="4724400"/>
          </a:xfrm>
        </p:spPr>
        <p:txBody>
          <a:bodyPr>
            <a:normAutofit/>
          </a:bodyPr>
          <a:lstStyle/>
          <a:p>
            <a:pPr lvl="0" eaLnBrk="1" fontAlgn="auto" hangingPunct="1">
              <a:spcAft>
                <a:spcPts val="0"/>
              </a:spcAft>
              <a:defRPr/>
            </a:pPr>
            <a:r>
              <a:rPr lang="en-US" dirty="0" smtClean="0">
                <a:solidFill>
                  <a:srgbClr val="17375E"/>
                </a:solidFill>
              </a:rPr>
              <a:t>Conduct an </a:t>
            </a:r>
            <a:r>
              <a:rPr lang="en-US" i="1" dirty="0" smtClean="0">
                <a:solidFill>
                  <a:srgbClr val="17375E"/>
                </a:solidFill>
              </a:rPr>
              <a:t>individualized assessment</a:t>
            </a:r>
            <a:r>
              <a:rPr lang="en-US" dirty="0" smtClean="0">
                <a:solidFill>
                  <a:srgbClr val="17375E"/>
                </a:solidFill>
              </a:rPr>
              <a:t> of each conviction:</a:t>
            </a:r>
          </a:p>
          <a:p>
            <a:pPr marL="800100" lvl="1" indent="-342900" algn="just">
              <a:buFont typeface="Arial" pitchFamily="34" charset="0"/>
              <a:buChar char="–"/>
              <a:defRPr/>
            </a:pPr>
            <a:r>
              <a:rPr lang="en-US" sz="2000" dirty="0" smtClean="0">
                <a:solidFill>
                  <a:srgbClr val="17375E"/>
                </a:solidFill>
              </a:rPr>
              <a:t>Nature/seriousness of the crime</a:t>
            </a:r>
          </a:p>
          <a:p>
            <a:pPr marL="800100" lvl="1" indent="-342900" algn="just">
              <a:buFont typeface="Arial" pitchFamily="34" charset="0"/>
              <a:buChar char="–"/>
              <a:defRPr/>
            </a:pPr>
            <a:r>
              <a:rPr lang="en-US" sz="2000" dirty="0" smtClean="0">
                <a:solidFill>
                  <a:srgbClr val="17375E"/>
                </a:solidFill>
              </a:rPr>
              <a:t>Relation to the position’s functions and qualifications</a:t>
            </a:r>
          </a:p>
          <a:p>
            <a:pPr marL="800100" lvl="1" indent="-342900" algn="just">
              <a:buFont typeface="Arial" pitchFamily="34" charset="0"/>
              <a:buChar char="–"/>
              <a:defRPr/>
            </a:pPr>
            <a:r>
              <a:rPr lang="en-US" sz="2000" dirty="0" smtClean="0">
                <a:solidFill>
                  <a:srgbClr val="17375E"/>
                </a:solidFill>
              </a:rPr>
              <a:t>Number of occurrences</a:t>
            </a:r>
          </a:p>
          <a:p>
            <a:pPr marL="800100" lvl="1" indent="-342900" algn="just">
              <a:buFont typeface="Arial" pitchFamily="34" charset="0"/>
              <a:buChar char="–"/>
              <a:defRPr/>
            </a:pPr>
            <a:r>
              <a:rPr lang="en-US" sz="2000" dirty="0" smtClean="0">
                <a:solidFill>
                  <a:srgbClr val="17375E"/>
                </a:solidFill>
              </a:rPr>
              <a:t>Applicant’s age at the time of the conviction</a:t>
            </a:r>
          </a:p>
          <a:p>
            <a:pPr marL="800100" lvl="1" indent="-342900" algn="just">
              <a:buFont typeface="Arial" pitchFamily="34" charset="0"/>
              <a:buChar char="–"/>
              <a:defRPr/>
            </a:pPr>
            <a:r>
              <a:rPr lang="en-US" sz="2000" dirty="0" smtClean="0">
                <a:solidFill>
                  <a:srgbClr val="17375E"/>
                </a:solidFill>
              </a:rPr>
              <a:t>Time elapsed since the crime</a:t>
            </a:r>
          </a:p>
          <a:p>
            <a:pPr marL="800100" lvl="1" indent="-342900" algn="just">
              <a:buFont typeface="Arial" pitchFamily="34" charset="0"/>
              <a:buChar char="–"/>
              <a:defRPr/>
            </a:pPr>
            <a:r>
              <a:rPr lang="en-US" sz="2000" dirty="0" smtClean="0">
                <a:solidFill>
                  <a:srgbClr val="17375E"/>
                </a:solidFill>
              </a:rPr>
              <a:t>Applicant’s entire work and educational history</a:t>
            </a:r>
          </a:p>
          <a:p>
            <a:pPr marL="800100" lvl="1" indent="-342900" algn="just">
              <a:buFont typeface="Arial" pitchFamily="34" charset="0"/>
              <a:buChar char="–"/>
              <a:defRPr/>
            </a:pPr>
            <a:r>
              <a:rPr lang="en-US" sz="2000" dirty="0" smtClean="0">
                <a:solidFill>
                  <a:srgbClr val="17375E"/>
                </a:solidFill>
              </a:rPr>
              <a:t>Employment references and recommendations</a:t>
            </a:r>
          </a:p>
          <a:p>
            <a:pPr marL="800100" lvl="1" indent="-342900" algn="just">
              <a:buFont typeface="Arial" pitchFamily="34" charset="0"/>
              <a:buChar char="–"/>
              <a:defRPr/>
            </a:pPr>
            <a:r>
              <a:rPr lang="en-US" sz="2000" dirty="0" smtClean="0">
                <a:solidFill>
                  <a:srgbClr val="17375E"/>
                </a:solidFill>
              </a:rPr>
              <a:t>Business necessity</a:t>
            </a:r>
          </a:p>
          <a:p>
            <a:pPr>
              <a:buNone/>
            </a:pPr>
            <a:endParaRPr lang="en-US" dirty="0"/>
          </a:p>
        </p:txBody>
      </p:sp>
      <p:sp>
        <p:nvSpPr>
          <p:cNvPr id="6" name="Title 1"/>
          <p:cNvSpPr>
            <a:spLocks noGrp="1"/>
          </p:cNvSpPr>
          <p:nvPr>
            <p:ph type="title"/>
          </p:nvPr>
        </p:nvSpPr>
        <p:spPr>
          <a:xfrm>
            <a:off x="457200" y="11723"/>
            <a:ext cx="8229600" cy="978877"/>
          </a:xfrm>
        </p:spPr>
        <p:txBody>
          <a:bodyPr>
            <a:noAutofit/>
          </a:bodyPr>
          <a:lstStyle/>
          <a:p>
            <a:r>
              <a:rPr lang="en-US" dirty="0" smtClean="0">
                <a:solidFill>
                  <a:srgbClr val="17375E"/>
                </a:solidFill>
              </a:rPr>
              <a:t>Complying with EEOC Guidance</a:t>
            </a:r>
            <a:endParaRPr lang="en-US" dirty="0">
              <a:solidFill>
                <a:srgbClr val="17375E"/>
              </a:solidFill>
            </a:endParaRPr>
          </a:p>
        </p:txBody>
      </p:sp>
    </p:spTree>
    <p:extLst>
      <p:ext uri="{BB962C8B-B14F-4D97-AF65-F5344CB8AC3E}">
        <p14:creationId xmlns:p14="http://schemas.microsoft.com/office/powerpoint/2010/main" val="3066503228"/>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questions.jpg"/>
          <p:cNvPicPr>
            <a:picLocks noChangeAspect="1"/>
          </p:cNvPicPr>
          <p:nvPr/>
        </p:nvPicPr>
        <p:blipFill>
          <a:blip r:embed="rId3" cstate="print"/>
          <a:stretch>
            <a:fillRect/>
          </a:stretch>
        </p:blipFill>
        <p:spPr>
          <a:xfrm>
            <a:off x="0" y="0"/>
            <a:ext cx="9144000" cy="6858000"/>
          </a:xfrm>
          <a:prstGeom prst="rect">
            <a:avLst/>
          </a:prstGeom>
        </p:spPr>
      </p:pic>
      <p:sp>
        <p:nvSpPr>
          <p:cNvPr id="4" name="Rectangle 5"/>
          <p:cNvSpPr>
            <a:spLocks noChangeArrowheads="1"/>
          </p:cNvSpPr>
          <p:nvPr/>
        </p:nvSpPr>
        <p:spPr bwMode="auto">
          <a:xfrm>
            <a:off x="0" y="1066800"/>
            <a:ext cx="9144000" cy="1524000"/>
          </a:xfrm>
          <a:prstGeom prst="rect">
            <a:avLst/>
          </a:prstGeom>
          <a:noFill/>
          <a:ln w="9525">
            <a:noFill/>
            <a:miter lim="800000"/>
            <a:headEnd/>
            <a:tailEnd/>
          </a:ln>
        </p:spPr>
        <p:txBody>
          <a:bodyPr lIns="0" tIns="0" rIns="0" bIns="0"/>
          <a:lstStyle/>
          <a:p>
            <a:pPr algn="ctr" fontAlgn="auto">
              <a:spcBef>
                <a:spcPts val="0"/>
              </a:spcBef>
              <a:spcAft>
                <a:spcPts val="0"/>
              </a:spcAft>
              <a:defRPr/>
            </a:pPr>
            <a:endParaRPr lang="en-US" sz="3400" b="1" dirty="0" smtClean="0">
              <a:solidFill>
                <a:srgbClr val="3D4242"/>
              </a:solidFill>
              <a:latin typeface="Helvetica" pitchFamily="34" charset="0"/>
            </a:endParaRPr>
          </a:p>
          <a:p>
            <a:pPr algn="ctr" fontAlgn="auto">
              <a:spcBef>
                <a:spcPts val="0"/>
              </a:spcBef>
              <a:spcAft>
                <a:spcPts val="0"/>
              </a:spcAft>
              <a:defRPr/>
            </a:pPr>
            <a:r>
              <a:rPr lang="en-US" sz="3400" b="1" dirty="0" smtClean="0">
                <a:solidFill>
                  <a:srgbClr val="3D4242"/>
                </a:solidFill>
                <a:latin typeface="Arial" pitchFamily="34" charset="0"/>
                <a:cs typeface="Arial" pitchFamily="34" charset="0"/>
              </a:rPr>
              <a:t>Questions?</a:t>
            </a:r>
            <a:endParaRPr lang="en-US" sz="3400" b="1" dirty="0">
              <a:solidFill>
                <a:srgbClr val="3D4242"/>
              </a:solidFill>
              <a:latin typeface="Arial" pitchFamily="34" charset="0"/>
              <a:cs typeface="Arial" pitchFamily="34" charset="0"/>
            </a:endParaRPr>
          </a:p>
        </p:txBody>
      </p:sp>
      <p:sp>
        <p:nvSpPr>
          <p:cNvPr id="10" name="Rectangle 9"/>
          <p:cNvSpPr/>
          <p:nvPr/>
        </p:nvSpPr>
        <p:spPr>
          <a:xfrm>
            <a:off x="0" y="6019800"/>
            <a:ext cx="9144000" cy="838200"/>
          </a:xfrm>
          <a:prstGeom prst="rect">
            <a:avLst/>
          </a:prstGeom>
          <a:solidFill>
            <a:srgbClr val="2056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Text Box 8"/>
          <p:cNvSpPr txBox="1">
            <a:spLocks noChangeArrowheads="1"/>
          </p:cNvSpPr>
          <p:nvPr/>
        </p:nvSpPr>
        <p:spPr bwMode="auto">
          <a:xfrm>
            <a:off x="0" y="6257836"/>
            <a:ext cx="9144000" cy="600164"/>
          </a:xfrm>
          <a:prstGeom prst="rect">
            <a:avLst/>
          </a:prstGeom>
          <a:noFill/>
          <a:ln w="9525">
            <a:noFill/>
            <a:miter lim="800000"/>
            <a:headEnd/>
            <a:tailEnd/>
          </a:ln>
        </p:spPr>
        <p:txBody>
          <a:bodyPr wrap="square">
            <a:spAutoFit/>
          </a:bodyPr>
          <a:lstStyle/>
          <a:p>
            <a:pPr algn="ctr" fontAlgn="auto">
              <a:spcBef>
                <a:spcPct val="50000"/>
              </a:spcBef>
              <a:spcAft>
                <a:spcPts val="0"/>
              </a:spcAft>
              <a:defRPr/>
            </a:pPr>
            <a:r>
              <a:rPr lang="en-US" sz="1100" b="1" dirty="0" smtClean="0">
                <a:solidFill>
                  <a:schemeClr val="bg1"/>
                </a:solidFill>
                <a:latin typeface="BellGothic BT" pitchFamily="34" charset="0"/>
              </a:rPr>
              <a:t>Atlanta · Baltimore · Boston · Charlotte · Chicago · Cleveland · Columbia · Columbus · Dallas · Denver · Fort Lauderdale · Gulfport </a:t>
            </a:r>
            <a:br>
              <a:rPr lang="en-US" sz="1100" b="1" dirty="0" smtClean="0">
                <a:solidFill>
                  <a:schemeClr val="bg1"/>
                </a:solidFill>
                <a:latin typeface="BellGothic BT" pitchFamily="34" charset="0"/>
              </a:rPr>
            </a:br>
            <a:r>
              <a:rPr lang="en-US" sz="1100" b="1" dirty="0" smtClean="0">
                <a:solidFill>
                  <a:schemeClr val="bg1"/>
                </a:solidFill>
                <a:latin typeface="BellGothic BT" pitchFamily="34" charset="0"/>
              </a:rPr>
              <a:t>Houston · Irvine · Kansas City · Las Vegas · Los Angeles · Louisville · Memphis · New England · New Jersey · New Orleans </a:t>
            </a:r>
            <a:br>
              <a:rPr lang="en-US" sz="1100" b="1" dirty="0" smtClean="0">
                <a:solidFill>
                  <a:schemeClr val="bg1"/>
                </a:solidFill>
                <a:latin typeface="BellGothic BT" pitchFamily="34" charset="0"/>
              </a:rPr>
            </a:br>
            <a:r>
              <a:rPr lang="en-US" sz="1100" b="1" dirty="0" smtClean="0">
                <a:solidFill>
                  <a:schemeClr val="bg1"/>
                </a:solidFill>
                <a:latin typeface="BellGothic BT" pitchFamily="34" charset="0"/>
              </a:rPr>
              <a:t>Orlando · Philadelphia · Phoenix · Portland · San Antonio · San Diego · San Francisco · Tampa · Washington, DC</a:t>
            </a:r>
            <a:endParaRPr lang="en-US" sz="1100" b="1" dirty="0">
              <a:solidFill>
                <a:schemeClr val="bg1"/>
              </a:solidFill>
              <a:latin typeface="BellGothic BT" pitchFamily="34" charset="0"/>
            </a:endParaRPr>
          </a:p>
        </p:txBody>
      </p:sp>
      <p:sp>
        <p:nvSpPr>
          <p:cNvPr id="13" name="Text Box 9"/>
          <p:cNvSpPr txBox="1">
            <a:spLocks noChangeArrowheads="1"/>
          </p:cNvSpPr>
          <p:nvPr/>
        </p:nvSpPr>
        <p:spPr bwMode="auto">
          <a:xfrm>
            <a:off x="0" y="6019800"/>
            <a:ext cx="9144000" cy="304800"/>
          </a:xfrm>
          <a:prstGeom prst="rect">
            <a:avLst/>
          </a:prstGeom>
          <a:noFill/>
          <a:ln w="9525">
            <a:noFill/>
            <a:miter lim="800000"/>
            <a:headEnd/>
            <a:tailEnd/>
          </a:ln>
        </p:spPr>
        <p:txBody>
          <a:bodyPr>
            <a:spAutoFit/>
          </a:bodyPr>
          <a:lstStyle/>
          <a:p>
            <a:pPr algn="ctr">
              <a:spcBef>
                <a:spcPct val="50000"/>
              </a:spcBef>
            </a:pPr>
            <a:r>
              <a:rPr lang="en-US" sz="1400" b="1" dirty="0">
                <a:solidFill>
                  <a:schemeClr val="bg1"/>
                </a:solidFill>
                <a:latin typeface="BellGothic BT" pitchFamily="34" charset="0"/>
              </a:rPr>
              <a:t>www.laborlawyers.com</a:t>
            </a:r>
          </a:p>
        </p:txBody>
      </p:sp>
      <p:pic>
        <p:nvPicPr>
          <p:cNvPr id="11" name="Picture 10" descr="Logo_Fisher_Phillips taglineCMYK_blue.png"/>
          <p:cNvPicPr>
            <a:picLocks noChangeAspect="1"/>
          </p:cNvPicPr>
          <p:nvPr/>
        </p:nvPicPr>
        <p:blipFill>
          <a:blip r:embed="rId4" cstate="print"/>
          <a:stretch>
            <a:fillRect/>
          </a:stretch>
        </p:blipFill>
        <p:spPr>
          <a:xfrm>
            <a:off x="2885374" y="4419600"/>
            <a:ext cx="3373252" cy="1085848"/>
          </a:xfrm>
          <a:prstGeom prst="rect">
            <a:avLst/>
          </a:prstGeom>
        </p:spPr>
      </p:pic>
    </p:spTree>
    <p:extLst>
      <p:ext uri="{BB962C8B-B14F-4D97-AF65-F5344CB8AC3E}">
        <p14:creationId xmlns:p14="http://schemas.microsoft.com/office/powerpoint/2010/main" val="384322265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itle.jpg"/>
          <p:cNvPicPr>
            <a:picLocks noChangeAspect="1"/>
          </p:cNvPicPr>
          <p:nvPr/>
        </p:nvPicPr>
        <p:blipFill>
          <a:blip r:embed="rId3" cstate="print"/>
          <a:stretch>
            <a:fillRect/>
          </a:stretch>
        </p:blipFill>
        <p:spPr>
          <a:xfrm>
            <a:off x="0" y="0"/>
            <a:ext cx="9144000" cy="6858000"/>
          </a:xfrm>
          <a:prstGeom prst="rect">
            <a:avLst/>
          </a:prstGeom>
        </p:spPr>
      </p:pic>
      <p:sp>
        <p:nvSpPr>
          <p:cNvPr id="4" name="Rectangle 5"/>
          <p:cNvSpPr>
            <a:spLocks noChangeArrowheads="1"/>
          </p:cNvSpPr>
          <p:nvPr/>
        </p:nvSpPr>
        <p:spPr bwMode="auto">
          <a:xfrm>
            <a:off x="0" y="2202298"/>
            <a:ext cx="9144000" cy="2576512"/>
          </a:xfrm>
          <a:prstGeom prst="rect">
            <a:avLst/>
          </a:prstGeom>
          <a:noFill/>
          <a:ln w="9525">
            <a:noFill/>
            <a:miter lim="800000"/>
            <a:headEnd/>
            <a:tailEnd/>
          </a:ln>
        </p:spPr>
        <p:txBody>
          <a:bodyPr lIns="0" tIns="0" rIns="0" bIns="0"/>
          <a:lstStyle/>
          <a:p>
            <a:pPr algn="ctr" fontAlgn="auto">
              <a:spcBef>
                <a:spcPts val="0"/>
              </a:spcBef>
              <a:spcAft>
                <a:spcPts val="0"/>
              </a:spcAft>
              <a:defRPr/>
            </a:pPr>
            <a:endParaRPr lang="en-US" sz="3200" b="1" dirty="0" smtClean="0">
              <a:solidFill>
                <a:srgbClr val="3D4242"/>
              </a:solidFill>
              <a:latin typeface="Arial" pitchFamily="34" charset="0"/>
              <a:cs typeface="Arial" pitchFamily="34" charset="0"/>
            </a:endParaRPr>
          </a:p>
          <a:p>
            <a:pPr algn="ctr" fontAlgn="auto">
              <a:spcBef>
                <a:spcPts val="0"/>
              </a:spcBef>
              <a:spcAft>
                <a:spcPts val="0"/>
              </a:spcAft>
              <a:defRPr/>
            </a:pPr>
            <a:r>
              <a:rPr lang="en-US" sz="3400" b="1" dirty="0" smtClean="0">
                <a:latin typeface="Arial" pitchFamily="34" charset="0"/>
                <a:cs typeface="Arial" pitchFamily="34" charset="0"/>
              </a:rPr>
              <a:t>Effective Performance Management </a:t>
            </a:r>
          </a:p>
        </p:txBody>
      </p:sp>
      <p:sp>
        <p:nvSpPr>
          <p:cNvPr id="11" name="Rectangle 10"/>
          <p:cNvSpPr/>
          <p:nvPr/>
        </p:nvSpPr>
        <p:spPr>
          <a:xfrm>
            <a:off x="0" y="6019800"/>
            <a:ext cx="9144000" cy="838200"/>
          </a:xfrm>
          <a:prstGeom prst="rect">
            <a:avLst/>
          </a:prstGeom>
          <a:solidFill>
            <a:srgbClr val="2056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103" name="Text Box 8"/>
          <p:cNvSpPr txBox="1">
            <a:spLocks noChangeArrowheads="1"/>
          </p:cNvSpPr>
          <p:nvPr/>
        </p:nvSpPr>
        <p:spPr bwMode="auto">
          <a:xfrm>
            <a:off x="0" y="6257836"/>
            <a:ext cx="9144000" cy="600164"/>
          </a:xfrm>
          <a:prstGeom prst="rect">
            <a:avLst/>
          </a:prstGeom>
          <a:noFill/>
          <a:ln w="9525">
            <a:noFill/>
            <a:miter lim="800000"/>
            <a:headEnd/>
            <a:tailEnd/>
          </a:ln>
        </p:spPr>
        <p:txBody>
          <a:bodyPr wrap="square">
            <a:spAutoFit/>
          </a:bodyPr>
          <a:lstStyle/>
          <a:p>
            <a:pPr algn="ctr" fontAlgn="auto">
              <a:spcBef>
                <a:spcPct val="50000"/>
              </a:spcBef>
              <a:spcAft>
                <a:spcPts val="0"/>
              </a:spcAft>
              <a:defRPr/>
            </a:pPr>
            <a:r>
              <a:rPr lang="en-US" sz="1100" b="1" dirty="0" smtClean="0">
                <a:solidFill>
                  <a:schemeClr val="bg1"/>
                </a:solidFill>
                <a:latin typeface="BellGothic BT" pitchFamily="34" charset="0"/>
              </a:rPr>
              <a:t>Atlanta · Baltimore · Boston · Charlotte · Chicago · Cleveland · Columbia · Columbus · Dallas · Denver · Fort Lauderdale · Gulfport </a:t>
            </a:r>
            <a:br>
              <a:rPr lang="en-US" sz="1100" b="1" dirty="0" smtClean="0">
                <a:solidFill>
                  <a:schemeClr val="bg1"/>
                </a:solidFill>
                <a:latin typeface="BellGothic BT" pitchFamily="34" charset="0"/>
              </a:rPr>
            </a:br>
            <a:r>
              <a:rPr lang="en-US" sz="1100" b="1" dirty="0" smtClean="0">
                <a:solidFill>
                  <a:schemeClr val="bg1"/>
                </a:solidFill>
                <a:latin typeface="BellGothic BT" pitchFamily="34" charset="0"/>
              </a:rPr>
              <a:t>Houston · Irvine · Kansas City · Las Vegas · Los Angeles · Louisville · Memphis · New England · New Jersey · New Orleans </a:t>
            </a:r>
            <a:br>
              <a:rPr lang="en-US" sz="1100" b="1" dirty="0" smtClean="0">
                <a:solidFill>
                  <a:schemeClr val="bg1"/>
                </a:solidFill>
                <a:latin typeface="BellGothic BT" pitchFamily="34" charset="0"/>
              </a:rPr>
            </a:br>
            <a:r>
              <a:rPr lang="en-US" sz="1100" b="1" dirty="0" smtClean="0">
                <a:solidFill>
                  <a:schemeClr val="bg1"/>
                </a:solidFill>
                <a:latin typeface="BellGothic BT" pitchFamily="34" charset="0"/>
              </a:rPr>
              <a:t>Orlando · Philadelphia · Phoenix · Portland · San Antonio · San Diego · San Francisco · Tampa · Washington, DC</a:t>
            </a:r>
            <a:endParaRPr lang="en-US" sz="1100" b="1" dirty="0">
              <a:solidFill>
                <a:schemeClr val="bg1"/>
              </a:solidFill>
              <a:latin typeface="BellGothic BT" pitchFamily="34" charset="0"/>
            </a:endParaRPr>
          </a:p>
        </p:txBody>
      </p:sp>
      <p:sp>
        <p:nvSpPr>
          <p:cNvPr id="4104" name="Text Box 9"/>
          <p:cNvSpPr txBox="1">
            <a:spLocks noChangeArrowheads="1"/>
          </p:cNvSpPr>
          <p:nvPr/>
        </p:nvSpPr>
        <p:spPr bwMode="auto">
          <a:xfrm>
            <a:off x="0" y="6019800"/>
            <a:ext cx="9144000" cy="304800"/>
          </a:xfrm>
          <a:prstGeom prst="rect">
            <a:avLst/>
          </a:prstGeom>
          <a:noFill/>
          <a:ln w="9525">
            <a:noFill/>
            <a:miter lim="800000"/>
            <a:headEnd/>
            <a:tailEnd/>
          </a:ln>
        </p:spPr>
        <p:txBody>
          <a:bodyPr>
            <a:spAutoFit/>
          </a:bodyPr>
          <a:lstStyle/>
          <a:p>
            <a:pPr algn="ctr">
              <a:spcBef>
                <a:spcPct val="50000"/>
              </a:spcBef>
            </a:pPr>
            <a:r>
              <a:rPr lang="en-US" sz="1400" b="1" dirty="0">
                <a:solidFill>
                  <a:schemeClr val="bg1"/>
                </a:solidFill>
                <a:latin typeface="BellGothic BT" pitchFamily="34" charset="0"/>
              </a:rPr>
              <a:t>www.laborlawyers.com</a:t>
            </a:r>
          </a:p>
        </p:txBody>
      </p:sp>
      <p:sp>
        <p:nvSpPr>
          <p:cNvPr id="8" name="Rectangle 7"/>
          <p:cNvSpPr/>
          <p:nvPr/>
        </p:nvSpPr>
        <p:spPr>
          <a:xfrm>
            <a:off x="0" y="0"/>
            <a:ext cx="9144000" cy="228600"/>
          </a:xfrm>
          <a:prstGeom prst="rect">
            <a:avLst/>
          </a:prstGeom>
          <a:solidFill>
            <a:srgbClr val="F7D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Logo_Fisher_Phillips taglineCMYK_blue.png"/>
          <p:cNvPicPr>
            <a:picLocks noChangeAspect="1"/>
          </p:cNvPicPr>
          <p:nvPr/>
        </p:nvPicPr>
        <p:blipFill>
          <a:blip r:embed="rId4" cstate="print"/>
          <a:stretch>
            <a:fillRect/>
          </a:stretch>
        </p:blipFill>
        <p:spPr>
          <a:xfrm>
            <a:off x="152400" y="339414"/>
            <a:ext cx="4120945" cy="1326531"/>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2800" y="307540"/>
            <a:ext cx="1790700" cy="1162050"/>
          </a:xfrm>
          <a:prstGeom prst="rect">
            <a:avLst/>
          </a:prstGeom>
        </p:spPr>
      </p:pic>
    </p:spTree>
    <p:extLst>
      <p:ext uri="{BB962C8B-B14F-4D97-AF65-F5344CB8AC3E}">
        <p14:creationId xmlns:p14="http://schemas.microsoft.com/office/powerpoint/2010/main" val="377394109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52400"/>
            <a:ext cx="9144000" cy="762000"/>
          </a:xfrm>
        </p:spPr>
        <p:txBody>
          <a:bodyPr>
            <a:normAutofit/>
          </a:bodyPr>
          <a:lstStyle/>
          <a:p>
            <a:r>
              <a:rPr lang="en-US" dirty="0" smtClean="0"/>
              <a:t>Performance Management Goals</a:t>
            </a:r>
          </a:p>
        </p:txBody>
      </p:sp>
      <p:sp>
        <p:nvSpPr>
          <p:cNvPr id="5123" name="Text Placeholder 2"/>
          <p:cNvSpPr>
            <a:spLocks noGrp="1"/>
          </p:cNvSpPr>
          <p:nvPr>
            <p:ph type="body" sz="quarter" idx="10"/>
          </p:nvPr>
        </p:nvSpPr>
        <p:spPr>
          <a:xfrm>
            <a:off x="457200" y="1371600"/>
            <a:ext cx="4114800" cy="4648200"/>
          </a:xfrm>
        </p:spPr>
        <p:txBody>
          <a:bodyPr>
            <a:normAutofit/>
          </a:bodyPr>
          <a:lstStyle/>
          <a:p>
            <a:pPr>
              <a:spcBef>
                <a:spcPts val="0"/>
              </a:spcBef>
            </a:pPr>
            <a:r>
              <a:rPr lang="en-US" dirty="0" smtClean="0">
                <a:solidFill>
                  <a:srgbClr val="17375E"/>
                </a:solidFill>
              </a:rPr>
              <a:t>Establish processes that help you get best performance from every employee</a:t>
            </a:r>
          </a:p>
          <a:p>
            <a:pPr>
              <a:spcBef>
                <a:spcPts val="0"/>
              </a:spcBef>
            </a:pPr>
            <a:endParaRPr lang="en-US" dirty="0" smtClean="0">
              <a:solidFill>
                <a:srgbClr val="17375E"/>
              </a:solidFill>
            </a:endParaRPr>
          </a:p>
          <a:p>
            <a:pPr>
              <a:spcBef>
                <a:spcPts val="0"/>
              </a:spcBef>
            </a:pPr>
            <a:r>
              <a:rPr lang="en-US" dirty="0" smtClean="0">
                <a:solidFill>
                  <a:srgbClr val="17375E"/>
                </a:solidFill>
              </a:rPr>
              <a:t>Create an accurate record of employee performance</a:t>
            </a:r>
          </a:p>
          <a:p>
            <a:pPr lvl="1">
              <a:buFont typeface="Arial" pitchFamily="34" charset="0"/>
              <a:buChar char="•"/>
            </a:pPr>
            <a:endParaRPr lang="en-US" sz="2800"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p:txBody>
      </p:sp>
      <p:pic>
        <p:nvPicPr>
          <p:cNvPr id="13313" name="Picture 1"/>
          <p:cNvPicPr>
            <a:picLocks noChangeAspect="1" noChangeArrowheads="1"/>
          </p:cNvPicPr>
          <p:nvPr/>
        </p:nvPicPr>
        <p:blipFill>
          <a:blip r:embed="rId3" cstate="print"/>
          <a:srcRect/>
          <a:stretch>
            <a:fillRect/>
          </a:stretch>
        </p:blipFill>
        <p:spPr bwMode="auto">
          <a:xfrm>
            <a:off x="5102225" y="1524000"/>
            <a:ext cx="3632200" cy="3048000"/>
          </a:xfrm>
          <a:prstGeom prst="rect">
            <a:avLst/>
          </a:prstGeom>
          <a:noFill/>
          <a:ln w="9525">
            <a:noFill/>
            <a:miter lim="800000"/>
            <a:headEnd/>
            <a:tailEnd/>
          </a:ln>
          <a:effectLst/>
        </p:spPr>
      </p:pic>
    </p:spTree>
    <p:extLst>
      <p:ext uri="{BB962C8B-B14F-4D97-AF65-F5344CB8AC3E}">
        <p14:creationId xmlns:p14="http://schemas.microsoft.com/office/powerpoint/2010/main" val="611860798"/>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7" name="Pentagon 6"/>
          <p:cNvSpPr/>
          <p:nvPr/>
        </p:nvSpPr>
        <p:spPr>
          <a:xfrm>
            <a:off x="228600" y="2590800"/>
            <a:ext cx="2209800" cy="1295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ntagon 9"/>
          <p:cNvSpPr/>
          <p:nvPr/>
        </p:nvSpPr>
        <p:spPr>
          <a:xfrm>
            <a:off x="2438400" y="2590800"/>
            <a:ext cx="2212848" cy="129844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entagon 10"/>
          <p:cNvSpPr/>
          <p:nvPr/>
        </p:nvSpPr>
        <p:spPr>
          <a:xfrm>
            <a:off x="4648200" y="2590800"/>
            <a:ext cx="2212848" cy="1298448"/>
          </a:xfrm>
          <a:prstGeom prst="homePlat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04800" y="2857500"/>
            <a:ext cx="1828800" cy="707886"/>
          </a:xfrm>
          <a:prstGeom prst="rect">
            <a:avLst/>
          </a:prstGeom>
          <a:noFill/>
        </p:spPr>
        <p:txBody>
          <a:bodyPr wrap="square" rtlCol="0">
            <a:spAutoFit/>
          </a:bodyPr>
          <a:lstStyle/>
          <a:p>
            <a:pPr algn="ctr"/>
            <a:r>
              <a:rPr lang="en-US" sz="2000" dirty="0" smtClean="0">
                <a:solidFill>
                  <a:schemeClr val="bg1"/>
                </a:solidFill>
              </a:rPr>
              <a:t>Getting The Right People</a:t>
            </a:r>
            <a:endParaRPr lang="en-US" sz="2000" dirty="0">
              <a:solidFill>
                <a:schemeClr val="bg1"/>
              </a:solidFill>
            </a:endParaRPr>
          </a:p>
        </p:txBody>
      </p:sp>
      <p:sp>
        <p:nvSpPr>
          <p:cNvPr id="14" name="TextBox 13"/>
          <p:cNvSpPr txBox="1"/>
          <p:nvPr/>
        </p:nvSpPr>
        <p:spPr>
          <a:xfrm>
            <a:off x="2514600" y="2857500"/>
            <a:ext cx="1828800" cy="707886"/>
          </a:xfrm>
          <a:prstGeom prst="rect">
            <a:avLst/>
          </a:prstGeom>
          <a:noFill/>
        </p:spPr>
        <p:txBody>
          <a:bodyPr wrap="square" rtlCol="0">
            <a:spAutoFit/>
          </a:bodyPr>
          <a:lstStyle/>
          <a:p>
            <a:pPr algn="ctr"/>
            <a:r>
              <a:rPr lang="en-US" sz="2000" dirty="0" smtClean="0">
                <a:solidFill>
                  <a:schemeClr val="bg1"/>
                </a:solidFill>
              </a:rPr>
              <a:t>Setting Expectations</a:t>
            </a:r>
            <a:endParaRPr lang="en-US" sz="2000" dirty="0">
              <a:solidFill>
                <a:schemeClr val="bg1"/>
              </a:solidFill>
            </a:endParaRPr>
          </a:p>
        </p:txBody>
      </p:sp>
      <p:sp>
        <p:nvSpPr>
          <p:cNvPr id="15" name="TextBox 14"/>
          <p:cNvSpPr txBox="1"/>
          <p:nvPr/>
        </p:nvSpPr>
        <p:spPr>
          <a:xfrm>
            <a:off x="4724400" y="2857500"/>
            <a:ext cx="1828800" cy="707886"/>
          </a:xfrm>
          <a:prstGeom prst="rect">
            <a:avLst/>
          </a:prstGeom>
          <a:noFill/>
        </p:spPr>
        <p:txBody>
          <a:bodyPr wrap="square" rtlCol="0">
            <a:spAutoFit/>
          </a:bodyPr>
          <a:lstStyle/>
          <a:p>
            <a:pPr algn="ctr"/>
            <a:r>
              <a:rPr lang="en-US" sz="2000" dirty="0" smtClean="0"/>
              <a:t>Performance Coaching</a:t>
            </a:r>
            <a:endParaRPr lang="en-US" sz="2000" dirty="0"/>
          </a:p>
        </p:txBody>
      </p:sp>
      <p:sp>
        <p:nvSpPr>
          <p:cNvPr id="16" name="Pentagon 15"/>
          <p:cNvSpPr/>
          <p:nvPr/>
        </p:nvSpPr>
        <p:spPr>
          <a:xfrm>
            <a:off x="6931152" y="2590800"/>
            <a:ext cx="2212848" cy="129844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934200" y="2743200"/>
            <a:ext cx="1828800" cy="1015663"/>
          </a:xfrm>
          <a:prstGeom prst="rect">
            <a:avLst/>
          </a:prstGeom>
          <a:noFill/>
        </p:spPr>
        <p:txBody>
          <a:bodyPr wrap="square" rtlCol="0">
            <a:spAutoFit/>
          </a:bodyPr>
          <a:lstStyle/>
          <a:p>
            <a:pPr algn="ctr"/>
            <a:r>
              <a:rPr lang="en-US" sz="2000" dirty="0" smtClean="0">
                <a:solidFill>
                  <a:schemeClr val="bg1"/>
                </a:solidFill>
              </a:rPr>
              <a:t>Getting Rid Of</a:t>
            </a:r>
          </a:p>
          <a:p>
            <a:pPr algn="ctr"/>
            <a:r>
              <a:rPr lang="en-US" sz="2000" dirty="0" smtClean="0">
                <a:solidFill>
                  <a:schemeClr val="bg1"/>
                </a:solidFill>
              </a:rPr>
              <a:t>Poor Performers</a:t>
            </a:r>
            <a:endParaRPr lang="en-US" sz="2000" dirty="0">
              <a:solidFill>
                <a:schemeClr val="bg1"/>
              </a:solidFill>
            </a:endParaRPr>
          </a:p>
        </p:txBody>
      </p:sp>
    </p:spTree>
    <p:extLst>
      <p:ext uri="{BB962C8B-B14F-4D97-AF65-F5344CB8AC3E}">
        <p14:creationId xmlns:p14="http://schemas.microsoft.com/office/powerpoint/2010/main" val="342768261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1:  Getting The Right People</a:t>
            </a:r>
            <a:endParaRPr lang="en-US" dirty="0"/>
          </a:p>
        </p:txBody>
      </p:sp>
      <p:sp>
        <p:nvSpPr>
          <p:cNvPr id="3" name="Content Placeholder 2"/>
          <p:cNvSpPr>
            <a:spLocks noGrp="1"/>
          </p:cNvSpPr>
          <p:nvPr>
            <p:ph sz="quarter" idx="13"/>
          </p:nvPr>
        </p:nvSpPr>
        <p:spPr>
          <a:xfrm>
            <a:off x="457200" y="1371600"/>
            <a:ext cx="8610600" cy="4953000"/>
          </a:xfrm>
        </p:spPr>
        <p:txBody>
          <a:bodyPr>
            <a:normAutofit/>
          </a:bodyPr>
          <a:lstStyle/>
          <a:p>
            <a:r>
              <a:rPr lang="en-US" dirty="0" smtClean="0">
                <a:solidFill>
                  <a:srgbClr val="17375E"/>
                </a:solidFill>
              </a:rPr>
              <a:t>Recruiting</a:t>
            </a:r>
          </a:p>
          <a:p>
            <a:r>
              <a:rPr lang="en-US" dirty="0" smtClean="0">
                <a:solidFill>
                  <a:srgbClr val="17375E"/>
                </a:solidFill>
              </a:rPr>
              <a:t>Screening</a:t>
            </a:r>
          </a:p>
          <a:p>
            <a:r>
              <a:rPr lang="en-US" dirty="0" smtClean="0">
                <a:solidFill>
                  <a:srgbClr val="17375E"/>
                </a:solidFill>
              </a:rPr>
              <a:t>Interviewing</a:t>
            </a:r>
          </a:p>
          <a:p>
            <a:r>
              <a:rPr lang="en-US" dirty="0" smtClean="0">
                <a:solidFill>
                  <a:srgbClr val="17375E"/>
                </a:solidFill>
              </a:rPr>
              <a:t>Hiring</a:t>
            </a:r>
          </a:p>
          <a:p>
            <a:r>
              <a:rPr lang="en-US" dirty="0" smtClean="0">
                <a:solidFill>
                  <a:srgbClr val="17375E"/>
                </a:solidFill>
              </a:rPr>
              <a:t>Using the introductory period</a:t>
            </a:r>
            <a:endParaRPr lang="en-US" dirty="0">
              <a:solidFill>
                <a:srgbClr val="17375E"/>
              </a:solidFill>
            </a:endParaRPr>
          </a:p>
        </p:txBody>
      </p:sp>
      <p:pic>
        <p:nvPicPr>
          <p:cNvPr id="6" name="Picture 5" descr="Payton Manning Signing 1.jpg"/>
          <p:cNvPicPr>
            <a:picLocks noChangeAspect="1"/>
          </p:cNvPicPr>
          <p:nvPr/>
        </p:nvPicPr>
        <p:blipFill>
          <a:blip r:embed="rId3" cstate="print"/>
          <a:stretch>
            <a:fillRect/>
          </a:stretch>
        </p:blipFill>
        <p:spPr>
          <a:xfrm>
            <a:off x="5029200" y="1348154"/>
            <a:ext cx="3756904" cy="2590800"/>
          </a:xfrm>
          <a:prstGeom prst="rect">
            <a:avLst/>
          </a:prstGeom>
        </p:spPr>
      </p:pic>
    </p:spTree>
    <p:extLst>
      <p:ext uri="{BB962C8B-B14F-4D97-AF65-F5344CB8AC3E}">
        <p14:creationId xmlns:p14="http://schemas.microsoft.com/office/powerpoint/2010/main" val="284020830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2:  Setting Expectations</a:t>
            </a:r>
            <a:endParaRPr lang="en-US" dirty="0"/>
          </a:p>
        </p:txBody>
      </p:sp>
      <p:sp>
        <p:nvSpPr>
          <p:cNvPr id="3" name="Content Placeholder 2"/>
          <p:cNvSpPr>
            <a:spLocks noGrp="1"/>
          </p:cNvSpPr>
          <p:nvPr>
            <p:ph sz="quarter" idx="13"/>
          </p:nvPr>
        </p:nvSpPr>
        <p:spPr>
          <a:xfrm>
            <a:off x="457200" y="1371600"/>
            <a:ext cx="8610600" cy="4953000"/>
          </a:xfrm>
        </p:spPr>
        <p:txBody>
          <a:bodyPr>
            <a:normAutofit/>
          </a:bodyPr>
          <a:lstStyle/>
          <a:p>
            <a:r>
              <a:rPr lang="en-US" dirty="0" smtClean="0">
                <a:solidFill>
                  <a:srgbClr val="17375E"/>
                </a:solidFill>
              </a:rPr>
              <a:t>Thorough orientation</a:t>
            </a:r>
          </a:p>
          <a:p>
            <a:r>
              <a:rPr lang="en-US" dirty="0" smtClean="0">
                <a:solidFill>
                  <a:srgbClr val="17375E"/>
                </a:solidFill>
              </a:rPr>
              <a:t>Employee handbook</a:t>
            </a:r>
          </a:p>
          <a:p>
            <a:r>
              <a:rPr lang="en-US" dirty="0" smtClean="0">
                <a:solidFill>
                  <a:srgbClr val="17375E"/>
                </a:solidFill>
              </a:rPr>
              <a:t>Policy memos/reminders</a:t>
            </a:r>
          </a:p>
          <a:p>
            <a:r>
              <a:rPr lang="en-US" dirty="0" smtClean="0">
                <a:solidFill>
                  <a:srgbClr val="17375E"/>
                </a:solidFill>
              </a:rPr>
              <a:t>Training</a:t>
            </a:r>
          </a:p>
          <a:p>
            <a:r>
              <a:rPr lang="en-US" dirty="0" smtClean="0">
                <a:solidFill>
                  <a:srgbClr val="17375E"/>
                </a:solidFill>
              </a:rPr>
              <a:t>“Work </a:t>
            </a:r>
            <a:r>
              <a:rPr lang="en-US" dirty="0" err="1" smtClean="0">
                <a:solidFill>
                  <a:srgbClr val="17375E"/>
                </a:solidFill>
              </a:rPr>
              <a:t>withs</a:t>
            </a:r>
            <a:r>
              <a:rPr lang="en-US" dirty="0" smtClean="0">
                <a:solidFill>
                  <a:srgbClr val="17375E"/>
                </a:solidFill>
              </a:rPr>
              <a:t>”</a:t>
            </a:r>
          </a:p>
          <a:p>
            <a:endParaRPr lang="en-US" dirty="0"/>
          </a:p>
        </p:txBody>
      </p:sp>
      <p:pic>
        <p:nvPicPr>
          <p:cNvPr id="5" name="Picture 1" descr="Inline image 1"/>
          <p:cNvPicPr>
            <a:picLocks noChangeAspect="1" noChangeArrowheads="1"/>
          </p:cNvPicPr>
          <p:nvPr/>
        </p:nvPicPr>
        <p:blipFill>
          <a:blip r:embed="rId3" cstate="print"/>
          <a:srcRect/>
          <a:stretch>
            <a:fillRect/>
          </a:stretch>
        </p:blipFill>
        <p:spPr bwMode="auto">
          <a:xfrm>
            <a:off x="2971800" y="3276600"/>
            <a:ext cx="4976935" cy="2433861"/>
          </a:xfrm>
          <a:prstGeom prst="rect">
            <a:avLst/>
          </a:prstGeom>
          <a:noFill/>
          <a:ln w="9525">
            <a:noFill/>
            <a:miter lim="800000"/>
            <a:headEnd/>
            <a:tailEnd/>
          </a:ln>
        </p:spPr>
      </p:pic>
    </p:spTree>
    <p:extLst>
      <p:ext uri="{BB962C8B-B14F-4D97-AF65-F5344CB8AC3E}">
        <p14:creationId xmlns:p14="http://schemas.microsoft.com/office/powerpoint/2010/main" val="45222114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3:  Performance Coaching</a:t>
            </a:r>
            <a:endParaRPr lang="en-US" dirty="0"/>
          </a:p>
        </p:txBody>
      </p:sp>
      <p:sp>
        <p:nvSpPr>
          <p:cNvPr id="3" name="Content Placeholder 2"/>
          <p:cNvSpPr>
            <a:spLocks noGrp="1"/>
          </p:cNvSpPr>
          <p:nvPr>
            <p:ph sz="quarter" idx="13"/>
          </p:nvPr>
        </p:nvSpPr>
        <p:spPr>
          <a:xfrm>
            <a:off x="381000" y="1219200"/>
            <a:ext cx="8610600" cy="4953000"/>
          </a:xfrm>
        </p:spPr>
        <p:txBody>
          <a:bodyPr>
            <a:normAutofit/>
          </a:bodyPr>
          <a:lstStyle/>
          <a:p>
            <a:r>
              <a:rPr lang="en-US" dirty="0" smtClean="0">
                <a:solidFill>
                  <a:srgbClr val="17375E"/>
                </a:solidFill>
              </a:rPr>
              <a:t>Performance evaluations</a:t>
            </a:r>
          </a:p>
          <a:p>
            <a:r>
              <a:rPr lang="en-US" dirty="0" smtClean="0">
                <a:solidFill>
                  <a:srgbClr val="17375E"/>
                </a:solidFill>
              </a:rPr>
              <a:t>Discipline</a:t>
            </a:r>
          </a:p>
          <a:p>
            <a:r>
              <a:rPr lang="en-US" dirty="0" smtClean="0">
                <a:solidFill>
                  <a:srgbClr val="17375E"/>
                </a:solidFill>
              </a:rPr>
              <a:t>360s</a:t>
            </a:r>
          </a:p>
          <a:p>
            <a:r>
              <a:rPr lang="en-US" dirty="0" smtClean="0">
                <a:solidFill>
                  <a:srgbClr val="17375E"/>
                </a:solidFill>
              </a:rPr>
              <a:t>Individual coaches</a:t>
            </a:r>
          </a:p>
          <a:p>
            <a:r>
              <a:rPr lang="en-US" dirty="0" smtClean="0">
                <a:solidFill>
                  <a:srgbClr val="17375E"/>
                </a:solidFill>
              </a:rPr>
              <a:t>Intervention</a:t>
            </a:r>
          </a:p>
          <a:p>
            <a:endParaRPr lang="en-US" dirty="0"/>
          </a:p>
        </p:txBody>
      </p:sp>
      <p:pic>
        <p:nvPicPr>
          <p:cNvPr id="6" name="Picture 1" descr="Inline image 1"/>
          <p:cNvPicPr>
            <a:picLocks noChangeAspect="1" noChangeArrowheads="1"/>
          </p:cNvPicPr>
          <p:nvPr/>
        </p:nvPicPr>
        <p:blipFill>
          <a:blip r:embed="rId3" cstate="print"/>
          <a:srcRect/>
          <a:stretch>
            <a:fillRect/>
          </a:stretch>
        </p:blipFill>
        <p:spPr bwMode="auto">
          <a:xfrm>
            <a:off x="2971800" y="3276600"/>
            <a:ext cx="4976935" cy="2433861"/>
          </a:xfrm>
          <a:prstGeom prst="rect">
            <a:avLst/>
          </a:prstGeom>
          <a:noFill/>
          <a:ln w="9525">
            <a:noFill/>
            <a:miter lim="800000"/>
            <a:headEnd/>
            <a:tailEnd/>
          </a:ln>
        </p:spPr>
      </p:pic>
    </p:spTree>
    <p:extLst>
      <p:ext uri="{BB962C8B-B14F-4D97-AF65-F5344CB8AC3E}">
        <p14:creationId xmlns:p14="http://schemas.microsoft.com/office/powerpoint/2010/main" val="165584288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Benefits Of Evaluations For Employer</a:t>
            </a:r>
            <a:endParaRPr lang="en-US" dirty="0"/>
          </a:p>
        </p:txBody>
      </p:sp>
      <p:sp>
        <p:nvSpPr>
          <p:cNvPr id="3" name="Content Placeholder 2"/>
          <p:cNvSpPr>
            <a:spLocks noGrp="1"/>
          </p:cNvSpPr>
          <p:nvPr>
            <p:ph sz="quarter" idx="13"/>
          </p:nvPr>
        </p:nvSpPr>
        <p:spPr>
          <a:xfrm>
            <a:off x="457200" y="1371600"/>
            <a:ext cx="8610600" cy="4953000"/>
          </a:xfrm>
        </p:spPr>
        <p:txBody>
          <a:bodyPr>
            <a:normAutofit/>
          </a:bodyPr>
          <a:lstStyle/>
          <a:p>
            <a:r>
              <a:rPr lang="en-US" dirty="0" smtClean="0">
                <a:solidFill>
                  <a:srgbClr val="17375E"/>
                </a:solidFill>
              </a:rPr>
              <a:t>Assess relative skills and abilities</a:t>
            </a:r>
          </a:p>
          <a:p>
            <a:r>
              <a:rPr lang="en-US" dirty="0" smtClean="0">
                <a:solidFill>
                  <a:srgbClr val="17375E"/>
                </a:solidFill>
              </a:rPr>
              <a:t>Improve performance</a:t>
            </a:r>
          </a:p>
          <a:p>
            <a:r>
              <a:rPr lang="en-US" dirty="0" smtClean="0">
                <a:solidFill>
                  <a:srgbClr val="17375E"/>
                </a:solidFill>
              </a:rPr>
              <a:t>Set goals and motivates</a:t>
            </a:r>
          </a:p>
          <a:p>
            <a:r>
              <a:rPr lang="en-US" dirty="0" smtClean="0">
                <a:solidFill>
                  <a:srgbClr val="17375E"/>
                </a:solidFill>
              </a:rPr>
              <a:t>Reinforce good performance (or reverse)</a:t>
            </a:r>
          </a:p>
          <a:p>
            <a:r>
              <a:rPr lang="en-US" dirty="0" smtClean="0">
                <a:solidFill>
                  <a:srgbClr val="17375E"/>
                </a:solidFill>
              </a:rPr>
              <a:t>Advise employee of strengths and weaknesses</a:t>
            </a:r>
          </a:p>
          <a:p>
            <a:r>
              <a:rPr lang="en-US" dirty="0" smtClean="0">
                <a:solidFill>
                  <a:srgbClr val="17375E"/>
                </a:solidFill>
              </a:rPr>
              <a:t>Create basis for raises, promotion, etc.</a:t>
            </a:r>
          </a:p>
          <a:p>
            <a:r>
              <a:rPr lang="en-US" dirty="0" smtClean="0">
                <a:solidFill>
                  <a:srgbClr val="17375E"/>
                </a:solidFill>
              </a:rPr>
              <a:t>Help with succession planning</a:t>
            </a:r>
          </a:p>
          <a:p>
            <a:r>
              <a:rPr lang="en-US" dirty="0" smtClean="0">
                <a:solidFill>
                  <a:srgbClr val="17375E"/>
                </a:solidFill>
              </a:rPr>
              <a:t>Determine if additional training or guidance is needed</a:t>
            </a:r>
          </a:p>
          <a:p>
            <a:r>
              <a:rPr lang="en-US" dirty="0" smtClean="0">
                <a:solidFill>
                  <a:srgbClr val="17375E"/>
                </a:solidFill>
              </a:rPr>
              <a:t>Make record for legal defense</a:t>
            </a:r>
          </a:p>
          <a:p>
            <a:endParaRPr lang="en-US" dirty="0" smtClean="0">
              <a:solidFill>
                <a:schemeClr val="tx1"/>
              </a:solidFill>
            </a:endParaRPr>
          </a:p>
          <a:p>
            <a:pPr>
              <a:buNone/>
            </a:pPr>
            <a:endParaRPr lang="en-US" sz="2800" dirty="0"/>
          </a:p>
        </p:txBody>
      </p:sp>
    </p:spTree>
    <p:extLst>
      <p:ext uri="{BB962C8B-B14F-4D97-AF65-F5344CB8AC3E}">
        <p14:creationId xmlns:p14="http://schemas.microsoft.com/office/powerpoint/2010/main" val="3399264028"/>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Of Evaluations For Employee</a:t>
            </a:r>
            <a:endParaRPr lang="en-US" dirty="0"/>
          </a:p>
        </p:txBody>
      </p:sp>
      <p:sp>
        <p:nvSpPr>
          <p:cNvPr id="3" name="Content Placeholder 2"/>
          <p:cNvSpPr>
            <a:spLocks noGrp="1"/>
          </p:cNvSpPr>
          <p:nvPr>
            <p:ph sz="quarter" idx="13"/>
          </p:nvPr>
        </p:nvSpPr>
        <p:spPr>
          <a:xfrm>
            <a:off x="457200" y="1371600"/>
            <a:ext cx="8534400" cy="4953000"/>
          </a:xfrm>
        </p:spPr>
        <p:txBody>
          <a:bodyPr>
            <a:normAutofit/>
          </a:bodyPr>
          <a:lstStyle/>
          <a:p>
            <a:r>
              <a:rPr lang="en-US" dirty="0" smtClean="0">
                <a:solidFill>
                  <a:srgbClr val="17375E"/>
                </a:solidFill>
              </a:rPr>
              <a:t>Satisfy need for feedback</a:t>
            </a:r>
          </a:p>
          <a:p>
            <a:r>
              <a:rPr lang="en-US" dirty="0" smtClean="0">
                <a:solidFill>
                  <a:srgbClr val="17375E"/>
                </a:solidFill>
              </a:rPr>
              <a:t>Constructively raise awareness of weaknesses</a:t>
            </a:r>
          </a:p>
          <a:p>
            <a:r>
              <a:rPr lang="en-US" dirty="0" smtClean="0">
                <a:solidFill>
                  <a:srgbClr val="17375E"/>
                </a:solidFill>
              </a:rPr>
              <a:t>Correct unrealistic self-perceptions</a:t>
            </a:r>
          </a:p>
          <a:p>
            <a:r>
              <a:rPr lang="en-US" dirty="0" smtClean="0">
                <a:solidFill>
                  <a:srgbClr val="17375E"/>
                </a:solidFill>
              </a:rPr>
              <a:t>Adjust future expectations</a:t>
            </a:r>
          </a:p>
          <a:p>
            <a:r>
              <a:rPr lang="en-US" dirty="0" smtClean="0">
                <a:solidFill>
                  <a:srgbClr val="17375E"/>
                </a:solidFill>
              </a:rPr>
              <a:t>Provide upward feedback</a:t>
            </a:r>
          </a:p>
          <a:p>
            <a:pPr>
              <a:buNone/>
            </a:pPr>
            <a:endParaRPr lang="en-US" sz="2800" dirty="0"/>
          </a:p>
        </p:txBody>
      </p:sp>
      <p:pic>
        <p:nvPicPr>
          <p:cNvPr id="43010" name="Picture 2" descr="https://sp.hallmarkhealth.org/HR/Employment/SiteAssets/SitePages/PERFORMANCE%20EVALUATIONS/elr-performance-v3.jpg"/>
          <p:cNvPicPr>
            <a:picLocks noChangeAspect="1" noChangeArrowheads="1"/>
          </p:cNvPicPr>
          <p:nvPr/>
        </p:nvPicPr>
        <p:blipFill>
          <a:blip r:embed="rId3" cstate="print"/>
          <a:srcRect/>
          <a:stretch>
            <a:fillRect/>
          </a:stretch>
        </p:blipFill>
        <p:spPr bwMode="auto">
          <a:xfrm>
            <a:off x="1905000" y="3886200"/>
            <a:ext cx="5829300" cy="2402617"/>
          </a:xfrm>
          <a:prstGeom prst="rect">
            <a:avLst/>
          </a:prstGeom>
          <a:noFill/>
        </p:spPr>
      </p:pic>
    </p:spTree>
    <p:extLst>
      <p:ext uri="{BB962C8B-B14F-4D97-AF65-F5344CB8AC3E}">
        <p14:creationId xmlns:p14="http://schemas.microsoft.com/office/powerpoint/2010/main" val="253864547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Planning The Evaluation Interview</a:t>
            </a:r>
            <a:endParaRPr lang="en-US" dirty="0"/>
          </a:p>
        </p:txBody>
      </p:sp>
      <p:sp>
        <p:nvSpPr>
          <p:cNvPr id="3" name="Content Placeholder 2"/>
          <p:cNvSpPr>
            <a:spLocks noGrp="1"/>
          </p:cNvSpPr>
          <p:nvPr>
            <p:ph sz="quarter" idx="13"/>
          </p:nvPr>
        </p:nvSpPr>
        <p:spPr>
          <a:xfrm>
            <a:off x="457200" y="1371600"/>
            <a:ext cx="8610600" cy="4953000"/>
          </a:xfrm>
        </p:spPr>
        <p:txBody>
          <a:bodyPr>
            <a:normAutofit/>
          </a:bodyPr>
          <a:lstStyle/>
          <a:p>
            <a:r>
              <a:rPr lang="en-US" dirty="0" smtClean="0">
                <a:solidFill>
                  <a:srgbClr val="17375E"/>
                </a:solidFill>
              </a:rPr>
              <a:t>Have the employee complete a self-evaluation</a:t>
            </a:r>
          </a:p>
          <a:p>
            <a:r>
              <a:rPr lang="en-US" dirty="0" smtClean="0">
                <a:solidFill>
                  <a:srgbClr val="17375E"/>
                </a:solidFill>
              </a:rPr>
              <a:t>Outline the major points</a:t>
            </a:r>
          </a:p>
          <a:p>
            <a:r>
              <a:rPr lang="en-US" dirty="0" smtClean="0">
                <a:solidFill>
                  <a:srgbClr val="17375E"/>
                </a:solidFill>
              </a:rPr>
              <a:t>Anticipate the employee’s reaction</a:t>
            </a:r>
          </a:p>
          <a:p>
            <a:r>
              <a:rPr lang="en-US" dirty="0" smtClean="0">
                <a:solidFill>
                  <a:srgbClr val="17375E"/>
                </a:solidFill>
              </a:rPr>
              <a:t>Be prepared to support your evaluation</a:t>
            </a:r>
          </a:p>
          <a:p>
            <a:r>
              <a:rPr lang="en-US" dirty="0" smtClean="0">
                <a:solidFill>
                  <a:srgbClr val="17375E"/>
                </a:solidFill>
              </a:rPr>
              <a:t>Be clear about what you want the employee to do</a:t>
            </a:r>
          </a:p>
          <a:p>
            <a:r>
              <a:rPr lang="en-US" dirty="0" smtClean="0">
                <a:solidFill>
                  <a:srgbClr val="17375E"/>
                </a:solidFill>
              </a:rPr>
              <a:t>Have a plan in mind for helping the employee improve</a:t>
            </a:r>
          </a:p>
          <a:p>
            <a:pPr>
              <a:buNone/>
            </a:pPr>
            <a:endParaRPr lang="en-US" sz="2800" dirty="0">
              <a:solidFill>
                <a:srgbClr val="17375E"/>
              </a:solidFill>
            </a:endParaRPr>
          </a:p>
        </p:txBody>
      </p:sp>
    </p:spTree>
    <p:extLst>
      <p:ext uri="{BB962C8B-B14F-4D97-AF65-F5344CB8AC3E}">
        <p14:creationId xmlns:p14="http://schemas.microsoft.com/office/powerpoint/2010/main" val="6943469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57200" y="1371600"/>
            <a:ext cx="8458200" cy="4800600"/>
          </a:xfrm>
        </p:spPr>
        <p:txBody>
          <a:bodyPr>
            <a:noAutofit/>
          </a:bodyPr>
          <a:lstStyle/>
          <a:p>
            <a:r>
              <a:rPr lang="en-US" dirty="0" smtClean="0">
                <a:solidFill>
                  <a:srgbClr val="17375E"/>
                </a:solidFill>
              </a:rPr>
              <a:t>Maintain a policy</a:t>
            </a:r>
          </a:p>
          <a:p>
            <a:r>
              <a:rPr lang="en-US" dirty="0" smtClean="0">
                <a:solidFill>
                  <a:srgbClr val="17375E"/>
                </a:solidFill>
              </a:rPr>
              <a:t>Tailor policy to EEOC’s guidelines</a:t>
            </a:r>
          </a:p>
          <a:p>
            <a:r>
              <a:rPr lang="en-US" i="1" dirty="0" smtClean="0">
                <a:solidFill>
                  <a:srgbClr val="17375E"/>
                </a:solidFill>
              </a:rPr>
              <a:t>Do no</a:t>
            </a:r>
            <a:r>
              <a:rPr lang="en-US" dirty="0" smtClean="0">
                <a:solidFill>
                  <a:srgbClr val="17375E"/>
                </a:solidFill>
              </a:rPr>
              <a:t>t maintain a blanket “no conviction” policy</a:t>
            </a:r>
          </a:p>
          <a:p>
            <a:r>
              <a:rPr lang="en-US" dirty="0" smtClean="0">
                <a:solidFill>
                  <a:srgbClr val="17375E"/>
                </a:solidFill>
              </a:rPr>
              <a:t>Train managers to comply </a:t>
            </a:r>
            <a:endParaRPr lang="en-US" dirty="0">
              <a:solidFill>
                <a:srgbClr val="17375E"/>
              </a:solidFill>
            </a:endParaRPr>
          </a:p>
        </p:txBody>
      </p:sp>
      <p:sp>
        <p:nvSpPr>
          <p:cNvPr id="6" name="Title 1"/>
          <p:cNvSpPr>
            <a:spLocks noGrp="1"/>
          </p:cNvSpPr>
          <p:nvPr>
            <p:ph type="title"/>
          </p:nvPr>
        </p:nvSpPr>
        <p:spPr>
          <a:xfrm>
            <a:off x="457200" y="11723"/>
            <a:ext cx="8229600" cy="978877"/>
          </a:xfrm>
        </p:spPr>
        <p:txBody>
          <a:bodyPr>
            <a:noAutofit/>
          </a:bodyPr>
          <a:lstStyle/>
          <a:p>
            <a:r>
              <a:rPr lang="en-US" dirty="0" smtClean="0">
                <a:solidFill>
                  <a:srgbClr val="17375E"/>
                </a:solidFill>
              </a:rPr>
              <a:t>Complying with EEOC Guidance</a:t>
            </a:r>
            <a:endParaRPr lang="en-US" dirty="0">
              <a:solidFill>
                <a:srgbClr val="17375E"/>
              </a:solidFill>
            </a:endParaRPr>
          </a:p>
        </p:txBody>
      </p:sp>
    </p:spTree>
    <p:extLst>
      <p:ext uri="{BB962C8B-B14F-4D97-AF65-F5344CB8AC3E}">
        <p14:creationId xmlns:p14="http://schemas.microsoft.com/office/powerpoint/2010/main" val="33945407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Problems With Evaluations</a:t>
            </a:r>
            <a:endParaRPr lang="en-US" dirty="0"/>
          </a:p>
        </p:txBody>
      </p:sp>
      <p:sp>
        <p:nvSpPr>
          <p:cNvPr id="3" name="Content Placeholder 2"/>
          <p:cNvSpPr>
            <a:spLocks noGrp="1"/>
          </p:cNvSpPr>
          <p:nvPr>
            <p:ph sz="quarter" idx="13"/>
          </p:nvPr>
        </p:nvSpPr>
        <p:spPr>
          <a:xfrm>
            <a:off x="457200" y="1371600"/>
            <a:ext cx="4953000" cy="4876800"/>
          </a:xfrm>
        </p:spPr>
        <p:txBody>
          <a:bodyPr/>
          <a:lstStyle/>
          <a:p>
            <a:pPr>
              <a:spcAft>
                <a:spcPts val="1200"/>
              </a:spcAft>
            </a:pPr>
            <a:r>
              <a:rPr lang="en-US" dirty="0" smtClean="0">
                <a:solidFill>
                  <a:srgbClr val="17375E"/>
                </a:solidFill>
              </a:rPr>
              <a:t>Managers don’t buy into process</a:t>
            </a:r>
          </a:p>
          <a:p>
            <a:pPr>
              <a:spcAft>
                <a:spcPts val="1200"/>
              </a:spcAft>
            </a:pPr>
            <a:r>
              <a:rPr lang="en-US" dirty="0" smtClean="0">
                <a:solidFill>
                  <a:srgbClr val="17375E"/>
                </a:solidFill>
              </a:rPr>
              <a:t>Inter-rater inconsistency</a:t>
            </a:r>
          </a:p>
          <a:p>
            <a:pPr>
              <a:spcAft>
                <a:spcPts val="1200"/>
              </a:spcAft>
            </a:pPr>
            <a:r>
              <a:rPr lang="en-US" dirty="0" smtClean="0">
                <a:solidFill>
                  <a:srgbClr val="17375E"/>
                </a:solidFill>
              </a:rPr>
              <a:t>Failure to complete on time</a:t>
            </a:r>
          </a:p>
          <a:p>
            <a:pPr>
              <a:spcAft>
                <a:spcPts val="1200"/>
              </a:spcAft>
            </a:pPr>
            <a:r>
              <a:rPr lang="en-US" dirty="0" smtClean="0">
                <a:solidFill>
                  <a:srgbClr val="17375E"/>
                </a:solidFill>
              </a:rPr>
              <a:t>Forms too cumbersome</a:t>
            </a:r>
          </a:p>
          <a:p>
            <a:pPr>
              <a:spcAft>
                <a:spcPts val="1200"/>
              </a:spcAft>
            </a:pPr>
            <a:r>
              <a:rPr lang="en-US" dirty="0" smtClean="0">
                <a:solidFill>
                  <a:srgbClr val="17375E"/>
                </a:solidFill>
              </a:rPr>
              <a:t>Lack of consistency</a:t>
            </a:r>
          </a:p>
          <a:p>
            <a:pPr>
              <a:spcAft>
                <a:spcPts val="1200"/>
              </a:spcAft>
            </a:pPr>
            <a:r>
              <a:rPr lang="en-US" dirty="0" smtClean="0">
                <a:solidFill>
                  <a:srgbClr val="17375E"/>
                </a:solidFill>
              </a:rPr>
              <a:t>Lack of objectivity</a:t>
            </a:r>
          </a:p>
        </p:txBody>
      </p:sp>
      <p:pic>
        <p:nvPicPr>
          <p:cNvPr id="44034" name="Picture 2" descr="http://www.rembrandtadvantage.com/images/stories/istock_000017840019small.jpg"/>
          <p:cNvPicPr>
            <a:picLocks noChangeAspect="1" noChangeArrowheads="1"/>
          </p:cNvPicPr>
          <p:nvPr/>
        </p:nvPicPr>
        <p:blipFill>
          <a:blip r:embed="rId3" cstate="print"/>
          <a:srcRect/>
          <a:stretch>
            <a:fillRect/>
          </a:stretch>
        </p:blipFill>
        <p:spPr bwMode="auto">
          <a:xfrm>
            <a:off x="5410200" y="1371600"/>
            <a:ext cx="3452813" cy="3810000"/>
          </a:xfrm>
          <a:prstGeom prst="rect">
            <a:avLst/>
          </a:prstGeom>
          <a:noFill/>
          <a:ln>
            <a:solidFill>
              <a:schemeClr val="accent1"/>
            </a:solidFill>
          </a:ln>
        </p:spPr>
      </p:pic>
    </p:spTree>
    <p:extLst>
      <p:ext uri="{BB962C8B-B14F-4D97-AF65-F5344CB8AC3E}">
        <p14:creationId xmlns:p14="http://schemas.microsoft.com/office/powerpoint/2010/main" val="22439784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Problems With Evaluations</a:t>
            </a:r>
            <a:endParaRPr lang="en-US" dirty="0"/>
          </a:p>
        </p:txBody>
      </p:sp>
      <p:sp>
        <p:nvSpPr>
          <p:cNvPr id="3" name="Content Placeholder 2"/>
          <p:cNvSpPr>
            <a:spLocks noGrp="1"/>
          </p:cNvSpPr>
          <p:nvPr>
            <p:ph sz="quarter" idx="13"/>
          </p:nvPr>
        </p:nvSpPr>
        <p:spPr>
          <a:xfrm>
            <a:off x="457200" y="1371600"/>
            <a:ext cx="7848600" cy="4876800"/>
          </a:xfrm>
        </p:spPr>
        <p:txBody>
          <a:bodyPr/>
          <a:lstStyle/>
          <a:p>
            <a:pPr>
              <a:spcAft>
                <a:spcPts val="1200"/>
              </a:spcAft>
            </a:pPr>
            <a:r>
              <a:rPr lang="en-US" dirty="0" smtClean="0">
                <a:solidFill>
                  <a:srgbClr val="17375E"/>
                </a:solidFill>
              </a:rPr>
              <a:t>Letting one incident affect the whole evaluation</a:t>
            </a:r>
          </a:p>
          <a:p>
            <a:pPr>
              <a:spcAft>
                <a:spcPts val="1200"/>
              </a:spcAft>
            </a:pPr>
            <a:r>
              <a:rPr lang="en-US" dirty="0" smtClean="0">
                <a:solidFill>
                  <a:srgbClr val="17375E"/>
                </a:solidFill>
              </a:rPr>
              <a:t>Being influenced by prior evaluations</a:t>
            </a:r>
          </a:p>
          <a:p>
            <a:pPr>
              <a:spcAft>
                <a:spcPts val="1200"/>
              </a:spcAft>
            </a:pPr>
            <a:r>
              <a:rPr lang="en-US" dirty="0" smtClean="0">
                <a:solidFill>
                  <a:srgbClr val="17375E"/>
                </a:solidFill>
              </a:rPr>
              <a:t>Evaluation without a proper standard</a:t>
            </a:r>
          </a:p>
          <a:p>
            <a:pPr>
              <a:spcAft>
                <a:spcPts val="1200"/>
              </a:spcAft>
            </a:pPr>
            <a:r>
              <a:rPr lang="en-US" dirty="0" smtClean="0">
                <a:solidFill>
                  <a:srgbClr val="17375E"/>
                </a:solidFill>
              </a:rPr>
              <a:t>Failure to cite critical incidents</a:t>
            </a:r>
          </a:p>
          <a:p>
            <a:pPr>
              <a:spcAft>
                <a:spcPts val="1200"/>
              </a:spcAft>
            </a:pPr>
            <a:r>
              <a:rPr lang="en-US" dirty="0" smtClean="0">
                <a:solidFill>
                  <a:srgbClr val="17375E"/>
                </a:solidFill>
              </a:rPr>
              <a:t>Not allowing enough time</a:t>
            </a:r>
            <a:endParaRPr lang="en-US" dirty="0">
              <a:solidFill>
                <a:srgbClr val="17375E"/>
              </a:solidFill>
            </a:endParaRPr>
          </a:p>
        </p:txBody>
      </p:sp>
    </p:spTree>
    <p:extLst>
      <p:ext uri="{BB962C8B-B14F-4D97-AF65-F5344CB8AC3E}">
        <p14:creationId xmlns:p14="http://schemas.microsoft.com/office/powerpoint/2010/main" val="49038689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Delivering The Evaluation</a:t>
            </a:r>
            <a:endParaRPr lang="en-US" dirty="0"/>
          </a:p>
        </p:txBody>
      </p:sp>
      <p:sp>
        <p:nvSpPr>
          <p:cNvPr id="3" name="Content Placeholder 2"/>
          <p:cNvSpPr>
            <a:spLocks noGrp="1"/>
          </p:cNvSpPr>
          <p:nvPr>
            <p:ph sz="quarter" idx="13"/>
          </p:nvPr>
        </p:nvSpPr>
        <p:spPr>
          <a:xfrm>
            <a:off x="457200" y="1371600"/>
            <a:ext cx="5486400" cy="5257800"/>
          </a:xfrm>
        </p:spPr>
        <p:txBody>
          <a:bodyPr>
            <a:normAutofit/>
          </a:bodyPr>
          <a:lstStyle/>
          <a:p>
            <a:pPr marL="344488" lvl="1" indent="-344488">
              <a:spcBef>
                <a:spcPts val="0"/>
              </a:spcBef>
              <a:buFont typeface="Arial" pitchFamily="34" charset="0"/>
              <a:buChar char="•"/>
            </a:pPr>
            <a:r>
              <a:rPr lang="en-US" sz="2400" dirty="0" smtClean="0">
                <a:solidFill>
                  <a:srgbClr val="17375E"/>
                </a:solidFill>
              </a:rPr>
              <a:t>Meet in a private place</a:t>
            </a:r>
          </a:p>
          <a:p>
            <a:pPr marL="344488" lvl="1" indent="-344488">
              <a:spcBef>
                <a:spcPts val="0"/>
              </a:spcBef>
              <a:buFont typeface="Arial" pitchFamily="34" charset="0"/>
              <a:buChar char="•"/>
            </a:pPr>
            <a:r>
              <a:rPr lang="en-US" sz="2400" dirty="0" smtClean="0">
                <a:solidFill>
                  <a:srgbClr val="17375E"/>
                </a:solidFill>
              </a:rPr>
              <a:t>Meet at an appropriate time</a:t>
            </a:r>
          </a:p>
          <a:p>
            <a:pPr marL="344488" lvl="1" indent="-344488">
              <a:spcBef>
                <a:spcPts val="0"/>
              </a:spcBef>
              <a:buFont typeface="Arial" pitchFamily="34" charset="0"/>
              <a:buChar char="•"/>
            </a:pPr>
            <a:r>
              <a:rPr lang="en-US" sz="2400" dirty="0" smtClean="0">
                <a:solidFill>
                  <a:srgbClr val="17375E"/>
                </a:solidFill>
              </a:rPr>
              <a:t>Don’t rush</a:t>
            </a:r>
          </a:p>
          <a:p>
            <a:pPr marL="344488" lvl="1" indent="-344488">
              <a:spcBef>
                <a:spcPts val="0"/>
              </a:spcBef>
              <a:buFont typeface="Arial" pitchFamily="34" charset="0"/>
              <a:buChar char="•"/>
            </a:pPr>
            <a:r>
              <a:rPr lang="en-US" sz="2400" dirty="0" smtClean="0">
                <a:solidFill>
                  <a:srgbClr val="17375E"/>
                </a:solidFill>
              </a:rPr>
              <a:t>Good news first</a:t>
            </a:r>
          </a:p>
          <a:p>
            <a:pPr marL="344488" lvl="1" indent="-344488">
              <a:spcBef>
                <a:spcPts val="0"/>
              </a:spcBef>
              <a:buFont typeface="Arial" pitchFamily="34" charset="0"/>
              <a:buChar char="•"/>
            </a:pPr>
            <a:r>
              <a:rPr lang="en-US" sz="2400" dirty="0" smtClean="0">
                <a:solidFill>
                  <a:srgbClr val="17375E"/>
                </a:solidFill>
              </a:rPr>
              <a:t>Don’t “sugarcoat” bad news</a:t>
            </a:r>
          </a:p>
          <a:p>
            <a:pPr marL="344488" lvl="1" indent="-344488">
              <a:spcBef>
                <a:spcPts val="0"/>
              </a:spcBef>
              <a:buFont typeface="Arial" pitchFamily="34" charset="0"/>
              <a:buChar char="•"/>
            </a:pPr>
            <a:r>
              <a:rPr lang="en-US" sz="2400" dirty="0" smtClean="0">
                <a:solidFill>
                  <a:srgbClr val="17375E"/>
                </a:solidFill>
              </a:rPr>
              <a:t>Anticipate employee’s reaction</a:t>
            </a:r>
          </a:p>
          <a:p>
            <a:pPr marL="344488" lvl="1" indent="-344488">
              <a:spcBef>
                <a:spcPts val="0"/>
              </a:spcBef>
              <a:buFont typeface="Arial" pitchFamily="34" charset="0"/>
              <a:buChar char="•"/>
            </a:pPr>
            <a:r>
              <a:rPr lang="en-US" sz="2400" dirty="0" smtClean="0">
                <a:solidFill>
                  <a:srgbClr val="17375E"/>
                </a:solidFill>
              </a:rPr>
              <a:t>Be ready with examples</a:t>
            </a:r>
          </a:p>
          <a:p>
            <a:pPr marL="344488" lvl="1" indent="-344488">
              <a:spcBef>
                <a:spcPts val="0"/>
              </a:spcBef>
              <a:buFont typeface="Arial" pitchFamily="34" charset="0"/>
              <a:buChar char="•"/>
            </a:pPr>
            <a:r>
              <a:rPr lang="en-US" sz="2400" dirty="0" smtClean="0">
                <a:solidFill>
                  <a:srgbClr val="17375E"/>
                </a:solidFill>
              </a:rPr>
              <a:t>Let employee talk</a:t>
            </a:r>
          </a:p>
          <a:p>
            <a:pPr marL="344488" lvl="1" indent="-344488">
              <a:spcBef>
                <a:spcPts val="0"/>
              </a:spcBef>
              <a:buFont typeface="Arial" pitchFamily="34" charset="0"/>
              <a:buChar char="•"/>
            </a:pPr>
            <a:r>
              <a:rPr lang="en-US" sz="2400" dirty="0" smtClean="0">
                <a:solidFill>
                  <a:srgbClr val="17375E"/>
                </a:solidFill>
              </a:rPr>
              <a:t>End on positive note</a:t>
            </a:r>
          </a:p>
          <a:p>
            <a:pPr marL="344488" lvl="1" indent="-344488">
              <a:spcBef>
                <a:spcPts val="0"/>
              </a:spcBef>
              <a:buFont typeface="Arial" pitchFamily="34" charset="0"/>
              <a:buChar char="•"/>
            </a:pPr>
            <a:r>
              <a:rPr lang="en-US" sz="2400" dirty="0" smtClean="0">
                <a:solidFill>
                  <a:srgbClr val="17375E"/>
                </a:solidFill>
              </a:rPr>
              <a:t>Have employee sign form</a:t>
            </a:r>
          </a:p>
          <a:p>
            <a:pPr marL="344488" lvl="1" indent="-344488">
              <a:spcBef>
                <a:spcPts val="0"/>
              </a:spcBef>
              <a:buFont typeface="Arial" pitchFamily="34" charset="0"/>
              <a:buChar char="•"/>
            </a:pPr>
            <a:r>
              <a:rPr lang="en-US" sz="2400" dirty="0" smtClean="0">
                <a:solidFill>
                  <a:srgbClr val="17375E"/>
                </a:solidFill>
              </a:rPr>
              <a:t>Signed form goes in personnel file</a:t>
            </a:r>
          </a:p>
          <a:p>
            <a:pPr lvl="1">
              <a:spcBef>
                <a:spcPts val="0"/>
              </a:spcBef>
              <a:buFont typeface="Arial" pitchFamily="34" charset="0"/>
              <a:buChar char="•"/>
            </a:pPr>
            <a:endParaRPr lang="en-US" sz="2400" dirty="0" smtClean="0">
              <a:solidFill>
                <a:schemeClr val="tx1"/>
              </a:solidFill>
            </a:endParaRPr>
          </a:p>
          <a:p>
            <a:pPr lvl="1"/>
            <a:endParaRPr lang="en-US" dirty="0" smtClean="0">
              <a:solidFill>
                <a:schemeClr val="tx1"/>
              </a:solidFill>
            </a:endParaRPr>
          </a:p>
          <a:p>
            <a:endParaRPr lang="en-US" dirty="0">
              <a:solidFill>
                <a:schemeClr val="tx1"/>
              </a:solidFill>
            </a:endParaRPr>
          </a:p>
        </p:txBody>
      </p:sp>
      <p:pic>
        <p:nvPicPr>
          <p:cNvPr id="5" name="Picture 4" descr="2 people meeting.jpg"/>
          <p:cNvPicPr>
            <a:picLocks noChangeAspect="1"/>
          </p:cNvPicPr>
          <p:nvPr/>
        </p:nvPicPr>
        <p:blipFill>
          <a:blip r:embed="rId3" cstate="print"/>
          <a:srcRect t="5929"/>
          <a:stretch>
            <a:fillRect/>
          </a:stretch>
        </p:blipFill>
        <p:spPr>
          <a:xfrm>
            <a:off x="5943600" y="1447800"/>
            <a:ext cx="2567476" cy="3615736"/>
          </a:xfrm>
          <a:prstGeom prst="rect">
            <a:avLst/>
          </a:prstGeom>
        </p:spPr>
      </p:pic>
    </p:spTree>
    <p:extLst>
      <p:ext uri="{BB962C8B-B14F-4D97-AF65-F5344CB8AC3E}">
        <p14:creationId xmlns:p14="http://schemas.microsoft.com/office/powerpoint/2010/main" val="66895113"/>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After The Evaluation</a:t>
            </a:r>
            <a:endParaRPr lang="en-US" dirty="0"/>
          </a:p>
        </p:txBody>
      </p:sp>
      <p:sp>
        <p:nvSpPr>
          <p:cNvPr id="3" name="Content Placeholder 2"/>
          <p:cNvSpPr>
            <a:spLocks noGrp="1"/>
          </p:cNvSpPr>
          <p:nvPr>
            <p:ph sz="quarter" idx="13"/>
          </p:nvPr>
        </p:nvSpPr>
        <p:spPr>
          <a:xfrm>
            <a:off x="457200" y="1371600"/>
            <a:ext cx="6321552" cy="5334000"/>
          </a:xfrm>
        </p:spPr>
        <p:txBody>
          <a:bodyPr>
            <a:normAutofit/>
          </a:bodyPr>
          <a:lstStyle/>
          <a:p>
            <a:pPr>
              <a:spcBef>
                <a:spcPts val="0"/>
              </a:spcBef>
              <a:spcAft>
                <a:spcPts val="0"/>
              </a:spcAft>
            </a:pPr>
            <a:r>
              <a:rPr lang="en-US" dirty="0" smtClean="0">
                <a:solidFill>
                  <a:srgbClr val="17375E"/>
                </a:solidFill>
              </a:rPr>
              <a:t>Do not discuss evaluation results </a:t>
            </a:r>
          </a:p>
          <a:p>
            <a:pPr>
              <a:spcBef>
                <a:spcPts val="0"/>
              </a:spcBef>
              <a:spcAft>
                <a:spcPts val="0"/>
              </a:spcAft>
              <a:buNone/>
            </a:pPr>
            <a:r>
              <a:rPr lang="en-US" dirty="0" smtClean="0">
                <a:solidFill>
                  <a:srgbClr val="17375E"/>
                </a:solidFill>
              </a:rPr>
              <a:t>	with others</a:t>
            </a:r>
          </a:p>
          <a:p>
            <a:pPr>
              <a:spcBef>
                <a:spcPts val="0"/>
              </a:spcBef>
              <a:spcAft>
                <a:spcPts val="0"/>
              </a:spcAft>
            </a:pPr>
            <a:r>
              <a:rPr lang="en-US" dirty="0" smtClean="0">
                <a:solidFill>
                  <a:srgbClr val="17375E"/>
                </a:solidFill>
              </a:rPr>
              <a:t>Show continued interest and provide </a:t>
            </a:r>
          </a:p>
          <a:p>
            <a:pPr>
              <a:spcBef>
                <a:spcPts val="0"/>
              </a:spcBef>
              <a:spcAft>
                <a:spcPts val="0"/>
              </a:spcAft>
              <a:buNone/>
            </a:pPr>
            <a:r>
              <a:rPr lang="en-US" dirty="0" smtClean="0">
                <a:solidFill>
                  <a:srgbClr val="17375E"/>
                </a:solidFill>
              </a:rPr>
              <a:t>	ongoing informal feedback to employee</a:t>
            </a:r>
          </a:p>
          <a:p>
            <a:pPr>
              <a:spcBef>
                <a:spcPts val="0"/>
              </a:spcBef>
              <a:spcAft>
                <a:spcPts val="0"/>
              </a:spcAft>
            </a:pPr>
            <a:r>
              <a:rPr lang="en-US" dirty="0" smtClean="0">
                <a:solidFill>
                  <a:srgbClr val="17375E"/>
                </a:solidFill>
              </a:rPr>
              <a:t>Don’t wait until next year to deal with </a:t>
            </a:r>
          </a:p>
          <a:p>
            <a:pPr>
              <a:spcBef>
                <a:spcPts val="0"/>
              </a:spcBef>
              <a:spcAft>
                <a:spcPts val="0"/>
              </a:spcAft>
              <a:buNone/>
            </a:pPr>
            <a:r>
              <a:rPr lang="en-US" dirty="0" smtClean="0">
                <a:solidFill>
                  <a:srgbClr val="17375E"/>
                </a:solidFill>
              </a:rPr>
              <a:t>	problems – use corrective action </a:t>
            </a:r>
          </a:p>
          <a:p>
            <a:pPr>
              <a:spcBef>
                <a:spcPts val="0"/>
              </a:spcBef>
              <a:spcAft>
                <a:spcPts val="0"/>
              </a:spcAft>
              <a:buNone/>
            </a:pPr>
            <a:r>
              <a:rPr lang="en-US" dirty="0" smtClean="0">
                <a:solidFill>
                  <a:srgbClr val="17375E"/>
                </a:solidFill>
              </a:rPr>
              <a:t>	if appropriate</a:t>
            </a:r>
          </a:p>
          <a:p>
            <a:pPr>
              <a:spcBef>
                <a:spcPts val="0"/>
              </a:spcBef>
              <a:spcAft>
                <a:spcPts val="0"/>
              </a:spcAft>
            </a:pPr>
            <a:r>
              <a:rPr lang="en-US" dirty="0" smtClean="0">
                <a:solidFill>
                  <a:srgbClr val="17375E"/>
                </a:solidFill>
              </a:rPr>
              <a:t>Make notes throughout year for </a:t>
            </a:r>
          </a:p>
          <a:p>
            <a:pPr>
              <a:spcBef>
                <a:spcPts val="0"/>
              </a:spcBef>
              <a:spcAft>
                <a:spcPts val="0"/>
              </a:spcAft>
              <a:buNone/>
            </a:pPr>
            <a:r>
              <a:rPr lang="en-US" dirty="0" smtClean="0">
                <a:solidFill>
                  <a:srgbClr val="17375E"/>
                </a:solidFill>
              </a:rPr>
              <a:t>	next evaluation</a:t>
            </a:r>
          </a:p>
          <a:p>
            <a:pPr>
              <a:spcBef>
                <a:spcPts val="0"/>
              </a:spcBef>
              <a:spcAft>
                <a:spcPts val="0"/>
              </a:spcAft>
            </a:pPr>
            <a:r>
              <a:rPr lang="en-US" dirty="0" smtClean="0">
                <a:solidFill>
                  <a:srgbClr val="17375E"/>
                </a:solidFill>
              </a:rPr>
              <a:t>Follow-up on unsatisfactory reviews – </a:t>
            </a:r>
          </a:p>
          <a:p>
            <a:pPr>
              <a:spcBef>
                <a:spcPts val="0"/>
              </a:spcBef>
              <a:spcAft>
                <a:spcPts val="0"/>
              </a:spcAft>
              <a:buNone/>
            </a:pPr>
            <a:r>
              <a:rPr lang="en-US" dirty="0" smtClean="0">
                <a:solidFill>
                  <a:srgbClr val="17375E"/>
                </a:solidFill>
              </a:rPr>
              <a:t>	eliminate employees who fail to improve</a:t>
            </a:r>
          </a:p>
          <a:p>
            <a:pPr>
              <a:spcAft>
                <a:spcPts val="800"/>
              </a:spcAft>
            </a:pPr>
            <a:endParaRPr lang="en-US" dirty="0" smtClean="0"/>
          </a:p>
        </p:txBody>
      </p:sp>
      <p:pic>
        <p:nvPicPr>
          <p:cNvPr id="6" name="Picture 5" descr="Man on phone.jpg"/>
          <p:cNvPicPr preferRelativeResize="0">
            <a:picLocks/>
          </p:cNvPicPr>
          <p:nvPr/>
        </p:nvPicPr>
        <p:blipFill>
          <a:blip r:embed="rId3" cstate="print"/>
          <a:stretch>
            <a:fillRect/>
          </a:stretch>
        </p:blipFill>
        <p:spPr>
          <a:xfrm>
            <a:off x="6553200" y="1371600"/>
            <a:ext cx="2340864" cy="3429000"/>
          </a:xfrm>
          <a:prstGeom prst="rect">
            <a:avLst/>
          </a:prstGeom>
        </p:spPr>
      </p:pic>
    </p:spTree>
    <p:extLst>
      <p:ext uri="{BB962C8B-B14F-4D97-AF65-F5344CB8AC3E}">
        <p14:creationId xmlns:p14="http://schemas.microsoft.com/office/powerpoint/2010/main" val="529557754"/>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Few Words About Discipline</a:t>
            </a:r>
            <a:endParaRPr lang="en-US" dirty="0"/>
          </a:p>
        </p:txBody>
      </p:sp>
      <p:sp>
        <p:nvSpPr>
          <p:cNvPr id="3" name="Content Placeholder 2"/>
          <p:cNvSpPr>
            <a:spLocks noGrp="1"/>
          </p:cNvSpPr>
          <p:nvPr>
            <p:ph sz="quarter" idx="13"/>
          </p:nvPr>
        </p:nvSpPr>
        <p:spPr>
          <a:xfrm>
            <a:off x="457200" y="1371600"/>
            <a:ext cx="7848600" cy="4876800"/>
          </a:xfrm>
        </p:spPr>
        <p:txBody>
          <a:bodyPr>
            <a:normAutofit/>
          </a:bodyPr>
          <a:lstStyle/>
          <a:p>
            <a:pPr>
              <a:spcAft>
                <a:spcPts val="1200"/>
              </a:spcAft>
            </a:pPr>
            <a:r>
              <a:rPr lang="en-US" dirty="0" smtClean="0">
                <a:solidFill>
                  <a:srgbClr val="17375E"/>
                </a:solidFill>
              </a:rPr>
              <a:t>Timely</a:t>
            </a:r>
          </a:p>
          <a:p>
            <a:pPr>
              <a:spcAft>
                <a:spcPts val="1200"/>
              </a:spcAft>
            </a:pPr>
            <a:r>
              <a:rPr lang="en-US" dirty="0" smtClean="0">
                <a:solidFill>
                  <a:srgbClr val="17375E"/>
                </a:solidFill>
              </a:rPr>
              <a:t>Consistent</a:t>
            </a:r>
          </a:p>
          <a:p>
            <a:pPr>
              <a:spcAft>
                <a:spcPts val="1200"/>
              </a:spcAft>
            </a:pPr>
            <a:r>
              <a:rPr lang="en-US" dirty="0" smtClean="0">
                <a:solidFill>
                  <a:srgbClr val="17375E"/>
                </a:solidFill>
              </a:rPr>
              <a:t>Objective</a:t>
            </a:r>
          </a:p>
          <a:p>
            <a:pPr>
              <a:spcAft>
                <a:spcPts val="1200"/>
              </a:spcAft>
            </a:pPr>
            <a:r>
              <a:rPr lang="en-US" dirty="0" smtClean="0">
                <a:solidFill>
                  <a:srgbClr val="17375E"/>
                </a:solidFill>
              </a:rPr>
              <a:t>Impartial</a:t>
            </a:r>
          </a:p>
          <a:p>
            <a:pPr>
              <a:spcAft>
                <a:spcPts val="1200"/>
              </a:spcAft>
            </a:pPr>
            <a:r>
              <a:rPr lang="en-US" dirty="0" smtClean="0">
                <a:solidFill>
                  <a:srgbClr val="17375E"/>
                </a:solidFill>
              </a:rPr>
              <a:t>Progressive</a:t>
            </a:r>
          </a:p>
          <a:p>
            <a:pPr>
              <a:spcAft>
                <a:spcPts val="1200"/>
              </a:spcAft>
            </a:pPr>
            <a:r>
              <a:rPr lang="en-US" dirty="0" smtClean="0">
                <a:solidFill>
                  <a:srgbClr val="17375E"/>
                </a:solidFill>
              </a:rPr>
              <a:t>Appropriate</a:t>
            </a:r>
          </a:p>
          <a:p>
            <a:pPr>
              <a:spcAft>
                <a:spcPts val="1200"/>
              </a:spcAft>
              <a:buNone/>
            </a:pPr>
            <a:endParaRPr lang="en-US" dirty="0">
              <a:solidFill>
                <a:schemeClr val="tx1"/>
              </a:solidFill>
            </a:endParaRPr>
          </a:p>
        </p:txBody>
      </p:sp>
    </p:spTree>
    <p:extLst>
      <p:ext uri="{BB962C8B-B14F-4D97-AF65-F5344CB8AC3E}">
        <p14:creationId xmlns:p14="http://schemas.microsoft.com/office/powerpoint/2010/main" val="377497512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Documenting Discipline</a:t>
            </a:r>
            <a:endParaRPr lang="en-US" dirty="0"/>
          </a:p>
        </p:txBody>
      </p:sp>
      <p:sp>
        <p:nvSpPr>
          <p:cNvPr id="3" name="Content Placeholder 2"/>
          <p:cNvSpPr>
            <a:spLocks noGrp="1"/>
          </p:cNvSpPr>
          <p:nvPr>
            <p:ph sz="quarter" idx="13"/>
          </p:nvPr>
        </p:nvSpPr>
        <p:spPr>
          <a:xfrm>
            <a:off x="457200" y="1371600"/>
            <a:ext cx="8382000" cy="4876800"/>
          </a:xfrm>
        </p:spPr>
        <p:txBody>
          <a:bodyPr>
            <a:normAutofit/>
          </a:bodyPr>
          <a:lstStyle/>
          <a:p>
            <a:pPr>
              <a:spcAft>
                <a:spcPts val="1200"/>
              </a:spcAft>
              <a:buNone/>
            </a:pPr>
            <a:r>
              <a:rPr lang="en-US" dirty="0" smtClean="0">
                <a:solidFill>
                  <a:srgbClr val="17375E"/>
                </a:solidFill>
              </a:rPr>
              <a:t>Every warning should end with:</a:t>
            </a:r>
          </a:p>
          <a:p>
            <a:pPr marL="0" indent="0">
              <a:spcAft>
                <a:spcPts val="1200"/>
              </a:spcAft>
              <a:buNone/>
            </a:pPr>
            <a:r>
              <a:rPr lang="en-US" dirty="0" smtClean="0">
                <a:solidFill>
                  <a:srgbClr val="17375E"/>
                </a:solidFill>
              </a:rPr>
              <a:t>“Repetition of this conduct, failure to follow any of our normal work rules or rules of conduct or to meet our standards of performance will result in further disciplinary action, up to and including immediate termination of your employment.”</a:t>
            </a:r>
            <a:endParaRPr lang="en-US" dirty="0">
              <a:solidFill>
                <a:srgbClr val="17375E"/>
              </a:solidFill>
            </a:endParaRPr>
          </a:p>
        </p:txBody>
      </p:sp>
    </p:spTree>
    <p:extLst>
      <p:ext uri="{BB962C8B-B14F-4D97-AF65-F5344CB8AC3E}">
        <p14:creationId xmlns:p14="http://schemas.microsoft.com/office/powerpoint/2010/main" val="3437264938"/>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Autofit/>
          </a:bodyPr>
          <a:lstStyle/>
          <a:p>
            <a:r>
              <a:rPr lang="en-US" dirty="0" smtClean="0"/>
              <a:t>Other Means Of Performance </a:t>
            </a:r>
            <a:br>
              <a:rPr lang="en-US" dirty="0" smtClean="0"/>
            </a:br>
            <a:r>
              <a:rPr lang="en-US" dirty="0" smtClean="0"/>
              <a:t>Coaching Management</a:t>
            </a:r>
            <a:endParaRPr lang="en-US" dirty="0"/>
          </a:p>
        </p:txBody>
      </p:sp>
      <p:sp>
        <p:nvSpPr>
          <p:cNvPr id="3" name="Content Placeholder 2"/>
          <p:cNvSpPr>
            <a:spLocks noGrp="1"/>
          </p:cNvSpPr>
          <p:nvPr>
            <p:ph sz="quarter" idx="13"/>
          </p:nvPr>
        </p:nvSpPr>
        <p:spPr>
          <a:xfrm>
            <a:off x="457200" y="1371600"/>
            <a:ext cx="7848600" cy="4876800"/>
          </a:xfrm>
        </p:spPr>
        <p:txBody>
          <a:bodyPr>
            <a:normAutofit/>
          </a:bodyPr>
          <a:lstStyle/>
          <a:p>
            <a:pPr>
              <a:spcAft>
                <a:spcPts val="1200"/>
              </a:spcAft>
            </a:pPr>
            <a:r>
              <a:rPr lang="en-US" dirty="0" smtClean="0">
                <a:solidFill>
                  <a:srgbClr val="17375E"/>
                </a:solidFill>
              </a:rPr>
              <a:t>360s</a:t>
            </a:r>
          </a:p>
          <a:p>
            <a:pPr>
              <a:spcAft>
                <a:spcPts val="1200"/>
              </a:spcAft>
            </a:pPr>
            <a:r>
              <a:rPr lang="en-US" dirty="0" smtClean="0">
                <a:solidFill>
                  <a:srgbClr val="17375E"/>
                </a:solidFill>
              </a:rPr>
              <a:t>Coaches</a:t>
            </a:r>
          </a:p>
          <a:p>
            <a:pPr>
              <a:spcAft>
                <a:spcPts val="1200"/>
              </a:spcAft>
            </a:pPr>
            <a:r>
              <a:rPr lang="en-US" dirty="0" smtClean="0">
                <a:solidFill>
                  <a:srgbClr val="17375E"/>
                </a:solidFill>
              </a:rPr>
              <a:t>Intervention</a:t>
            </a:r>
            <a:endParaRPr lang="en-US" dirty="0">
              <a:solidFill>
                <a:srgbClr val="17375E"/>
              </a:solidFill>
            </a:endParaRPr>
          </a:p>
        </p:txBody>
      </p:sp>
    </p:spTree>
    <p:extLst>
      <p:ext uri="{BB962C8B-B14F-4D97-AF65-F5344CB8AC3E}">
        <p14:creationId xmlns:p14="http://schemas.microsoft.com/office/powerpoint/2010/main" val="3329085616"/>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4:  Getting Rid Of Poor Performers</a:t>
            </a:r>
            <a:endParaRPr lang="en-US" dirty="0"/>
          </a:p>
        </p:txBody>
      </p:sp>
      <p:sp>
        <p:nvSpPr>
          <p:cNvPr id="3" name="Content Placeholder 2"/>
          <p:cNvSpPr>
            <a:spLocks noGrp="1"/>
          </p:cNvSpPr>
          <p:nvPr>
            <p:ph sz="quarter" idx="13"/>
          </p:nvPr>
        </p:nvSpPr>
        <p:spPr>
          <a:xfrm>
            <a:off x="457200" y="1371600"/>
            <a:ext cx="7693152" cy="4876800"/>
          </a:xfrm>
        </p:spPr>
        <p:txBody>
          <a:bodyPr>
            <a:normAutofit/>
          </a:bodyPr>
          <a:lstStyle/>
          <a:p>
            <a:pPr>
              <a:spcAft>
                <a:spcPts val="1200"/>
              </a:spcAft>
            </a:pPr>
            <a:r>
              <a:rPr lang="en-US" dirty="0" smtClean="0">
                <a:solidFill>
                  <a:srgbClr val="17375E"/>
                </a:solidFill>
              </a:rPr>
              <a:t>Your last resort is termination of employment</a:t>
            </a:r>
          </a:p>
          <a:p>
            <a:pPr>
              <a:spcAft>
                <a:spcPts val="1200"/>
              </a:spcAft>
            </a:pPr>
            <a:r>
              <a:rPr lang="en-US" dirty="0" smtClean="0">
                <a:solidFill>
                  <a:srgbClr val="17375E"/>
                </a:solidFill>
              </a:rPr>
              <a:t>Must be set up properly</a:t>
            </a:r>
          </a:p>
          <a:p>
            <a:pPr>
              <a:spcAft>
                <a:spcPts val="1200"/>
              </a:spcAft>
            </a:pPr>
            <a:r>
              <a:rPr lang="en-US" dirty="0" smtClean="0">
                <a:solidFill>
                  <a:srgbClr val="17375E"/>
                </a:solidFill>
              </a:rPr>
              <a:t>Consider outplacement as a performance “management” tool</a:t>
            </a:r>
          </a:p>
          <a:p>
            <a:pPr>
              <a:spcAft>
                <a:spcPts val="1200"/>
              </a:spcAft>
            </a:pPr>
            <a:r>
              <a:rPr lang="en-US" dirty="0" smtClean="0">
                <a:solidFill>
                  <a:srgbClr val="17375E"/>
                </a:solidFill>
              </a:rPr>
              <a:t>Documentation is critical</a:t>
            </a:r>
            <a:endParaRPr lang="en-US" dirty="0">
              <a:solidFill>
                <a:srgbClr val="17375E"/>
              </a:solidFill>
            </a:endParaRPr>
          </a:p>
        </p:txBody>
      </p:sp>
    </p:spTree>
    <p:extLst>
      <p:ext uri="{BB962C8B-B14F-4D97-AF65-F5344CB8AC3E}">
        <p14:creationId xmlns:p14="http://schemas.microsoft.com/office/powerpoint/2010/main" val="491714500"/>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questions.jpg"/>
          <p:cNvPicPr>
            <a:picLocks noChangeAspect="1"/>
          </p:cNvPicPr>
          <p:nvPr/>
        </p:nvPicPr>
        <p:blipFill>
          <a:blip r:embed="rId3" cstate="print"/>
          <a:stretch>
            <a:fillRect/>
          </a:stretch>
        </p:blipFill>
        <p:spPr>
          <a:xfrm>
            <a:off x="0" y="0"/>
            <a:ext cx="9144000" cy="6858000"/>
          </a:xfrm>
          <a:prstGeom prst="rect">
            <a:avLst/>
          </a:prstGeom>
        </p:spPr>
      </p:pic>
      <p:sp>
        <p:nvSpPr>
          <p:cNvPr id="4" name="Rectangle 5"/>
          <p:cNvSpPr>
            <a:spLocks noChangeArrowheads="1"/>
          </p:cNvSpPr>
          <p:nvPr/>
        </p:nvSpPr>
        <p:spPr bwMode="auto">
          <a:xfrm>
            <a:off x="0" y="1600200"/>
            <a:ext cx="9144000" cy="1295400"/>
          </a:xfrm>
          <a:prstGeom prst="rect">
            <a:avLst/>
          </a:prstGeom>
          <a:noFill/>
          <a:ln w="9525">
            <a:noFill/>
            <a:miter lim="800000"/>
            <a:headEnd/>
            <a:tailEnd/>
          </a:ln>
        </p:spPr>
        <p:txBody>
          <a:bodyPr lIns="0" tIns="0" rIns="0" bIns="0"/>
          <a:lstStyle/>
          <a:p>
            <a:pPr algn="ctr" fontAlgn="auto">
              <a:spcBef>
                <a:spcPts val="0"/>
              </a:spcBef>
              <a:spcAft>
                <a:spcPts val="0"/>
              </a:spcAft>
              <a:defRPr/>
            </a:pPr>
            <a:endParaRPr lang="en-US" sz="3400" b="1" dirty="0" smtClean="0">
              <a:solidFill>
                <a:srgbClr val="3D4242"/>
              </a:solidFill>
              <a:latin typeface="Helvetica" pitchFamily="34" charset="0"/>
            </a:endParaRPr>
          </a:p>
          <a:p>
            <a:pPr algn="ctr" fontAlgn="auto">
              <a:spcBef>
                <a:spcPts val="0"/>
              </a:spcBef>
              <a:spcAft>
                <a:spcPts val="0"/>
              </a:spcAft>
              <a:defRPr/>
            </a:pPr>
            <a:endParaRPr lang="en-US" sz="3400" b="1" dirty="0" smtClean="0">
              <a:solidFill>
                <a:schemeClr val="tx2">
                  <a:lumMod val="75000"/>
                </a:schemeClr>
              </a:solidFill>
              <a:latin typeface="Arial" pitchFamily="34" charset="0"/>
              <a:cs typeface="Arial" pitchFamily="34" charset="0"/>
            </a:endParaRPr>
          </a:p>
          <a:p>
            <a:pPr algn="ctr" fontAlgn="auto">
              <a:spcBef>
                <a:spcPts val="0"/>
              </a:spcBef>
              <a:spcAft>
                <a:spcPts val="0"/>
              </a:spcAft>
              <a:defRPr/>
            </a:pPr>
            <a:r>
              <a:rPr lang="en-US" sz="3400" b="1" dirty="0" smtClean="0">
                <a:latin typeface="Arial" pitchFamily="34" charset="0"/>
                <a:cs typeface="Arial" pitchFamily="34" charset="0"/>
              </a:rPr>
              <a:t>Questions?</a:t>
            </a:r>
            <a:endParaRPr lang="en-US" sz="3400" b="1" dirty="0">
              <a:latin typeface="Arial" pitchFamily="34" charset="0"/>
              <a:cs typeface="Arial" pitchFamily="34" charset="0"/>
            </a:endParaRPr>
          </a:p>
        </p:txBody>
      </p:sp>
      <p:sp>
        <p:nvSpPr>
          <p:cNvPr id="10" name="Rectangle 9"/>
          <p:cNvSpPr/>
          <p:nvPr/>
        </p:nvSpPr>
        <p:spPr>
          <a:xfrm>
            <a:off x="0" y="6019800"/>
            <a:ext cx="9144000" cy="838200"/>
          </a:xfrm>
          <a:prstGeom prst="rect">
            <a:avLst/>
          </a:prstGeom>
          <a:solidFill>
            <a:srgbClr val="2056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Text Box 8"/>
          <p:cNvSpPr txBox="1">
            <a:spLocks noChangeArrowheads="1"/>
          </p:cNvSpPr>
          <p:nvPr/>
        </p:nvSpPr>
        <p:spPr bwMode="auto">
          <a:xfrm>
            <a:off x="0" y="6257836"/>
            <a:ext cx="9144000" cy="600164"/>
          </a:xfrm>
          <a:prstGeom prst="rect">
            <a:avLst/>
          </a:prstGeom>
          <a:noFill/>
          <a:ln w="9525">
            <a:noFill/>
            <a:miter lim="800000"/>
            <a:headEnd/>
            <a:tailEnd/>
          </a:ln>
        </p:spPr>
        <p:txBody>
          <a:bodyPr wrap="square">
            <a:spAutoFit/>
          </a:bodyPr>
          <a:lstStyle/>
          <a:p>
            <a:pPr algn="ctr" fontAlgn="auto">
              <a:spcBef>
                <a:spcPct val="50000"/>
              </a:spcBef>
              <a:spcAft>
                <a:spcPts val="0"/>
              </a:spcAft>
              <a:defRPr/>
            </a:pPr>
            <a:r>
              <a:rPr lang="en-US" sz="1100" b="1" dirty="0" smtClean="0">
                <a:solidFill>
                  <a:schemeClr val="bg1"/>
                </a:solidFill>
                <a:latin typeface="BellGothic BT" pitchFamily="34" charset="0"/>
              </a:rPr>
              <a:t>Atlanta · Baltimore · Boston · Charlotte · Chicago · Cleveland · Columbia · Columbus · Dallas · Denver · Fort Lauderdale · Gulfport </a:t>
            </a:r>
            <a:br>
              <a:rPr lang="en-US" sz="1100" b="1" dirty="0" smtClean="0">
                <a:solidFill>
                  <a:schemeClr val="bg1"/>
                </a:solidFill>
                <a:latin typeface="BellGothic BT" pitchFamily="34" charset="0"/>
              </a:rPr>
            </a:br>
            <a:r>
              <a:rPr lang="en-US" sz="1100" b="1" dirty="0" smtClean="0">
                <a:solidFill>
                  <a:schemeClr val="bg1"/>
                </a:solidFill>
                <a:latin typeface="BellGothic BT" pitchFamily="34" charset="0"/>
              </a:rPr>
              <a:t>Houston · Irvine · Kansas City · Las Vegas · Los Angeles · Louisville · Memphis · New England · New Jersey · New Orleans </a:t>
            </a:r>
            <a:br>
              <a:rPr lang="en-US" sz="1100" b="1" dirty="0" smtClean="0">
                <a:solidFill>
                  <a:schemeClr val="bg1"/>
                </a:solidFill>
                <a:latin typeface="BellGothic BT" pitchFamily="34" charset="0"/>
              </a:rPr>
            </a:br>
            <a:r>
              <a:rPr lang="en-US" sz="1100" b="1" dirty="0" smtClean="0">
                <a:solidFill>
                  <a:schemeClr val="bg1"/>
                </a:solidFill>
                <a:latin typeface="BellGothic BT" pitchFamily="34" charset="0"/>
              </a:rPr>
              <a:t>Orlando · Philadelphia · Phoenix · Portland · San Antonio · San Diego · San Francisco · Tampa · Washington, DC</a:t>
            </a:r>
            <a:endParaRPr lang="en-US" sz="1100" b="1" dirty="0">
              <a:solidFill>
                <a:schemeClr val="bg1"/>
              </a:solidFill>
              <a:latin typeface="BellGothic BT" pitchFamily="34" charset="0"/>
            </a:endParaRPr>
          </a:p>
        </p:txBody>
      </p:sp>
      <p:sp>
        <p:nvSpPr>
          <p:cNvPr id="13" name="Text Box 9"/>
          <p:cNvSpPr txBox="1">
            <a:spLocks noChangeArrowheads="1"/>
          </p:cNvSpPr>
          <p:nvPr/>
        </p:nvSpPr>
        <p:spPr bwMode="auto">
          <a:xfrm>
            <a:off x="0" y="6019800"/>
            <a:ext cx="9144000" cy="304800"/>
          </a:xfrm>
          <a:prstGeom prst="rect">
            <a:avLst/>
          </a:prstGeom>
          <a:noFill/>
          <a:ln w="9525">
            <a:noFill/>
            <a:miter lim="800000"/>
            <a:headEnd/>
            <a:tailEnd/>
          </a:ln>
        </p:spPr>
        <p:txBody>
          <a:bodyPr>
            <a:spAutoFit/>
          </a:bodyPr>
          <a:lstStyle/>
          <a:p>
            <a:pPr algn="ctr">
              <a:spcBef>
                <a:spcPct val="50000"/>
              </a:spcBef>
            </a:pPr>
            <a:r>
              <a:rPr lang="en-US" sz="1400" b="1" dirty="0">
                <a:solidFill>
                  <a:schemeClr val="bg1"/>
                </a:solidFill>
                <a:latin typeface="BellGothic BT" pitchFamily="34" charset="0"/>
              </a:rPr>
              <a:t>www.laborlawyers.com</a:t>
            </a:r>
          </a:p>
        </p:txBody>
      </p:sp>
      <p:pic>
        <p:nvPicPr>
          <p:cNvPr id="11" name="Picture 10" descr="Logo_Fisher_Phillips taglineCMYK_blue.png"/>
          <p:cNvPicPr>
            <a:picLocks noChangeAspect="1"/>
          </p:cNvPicPr>
          <p:nvPr/>
        </p:nvPicPr>
        <p:blipFill>
          <a:blip r:embed="rId4" cstate="print"/>
          <a:stretch>
            <a:fillRect/>
          </a:stretch>
        </p:blipFill>
        <p:spPr>
          <a:xfrm>
            <a:off x="2885374" y="4419600"/>
            <a:ext cx="3373252" cy="1085848"/>
          </a:xfrm>
          <a:prstGeom prst="rect">
            <a:avLst/>
          </a:prstGeom>
        </p:spPr>
      </p:pic>
    </p:spTree>
    <p:extLst>
      <p:ext uri="{BB962C8B-B14F-4D97-AF65-F5344CB8AC3E}">
        <p14:creationId xmlns:p14="http://schemas.microsoft.com/office/powerpoint/2010/main" val="308154119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itle.jpg"/>
          <p:cNvPicPr>
            <a:picLocks noChangeAspect="1"/>
          </p:cNvPicPr>
          <p:nvPr/>
        </p:nvPicPr>
        <p:blipFill>
          <a:blip r:embed="rId3" cstate="print"/>
          <a:stretch>
            <a:fillRect/>
          </a:stretch>
        </p:blipFill>
        <p:spPr>
          <a:xfrm>
            <a:off x="0" y="0"/>
            <a:ext cx="9144000" cy="6858000"/>
          </a:xfrm>
          <a:prstGeom prst="rect">
            <a:avLst/>
          </a:prstGeom>
        </p:spPr>
      </p:pic>
      <p:sp>
        <p:nvSpPr>
          <p:cNvPr id="4" name="Rectangle 5"/>
          <p:cNvSpPr>
            <a:spLocks noChangeArrowheads="1"/>
          </p:cNvSpPr>
          <p:nvPr/>
        </p:nvSpPr>
        <p:spPr bwMode="auto">
          <a:xfrm>
            <a:off x="0" y="2158343"/>
            <a:ext cx="9180576" cy="2424112"/>
          </a:xfrm>
          <a:prstGeom prst="rect">
            <a:avLst/>
          </a:prstGeom>
          <a:noFill/>
          <a:ln w="9525">
            <a:noFill/>
            <a:miter lim="800000"/>
            <a:headEnd/>
            <a:tailEnd/>
          </a:ln>
        </p:spPr>
        <p:txBody>
          <a:bodyPr lIns="0" tIns="0" rIns="0" bIns="0"/>
          <a:lstStyle/>
          <a:p>
            <a:pPr algn="ctr" fontAlgn="auto">
              <a:lnSpc>
                <a:spcPct val="110000"/>
              </a:lnSpc>
              <a:spcBef>
                <a:spcPts val="0"/>
              </a:spcBef>
              <a:spcAft>
                <a:spcPts val="1200"/>
              </a:spcAft>
              <a:defRPr/>
            </a:pPr>
            <a:endParaRPr lang="en-US" sz="3400" b="1" dirty="0" smtClean="0">
              <a:solidFill>
                <a:srgbClr val="3D4242"/>
              </a:solidFill>
              <a:latin typeface="Helvetica" pitchFamily="34" charset="0"/>
            </a:endParaRPr>
          </a:p>
          <a:p>
            <a:pPr algn="ctr" fontAlgn="auto">
              <a:spcBef>
                <a:spcPts val="0"/>
              </a:spcBef>
              <a:spcAft>
                <a:spcPts val="0"/>
              </a:spcAft>
              <a:defRPr/>
            </a:pPr>
            <a:r>
              <a:rPr lang="en-US" sz="3600" b="1" dirty="0">
                <a:solidFill>
                  <a:srgbClr val="000000"/>
                </a:solidFill>
                <a:latin typeface="Arial"/>
                <a:ea typeface="Arial"/>
                <a:cs typeface="Arial"/>
              </a:rPr>
              <a:t>What Would You Do If…</a:t>
            </a:r>
          </a:p>
          <a:p>
            <a:pPr algn="ctr" fontAlgn="auto">
              <a:spcBef>
                <a:spcPts val="0"/>
              </a:spcBef>
              <a:spcAft>
                <a:spcPts val="0"/>
              </a:spcAft>
              <a:defRPr/>
            </a:pPr>
            <a:r>
              <a:rPr lang="en-US" sz="3600" b="1" i="1" dirty="0">
                <a:solidFill>
                  <a:srgbClr val="000000"/>
                </a:solidFill>
                <a:latin typeface="Arial"/>
                <a:cs typeface="Arial"/>
              </a:rPr>
              <a:t>Planning For HR Contingencies</a:t>
            </a:r>
            <a:endParaRPr lang="en-US" sz="3600" b="1" i="1" dirty="0">
              <a:solidFill>
                <a:srgbClr val="3D4242"/>
              </a:solidFill>
              <a:latin typeface="Arial" pitchFamily="34" charset="0"/>
              <a:cs typeface="Arial" pitchFamily="34" charset="0"/>
            </a:endParaRPr>
          </a:p>
        </p:txBody>
      </p:sp>
      <p:sp>
        <p:nvSpPr>
          <p:cNvPr id="11" name="Rectangle 10"/>
          <p:cNvSpPr/>
          <p:nvPr/>
        </p:nvSpPr>
        <p:spPr>
          <a:xfrm>
            <a:off x="0" y="6019800"/>
            <a:ext cx="9144000" cy="838200"/>
          </a:xfrm>
          <a:prstGeom prst="rect">
            <a:avLst/>
          </a:prstGeom>
          <a:solidFill>
            <a:srgbClr val="2056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103" name="Text Box 8"/>
          <p:cNvSpPr txBox="1">
            <a:spLocks noChangeArrowheads="1"/>
          </p:cNvSpPr>
          <p:nvPr/>
        </p:nvSpPr>
        <p:spPr bwMode="auto">
          <a:xfrm>
            <a:off x="0" y="6257836"/>
            <a:ext cx="9144000" cy="600164"/>
          </a:xfrm>
          <a:prstGeom prst="rect">
            <a:avLst/>
          </a:prstGeom>
          <a:noFill/>
          <a:ln w="9525">
            <a:noFill/>
            <a:miter lim="800000"/>
            <a:headEnd/>
            <a:tailEnd/>
          </a:ln>
        </p:spPr>
        <p:txBody>
          <a:bodyPr wrap="square">
            <a:spAutoFit/>
          </a:bodyPr>
          <a:lstStyle/>
          <a:p>
            <a:pPr algn="ctr" fontAlgn="auto">
              <a:spcBef>
                <a:spcPct val="50000"/>
              </a:spcBef>
              <a:spcAft>
                <a:spcPts val="0"/>
              </a:spcAft>
              <a:defRPr/>
            </a:pPr>
            <a:r>
              <a:rPr lang="en-US" sz="1100" b="1" dirty="0" smtClean="0">
                <a:solidFill>
                  <a:schemeClr val="bg1"/>
                </a:solidFill>
                <a:latin typeface="BellGothic BT" pitchFamily="34" charset="0"/>
              </a:rPr>
              <a:t>Atlanta · Baltimore · Boston · Charlotte · Chicago · Cleveland · Columbia · Columbus · Dallas · Denver · Fort Lauderdale · Gulfport </a:t>
            </a:r>
            <a:br>
              <a:rPr lang="en-US" sz="1100" b="1" dirty="0" smtClean="0">
                <a:solidFill>
                  <a:schemeClr val="bg1"/>
                </a:solidFill>
                <a:latin typeface="BellGothic BT" pitchFamily="34" charset="0"/>
              </a:rPr>
            </a:br>
            <a:r>
              <a:rPr lang="en-US" sz="1100" b="1" dirty="0" smtClean="0">
                <a:solidFill>
                  <a:schemeClr val="bg1"/>
                </a:solidFill>
                <a:latin typeface="BellGothic BT" pitchFamily="34" charset="0"/>
              </a:rPr>
              <a:t>Houston · Irvine · Kansas City · Las Vegas · Los Angeles · Louisville · Memphis · New England · New Jersey · New Orleans </a:t>
            </a:r>
            <a:br>
              <a:rPr lang="en-US" sz="1100" b="1" dirty="0" smtClean="0">
                <a:solidFill>
                  <a:schemeClr val="bg1"/>
                </a:solidFill>
                <a:latin typeface="BellGothic BT" pitchFamily="34" charset="0"/>
              </a:rPr>
            </a:br>
            <a:r>
              <a:rPr lang="en-US" sz="1100" b="1" dirty="0" smtClean="0">
                <a:solidFill>
                  <a:schemeClr val="bg1"/>
                </a:solidFill>
                <a:latin typeface="BellGothic BT" pitchFamily="34" charset="0"/>
              </a:rPr>
              <a:t>Orlando · Philadelphia · Phoenix · Portland · San Antonio · San Diego · San Francisco · Tampa · Washington, DC</a:t>
            </a:r>
            <a:endParaRPr lang="en-US" sz="1100" b="1" dirty="0">
              <a:solidFill>
                <a:schemeClr val="bg1"/>
              </a:solidFill>
              <a:latin typeface="BellGothic BT" pitchFamily="34" charset="0"/>
            </a:endParaRPr>
          </a:p>
        </p:txBody>
      </p:sp>
      <p:sp>
        <p:nvSpPr>
          <p:cNvPr id="4104" name="Text Box 9"/>
          <p:cNvSpPr txBox="1">
            <a:spLocks noChangeArrowheads="1"/>
          </p:cNvSpPr>
          <p:nvPr/>
        </p:nvSpPr>
        <p:spPr bwMode="auto">
          <a:xfrm>
            <a:off x="0" y="6019800"/>
            <a:ext cx="9144000" cy="304800"/>
          </a:xfrm>
          <a:prstGeom prst="rect">
            <a:avLst/>
          </a:prstGeom>
          <a:noFill/>
          <a:ln w="9525">
            <a:noFill/>
            <a:miter lim="800000"/>
            <a:headEnd/>
            <a:tailEnd/>
          </a:ln>
        </p:spPr>
        <p:txBody>
          <a:bodyPr>
            <a:spAutoFit/>
          </a:bodyPr>
          <a:lstStyle/>
          <a:p>
            <a:pPr algn="ctr">
              <a:spcBef>
                <a:spcPct val="50000"/>
              </a:spcBef>
            </a:pPr>
            <a:r>
              <a:rPr lang="en-US" sz="1400" b="1" dirty="0">
                <a:solidFill>
                  <a:schemeClr val="bg1"/>
                </a:solidFill>
                <a:latin typeface="BellGothic BT" pitchFamily="34" charset="0"/>
              </a:rPr>
              <a:t>www.laborlawyers.com</a:t>
            </a:r>
          </a:p>
        </p:txBody>
      </p:sp>
      <p:sp>
        <p:nvSpPr>
          <p:cNvPr id="8" name="Rectangle 7"/>
          <p:cNvSpPr/>
          <p:nvPr/>
        </p:nvSpPr>
        <p:spPr>
          <a:xfrm>
            <a:off x="0" y="0"/>
            <a:ext cx="9144000" cy="228600"/>
          </a:xfrm>
          <a:prstGeom prst="rect">
            <a:avLst/>
          </a:prstGeom>
          <a:solidFill>
            <a:srgbClr val="F7D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Logo_Fisher_Phillips taglineCMYK_blue.png"/>
          <p:cNvPicPr>
            <a:picLocks noChangeAspect="1"/>
          </p:cNvPicPr>
          <p:nvPr/>
        </p:nvPicPr>
        <p:blipFill>
          <a:blip r:embed="rId4" cstate="print"/>
          <a:stretch>
            <a:fillRect/>
          </a:stretch>
        </p:blipFill>
        <p:spPr>
          <a:xfrm>
            <a:off x="152400" y="339414"/>
            <a:ext cx="4120945" cy="132653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2800" y="307540"/>
            <a:ext cx="1790700" cy="1162050"/>
          </a:xfrm>
          <a:prstGeom prst="rect">
            <a:avLst/>
          </a:prstGeom>
        </p:spPr>
      </p:pic>
    </p:spTree>
    <p:extLst>
      <p:ext uri="{BB962C8B-B14F-4D97-AF65-F5344CB8AC3E}">
        <p14:creationId xmlns:p14="http://schemas.microsoft.com/office/powerpoint/2010/main" val="35406610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43200" y="1371600"/>
            <a:ext cx="5943600" cy="4419600"/>
          </a:xfrm>
        </p:spPr>
        <p:txBody>
          <a:bodyPr>
            <a:normAutofit/>
          </a:bodyPr>
          <a:lstStyle/>
          <a:p>
            <a:pPr lvl="0" eaLnBrk="1" fontAlgn="auto" hangingPunct="1">
              <a:spcAft>
                <a:spcPts val="0"/>
              </a:spcAft>
              <a:defRPr/>
            </a:pPr>
            <a:r>
              <a:rPr lang="en-US" dirty="0" smtClean="0">
                <a:solidFill>
                  <a:srgbClr val="17375E"/>
                </a:solidFill>
              </a:rPr>
              <a:t>Use </a:t>
            </a:r>
            <a:r>
              <a:rPr lang="en-US" dirty="0" err="1" smtClean="0">
                <a:solidFill>
                  <a:srgbClr val="17375E"/>
                </a:solidFill>
              </a:rPr>
              <a:t>FCRA</a:t>
            </a:r>
            <a:r>
              <a:rPr lang="en-US" dirty="0" smtClean="0">
                <a:solidFill>
                  <a:srgbClr val="17375E"/>
                </a:solidFill>
              </a:rPr>
              <a:t> paperwork</a:t>
            </a:r>
          </a:p>
          <a:p>
            <a:pPr lvl="0" eaLnBrk="1" fontAlgn="auto" hangingPunct="1">
              <a:spcAft>
                <a:spcPts val="0"/>
              </a:spcAft>
              <a:defRPr/>
            </a:pPr>
            <a:r>
              <a:rPr lang="en-US" dirty="0" smtClean="0">
                <a:solidFill>
                  <a:srgbClr val="17375E"/>
                </a:solidFill>
              </a:rPr>
              <a:t>Document all “no hire” decisions based on criminal records </a:t>
            </a:r>
          </a:p>
          <a:p>
            <a:pPr lvl="0" eaLnBrk="1" fontAlgn="auto" hangingPunct="1">
              <a:spcAft>
                <a:spcPts val="0"/>
              </a:spcAft>
              <a:defRPr/>
            </a:pPr>
            <a:r>
              <a:rPr lang="en-US" dirty="0" smtClean="0">
                <a:solidFill>
                  <a:srgbClr val="17375E"/>
                </a:solidFill>
              </a:rPr>
              <a:t>Describe the individualized assessment</a:t>
            </a:r>
          </a:p>
          <a:p>
            <a:endParaRPr lang="en-US" dirty="0" smtClean="0">
              <a:solidFill>
                <a:srgbClr val="17375E"/>
              </a:solidFill>
            </a:endParaRPr>
          </a:p>
          <a:p>
            <a:endParaRPr lang="en-US" dirty="0"/>
          </a:p>
        </p:txBody>
      </p:sp>
      <p:pic>
        <p:nvPicPr>
          <p:cNvPr id="4" name="Picture 3" descr="File Access.jpg"/>
          <p:cNvPicPr>
            <a:picLocks noChangeAspect="1"/>
          </p:cNvPicPr>
          <p:nvPr/>
        </p:nvPicPr>
        <p:blipFill>
          <a:blip r:embed="rId3" cstate="print"/>
          <a:stretch>
            <a:fillRect/>
          </a:stretch>
        </p:blipFill>
        <p:spPr>
          <a:xfrm>
            <a:off x="304800" y="1524000"/>
            <a:ext cx="2362200" cy="2362200"/>
          </a:xfrm>
          <a:prstGeom prst="rect">
            <a:avLst/>
          </a:prstGeom>
        </p:spPr>
      </p:pic>
      <p:sp>
        <p:nvSpPr>
          <p:cNvPr id="6" name="Title 1"/>
          <p:cNvSpPr>
            <a:spLocks noGrp="1"/>
          </p:cNvSpPr>
          <p:nvPr>
            <p:ph type="title"/>
          </p:nvPr>
        </p:nvSpPr>
        <p:spPr>
          <a:xfrm>
            <a:off x="457200" y="0"/>
            <a:ext cx="8229600" cy="990600"/>
          </a:xfrm>
        </p:spPr>
        <p:txBody>
          <a:bodyPr>
            <a:noAutofit/>
          </a:bodyPr>
          <a:lstStyle/>
          <a:p>
            <a:r>
              <a:rPr lang="en-US" dirty="0" smtClean="0">
                <a:solidFill>
                  <a:srgbClr val="17375E"/>
                </a:solidFill>
              </a:rPr>
              <a:t>Document Your Decisions</a:t>
            </a:r>
            <a:endParaRPr lang="en-US" dirty="0">
              <a:solidFill>
                <a:srgbClr val="17375E"/>
              </a:solidFill>
            </a:endParaRPr>
          </a:p>
        </p:txBody>
      </p:sp>
    </p:spTree>
    <p:extLst>
      <p:ext uri="{BB962C8B-B14F-4D97-AF65-F5344CB8AC3E}">
        <p14:creationId xmlns:p14="http://schemas.microsoft.com/office/powerpoint/2010/main" val="3725258685"/>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body" idx="1"/>
          </p:nvPr>
        </p:nvSpPr>
        <p:spPr>
          <a:xfrm>
            <a:off x="457200" y="1371600"/>
            <a:ext cx="6599238" cy="4114800"/>
          </a:xfrm>
        </p:spPr>
        <p:txBody>
          <a:bodyPr>
            <a:normAutofit/>
          </a:bodyPr>
          <a:lstStyle/>
          <a:p>
            <a:r>
              <a:rPr lang="en-US" dirty="0" smtClean="0"/>
              <a:t>Storm outages?</a:t>
            </a:r>
          </a:p>
          <a:p>
            <a:r>
              <a:rPr lang="en-US" dirty="0" smtClean="0"/>
              <a:t>Weather-related office closings?</a:t>
            </a:r>
          </a:p>
          <a:p>
            <a:r>
              <a:rPr lang="en-US" dirty="0" smtClean="0"/>
              <a:t>Employee absences?</a:t>
            </a:r>
          </a:p>
          <a:p>
            <a:r>
              <a:rPr lang="en-US" dirty="0" smtClean="0"/>
              <a:t>Fire drill?</a:t>
            </a:r>
          </a:p>
          <a:p>
            <a:r>
              <a:rPr lang="en-US" dirty="0" smtClean="0"/>
              <a:t>Bomb threat?</a:t>
            </a:r>
          </a:p>
          <a:p>
            <a:r>
              <a:rPr lang="en-US" dirty="0" smtClean="0"/>
              <a:t>Cutting services for non-paying members?</a:t>
            </a:r>
          </a:p>
          <a:p>
            <a:r>
              <a:rPr lang="en-US" dirty="0" smtClean="0"/>
              <a:t>Other similar predictable “challenges?”</a:t>
            </a:r>
          </a:p>
        </p:txBody>
      </p:sp>
      <p:sp>
        <p:nvSpPr>
          <p:cNvPr id="19460" name="Rectangle 3"/>
          <p:cNvSpPr>
            <a:spLocks noGrp="1" noChangeArrowheads="1"/>
          </p:cNvSpPr>
          <p:nvPr>
            <p:ph type="title"/>
          </p:nvPr>
        </p:nvSpPr>
        <p:spPr>
          <a:xfrm>
            <a:off x="2931" y="20515"/>
            <a:ext cx="9144000" cy="970085"/>
          </a:xfrm>
        </p:spPr>
        <p:txBody>
          <a:bodyPr>
            <a:normAutofit/>
          </a:bodyPr>
          <a:lstStyle/>
          <a:p>
            <a:pPr algn="ctr" eaLnBrk="1" hangingPunct="1"/>
            <a:r>
              <a:rPr lang="en-US" sz="3600" dirty="0" smtClean="0"/>
              <a:t>Do You Have Contingency Plans?</a:t>
            </a:r>
          </a:p>
        </p:txBody>
      </p:sp>
    </p:spTree>
    <p:extLst>
      <p:ext uri="{BB962C8B-B14F-4D97-AF65-F5344CB8AC3E}">
        <p14:creationId xmlns:p14="http://schemas.microsoft.com/office/powerpoint/2010/main" val="2032880452"/>
      </p:ext>
    </p:extLst>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body" idx="1"/>
          </p:nvPr>
        </p:nvSpPr>
        <p:spPr>
          <a:xfrm>
            <a:off x="457200" y="1371600"/>
            <a:ext cx="6599238" cy="4114800"/>
          </a:xfrm>
        </p:spPr>
        <p:txBody>
          <a:bodyPr/>
          <a:lstStyle/>
          <a:p>
            <a:r>
              <a:rPr lang="en-US" dirty="0" smtClean="0"/>
              <a:t>Anticipate predictable HR issues</a:t>
            </a:r>
          </a:p>
          <a:p>
            <a:r>
              <a:rPr lang="en-US" dirty="0" smtClean="0"/>
              <a:t>Plan your initial response</a:t>
            </a:r>
          </a:p>
          <a:p>
            <a:r>
              <a:rPr lang="en-US" dirty="0" smtClean="0"/>
              <a:t>Educate the possible first responders</a:t>
            </a:r>
          </a:p>
          <a:p>
            <a:r>
              <a:rPr lang="en-US" dirty="0" smtClean="0"/>
              <a:t>Successfully resolve the issues</a:t>
            </a:r>
          </a:p>
          <a:p>
            <a:r>
              <a:rPr lang="en-US" dirty="0" smtClean="0"/>
              <a:t>Minimize or avoid legal liability</a:t>
            </a:r>
          </a:p>
        </p:txBody>
      </p:sp>
      <p:sp>
        <p:nvSpPr>
          <p:cNvPr id="19460" name="Rectangle 3"/>
          <p:cNvSpPr>
            <a:spLocks noGrp="1" noChangeArrowheads="1"/>
          </p:cNvSpPr>
          <p:nvPr>
            <p:ph type="title"/>
          </p:nvPr>
        </p:nvSpPr>
        <p:spPr>
          <a:xfrm>
            <a:off x="0" y="1"/>
            <a:ext cx="9144000" cy="990600"/>
          </a:xfrm>
        </p:spPr>
        <p:txBody>
          <a:bodyPr>
            <a:noAutofit/>
          </a:bodyPr>
          <a:lstStyle/>
          <a:p>
            <a:pPr algn="ctr" eaLnBrk="1" hangingPunct="1"/>
            <a:r>
              <a:rPr lang="en-US" sz="3600" dirty="0" smtClean="0"/>
              <a:t>You Need Contingency Plans </a:t>
            </a:r>
            <a:br>
              <a:rPr lang="en-US" sz="3600" dirty="0" smtClean="0"/>
            </a:br>
            <a:r>
              <a:rPr lang="en-US" sz="3600" dirty="0" smtClean="0"/>
              <a:t>For HR Issues</a:t>
            </a:r>
          </a:p>
        </p:txBody>
      </p:sp>
    </p:spTree>
    <p:extLst>
      <p:ext uri="{BB962C8B-B14F-4D97-AF65-F5344CB8AC3E}">
        <p14:creationId xmlns:p14="http://schemas.microsoft.com/office/powerpoint/2010/main" val="3769443221"/>
      </p:ext>
    </p:extLst>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body" idx="1"/>
          </p:nvPr>
        </p:nvSpPr>
        <p:spPr>
          <a:xfrm>
            <a:off x="457200" y="1371600"/>
            <a:ext cx="6599238" cy="4114800"/>
          </a:xfrm>
        </p:spPr>
        <p:txBody>
          <a:bodyPr/>
          <a:lstStyle/>
          <a:p>
            <a:r>
              <a:rPr lang="en-US" dirty="0" smtClean="0"/>
              <a:t>Fast-paced, interactive scenarios</a:t>
            </a:r>
          </a:p>
          <a:p>
            <a:r>
              <a:rPr lang="en-US" dirty="0" smtClean="0"/>
              <a:t>Focusing on practical day-to-day actions</a:t>
            </a:r>
          </a:p>
          <a:p>
            <a:r>
              <a:rPr lang="en-US" dirty="0" smtClean="0"/>
              <a:t>With commentary on legal backdrop</a:t>
            </a:r>
          </a:p>
          <a:p>
            <a:r>
              <a:rPr lang="en-US" dirty="0" smtClean="0"/>
              <a:t>Your questions and comments welcome</a:t>
            </a:r>
          </a:p>
          <a:p>
            <a:endParaRPr lang="en-US" dirty="0" smtClean="0"/>
          </a:p>
        </p:txBody>
      </p:sp>
      <p:sp>
        <p:nvSpPr>
          <p:cNvPr id="19460" name="Rectangle 3"/>
          <p:cNvSpPr>
            <a:spLocks noGrp="1" noChangeArrowheads="1"/>
          </p:cNvSpPr>
          <p:nvPr>
            <p:ph type="title"/>
          </p:nvPr>
        </p:nvSpPr>
        <p:spPr>
          <a:xfrm>
            <a:off x="0" y="1"/>
            <a:ext cx="9144000" cy="990600"/>
          </a:xfrm>
        </p:spPr>
        <p:txBody>
          <a:bodyPr>
            <a:normAutofit/>
          </a:bodyPr>
          <a:lstStyle/>
          <a:p>
            <a:pPr algn="ctr" eaLnBrk="1" hangingPunct="1"/>
            <a:r>
              <a:rPr lang="en-US" sz="3600" dirty="0" smtClean="0"/>
              <a:t>Overview Of This Session</a:t>
            </a:r>
          </a:p>
        </p:txBody>
      </p:sp>
    </p:spTree>
    <p:extLst>
      <p:ext uri="{BB962C8B-B14F-4D97-AF65-F5344CB8AC3E}">
        <p14:creationId xmlns:p14="http://schemas.microsoft.com/office/powerpoint/2010/main" val="1519257808"/>
      </p:ext>
    </p:extLst>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3"/>
          <p:cNvSpPr>
            <a:spLocks noGrp="1" noChangeArrowheads="1"/>
          </p:cNvSpPr>
          <p:nvPr>
            <p:ph type="title"/>
          </p:nvPr>
        </p:nvSpPr>
        <p:spPr>
          <a:xfrm>
            <a:off x="0" y="1"/>
            <a:ext cx="9144000" cy="990600"/>
          </a:xfrm>
        </p:spPr>
        <p:txBody>
          <a:bodyPr>
            <a:noAutofit/>
          </a:bodyPr>
          <a:lstStyle/>
          <a:p>
            <a:pPr algn="ctr" eaLnBrk="1" hangingPunct="1"/>
            <a:r>
              <a:rPr lang="en-US" sz="3600" dirty="0" smtClean="0"/>
              <a:t>Sage Advice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00" y="1524000"/>
            <a:ext cx="7874000" cy="3810000"/>
          </a:xfrm>
          <a:prstGeom prst="rect">
            <a:avLst/>
          </a:prstGeom>
        </p:spPr>
      </p:pic>
    </p:spTree>
    <p:extLst>
      <p:ext uri="{BB962C8B-B14F-4D97-AF65-F5344CB8AC3E}">
        <p14:creationId xmlns:p14="http://schemas.microsoft.com/office/powerpoint/2010/main" val="1124811154"/>
      </p:ext>
    </p:extLst>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body" idx="1"/>
          </p:nvPr>
        </p:nvSpPr>
        <p:spPr>
          <a:xfrm>
            <a:off x="457200" y="1828800"/>
            <a:ext cx="8458200" cy="4114800"/>
          </a:xfrm>
        </p:spPr>
        <p:txBody>
          <a:bodyPr/>
          <a:lstStyle/>
          <a:p>
            <a:pPr marL="0" indent="0" algn="ctr" eaLnBrk="1" hangingPunct="1">
              <a:lnSpc>
                <a:spcPct val="100000"/>
              </a:lnSpc>
              <a:spcBef>
                <a:spcPts val="600"/>
              </a:spcBef>
              <a:buNone/>
            </a:pPr>
            <a:r>
              <a:rPr lang="en-US" b="1" dirty="0" smtClean="0">
                <a:solidFill>
                  <a:srgbClr val="FF0000"/>
                </a:solidFill>
              </a:rPr>
              <a:t>A new employee refuses to sign the Acknowledgment of</a:t>
            </a:r>
          </a:p>
          <a:p>
            <a:pPr marL="0" indent="0" algn="ctr" eaLnBrk="1" hangingPunct="1">
              <a:lnSpc>
                <a:spcPct val="100000"/>
              </a:lnSpc>
              <a:spcBef>
                <a:spcPts val="0"/>
              </a:spcBef>
              <a:buNone/>
            </a:pPr>
            <a:r>
              <a:rPr lang="en-US" b="1" dirty="0" smtClean="0">
                <a:solidFill>
                  <a:srgbClr val="FF0000"/>
                </a:solidFill>
              </a:rPr>
              <a:t>Receipt for your employee handbook?</a:t>
            </a:r>
          </a:p>
        </p:txBody>
      </p:sp>
      <p:sp>
        <p:nvSpPr>
          <p:cNvPr id="19460" name="Rectangle 3"/>
          <p:cNvSpPr>
            <a:spLocks noGrp="1" noChangeArrowheads="1"/>
          </p:cNvSpPr>
          <p:nvPr>
            <p:ph type="title"/>
          </p:nvPr>
        </p:nvSpPr>
        <p:spPr>
          <a:xfrm>
            <a:off x="0" y="0"/>
            <a:ext cx="9144000" cy="1036637"/>
          </a:xfrm>
        </p:spPr>
        <p:txBody>
          <a:bodyPr>
            <a:normAutofit/>
          </a:bodyPr>
          <a:lstStyle/>
          <a:p>
            <a:pPr algn="ctr" eaLnBrk="1" hangingPunct="1"/>
            <a:r>
              <a:rPr lang="en-US" sz="3600" dirty="0" smtClean="0"/>
              <a:t>What Would You Do If….</a:t>
            </a:r>
          </a:p>
        </p:txBody>
      </p:sp>
      <p:pic>
        <p:nvPicPr>
          <p:cNvPr id="4" name="Picture 2" descr="https://encrypted-tbn1.gstatic.com/images?q=tbn:ANd9GcRUCf5wmFkxf7a4zCsWB6HCdUp4tl71TxobsIrEy2vUj91A0NJLHg"/>
          <p:cNvPicPr>
            <a:picLocks noChangeAspect="1" noChangeArrowheads="1"/>
          </p:cNvPicPr>
          <p:nvPr/>
        </p:nvPicPr>
        <p:blipFill>
          <a:blip r:embed="rId3" cstate="print"/>
          <a:srcRect l="6982" r="6982"/>
          <a:stretch>
            <a:fillRect/>
          </a:stretch>
        </p:blipFill>
        <p:spPr bwMode="auto">
          <a:xfrm>
            <a:off x="3457284" y="3124200"/>
            <a:ext cx="2915409" cy="2819400"/>
          </a:xfrm>
          <a:prstGeom prst="rect">
            <a:avLst/>
          </a:prstGeom>
          <a:noFill/>
        </p:spPr>
      </p:pic>
    </p:spTree>
    <p:extLst>
      <p:ext uri="{BB962C8B-B14F-4D97-AF65-F5344CB8AC3E}">
        <p14:creationId xmlns:p14="http://schemas.microsoft.com/office/powerpoint/2010/main" val="2645656008"/>
      </p:ext>
    </p:extLst>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body" idx="1"/>
          </p:nvPr>
        </p:nvSpPr>
        <p:spPr>
          <a:xfrm>
            <a:off x="457200" y="1828800"/>
            <a:ext cx="8003084" cy="4114800"/>
          </a:xfrm>
        </p:spPr>
        <p:txBody>
          <a:bodyPr/>
          <a:lstStyle/>
          <a:p>
            <a:pPr marL="0" indent="0" algn="ctr" eaLnBrk="1" hangingPunct="1">
              <a:lnSpc>
                <a:spcPct val="100000"/>
              </a:lnSpc>
              <a:spcBef>
                <a:spcPts val="0"/>
              </a:spcBef>
              <a:buNone/>
            </a:pPr>
            <a:r>
              <a:rPr lang="en-US" b="1" dirty="0" smtClean="0">
                <a:solidFill>
                  <a:srgbClr val="FF0000"/>
                </a:solidFill>
              </a:rPr>
              <a:t>The background check on a job candidate job shows multiple arrests? </a:t>
            </a:r>
          </a:p>
        </p:txBody>
      </p:sp>
      <p:pic>
        <p:nvPicPr>
          <p:cNvPr id="4" name="Picture 3" descr="background-check.jpg"/>
          <p:cNvPicPr>
            <a:picLocks noChangeAspect="1"/>
          </p:cNvPicPr>
          <p:nvPr/>
        </p:nvPicPr>
        <p:blipFill>
          <a:blip r:embed="rId3" cstate="print"/>
          <a:stretch>
            <a:fillRect/>
          </a:stretch>
        </p:blipFill>
        <p:spPr>
          <a:xfrm>
            <a:off x="3200400" y="3048000"/>
            <a:ext cx="2629585" cy="2514600"/>
          </a:xfrm>
          <a:prstGeom prst="rect">
            <a:avLst/>
          </a:prstGeom>
        </p:spPr>
      </p:pic>
      <p:sp>
        <p:nvSpPr>
          <p:cNvPr id="7" name="Rectangle 3"/>
          <p:cNvSpPr>
            <a:spLocks noGrp="1" noChangeArrowheads="1"/>
          </p:cNvSpPr>
          <p:nvPr>
            <p:ph type="title"/>
          </p:nvPr>
        </p:nvSpPr>
        <p:spPr>
          <a:xfrm>
            <a:off x="0" y="0"/>
            <a:ext cx="9144000" cy="1036637"/>
          </a:xfrm>
        </p:spPr>
        <p:txBody>
          <a:bodyPr>
            <a:normAutofit/>
          </a:bodyPr>
          <a:lstStyle/>
          <a:p>
            <a:pPr algn="ctr" eaLnBrk="1" hangingPunct="1"/>
            <a:r>
              <a:rPr lang="en-US" sz="3600" dirty="0" smtClean="0"/>
              <a:t>What Would You Do If….</a:t>
            </a:r>
          </a:p>
        </p:txBody>
      </p:sp>
    </p:spTree>
    <p:extLst>
      <p:ext uri="{BB962C8B-B14F-4D97-AF65-F5344CB8AC3E}">
        <p14:creationId xmlns:p14="http://schemas.microsoft.com/office/powerpoint/2010/main" val="34602919"/>
      </p:ext>
    </p:extLst>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body" idx="1"/>
          </p:nvPr>
        </p:nvSpPr>
        <p:spPr>
          <a:xfrm>
            <a:off x="457200" y="1828800"/>
            <a:ext cx="8003084" cy="4114800"/>
          </a:xfrm>
        </p:spPr>
        <p:txBody>
          <a:bodyPr/>
          <a:lstStyle/>
          <a:p>
            <a:pPr marL="0" indent="0" algn="ctr" eaLnBrk="1" hangingPunct="1">
              <a:lnSpc>
                <a:spcPct val="100000"/>
              </a:lnSpc>
              <a:spcBef>
                <a:spcPts val="0"/>
              </a:spcBef>
              <a:buNone/>
            </a:pPr>
            <a:r>
              <a:rPr lang="en-US" b="1" dirty="0" smtClean="0">
                <a:solidFill>
                  <a:srgbClr val="FF0000"/>
                </a:solidFill>
              </a:rPr>
              <a:t>A new employee presents evidence that his authority to work in the U.S expires only a few months after you hired him?</a:t>
            </a:r>
          </a:p>
        </p:txBody>
      </p:sp>
      <p:pic>
        <p:nvPicPr>
          <p:cNvPr id="4" name="Picture 3" descr="I-9 Form New 2013.png"/>
          <p:cNvPicPr>
            <a:picLocks noChangeAspect="1"/>
          </p:cNvPicPr>
          <p:nvPr/>
        </p:nvPicPr>
        <p:blipFill>
          <a:blip r:embed="rId3" cstate="print"/>
          <a:stretch>
            <a:fillRect/>
          </a:stretch>
        </p:blipFill>
        <p:spPr>
          <a:xfrm>
            <a:off x="3048000" y="3352800"/>
            <a:ext cx="3201234" cy="2438400"/>
          </a:xfrm>
          <a:prstGeom prst="rect">
            <a:avLst/>
          </a:prstGeom>
        </p:spPr>
      </p:pic>
      <p:sp>
        <p:nvSpPr>
          <p:cNvPr id="7" name="Rectangle 3"/>
          <p:cNvSpPr>
            <a:spLocks noGrp="1" noChangeArrowheads="1"/>
          </p:cNvSpPr>
          <p:nvPr>
            <p:ph type="title"/>
          </p:nvPr>
        </p:nvSpPr>
        <p:spPr>
          <a:xfrm>
            <a:off x="0" y="0"/>
            <a:ext cx="9144000" cy="1036637"/>
          </a:xfrm>
        </p:spPr>
        <p:txBody>
          <a:bodyPr>
            <a:normAutofit/>
          </a:bodyPr>
          <a:lstStyle/>
          <a:p>
            <a:pPr algn="ctr" eaLnBrk="1" hangingPunct="1"/>
            <a:r>
              <a:rPr lang="en-US" sz="3600" dirty="0" smtClean="0"/>
              <a:t>What Would You Do If….</a:t>
            </a:r>
          </a:p>
        </p:txBody>
      </p:sp>
    </p:spTree>
    <p:extLst>
      <p:ext uri="{BB962C8B-B14F-4D97-AF65-F5344CB8AC3E}">
        <p14:creationId xmlns:p14="http://schemas.microsoft.com/office/powerpoint/2010/main" val="766806576"/>
      </p:ext>
    </p:extLst>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body" idx="1"/>
          </p:nvPr>
        </p:nvSpPr>
        <p:spPr>
          <a:xfrm>
            <a:off x="457200" y="1828800"/>
            <a:ext cx="8003084" cy="4114800"/>
          </a:xfrm>
        </p:spPr>
        <p:txBody>
          <a:bodyPr/>
          <a:lstStyle/>
          <a:p>
            <a:pPr marL="0" indent="0" algn="ctr" eaLnBrk="1" hangingPunct="1">
              <a:lnSpc>
                <a:spcPct val="100000"/>
              </a:lnSpc>
              <a:spcBef>
                <a:spcPts val="0"/>
              </a:spcBef>
              <a:buNone/>
            </a:pPr>
            <a:r>
              <a:rPr lang="en-US" b="1" dirty="0" smtClean="0">
                <a:solidFill>
                  <a:srgbClr val="FF0000"/>
                </a:solidFill>
              </a:rPr>
              <a:t>An official from Homeland Security shows up at your Coop and asks to review your I-9 Forms?</a:t>
            </a:r>
          </a:p>
        </p:txBody>
      </p:sp>
      <p:pic>
        <p:nvPicPr>
          <p:cNvPr id="5" name="Picture 4" descr="FORM-I-9.jpg"/>
          <p:cNvPicPr>
            <a:picLocks noChangeAspect="1"/>
          </p:cNvPicPr>
          <p:nvPr/>
        </p:nvPicPr>
        <p:blipFill>
          <a:blip r:embed="rId3" cstate="print"/>
          <a:stretch>
            <a:fillRect/>
          </a:stretch>
        </p:blipFill>
        <p:spPr>
          <a:xfrm rot="1250325">
            <a:off x="4610841" y="3108868"/>
            <a:ext cx="2133600" cy="2752725"/>
          </a:xfrm>
          <a:prstGeom prst="rect">
            <a:avLst/>
          </a:prstGeom>
        </p:spPr>
      </p:pic>
      <p:pic>
        <p:nvPicPr>
          <p:cNvPr id="7" name="Picture 6" descr="homeland security.png"/>
          <p:cNvPicPr>
            <a:picLocks noChangeAspect="1"/>
          </p:cNvPicPr>
          <p:nvPr/>
        </p:nvPicPr>
        <p:blipFill>
          <a:blip r:embed="rId4" cstate="print"/>
          <a:stretch>
            <a:fillRect/>
          </a:stretch>
        </p:blipFill>
        <p:spPr>
          <a:xfrm>
            <a:off x="2057400" y="3124200"/>
            <a:ext cx="2603819" cy="2590800"/>
          </a:xfrm>
          <a:prstGeom prst="rect">
            <a:avLst/>
          </a:prstGeom>
        </p:spPr>
      </p:pic>
      <p:sp>
        <p:nvSpPr>
          <p:cNvPr id="8" name="Rectangle 3"/>
          <p:cNvSpPr>
            <a:spLocks noGrp="1" noChangeArrowheads="1"/>
          </p:cNvSpPr>
          <p:nvPr>
            <p:ph type="title"/>
          </p:nvPr>
        </p:nvSpPr>
        <p:spPr>
          <a:xfrm>
            <a:off x="0" y="0"/>
            <a:ext cx="9144000" cy="1036637"/>
          </a:xfrm>
        </p:spPr>
        <p:txBody>
          <a:bodyPr>
            <a:normAutofit/>
          </a:bodyPr>
          <a:lstStyle/>
          <a:p>
            <a:pPr algn="ctr" eaLnBrk="1" hangingPunct="1"/>
            <a:r>
              <a:rPr lang="en-US" sz="3600" dirty="0" smtClean="0"/>
              <a:t>What Would You Do If….</a:t>
            </a:r>
          </a:p>
        </p:txBody>
      </p:sp>
    </p:spTree>
    <p:extLst>
      <p:ext uri="{BB962C8B-B14F-4D97-AF65-F5344CB8AC3E}">
        <p14:creationId xmlns:p14="http://schemas.microsoft.com/office/powerpoint/2010/main" val="2344658929"/>
      </p:ext>
    </p:extLst>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body" idx="1"/>
          </p:nvPr>
        </p:nvSpPr>
        <p:spPr>
          <a:xfrm>
            <a:off x="0" y="1828800"/>
            <a:ext cx="9144000" cy="4114800"/>
          </a:xfrm>
        </p:spPr>
        <p:txBody>
          <a:bodyPr/>
          <a:lstStyle/>
          <a:p>
            <a:pPr marL="0" indent="0" algn="ctr" eaLnBrk="1" hangingPunct="1">
              <a:lnSpc>
                <a:spcPct val="100000"/>
              </a:lnSpc>
              <a:spcBef>
                <a:spcPts val="600"/>
              </a:spcBef>
              <a:buNone/>
            </a:pPr>
            <a:r>
              <a:rPr lang="en-US" b="1" dirty="0" smtClean="0">
                <a:solidFill>
                  <a:srgbClr val="FF0000"/>
                </a:solidFill>
              </a:rPr>
              <a:t>An employee in her introductory period</a:t>
            </a:r>
          </a:p>
          <a:p>
            <a:pPr marL="0" indent="0" algn="ctr" eaLnBrk="1" hangingPunct="1">
              <a:lnSpc>
                <a:spcPct val="100000"/>
              </a:lnSpc>
              <a:spcBef>
                <a:spcPts val="0"/>
              </a:spcBef>
              <a:buNone/>
            </a:pPr>
            <a:r>
              <a:rPr lang="en-US" b="1" dirty="0" smtClean="0">
                <a:solidFill>
                  <a:srgbClr val="FF0000"/>
                </a:solidFill>
              </a:rPr>
              <a:t>tells you she is pregnant?</a:t>
            </a:r>
          </a:p>
        </p:txBody>
      </p:sp>
      <p:pic>
        <p:nvPicPr>
          <p:cNvPr id="2" name="Picture 1"/>
          <p:cNvPicPr>
            <a:picLocks noChangeAspect="1"/>
          </p:cNvPicPr>
          <p:nvPr/>
        </p:nvPicPr>
        <p:blipFill>
          <a:blip r:embed="rId3" cstate="print"/>
          <a:stretch>
            <a:fillRect/>
          </a:stretch>
        </p:blipFill>
        <p:spPr>
          <a:xfrm>
            <a:off x="3200400" y="2971800"/>
            <a:ext cx="2629585" cy="2667000"/>
          </a:xfrm>
          <a:prstGeom prst="rect">
            <a:avLst/>
          </a:prstGeom>
        </p:spPr>
      </p:pic>
      <p:sp>
        <p:nvSpPr>
          <p:cNvPr id="7" name="Rectangle 3"/>
          <p:cNvSpPr>
            <a:spLocks noGrp="1" noChangeArrowheads="1"/>
          </p:cNvSpPr>
          <p:nvPr>
            <p:ph type="title"/>
          </p:nvPr>
        </p:nvSpPr>
        <p:spPr>
          <a:xfrm>
            <a:off x="0" y="0"/>
            <a:ext cx="9144000" cy="1036637"/>
          </a:xfrm>
        </p:spPr>
        <p:txBody>
          <a:bodyPr>
            <a:normAutofit/>
          </a:bodyPr>
          <a:lstStyle/>
          <a:p>
            <a:pPr algn="ctr" eaLnBrk="1" hangingPunct="1"/>
            <a:r>
              <a:rPr lang="en-US" sz="3600" dirty="0" smtClean="0"/>
              <a:t>What Would You Do If….</a:t>
            </a:r>
          </a:p>
        </p:txBody>
      </p:sp>
    </p:spTree>
    <p:extLst>
      <p:ext uri="{BB962C8B-B14F-4D97-AF65-F5344CB8AC3E}">
        <p14:creationId xmlns:p14="http://schemas.microsoft.com/office/powerpoint/2010/main" val="3721414552"/>
      </p:ext>
    </p:extLst>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body" idx="1"/>
          </p:nvPr>
        </p:nvSpPr>
        <p:spPr>
          <a:xfrm>
            <a:off x="457200" y="1828800"/>
            <a:ext cx="8003084" cy="4114800"/>
          </a:xfrm>
        </p:spPr>
        <p:txBody>
          <a:bodyPr/>
          <a:lstStyle/>
          <a:p>
            <a:pPr marL="0" indent="0" algn="ctr" eaLnBrk="1" hangingPunct="1">
              <a:lnSpc>
                <a:spcPct val="100000"/>
              </a:lnSpc>
              <a:spcBef>
                <a:spcPts val="600"/>
              </a:spcBef>
              <a:buNone/>
            </a:pPr>
            <a:r>
              <a:rPr lang="en-US" b="1" dirty="0" smtClean="0">
                <a:solidFill>
                  <a:srgbClr val="FF0000"/>
                </a:solidFill>
              </a:rPr>
              <a:t>An employee claims he is legally entitled</a:t>
            </a:r>
          </a:p>
          <a:p>
            <a:pPr marL="0" indent="0" algn="ctr" eaLnBrk="1" hangingPunct="1">
              <a:lnSpc>
                <a:spcPct val="100000"/>
              </a:lnSpc>
              <a:spcBef>
                <a:spcPts val="0"/>
              </a:spcBef>
              <a:buNone/>
            </a:pPr>
            <a:r>
              <a:rPr lang="en-US" b="1" dirty="0" smtClean="0">
                <a:solidFill>
                  <a:srgbClr val="FF0000"/>
                </a:solidFill>
              </a:rPr>
              <a:t>to a “smoke break?”</a:t>
            </a:r>
          </a:p>
        </p:txBody>
      </p:sp>
      <p:pic>
        <p:nvPicPr>
          <p:cNvPr id="5" name="Content Placeholder 3" descr="cig.jpg"/>
          <p:cNvPicPr>
            <a:picLocks noChangeAspect="1"/>
          </p:cNvPicPr>
          <p:nvPr/>
        </p:nvPicPr>
        <p:blipFill>
          <a:blip r:embed="rId3" cstate="print"/>
          <a:stretch>
            <a:fillRect/>
          </a:stretch>
        </p:blipFill>
        <p:spPr>
          <a:xfrm>
            <a:off x="2438400" y="2819400"/>
            <a:ext cx="4247986" cy="3185990"/>
          </a:xfrm>
          <a:prstGeom prst="rect">
            <a:avLst/>
          </a:prstGeom>
        </p:spPr>
      </p:pic>
      <p:sp>
        <p:nvSpPr>
          <p:cNvPr id="7" name="Rectangle 3"/>
          <p:cNvSpPr>
            <a:spLocks noGrp="1" noChangeArrowheads="1"/>
          </p:cNvSpPr>
          <p:nvPr>
            <p:ph type="title"/>
          </p:nvPr>
        </p:nvSpPr>
        <p:spPr>
          <a:xfrm>
            <a:off x="0" y="0"/>
            <a:ext cx="9144000" cy="1036637"/>
          </a:xfrm>
        </p:spPr>
        <p:txBody>
          <a:bodyPr>
            <a:normAutofit/>
          </a:bodyPr>
          <a:lstStyle/>
          <a:p>
            <a:pPr algn="ctr" eaLnBrk="1" hangingPunct="1"/>
            <a:r>
              <a:rPr lang="en-US" sz="3600" dirty="0" smtClean="0"/>
              <a:t>What Would You Do If….</a:t>
            </a:r>
          </a:p>
        </p:txBody>
      </p:sp>
    </p:spTree>
    <p:extLst>
      <p:ext uri="{BB962C8B-B14F-4D97-AF65-F5344CB8AC3E}">
        <p14:creationId xmlns:p14="http://schemas.microsoft.com/office/powerpoint/2010/main" val="272797416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7375E"/>
                </a:solidFill>
              </a:rPr>
              <a:t>Religious Garb and Grooming</a:t>
            </a:r>
            <a:endParaRPr lang="en-US" dirty="0">
              <a:solidFill>
                <a:srgbClr val="17375E"/>
              </a:solidFill>
            </a:endParaRPr>
          </a:p>
        </p:txBody>
      </p:sp>
      <p:sp>
        <p:nvSpPr>
          <p:cNvPr id="3" name="Content Placeholder 2"/>
          <p:cNvSpPr>
            <a:spLocks noGrp="1"/>
          </p:cNvSpPr>
          <p:nvPr>
            <p:ph idx="1"/>
          </p:nvPr>
        </p:nvSpPr>
        <p:spPr>
          <a:xfrm>
            <a:off x="457200" y="1371600"/>
            <a:ext cx="8229600" cy="4800600"/>
          </a:xfrm>
        </p:spPr>
        <p:txBody>
          <a:bodyPr/>
          <a:lstStyle/>
          <a:p>
            <a:r>
              <a:rPr lang="en-US" dirty="0" smtClean="0"/>
              <a:t>EEOC issued new Guidelines in March 2014 which confirm that Title VII:</a:t>
            </a:r>
          </a:p>
          <a:p>
            <a:pPr lvl="1"/>
            <a:r>
              <a:rPr lang="en-US" dirty="0" smtClean="0"/>
              <a:t>Prohibits disparate treatment</a:t>
            </a:r>
          </a:p>
          <a:p>
            <a:pPr lvl="1"/>
            <a:r>
              <a:rPr lang="en-US" dirty="0" smtClean="0"/>
              <a:t>Prohibits segregation</a:t>
            </a:r>
          </a:p>
          <a:p>
            <a:pPr lvl="1"/>
            <a:r>
              <a:rPr lang="en-US" dirty="0" smtClean="0"/>
              <a:t>Prohibits harassment</a:t>
            </a:r>
          </a:p>
          <a:p>
            <a:pPr lvl="1"/>
            <a:r>
              <a:rPr lang="en-US" dirty="0" smtClean="0"/>
              <a:t>Prohibits retaliation</a:t>
            </a:r>
          </a:p>
          <a:p>
            <a:pPr lvl="1"/>
            <a:r>
              <a:rPr lang="en-US" dirty="0" smtClean="0"/>
              <a:t>Requires accommodation</a:t>
            </a:r>
          </a:p>
          <a:p>
            <a:r>
              <a:rPr lang="en-US" dirty="0" err="1" smtClean="0"/>
              <a:t>FAQs</a:t>
            </a:r>
            <a:r>
              <a:rPr lang="en-US" dirty="0" smtClean="0"/>
              <a:t> give specific examples</a:t>
            </a:r>
            <a:endParaRPr lang="en-US" dirty="0"/>
          </a:p>
        </p:txBody>
      </p:sp>
    </p:spTree>
    <p:extLst>
      <p:ext uri="{BB962C8B-B14F-4D97-AF65-F5344CB8AC3E}">
        <p14:creationId xmlns:p14="http://schemas.microsoft.com/office/powerpoint/2010/main" val="2237204751"/>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a:xfrm>
            <a:off x="0" y="1828800"/>
            <a:ext cx="9144000" cy="41148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Aft>
                <a:spcPts val="0"/>
              </a:spcAft>
              <a:buClrTx/>
              <a:buSzTx/>
              <a:buFont typeface="Arial" pitchFamily="34" charset="0"/>
              <a:buNone/>
              <a:tabLst/>
              <a:defRPr/>
            </a:pPr>
            <a:r>
              <a:rPr kumimoji="0" lang="en-US" sz="2400" b="1" i="0" u="none" strike="noStrike" kern="1200" cap="none" spc="0" normalizeH="0" baseline="0" noProof="0" dirty="0" smtClean="0">
                <a:ln>
                  <a:noFill/>
                </a:ln>
                <a:solidFill>
                  <a:srgbClr val="FF0000"/>
                </a:solidFill>
                <a:effectLst/>
                <a:uLnTx/>
                <a:uFillTx/>
                <a:latin typeface="Arial" pitchFamily="34" charset="0"/>
                <a:cs typeface="Arial" pitchFamily="34" charset="0"/>
              </a:rPr>
              <a:t>An employee who</a:t>
            </a:r>
            <a:r>
              <a:rPr kumimoji="0" lang="en-US" sz="2400" b="1" i="0" u="none" strike="noStrike" kern="1200" cap="none" spc="0" normalizeH="0" noProof="0" dirty="0" smtClean="0">
                <a:ln>
                  <a:noFill/>
                </a:ln>
                <a:solidFill>
                  <a:srgbClr val="FF0000"/>
                </a:solidFill>
                <a:effectLst/>
                <a:uLnTx/>
                <a:uFillTx/>
                <a:latin typeface="Arial" pitchFamily="34" charset="0"/>
                <a:cs typeface="Arial" pitchFamily="34" charset="0"/>
              </a:rPr>
              <a:t> tested positive for cannabis metabolites claims it was OK because he spent the weekend in Colorado where recreational pot use is legal?</a:t>
            </a:r>
            <a:endParaRPr kumimoji="0" lang="en-US" sz="2400" b="1" i="0" u="none" strike="noStrike" kern="1200" cap="none" spc="0" normalizeH="0" baseline="0" noProof="0" dirty="0" smtClean="0">
              <a:ln>
                <a:noFill/>
              </a:ln>
              <a:solidFill>
                <a:srgbClr val="FF0000"/>
              </a:solidFill>
              <a:effectLst/>
              <a:uLnTx/>
              <a:uFillTx/>
              <a:latin typeface="Arial" pitchFamily="34" charset="0"/>
              <a:cs typeface="Arial" pitchFamily="34" charset="0"/>
            </a:endParaRPr>
          </a:p>
        </p:txBody>
      </p:sp>
      <p:pic>
        <p:nvPicPr>
          <p:cNvPr id="6" name="Content Placeholder 5" descr="thCAQW6J7P.jpg"/>
          <p:cNvPicPr>
            <a:picLocks noChangeAspect="1"/>
          </p:cNvPicPr>
          <p:nvPr/>
        </p:nvPicPr>
        <p:blipFill>
          <a:blip r:embed="rId3" cstate="print"/>
          <a:stretch>
            <a:fillRect/>
          </a:stretch>
        </p:blipFill>
        <p:spPr>
          <a:xfrm>
            <a:off x="3371537" y="3200401"/>
            <a:ext cx="2917379" cy="2819399"/>
          </a:xfrm>
          <a:prstGeom prst="rect">
            <a:avLst/>
          </a:prstGeom>
        </p:spPr>
      </p:pic>
      <p:sp>
        <p:nvSpPr>
          <p:cNvPr id="10" name="Rectangle 3"/>
          <p:cNvSpPr>
            <a:spLocks noGrp="1" noChangeArrowheads="1"/>
          </p:cNvSpPr>
          <p:nvPr>
            <p:ph type="title"/>
          </p:nvPr>
        </p:nvSpPr>
        <p:spPr>
          <a:xfrm>
            <a:off x="0" y="0"/>
            <a:ext cx="9144000" cy="1036637"/>
          </a:xfrm>
        </p:spPr>
        <p:txBody>
          <a:bodyPr>
            <a:normAutofit/>
          </a:bodyPr>
          <a:lstStyle/>
          <a:p>
            <a:pPr algn="ctr" eaLnBrk="1" hangingPunct="1"/>
            <a:r>
              <a:rPr lang="en-US" sz="3600" dirty="0" smtClean="0"/>
              <a:t>What Would You Do If….</a:t>
            </a:r>
          </a:p>
        </p:txBody>
      </p:sp>
    </p:spTree>
    <p:extLst>
      <p:ext uri="{BB962C8B-B14F-4D97-AF65-F5344CB8AC3E}">
        <p14:creationId xmlns:p14="http://schemas.microsoft.com/office/powerpoint/2010/main" val="192371714"/>
      </p:ext>
    </p:extLst>
  </p:cSld>
  <p:clrMapOvr>
    <a:masterClrMapping/>
  </p:clrMapOvr>
  <p:transition spd="med"/>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a:xfrm>
            <a:off x="0" y="1828800"/>
            <a:ext cx="9144000" cy="41148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Aft>
                <a:spcPts val="0"/>
              </a:spcAft>
              <a:buClrTx/>
              <a:buSzTx/>
              <a:buFont typeface="Arial" pitchFamily="34" charset="0"/>
              <a:buNone/>
              <a:tabLst/>
              <a:defRPr/>
            </a:pPr>
            <a:r>
              <a:rPr kumimoji="0" lang="en-US" sz="2400" b="1" i="0" u="none" strike="noStrike" kern="1200" cap="none" spc="0" normalizeH="0" baseline="0" noProof="0" dirty="0" smtClean="0">
                <a:ln>
                  <a:noFill/>
                </a:ln>
                <a:solidFill>
                  <a:srgbClr val="FF0000"/>
                </a:solidFill>
                <a:effectLst/>
                <a:uLnTx/>
                <a:uFillTx/>
                <a:latin typeface="Arial" pitchFamily="34" charset="0"/>
                <a:cs typeface="Arial" pitchFamily="34" charset="0"/>
              </a:rPr>
              <a:t>An employee who</a:t>
            </a:r>
            <a:r>
              <a:rPr kumimoji="0" lang="en-US" sz="2400" b="1" i="0" u="none" strike="noStrike" kern="1200" cap="none" spc="0" normalizeH="0" noProof="0" dirty="0" smtClean="0">
                <a:ln>
                  <a:noFill/>
                </a:ln>
                <a:solidFill>
                  <a:srgbClr val="FF0000"/>
                </a:solidFill>
                <a:effectLst/>
                <a:uLnTx/>
                <a:uFillTx/>
                <a:latin typeface="Arial" pitchFamily="34" charset="0"/>
                <a:cs typeface="Arial" pitchFamily="34" charset="0"/>
              </a:rPr>
              <a:t> tested positive for cannabis metabolites says he has a prescription from his home state of California for medical marijuana?</a:t>
            </a:r>
            <a:endParaRPr kumimoji="0" lang="en-US" sz="2400" b="1" i="0" u="none" strike="noStrike" kern="1200" cap="none" spc="0" normalizeH="0" baseline="0" noProof="0" dirty="0" smtClean="0">
              <a:ln>
                <a:noFill/>
              </a:ln>
              <a:solidFill>
                <a:srgbClr val="FF0000"/>
              </a:solidFill>
              <a:effectLst/>
              <a:uLnTx/>
              <a:uFillTx/>
              <a:latin typeface="Arial" pitchFamily="34" charset="0"/>
              <a:cs typeface="Arial" pitchFamily="34" charset="0"/>
            </a:endParaRPr>
          </a:p>
        </p:txBody>
      </p:sp>
      <p:pic>
        <p:nvPicPr>
          <p:cNvPr id="10" name="Content Placeholder 3" descr="thCAYZHH52.jpg"/>
          <p:cNvPicPr>
            <a:picLocks noChangeAspect="1"/>
          </p:cNvPicPr>
          <p:nvPr/>
        </p:nvPicPr>
        <p:blipFill>
          <a:blip r:embed="rId3" cstate="print"/>
          <a:stretch>
            <a:fillRect/>
          </a:stretch>
        </p:blipFill>
        <p:spPr>
          <a:xfrm>
            <a:off x="2857054" y="3429000"/>
            <a:ext cx="3952067" cy="2590800"/>
          </a:xfrm>
          <a:prstGeom prst="rect">
            <a:avLst/>
          </a:prstGeom>
        </p:spPr>
      </p:pic>
      <p:sp>
        <p:nvSpPr>
          <p:cNvPr id="9" name="Rectangle 3"/>
          <p:cNvSpPr>
            <a:spLocks noGrp="1" noChangeArrowheads="1"/>
          </p:cNvSpPr>
          <p:nvPr>
            <p:ph type="title"/>
          </p:nvPr>
        </p:nvSpPr>
        <p:spPr>
          <a:xfrm>
            <a:off x="0" y="0"/>
            <a:ext cx="9144000" cy="1036637"/>
          </a:xfrm>
        </p:spPr>
        <p:txBody>
          <a:bodyPr>
            <a:normAutofit/>
          </a:bodyPr>
          <a:lstStyle/>
          <a:p>
            <a:pPr algn="ctr" eaLnBrk="1" hangingPunct="1"/>
            <a:r>
              <a:rPr lang="en-US" sz="3600" dirty="0" smtClean="0"/>
              <a:t>What Would You Do If….</a:t>
            </a:r>
          </a:p>
        </p:txBody>
      </p:sp>
    </p:spTree>
    <p:extLst>
      <p:ext uri="{BB962C8B-B14F-4D97-AF65-F5344CB8AC3E}">
        <p14:creationId xmlns:p14="http://schemas.microsoft.com/office/powerpoint/2010/main" val="1798488655"/>
      </p:ext>
    </p:extLst>
  </p:cSld>
  <p:clrMapOvr>
    <a:masterClrMapping/>
  </p:clrMapOvr>
  <p:transition spd="med"/>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a:xfrm>
            <a:off x="0" y="1828800"/>
            <a:ext cx="9144000" cy="41148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2400" b="1" i="0" u="none" strike="noStrike" kern="1200" cap="none" spc="0" normalizeH="0" baseline="0" noProof="0" dirty="0" smtClean="0">
                <a:ln>
                  <a:noFill/>
                </a:ln>
                <a:solidFill>
                  <a:srgbClr val="FF0000"/>
                </a:solidFill>
                <a:effectLst/>
                <a:uLnTx/>
                <a:uFillTx/>
                <a:latin typeface="Arial" pitchFamily="34" charset="0"/>
                <a:cs typeface="Arial" pitchFamily="34" charset="0"/>
              </a:rPr>
              <a:t>An employee asks if he could smoke his e-cigarettes</a:t>
            </a:r>
          </a:p>
          <a:p>
            <a:pPr marL="0" marR="0" lvl="0" indent="0" algn="ctr" defTabSz="914400" rtl="0" eaLnBrk="1" fontAlgn="auto" latinLnBrk="0" hangingPunct="1">
              <a:lnSpc>
                <a:spcPct val="100000"/>
              </a:lnSpc>
              <a:spcAft>
                <a:spcPts val="0"/>
              </a:spcAft>
              <a:buClrTx/>
              <a:buSzTx/>
              <a:buFont typeface="Arial" pitchFamily="34" charset="0"/>
              <a:buNone/>
              <a:tabLst/>
              <a:defRPr/>
            </a:pPr>
            <a:r>
              <a:rPr kumimoji="0" lang="en-US" sz="2400" b="1" i="0" u="none" strike="noStrike" kern="1200" cap="none" spc="0" normalizeH="0" baseline="0" noProof="0" dirty="0" smtClean="0">
                <a:ln>
                  <a:noFill/>
                </a:ln>
                <a:solidFill>
                  <a:srgbClr val="FF0000"/>
                </a:solidFill>
                <a:effectLst/>
                <a:uLnTx/>
                <a:uFillTx/>
                <a:latin typeface="Arial" pitchFamily="34" charset="0"/>
                <a:cs typeface="Arial" pitchFamily="34" charset="0"/>
              </a:rPr>
              <a:t>while at work</a:t>
            </a:r>
            <a:r>
              <a:rPr lang="en-US" sz="2400" b="1" dirty="0" smtClean="0">
                <a:solidFill>
                  <a:srgbClr val="FF0000"/>
                </a:solidFill>
                <a:latin typeface="Arial" pitchFamily="34" charset="0"/>
                <a:cs typeface="Arial" pitchFamily="34" charset="0"/>
              </a:rPr>
              <a:t>?</a:t>
            </a:r>
            <a:endParaRPr kumimoji="0" lang="en-US" sz="2400" b="1" i="0" u="none" strike="noStrike" kern="1200" cap="none" spc="0" normalizeH="0" baseline="0" noProof="0" dirty="0" smtClean="0">
              <a:ln>
                <a:noFill/>
              </a:ln>
              <a:solidFill>
                <a:srgbClr val="FF0000"/>
              </a:solidFill>
              <a:effectLst/>
              <a:uLnTx/>
              <a:uFillTx/>
              <a:latin typeface="Arial" pitchFamily="34" charset="0"/>
              <a:cs typeface="Arial" pitchFamily="34" charset="0"/>
            </a:endParaRPr>
          </a:p>
        </p:txBody>
      </p:sp>
      <p:pic>
        <p:nvPicPr>
          <p:cNvPr id="6" name="Content Placeholder 3" descr="bigstock-E-cigarette-18202298.jpg"/>
          <p:cNvPicPr>
            <a:picLocks noChangeAspect="1"/>
          </p:cNvPicPr>
          <p:nvPr/>
        </p:nvPicPr>
        <p:blipFill>
          <a:blip r:embed="rId3" cstate="print"/>
          <a:stretch>
            <a:fillRect/>
          </a:stretch>
        </p:blipFill>
        <p:spPr>
          <a:xfrm>
            <a:off x="2209800" y="2819400"/>
            <a:ext cx="4590976" cy="3050129"/>
          </a:xfrm>
          <a:prstGeom prst="rect">
            <a:avLst/>
          </a:prstGeom>
        </p:spPr>
      </p:pic>
      <p:sp>
        <p:nvSpPr>
          <p:cNvPr id="10" name="Rectangle 3"/>
          <p:cNvSpPr>
            <a:spLocks noGrp="1" noChangeArrowheads="1"/>
          </p:cNvSpPr>
          <p:nvPr>
            <p:ph type="title"/>
          </p:nvPr>
        </p:nvSpPr>
        <p:spPr>
          <a:xfrm>
            <a:off x="0" y="0"/>
            <a:ext cx="9144000" cy="1036637"/>
          </a:xfrm>
        </p:spPr>
        <p:txBody>
          <a:bodyPr>
            <a:normAutofit/>
          </a:bodyPr>
          <a:lstStyle/>
          <a:p>
            <a:pPr algn="ctr" eaLnBrk="1" hangingPunct="1"/>
            <a:r>
              <a:rPr lang="en-US" sz="3600" dirty="0" smtClean="0"/>
              <a:t>What Would You Do If….</a:t>
            </a:r>
          </a:p>
        </p:txBody>
      </p:sp>
    </p:spTree>
    <p:extLst>
      <p:ext uri="{BB962C8B-B14F-4D97-AF65-F5344CB8AC3E}">
        <p14:creationId xmlns:p14="http://schemas.microsoft.com/office/powerpoint/2010/main" val="1556533322"/>
      </p:ext>
    </p:extLst>
  </p:cSld>
  <p:clrMapOvr>
    <a:masterClrMapping/>
  </p:clrMapOvr>
  <p:transition spd="med"/>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body" idx="1"/>
          </p:nvPr>
        </p:nvSpPr>
        <p:spPr>
          <a:xfrm>
            <a:off x="457200" y="1828800"/>
            <a:ext cx="8305800" cy="4114800"/>
          </a:xfrm>
        </p:spPr>
        <p:txBody>
          <a:bodyPr/>
          <a:lstStyle/>
          <a:p>
            <a:pPr marL="0" indent="0" algn="ctr" eaLnBrk="1" hangingPunct="1">
              <a:lnSpc>
                <a:spcPct val="100000"/>
              </a:lnSpc>
              <a:spcBef>
                <a:spcPts val="0"/>
              </a:spcBef>
              <a:buNone/>
            </a:pPr>
            <a:r>
              <a:rPr lang="en-US" b="1" dirty="0">
                <a:solidFill>
                  <a:srgbClr val="FF0000"/>
                </a:solidFill>
                <a:latin typeface="+mn-lt"/>
              </a:rPr>
              <a:t> </a:t>
            </a:r>
            <a:r>
              <a:rPr lang="en-US" b="1" dirty="0" smtClean="0">
                <a:solidFill>
                  <a:srgbClr val="FF0000"/>
                </a:solidFill>
              </a:rPr>
              <a:t>A delivery driver is making sexual advances</a:t>
            </a:r>
          </a:p>
          <a:p>
            <a:pPr marL="0" indent="0" algn="ctr" eaLnBrk="1" hangingPunct="1">
              <a:lnSpc>
                <a:spcPct val="100000"/>
              </a:lnSpc>
              <a:spcBef>
                <a:spcPts val="0"/>
              </a:spcBef>
              <a:buNone/>
            </a:pPr>
            <a:r>
              <a:rPr lang="en-US" b="1" dirty="0" smtClean="0">
                <a:solidFill>
                  <a:srgbClr val="FF0000"/>
                </a:solidFill>
              </a:rPr>
              <a:t>toward one of your member services reps?</a:t>
            </a:r>
          </a:p>
        </p:txBody>
      </p:sp>
      <p:pic>
        <p:nvPicPr>
          <p:cNvPr id="5" name="Picture 4" descr="sexual-harassment.jpg"/>
          <p:cNvPicPr>
            <a:picLocks noChangeAspect="1"/>
          </p:cNvPicPr>
          <p:nvPr/>
        </p:nvPicPr>
        <p:blipFill>
          <a:blip r:embed="rId3" cstate="print"/>
          <a:stretch>
            <a:fillRect/>
          </a:stretch>
        </p:blipFill>
        <p:spPr>
          <a:xfrm>
            <a:off x="2438400" y="3048000"/>
            <a:ext cx="4286250" cy="2857500"/>
          </a:xfrm>
          <a:prstGeom prst="rect">
            <a:avLst/>
          </a:prstGeom>
        </p:spPr>
      </p:pic>
      <p:sp>
        <p:nvSpPr>
          <p:cNvPr id="7" name="Rectangle 3"/>
          <p:cNvSpPr>
            <a:spLocks noGrp="1" noChangeArrowheads="1"/>
          </p:cNvSpPr>
          <p:nvPr>
            <p:ph type="title"/>
          </p:nvPr>
        </p:nvSpPr>
        <p:spPr>
          <a:xfrm>
            <a:off x="0" y="0"/>
            <a:ext cx="9144000" cy="1036637"/>
          </a:xfrm>
        </p:spPr>
        <p:txBody>
          <a:bodyPr>
            <a:normAutofit/>
          </a:bodyPr>
          <a:lstStyle/>
          <a:p>
            <a:pPr algn="ctr" eaLnBrk="1" hangingPunct="1"/>
            <a:r>
              <a:rPr lang="en-US" sz="3600" dirty="0" smtClean="0"/>
              <a:t>What Would You Do If….</a:t>
            </a:r>
          </a:p>
        </p:txBody>
      </p:sp>
    </p:spTree>
    <p:extLst>
      <p:ext uri="{BB962C8B-B14F-4D97-AF65-F5344CB8AC3E}">
        <p14:creationId xmlns:p14="http://schemas.microsoft.com/office/powerpoint/2010/main" val="3323684018"/>
      </p:ext>
    </p:extLst>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body" idx="1"/>
          </p:nvPr>
        </p:nvSpPr>
        <p:spPr>
          <a:xfrm>
            <a:off x="457200" y="1828800"/>
            <a:ext cx="8382000" cy="4114800"/>
          </a:xfrm>
        </p:spPr>
        <p:txBody>
          <a:bodyPr/>
          <a:lstStyle/>
          <a:p>
            <a:pPr marL="0" indent="0" algn="ctr" eaLnBrk="1" hangingPunct="1">
              <a:lnSpc>
                <a:spcPct val="100000"/>
              </a:lnSpc>
              <a:spcBef>
                <a:spcPts val="600"/>
              </a:spcBef>
              <a:buNone/>
            </a:pPr>
            <a:r>
              <a:rPr lang="en-US" b="1" dirty="0" smtClean="0">
                <a:solidFill>
                  <a:srgbClr val="FF0000"/>
                </a:solidFill>
              </a:rPr>
              <a:t>An employee claims that a Board Member  </a:t>
            </a:r>
          </a:p>
          <a:p>
            <a:pPr marL="0" indent="0" algn="ctr" eaLnBrk="1" hangingPunct="1">
              <a:lnSpc>
                <a:spcPct val="100000"/>
              </a:lnSpc>
              <a:spcBef>
                <a:spcPts val="0"/>
              </a:spcBef>
              <a:buNone/>
            </a:pPr>
            <a:r>
              <a:rPr lang="en-US" b="1" dirty="0" smtClean="0">
                <a:solidFill>
                  <a:srgbClr val="FF0000"/>
                </a:solidFill>
              </a:rPr>
              <a:t>asked her out on a date?</a:t>
            </a:r>
          </a:p>
        </p:txBody>
      </p:sp>
      <p:pic>
        <p:nvPicPr>
          <p:cNvPr id="4" name="Picture 5" descr="00005538"/>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a:xfrm>
            <a:off x="3124200" y="2438400"/>
            <a:ext cx="2934385" cy="3741429"/>
          </a:xfrm>
          <a:prstGeom prst="rect">
            <a:avLst/>
          </a:prstGeom>
          <a:noFill/>
        </p:spPr>
      </p:pic>
      <p:sp>
        <p:nvSpPr>
          <p:cNvPr id="7" name="Rectangle 3"/>
          <p:cNvSpPr>
            <a:spLocks noGrp="1" noChangeArrowheads="1"/>
          </p:cNvSpPr>
          <p:nvPr>
            <p:ph type="title"/>
          </p:nvPr>
        </p:nvSpPr>
        <p:spPr>
          <a:xfrm>
            <a:off x="0" y="0"/>
            <a:ext cx="9144000" cy="1036637"/>
          </a:xfrm>
        </p:spPr>
        <p:txBody>
          <a:bodyPr>
            <a:normAutofit/>
          </a:bodyPr>
          <a:lstStyle/>
          <a:p>
            <a:pPr algn="ctr" eaLnBrk="1" hangingPunct="1"/>
            <a:r>
              <a:rPr lang="en-US" sz="3600" dirty="0" smtClean="0"/>
              <a:t>What Would You Do If….</a:t>
            </a:r>
          </a:p>
        </p:txBody>
      </p:sp>
    </p:spTree>
    <p:extLst>
      <p:ext uri="{BB962C8B-B14F-4D97-AF65-F5344CB8AC3E}">
        <p14:creationId xmlns:p14="http://schemas.microsoft.com/office/powerpoint/2010/main" val="3305570124"/>
      </p:ext>
    </p:extLst>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body" idx="1"/>
          </p:nvPr>
        </p:nvSpPr>
        <p:spPr>
          <a:xfrm>
            <a:off x="457200" y="1828800"/>
            <a:ext cx="8305800" cy="4114800"/>
          </a:xfrm>
        </p:spPr>
        <p:txBody>
          <a:bodyPr/>
          <a:lstStyle/>
          <a:p>
            <a:pPr marL="0" indent="0" algn="ctr" eaLnBrk="1" hangingPunct="1">
              <a:lnSpc>
                <a:spcPct val="100000"/>
              </a:lnSpc>
              <a:spcBef>
                <a:spcPts val="600"/>
              </a:spcBef>
              <a:buNone/>
            </a:pPr>
            <a:r>
              <a:rPr lang="en-US" b="1" dirty="0" smtClean="0">
                <a:solidFill>
                  <a:srgbClr val="FF0000"/>
                </a:solidFill>
              </a:rPr>
              <a:t>A new employee shows up with a ring in his nose?</a:t>
            </a:r>
          </a:p>
          <a:p>
            <a:pPr marL="0" indent="0" algn="ctr" eaLnBrk="1" hangingPunct="1">
              <a:lnSpc>
                <a:spcPct val="100000"/>
              </a:lnSpc>
              <a:spcBef>
                <a:spcPts val="600"/>
              </a:spcBef>
              <a:buNone/>
            </a:pPr>
            <a:endParaRPr lang="en-US" b="1" dirty="0">
              <a:solidFill>
                <a:srgbClr val="FF0000"/>
              </a:solidFill>
            </a:endParaRPr>
          </a:p>
          <a:p>
            <a:pPr marL="0" indent="0" algn="ctr" eaLnBrk="1" hangingPunct="1">
              <a:lnSpc>
                <a:spcPct val="100000"/>
              </a:lnSpc>
              <a:spcBef>
                <a:spcPts val="600"/>
              </a:spcBef>
              <a:buNone/>
            </a:pPr>
            <a:endParaRPr lang="en-US" b="1" dirty="0" smtClean="0">
              <a:solidFill>
                <a:srgbClr val="FF0000"/>
              </a:solidFill>
            </a:endParaRPr>
          </a:p>
        </p:txBody>
      </p:sp>
      <p:pic>
        <p:nvPicPr>
          <p:cNvPr id="5" name="Content Placeholder 3" descr="Nose Ring.jpg"/>
          <p:cNvPicPr>
            <a:picLocks noChangeAspect="1"/>
          </p:cNvPicPr>
          <p:nvPr/>
        </p:nvPicPr>
        <p:blipFill>
          <a:blip r:embed="rId3" cstate="print"/>
          <a:stretch>
            <a:fillRect/>
          </a:stretch>
        </p:blipFill>
        <p:spPr>
          <a:xfrm>
            <a:off x="3048000" y="2514600"/>
            <a:ext cx="3009097" cy="3428999"/>
          </a:xfrm>
          <a:prstGeom prst="rect">
            <a:avLst/>
          </a:prstGeom>
        </p:spPr>
      </p:pic>
      <p:sp>
        <p:nvSpPr>
          <p:cNvPr id="7" name="Rectangle 3"/>
          <p:cNvSpPr>
            <a:spLocks noGrp="1" noChangeArrowheads="1"/>
          </p:cNvSpPr>
          <p:nvPr>
            <p:ph type="title"/>
          </p:nvPr>
        </p:nvSpPr>
        <p:spPr>
          <a:xfrm>
            <a:off x="0" y="0"/>
            <a:ext cx="9144000" cy="1036637"/>
          </a:xfrm>
        </p:spPr>
        <p:txBody>
          <a:bodyPr>
            <a:normAutofit/>
          </a:bodyPr>
          <a:lstStyle/>
          <a:p>
            <a:pPr algn="ctr" eaLnBrk="1" hangingPunct="1"/>
            <a:r>
              <a:rPr lang="en-US" sz="3600" dirty="0" smtClean="0"/>
              <a:t>What Would You Do If….</a:t>
            </a:r>
          </a:p>
        </p:txBody>
      </p:sp>
    </p:spTree>
    <p:extLst>
      <p:ext uri="{BB962C8B-B14F-4D97-AF65-F5344CB8AC3E}">
        <p14:creationId xmlns:p14="http://schemas.microsoft.com/office/powerpoint/2010/main" val="3100585131"/>
      </p:ext>
    </p:extLst>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body" idx="1"/>
          </p:nvPr>
        </p:nvSpPr>
        <p:spPr>
          <a:xfrm>
            <a:off x="457200" y="1828800"/>
            <a:ext cx="8003084" cy="4114800"/>
          </a:xfrm>
        </p:spPr>
        <p:txBody>
          <a:bodyPr/>
          <a:lstStyle/>
          <a:p>
            <a:pPr marL="0" indent="0" algn="ctr" eaLnBrk="1" hangingPunct="1">
              <a:lnSpc>
                <a:spcPct val="100000"/>
              </a:lnSpc>
              <a:spcBef>
                <a:spcPts val="600"/>
              </a:spcBef>
              <a:buNone/>
            </a:pPr>
            <a:r>
              <a:rPr lang="en-US" b="1" dirty="0" smtClean="0">
                <a:solidFill>
                  <a:srgbClr val="FF0000"/>
                </a:solidFill>
              </a:rPr>
              <a:t>An employee objects to being warned</a:t>
            </a:r>
          </a:p>
          <a:p>
            <a:pPr marL="0" indent="0" algn="ctr" eaLnBrk="1" hangingPunct="1">
              <a:lnSpc>
                <a:spcPct val="100000"/>
              </a:lnSpc>
              <a:spcBef>
                <a:spcPts val="0"/>
              </a:spcBef>
              <a:buNone/>
            </a:pPr>
            <a:r>
              <a:rPr lang="en-US" b="1" dirty="0" smtClean="0">
                <a:solidFill>
                  <a:srgbClr val="FF0000"/>
                </a:solidFill>
              </a:rPr>
              <a:t>not to gossip about members?</a:t>
            </a:r>
          </a:p>
        </p:txBody>
      </p:sp>
      <p:pic>
        <p:nvPicPr>
          <p:cNvPr id="6" name="Content Placeholder 3" descr="Water Cooler Gossip.jpg"/>
          <p:cNvPicPr>
            <a:picLocks noChangeAspect="1"/>
          </p:cNvPicPr>
          <p:nvPr/>
        </p:nvPicPr>
        <p:blipFill>
          <a:blip r:embed="rId3" cstate="print"/>
          <a:stretch>
            <a:fillRect/>
          </a:stretch>
        </p:blipFill>
        <p:spPr>
          <a:xfrm>
            <a:off x="2971800" y="2895600"/>
            <a:ext cx="3413561" cy="2895600"/>
          </a:xfrm>
          <a:prstGeom prst="rect">
            <a:avLst/>
          </a:prstGeom>
        </p:spPr>
      </p:pic>
      <p:sp>
        <p:nvSpPr>
          <p:cNvPr id="7" name="Rectangle 3"/>
          <p:cNvSpPr>
            <a:spLocks noGrp="1" noChangeArrowheads="1"/>
          </p:cNvSpPr>
          <p:nvPr>
            <p:ph type="title"/>
          </p:nvPr>
        </p:nvSpPr>
        <p:spPr>
          <a:xfrm>
            <a:off x="0" y="0"/>
            <a:ext cx="9144000" cy="1036637"/>
          </a:xfrm>
        </p:spPr>
        <p:txBody>
          <a:bodyPr>
            <a:normAutofit/>
          </a:bodyPr>
          <a:lstStyle/>
          <a:p>
            <a:pPr algn="ctr" eaLnBrk="1" hangingPunct="1"/>
            <a:r>
              <a:rPr lang="en-US" sz="3600" dirty="0" smtClean="0"/>
              <a:t>What Would You Do If….</a:t>
            </a:r>
          </a:p>
        </p:txBody>
      </p:sp>
    </p:spTree>
    <p:extLst>
      <p:ext uri="{BB962C8B-B14F-4D97-AF65-F5344CB8AC3E}">
        <p14:creationId xmlns:p14="http://schemas.microsoft.com/office/powerpoint/2010/main" val="3080670980"/>
      </p:ext>
    </p:extLst>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body" idx="1"/>
          </p:nvPr>
        </p:nvSpPr>
        <p:spPr>
          <a:xfrm>
            <a:off x="457200" y="1828800"/>
            <a:ext cx="8003084" cy="4114800"/>
          </a:xfrm>
        </p:spPr>
        <p:txBody>
          <a:bodyPr/>
          <a:lstStyle/>
          <a:p>
            <a:pPr marL="0" indent="0" algn="ctr" eaLnBrk="1" hangingPunct="1">
              <a:lnSpc>
                <a:spcPct val="100000"/>
              </a:lnSpc>
              <a:spcBef>
                <a:spcPts val="0"/>
              </a:spcBef>
              <a:buNone/>
            </a:pPr>
            <a:r>
              <a:rPr lang="en-US" b="1" dirty="0" smtClean="0">
                <a:solidFill>
                  <a:srgbClr val="FF0000"/>
                </a:solidFill>
              </a:rPr>
              <a:t>Two employees post comments on their Facebook pages that are critical of your Coop’s lack of medical benefits for employees?</a:t>
            </a:r>
          </a:p>
        </p:txBody>
      </p:sp>
      <p:pic>
        <p:nvPicPr>
          <p:cNvPr id="5" name="Picture 4" descr="facebook.jpg"/>
          <p:cNvPicPr>
            <a:picLocks noChangeAspect="1"/>
          </p:cNvPicPr>
          <p:nvPr/>
        </p:nvPicPr>
        <p:blipFill>
          <a:blip r:embed="rId3" cstate="print"/>
          <a:stretch>
            <a:fillRect/>
          </a:stretch>
        </p:blipFill>
        <p:spPr>
          <a:xfrm>
            <a:off x="3048000" y="3200400"/>
            <a:ext cx="2972574" cy="2971800"/>
          </a:xfrm>
          <a:prstGeom prst="rect">
            <a:avLst/>
          </a:prstGeom>
        </p:spPr>
      </p:pic>
      <p:sp>
        <p:nvSpPr>
          <p:cNvPr id="7" name="Rectangle 3"/>
          <p:cNvSpPr>
            <a:spLocks noGrp="1" noChangeArrowheads="1"/>
          </p:cNvSpPr>
          <p:nvPr>
            <p:ph type="title"/>
          </p:nvPr>
        </p:nvSpPr>
        <p:spPr>
          <a:xfrm>
            <a:off x="0" y="0"/>
            <a:ext cx="9144000" cy="1036637"/>
          </a:xfrm>
        </p:spPr>
        <p:txBody>
          <a:bodyPr>
            <a:normAutofit/>
          </a:bodyPr>
          <a:lstStyle/>
          <a:p>
            <a:pPr algn="ctr" eaLnBrk="1" hangingPunct="1"/>
            <a:r>
              <a:rPr lang="en-US" sz="3600" dirty="0" smtClean="0"/>
              <a:t>What Would You Do If….</a:t>
            </a:r>
          </a:p>
        </p:txBody>
      </p:sp>
    </p:spTree>
    <p:extLst>
      <p:ext uri="{BB962C8B-B14F-4D97-AF65-F5344CB8AC3E}">
        <p14:creationId xmlns:p14="http://schemas.microsoft.com/office/powerpoint/2010/main" val="1646061891"/>
      </p:ext>
    </p:extLst>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body" idx="1"/>
          </p:nvPr>
        </p:nvSpPr>
        <p:spPr>
          <a:xfrm>
            <a:off x="457200" y="1828800"/>
            <a:ext cx="8517568" cy="4114800"/>
          </a:xfrm>
        </p:spPr>
        <p:txBody>
          <a:bodyPr/>
          <a:lstStyle/>
          <a:p>
            <a:pPr marL="0" indent="0" algn="ctr" eaLnBrk="1" hangingPunct="1">
              <a:lnSpc>
                <a:spcPct val="100000"/>
              </a:lnSpc>
              <a:spcBef>
                <a:spcPts val="600"/>
              </a:spcBef>
              <a:buNone/>
            </a:pPr>
            <a:r>
              <a:rPr lang="en-US" b="1" dirty="0" smtClean="0">
                <a:solidFill>
                  <a:srgbClr val="FF0000"/>
                </a:solidFill>
              </a:rPr>
              <a:t>An employee says he was approached by an IBEW organizer and told if he signed the card he would get a $4.00/hour raise?</a:t>
            </a:r>
          </a:p>
        </p:txBody>
      </p:sp>
      <p:pic>
        <p:nvPicPr>
          <p:cNvPr id="5" name="Picture 4" descr="IBEW organizer.jpg"/>
          <p:cNvPicPr>
            <a:picLocks noChangeAspect="1"/>
          </p:cNvPicPr>
          <p:nvPr/>
        </p:nvPicPr>
        <p:blipFill>
          <a:blip r:embed="rId3" cstate="print"/>
          <a:stretch>
            <a:fillRect/>
          </a:stretch>
        </p:blipFill>
        <p:spPr>
          <a:xfrm>
            <a:off x="2590800" y="3200400"/>
            <a:ext cx="3759200" cy="2819400"/>
          </a:xfrm>
          <a:prstGeom prst="rect">
            <a:avLst/>
          </a:prstGeom>
        </p:spPr>
      </p:pic>
      <p:sp>
        <p:nvSpPr>
          <p:cNvPr id="8" name="Rectangle 3"/>
          <p:cNvSpPr>
            <a:spLocks noGrp="1" noChangeArrowheads="1"/>
          </p:cNvSpPr>
          <p:nvPr>
            <p:ph type="title"/>
          </p:nvPr>
        </p:nvSpPr>
        <p:spPr>
          <a:xfrm>
            <a:off x="0" y="0"/>
            <a:ext cx="9144000" cy="1036637"/>
          </a:xfrm>
        </p:spPr>
        <p:txBody>
          <a:bodyPr>
            <a:normAutofit/>
          </a:bodyPr>
          <a:lstStyle/>
          <a:p>
            <a:pPr algn="ctr" eaLnBrk="1" hangingPunct="1"/>
            <a:r>
              <a:rPr lang="en-US" sz="3600" dirty="0" smtClean="0"/>
              <a:t>What Would You Do If….</a:t>
            </a:r>
          </a:p>
        </p:txBody>
      </p:sp>
    </p:spTree>
    <p:extLst>
      <p:ext uri="{BB962C8B-B14F-4D97-AF65-F5344CB8AC3E}">
        <p14:creationId xmlns:p14="http://schemas.microsoft.com/office/powerpoint/2010/main" val="2359570296"/>
      </p:ext>
    </p:extLst>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body" idx="1"/>
          </p:nvPr>
        </p:nvSpPr>
        <p:spPr>
          <a:xfrm>
            <a:off x="457200" y="1828800"/>
            <a:ext cx="8517568" cy="4114800"/>
          </a:xfrm>
        </p:spPr>
        <p:txBody>
          <a:bodyPr/>
          <a:lstStyle/>
          <a:p>
            <a:pPr marL="0" indent="0" algn="ctr" eaLnBrk="1" hangingPunct="1">
              <a:lnSpc>
                <a:spcPct val="100000"/>
              </a:lnSpc>
              <a:spcBef>
                <a:spcPts val="600"/>
              </a:spcBef>
              <a:buNone/>
            </a:pPr>
            <a:r>
              <a:rPr lang="en-US" b="1" dirty="0" smtClean="0">
                <a:solidFill>
                  <a:srgbClr val="FF0000"/>
                </a:solidFill>
              </a:rPr>
              <a:t>You catch an employee using your Coop’s computer</a:t>
            </a:r>
          </a:p>
          <a:p>
            <a:pPr marL="0" indent="0" algn="ctr" eaLnBrk="1" hangingPunct="1">
              <a:lnSpc>
                <a:spcPct val="100000"/>
              </a:lnSpc>
              <a:spcBef>
                <a:spcPts val="0"/>
              </a:spcBef>
              <a:buNone/>
            </a:pPr>
            <a:r>
              <a:rPr lang="en-US" b="1" dirty="0" smtClean="0">
                <a:solidFill>
                  <a:srgbClr val="FF0000"/>
                </a:solidFill>
              </a:rPr>
              <a:t>to access an on-line auction site?</a:t>
            </a:r>
          </a:p>
        </p:txBody>
      </p:sp>
      <p:pic>
        <p:nvPicPr>
          <p:cNvPr id="4" name="Picture 3" descr="locked computer.jpg"/>
          <p:cNvPicPr>
            <a:picLocks noChangeAspect="1"/>
          </p:cNvPicPr>
          <p:nvPr/>
        </p:nvPicPr>
        <p:blipFill>
          <a:blip r:embed="rId3" cstate="print"/>
          <a:stretch>
            <a:fillRect/>
          </a:stretch>
        </p:blipFill>
        <p:spPr>
          <a:xfrm>
            <a:off x="3057130" y="3048000"/>
            <a:ext cx="3201234" cy="2819400"/>
          </a:xfrm>
          <a:prstGeom prst="rect">
            <a:avLst/>
          </a:prstGeom>
        </p:spPr>
      </p:pic>
      <p:sp>
        <p:nvSpPr>
          <p:cNvPr id="7" name="Rectangle 3"/>
          <p:cNvSpPr>
            <a:spLocks noGrp="1" noChangeArrowheads="1"/>
          </p:cNvSpPr>
          <p:nvPr>
            <p:ph type="title"/>
          </p:nvPr>
        </p:nvSpPr>
        <p:spPr>
          <a:xfrm>
            <a:off x="0" y="0"/>
            <a:ext cx="9144000" cy="1036637"/>
          </a:xfrm>
        </p:spPr>
        <p:txBody>
          <a:bodyPr>
            <a:normAutofit/>
          </a:bodyPr>
          <a:lstStyle/>
          <a:p>
            <a:pPr algn="ctr" eaLnBrk="1" hangingPunct="1"/>
            <a:r>
              <a:rPr lang="en-US" sz="3600" dirty="0" smtClean="0"/>
              <a:t>What Would You Do If….</a:t>
            </a:r>
          </a:p>
        </p:txBody>
      </p:sp>
    </p:spTree>
    <p:extLst>
      <p:ext uri="{BB962C8B-B14F-4D97-AF65-F5344CB8AC3E}">
        <p14:creationId xmlns:p14="http://schemas.microsoft.com/office/powerpoint/2010/main" val="177282407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6248400" cy="4525963"/>
          </a:xfrm>
        </p:spPr>
        <p:txBody>
          <a:bodyPr>
            <a:normAutofit/>
          </a:bodyPr>
          <a:lstStyle/>
          <a:p>
            <a:pPr marL="0" indent="0">
              <a:buNone/>
            </a:pPr>
            <a:r>
              <a:rPr lang="en-US" dirty="0" smtClean="0"/>
              <a:t>A Muslim woman has been employed as an </a:t>
            </a:r>
            <a:r>
              <a:rPr lang="en-US" dirty="0" err="1" smtClean="0"/>
              <a:t>MSR</a:t>
            </a:r>
            <a:r>
              <a:rPr lang="en-US" dirty="0" smtClean="0"/>
              <a:t> for 90 days.  The Coop’s dress code prohibits </a:t>
            </a:r>
            <a:r>
              <a:rPr lang="en-US" dirty="0" err="1" smtClean="0"/>
              <a:t>MSRs</a:t>
            </a:r>
            <a:r>
              <a:rPr lang="en-US" dirty="0" smtClean="0"/>
              <a:t> from wearing head coverings. She has not worn a religious headscarf (</a:t>
            </a:r>
            <a:r>
              <a:rPr lang="en-US" dirty="0" err="1" smtClean="0"/>
              <a:t>hajab</a:t>
            </a:r>
            <a:r>
              <a:rPr lang="en-US" dirty="0" smtClean="0"/>
              <a:t>) to work before but her practice has been to do so during Ramadan.</a:t>
            </a:r>
          </a:p>
          <a:p>
            <a:pPr marL="0" indent="0">
              <a:buNone/>
            </a:pPr>
            <a:endParaRPr lang="en-US" dirty="0" smtClean="0"/>
          </a:p>
          <a:p>
            <a:pPr marL="0" indent="0">
              <a:buNone/>
            </a:pPr>
            <a:r>
              <a:rPr lang="en-US" dirty="0" smtClean="0"/>
              <a:t>Can the Coop prohibit her from wearing the </a:t>
            </a:r>
            <a:r>
              <a:rPr lang="en-US" dirty="0" err="1" smtClean="0"/>
              <a:t>hajab</a:t>
            </a:r>
            <a:r>
              <a:rPr lang="en-US" dirty="0" smtClean="0"/>
              <a:t>? </a:t>
            </a:r>
            <a:endParaRPr lang="en-US" dirty="0"/>
          </a:p>
        </p:txBody>
      </p:sp>
      <p:pic>
        <p:nvPicPr>
          <p:cNvPr id="5" name="Picture 4" descr="muslim-women-hijab-fashion-6.jpg"/>
          <p:cNvPicPr>
            <a:picLocks noChangeAspect="1"/>
          </p:cNvPicPr>
          <p:nvPr/>
        </p:nvPicPr>
        <p:blipFill>
          <a:blip r:embed="rId3" cstate="print"/>
          <a:stretch>
            <a:fillRect/>
          </a:stretch>
        </p:blipFill>
        <p:spPr>
          <a:xfrm>
            <a:off x="6731977" y="1524000"/>
            <a:ext cx="2028825" cy="3048000"/>
          </a:xfrm>
          <a:prstGeom prst="rect">
            <a:avLst/>
          </a:prstGeom>
        </p:spPr>
      </p:pic>
      <p:sp>
        <p:nvSpPr>
          <p:cNvPr id="6" name="Title 5"/>
          <p:cNvSpPr>
            <a:spLocks noGrp="1"/>
          </p:cNvSpPr>
          <p:nvPr>
            <p:ph type="title"/>
          </p:nvPr>
        </p:nvSpPr>
        <p:spPr>
          <a:xfrm>
            <a:off x="0" y="0"/>
            <a:ext cx="9144000" cy="990600"/>
          </a:xfrm>
        </p:spPr>
        <p:txBody>
          <a:bodyPr/>
          <a:lstStyle/>
          <a:p>
            <a:r>
              <a:rPr lang="en-US" dirty="0" smtClean="0"/>
              <a:t>Scenario</a:t>
            </a:r>
            <a:endParaRPr lang="en-US" dirty="0"/>
          </a:p>
        </p:txBody>
      </p:sp>
    </p:spTree>
    <p:extLst>
      <p:ext uri="{BB962C8B-B14F-4D97-AF65-F5344CB8AC3E}">
        <p14:creationId xmlns:p14="http://schemas.microsoft.com/office/powerpoint/2010/main" val="1050360612"/>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body" idx="1"/>
          </p:nvPr>
        </p:nvSpPr>
        <p:spPr>
          <a:xfrm>
            <a:off x="457200" y="1828800"/>
            <a:ext cx="8003084" cy="4114800"/>
          </a:xfrm>
        </p:spPr>
        <p:txBody>
          <a:bodyPr/>
          <a:lstStyle/>
          <a:p>
            <a:pPr marL="0" indent="0" algn="ctr" eaLnBrk="1" hangingPunct="1">
              <a:lnSpc>
                <a:spcPct val="100000"/>
              </a:lnSpc>
              <a:spcBef>
                <a:spcPts val="600"/>
              </a:spcBef>
              <a:buNone/>
            </a:pPr>
            <a:r>
              <a:rPr lang="en-US" b="1" dirty="0" smtClean="0">
                <a:solidFill>
                  <a:srgbClr val="FF0000"/>
                </a:solidFill>
              </a:rPr>
              <a:t>Members complain that one of your employees</a:t>
            </a:r>
          </a:p>
          <a:p>
            <a:pPr marL="0" indent="0" algn="ctr" eaLnBrk="1" hangingPunct="1">
              <a:lnSpc>
                <a:spcPct val="100000"/>
              </a:lnSpc>
              <a:spcBef>
                <a:spcPts val="0"/>
              </a:spcBef>
              <a:buNone/>
            </a:pPr>
            <a:r>
              <a:rPr lang="en-US" b="1" dirty="0" smtClean="0">
                <a:solidFill>
                  <a:srgbClr val="FF0000"/>
                </a:solidFill>
              </a:rPr>
              <a:t>has horrible body odor?</a:t>
            </a:r>
          </a:p>
        </p:txBody>
      </p:sp>
      <p:pic>
        <p:nvPicPr>
          <p:cNvPr id="5" name="Content Placeholder 3" descr="body odor 3.jpg"/>
          <p:cNvPicPr>
            <a:picLocks noChangeAspect="1"/>
          </p:cNvPicPr>
          <p:nvPr/>
        </p:nvPicPr>
        <p:blipFill>
          <a:blip r:embed="rId3" cstate="print"/>
          <a:stretch>
            <a:fillRect/>
          </a:stretch>
        </p:blipFill>
        <p:spPr>
          <a:xfrm>
            <a:off x="2895600" y="2689467"/>
            <a:ext cx="2962168" cy="3460508"/>
          </a:xfrm>
          <a:prstGeom prst="rect">
            <a:avLst/>
          </a:prstGeom>
        </p:spPr>
      </p:pic>
      <p:sp>
        <p:nvSpPr>
          <p:cNvPr id="7" name="Rectangle 3"/>
          <p:cNvSpPr>
            <a:spLocks noGrp="1" noChangeArrowheads="1"/>
          </p:cNvSpPr>
          <p:nvPr>
            <p:ph type="title"/>
          </p:nvPr>
        </p:nvSpPr>
        <p:spPr>
          <a:xfrm>
            <a:off x="0" y="0"/>
            <a:ext cx="9144000" cy="1036637"/>
          </a:xfrm>
        </p:spPr>
        <p:txBody>
          <a:bodyPr>
            <a:normAutofit/>
          </a:bodyPr>
          <a:lstStyle/>
          <a:p>
            <a:pPr algn="ctr" eaLnBrk="1" hangingPunct="1"/>
            <a:r>
              <a:rPr lang="en-US" sz="3600" dirty="0" smtClean="0"/>
              <a:t>What Would You Do If….</a:t>
            </a:r>
          </a:p>
        </p:txBody>
      </p:sp>
    </p:spTree>
    <p:extLst>
      <p:ext uri="{BB962C8B-B14F-4D97-AF65-F5344CB8AC3E}">
        <p14:creationId xmlns:p14="http://schemas.microsoft.com/office/powerpoint/2010/main" val="751570458"/>
      </p:ext>
    </p:extLst>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body" idx="1"/>
          </p:nvPr>
        </p:nvSpPr>
        <p:spPr>
          <a:xfrm>
            <a:off x="0" y="1828800"/>
            <a:ext cx="9144000" cy="4114800"/>
          </a:xfrm>
        </p:spPr>
        <p:txBody>
          <a:bodyPr/>
          <a:lstStyle/>
          <a:p>
            <a:pPr marL="0" indent="0" algn="ctr" eaLnBrk="1" hangingPunct="1">
              <a:lnSpc>
                <a:spcPct val="100000"/>
              </a:lnSpc>
              <a:spcBef>
                <a:spcPts val="600"/>
              </a:spcBef>
              <a:buNone/>
            </a:pPr>
            <a:r>
              <a:rPr lang="en-US" b="1" dirty="0" smtClean="0">
                <a:solidFill>
                  <a:srgbClr val="FF0000"/>
                </a:solidFill>
              </a:rPr>
              <a:t>Your custodian says he doesn’t have to shave his beard?</a:t>
            </a:r>
          </a:p>
        </p:txBody>
      </p:sp>
      <p:pic>
        <p:nvPicPr>
          <p:cNvPr id="6" name="Content Placeholder 4" descr="1282684849JackPassion.jpg"/>
          <p:cNvPicPr>
            <a:picLocks noChangeAspect="1"/>
          </p:cNvPicPr>
          <p:nvPr/>
        </p:nvPicPr>
        <p:blipFill>
          <a:blip r:embed="rId3" cstate="print"/>
          <a:stretch>
            <a:fillRect/>
          </a:stretch>
        </p:blipFill>
        <p:spPr>
          <a:xfrm>
            <a:off x="3429000" y="2590800"/>
            <a:ext cx="2343150" cy="3429000"/>
          </a:xfrm>
          <a:prstGeom prst="rect">
            <a:avLst/>
          </a:prstGeom>
        </p:spPr>
      </p:pic>
      <p:sp>
        <p:nvSpPr>
          <p:cNvPr id="7" name="Rectangle 3"/>
          <p:cNvSpPr>
            <a:spLocks noGrp="1" noChangeArrowheads="1"/>
          </p:cNvSpPr>
          <p:nvPr>
            <p:ph type="title"/>
          </p:nvPr>
        </p:nvSpPr>
        <p:spPr>
          <a:xfrm>
            <a:off x="0" y="0"/>
            <a:ext cx="9144000" cy="1036637"/>
          </a:xfrm>
        </p:spPr>
        <p:txBody>
          <a:bodyPr>
            <a:normAutofit/>
          </a:bodyPr>
          <a:lstStyle/>
          <a:p>
            <a:pPr algn="ctr" eaLnBrk="1" hangingPunct="1"/>
            <a:r>
              <a:rPr lang="en-US" sz="3600" dirty="0" smtClean="0"/>
              <a:t>What Would You Do If….</a:t>
            </a:r>
          </a:p>
        </p:txBody>
      </p:sp>
    </p:spTree>
    <p:extLst>
      <p:ext uri="{BB962C8B-B14F-4D97-AF65-F5344CB8AC3E}">
        <p14:creationId xmlns:p14="http://schemas.microsoft.com/office/powerpoint/2010/main" val="3908857434"/>
      </p:ext>
    </p:extLst>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body" idx="1"/>
          </p:nvPr>
        </p:nvSpPr>
        <p:spPr>
          <a:xfrm>
            <a:off x="457200" y="1828800"/>
            <a:ext cx="8686800" cy="4114800"/>
          </a:xfrm>
        </p:spPr>
        <p:txBody>
          <a:bodyPr/>
          <a:lstStyle/>
          <a:p>
            <a:pPr marL="0" indent="0" algn="ctr" eaLnBrk="1" hangingPunct="1">
              <a:lnSpc>
                <a:spcPct val="100000"/>
              </a:lnSpc>
              <a:spcBef>
                <a:spcPts val="600"/>
              </a:spcBef>
              <a:buNone/>
            </a:pPr>
            <a:r>
              <a:rPr lang="en-US" b="1" dirty="0" smtClean="0">
                <a:solidFill>
                  <a:srgbClr val="FF0000"/>
                </a:solidFill>
              </a:rPr>
              <a:t>An employee reports to work one morning looking like he</a:t>
            </a:r>
          </a:p>
          <a:p>
            <a:pPr marL="0" indent="0" algn="ctr" eaLnBrk="1" hangingPunct="1">
              <a:lnSpc>
                <a:spcPct val="100000"/>
              </a:lnSpc>
              <a:spcBef>
                <a:spcPts val="0"/>
              </a:spcBef>
              <a:buNone/>
            </a:pPr>
            <a:r>
              <a:rPr lang="en-US" b="1" dirty="0" smtClean="0">
                <a:solidFill>
                  <a:srgbClr val="FF0000"/>
                </a:solidFill>
              </a:rPr>
              <a:t>hasn’t had a bath or combed his hair in a week?</a:t>
            </a:r>
          </a:p>
        </p:txBody>
      </p:sp>
      <p:pic>
        <p:nvPicPr>
          <p:cNvPr id="5" name="Content Placeholder 5" descr="badhairday1.jpg"/>
          <p:cNvPicPr>
            <a:picLocks noChangeAspect="1"/>
          </p:cNvPicPr>
          <p:nvPr/>
        </p:nvPicPr>
        <p:blipFill>
          <a:blip r:embed="rId3" cstate="print"/>
          <a:stretch>
            <a:fillRect/>
          </a:stretch>
        </p:blipFill>
        <p:spPr>
          <a:xfrm>
            <a:off x="2895600" y="3124200"/>
            <a:ext cx="3200400" cy="2950369"/>
          </a:xfrm>
          <a:prstGeom prst="rect">
            <a:avLst/>
          </a:prstGeom>
        </p:spPr>
      </p:pic>
      <p:sp>
        <p:nvSpPr>
          <p:cNvPr id="7" name="Rectangle 3"/>
          <p:cNvSpPr>
            <a:spLocks noGrp="1" noChangeArrowheads="1"/>
          </p:cNvSpPr>
          <p:nvPr>
            <p:ph type="title"/>
          </p:nvPr>
        </p:nvSpPr>
        <p:spPr>
          <a:xfrm>
            <a:off x="0" y="0"/>
            <a:ext cx="9144000" cy="1036637"/>
          </a:xfrm>
        </p:spPr>
        <p:txBody>
          <a:bodyPr>
            <a:normAutofit/>
          </a:bodyPr>
          <a:lstStyle/>
          <a:p>
            <a:pPr algn="ctr" eaLnBrk="1" hangingPunct="1"/>
            <a:r>
              <a:rPr lang="en-US" sz="3600" dirty="0" smtClean="0"/>
              <a:t>What Would You Do If….</a:t>
            </a:r>
          </a:p>
        </p:txBody>
      </p:sp>
    </p:spTree>
    <p:extLst>
      <p:ext uri="{BB962C8B-B14F-4D97-AF65-F5344CB8AC3E}">
        <p14:creationId xmlns:p14="http://schemas.microsoft.com/office/powerpoint/2010/main" val="383746801"/>
      </p:ext>
    </p:extLst>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body" idx="1"/>
          </p:nvPr>
        </p:nvSpPr>
        <p:spPr>
          <a:xfrm>
            <a:off x="457200" y="1828800"/>
            <a:ext cx="8229600" cy="4114800"/>
          </a:xfrm>
        </p:spPr>
        <p:txBody>
          <a:bodyPr/>
          <a:lstStyle/>
          <a:p>
            <a:pPr marL="0" indent="0" algn="ctr" eaLnBrk="1" hangingPunct="1">
              <a:lnSpc>
                <a:spcPct val="100000"/>
              </a:lnSpc>
              <a:spcBef>
                <a:spcPts val="600"/>
              </a:spcBef>
              <a:buNone/>
            </a:pPr>
            <a:r>
              <a:rPr lang="en-US" b="1" dirty="0" smtClean="0">
                <a:solidFill>
                  <a:srgbClr val="FF0000"/>
                </a:solidFill>
              </a:rPr>
              <a:t>You get a call from the owner of another Coop asking questions about one of your former employees?</a:t>
            </a:r>
          </a:p>
          <a:p>
            <a:pPr marL="0" indent="0" algn="ctr" eaLnBrk="1" hangingPunct="1">
              <a:buNone/>
            </a:pPr>
            <a:endParaRPr lang="en-US" b="1" dirty="0" smtClean="0">
              <a:solidFill>
                <a:srgbClr val="FF0000"/>
              </a:solidFill>
            </a:endParaRPr>
          </a:p>
        </p:txBody>
      </p:sp>
      <p:pic>
        <p:nvPicPr>
          <p:cNvPr id="4" name="Picture 5" descr="Person on phone 1.jpg"/>
          <p:cNvPicPr>
            <a:picLocks noChangeAspect="1"/>
          </p:cNvPicPr>
          <p:nvPr/>
        </p:nvPicPr>
        <p:blipFill>
          <a:blip r:embed="rId3" cstate="print"/>
          <a:srcRect t="12552"/>
          <a:stretch>
            <a:fillRect/>
          </a:stretch>
        </p:blipFill>
        <p:spPr bwMode="auto">
          <a:xfrm>
            <a:off x="3276600" y="3048000"/>
            <a:ext cx="2743915" cy="2762479"/>
          </a:xfrm>
          <a:prstGeom prst="rect">
            <a:avLst/>
          </a:prstGeom>
          <a:noFill/>
          <a:ln w="9525">
            <a:noFill/>
            <a:miter lim="800000"/>
            <a:headEnd/>
            <a:tailEnd/>
          </a:ln>
        </p:spPr>
      </p:pic>
      <p:sp>
        <p:nvSpPr>
          <p:cNvPr id="7" name="Rectangle 3"/>
          <p:cNvSpPr>
            <a:spLocks noGrp="1" noChangeArrowheads="1"/>
          </p:cNvSpPr>
          <p:nvPr>
            <p:ph type="title"/>
          </p:nvPr>
        </p:nvSpPr>
        <p:spPr>
          <a:xfrm>
            <a:off x="0" y="0"/>
            <a:ext cx="9144000" cy="1036637"/>
          </a:xfrm>
        </p:spPr>
        <p:txBody>
          <a:bodyPr>
            <a:normAutofit/>
          </a:bodyPr>
          <a:lstStyle/>
          <a:p>
            <a:pPr algn="ctr" eaLnBrk="1" hangingPunct="1"/>
            <a:r>
              <a:rPr lang="en-US" sz="3600" dirty="0" smtClean="0"/>
              <a:t>What Would You Do If….</a:t>
            </a:r>
          </a:p>
        </p:txBody>
      </p:sp>
    </p:spTree>
    <p:extLst>
      <p:ext uri="{BB962C8B-B14F-4D97-AF65-F5344CB8AC3E}">
        <p14:creationId xmlns:p14="http://schemas.microsoft.com/office/powerpoint/2010/main" val="1381806254"/>
      </p:ext>
    </p:extLst>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body" idx="1"/>
          </p:nvPr>
        </p:nvSpPr>
        <p:spPr>
          <a:xfrm>
            <a:off x="457200" y="1828800"/>
            <a:ext cx="8534400" cy="4114800"/>
          </a:xfrm>
        </p:spPr>
        <p:txBody>
          <a:bodyPr/>
          <a:lstStyle/>
          <a:p>
            <a:pPr marL="0" indent="0" algn="ctr" eaLnBrk="1" hangingPunct="1">
              <a:lnSpc>
                <a:spcPct val="100000"/>
              </a:lnSpc>
              <a:spcBef>
                <a:spcPts val="600"/>
              </a:spcBef>
              <a:buNone/>
            </a:pPr>
            <a:r>
              <a:rPr lang="en-US" b="1" dirty="0" smtClean="0">
                <a:solidFill>
                  <a:srgbClr val="FF0000"/>
                </a:solidFill>
              </a:rPr>
              <a:t>An applicant shows up with a few tattoos?</a:t>
            </a:r>
          </a:p>
          <a:p>
            <a:pPr marL="0" indent="0" algn="ctr" eaLnBrk="1" hangingPunct="1">
              <a:buNone/>
            </a:pPr>
            <a:endParaRPr lang="en-US" b="1" dirty="0" smtClean="0">
              <a:solidFill>
                <a:srgbClr val="FF0000"/>
              </a:solidFill>
            </a:endParaRPr>
          </a:p>
        </p:txBody>
      </p:sp>
      <p:pic>
        <p:nvPicPr>
          <p:cNvPr id="5" name="Content Placeholder 3" descr="SKULL (1).jpg"/>
          <p:cNvPicPr>
            <a:picLocks noChangeAspect="1"/>
          </p:cNvPicPr>
          <p:nvPr/>
        </p:nvPicPr>
        <p:blipFill>
          <a:blip r:embed="rId3" cstate="print"/>
          <a:stretch>
            <a:fillRect/>
          </a:stretch>
        </p:blipFill>
        <p:spPr>
          <a:xfrm>
            <a:off x="2286000" y="2743200"/>
            <a:ext cx="4271865" cy="3124200"/>
          </a:xfrm>
          <a:prstGeom prst="rect">
            <a:avLst/>
          </a:prstGeom>
        </p:spPr>
      </p:pic>
      <p:sp>
        <p:nvSpPr>
          <p:cNvPr id="7" name="Rectangle 3"/>
          <p:cNvSpPr>
            <a:spLocks noGrp="1" noChangeArrowheads="1"/>
          </p:cNvSpPr>
          <p:nvPr>
            <p:ph type="title"/>
          </p:nvPr>
        </p:nvSpPr>
        <p:spPr>
          <a:xfrm>
            <a:off x="0" y="0"/>
            <a:ext cx="9144000" cy="1036637"/>
          </a:xfrm>
        </p:spPr>
        <p:txBody>
          <a:bodyPr>
            <a:normAutofit/>
          </a:bodyPr>
          <a:lstStyle/>
          <a:p>
            <a:pPr algn="ctr" eaLnBrk="1" hangingPunct="1"/>
            <a:r>
              <a:rPr lang="en-US" sz="3600" dirty="0" smtClean="0"/>
              <a:t>What Would You Do If….</a:t>
            </a:r>
          </a:p>
        </p:txBody>
      </p:sp>
    </p:spTree>
    <p:extLst>
      <p:ext uri="{BB962C8B-B14F-4D97-AF65-F5344CB8AC3E}">
        <p14:creationId xmlns:p14="http://schemas.microsoft.com/office/powerpoint/2010/main" val="3941698564"/>
      </p:ext>
    </p:extLst>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body" idx="1"/>
          </p:nvPr>
        </p:nvSpPr>
        <p:spPr>
          <a:xfrm>
            <a:off x="457200" y="1828800"/>
            <a:ext cx="8003084" cy="4114800"/>
          </a:xfrm>
        </p:spPr>
        <p:txBody>
          <a:bodyPr/>
          <a:lstStyle/>
          <a:p>
            <a:pPr marL="0" indent="0" algn="ctr" eaLnBrk="1" hangingPunct="1">
              <a:lnSpc>
                <a:spcPct val="100000"/>
              </a:lnSpc>
              <a:spcBef>
                <a:spcPts val="600"/>
              </a:spcBef>
              <a:buNone/>
            </a:pPr>
            <a:r>
              <a:rPr lang="en-US" b="1" dirty="0" smtClean="0">
                <a:solidFill>
                  <a:srgbClr val="FF0000"/>
                </a:solidFill>
              </a:rPr>
              <a:t>An employee threatens to go to OSHA</a:t>
            </a:r>
          </a:p>
          <a:p>
            <a:pPr marL="0" indent="0" algn="ctr" eaLnBrk="1" hangingPunct="1">
              <a:spcBef>
                <a:spcPts val="0"/>
              </a:spcBef>
              <a:buNone/>
            </a:pPr>
            <a:r>
              <a:rPr lang="en-US" b="1" dirty="0" smtClean="0">
                <a:solidFill>
                  <a:srgbClr val="FF0000"/>
                </a:solidFill>
              </a:rPr>
              <a:t>to “blow the whistle”</a:t>
            </a:r>
            <a:r>
              <a:rPr lang="en-US" b="1" dirty="0">
                <a:solidFill>
                  <a:srgbClr val="FF0000"/>
                </a:solidFill>
              </a:rPr>
              <a:t> </a:t>
            </a:r>
            <a:r>
              <a:rPr lang="en-US" b="1" dirty="0" smtClean="0">
                <a:solidFill>
                  <a:srgbClr val="FF0000"/>
                </a:solidFill>
              </a:rPr>
              <a:t>on you?</a:t>
            </a:r>
          </a:p>
        </p:txBody>
      </p:sp>
      <p:pic>
        <p:nvPicPr>
          <p:cNvPr id="4" name="Picture 5" descr="00005470"/>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895600" y="2667000"/>
            <a:ext cx="2857886" cy="3523809"/>
          </a:xfrm>
          <a:prstGeom prst="rect">
            <a:avLst/>
          </a:prstGeom>
          <a:noFill/>
          <a:ln w="9525">
            <a:noFill/>
            <a:miter lim="800000"/>
            <a:headEnd/>
            <a:tailEnd/>
          </a:ln>
        </p:spPr>
      </p:pic>
      <p:sp>
        <p:nvSpPr>
          <p:cNvPr id="7" name="Rectangle 3"/>
          <p:cNvSpPr>
            <a:spLocks noGrp="1" noChangeArrowheads="1"/>
          </p:cNvSpPr>
          <p:nvPr>
            <p:ph type="title"/>
          </p:nvPr>
        </p:nvSpPr>
        <p:spPr>
          <a:xfrm>
            <a:off x="0" y="0"/>
            <a:ext cx="9144000" cy="1036637"/>
          </a:xfrm>
        </p:spPr>
        <p:txBody>
          <a:bodyPr>
            <a:normAutofit/>
          </a:bodyPr>
          <a:lstStyle/>
          <a:p>
            <a:pPr algn="ctr" eaLnBrk="1" hangingPunct="1"/>
            <a:r>
              <a:rPr lang="en-US" sz="3600" dirty="0" smtClean="0"/>
              <a:t>What Would You Do If….</a:t>
            </a:r>
          </a:p>
        </p:txBody>
      </p:sp>
    </p:spTree>
    <p:extLst>
      <p:ext uri="{BB962C8B-B14F-4D97-AF65-F5344CB8AC3E}">
        <p14:creationId xmlns:p14="http://schemas.microsoft.com/office/powerpoint/2010/main" val="1251483256"/>
      </p:ext>
    </p:extLst>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body" idx="1"/>
          </p:nvPr>
        </p:nvSpPr>
        <p:spPr>
          <a:xfrm>
            <a:off x="457200" y="1828800"/>
            <a:ext cx="8003084" cy="4114800"/>
          </a:xfrm>
        </p:spPr>
        <p:txBody>
          <a:bodyPr/>
          <a:lstStyle/>
          <a:p>
            <a:pPr marL="0" indent="0" algn="ctr" eaLnBrk="1" hangingPunct="1">
              <a:lnSpc>
                <a:spcPct val="100000"/>
              </a:lnSpc>
              <a:spcBef>
                <a:spcPts val="600"/>
              </a:spcBef>
              <a:buNone/>
            </a:pPr>
            <a:r>
              <a:rPr lang="en-US" b="1" dirty="0" smtClean="0">
                <a:solidFill>
                  <a:srgbClr val="FF0000"/>
                </a:solidFill>
              </a:rPr>
              <a:t>The mother of an employee called and left a message </a:t>
            </a:r>
          </a:p>
          <a:p>
            <a:pPr marL="0" indent="0" algn="ctr" eaLnBrk="1" hangingPunct="1">
              <a:lnSpc>
                <a:spcPct val="100000"/>
              </a:lnSpc>
              <a:spcBef>
                <a:spcPts val="0"/>
              </a:spcBef>
              <a:buNone/>
            </a:pPr>
            <a:r>
              <a:rPr lang="en-US" b="1" dirty="0" smtClean="0">
                <a:solidFill>
                  <a:srgbClr val="FF0000"/>
                </a:solidFill>
              </a:rPr>
              <a:t>that her daughter was sick but you have not heard </a:t>
            </a:r>
          </a:p>
          <a:p>
            <a:pPr marL="0" indent="0" algn="ctr" eaLnBrk="1" hangingPunct="1">
              <a:lnSpc>
                <a:spcPct val="100000"/>
              </a:lnSpc>
              <a:spcBef>
                <a:spcPts val="0"/>
              </a:spcBef>
              <a:buNone/>
            </a:pPr>
            <a:r>
              <a:rPr lang="en-US" b="1" dirty="0" smtClean="0">
                <a:solidFill>
                  <a:srgbClr val="FF0000"/>
                </a:solidFill>
              </a:rPr>
              <a:t>anything else from either of them in two weeks?</a:t>
            </a:r>
          </a:p>
        </p:txBody>
      </p:sp>
      <p:pic>
        <p:nvPicPr>
          <p:cNvPr id="4" name="Picture 4" descr="0000551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124200" y="3048000"/>
            <a:ext cx="2324606" cy="3313688"/>
          </a:xfrm>
          <a:prstGeom prst="rect">
            <a:avLst/>
          </a:prstGeom>
          <a:noFill/>
          <a:ln w="9525">
            <a:noFill/>
            <a:miter lim="800000"/>
            <a:headEnd/>
            <a:tailEnd/>
          </a:ln>
        </p:spPr>
      </p:pic>
      <p:sp>
        <p:nvSpPr>
          <p:cNvPr id="7" name="Rectangle 3"/>
          <p:cNvSpPr>
            <a:spLocks noGrp="1" noChangeArrowheads="1"/>
          </p:cNvSpPr>
          <p:nvPr>
            <p:ph type="title"/>
          </p:nvPr>
        </p:nvSpPr>
        <p:spPr>
          <a:xfrm>
            <a:off x="0" y="0"/>
            <a:ext cx="9144000" cy="1036637"/>
          </a:xfrm>
        </p:spPr>
        <p:txBody>
          <a:bodyPr>
            <a:normAutofit/>
          </a:bodyPr>
          <a:lstStyle/>
          <a:p>
            <a:pPr algn="ctr" eaLnBrk="1" hangingPunct="1"/>
            <a:r>
              <a:rPr lang="en-US" sz="3600" dirty="0" smtClean="0"/>
              <a:t>What Would You Do If….</a:t>
            </a:r>
          </a:p>
        </p:txBody>
      </p:sp>
    </p:spTree>
    <p:extLst>
      <p:ext uri="{BB962C8B-B14F-4D97-AF65-F5344CB8AC3E}">
        <p14:creationId xmlns:p14="http://schemas.microsoft.com/office/powerpoint/2010/main" val="1245833057"/>
      </p:ext>
    </p:extLst>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body" idx="1"/>
          </p:nvPr>
        </p:nvSpPr>
        <p:spPr>
          <a:xfrm>
            <a:off x="457200" y="1828800"/>
            <a:ext cx="8003084" cy="4114800"/>
          </a:xfrm>
        </p:spPr>
        <p:txBody>
          <a:bodyPr/>
          <a:lstStyle/>
          <a:p>
            <a:pPr marL="0" indent="0" algn="ctr" eaLnBrk="1" hangingPunct="1">
              <a:lnSpc>
                <a:spcPct val="100000"/>
              </a:lnSpc>
              <a:spcBef>
                <a:spcPts val="600"/>
              </a:spcBef>
              <a:buNone/>
            </a:pPr>
            <a:r>
              <a:rPr lang="en-US" b="1" dirty="0" smtClean="0">
                <a:solidFill>
                  <a:srgbClr val="FF0000"/>
                </a:solidFill>
              </a:rPr>
              <a:t>An employee presents you with a doctor’s note</a:t>
            </a:r>
          </a:p>
          <a:p>
            <a:pPr marL="0" indent="0" algn="ctr" eaLnBrk="1" hangingPunct="1">
              <a:lnSpc>
                <a:spcPct val="100000"/>
              </a:lnSpc>
              <a:spcBef>
                <a:spcPts val="0"/>
              </a:spcBef>
              <a:buNone/>
            </a:pPr>
            <a:r>
              <a:rPr lang="en-US" b="1" dirty="0" smtClean="0">
                <a:solidFill>
                  <a:srgbClr val="FF0000"/>
                </a:solidFill>
              </a:rPr>
              <a:t>that said he could only lift 10 pounds?</a:t>
            </a:r>
          </a:p>
        </p:txBody>
      </p:sp>
      <p:pic>
        <p:nvPicPr>
          <p:cNvPr id="2" name="Picture 1"/>
          <p:cNvPicPr>
            <a:picLocks noChangeAspect="1"/>
          </p:cNvPicPr>
          <p:nvPr/>
        </p:nvPicPr>
        <p:blipFill>
          <a:blip r:embed="rId3" cstate="print"/>
          <a:stretch>
            <a:fillRect/>
          </a:stretch>
        </p:blipFill>
        <p:spPr>
          <a:xfrm>
            <a:off x="3352800" y="2971800"/>
            <a:ext cx="2343760" cy="2971800"/>
          </a:xfrm>
          <a:prstGeom prst="rect">
            <a:avLst/>
          </a:prstGeom>
        </p:spPr>
      </p:pic>
      <p:sp>
        <p:nvSpPr>
          <p:cNvPr id="7" name="Rectangle 3"/>
          <p:cNvSpPr>
            <a:spLocks noGrp="1" noChangeArrowheads="1"/>
          </p:cNvSpPr>
          <p:nvPr>
            <p:ph type="title"/>
          </p:nvPr>
        </p:nvSpPr>
        <p:spPr>
          <a:xfrm>
            <a:off x="0" y="0"/>
            <a:ext cx="9144000" cy="1036637"/>
          </a:xfrm>
        </p:spPr>
        <p:txBody>
          <a:bodyPr>
            <a:normAutofit/>
          </a:bodyPr>
          <a:lstStyle/>
          <a:p>
            <a:pPr algn="ctr" eaLnBrk="1" hangingPunct="1"/>
            <a:r>
              <a:rPr lang="en-US" sz="3600" dirty="0" smtClean="0"/>
              <a:t>What Would You Do If….</a:t>
            </a:r>
          </a:p>
        </p:txBody>
      </p:sp>
    </p:spTree>
    <p:extLst>
      <p:ext uri="{BB962C8B-B14F-4D97-AF65-F5344CB8AC3E}">
        <p14:creationId xmlns:p14="http://schemas.microsoft.com/office/powerpoint/2010/main" val="3837842949"/>
      </p:ext>
    </p:extLst>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body" idx="1"/>
          </p:nvPr>
        </p:nvSpPr>
        <p:spPr>
          <a:xfrm>
            <a:off x="457200" y="1828800"/>
            <a:ext cx="8153400" cy="4114800"/>
          </a:xfrm>
        </p:spPr>
        <p:txBody>
          <a:bodyPr/>
          <a:lstStyle/>
          <a:p>
            <a:pPr marL="0" indent="0" algn="ctr" eaLnBrk="1" hangingPunct="1">
              <a:lnSpc>
                <a:spcPct val="100000"/>
              </a:lnSpc>
              <a:spcBef>
                <a:spcPts val="600"/>
              </a:spcBef>
              <a:buNone/>
            </a:pPr>
            <a:r>
              <a:rPr lang="en-US" b="1" dirty="0" smtClean="0">
                <a:solidFill>
                  <a:srgbClr val="FF0000"/>
                </a:solidFill>
              </a:rPr>
              <a:t>A depressed employee asks to work a schedule</a:t>
            </a:r>
          </a:p>
          <a:p>
            <a:pPr marL="0" indent="0" algn="ctr" eaLnBrk="1" hangingPunct="1">
              <a:lnSpc>
                <a:spcPct val="100000"/>
              </a:lnSpc>
              <a:spcBef>
                <a:spcPts val="0"/>
              </a:spcBef>
              <a:buNone/>
            </a:pPr>
            <a:r>
              <a:rPr lang="en-US" b="1" dirty="0" smtClean="0">
                <a:solidFill>
                  <a:srgbClr val="FF0000"/>
                </a:solidFill>
              </a:rPr>
              <a:t>with reduced hours? </a:t>
            </a:r>
          </a:p>
        </p:txBody>
      </p:sp>
      <p:pic>
        <p:nvPicPr>
          <p:cNvPr id="6" name="Picture 5" descr="00005480"/>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162270" y="2743200"/>
            <a:ext cx="2572420" cy="3429000"/>
          </a:xfrm>
          <a:prstGeom prst="rect">
            <a:avLst/>
          </a:prstGeom>
          <a:noFill/>
          <a:ln w="9525">
            <a:noFill/>
            <a:miter lim="800000"/>
            <a:headEnd/>
            <a:tailEnd/>
          </a:ln>
        </p:spPr>
      </p:pic>
      <p:sp>
        <p:nvSpPr>
          <p:cNvPr id="7" name="Rectangle 3"/>
          <p:cNvSpPr>
            <a:spLocks noGrp="1" noChangeArrowheads="1"/>
          </p:cNvSpPr>
          <p:nvPr>
            <p:ph type="title"/>
          </p:nvPr>
        </p:nvSpPr>
        <p:spPr>
          <a:xfrm>
            <a:off x="0" y="0"/>
            <a:ext cx="9144000" cy="1036637"/>
          </a:xfrm>
        </p:spPr>
        <p:txBody>
          <a:bodyPr>
            <a:normAutofit/>
          </a:bodyPr>
          <a:lstStyle/>
          <a:p>
            <a:pPr algn="ctr" eaLnBrk="1" hangingPunct="1"/>
            <a:r>
              <a:rPr lang="en-US" sz="3600" dirty="0" smtClean="0"/>
              <a:t>What Would You Do If….</a:t>
            </a:r>
          </a:p>
        </p:txBody>
      </p:sp>
    </p:spTree>
    <p:extLst>
      <p:ext uri="{BB962C8B-B14F-4D97-AF65-F5344CB8AC3E}">
        <p14:creationId xmlns:p14="http://schemas.microsoft.com/office/powerpoint/2010/main" val="542378290"/>
      </p:ext>
    </p:extLst>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body" idx="1"/>
          </p:nvPr>
        </p:nvSpPr>
        <p:spPr>
          <a:xfrm>
            <a:off x="457200" y="1828800"/>
            <a:ext cx="8003084" cy="4114800"/>
          </a:xfrm>
        </p:spPr>
        <p:txBody>
          <a:bodyPr/>
          <a:lstStyle/>
          <a:p>
            <a:pPr marL="0" indent="0" algn="ctr" eaLnBrk="1" hangingPunct="1">
              <a:lnSpc>
                <a:spcPct val="100000"/>
              </a:lnSpc>
              <a:spcBef>
                <a:spcPts val="600"/>
              </a:spcBef>
              <a:buNone/>
            </a:pPr>
            <a:r>
              <a:rPr lang="en-US" b="1" dirty="0" smtClean="0">
                <a:solidFill>
                  <a:srgbClr val="FF0000"/>
                </a:solidFill>
              </a:rPr>
              <a:t>You suspect an employee of theft from your Coop?</a:t>
            </a:r>
          </a:p>
        </p:txBody>
      </p:sp>
      <p:pic>
        <p:nvPicPr>
          <p:cNvPr id="2" name="Picture 1"/>
          <p:cNvPicPr>
            <a:picLocks noChangeAspect="1"/>
          </p:cNvPicPr>
          <p:nvPr/>
        </p:nvPicPr>
        <p:blipFill>
          <a:blip r:embed="rId3" cstate="print"/>
          <a:stretch>
            <a:fillRect/>
          </a:stretch>
        </p:blipFill>
        <p:spPr>
          <a:xfrm>
            <a:off x="2667000" y="2819400"/>
            <a:ext cx="3410837" cy="2667000"/>
          </a:xfrm>
          <a:prstGeom prst="rect">
            <a:avLst/>
          </a:prstGeom>
        </p:spPr>
      </p:pic>
      <p:sp>
        <p:nvSpPr>
          <p:cNvPr id="7" name="Rectangle 3"/>
          <p:cNvSpPr>
            <a:spLocks noGrp="1" noChangeArrowheads="1"/>
          </p:cNvSpPr>
          <p:nvPr>
            <p:ph type="title"/>
          </p:nvPr>
        </p:nvSpPr>
        <p:spPr>
          <a:xfrm>
            <a:off x="0" y="0"/>
            <a:ext cx="9144000" cy="1036637"/>
          </a:xfrm>
        </p:spPr>
        <p:txBody>
          <a:bodyPr>
            <a:normAutofit/>
          </a:bodyPr>
          <a:lstStyle/>
          <a:p>
            <a:pPr algn="ctr" eaLnBrk="1" hangingPunct="1"/>
            <a:r>
              <a:rPr lang="en-US" sz="3600" dirty="0" smtClean="0"/>
              <a:t>What Would You Do If….</a:t>
            </a:r>
          </a:p>
        </p:txBody>
      </p:sp>
    </p:spTree>
    <p:extLst>
      <p:ext uri="{BB962C8B-B14F-4D97-AF65-F5344CB8AC3E}">
        <p14:creationId xmlns:p14="http://schemas.microsoft.com/office/powerpoint/2010/main" val="158601477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Autofit/>
          </a:bodyPr>
          <a:lstStyle/>
          <a:p>
            <a:r>
              <a:rPr lang="en-US" dirty="0" smtClean="0"/>
              <a:t/>
            </a:r>
            <a:br>
              <a:rPr lang="en-US" dirty="0" smtClean="0"/>
            </a:br>
            <a:r>
              <a:rPr lang="en-US" dirty="0" smtClean="0"/>
              <a:t>Scenario</a:t>
            </a:r>
            <a:br>
              <a:rPr lang="en-US" dirty="0" smtClean="0"/>
            </a:br>
            <a:endParaRPr lang="en-US" dirty="0"/>
          </a:p>
        </p:txBody>
      </p:sp>
      <p:sp>
        <p:nvSpPr>
          <p:cNvPr id="3" name="Content Placeholder 2"/>
          <p:cNvSpPr>
            <a:spLocks noGrp="1"/>
          </p:cNvSpPr>
          <p:nvPr>
            <p:ph idx="1"/>
          </p:nvPr>
        </p:nvSpPr>
        <p:spPr>
          <a:xfrm>
            <a:off x="457200" y="1371600"/>
            <a:ext cx="5867400" cy="4525963"/>
          </a:xfrm>
        </p:spPr>
        <p:txBody>
          <a:bodyPr>
            <a:normAutofit fontScale="92500" lnSpcReduction="20000"/>
          </a:bodyPr>
          <a:lstStyle/>
          <a:p>
            <a:pPr marL="0" indent="0">
              <a:lnSpc>
                <a:spcPct val="110000"/>
              </a:lnSpc>
              <a:buNone/>
            </a:pPr>
            <a:r>
              <a:rPr lang="en-US" sz="2600" dirty="0" smtClean="0"/>
              <a:t>A Muslim applicant wears a </a:t>
            </a:r>
            <a:r>
              <a:rPr lang="en-US" sz="2600" dirty="0" err="1" smtClean="0"/>
              <a:t>hajab</a:t>
            </a:r>
            <a:r>
              <a:rPr lang="en-US" sz="2600" dirty="0" smtClean="0"/>
              <a:t>  because of her religious beliefs.  Although she is qualified, the GM fears that the members may think since she is identifiably Muslim she is sympathetic to terrorists.  The GM, therefore, offers her a position in the Coop’s back office where she will only interact with members by phone.</a:t>
            </a:r>
          </a:p>
          <a:p>
            <a:pPr marL="0" indent="0">
              <a:lnSpc>
                <a:spcPct val="110000"/>
              </a:lnSpc>
              <a:buNone/>
            </a:pPr>
            <a:endParaRPr lang="en-US" sz="2600" dirty="0" smtClean="0"/>
          </a:p>
          <a:p>
            <a:pPr marL="0" indent="0">
              <a:lnSpc>
                <a:spcPct val="110000"/>
              </a:lnSpc>
              <a:buNone/>
            </a:pPr>
            <a:r>
              <a:rPr lang="en-US" sz="2600" dirty="0" smtClean="0"/>
              <a:t>Can the GM assign her to work in the back office? </a:t>
            </a:r>
          </a:p>
          <a:p>
            <a:pPr marL="0" indent="0">
              <a:buNone/>
            </a:pPr>
            <a:endParaRPr lang="en-US" dirty="0"/>
          </a:p>
        </p:txBody>
      </p:sp>
      <p:pic>
        <p:nvPicPr>
          <p:cNvPr id="6" name="Picture 5" descr="muslim head scarf 2.jpg"/>
          <p:cNvPicPr>
            <a:picLocks noChangeAspect="1"/>
          </p:cNvPicPr>
          <p:nvPr/>
        </p:nvPicPr>
        <p:blipFill>
          <a:blip r:embed="rId3" cstate="print"/>
          <a:stretch>
            <a:fillRect/>
          </a:stretch>
        </p:blipFill>
        <p:spPr>
          <a:xfrm>
            <a:off x="6400800" y="1371600"/>
            <a:ext cx="2543175" cy="3429000"/>
          </a:xfrm>
          <a:prstGeom prst="rect">
            <a:avLst/>
          </a:prstGeom>
        </p:spPr>
      </p:pic>
    </p:spTree>
    <p:extLst>
      <p:ext uri="{BB962C8B-B14F-4D97-AF65-F5344CB8AC3E}">
        <p14:creationId xmlns:p14="http://schemas.microsoft.com/office/powerpoint/2010/main" val="911392903"/>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body" idx="1"/>
          </p:nvPr>
        </p:nvSpPr>
        <p:spPr>
          <a:xfrm>
            <a:off x="457200" y="1828800"/>
            <a:ext cx="8382000" cy="4114800"/>
          </a:xfrm>
        </p:spPr>
        <p:txBody>
          <a:bodyPr/>
          <a:lstStyle/>
          <a:p>
            <a:pPr marL="0" indent="0" algn="ctr" eaLnBrk="1" hangingPunct="1">
              <a:lnSpc>
                <a:spcPct val="100000"/>
              </a:lnSpc>
              <a:spcBef>
                <a:spcPts val="0"/>
              </a:spcBef>
              <a:buNone/>
            </a:pPr>
            <a:r>
              <a:rPr lang="en-US" b="1" dirty="0" smtClean="0">
                <a:solidFill>
                  <a:srgbClr val="FF0000"/>
                </a:solidFill>
              </a:rPr>
              <a:t>Your new General Manager wants to terminate the employment of a long-time employee who has never been disciplined?</a:t>
            </a:r>
          </a:p>
        </p:txBody>
      </p:sp>
      <p:pic>
        <p:nvPicPr>
          <p:cNvPr id="2" name="Picture 1"/>
          <p:cNvPicPr>
            <a:picLocks noChangeAspect="1"/>
          </p:cNvPicPr>
          <p:nvPr/>
        </p:nvPicPr>
        <p:blipFill>
          <a:blip r:embed="rId3" cstate="print"/>
          <a:stretch>
            <a:fillRect/>
          </a:stretch>
        </p:blipFill>
        <p:spPr>
          <a:xfrm>
            <a:off x="2895600" y="3276600"/>
            <a:ext cx="3429893" cy="2438400"/>
          </a:xfrm>
          <a:prstGeom prst="rect">
            <a:avLst/>
          </a:prstGeom>
        </p:spPr>
      </p:pic>
      <p:sp>
        <p:nvSpPr>
          <p:cNvPr id="7" name="Rectangle 3"/>
          <p:cNvSpPr>
            <a:spLocks noGrp="1" noChangeArrowheads="1"/>
          </p:cNvSpPr>
          <p:nvPr>
            <p:ph type="title"/>
          </p:nvPr>
        </p:nvSpPr>
        <p:spPr>
          <a:xfrm>
            <a:off x="0" y="0"/>
            <a:ext cx="9144000" cy="1036637"/>
          </a:xfrm>
        </p:spPr>
        <p:txBody>
          <a:bodyPr>
            <a:normAutofit/>
          </a:bodyPr>
          <a:lstStyle/>
          <a:p>
            <a:pPr algn="ctr" eaLnBrk="1" hangingPunct="1"/>
            <a:r>
              <a:rPr lang="en-US" sz="3600" dirty="0" smtClean="0"/>
              <a:t>What Would You Do If….</a:t>
            </a:r>
          </a:p>
        </p:txBody>
      </p:sp>
    </p:spTree>
    <p:extLst>
      <p:ext uri="{BB962C8B-B14F-4D97-AF65-F5344CB8AC3E}">
        <p14:creationId xmlns:p14="http://schemas.microsoft.com/office/powerpoint/2010/main" val="1736048940"/>
      </p:ext>
    </p:extLst>
  </p:cSld>
  <p:clrMapOvr>
    <a:masterClrMapping/>
  </p:clrMapOv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body" idx="1"/>
          </p:nvPr>
        </p:nvSpPr>
        <p:spPr>
          <a:xfrm>
            <a:off x="228600" y="1828800"/>
            <a:ext cx="8686800" cy="4114800"/>
          </a:xfrm>
        </p:spPr>
        <p:txBody>
          <a:bodyPr/>
          <a:lstStyle/>
          <a:p>
            <a:pPr marL="0" indent="0" algn="ctr" eaLnBrk="1" hangingPunct="1">
              <a:lnSpc>
                <a:spcPct val="100000"/>
              </a:lnSpc>
              <a:spcBef>
                <a:spcPts val="0"/>
              </a:spcBef>
              <a:buNone/>
            </a:pPr>
            <a:r>
              <a:rPr lang="en-US" b="1" dirty="0" smtClean="0">
                <a:solidFill>
                  <a:srgbClr val="FF0000"/>
                </a:solidFill>
              </a:rPr>
              <a:t>Your warehouse clerk, a self-proclaimed gun nut, says he’s mad and wants to “take out” a bunch of people?</a:t>
            </a:r>
          </a:p>
        </p:txBody>
      </p:sp>
      <p:pic>
        <p:nvPicPr>
          <p:cNvPr id="2" name="Picture 1" descr="gun nu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0400" y="3276600"/>
            <a:ext cx="2505728" cy="2362200"/>
          </a:xfrm>
          <a:prstGeom prst="rect">
            <a:avLst/>
          </a:prstGeom>
        </p:spPr>
      </p:pic>
      <p:sp>
        <p:nvSpPr>
          <p:cNvPr id="7" name="Rectangle 3"/>
          <p:cNvSpPr>
            <a:spLocks noGrp="1" noChangeArrowheads="1"/>
          </p:cNvSpPr>
          <p:nvPr>
            <p:ph type="title"/>
          </p:nvPr>
        </p:nvSpPr>
        <p:spPr>
          <a:xfrm>
            <a:off x="0" y="0"/>
            <a:ext cx="9144000" cy="1036637"/>
          </a:xfrm>
        </p:spPr>
        <p:txBody>
          <a:bodyPr>
            <a:normAutofit/>
          </a:bodyPr>
          <a:lstStyle/>
          <a:p>
            <a:pPr algn="ctr" eaLnBrk="1" hangingPunct="1"/>
            <a:r>
              <a:rPr lang="en-US" sz="3600" dirty="0" smtClean="0"/>
              <a:t>What Would You Do If….</a:t>
            </a:r>
          </a:p>
        </p:txBody>
      </p:sp>
    </p:spTree>
    <p:extLst>
      <p:ext uri="{BB962C8B-B14F-4D97-AF65-F5344CB8AC3E}">
        <p14:creationId xmlns:p14="http://schemas.microsoft.com/office/powerpoint/2010/main" val="4278041679"/>
      </p:ext>
    </p:extLst>
  </p:cSld>
  <p:clrMapOvr>
    <a:masterClrMapping/>
  </p:clrMapOvr>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body" idx="1"/>
          </p:nvPr>
        </p:nvSpPr>
        <p:spPr>
          <a:xfrm>
            <a:off x="457200" y="1828800"/>
            <a:ext cx="8003084" cy="4114800"/>
          </a:xfrm>
        </p:spPr>
        <p:txBody>
          <a:bodyPr/>
          <a:lstStyle/>
          <a:p>
            <a:pPr marL="0" indent="0" algn="ctr" eaLnBrk="1" hangingPunct="1">
              <a:lnSpc>
                <a:spcPct val="100000"/>
              </a:lnSpc>
              <a:spcBef>
                <a:spcPts val="600"/>
              </a:spcBef>
              <a:buNone/>
            </a:pPr>
            <a:r>
              <a:rPr lang="en-US" b="1" dirty="0" smtClean="0">
                <a:solidFill>
                  <a:srgbClr val="FF0000"/>
                </a:solidFill>
              </a:rPr>
              <a:t>Your receptionist says she needs to be paid a flat salary to qualify for a new home loan?</a:t>
            </a:r>
          </a:p>
        </p:txBody>
      </p:sp>
      <p:pic>
        <p:nvPicPr>
          <p:cNvPr id="2" name="Picture 1"/>
          <p:cNvPicPr>
            <a:picLocks noChangeAspect="1"/>
          </p:cNvPicPr>
          <p:nvPr/>
        </p:nvPicPr>
        <p:blipFill>
          <a:blip r:embed="rId3" cstate="print"/>
          <a:stretch>
            <a:fillRect/>
          </a:stretch>
        </p:blipFill>
        <p:spPr>
          <a:xfrm>
            <a:off x="3048000" y="3276600"/>
            <a:ext cx="2915409" cy="2514600"/>
          </a:xfrm>
          <a:prstGeom prst="rect">
            <a:avLst/>
          </a:prstGeom>
        </p:spPr>
      </p:pic>
      <p:sp>
        <p:nvSpPr>
          <p:cNvPr id="7" name="Rectangle 3"/>
          <p:cNvSpPr>
            <a:spLocks noGrp="1" noChangeArrowheads="1"/>
          </p:cNvSpPr>
          <p:nvPr>
            <p:ph type="title"/>
          </p:nvPr>
        </p:nvSpPr>
        <p:spPr>
          <a:xfrm>
            <a:off x="0" y="0"/>
            <a:ext cx="9144000" cy="1036637"/>
          </a:xfrm>
        </p:spPr>
        <p:txBody>
          <a:bodyPr>
            <a:normAutofit/>
          </a:bodyPr>
          <a:lstStyle/>
          <a:p>
            <a:pPr algn="ctr" eaLnBrk="1" hangingPunct="1"/>
            <a:r>
              <a:rPr lang="en-US" sz="3600" dirty="0" smtClean="0"/>
              <a:t>What Would You Do If….</a:t>
            </a:r>
          </a:p>
        </p:txBody>
      </p:sp>
    </p:spTree>
    <p:extLst>
      <p:ext uri="{BB962C8B-B14F-4D97-AF65-F5344CB8AC3E}">
        <p14:creationId xmlns:p14="http://schemas.microsoft.com/office/powerpoint/2010/main" val="4194935164"/>
      </p:ext>
    </p:extLst>
  </p:cSld>
  <p:clrMapOvr>
    <a:masterClrMapping/>
  </p:clrMapOv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body" idx="1"/>
          </p:nvPr>
        </p:nvSpPr>
        <p:spPr>
          <a:xfrm>
            <a:off x="457200" y="1828800"/>
            <a:ext cx="8003084" cy="4114800"/>
          </a:xfrm>
        </p:spPr>
        <p:txBody>
          <a:bodyPr/>
          <a:lstStyle/>
          <a:p>
            <a:pPr marL="0" indent="0" algn="ctr" eaLnBrk="1" hangingPunct="1">
              <a:lnSpc>
                <a:spcPct val="100000"/>
              </a:lnSpc>
              <a:spcBef>
                <a:spcPts val="600"/>
              </a:spcBef>
              <a:buNone/>
            </a:pPr>
            <a:r>
              <a:rPr lang="en-US" b="1" dirty="0" smtClean="0">
                <a:solidFill>
                  <a:srgbClr val="FF0000"/>
                </a:solidFill>
              </a:rPr>
              <a:t>Your assistant claims you owe her  overtime for the work she took home every weekend </a:t>
            </a:r>
          </a:p>
          <a:p>
            <a:pPr marL="0" indent="0" algn="ctr" eaLnBrk="1" hangingPunct="1">
              <a:lnSpc>
                <a:spcPct val="100000"/>
              </a:lnSpc>
              <a:spcBef>
                <a:spcPts val="600"/>
              </a:spcBef>
              <a:buNone/>
            </a:pPr>
            <a:r>
              <a:rPr lang="en-US" b="1" dirty="0">
                <a:solidFill>
                  <a:srgbClr val="FF0000"/>
                </a:solidFill>
              </a:rPr>
              <a:t>f</a:t>
            </a:r>
            <a:r>
              <a:rPr lang="en-US" b="1" dirty="0" smtClean="0">
                <a:solidFill>
                  <a:srgbClr val="FF0000"/>
                </a:solidFill>
              </a:rPr>
              <a:t>or the past two years? </a:t>
            </a:r>
          </a:p>
        </p:txBody>
      </p:sp>
      <p:pic>
        <p:nvPicPr>
          <p:cNvPr id="6" name="Picture 5" descr="overtime 1.jpg"/>
          <p:cNvPicPr>
            <a:picLocks noChangeAspect="1"/>
          </p:cNvPicPr>
          <p:nvPr/>
        </p:nvPicPr>
        <p:blipFill>
          <a:blip r:embed="rId3" cstate="print"/>
          <a:stretch>
            <a:fillRect/>
          </a:stretch>
        </p:blipFill>
        <p:spPr>
          <a:xfrm>
            <a:off x="2286000" y="3429000"/>
            <a:ext cx="4058767" cy="2524797"/>
          </a:xfrm>
          <a:prstGeom prst="rect">
            <a:avLst/>
          </a:prstGeom>
        </p:spPr>
      </p:pic>
      <p:sp>
        <p:nvSpPr>
          <p:cNvPr id="7" name="Rectangle 3"/>
          <p:cNvSpPr>
            <a:spLocks noGrp="1" noChangeArrowheads="1"/>
          </p:cNvSpPr>
          <p:nvPr>
            <p:ph type="title"/>
          </p:nvPr>
        </p:nvSpPr>
        <p:spPr>
          <a:xfrm>
            <a:off x="0" y="0"/>
            <a:ext cx="9144000" cy="1036637"/>
          </a:xfrm>
        </p:spPr>
        <p:txBody>
          <a:bodyPr>
            <a:normAutofit/>
          </a:bodyPr>
          <a:lstStyle/>
          <a:p>
            <a:pPr algn="ctr" eaLnBrk="1" hangingPunct="1"/>
            <a:r>
              <a:rPr lang="en-US" sz="3600" dirty="0" smtClean="0"/>
              <a:t>What Would You Do If….</a:t>
            </a:r>
          </a:p>
        </p:txBody>
      </p:sp>
    </p:spTree>
    <p:extLst>
      <p:ext uri="{BB962C8B-B14F-4D97-AF65-F5344CB8AC3E}">
        <p14:creationId xmlns:p14="http://schemas.microsoft.com/office/powerpoint/2010/main" val="2723607837"/>
      </p:ext>
    </p:extLst>
  </p:cSld>
  <p:clrMapOvr>
    <a:masterClrMapping/>
  </p:clrMapOvr>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body" idx="1"/>
          </p:nvPr>
        </p:nvSpPr>
        <p:spPr>
          <a:xfrm>
            <a:off x="457200" y="1828800"/>
            <a:ext cx="8003084" cy="4114800"/>
          </a:xfrm>
        </p:spPr>
        <p:txBody>
          <a:bodyPr/>
          <a:lstStyle/>
          <a:p>
            <a:pPr marL="0" indent="0" algn="ctr" eaLnBrk="1" hangingPunct="1">
              <a:lnSpc>
                <a:spcPct val="100000"/>
              </a:lnSpc>
              <a:spcBef>
                <a:spcPts val="600"/>
              </a:spcBef>
              <a:buNone/>
            </a:pPr>
            <a:r>
              <a:rPr lang="en-US" b="1" dirty="0" smtClean="0">
                <a:solidFill>
                  <a:srgbClr val="FF0000"/>
                </a:solidFill>
              </a:rPr>
              <a:t>You receive a call from an investigator from the DOL’s  Wage &amp; Hour Division requesting you to send two year’s of payroll information? </a:t>
            </a:r>
          </a:p>
        </p:txBody>
      </p:sp>
      <p:pic>
        <p:nvPicPr>
          <p:cNvPr id="5" name="Picture 4" descr="Wage-Hour-Division1.gif"/>
          <p:cNvPicPr>
            <a:picLocks noChangeAspect="1"/>
          </p:cNvPicPr>
          <p:nvPr/>
        </p:nvPicPr>
        <p:blipFill>
          <a:blip r:embed="rId3" cstate="print"/>
          <a:stretch>
            <a:fillRect/>
          </a:stretch>
        </p:blipFill>
        <p:spPr>
          <a:xfrm>
            <a:off x="2819400" y="3429000"/>
            <a:ext cx="3271447" cy="2057400"/>
          </a:xfrm>
          <a:prstGeom prst="rect">
            <a:avLst/>
          </a:prstGeom>
        </p:spPr>
      </p:pic>
      <p:sp>
        <p:nvSpPr>
          <p:cNvPr id="7" name="Rectangle 3"/>
          <p:cNvSpPr>
            <a:spLocks noGrp="1" noChangeArrowheads="1"/>
          </p:cNvSpPr>
          <p:nvPr>
            <p:ph type="title"/>
          </p:nvPr>
        </p:nvSpPr>
        <p:spPr>
          <a:xfrm>
            <a:off x="0" y="0"/>
            <a:ext cx="9144000" cy="1036637"/>
          </a:xfrm>
        </p:spPr>
        <p:txBody>
          <a:bodyPr>
            <a:normAutofit/>
          </a:bodyPr>
          <a:lstStyle/>
          <a:p>
            <a:pPr algn="ctr" eaLnBrk="1" hangingPunct="1"/>
            <a:r>
              <a:rPr lang="en-US" sz="3600" dirty="0" smtClean="0"/>
              <a:t>What Would You Do If….</a:t>
            </a:r>
          </a:p>
        </p:txBody>
      </p:sp>
    </p:spTree>
    <p:extLst>
      <p:ext uri="{BB962C8B-B14F-4D97-AF65-F5344CB8AC3E}">
        <p14:creationId xmlns:p14="http://schemas.microsoft.com/office/powerpoint/2010/main" val="1880460663"/>
      </p:ext>
    </p:extLst>
  </p:cSld>
  <p:clrMapOvr>
    <a:masterClrMapping/>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body" idx="1"/>
          </p:nvPr>
        </p:nvSpPr>
        <p:spPr>
          <a:xfrm>
            <a:off x="457200" y="1828800"/>
            <a:ext cx="8003084" cy="4114800"/>
          </a:xfrm>
        </p:spPr>
        <p:txBody>
          <a:bodyPr/>
          <a:lstStyle/>
          <a:p>
            <a:pPr marL="0" indent="0" algn="ctr" eaLnBrk="1" hangingPunct="1">
              <a:lnSpc>
                <a:spcPct val="100000"/>
              </a:lnSpc>
              <a:spcBef>
                <a:spcPts val="600"/>
              </a:spcBef>
              <a:buNone/>
            </a:pPr>
            <a:r>
              <a:rPr lang="en-US" b="1" dirty="0" smtClean="0">
                <a:solidFill>
                  <a:srgbClr val="FF0000"/>
                </a:solidFill>
              </a:rPr>
              <a:t>You receive notice of a charge of discrimination</a:t>
            </a:r>
          </a:p>
          <a:p>
            <a:pPr marL="0" indent="0" algn="ctr" eaLnBrk="1" hangingPunct="1">
              <a:lnSpc>
                <a:spcPct val="100000"/>
              </a:lnSpc>
              <a:spcBef>
                <a:spcPts val="0"/>
              </a:spcBef>
              <a:buNone/>
            </a:pPr>
            <a:r>
              <a:rPr lang="en-US" b="1" dirty="0" smtClean="0">
                <a:solidFill>
                  <a:srgbClr val="FF0000"/>
                </a:solidFill>
              </a:rPr>
              <a:t>from the EEOC? </a:t>
            </a:r>
          </a:p>
        </p:txBody>
      </p:sp>
      <p:pic>
        <p:nvPicPr>
          <p:cNvPr id="2" name="Picture 1"/>
          <p:cNvPicPr>
            <a:picLocks noChangeAspect="1"/>
          </p:cNvPicPr>
          <p:nvPr/>
        </p:nvPicPr>
        <p:blipFill>
          <a:blip r:embed="rId3" cstate="print"/>
          <a:stretch>
            <a:fillRect/>
          </a:stretch>
        </p:blipFill>
        <p:spPr>
          <a:xfrm>
            <a:off x="3124200" y="3048001"/>
            <a:ext cx="2591395" cy="2514600"/>
          </a:xfrm>
          <a:prstGeom prst="rect">
            <a:avLst/>
          </a:prstGeom>
        </p:spPr>
      </p:pic>
      <p:sp>
        <p:nvSpPr>
          <p:cNvPr id="7" name="Rectangle 3"/>
          <p:cNvSpPr>
            <a:spLocks noGrp="1" noChangeArrowheads="1"/>
          </p:cNvSpPr>
          <p:nvPr>
            <p:ph type="title"/>
          </p:nvPr>
        </p:nvSpPr>
        <p:spPr>
          <a:xfrm>
            <a:off x="0" y="0"/>
            <a:ext cx="9144000" cy="1036637"/>
          </a:xfrm>
        </p:spPr>
        <p:txBody>
          <a:bodyPr>
            <a:normAutofit/>
          </a:bodyPr>
          <a:lstStyle/>
          <a:p>
            <a:pPr algn="ctr" eaLnBrk="1" hangingPunct="1"/>
            <a:r>
              <a:rPr lang="en-US" sz="3600" dirty="0" smtClean="0"/>
              <a:t>What Would You Do If….</a:t>
            </a:r>
          </a:p>
        </p:txBody>
      </p:sp>
    </p:spTree>
    <p:extLst>
      <p:ext uri="{BB962C8B-B14F-4D97-AF65-F5344CB8AC3E}">
        <p14:creationId xmlns:p14="http://schemas.microsoft.com/office/powerpoint/2010/main" val="175902393"/>
      </p:ext>
    </p:extLst>
  </p:cSld>
  <p:clrMapOvr>
    <a:masterClrMapping/>
  </p:clrMapOvr>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body" idx="1"/>
          </p:nvPr>
        </p:nvSpPr>
        <p:spPr>
          <a:xfrm>
            <a:off x="457200" y="1828800"/>
            <a:ext cx="8003084" cy="4114800"/>
          </a:xfrm>
        </p:spPr>
        <p:txBody>
          <a:bodyPr/>
          <a:lstStyle/>
          <a:p>
            <a:pPr marL="0" indent="0" algn="ctr" eaLnBrk="1" hangingPunct="1">
              <a:lnSpc>
                <a:spcPct val="100000"/>
              </a:lnSpc>
              <a:spcBef>
                <a:spcPts val="600"/>
              </a:spcBef>
              <a:buNone/>
            </a:pPr>
            <a:r>
              <a:rPr lang="en-US" b="1" dirty="0" smtClean="0">
                <a:solidFill>
                  <a:srgbClr val="FF0000"/>
                </a:solidFill>
              </a:rPr>
              <a:t>You receive notice from a local court that you did not respond to a garnishment and are now in default?</a:t>
            </a:r>
          </a:p>
        </p:txBody>
      </p:sp>
      <p:sp>
        <p:nvSpPr>
          <p:cNvPr id="7" name="Rectangle 3"/>
          <p:cNvSpPr>
            <a:spLocks noGrp="1" noChangeArrowheads="1"/>
          </p:cNvSpPr>
          <p:nvPr>
            <p:ph type="title"/>
          </p:nvPr>
        </p:nvSpPr>
        <p:spPr>
          <a:xfrm>
            <a:off x="0" y="0"/>
            <a:ext cx="9144000" cy="1036637"/>
          </a:xfrm>
        </p:spPr>
        <p:txBody>
          <a:bodyPr>
            <a:normAutofit/>
          </a:bodyPr>
          <a:lstStyle/>
          <a:p>
            <a:pPr algn="ctr" eaLnBrk="1" hangingPunct="1"/>
            <a:r>
              <a:rPr lang="en-US" sz="3600" dirty="0" smtClean="0"/>
              <a:t>What Would You Do If….</a:t>
            </a:r>
          </a:p>
        </p:txBody>
      </p:sp>
      <p:pic>
        <p:nvPicPr>
          <p:cNvPr id="6" name="Picture 5" descr="Wage-Garnishment.jpg"/>
          <p:cNvPicPr>
            <a:picLocks noChangeAspect="1"/>
          </p:cNvPicPr>
          <p:nvPr/>
        </p:nvPicPr>
        <p:blipFill>
          <a:blip r:embed="rId3" cstate="print"/>
          <a:stretch>
            <a:fillRect/>
          </a:stretch>
        </p:blipFill>
        <p:spPr>
          <a:xfrm>
            <a:off x="2273326" y="3124200"/>
            <a:ext cx="4370832" cy="2468880"/>
          </a:xfrm>
          <a:prstGeom prst="rect">
            <a:avLst/>
          </a:prstGeom>
        </p:spPr>
      </p:pic>
    </p:spTree>
    <p:extLst>
      <p:ext uri="{BB962C8B-B14F-4D97-AF65-F5344CB8AC3E}">
        <p14:creationId xmlns:p14="http://schemas.microsoft.com/office/powerpoint/2010/main" val="990744009"/>
      </p:ext>
    </p:extLst>
  </p:cSld>
  <p:clrMapOvr>
    <a:masterClrMapping/>
  </p:clrMapOv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body" idx="1"/>
          </p:nvPr>
        </p:nvSpPr>
        <p:spPr>
          <a:xfrm>
            <a:off x="457200" y="1828800"/>
            <a:ext cx="8003084" cy="4114800"/>
          </a:xfrm>
        </p:spPr>
        <p:txBody>
          <a:bodyPr/>
          <a:lstStyle/>
          <a:p>
            <a:pPr marL="0" indent="0" algn="ctr" eaLnBrk="1" hangingPunct="1">
              <a:lnSpc>
                <a:spcPct val="100000"/>
              </a:lnSpc>
              <a:spcBef>
                <a:spcPts val="600"/>
              </a:spcBef>
              <a:buNone/>
            </a:pPr>
            <a:r>
              <a:rPr lang="en-US" b="1" dirty="0" smtClean="0">
                <a:solidFill>
                  <a:srgbClr val="FF0000"/>
                </a:solidFill>
              </a:rPr>
              <a:t>You receive a letter from an ex-employee’s attorney demanding money for damages and a copy of the employee’s personnel file?</a:t>
            </a:r>
          </a:p>
        </p:txBody>
      </p:sp>
      <p:sp>
        <p:nvSpPr>
          <p:cNvPr id="7" name="Rectangle 3"/>
          <p:cNvSpPr>
            <a:spLocks noGrp="1" noChangeArrowheads="1"/>
          </p:cNvSpPr>
          <p:nvPr>
            <p:ph type="title"/>
          </p:nvPr>
        </p:nvSpPr>
        <p:spPr>
          <a:xfrm>
            <a:off x="0" y="0"/>
            <a:ext cx="9144000" cy="1036637"/>
          </a:xfrm>
        </p:spPr>
        <p:txBody>
          <a:bodyPr>
            <a:normAutofit/>
          </a:bodyPr>
          <a:lstStyle/>
          <a:p>
            <a:pPr algn="ctr" eaLnBrk="1" hangingPunct="1"/>
            <a:r>
              <a:rPr lang="en-US" sz="3600" dirty="0" smtClean="0"/>
              <a:t>What Would You Do If….</a:t>
            </a:r>
          </a:p>
        </p:txBody>
      </p:sp>
      <p:pic>
        <p:nvPicPr>
          <p:cNvPr id="8" name="Picture 7" descr="j0407500"/>
          <p:cNvPicPr>
            <a:picLocks noChangeAspect="1" noChangeArrowheads="1"/>
          </p:cNvPicPr>
          <p:nvPr/>
        </p:nvPicPr>
        <p:blipFill>
          <a:blip r:embed="rId3" cstate="print"/>
          <a:srcRect l="579" r="579"/>
          <a:stretch>
            <a:fillRect/>
          </a:stretch>
        </p:blipFill>
        <p:spPr>
          <a:xfrm>
            <a:off x="2846522" y="3505200"/>
            <a:ext cx="3200400" cy="2057401"/>
          </a:xfrm>
          <a:prstGeom prst="rect">
            <a:avLst/>
          </a:prstGeom>
          <a:noFill/>
        </p:spPr>
      </p:pic>
    </p:spTree>
    <p:extLst>
      <p:ext uri="{BB962C8B-B14F-4D97-AF65-F5344CB8AC3E}">
        <p14:creationId xmlns:p14="http://schemas.microsoft.com/office/powerpoint/2010/main" val="2994446444"/>
      </p:ext>
    </p:extLst>
  </p:cSld>
  <p:clrMapOvr>
    <a:masterClrMapping/>
  </p:clrMapOv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Few Action Items</a:t>
            </a:r>
            <a:endParaRPr lang="en-US" dirty="0"/>
          </a:p>
        </p:txBody>
      </p:sp>
      <p:sp>
        <p:nvSpPr>
          <p:cNvPr id="3" name="Content Placeholder 2"/>
          <p:cNvSpPr>
            <a:spLocks noGrp="1"/>
          </p:cNvSpPr>
          <p:nvPr>
            <p:ph idx="1"/>
          </p:nvPr>
        </p:nvSpPr>
        <p:spPr/>
        <p:txBody>
          <a:bodyPr/>
          <a:lstStyle/>
          <a:p>
            <a:pPr marL="0" indent="0">
              <a:buNone/>
            </a:pPr>
            <a:r>
              <a:rPr lang="en-US" dirty="0" smtClean="0"/>
              <a:t>1.  Make sure you have the right paperwork in place</a:t>
            </a:r>
          </a:p>
          <a:p>
            <a:pPr lvl="1"/>
            <a:r>
              <a:rPr lang="en-US" dirty="0" smtClean="0"/>
              <a:t>Application</a:t>
            </a:r>
          </a:p>
          <a:p>
            <a:pPr lvl="1"/>
            <a:r>
              <a:rPr lang="en-US" dirty="0"/>
              <a:t>I</a:t>
            </a:r>
            <a:r>
              <a:rPr lang="en-US" dirty="0" smtClean="0"/>
              <a:t>-9 forms</a:t>
            </a:r>
          </a:p>
          <a:p>
            <a:pPr lvl="1"/>
            <a:r>
              <a:rPr lang="en-US" dirty="0" smtClean="0"/>
              <a:t>Background check forms</a:t>
            </a:r>
          </a:p>
          <a:p>
            <a:pPr lvl="1"/>
            <a:r>
              <a:rPr lang="en-US" dirty="0" smtClean="0"/>
              <a:t>Employee handbook</a:t>
            </a:r>
          </a:p>
          <a:p>
            <a:pPr lvl="1"/>
            <a:r>
              <a:rPr lang="en-US" dirty="0" smtClean="0"/>
              <a:t>Parents’ handbook</a:t>
            </a:r>
          </a:p>
          <a:p>
            <a:pPr lvl="1"/>
            <a:r>
              <a:rPr lang="en-US" dirty="0" smtClean="0"/>
              <a:t>Agreement with your Director</a:t>
            </a:r>
            <a:endParaRPr lang="en-US" dirty="0"/>
          </a:p>
        </p:txBody>
      </p:sp>
    </p:spTree>
    <p:extLst>
      <p:ext uri="{BB962C8B-B14F-4D97-AF65-F5344CB8AC3E}">
        <p14:creationId xmlns:p14="http://schemas.microsoft.com/office/powerpoint/2010/main" val="4032373325"/>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Few Action Items</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a:t>2</a:t>
            </a:r>
            <a:r>
              <a:rPr lang="en-US" dirty="0" smtClean="0"/>
              <a:t>.  Make sure you have the right procedures in place</a:t>
            </a:r>
          </a:p>
          <a:p>
            <a:pPr lvl="1"/>
            <a:r>
              <a:rPr lang="en-US" dirty="0" smtClean="0"/>
              <a:t>Background checks &amp; screening</a:t>
            </a:r>
          </a:p>
          <a:p>
            <a:pPr lvl="1"/>
            <a:r>
              <a:rPr lang="en-US" dirty="0" smtClean="0"/>
              <a:t>Hiring</a:t>
            </a:r>
          </a:p>
          <a:p>
            <a:pPr lvl="1"/>
            <a:r>
              <a:rPr lang="en-US" dirty="0" smtClean="0"/>
              <a:t>Orientation &amp; training</a:t>
            </a:r>
          </a:p>
          <a:p>
            <a:pPr lvl="1"/>
            <a:r>
              <a:rPr lang="en-US" dirty="0" smtClean="0"/>
              <a:t>Pay practices</a:t>
            </a:r>
          </a:p>
          <a:p>
            <a:pPr lvl="1"/>
            <a:r>
              <a:rPr lang="en-US" dirty="0" smtClean="0"/>
              <a:t>Grievance procedure</a:t>
            </a:r>
          </a:p>
          <a:p>
            <a:pPr lvl="1"/>
            <a:r>
              <a:rPr lang="en-US" dirty="0" smtClean="0"/>
              <a:t>Safety &amp; security</a:t>
            </a:r>
          </a:p>
          <a:p>
            <a:pPr lvl="1"/>
            <a:r>
              <a:rPr lang="en-US" dirty="0" smtClean="0"/>
              <a:t>Accommodations &amp; leaves of absence</a:t>
            </a:r>
          </a:p>
          <a:p>
            <a:pPr lvl="1"/>
            <a:r>
              <a:rPr lang="en-US" dirty="0" smtClean="0"/>
              <a:t>Protecting confidential information</a:t>
            </a:r>
          </a:p>
          <a:p>
            <a:pPr lvl="1"/>
            <a:r>
              <a:rPr lang="en-US" dirty="0" smtClean="0"/>
              <a:t>Discipline &amp; discharge</a:t>
            </a:r>
          </a:p>
          <a:p>
            <a:pPr lvl="1"/>
            <a:r>
              <a:rPr lang="en-US" dirty="0" smtClean="0"/>
              <a:t>Documentation of all personnel related activities</a:t>
            </a:r>
          </a:p>
          <a:p>
            <a:pPr lvl="1"/>
            <a:r>
              <a:rPr lang="en-US" dirty="0" smtClean="0"/>
              <a:t>Unemployment claims</a:t>
            </a:r>
          </a:p>
          <a:p>
            <a:pPr lvl="1"/>
            <a:r>
              <a:rPr lang="en-US" dirty="0" smtClean="0"/>
              <a:t>Garnishments</a:t>
            </a:r>
            <a:endParaRPr lang="en-US" dirty="0"/>
          </a:p>
        </p:txBody>
      </p:sp>
    </p:spTree>
    <p:extLst>
      <p:ext uri="{BB962C8B-B14F-4D97-AF65-F5344CB8AC3E}">
        <p14:creationId xmlns:p14="http://schemas.microsoft.com/office/powerpoint/2010/main" val="22762091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17375E"/>
                </a:solidFill>
              </a:rPr>
              <a:t>Introductions</a:t>
            </a:r>
            <a:endParaRPr lang="en-US" sz="3600" dirty="0">
              <a:solidFill>
                <a:srgbClr val="17375E"/>
              </a:solidFill>
            </a:endParaRPr>
          </a:p>
        </p:txBody>
      </p:sp>
      <p:sp>
        <p:nvSpPr>
          <p:cNvPr id="3" name="Content Placeholder 2"/>
          <p:cNvSpPr>
            <a:spLocks noGrp="1"/>
          </p:cNvSpPr>
          <p:nvPr>
            <p:ph idx="1"/>
          </p:nvPr>
        </p:nvSpPr>
        <p:spPr/>
        <p:txBody>
          <a:bodyPr/>
          <a:lstStyle/>
          <a:p>
            <a:r>
              <a:rPr lang="en-US" dirty="0" smtClean="0">
                <a:solidFill>
                  <a:srgbClr val="17375E"/>
                </a:solidFill>
              </a:rPr>
              <a:t>Speakers</a:t>
            </a:r>
          </a:p>
          <a:p>
            <a:r>
              <a:rPr lang="en-US" dirty="0" smtClean="0">
                <a:solidFill>
                  <a:srgbClr val="17375E"/>
                </a:solidFill>
              </a:rPr>
              <a:t>Attendees</a:t>
            </a:r>
            <a:endParaRPr lang="en-US" dirty="0">
              <a:solidFill>
                <a:srgbClr val="17375E"/>
              </a:solidFill>
            </a:endParaRPr>
          </a:p>
        </p:txBody>
      </p:sp>
    </p:spTree>
    <p:extLst>
      <p:ext uri="{BB962C8B-B14F-4D97-AF65-F5344CB8AC3E}">
        <p14:creationId xmlns:p14="http://schemas.microsoft.com/office/powerpoint/2010/main" val="2175555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990600"/>
          </a:xfrm>
        </p:spPr>
        <p:txBody>
          <a:bodyPr/>
          <a:lstStyle/>
          <a:p>
            <a:pPr algn="ctr"/>
            <a:r>
              <a:rPr lang="en-US" dirty="0" smtClean="0"/>
              <a:t>Pregnancy Discrimination Guidelines</a:t>
            </a:r>
            <a:endParaRPr lang="en-US" dirty="0"/>
          </a:p>
        </p:txBody>
      </p:sp>
      <p:sp>
        <p:nvSpPr>
          <p:cNvPr id="49154" name="Rectangle 3"/>
          <p:cNvSpPr>
            <a:spLocks noGrp="1" noChangeArrowheads="1"/>
          </p:cNvSpPr>
          <p:nvPr>
            <p:ph idx="1"/>
          </p:nvPr>
        </p:nvSpPr>
        <p:spPr bwMode="auto">
          <a:xfrm>
            <a:off x="457200" y="1371600"/>
            <a:ext cx="8229600" cy="4038600"/>
          </a:xfrm>
          <a:noFill/>
          <a:ln>
            <a:miter lim="800000"/>
            <a:headEnd/>
            <a:tailEnd/>
          </a:ln>
        </p:spPr>
        <p:txBody>
          <a:bodyPr vert="horz" wrap="square" lIns="91440" tIns="45720" rIns="91440" bIns="45720" numCol="1" anchor="t" anchorCtr="0" compatLnSpc="1">
            <a:prstTxWarp prst="textNoShape">
              <a:avLst/>
            </a:prstTxWarp>
          </a:bodyPr>
          <a:lstStyle/>
          <a:p>
            <a:pPr marL="465138" lvl="1" indent="-465138">
              <a:lnSpc>
                <a:spcPts val="3000"/>
              </a:lnSpc>
              <a:spcBef>
                <a:spcPct val="0"/>
              </a:spcBef>
              <a:buFont typeface="Arial" pitchFamily="34" charset="0"/>
              <a:buChar char="•"/>
            </a:pPr>
            <a:r>
              <a:rPr lang="en-US" sz="2400" dirty="0" smtClean="0">
                <a:latin typeface="Arial" pitchFamily="34" charset="0"/>
                <a:cs typeface="Arial" pitchFamily="34" charset="0"/>
              </a:rPr>
              <a:t>EEOC issued new Guidelines in July 2014</a:t>
            </a:r>
          </a:p>
          <a:p>
            <a:pPr marL="465138" lvl="1" indent="-465138">
              <a:lnSpc>
                <a:spcPts val="3000"/>
              </a:lnSpc>
              <a:spcBef>
                <a:spcPct val="0"/>
              </a:spcBef>
              <a:buFont typeface="Arial" pitchFamily="34" charset="0"/>
              <a:buChar char="•"/>
            </a:pPr>
            <a:r>
              <a:rPr lang="en-US" dirty="0" smtClean="0"/>
              <a:t>Expanded definition of “pregnancy” to include:</a:t>
            </a:r>
          </a:p>
          <a:p>
            <a:pPr marL="865188" lvl="2" indent="-465138">
              <a:lnSpc>
                <a:spcPts val="3000"/>
              </a:lnSpc>
              <a:spcBef>
                <a:spcPct val="0"/>
              </a:spcBef>
              <a:buFont typeface="Arial" panose="020B0604020202020204" pitchFamily="34" charset="0"/>
              <a:buChar char="–"/>
            </a:pPr>
            <a:r>
              <a:rPr lang="en-US" dirty="0" smtClean="0">
                <a:latin typeface="Arial" pitchFamily="34" charset="0"/>
                <a:cs typeface="Arial" pitchFamily="34" charset="0"/>
              </a:rPr>
              <a:t>Current or past pregnancy</a:t>
            </a:r>
          </a:p>
          <a:p>
            <a:pPr marL="865188" lvl="2" indent="-465138">
              <a:lnSpc>
                <a:spcPts val="3000"/>
              </a:lnSpc>
              <a:spcBef>
                <a:spcPct val="0"/>
              </a:spcBef>
              <a:buFont typeface="Arial" panose="020B0604020202020204" pitchFamily="34" charset="0"/>
              <a:buChar char="–"/>
            </a:pPr>
            <a:r>
              <a:rPr lang="en-US" dirty="0" smtClean="0"/>
              <a:t>Potential or intended pregnancy</a:t>
            </a:r>
          </a:p>
          <a:p>
            <a:pPr marL="865188" lvl="2" indent="-465138">
              <a:lnSpc>
                <a:spcPts val="3000"/>
              </a:lnSpc>
              <a:spcBef>
                <a:spcPct val="0"/>
              </a:spcBef>
              <a:buFont typeface="Arial" panose="020B0604020202020204" pitchFamily="34" charset="0"/>
              <a:buChar char="–"/>
            </a:pPr>
            <a:r>
              <a:rPr lang="en-US" dirty="0" smtClean="0">
                <a:latin typeface="Arial" pitchFamily="34" charset="0"/>
                <a:cs typeface="Arial" pitchFamily="34" charset="0"/>
              </a:rPr>
              <a:t>Related medical conditions</a:t>
            </a:r>
          </a:p>
          <a:p>
            <a:pPr marL="865188" lvl="2" indent="-465138">
              <a:lnSpc>
                <a:spcPts val="3000"/>
              </a:lnSpc>
              <a:spcBef>
                <a:spcPct val="0"/>
              </a:spcBef>
              <a:buFont typeface="Arial" panose="020B0604020202020204" pitchFamily="34" charset="0"/>
              <a:buChar char="–"/>
            </a:pPr>
            <a:r>
              <a:rPr lang="en-US" dirty="0" smtClean="0"/>
              <a:t>Childbirth</a:t>
            </a:r>
          </a:p>
          <a:p>
            <a:pPr marL="865188" lvl="2" indent="-465138">
              <a:lnSpc>
                <a:spcPts val="3000"/>
              </a:lnSpc>
              <a:spcBef>
                <a:spcPct val="0"/>
              </a:spcBef>
              <a:buFont typeface="Arial" panose="020B0604020202020204" pitchFamily="34" charset="0"/>
              <a:buChar char="–"/>
            </a:pPr>
            <a:r>
              <a:rPr lang="en-US" dirty="0" smtClean="0">
                <a:latin typeface="Arial" pitchFamily="34" charset="0"/>
                <a:cs typeface="Arial" pitchFamily="34" charset="0"/>
              </a:rPr>
              <a:t>“persons similar in their disability or</a:t>
            </a:r>
          </a:p>
          <a:p>
            <a:pPr marL="865188" lvl="2" indent="-465138">
              <a:lnSpc>
                <a:spcPts val="3000"/>
              </a:lnSpc>
              <a:spcBef>
                <a:spcPct val="0"/>
              </a:spcBef>
              <a:buClr>
                <a:schemeClr val="bg1"/>
              </a:buClr>
              <a:buFont typeface="Arial" panose="020B0604020202020204" pitchFamily="34" charset="0"/>
              <a:buChar char="–"/>
            </a:pPr>
            <a:r>
              <a:rPr lang="en-US" dirty="0" smtClean="0">
                <a:latin typeface="Arial" pitchFamily="34" charset="0"/>
                <a:cs typeface="Arial" pitchFamily="34" charset="0"/>
              </a:rPr>
              <a:t>inability to work”</a:t>
            </a:r>
          </a:p>
          <a:p>
            <a:pPr marL="0" lvl="1" indent="0">
              <a:lnSpc>
                <a:spcPts val="3000"/>
              </a:lnSpc>
              <a:spcBef>
                <a:spcPct val="0"/>
              </a:spcBef>
              <a:buFont typeface="Arial" pitchFamily="34" charset="0"/>
              <a:buChar char="•"/>
            </a:pPr>
            <a:endParaRPr lang="en-US" sz="2400" dirty="0" smtClean="0">
              <a:latin typeface="Arial" pitchFamily="34" charset="0"/>
              <a:cs typeface="Arial" pitchFamily="34" charset="0"/>
            </a:endParaRPr>
          </a:p>
          <a:p>
            <a:pPr marL="0" lvl="1" indent="0">
              <a:lnSpc>
                <a:spcPts val="3000"/>
              </a:lnSpc>
              <a:spcBef>
                <a:spcPct val="0"/>
              </a:spcBef>
              <a:buFont typeface="Arial" pitchFamily="34" charset="0"/>
              <a:buChar char="•"/>
            </a:pPr>
            <a:endParaRPr lang="en-US" sz="2400" dirty="0" smtClean="0">
              <a:latin typeface="Arial" pitchFamily="34" charset="0"/>
              <a:cs typeface="Arial"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2133600"/>
            <a:ext cx="2057400" cy="3559302"/>
          </a:xfrm>
          <a:prstGeom prst="rect">
            <a:avLst/>
          </a:prstGeom>
        </p:spPr>
      </p:pic>
    </p:spTree>
    <p:extLst>
      <p:ext uri="{BB962C8B-B14F-4D97-AF65-F5344CB8AC3E}">
        <p14:creationId xmlns:p14="http://schemas.microsoft.com/office/powerpoint/2010/main" val="2965833090"/>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Few Action Items</a:t>
            </a:r>
            <a:endParaRPr lang="en-US" dirty="0"/>
          </a:p>
        </p:txBody>
      </p:sp>
      <p:sp>
        <p:nvSpPr>
          <p:cNvPr id="3" name="Content Placeholder 2"/>
          <p:cNvSpPr>
            <a:spLocks noGrp="1"/>
          </p:cNvSpPr>
          <p:nvPr>
            <p:ph idx="1"/>
          </p:nvPr>
        </p:nvSpPr>
        <p:spPr/>
        <p:txBody>
          <a:bodyPr>
            <a:normAutofit/>
          </a:bodyPr>
          <a:lstStyle/>
          <a:p>
            <a:pPr marL="457200" indent="-457200">
              <a:buAutoNum type="arabicPeriod" startAt="3"/>
            </a:pPr>
            <a:r>
              <a:rPr lang="en-US" dirty="0" smtClean="0"/>
              <a:t>Have Contingency Plans In Place</a:t>
            </a:r>
          </a:p>
          <a:p>
            <a:pPr lvl="1"/>
            <a:r>
              <a:rPr lang="en-US" dirty="0" smtClean="0"/>
              <a:t>Expect the “unpredictable but predictable”</a:t>
            </a:r>
          </a:p>
          <a:p>
            <a:pPr lvl="1"/>
            <a:r>
              <a:rPr lang="en-US" dirty="0" smtClean="0"/>
              <a:t>Lay the preventive “groundwork”</a:t>
            </a:r>
          </a:p>
          <a:p>
            <a:pPr lvl="1"/>
            <a:r>
              <a:rPr lang="en-US" dirty="0" smtClean="0"/>
              <a:t>Plan your initial response</a:t>
            </a:r>
          </a:p>
          <a:p>
            <a:pPr lvl="1"/>
            <a:r>
              <a:rPr lang="en-US" dirty="0" smtClean="0"/>
              <a:t>Have trusted advisors available</a:t>
            </a:r>
          </a:p>
          <a:p>
            <a:pPr lvl="1"/>
            <a:r>
              <a:rPr lang="en-US" dirty="0" smtClean="0"/>
              <a:t>Educate first responders</a:t>
            </a:r>
          </a:p>
          <a:p>
            <a:pPr lvl="1"/>
            <a:r>
              <a:rPr lang="en-US" dirty="0" smtClean="0"/>
              <a:t>Follow through</a:t>
            </a:r>
            <a:endParaRPr lang="en-US" dirty="0"/>
          </a:p>
        </p:txBody>
      </p:sp>
    </p:spTree>
    <p:extLst>
      <p:ext uri="{BB962C8B-B14F-4D97-AF65-F5344CB8AC3E}">
        <p14:creationId xmlns:p14="http://schemas.microsoft.com/office/powerpoint/2010/main" val="3597423322"/>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Few Action Items</a:t>
            </a:r>
            <a:endParaRPr lang="en-US" dirty="0"/>
          </a:p>
        </p:txBody>
      </p:sp>
      <p:sp>
        <p:nvSpPr>
          <p:cNvPr id="3" name="Content Placeholder 2"/>
          <p:cNvSpPr>
            <a:spLocks noGrp="1"/>
          </p:cNvSpPr>
          <p:nvPr>
            <p:ph idx="1"/>
          </p:nvPr>
        </p:nvSpPr>
        <p:spPr/>
        <p:txBody>
          <a:bodyPr>
            <a:normAutofit/>
          </a:bodyPr>
          <a:lstStyle/>
          <a:p>
            <a:pPr marL="0" indent="0">
              <a:buNone/>
            </a:pPr>
            <a:r>
              <a:rPr lang="en-US" dirty="0"/>
              <a:t>4</a:t>
            </a:r>
            <a:r>
              <a:rPr lang="en-US" dirty="0" smtClean="0"/>
              <a:t>.  Manage the “High Risk” Decisions</a:t>
            </a:r>
          </a:p>
          <a:p>
            <a:pPr lvl="1"/>
            <a:r>
              <a:rPr lang="en-US" dirty="0" smtClean="0"/>
              <a:t>Deviations from “past practice” or inconsistent treatment</a:t>
            </a:r>
          </a:p>
          <a:p>
            <a:pPr lvl="1"/>
            <a:r>
              <a:rPr lang="en-US" dirty="0" smtClean="0"/>
              <a:t>Protected categories</a:t>
            </a:r>
          </a:p>
          <a:p>
            <a:pPr lvl="1"/>
            <a:r>
              <a:rPr lang="en-US" dirty="0" smtClean="0"/>
              <a:t>Protected concerted activities</a:t>
            </a:r>
          </a:p>
          <a:p>
            <a:pPr lvl="1"/>
            <a:r>
              <a:rPr lang="en-US" dirty="0" smtClean="0"/>
              <a:t>Whistleblower claims &amp; retaliation</a:t>
            </a:r>
          </a:p>
          <a:p>
            <a:pPr lvl="1"/>
            <a:r>
              <a:rPr lang="en-US" dirty="0" smtClean="0"/>
              <a:t>“Problem employees”</a:t>
            </a:r>
          </a:p>
          <a:p>
            <a:pPr lvl="1"/>
            <a:r>
              <a:rPr lang="en-US" dirty="0" smtClean="0"/>
              <a:t>Every termination</a:t>
            </a:r>
          </a:p>
        </p:txBody>
      </p:sp>
    </p:spTree>
    <p:extLst>
      <p:ext uri="{BB962C8B-B14F-4D97-AF65-F5344CB8AC3E}">
        <p14:creationId xmlns:p14="http://schemas.microsoft.com/office/powerpoint/2010/main" val="1110747204"/>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Few Action Items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5. </a:t>
            </a:r>
            <a:r>
              <a:rPr lang="en-US" dirty="0"/>
              <a:t>Get Legal Advice </a:t>
            </a:r>
            <a:r>
              <a:rPr lang="en-US" u="sng" dirty="0"/>
              <a:t>Before</a:t>
            </a:r>
            <a:r>
              <a:rPr lang="en-US" dirty="0"/>
              <a:t> A Problem </a:t>
            </a:r>
            <a:r>
              <a:rPr lang="en-US" dirty="0" smtClean="0"/>
              <a:t>Arises</a:t>
            </a:r>
          </a:p>
          <a:p>
            <a:pPr lvl="1"/>
            <a:r>
              <a:rPr lang="en-US" dirty="0" smtClean="0"/>
              <a:t>About transactional matters</a:t>
            </a:r>
          </a:p>
          <a:p>
            <a:pPr lvl="1"/>
            <a:r>
              <a:rPr lang="en-US" dirty="0" smtClean="0"/>
              <a:t>About contingency planning</a:t>
            </a:r>
          </a:p>
          <a:p>
            <a:pPr lvl="1"/>
            <a:r>
              <a:rPr lang="en-US" dirty="0" smtClean="0"/>
              <a:t>Individual high risk decisions</a:t>
            </a:r>
          </a:p>
          <a:p>
            <a:pPr lvl="1"/>
            <a:r>
              <a:rPr lang="en-US" dirty="0" smtClean="0"/>
              <a:t>Prior or contemporary development of “evidence”</a:t>
            </a:r>
          </a:p>
        </p:txBody>
      </p:sp>
    </p:spTree>
    <p:extLst>
      <p:ext uri="{BB962C8B-B14F-4D97-AF65-F5344CB8AC3E}">
        <p14:creationId xmlns:p14="http://schemas.microsoft.com/office/powerpoint/2010/main" val="277175464"/>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questions.jpg"/>
          <p:cNvPicPr>
            <a:picLocks noChangeAspect="1"/>
          </p:cNvPicPr>
          <p:nvPr/>
        </p:nvPicPr>
        <p:blipFill>
          <a:blip r:embed="rId3" cstate="print"/>
          <a:stretch>
            <a:fillRect/>
          </a:stretch>
        </p:blipFill>
        <p:spPr>
          <a:xfrm>
            <a:off x="0" y="0"/>
            <a:ext cx="9144000" cy="6858000"/>
          </a:xfrm>
          <a:prstGeom prst="rect">
            <a:avLst/>
          </a:prstGeom>
        </p:spPr>
      </p:pic>
      <p:sp>
        <p:nvSpPr>
          <p:cNvPr id="4" name="Rectangle 5"/>
          <p:cNvSpPr>
            <a:spLocks noChangeArrowheads="1"/>
          </p:cNvSpPr>
          <p:nvPr/>
        </p:nvSpPr>
        <p:spPr bwMode="auto">
          <a:xfrm>
            <a:off x="0" y="1066800"/>
            <a:ext cx="9144000" cy="1524000"/>
          </a:xfrm>
          <a:prstGeom prst="rect">
            <a:avLst/>
          </a:prstGeom>
          <a:noFill/>
          <a:ln w="9525">
            <a:noFill/>
            <a:miter lim="800000"/>
            <a:headEnd/>
            <a:tailEnd/>
          </a:ln>
        </p:spPr>
        <p:txBody>
          <a:bodyPr lIns="0" tIns="0" rIns="0" bIns="0"/>
          <a:lstStyle/>
          <a:p>
            <a:pPr algn="ctr" fontAlgn="auto">
              <a:spcBef>
                <a:spcPts val="0"/>
              </a:spcBef>
              <a:spcAft>
                <a:spcPts val="0"/>
              </a:spcAft>
              <a:defRPr/>
            </a:pPr>
            <a:endParaRPr lang="en-US" sz="3400" b="1" dirty="0" smtClean="0">
              <a:solidFill>
                <a:srgbClr val="3D4242"/>
              </a:solidFill>
              <a:latin typeface="Helvetica" pitchFamily="34" charset="0"/>
            </a:endParaRPr>
          </a:p>
          <a:p>
            <a:pPr algn="ctr" fontAlgn="auto">
              <a:spcBef>
                <a:spcPts val="0"/>
              </a:spcBef>
              <a:spcAft>
                <a:spcPts val="0"/>
              </a:spcAft>
              <a:defRPr/>
            </a:pPr>
            <a:r>
              <a:rPr lang="en-US" sz="3400" b="1" dirty="0" smtClean="0">
                <a:solidFill>
                  <a:srgbClr val="3D4242"/>
                </a:solidFill>
                <a:latin typeface="Arial" pitchFamily="34" charset="0"/>
                <a:cs typeface="Arial" pitchFamily="34" charset="0"/>
              </a:rPr>
              <a:t>Final Questions</a:t>
            </a:r>
            <a:endParaRPr lang="en-US" sz="3400" b="1" dirty="0">
              <a:solidFill>
                <a:srgbClr val="3D4242"/>
              </a:solidFill>
              <a:latin typeface="Arial" pitchFamily="34" charset="0"/>
              <a:cs typeface="Arial" pitchFamily="34" charset="0"/>
            </a:endParaRPr>
          </a:p>
        </p:txBody>
      </p:sp>
      <p:sp>
        <p:nvSpPr>
          <p:cNvPr id="10" name="Rectangle 9"/>
          <p:cNvSpPr/>
          <p:nvPr/>
        </p:nvSpPr>
        <p:spPr>
          <a:xfrm>
            <a:off x="0" y="6019800"/>
            <a:ext cx="9144000" cy="838200"/>
          </a:xfrm>
          <a:prstGeom prst="rect">
            <a:avLst/>
          </a:prstGeom>
          <a:solidFill>
            <a:srgbClr val="2056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Text Box 8"/>
          <p:cNvSpPr txBox="1">
            <a:spLocks noChangeArrowheads="1"/>
          </p:cNvSpPr>
          <p:nvPr/>
        </p:nvSpPr>
        <p:spPr bwMode="auto">
          <a:xfrm>
            <a:off x="0" y="6257836"/>
            <a:ext cx="9144000" cy="600164"/>
          </a:xfrm>
          <a:prstGeom prst="rect">
            <a:avLst/>
          </a:prstGeom>
          <a:noFill/>
          <a:ln w="9525">
            <a:noFill/>
            <a:miter lim="800000"/>
            <a:headEnd/>
            <a:tailEnd/>
          </a:ln>
        </p:spPr>
        <p:txBody>
          <a:bodyPr wrap="square">
            <a:spAutoFit/>
          </a:bodyPr>
          <a:lstStyle/>
          <a:p>
            <a:pPr algn="ctr" fontAlgn="auto">
              <a:spcBef>
                <a:spcPct val="50000"/>
              </a:spcBef>
              <a:spcAft>
                <a:spcPts val="0"/>
              </a:spcAft>
              <a:defRPr/>
            </a:pPr>
            <a:r>
              <a:rPr lang="en-US" sz="1100" b="1" dirty="0" smtClean="0">
                <a:solidFill>
                  <a:schemeClr val="bg1"/>
                </a:solidFill>
                <a:latin typeface="BellGothic BT" pitchFamily="34" charset="0"/>
              </a:rPr>
              <a:t>Atlanta · Baltimore · Boston · Charlotte · Chicago · Cleveland · Columbia · Columbus · Dallas · Denver · Fort Lauderdale · Gulfport </a:t>
            </a:r>
            <a:br>
              <a:rPr lang="en-US" sz="1100" b="1" dirty="0" smtClean="0">
                <a:solidFill>
                  <a:schemeClr val="bg1"/>
                </a:solidFill>
                <a:latin typeface="BellGothic BT" pitchFamily="34" charset="0"/>
              </a:rPr>
            </a:br>
            <a:r>
              <a:rPr lang="en-US" sz="1100" b="1" dirty="0" smtClean="0">
                <a:solidFill>
                  <a:schemeClr val="bg1"/>
                </a:solidFill>
                <a:latin typeface="BellGothic BT" pitchFamily="34" charset="0"/>
              </a:rPr>
              <a:t>Houston · Irvine · Kansas City · Las Vegas · Los Angeles · Louisville · Memphis · New England · New Jersey · New Orleans </a:t>
            </a:r>
            <a:br>
              <a:rPr lang="en-US" sz="1100" b="1" dirty="0" smtClean="0">
                <a:solidFill>
                  <a:schemeClr val="bg1"/>
                </a:solidFill>
                <a:latin typeface="BellGothic BT" pitchFamily="34" charset="0"/>
              </a:rPr>
            </a:br>
            <a:r>
              <a:rPr lang="en-US" sz="1100" b="1" dirty="0" smtClean="0">
                <a:solidFill>
                  <a:schemeClr val="bg1"/>
                </a:solidFill>
                <a:latin typeface="BellGothic BT" pitchFamily="34" charset="0"/>
              </a:rPr>
              <a:t>Orlando · Philadelphia · Phoenix · Portland · San Antonio · San Diego · San Francisco · Tampa · Washington, DC</a:t>
            </a:r>
            <a:endParaRPr lang="en-US" sz="1100" b="1" dirty="0">
              <a:solidFill>
                <a:schemeClr val="bg1"/>
              </a:solidFill>
              <a:latin typeface="BellGothic BT" pitchFamily="34" charset="0"/>
            </a:endParaRPr>
          </a:p>
        </p:txBody>
      </p:sp>
      <p:sp>
        <p:nvSpPr>
          <p:cNvPr id="13" name="Text Box 9"/>
          <p:cNvSpPr txBox="1">
            <a:spLocks noChangeArrowheads="1"/>
          </p:cNvSpPr>
          <p:nvPr/>
        </p:nvSpPr>
        <p:spPr bwMode="auto">
          <a:xfrm>
            <a:off x="0" y="6019800"/>
            <a:ext cx="9144000" cy="304800"/>
          </a:xfrm>
          <a:prstGeom prst="rect">
            <a:avLst/>
          </a:prstGeom>
          <a:noFill/>
          <a:ln w="9525">
            <a:noFill/>
            <a:miter lim="800000"/>
            <a:headEnd/>
            <a:tailEnd/>
          </a:ln>
        </p:spPr>
        <p:txBody>
          <a:bodyPr>
            <a:spAutoFit/>
          </a:bodyPr>
          <a:lstStyle/>
          <a:p>
            <a:pPr algn="ctr">
              <a:spcBef>
                <a:spcPct val="50000"/>
              </a:spcBef>
            </a:pPr>
            <a:r>
              <a:rPr lang="en-US" sz="1400" b="1" dirty="0">
                <a:solidFill>
                  <a:schemeClr val="bg1"/>
                </a:solidFill>
                <a:latin typeface="BellGothic BT" pitchFamily="34" charset="0"/>
              </a:rPr>
              <a:t>www.laborlawyers.com</a:t>
            </a:r>
          </a:p>
        </p:txBody>
      </p:sp>
      <p:pic>
        <p:nvPicPr>
          <p:cNvPr id="11" name="Picture 10" descr="Logo_Fisher_Phillips taglineCMYK_blue.png"/>
          <p:cNvPicPr>
            <a:picLocks noChangeAspect="1"/>
          </p:cNvPicPr>
          <p:nvPr/>
        </p:nvPicPr>
        <p:blipFill>
          <a:blip r:embed="rId4" cstate="print"/>
          <a:stretch>
            <a:fillRect/>
          </a:stretch>
        </p:blipFill>
        <p:spPr>
          <a:xfrm>
            <a:off x="2885374" y="4419600"/>
            <a:ext cx="3373252" cy="1085848"/>
          </a:xfrm>
          <a:prstGeom prst="rect">
            <a:avLst/>
          </a:prstGeom>
        </p:spPr>
      </p:pic>
    </p:spTree>
    <p:extLst>
      <p:ext uri="{BB962C8B-B14F-4D97-AF65-F5344CB8AC3E}">
        <p14:creationId xmlns:p14="http://schemas.microsoft.com/office/powerpoint/2010/main" val="476605424"/>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2" descr="bkg rev.jpg"/>
          <p:cNvPicPr>
            <a:picLocks noChangeAspect="1"/>
          </p:cNvPicPr>
          <p:nvPr/>
        </p:nvPicPr>
        <p:blipFill>
          <a:blip r:embed="rId3" cstate="print"/>
          <a:stretch>
            <a:fillRect/>
          </a:stretch>
        </p:blipFill>
        <p:spPr bwMode="auto">
          <a:xfrm>
            <a:off x="0" y="0"/>
            <a:ext cx="9144000" cy="6858000"/>
          </a:xfrm>
          <a:prstGeom prst="rect">
            <a:avLst/>
          </a:prstGeom>
          <a:noFill/>
          <a:ln w="9525">
            <a:noFill/>
            <a:miter lim="800000"/>
            <a:headEnd/>
            <a:tailEnd/>
          </a:ln>
        </p:spPr>
      </p:pic>
      <p:sp>
        <p:nvSpPr>
          <p:cNvPr id="4" name="Rectangle 5"/>
          <p:cNvSpPr>
            <a:spLocks noChangeArrowheads="1"/>
          </p:cNvSpPr>
          <p:nvPr/>
        </p:nvSpPr>
        <p:spPr bwMode="auto">
          <a:xfrm>
            <a:off x="0" y="813692"/>
            <a:ext cx="9144000" cy="1600200"/>
          </a:xfrm>
          <a:prstGeom prst="rect">
            <a:avLst/>
          </a:prstGeom>
          <a:noFill/>
          <a:ln w="9525">
            <a:noFill/>
            <a:miter lim="800000"/>
            <a:headEnd/>
            <a:tailEnd/>
          </a:ln>
        </p:spPr>
        <p:txBody>
          <a:bodyPr lIns="0" tIns="0" rIns="0" bIns="0"/>
          <a:lstStyle/>
          <a:p>
            <a:pPr algn="ctr" fontAlgn="auto">
              <a:lnSpc>
                <a:spcPct val="110000"/>
              </a:lnSpc>
              <a:spcBef>
                <a:spcPts val="0"/>
              </a:spcBef>
              <a:spcAft>
                <a:spcPts val="1200"/>
              </a:spcAft>
              <a:defRPr/>
            </a:pPr>
            <a:endParaRPr lang="en-US" sz="3400" b="1" dirty="0" smtClean="0">
              <a:solidFill>
                <a:srgbClr val="3D4242"/>
              </a:solidFill>
              <a:latin typeface="Arial" pitchFamily="34" charset="0"/>
              <a:cs typeface="Arial" pitchFamily="34" charset="0"/>
            </a:endParaRPr>
          </a:p>
          <a:p>
            <a:pPr algn="ctr" fontAlgn="auto">
              <a:lnSpc>
                <a:spcPct val="110000"/>
              </a:lnSpc>
              <a:spcBef>
                <a:spcPts val="0"/>
              </a:spcBef>
              <a:spcAft>
                <a:spcPts val="1200"/>
              </a:spcAft>
              <a:defRPr/>
            </a:pPr>
            <a:r>
              <a:rPr lang="en-US" sz="3400" b="1" dirty="0" smtClean="0">
                <a:solidFill>
                  <a:srgbClr val="3D4242"/>
                </a:solidFill>
                <a:latin typeface="Arial" pitchFamily="34" charset="0"/>
                <a:cs typeface="Arial" pitchFamily="34" charset="0"/>
              </a:rPr>
              <a:t>Thank </a:t>
            </a:r>
            <a:r>
              <a:rPr lang="en-US" sz="3400" b="1" dirty="0">
                <a:solidFill>
                  <a:srgbClr val="3D4242"/>
                </a:solidFill>
                <a:latin typeface="Arial" pitchFamily="34" charset="0"/>
                <a:cs typeface="Arial" pitchFamily="34" charset="0"/>
              </a:rPr>
              <a:t>You</a:t>
            </a:r>
          </a:p>
        </p:txBody>
      </p:sp>
      <p:sp>
        <p:nvSpPr>
          <p:cNvPr id="10" name="Rectangle 9"/>
          <p:cNvSpPr/>
          <p:nvPr/>
        </p:nvSpPr>
        <p:spPr>
          <a:xfrm>
            <a:off x="0" y="6019800"/>
            <a:ext cx="9144000" cy="838200"/>
          </a:xfrm>
          <a:prstGeom prst="rect">
            <a:avLst/>
          </a:prstGeom>
          <a:solidFill>
            <a:srgbClr val="2056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Text Box 8"/>
          <p:cNvSpPr txBox="1">
            <a:spLocks noChangeArrowheads="1"/>
          </p:cNvSpPr>
          <p:nvPr/>
        </p:nvSpPr>
        <p:spPr bwMode="auto">
          <a:xfrm>
            <a:off x="0" y="6257836"/>
            <a:ext cx="9144000" cy="600164"/>
          </a:xfrm>
          <a:prstGeom prst="rect">
            <a:avLst/>
          </a:prstGeom>
          <a:noFill/>
          <a:ln w="9525">
            <a:noFill/>
            <a:miter lim="800000"/>
            <a:headEnd/>
            <a:tailEnd/>
          </a:ln>
        </p:spPr>
        <p:txBody>
          <a:bodyPr wrap="square">
            <a:spAutoFit/>
          </a:bodyPr>
          <a:lstStyle/>
          <a:p>
            <a:pPr algn="ctr" fontAlgn="auto">
              <a:spcBef>
                <a:spcPct val="50000"/>
              </a:spcBef>
              <a:spcAft>
                <a:spcPts val="0"/>
              </a:spcAft>
              <a:defRPr/>
            </a:pPr>
            <a:r>
              <a:rPr lang="en-US" sz="1100" b="1" dirty="0" smtClean="0">
                <a:solidFill>
                  <a:schemeClr val="bg1"/>
                </a:solidFill>
                <a:latin typeface="BellGothic BT" pitchFamily="34" charset="0"/>
              </a:rPr>
              <a:t>Atlanta · Baltimore · Boston · Charlotte · Chicago · Cleveland · Columbia · Columbus · Dallas · Denver · Fort Lauderdale · Gulfport </a:t>
            </a:r>
            <a:br>
              <a:rPr lang="en-US" sz="1100" b="1" dirty="0" smtClean="0">
                <a:solidFill>
                  <a:schemeClr val="bg1"/>
                </a:solidFill>
                <a:latin typeface="BellGothic BT" pitchFamily="34" charset="0"/>
              </a:rPr>
            </a:br>
            <a:r>
              <a:rPr lang="en-US" sz="1100" b="1" dirty="0" smtClean="0">
                <a:solidFill>
                  <a:schemeClr val="bg1"/>
                </a:solidFill>
                <a:latin typeface="BellGothic BT" pitchFamily="34" charset="0"/>
              </a:rPr>
              <a:t>Houston · Irvine · Kansas City · Las Vegas · Los Angeles · Louisville · Memphis · New England · New Jersey · New Orleans </a:t>
            </a:r>
            <a:br>
              <a:rPr lang="en-US" sz="1100" b="1" dirty="0" smtClean="0">
                <a:solidFill>
                  <a:schemeClr val="bg1"/>
                </a:solidFill>
                <a:latin typeface="BellGothic BT" pitchFamily="34" charset="0"/>
              </a:rPr>
            </a:br>
            <a:r>
              <a:rPr lang="en-US" sz="1100" b="1" dirty="0" smtClean="0">
                <a:solidFill>
                  <a:schemeClr val="bg1"/>
                </a:solidFill>
                <a:latin typeface="BellGothic BT" pitchFamily="34" charset="0"/>
              </a:rPr>
              <a:t>Orlando · Philadelphia · Phoenix · Portland · San Antonio · San Diego · San Francisco · Tampa · Washington, DC</a:t>
            </a:r>
            <a:endParaRPr lang="en-US" sz="1100" b="1" dirty="0">
              <a:solidFill>
                <a:schemeClr val="bg1"/>
              </a:solidFill>
              <a:latin typeface="BellGothic BT" pitchFamily="34" charset="0"/>
            </a:endParaRPr>
          </a:p>
        </p:txBody>
      </p:sp>
      <p:sp>
        <p:nvSpPr>
          <p:cNvPr id="13" name="Text Box 9"/>
          <p:cNvSpPr txBox="1">
            <a:spLocks noChangeArrowheads="1"/>
          </p:cNvSpPr>
          <p:nvPr/>
        </p:nvSpPr>
        <p:spPr bwMode="auto">
          <a:xfrm>
            <a:off x="0" y="6019800"/>
            <a:ext cx="9144000" cy="304800"/>
          </a:xfrm>
          <a:prstGeom prst="rect">
            <a:avLst/>
          </a:prstGeom>
          <a:noFill/>
          <a:ln w="9525">
            <a:noFill/>
            <a:miter lim="800000"/>
            <a:headEnd/>
            <a:tailEnd/>
          </a:ln>
        </p:spPr>
        <p:txBody>
          <a:bodyPr>
            <a:spAutoFit/>
          </a:bodyPr>
          <a:lstStyle/>
          <a:p>
            <a:pPr algn="ctr">
              <a:spcBef>
                <a:spcPct val="50000"/>
              </a:spcBef>
            </a:pPr>
            <a:r>
              <a:rPr lang="en-US" sz="1400" b="1" dirty="0">
                <a:solidFill>
                  <a:schemeClr val="bg1"/>
                </a:solidFill>
                <a:latin typeface="BellGothic BT" pitchFamily="34" charset="0"/>
              </a:rPr>
              <a:t>www.laborlawyers.com</a:t>
            </a:r>
          </a:p>
        </p:txBody>
      </p:sp>
      <p:pic>
        <p:nvPicPr>
          <p:cNvPr id="11" name="Picture 10" descr="Logo_Fisher_Phillips taglineCMYK_blue.png"/>
          <p:cNvPicPr>
            <a:picLocks noChangeAspect="1"/>
          </p:cNvPicPr>
          <p:nvPr/>
        </p:nvPicPr>
        <p:blipFill>
          <a:blip r:embed="rId4" cstate="print"/>
          <a:stretch>
            <a:fillRect/>
          </a:stretch>
        </p:blipFill>
        <p:spPr>
          <a:xfrm>
            <a:off x="2885374" y="4419600"/>
            <a:ext cx="3373252" cy="1085848"/>
          </a:xfrm>
          <a:prstGeom prst="rect">
            <a:avLst/>
          </a:prstGeom>
        </p:spPr>
      </p:pic>
      <p:sp>
        <p:nvSpPr>
          <p:cNvPr id="9" name="Text Box 6"/>
          <p:cNvSpPr txBox="1">
            <a:spLocks noChangeArrowheads="1"/>
          </p:cNvSpPr>
          <p:nvPr/>
        </p:nvSpPr>
        <p:spPr bwMode="auto">
          <a:xfrm>
            <a:off x="0" y="2966058"/>
            <a:ext cx="9180575" cy="830997"/>
          </a:xfrm>
          <a:prstGeom prst="rect">
            <a:avLst/>
          </a:prstGeom>
          <a:noFill/>
          <a:ln w="9525">
            <a:noFill/>
            <a:miter lim="800000"/>
            <a:headEnd/>
            <a:tailEnd/>
          </a:ln>
        </p:spPr>
        <p:txBody>
          <a:bodyPr wrap="square">
            <a:spAutoFit/>
          </a:bodyPr>
          <a:lstStyle/>
          <a:p>
            <a:pPr algn="ctr" fontAlgn="auto">
              <a:spcBef>
                <a:spcPts val="600"/>
              </a:spcBef>
              <a:spcAft>
                <a:spcPts val="0"/>
              </a:spcAft>
              <a:defRPr/>
            </a:pPr>
            <a:r>
              <a:rPr lang="en-US" sz="1600" b="1" dirty="0" smtClean="0">
                <a:solidFill>
                  <a:srgbClr val="3D4242"/>
                </a:solidFill>
                <a:latin typeface="Arial" pitchFamily="34" charset="0"/>
                <a:cs typeface="Arial" pitchFamily="34" charset="0"/>
              </a:rPr>
              <a:t>D. Albert Brannen</a:t>
            </a:r>
            <a:r>
              <a:rPr lang="en-US" sz="1600" b="1" dirty="0">
                <a:solidFill>
                  <a:srgbClr val="3D4242"/>
                </a:solidFill>
                <a:latin typeface="Arial" pitchFamily="34" charset="0"/>
                <a:cs typeface="Arial" pitchFamily="34" charset="0"/>
              </a:rPr>
              <a:t/>
            </a:r>
            <a:br>
              <a:rPr lang="en-US" sz="1600" b="1" dirty="0">
                <a:solidFill>
                  <a:srgbClr val="3D4242"/>
                </a:solidFill>
                <a:latin typeface="Arial" pitchFamily="34" charset="0"/>
                <a:cs typeface="Arial" pitchFamily="34" charset="0"/>
              </a:rPr>
            </a:br>
            <a:r>
              <a:rPr lang="en-US" sz="1600" dirty="0" smtClean="0">
                <a:solidFill>
                  <a:srgbClr val="3D4242"/>
                </a:solidFill>
                <a:latin typeface="Arial" pitchFamily="34" charset="0"/>
                <a:cs typeface="Arial" pitchFamily="34" charset="0"/>
              </a:rPr>
              <a:t>Direct: (404) 240-4235</a:t>
            </a:r>
            <a:br>
              <a:rPr lang="en-US" sz="1600" dirty="0" smtClean="0">
                <a:solidFill>
                  <a:srgbClr val="3D4242"/>
                </a:solidFill>
                <a:latin typeface="Arial" pitchFamily="34" charset="0"/>
                <a:cs typeface="Arial" pitchFamily="34" charset="0"/>
              </a:rPr>
            </a:br>
            <a:r>
              <a:rPr lang="en-US" sz="1600" dirty="0" smtClean="0">
                <a:solidFill>
                  <a:srgbClr val="3D4242"/>
                </a:solidFill>
                <a:latin typeface="Arial" pitchFamily="34" charset="0"/>
                <a:cs typeface="Arial" pitchFamily="34" charset="0"/>
              </a:rPr>
              <a:t>dabrannen@laborlawyers.com</a:t>
            </a:r>
            <a:endParaRPr lang="en-US" sz="1600" dirty="0">
              <a:solidFill>
                <a:srgbClr val="3D4242"/>
              </a:solidFill>
              <a:latin typeface="Arial" pitchFamily="34" charset="0"/>
              <a:cs typeface="Arial" pitchFamily="34" charset="0"/>
            </a:endParaRPr>
          </a:p>
        </p:txBody>
      </p:sp>
      <p:sp>
        <p:nvSpPr>
          <p:cNvPr id="2" name="TextBox 1"/>
          <p:cNvSpPr txBox="1"/>
          <p:nvPr/>
        </p:nvSpPr>
        <p:spPr>
          <a:xfrm>
            <a:off x="-36576" y="2220874"/>
            <a:ext cx="9180576" cy="646331"/>
          </a:xfrm>
          <a:prstGeom prst="rect">
            <a:avLst/>
          </a:prstGeom>
          <a:noFill/>
        </p:spPr>
        <p:txBody>
          <a:bodyPr wrap="square" rtlCol="0">
            <a:spAutoFit/>
          </a:bodyPr>
          <a:lstStyle/>
          <a:p>
            <a:pPr algn="ctr"/>
            <a:r>
              <a:rPr lang="en-US" b="1" i="1" dirty="0">
                <a:solidFill>
                  <a:srgbClr val="3D4242"/>
                </a:solidFill>
                <a:latin typeface="Arial" pitchFamily="34" charset="0"/>
                <a:cs typeface="Arial" pitchFamily="34" charset="0"/>
              </a:rPr>
              <a:t>Presented by:</a:t>
            </a:r>
            <a:r>
              <a:rPr lang="en-US" b="1" dirty="0">
                <a:solidFill>
                  <a:srgbClr val="3D4242"/>
                </a:solidFill>
                <a:latin typeface="Arial" pitchFamily="34" charset="0"/>
                <a:cs typeface="Arial" pitchFamily="34" charset="0"/>
              </a:rPr>
              <a:t/>
            </a:r>
            <a:br>
              <a:rPr lang="en-US" b="1" dirty="0">
                <a:solidFill>
                  <a:srgbClr val="3D4242"/>
                </a:solidFill>
                <a:latin typeface="Arial" pitchFamily="34" charset="0"/>
                <a:cs typeface="Arial" pitchFamily="34" charset="0"/>
              </a:rPr>
            </a:br>
            <a:endParaRPr lang="en-US" dirty="0"/>
          </a:p>
        </p:txBody>
      </p:sp>
    </p:spTree>
    <p:extLst>
      <p:ext uri="{BB962C8B-B14F-4D97-AF65-F5344CB8AC3E}">
        <p14:creationId xmlns:p14="http://schemas.microsoft.com/office/powerpoint/2010/main" val="42652437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idx="1"/>
          </p:nvPr>
        </p:nvSpPr>
        <p:spPr bwMode="auto">
          <a:xfrm>
            <a:off x="457200" y="1371600"/>
            <a:ext cx="8229600" cy="4419600"/>
          </a:xfrm>
          <a:noFill/>
          <a:ln>
            <a:miter lim="800000"/>
            <a:headEnd/>
            <a:tailEnd/>
          </a:ln>
        </p:spPr>
        <p:txBody>
          <a:bodyPr vert="horz" wrap="square" lIns="91440" tIns="45720" rIns="91440" bIns="45720" numCol="1" anchor="t" anchorCtr="0" compatLnSpc="1">
            <a:prstTxWarp prst="textNoShape">
              <a:avLst/>
            </a:prstTxWarp>
            <a:normAutofit/>
          </a:bodyPr>
          <a:lstStyle/>
          <a:p>
            <a:pPr marL="465138" lvl="1" indent="-465138">
              <a:lnSpc>
                <a:spcPts val="3000"/>
              </a:lnSpc>
              <a:spcBef>
                <a:spcPct val="0"/>
              </a:spcBef>
              <a:buFont typeface="Arial" pitchFamily="34" charset="0"/>
              <a:buChar char="•"/>
            </a:pPr>
            <a:r>
              <a:rPr lang="en-US" sz="2400" dirty="0" smtClean="0">
                <a:latin typeface="Arial" pitchFamily="34" charset="0"/>
                <a:cs typeface="Arial" pitchFamily="34" charset="0"/>
              </a:rPr>
              <a:t>Also address equal access to benefits</a:t>
            </a:r>
          </a:p>
          <a:p>
            <a:pPr marL="742950" lvl="2" indent="-342900">
              <a:lnSpc>
                <a:spcPts val="3000"/>
              </a:lnSpc>
              <a:spcBef>
                <a:spcPct val="0"/>
              </a:spcBef>
              <a:buFont typeface="Arial" panose="020B0604020202020204" pitchFamily="34" charset="0"/>
              <a:buChar char="–"/>
            </a:pPr>
            <a:r>
              <a:rPr lang="en-US" sz="2000" dirty="0" smtClean="0"/>
              <a:t>Light duty</a:t>
            </a:r>
          </a:p>
          <a:p>
            <a:pPr marL="742950" lvl="2" indent="-342900">
              <a:lnSpc>
                <a:spcPts val="3000"/>
              </a:lnSpc>
              <a:spcBef>
                <a:spcPct val="0"/>
              </a:spcBef>
              <a:buFont typeface="Arial" panose="020B0604020202020204" pitchFamily="34" charset="0"/>
              <a:buChar char="–"/>
            </a:pPr>
            <a:r>
              <a:rPr lang="en-US" sz="2000" dirty="0" smtClean="0">
                <a:latin typeface="Arial" pitchFamily="34" charset="0"/>
                <a:cs typeface="Arial" pitchFamily="34" charset="0"/>
              </a:rPr>
              <a:t>Leave</a:t>
            </a:r>
          </a:p>
          <a:p>
            <a:pPr marL="742950" lvl="2" indent="-342900">
              <a:lnSpc>
                <a:spcPts val="3000"/>
              </a:lnSpc>
              <a:spcBef>
                <a:spcPct val="0"/>
              </a:spcBef>
              <a:buFont typeface="Arial" panose="020B0604020202020204" pitchFamily="34" charset="0"/>
              <a:buChar char="–"/>
            </a:pPr>
            <a:r>
              <a:rPr lang="en-US" sz="2000" dirty="0" smtClean="0"/>
              <a:t>Healthcare</a:t>
            </a:r>
          </a:p>
          <a:p>
            <a:pPr marL="742950" lvl="2" indent="-342900">
              <a:lnSpc>
                <a:spcPts val="3000"/>
              </a:lnSpc>
              <a:spcBef>
                <a:spcPct val="0"/>
              </a:spcBef>
              <a:buFont typeface="Arial" panose="020B0604020202020204" pitchFamily="34" charset="0"/>
              <a:buChar char="–"/>
            </a:pPr>
            <a:r>
              <a:rPr lang="en-US" sz="2000" dirty="0" smtClean="0">
                <a:latin typeface="Arial" pitchFamily="34" charset="0"/>
                <a:cs typeface="Arial" pitchFamily="34" charset="0"/>
              </a:rPr>
              <a:t>Various other benefits</a:t>
            </a:r>
          </a:p>
          <a:p>
            <a:pPr marL="342900" lvl="1" indent="-342900">
              <a:lnSpc>
                <a:spcPts val="3000"/>
              </a:lnSpc>
              <a:spcBef>
                <a:spcPct val="0"/>
              </a:spcBef>
              <a:buFont typeface="Arial" panose="020B0604020202020204" pitchFamily="34" charset="0"/>
              <a:buChar char="•"/>
            </a:pPr>
            <a:r>
              <a:rPr lang="en-US" sz="2400" dirty="0" smtClean="0"/>
              <a:t>“Employers can violate Title VII by providing health insurance that excludes coverage of prescription contraceptives, whether the contraceptives are prescribed for birth control or medical purposes.”</a:t>
            </a:r>
          </a:p>
          <a:p>
            <a:pPr marL="742950" lvl="2" indent="-342900">
              <a:lnSpc>
                <a:spcPts val="3000"/>
              </a:lnSpc>
              <a:spcBef>
                <a:spcPct val="0"/>
              </a:spcBef>
              <a:buFont typeface="Arial" panose="020B0604020202020204" pitchFamily="34" charset="0"/>
              <a:buChar char="–"/>
            </a:pPr>
            <a:r>
              <a:rPr lang="en-US" sz="2000" dirty="0" smtClean="0"/>
              <a:t>But see </a:t>
            </a:r>
            <a:r>
              <a:rPr lang="en-US" sz="2000" i="1" dirty="0" smtClean="0"/>
              <a:t>Hobby Lobby</a:t>
            </a:r>
          </a:p>
          <a:p>
            <a:pPr marL="0" lvl="1" indent="0">
              <a:lnSpc>
                <a:spcPts val="3000"/>
              </a:lnSpc>
              <a:spcBef>
                <a:spcPct val="0"/>
              </a:spcBef>
              <a:buNone/>
            </a:pPr>
            <a:r>
              <a:rPr lang="en-US" dirty="0" smtClean="0"/>
              <a:t> </a:t>
            </a:r>
            <a:endParaRPr lang="en-US" dirty="0" smtClean="0">
              <a:latin typeface="Arial" pitchFamily="34" charset="0"/>
              <a:cs typeface="Arial" pitchFamily="34" charset="0"/>
            </a:endParaRPr>
          </a:p>
          <a:p>
            <a:pPr marL="742950" lvl="2" indent="-342900">
              <a:lnSpc>
                <a:spcPts val="3000"/>
              </a:lnSpc>
              <a:spcBef>
                <a:spcPct val="0"/>
              </a:spcBef>
              <a:buFont typeface="Arial" panose="020B0604020202020204" pitchFamily="34" charset="0"/>
              <a:buChar char="-"/>
            </a:pPr>
            <a:endParaRPr lang="en-US" dirty="0" smtClean="0">
              <a:latin typeface="Arial" pitchFamily="34" charset="0"/>
              <a:cs typeface="Arial" pitchFamily="34" charset="0"/>
            </a:endParaRPr>
          </a:p>
          <a:p>
            <a:pPr marL="0" lvl="1" indent="0">
              <a:lnSpc>
                <a:spcPts val="3000"/>
              </a:lnSpc>
              <a:spcBef>
                <a:spcPct val="0"/>
              </a:spcBef>
              <a:buFont typeface="Arial" pitchFamily="34" charset="0"/>
              <a:buChar char="•"/>
            </a:pPr>
            <a:endParaRPr lang="en-US" sz="2400" dirty="0" smtClean="0">
              <a:latin typeface="Arial" pitchFamily="34" charset="0"/>
              <a:cs typeface="Arial" pitchFamily="34" charset="0"/>
            </a:endParaRPr>
          </a:p>
        </p:txBody>
      </p:sp>
      <p:sp>
        <p:nvSpPr>
          <p:cNvPr id="6" name="Title 4"/>
          <p:cNvSpPr>
            <a:spLocks noGrp="1"/>
          </p:cNvSpPr>
          <p:nvPr>
            <p:ph type="title"/>
          </p:nvPr>
        </p:nvSpPr>
        <p:spPr>
          <a:xfrm>
            <a:off x="0" y="0"/>
            <a:ext cx="9144000" cy="990600"/>
          </a:xfrm>
        </p:spPr>
        <p:txBody>
          <a:bodyPr/>
          <a:lstStyle/>
          <a:p>
            <a:pPr algn="ctr"/>
            <a:r>
              <a:rPr lang="en-US" dirty="0" smtClean="0"/>
              <a:t>Pregnancy Discrimination Guidelines</a:t>
            </a:r>
            <a:endParaRPr lang="en-US" dirty="0"/>
          </a:p>
        </p:txBody>
      </p:sp>
    </p:spTree>
    <p:extLst>
      <p:ext uri="{BB962C8B-B14F-4D97-AF65-F5344CB8AC3E}">
        <p14:creationId xmlns:p14="http://schemas.microsoft.com/office/powerpoint/2010/main" val="14464073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idx="1"/>
          </p:nvPr>
        </p:nvSpPr>
        <p:spPr bwMode="auto">
          <a:xfrm>
            <a:off x="457200" y="1371600"/>
            <a:ext cx="4876800" cy="4419600"/>
          </a:xfrm>
          <a:noFill/>
          <a:ln>
            <a:miter lim="800000"/>
            <a:headEnd/>
            <a:tailEnd/>
          </a:ln>
        </p:spPr>
        <p:txBody>
          <a:bodyPr vert="horz" wrap="square" lIns="91440" tIns="45720" rIns="91440" bIns="45720" numCol="1" anchor="t" anchorCtr="0" compatLnSpc="1">
            <a:prstTxWarp prst="textNoShape">
              <a:avLst/>
            </a:prstTxWarp>
            <a:normAutofit/>
          </a:bodyPr>
          <a:lstStyle/>
          <a:p>
            <a:pPr marL="465138" lvl="1" indent="-465138">
              <a:lnSpc>
                <a:spcPts val="3000"/>
              </a:lnSpc>
              <a:spcBef>
                <a:spcPct val="0"/>
              </a:spcBef>
              <a:buFont typeface="Arial" pitchFamily="34" charset="0"/>
              <a:buChar char="•"/>
            </a:pPr>
            <a:r>
              <a:rPr lang="en-US" sz="2400" dirty="0" smtClean="0">
                <a:latin typeface="Arial" pitchFamily="34" charset="0"/>
                <a:cs typeface="Arial" pitchFamily="34" charset="0"/>
              </a:rPr>
              <a:t>Rights provided under:</a:t>
            </a:r>
          </a:p>
          <a:p>
            <a:pPr marL="865188" lvl="2" indent="-465138">
              <a:lnSpc>
                <a:spcPts val="3000"/>
              </a:lnSpc>
              <a:spcBef>
                <a:spcPct val="0"/>
              </a:spcBef>
              <a:buFont typeface="Arial" panose="020B0604020202020204" pitchFamily="34" charset="0"/>
              <a:buChar char="–"/>
            </a:pPr>
            <a:r>
              <a:rPr lang="en-US" sz="2000" dirty="0" smtClean="0"/>
              <a:t>ADA</a:t>
            </a:r>
          </a:p>
          <a:p>
            <a:pPr marL="865188" lvl="2" indent="-465138">
              <a:lnSpc>
                <a:spcPts val="3000"/>
              </a:lnSpc>
              <a:spcBef>
                <a:spcPct val="0"/>
              </a:spcBef>
              <a:buFont typeface="Arial" panose="020B0604020202020204" pitchFamily="34" charset="0"/>
              <a:buChar char="–"/>
            </a:pPr>
            <a:r>
              <a:rPr lang="en-US" sz="2000" dirty="0" err="1" smtClean="0">
                <a:latin typeface="Arial" pitchFamily="34" charset="0"/>
                <a:cs typeface="Arial" pitchFamily="34" charset="0"/>
              </a:rPr>
              <a:t>FMLA</a:t>
            </a:r>
            <a:endParaRPr lang="en-US" sz="2000" dirty="0" smtClean="0">
              <a:latin typeface="Arial" pitchFamily="34" charset="0"/>
              <a:cs typeface="Arial" pitchFamily="34" charset="0"/>
            </a:endParaRPr>
          </a:p>
          <a:p>
            <a:pPr marL="865188" lvl="2" indent="-465138">
              <a:lnSpc>
                <a:spcPts val="3000"/>
              </a:lnSpc>
              <a:spcBef>
                <a:spcPct val="0"/>
              </a:spcBef>
              <a:buFont typeface="Arial" panose="020B0604020202020204" pitchFamily="34" charset="0"/>
              <a:buChar char="–"/>
            </a:pPr>
            <a:r>
              <a:rPr lang="en-US" sz="2000" dirty="0" smtClean="0"/>
              <a:t>Affordable Care Act</a:t>
            </a:r>
          </a:p>
          <a:p>
            <a:pPr marL="865188" lvl="2" indent="-465138">
              <a:lnSpc>
                <a:spcPts val="3000"/>
              </a:lnSpc>
              <a:spcBef>
                <a:spcPct val="0"/>
              </a:spcBef>
              <a:buFont typeface="Arial" panose="020B0604020202020204" pitchFamily="34" charset="0"/>
              <a:buChar char="–"/>
            </a:pPr>
            <a:r>
              <a:rPr lang="en-US" sz="2000" dirty="0" smtClean="0">
                <a:latin typeface="Arial" pitchFamily="34" charset="0"/>
                <a:cs typeface="Arial" pitchFamily="34" charset="0"/>
              </a:rPr>
              <a:t>Lactation breaks under </a:t>
            </a:r>
            <a:r>
              <a:rPr lang="en-US" sz="2000" dirty="0" err="1" smtClean="0">
                <a:latin typeface="Arial" pitchFamily="34" charset="0"/>
                <a:cs typeface="Arial" pitchFamily="34" charset="0"/>
              </a:rPr>
              <a:t>FLSA</a:t>
            </a:r>
            <a:endParaRPr lang="en-US" sz="2000" dirty="0" smtClean="0">
              <a:latin typeface="Arial" pitchFamily="34" charset="0"/>
              <a:cs typeface="Arial" pitchFamily="34" charset="0"/>
            </a:endParaRPr>
          </a:p>
          <a:p>
            <a:pPr marL="465138" lvl="1" indent="-465138">
              <a:lnSpc>
                <a:spcPts val="3000"/>
              </a:lnSpc>
              <a:spcBef>
                <a:spcPct val="0"/>
              </a:spcBef>
              <a:buFont typeface="Arial" pitchFamily="34" charset="0"/>
              <a:buChar char="•"/>
            </a:pPr>
            <a:r>
              <a:rPr lang="en-US" dirty="0" err="1" smtClean="0"/>
              <a:t>EEOC’s</a:t>
            </a:r>
            <a:r>
              <a:rPr lang="en-US" dirty="0" smtClean="0"/>
              <a:t> recommended best </a:t>
            </a:r>
          </a:p>
          <a:p>
            <a:pPr marL="465138" lvl="1" indent="-465138">
              <a:lnSpc>
                <a:spcPts val="3000"/>
              </a:lnSpc>
              <a:spcBef>
                <a:spcPct val="0"/>
              </a:spcBef>
              <a:buClr>
                <a:schemeClr val="bg1"/>
              </a:buClr>
              <a:buFont typeface="Arial" pitchFamily="34" charset="0"/>
              <a:buChar char="•"/>
            </a:pPr>
            <a:r>
              <a:rPr lang="en-US" dirty="0" smtClean="0"/>
              <a:t>practices for employers</a:t>
            </a:r>
            <a:endParaRPr lang="en-US" dirty="0" smtClean="0">
              <a:latin typeface="Arial" pitchFamily="34" charset="0"/>
              <a:cs typeface="Arial" pitchFamily="34" charset="0"/>
            </a:endParaRPr>
          </a:p>
          <a:p>
            <a:pPr marL="742950" lvl="2" indent="-342900">
              <a:lnSpc>
                <a:spcPts val="3000"/>
              </a:lnSpc>
              <a:spcBef>
                <a:spcPct val="0"/>
              </a:spcBef>
              <a:buFont typeface="Arial" panose="020B0604020202020204" pitchFamily="34" charset="0"/>
              <a:buChar char="-"/>
            </a:pPr>
            <a:endParaRPr lang="en-US" dirty="0" smtClean="0">
              <a:latin typeface="Arial" pitchFamily="34" charset="0"/>
              <a:cs typeface="Arial" pitchFamily="34" charset="0"/>
            </a:endParaRPr>
          </a:p>
          <a:p>
            <a:pPr marL="0" lvl="1" indent="0">
              <a:lnSpc>
                <a:spcPts val="3000"/>
              </a:lnSpc>
              <a:spcBef>
                <a:spcPct val="0"/>
              </a:spcBef>
              <a:buFont typeface="Arial" pitchFamily="34" charset="0"/>
              <a:buChar char="•"/>
            </a:pPr>
            <a:endParaRPr lang="en-US" sz="2400" dirty="0" smtClean="0">
              <a:latin typeface="Arial" pitchFamily="34" charset="0"/>
              <a:cs typeface="Arial"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47800"/>
            <a:ext cx="3000375" cy="3000375"/>
          </a:xfrm>
          <a:prstGeom prst="rect">
            <a:avLst/>
          </a:prstGeom>
        </p:spPr>
      </p:pic>
      <p:sp>
        <p:nvSpPr>
          <p:cNvPr id="6" name="Title 4"/>
          <p:cNvSpPr>
            <a:spLocks noGrp="1"/>
          </p:cNvSpPr>
          <p:nvPr>
            <p:ph type="title"/>
          </p:nvPr>
        </p:nvSpPr>
        <p:spPr>
          <a:xfrm>
            <a:off x="0" y="0"/>
            <a:ext cx="9144000" cy="990600"/>
          </a:xfrm>
        </p:spPr>
        <p:txBody>
          <a:bodyPr/>
          <a:lstStyle/>
          <a:p>
            <a:pPr algn="ctr"/>
            <a:r>
              <a:rPr lang="en-US" dirty="0" smtClean="0"/>
              <a:t>Pregnancy Discrimination Guidelines</a:t>
            </a:r>
            <a:endParaRPr lang="en-US" dirty="0"/>
          </a:p>
        </p:txBody>
      </p:sp>
    </p:spTree>
    <p:extLst>
      <p:ext uri="{BB962C8B-B14F-4D97-AF65-F5344CB8AC3E}">
        <p14:creationId xmlns:p14="http://schemas.microsoft.com/office/powerpoint/2010/main" val="38714191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4800600"/>
          </a:xfrm>
        </p:spPr>
        <p:txBody>
          <a:bodyPr/>
          <a:lstStyle/>
          <a:p>
            <a:pPr marL="0" indent="0">
              <a:buNone/>
            </a:pPr>
            <a:r>
              <a:rPr lang="en-US" dirty="0" smtClean="0">
                <a:solidFill>
                  <a:srgbClr val="17375E"/>
                </a:solidFill>
              </a:rPr>
              <a:t>NLRB is making changes</a:t>
            </a:r>
          </a:p>
          <a:p>
            <a:pPr marL="465138" indent="-461963"/>
            <a:r>
              <a:rPr lang="en-US" sz="2200" dirty="0">
                <a:solidFill>
                  <a:srgbClr val="17375E"/>
                </a:solidFill>
              </a:rPr>
              <a:t>Using its rule-making powers</a:t>
            </a:r>
          </a:p>
          <a:p>
            <a:pPr marL="465138" indent="-461963"/>
            <a:r>
              <a:rPr lang="en-US" sz="2200" dirty="0">
                <a:solidFill>
                  <a:srgbClr val="17375E"/>
                </a:solidFill>
              </a:rPr>
              <a:t>Adjudicating cases to expand employee rights</a:t>
            </a:r>
          </a:p>
          <a:p>
            <a:pPr marL="1208088" lvl="1" indent="-461963"/>
            <a:r>
              <a:rPr lang="en-US" sz="2200" dirty="0">
                <a:solidFill>
                  <a:srgbClr val="17375E"/>
                </a:solidFill>
              </a:rPr>
              <a:t>“policy oscillations” </a:t>
            </a:r>
          </a:p>
          <a:p>
            <a:pPr marL="465138" indent="-461963"/>
            <a:r>
              <a:rPr lang="en-US" sz="2200" dirty="0" smtClean="0">
                <a:solidFill>
                  <a:srgbClr val="17375E"/>
                </a:solidFill>
              </a:rPr>
              <a:t>Using its enforcement powers</a:t>
            </a:r>
            <a:endParaRPr lang="en-US" sz="2200" dirty="0">
              <a:solidFill>
                <a:srgbClr val="17375E"/>
              </a:solidFill>
            </a:endParaRPr>
          </a:p>
        </p:txBody>
      </p:sp>
      <p:pic>
        <p:nvPicPr>
          <p:cNvPr id="4" name="Picture 3" descr="Flames-BG-0001.jpg"/>
          <p:cNvPicPr>
            <a:picLocks noChangeAspect="1"/>
          </p:cNvPicPr>
          <p:nvPr/>
        </p:nvPicPr>
        <p:blipFill>
          <a:blip r:embed="rId3" cstate="print"/>
          <a:srcRect b="42000"/>
          <a:stretch>
            <a:fillRect/>
          </a:stretch>
        </p:blipFill>
        <p:spPr>
          <a:xfrm>
            <a:off x="2057400" y="4091781"/>
            <a:ext cx="5029200" cy="1944624"/>
          </a:xfrm>
          <a:prstGeom prst="rect">
            <a:avLst/>
          </a:prstGeom>
        </p:spPr>
      </p:pic>
      <p:sp>
        <p:nvSpPr>
          <p:cNvPr id="6" name="Title 1"/>
          <p:cNvSpPr>
            <a:spLocks noGrp="1"/>
          </p:cNvSpPr>
          <p:nvPr>
            <p:ph type="title"/>
          </p:nvPr>
        </p:nvSpPr>
        <p:spPr>
          <a:xfrm>
            <a:off x="474552" y="0"/>
            <a:ext cx="8229600" cy="990600"/>
          </a:xfrm>
        </p:spPr>
        <p:txBody>
          <a:bodyPr anchor="t">
            <a:noAutofit/>
          </a:bodyPr>
          <a:lstStyle/>
          <a:p>
            <a:r>
              <a:rPr lang="en-US" dirty="0" smtClean="0">
                <a:solidFill>
                  <a:srgbClr val="17375E"/>
                </a:solidFill>
              </a:rPr>
              <a:t>HOT TOPICS:</a:t>
            </a:r>
            <a:br>
              <a:rPr lang="en-US" dirty="0" smtClean="0">
                <a:solidFill>
                  <a:srgbClr val="17375E"/>
                </a:solidFill>
              </a:rPr>
            </a:br>
            <a:r>
              <a:rPr lang="en-US" u="sng" dirty="0" smtClean="0">
                <a:solidFill>
                  <a:srgbClr val="17375E"/>
                </a:solidFill>
              </a:rPr>
              <a:t>Labor Law</a:t>
            </a:r>
            <a:endParaRPr lang="en-US" u="sng" dirty="0">
              <a:solidFill>
                <a:srgbClr val="17375E"/>
              </a:solidFill>
            </a:endParaRPr>
          </a:p>
        </p:txBody>
      </p:sp>
    </p:spTree>
    <p:extLst>
      <p:ext uri="{BB962C8B-B14F-4D97-AF65-F5344CB8AC3E}">
        <p14:creationId xmlns:p14="http://schemas.microsoft.com/office/powerpoint/2010/main" val="17267271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lstStyle/>
          <a:p>
            <a:pPr algn="ctr"/>
            <a:r>
              <a:rPr lang="en-US" dirty="0" smtClean="0"/>
              <a:t>Two SCOTUS Cases Rocked The NLRB</a:t>
            </a:r>
            <a:endParaRPr lang="en-US" dirty="0"/>
          </a:p>
        </p:txBody>
      </p:sp>
      <p:sp>
        <p:nvSpPr>
          <p:cNvPr id="3" name="Content Placeholder 2"/>
          <p:cNvSpPr>
            <a:spLocks noGrp="1"/>
          </p:cNvSpPr>
          <p:nvPr>
            <p:ph idx="1"/>
          </p:nvPr>
        </p:nvSpPr>
        <p:spPr>
          <a:xfrm>
            <a:off x="457200" y="1371600"/>
            <a:ext cx="8528180" cy="4038600"/>
          </a:xfrm>
        </p:spPr>
        <p:txBody>
          <a:bodyPr/>
          <a:lstStyle/>
          <a:p>
            <a:r>
              <a:rPr lang="en-US" sz="2400" i="1" dirty="0" smtClean="0">
                <a:solidFill>
                  <a:srgbClr val="17375E"/>
                </a:solidFill>
              </a:rPr>
              <a:t>New Process Steel  </a:t>
            </a:r>
            <a:r>
              <a:rPr lang="en-US" sz="2400" dirty="0" smtClean="0">
                <a:solidFill>
                  <a:srgbClr val="17375E"/>
                </a:solidFill>
              </a:rPr>
              <a:t>(June 17, 2010)</a:t>
            </a:r>
          </a:p>
          <a:p>
            <a:pPr lvl="1"/>
            <a:r>
              <a:rPr lang="en-US" sz="2000" dirty="0" smtClean="0">
                <a:solidFill>
                  <a:srgbClr val="17375E"/>
                </a:solidFill>
              </a:rPr>
              <a:t>2 members did not have authority to act</a:t>
            </a:r>
          </a:p>
          <a:p>
            <a:pPr lvl="1"/>
            <a:r>
              <a:rPr lang="en-US" sz="2000" dirty="0" smtClean="0">
                <a:solidFill>
                  <a:srgbClr val="17375E"/>
                </a:solidFill>
              </a:rPr>
              <a:t>More than 600 decisions affected</a:t>
            </a:r>
          </a:p>
          <a:p>
            <a:r>
              <a:rPr lang="en-US" sz="2400" i="1" dirty="0" smtClean="0">
                <a:solidFill>
                  <a:srgbClr val="17375E"/>
                </a:solidFill>
              </a:rPr>
              <a:t>Noel Canning </a:t>
            </a:r>
            <a:r>
              <a:rPr lang="en-US" sz="2400" dirty="0" smtClean="0">
                <a:solidFill>
                  <a:srgbClr val="17375E"/>
                </a:solidFill>
              </a:rPr>
              <a:t>(June 24, 2014)</a:t>
            </a:r>
          </a:p>
          <a:p>
            <a:pPr lvl="1"/>
            <a:r>
              <a:rPr lang="en-US" sz="2000" dirty="0" smtClean="0">
                <a:solidFill>
                  <a:srgbClr val="17375E"/>
                </a:solidFill>
              </a:rPr>
              <a:t>recess appointments of 3 members invalid</a:t>
            </a:r>
          </a:p>
          <a:p>
            <a:pPr lvl="1"/>
            <a:r>
              <a:rPr lang="en-US" sz="2000" dirty="0" smtClean="0">
                <a:solidFill>
                  <a:srgbClr val="17375E"/>
                </a:solidFill>
              </a:rPr>
              <a:t>More than 1000 decisions affected </a:t>
            </a:r>
          </a:p>
          <a:p>
            <a:pPr lvl="1"/>
            <a:endParaRPr lang="en-US" sz="2000" dirty="0" smtClean="0">
              <a:solidFill>
                <a:schemeClr val="tx1"/>
              </a:solidFill>
            </a:endParaRPr>
          </a:p>
          <a:p>
            <a:pPr lvl="1"/>
            <a:endParaRPr lang="en-US" sz="1600" dirty="0" smtClean="0">
              <a:solidFill>
                <a:schemeClr val="tx1"/>
              </a:solidFill>
            </a:endParaRPr>
          </a:p>
        </p:txBody>
      </p:sp>
    </p:spTree>
    <p:extLst>
      <p:ext uri="{BB962C8B-B14F-4D97-AF65-F5344CB8AC3E}">
        <p14:creationId xmlns:p14="http://schemas.microsoft.com/office/powerpoint/2010/main" val="27905476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i="1" dirty="0" smtClean="0"/>
              <a:t>Noel Canning </a:t>
            </a:r>
            <a:r>
              <a:rPr lang="en-US" dirty="0" smtClean="0"/>
              <a:t>Affects NLRB</a:t>
            </a:r>
            <a:endParaRPr lang="en-US" i="1" dirty="0"/>
          </a:p>
        </p:txBody>
      </p:sp>
      <p:sp>
        <p:nvSpPr>
          <p:cNvPr id="3" name="Content Placeholder 2"/>
          <p:cNvSpPr>
            <a:spLocks noGrp="1"/>
          </p:cNvSpPr>
          <p:nvPr>
            <p:ph idx="1"/>
          </p:nvPr>
        </p:nvSpPr>
        <p:spPr>
          <a:xfrm>
            <a:off x="457200" y="1371600"/>
            <a:ext cx="8528180" cy="4038600"/>
          </a:xfrm>
        </p:spPr>
        <p:txBody>
          <a:bodyPr/>
          <a:lstStyle/>
          <a:p>
            <a:r>
              <a:rPr lang="en-US" sz="2400" dirty="0" smtClean="0">
                <a:solidFill>
                  <a:srgbClr val="17375E"/>
                </a:solidFill>
              </a:rPr>
              <a:t>After Noel Canning, key recent decisions now up for review</a:t>
            </a:r>
          </a:p>
          <a:p>
            <a:pPr lvl="1"/>
            <a:r>
              <a:rPr lang="en-US" sz="2000" i="1" u="sng" dirty="0" smtClean="0">
                <a:solidFill>
                  <a:srgbClr val="17375E"/>
                </a:solidFill>
              </a:rPr>
              <a:t>Piedmont Gardens </a:t>
            </a:r>
            <a:r>
              <a:rPr lang="en-US" sz="2000" i="1" dirty="0" smtClean="0">
                <a:solidFill>
                  <a:srgbClr val="17375E"/>
                </a:solidFill>
              </a:rPr>
              <a:t>-- </a:t>
            </a:r>
            <a:r>
              <a:rPr lang="en-US" sz="2000" dirty="0" smtClean="0">
                <a:solidFill>
                  <a:srgbClr val="17375E"/>
                </a:solidFill>
              </a:rPr>
              <a:t>did away with categorical exemption to providing unions with witness statements</a:t>
            </a:r>
          </a:p>
          <a:p>
            <a:pPr lvl="1"/>
            <a:r>
              <a:rPr lang="en-US" sz="2000" i="1" u="sng" dirty="0" smtClean="0">
                <a:solidFill>
                  <a:srgbClr val="17375E"/>
                </a:solidFill>
              </a:rPr>
              <a:t>Banner </a:t>
            </a:r>
            <a:r>
              <a:rPr lang="en-US" sz="2000" i="1" u="sng" dirty="0" err="1" smtClean="0">
                <a:solidFill>
                  <a:srgbClr val="17375E"/>
                </a:solidFill>
              </a:rPr>
              <a:t>Estrella</a:t>
            </a:r>
            <a:r>
              <a:rPr lang="en-US" sz="2000" i="1" u="sng" dirty="0" smtClean="0">
                <a:solidFill>
                  <a:srgbClr val="17375E"/>
                </a:solidFill>
              </a:rPr>
              <a:t> Health </a:t>
            </a:r>
            <a:r>
              <a:rPr lang="en-US" sz="2000" i="1" dirty="0" smtClean="0">
                <a:solidFill>
                  <a:srgbClr val="17375E"/>
                </a:solidFill>
              </a:rPr>
              <a:t>– </a:t>
            </a:r>
            <a:r>
              <a:rPr lang="en-US" sz="2000" dirty="0" smtClean="0">
                <a:solidFill>
                  <a:srgbClr val="17375E"/>
                </a:solidFill>
              </a:rPr>
              <a:t>outlawed</a:t>
            </a:r>
            <a:r>
              <a:rPr lang="en-US" sz="2000" i="1" dirty="0" smtClean="0">
                <a:solidFill>
                  <a:srgbClr val="17375E"/>
                </a:solidFill>
              </a:rPr>
              <a:t> </a:t>
            </a:r>
            <a:r>
              <a:rPr lang="en-US" sz="2000" dirty="0" smtClean="0">
                <a:solidFill>
                  <a:srgbClr val="17375E"/>
                </a:solidFill>
              </a:rPr>
              <a:t>blanket confidentiality policy prohibiting employees from discussing investigations</a:t>
            </a:r>
          </a:p>
          <a:p>
            <a:pPr lvl="1"/>
            <a:r>
              <a:rPr lang="en-US" sz="2000" i="1" u="sng" dirty="0" smtClean="0">
                <a:solidFill>
                  <a:srgbClr val="17375E"/>
                </a:solidFill>
              </a:rPr>
              <a:t>Costco</a:t>
            </a:r>
            <a:r>
              <a:rPr lang="en-US" sz="2000" dirty="0" smtClean="0">
                <a:solidFill>
                  <a:srgbClr val="17375E"/>
                </a:solidFill>
              </a:rPr>
              <a:t> – declared social media overbroad</a:t>
            </a:r>
          </a:p>
          <a:p>
            <a:pPr lvl="1"/>
            <a:r>
              <a:rPr lang="en-US" sz="2000" i="1" u="sng" dirty="0" smtClean="0">
                <a:solidFill>
                  <a:srgbClr val="17375E"/>
                </a:solidFill>
              </a:rPr>
              <a:t>Hispanics United </a:t>
            </a:r>
            <a:r>
              <a:rPr lang="en-US" sz="2000" dirty="0" smtClean="0">
                <a:solidFill>
                  <a:srgbClr val="17375E"/>
                </a:solidFill>
              </a:rPr>
              <a:t>– declared firing of employees critical of other employees on social media to be unlawful</a:t>
            </a:r>
          </a:p>
          <a:p>
            <a:r>
              <a:rPr lang="en-US" sz="2400" dirty="0" smtClean="0">
                <a:solidFill>
                  <a:srgbClr val="17375E"/>
                </a:solidFill>
              </a:rPr>
              <a:t>But </a:t>
            </a:r>
            <a:r>
              <a:rPr lang="en-US" sz="2400" i="1" dirty="0" smtClean="0">
                <a:solidFill>
                  <a:srgbClr val="17375E"/>
                </a:solidFill>
              </a:rPr>
              <a:t>for now</a:t>
            </a:r>
            <a:r>
              <a:rPr lang="en-US" sz="2400" dirty="0" smtClean="0">
                <a:solidFill>
                  <a:srgbClr val="17375E"/>
                </a:solidFill>
              </a:rPr>
              <a:t>, these cases still stand </a:t>
            </a:r>
          </a:p>
        </p:txBody>
      </p:sp>
    </p:spTree>
    <p:extLst>
      <p:ext uri="{BB962C8B-B14F-4D97-AF65-F5344CB8AC3E}">
        <p14:creationId xmlns:p14="http://schemas.microsoft.com/office/powerpoint/2010/main" val="40346997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Rot="1" noChangeArrowheads="1"/>
          </p:cNvSpPr>
          <p:nvPr/>
        </p:nvSpPr>
        <p:spPr bwMode="auto">
          <a:xfrm>
            <a:off x="0" y="0"/>
            <a:ext cx="9144000" cy="1143000"/>
          </a:xfrm>
          <a:prstGeom prst="rect">
            <a:avLst/>
          </a:prstGeom>
          <a:noFill/>
          <a:ln w="9525">
            <a:noFill/>
            <a:miter lim="800000"/>
            <a:headEnd/>
            <a:tailEnd/>
          </a:ln>
          <a:effectLst/>
        </p:spPr>
        <p:txBody>
          <a:bodyPr anchor="ctr"/>
          <a:lstStyle/>
          <a:p>
            <a:pPr algn="ctr">
              <a:buNone/>
            </a:pPr>
            <a:r>
              <a:rPr lang="en-US" sz="3600" dirty="0" smtClean="0">
                <a:solidFill>
                  <a:srgbClr val="17375E"/>
                </a:solidFill>
                <a:latin typeface="Arial" panose="020B0604020202020204" pitchFamily="34" charset="0"/>
                <a:cs typeface="Arial" panose="020B0604020202020204" pitchFamily="34" charset="0"/>
              </a:rPr>
              <a:t>“New” National Labor Relations Board</a:t>
            </a:r>
          </a:p>
          <a:p>
            <a:pPr algn="ctr">
              <a:buNone/>
            </a:pPr>
            <a:r>
              <a:rPr lang="en-US" sz="2000" dirty="0" smtClean="0">
                <a:solidFill>
                  <a:srgbClr val="17375E"/>
                </a:solidFill>
                <a:latin typeface="Arial" panose="020B0604020202020204" pitchFamily="34" charset="0"/>
                <a:cs typeface="Arial" panose="020B0604020202020204" pitchFamily="34" charset="0"/>
              </a:rPr>
              <a:t>Confirmed August 12, 2013</a:t>
            </a:r>
            <a:endParaRPr lang="en-US" sz="2000" dirty="0">
              <a:solidFill>
                <a:srgbClr val="17375E"/>
              </a:solidFill>
              <a:latin typeface="Arial" panose="020B0604020202020204" pitchFamily="34" charset="0"/>
              <a:cs typeface="Arial" panose="020B0604020202020204" pitchFamily="34" charset="0"/>
            </a:endParaRPr>
          </a:p>
        </p:txBody>
      </p:sp>
      <p:pic>
        <p:nvPicPr>
          <p:cNvPr id="238597" name="Picture 5"/>
          <p:cNvPicPr>
            <a:picLocks noChangeAspect="1" noChangeArrowheads="1"/>
          </p:cNvPicPr>
          <p:nvPr/>
        </p:nvPicPr>
        <p:blipFill>
          <a:blip r:embed="rId3" cstate="print"/>
          <a:srcRect/>
          <a:stretch>
            <a:fillRect/>
          </a:stretch>
        </p:blipFill>
        <p:spPr bwMode="auto">
          <a:xfrm>
            <a:off x="3962400" y="1600200"/>
            <a:ext cx="854075" cy="914400"/>
          </a:xfrm>
          <a:prstGeom prst="rect">
            <a:avLst/>
          </a:prstGeom>
          <a:noFill/>
          <a:ln w="12700">
            <a:noFill/>
            <a:miter lim="800000"/>
            <a:headEnd type="none" w="sm" len="sm"/>
            <a:tailEnd type="none" w="sm" len="sm"/>
          </a:ln>
          <a:effectLst/>
        </p:spPr>
      </p:pic>
      <p:sp>
        <p:nvSpPr>
          <p:cNvPr id="238600" name="Text Box 8"/>
          <p:cNvSpPr txBox="1">
            <a:spLocks noChangeArrowheads="1"/>
          </p:cNvSpPr>
          <p:nvPr/>
        </p:nvSpPr>
        <p:spPr bwMode="auto">
          <a:xfrm>
            <a:off x="4800600" y="1676400"/>
            <a:ext cx="2438400" cy="738664"/>
          </a:xfrm>
          <a:prstGeom prst="rect">
            <a:avLst/>
          </a:prstGeom>
          <a:noFill/>
          <a:ln w="9525">
            <a:noFill/>
            <a:miter lim="800000"/>
            <a:headEnd/>
            <a:tailEnd/>
          </a:ln>
          <a:effectLst/>
        </p:spPr>
        <p:txBody>
          <a:bodyPr>
            <a:spAutoFit/>
          </a:bodyPr>
          <a:lstStyle/>
          <a:p>
            <a:pPr algn="ctr" eaLnBrk="0" hangingPunct="0">
              <a:spcBef>
                <a:spcPct val="50000"/>
              </a:spcBef>
              <a:buNone/>
            </a:pPr>
            <a:r>
              <a:rPr lang="en-US" sz="1400" b="1" dirty="0" smtClean="0">
                <a:solidFill>
                  <a:srgbClr val="17375E"/>
                </a:solidFill>
                <a:latin typeface="Arial" pitchFamily="34" charset="0"/>
                <a:cs typeface="Arial" pitchFamily="34" charset="0"/>
              </a:rPr>
              <a:t>Mark Pearce </a:t>
            </a:r>
            <a:r>
              <a:rPr lang="en-US" sz="1400" i="1" dirty="0" smtClean="0">
                <a:solidFill>
                  <a:srgbClr val="17375E"/>
                </a:solidFill>
                <a:latin typeface="Arial" pitchFamily="34" charset="0"/>
                <a:cs typeface="Arial" pitchFamily="34" charset="0"/>
              </a:rPr>
              <a:t> Chairman </a:t>
            </a:r>
            <a:endParaRPr lang="en-US" sz="1400" i="1" dirty="0">
              <a:solidFill>
                <a:srgbClr val="17375E"/>
              </a:solidFill>
              <a:latin typeface="Arial" pitchFamily="34" charset="0"/>
              <a:cs typeface="Arial" pitchFamily="34" charset="0"/>
            </a:endParaRPr>
          </a:p>
          <a:p>
            <a:pPr algn="ctr" eaLnBrk="0" hangingPunct="0">
              <a:buNone/>
            </a:pPr>
            <a:r>
              <a:rPr lang="en-US" sz="1400" b="1" i="1" dirty="0">
                <a:solidFill>
                  <a:srgbClr val="17375E"/>
                </a:solidFill>
                <a:latin typeface="Arial" pitchFamily="34" charset="0"/>
                <a:cs typeface="Arial" pitchFamily="34" charset="0"/>
              </a:rPr>
              <a:t>Democrat</a:t>
            </a:r>
          </a:p>
          <a:p>
            <a:pPr algn="ctr" eaLnBrk="0" hangingPunct="0">
              <a:buNone/>
            </a:pPr>
            <a:endParaRPr lang="en-US" sz="1400" i="1" dirty="0">
              <a:latin typeface="Arial" pitchFamily="34" charset="0"/>
              <a:cs typeface="Arial" pitchFamily="34" charset="0"/>
            </a:endParaRPr>
          </a:p>
        </p:txBody>
      </p:sp>
      <p:sp>
        <p:nvSpPr>
          <p:cNvPr id="238603" name="Text Box 11"/>
          <p:cNvSpPr txBox="1">
            <a:spLocks noChangeArrowheads="1"/>
          </p:cNvSpPr>
          <p:nvPr/>
        </p:nvSpPr>
        <p:spPr bwMode="auto">
          <a:xfrm>
            <a:off x="1143000" y="3962400"/>
            <a:ext cx="1752600" cy="738664"/>
          </a:xfrm>
          <a:prstGeom prst="rect">
            <a:avLst/>
          </a:prstGeom>
          <a:noFill/>
          <a:ln w="9525">
            <a:noFill/>
            <a:miter lim="800000"/>
            <a:headEnd/>
            <a:tailEnd/>
          </a:ln>
          <a:effectLst/>
        </p:spPr>
        <p:txBody>
          <a:bodyPr wrap="square">
            <a:spAutoFit/>
          </a:bodyPr>
          <a:lstStyle/>
          <a:p>
            <a:pPr algn="ctr" eaLnBrk="0" hangingPunct="0">
              <a:spcBef>
                <a:spcPct val="50000"/>
              </a:spcBef>
              <a:buNone/>
            </a:pPr>
            <a:r>
              <a:rPr lang="en-US" sz="1400" dirty="0" smtClean="0">
                <a:solidFill>
                  <a:srgbClr val="17375E"/>
                </a:solidFill>
                <a:latin typeface="Arial" pitchFamily="34" charset="0"/>
                <a:cs typeface="Arial" pitchFamily="34" charset="0"/>
              </a:rPr>
              <a:t>Philip Miscimarra</a:t>
            </a:r>
            <a:endParaRPr lang="en-US" sz="1400" dirty="0">
              <a:solidFill>
                <a:srgbClr val="17375E"/>
              </a:solidFill>
              <a:latin typeface="Arial" pitchFamily="34" charset="0"/>
              <a:cs typeface="Arial" pitchFamily="34" charset="0"/>
            </a:endParaRPr>
          </a:p>
          <a:p>
            <a:pPr algn="ctr" eaLnBrk="0" hangingPunct="0">
              <a:buNone/>
            </a:pPr>
            <a:r>
              <a:rPr lang="en-US" sz="1400" b="1" i="1" dirty="0" smtClean="0">
                <a:solidFill>
                  <a:srgbClr val="17375E"/>
                </a:solidFill>
                <a:latin typeface="Arial" pitchFamily="34" charset="0"/>
                <a:cs typeface="Arial" pitchFamily="34" charset="0"/>
              </a:rPr>
              <a:t>Republican</a:t>
            </a:r>
          </a:p>
          <a:p>
            <a:pPr algn="ctr" eaLnBrk="0" hangingPunct="0">
              <a:buNone/>
            </a:pPr>
            <a:r>
              <a:rPr lang="en-US" sz="1400" i="1" dirty="0" smtClean="0">
                <a:solidFill>
                  <a:srgbClr val="17375E"/>
                </a:solidFill>
                <a:latin typeface="Arial" pitchFamily="34" charset="0"/>
                <a:cs typeface="Arial" pitchFamily="34" charset="0"/>
              </a:rPr>
              <a:t>Morgan Lewis </a:t>
            </a:r>
            <a:endParaRPr lang="en-US" sz="1400" i="1" dirty="0">
              <a:solidFill>
                <a:srgbClr val="17375E"/>
              </a:solidFill>
              <a:latin typeface="Arial" pitchFamily="34" charset="0"/>
              <a:cs typeface="Arial" pitchFamily="34" charset="0"/>
            </a:endParaRPr>
          </a:p>
        </p:txBody>
      </p:sp>
      <p:sp>
        <p:nvSpPr>
          <p:cNvPr id="238609" name="Text Box 17"/>
          <p:cNvSpPr txBox="1">
            <a:spLocks noChangeArrowheads="1"/>
          </p:cNvSpPr>
          <p:nvPr/>
        </p:nvSpPr>
        <p:spPr bwMode="auto">
          <a:xfrm>
            <a:off x="4724400" y="3962400"/>
            <a:ext cx="1600200" cy="1415772"/>
          </a:xfrm>
          <a:prstGeom prst="rect">
            <a:avLst/>
          </a:prstGeom>
          <a:noFill/>
          <a:ln w="9525">
            <a:noFill/>
            <a:miter lim="800000"/>
            <a:headEnd/>
            <a:tailEnd/>
          </a:ln>
          <a:effectLst/>
        </p:spPr>
        <p:txBody>
          <a:bodyPr wrap="square">
            <a:spAutoFit/>
          </a:bodyPr>
          <a:lstStyle/>
          <a:p>
            <a:pPr algn="ctr" eaLnBrk="0" hangingPunct="0">
              <a:buNone/>
            </a:pPr>
            <a:r>
              <a:rPr lang="en-US" sz="1400" dirty="0" smtClean="0">
                <a:solidFill>
                  <a:srgbClr val="17375E"/>
                </a:solidFill>
                <a:latin typeface="Arial" panose="020B0604020202020204" pitchFamily="34" charset="0"/>
                <a:cs typeface="Arial" panose="020B0604020202020204" pitchFamily="34" charset="0"/>
              </a:rPr>
              <a:t>Nancy Schiffer</a:t>
            </a:r>
          </a:p>
          <a:p>
            <a:pPr algn="ctr" eaLnBrk="0" hangingPunct="0">
              <a:buNone/>
            </a:pPr>
            <a:r>
              <a:rPr lang="en-US" sz="1400" b="1" i="1" dirty="0" smtClean="0">
                <a:solidFill>
                  <a:srgbClr val="17375E"/>
                </a:solidFill>
                <a:latin typeface="Arial" panose="020B0604020202020204" pitchFamily="34" charset="0"/>
                <a:cs typeface="Arial" panose="020B0604020202020204" pitchFamily="34" charset="0"/>
              </a:rPr>
              <a:t>Democrat</a:t>
            </a:r>
          </a:p>
          <a:p>
            <a:pPr algn="ctr" eaLnBrk="0" hangingPunct="0">
              <a:buNone/>
            </a:pPr>
            <a:r>
              <a:rPr lang="en-US" sz="1400" i="1" dirty="0" smtClean="0">
                <a:solidFill>
                  <a:srgbClr val="17375E"/>
                </a:solidFill>
                <a:latin typeface="Arial" panose="020B0604020202020204" pitchFamily="34" charset="0"/>
                <a:cs typeface="Arial" panose="020B0604020202020204" pitchFamily="34" charset="0"/>
              </a:rPr>
              <a:t>Assoc. General Counsel  </a:t>
            </a:r>
          </a:p>
          <a:p>
            <a:pPr algn="ctr" eaLnBrk="0" hangingPunct="0">
              <a:buNone/>
            </a:pPr>
            <a:r>
              <a:rPr lang="en-US" sz="1400" i="1" dirty="0" smtClean="0">
                <a:solidFill>
                  <a:srgbClr val="17375E"/>
                </a:solidFill>
                <a:latin typeface="Arial" panose="020B0604020202020204" pitchFamily="34" charset="0"/>
                <a:cs typeface="Arial" panose="020B0604020202020204" pitchFamily="34" charset="0"/>
              </a:rPr>
              <a:t>AFL-CIO</a:t>
            </a:r>
            <a:endParaRPr lang="en-US" sz="1400" i="1" dirty="0">
              <a:solidFill>
                <a:srgbClr val="17375E"/>
              </a:solidFill>
              <a:latin typeface="Arial" panose="020B0604020202020204" pitchFamily="34" charset="0"/>
              <a:cs typeface="Arial" panose="020B0604020202020204" pitchFamily="34" charset="0"/>
            </a:endParaRPr>
          </a:p>
          <a:p>
            <a:pPr algn="ctr" eaLnBrk="0" hangingPunct="0">
              <a:buNone/>
            </a:pPr>
            <a:endParaRPr lang="en-US" sz="1400" i="1" dirty="0">
              <a:latin typeface="Arial" panose="020B0604020202020204" pitchFamily="34" charset="0"/>
              <a:cs typeface="Arial" panose="020B0604020202020204" pitchFamily="34" charset="0"/>
            </a:endParaRPr>
          </a:p>
        </p:txBody>
      </p:sp>
      <p:sp>
        <p:nvSpPr>
          <p:cNvPr id="238610" name="Text Box 18"/>
          <p:cNvSpPr txBox="1">
            <a:spLocks noChangeArrowheads="1"/>
          </p:cNvSpPr>
          <p:nvPr/>
        </p:nvSpPr>
        <p:spPr bwMode="auto">
          <a:xfrm>
            <a:off x="2895600" y="3962400"/>
            <a:ext cx="1562100" cy="984885"/>
          </a:xfrm>
          <a:prstGeom prst="rect">
            <a:avLst/>
          </a:prstGeom>
          <a:noFill/>
          <a:ln w="9525">
            <a:noFill/>
            <a:miter lim="800000"/>
            <a:headEnd/>
            <a:tailEnd/>
          </a:ln>
          <a:effectLst/>
        </p:spPr>
        <p:txBody>
          <a:bodyPr>
            <a:spAutoFit/>
          </a:bodyPr>
          <a:lstStyle/>
          <a:p>
            <a:pPr algn="ctr" eaLnBrk="0" hangingPunct="0">
              <a:spcBef>
                <a:spcPct val="50000"/>
              </a:spcBef>
              <a:buNone/>
            </a:pPr>
            <a:r>
              <a:rPr lang="en-US" sz="1400" dirty="0" smtClean="0">
                <a:solidFill>
                  <a:srgbClr val="17375E"/>
                </a:solidFill>
                <a:latin typeface="Arial" pitchFamily="34" charset="0"/>
                <a:cs typeface="Arial" pitchFamily="34" charset="0"/>
              </a:rPr>
              <a:t>Harry Johnson</a:t>
            </a:r>
            <a:endParaRPr lang="en-US" sz="1400" dirty="0">
              <a:solidFill>
                <a:srgbClr val="17375E"/>
              </a:solidFill>
              <a:latin typeface="Arial" pitchFamily="34" charset="0"/>
              <a:cs typeface="Arial" pitchFamily="34" charset="0"/>
            </a:endParaRPr>
          </a:p>
          <a:p>
            <a:pPr algn="ctr" eaLnBrk="0" hangingPunct="0">
              <a:buNone/>
            </a:pPr>
            <a:r>
              <a:rPr lang="en-US" sz="1400" b="1" i="1" dirty="0" smtClean="0">
                <a:solidFill>
                  <a:srgbClr val="17375E"/>
                </a:solidFill>
                <a:latin typeface="Arial" pitchFamily="34" charset="0"/>
                <a:cs typeface="Arial" pitchFamily="34" charset="0"/>
              </a:rPr>
              <a:t>Republican</a:t>
            </a:r>
          </a:p>
          <a:p>
            <a:pPr algn="ctr" eaLnBrk="0" hangingPunct="0">
              <a:buNone/>
            </a:pPr>
            <a:r>
              <a:rPr lang="en-US" sz="1400" i="1" dirty="0" smtClean="0">
                <a:solidFill>
                  <a:srgbClr val="17375E"/>
                </a:solidFill>
                <a:latin typeface="Arial" pitchFamily="34" charset="0"/>
                <a:cs typeface="Arial" pitchFamily="34" charset="0"/>
              </a:rPr>
              <a:t>Arent Fox</a:t>
            </a:r>
            <a:endParaRPr lang="en-US" sz="1400" i="1" dirty="0">
              <a:solidFill>
                <a:srgbClr val="17375E"/>
              </a:solidFill>
              <a:latin typeface="Arial" pitchFamily="34" charset="0"/>
              <a:cs typeface="Arial" pitchFamily="34" charset="0"/>
            </a:endParaRPr>
          </a:p>
          <a:p>
            <a:pPr algn="ctr" eaLnBrk="0" hangingPunct="0">
              <a:buNone/>
            </a:pPr>
            <a:endParaRPr lang="en-US" sz="1400" b="1" dirty="0">
              <a:latin typeface="Arial" pitchFamily="34" charset="0"/>
              <a:cs typeface="Arial" pitchFamily="34" charset="0"/>
            </a:endParaRPr>
          </a:p>
        </p:txBody>
      </p:sp>
      <p:sp>
        <p:nvSpPr>
          <p:cNvPr id="238611" name="Text Box 19"/>
          <p:cNvSpPr txBox="1">
            <a:spLocks noChangeArrowheads="1"/>
          </p:cNvSpPr>
          <p:nvPr/>
        </p:nvSpPr>
        <p:spPr bwMode="auto">
          <a:xfrm>
            <a:off x="6248400" y="3962400"/>
            <a:ext cx="1600200" cy="1446550"/>
          </a:xfrm>
          <a:prstGeom prst="rect">
            <a:avLst/>
          </a:prstGeom>
          <a:noFill/>
          <a:ln w="9525">
            <a:noFill/>
            <a:miter lim="800000"/>
            <a:headEnd/>
            <a:tailEnd/>
          </a:ln>
          <a:effectLst/>
        </p:spPr>
        <p:txBody>
          <a:bodyPr wrap="square">
            <a:spAutoFit/>
          </a:bodyPr>
          <a:lstStyle/>
          <a:p>
            <a:pPr algn="ctr" eaLnBrk="0" hangingPunct="0">
              <a:buNone/>
            </a:pPr>
            <a:r>
              <a:rPr lang="en-US" sz="1400" dirty="0" smtClean="0">
                <a:solidFill>
                  <a:srgbClr val="17375E"/>
                </a:solidFill>
                <a:latin typeface="Arial" panose="020B0604020202020204" pitchFamily="34" charset="0"/>
                <a:cs typeface="Arial" panose="020B0604020202020204" pitchFamily="34" charset="0"/>
              </a:rPr>
              <a:t>Kent Hirozawa</a:t>
            </a:r>
          </a:p>
          <a:p>
            <a:pPr algn="ctr" eaLnBrk="0" hangingPunct="0">
              <a:buNone/>
            </a:pPr>
            <a:r>
              <a:rPr lang="en-US" sz="1400" b="1" i="1" dirty="0" smtClean="0">
                <a:solidFill>
                  <a:srgbClr val="17375E"/>
                </a:solidFill>
                <a:latin typeface="Arial" panose="020B0604020202020204" pitchFamily="34" charset="0"/>
                <a:cs typeface="Arial" panose="020B0604020202020204" pitchFamily="34" charset="0"/>
              </a:rPr>
              <a:t>Democrat</a:t>
            </a:r>
          </a:p>
          <a:p>
            <a:pPr algn="ctr" eaLnBrk="0" hangingPunct="0">
              <a:buNone/>
            </a:pPr>
            <a:r>
              <a:rPr lang="en-US" sz="1400" i="1" dirty="0" smtClean="0">
                <a:solidFill>
                  <a:srgbClr val="17375E"/>
                </a:solidFill>
                <a:latin typeface="Arial" panose="020B0604020202020204" pitchFamily="34" charset="0"/>
                <a:cs typeface="Arial" panose="020B0604020202020204" pitchFamily="34" charset="0"/>
              </a:rPr>
              <a:t>Chief Counsel to NLRB Chairman Mark Pearce</a:t>
            </a:r>
          </a:p>
          <a:p>
            <a:pPr algn="ctr" eaLnBrk="0" hangingPunct="0">
              <a:buNone/>
            </a:pPr>
            <a:endParaRPr lang="en-US" sz="1600" dirty="0"/>
          </a:p>
        </p:txBody>
      </p:sp>
      <p:sp>
        <p:nvSpPr>
          <p:cNvPr id="238614" name="Line 22"/>
          <p:cNvSpPr>
            <a:spLocks noChangeShapeType="1"/>
          </p:cNvSpPr>
          <p:nvPr/>
        </p:nvSpPr>
        <p:spPr bwMode="auto">
          <a:xfrm flipH="1" flipV="1">
            <a:off x="1905000" y="2743200"/>
            <a:ext cx="5410200" cy="1"/>
          </a:xfrm>
          <a:prstGeom prst="line">
            <a:avLst/>
          </a:prstGeom>
          <a:noFill/>
          <a:ln w="9525">
            <a:solidFill>
              <a:schemeClr val="tx1"/>
            </a:solidFill>
            <a:round/>
            <a:headEnd/>
            <a:tailEnd/>
          </a:ln>
          <a:effectLst/>
        </p:spPr>
        <p:txBody>
          <a:bodyPr/>
          <a:lstStyle/>
          <a:p>
            <a:endParaRPr lang="en-US" dirty="0"/>
          </a:p>
        </p:txBody>
      </p:sp>
      <p:sp>
        <p:nvSpPr>
          <p:cNvPr id="238616" name="Line 24"/>
          <p:cNvSpPr>
            <a:spLocks noChangeShapeType="1"/>
          </p:cNvSpPr>
          <p:nvPr/>
        </p:nvSpPr>
        <p:spPr bwMode="auto">
          <a:xfrm>
            <a:off x="2667000" y="2819400"/>
            <a:ext cx="0" cy="0"/>
          </a:xfrm>
          <a:prstGeom prst="line">
            <a:avLst/>
          </a:prstGeom>
          <a:noFill/>
          <a:ln w="9525">
            <a:solidFill>
              <a:schemeClr val="bg1"/>
            </a:solidFill>
            <a:round/>
            <a:headEnd/>
            <a:tailEnd/>
          </a:ln>
          <a:effectLst/>
        </p:spPr>
        <p:txBody>
          <a:bodyPr/>
          <a:lstStyle/>
          <a:p>
            <a:endParaRPr lang="en-US" dirty="0"/>
          </a:p>
        </p:txBody>
      </p:sp>
      <p:sp>
        <p:nvSpPr>
          <p:cNvPr id="238619" name="Line 27"/>
          <p:cNvSpPr>
            <a:spLocks noChangeShapeType="1"/>
          </p:cNvSpPr>
          <p:nvPr/>
        </p:nvSpPr>
        <p:spPr bwMode="auto">
          <a:xfrm>
            <a:off x="4343400" y="2590800"/>
            <a:ext cx="0" cy="152400"/>
          </a:xfrm>
          <a:prstGeom prst="line">
            <a:avLst/>
          </a:prstGeom>
          <a:noFill/>
          <a:ln w="9525">
            <a:solidFill>
              <a:schemeClr val="tx1"/>
            </a:solidFill>
            <a:round/>
            <a:headEnd/>
            <a:tailEnd/>
          </a:ln>
          <a:effectLst/>
        </p:spPr>
        <p:txBody>
          <a:bodyPr/>
          <a:lstStyle/>
          <a:p>
            <a:endParaRPr lang="en-US" dirty="0"/>
          </a:p>
        </p:txBody>
      </p:sp>
      <p:pic>
        <p:nvPicPr>
          <p:cNvPr id="120834" name="Picture 2" descr="Sharon Block Official Portrait"/>
          <p:cNvPicPr>
            <a:picLocks noChangeAspect="1" noChangeArrowheads="1"/>
          </p:cNvPicPr>
          <p:nvPr/>
        </p:nvPicPr>
        <p:blipFill>
          <a:blip r:embed="rId4" cstate="print"/>
          <a:stretch>
            <a:fillRect/>
          </a:stretch>
        </p:blipFill>
        <p:spPr bwMode="auto">
          <a:xfrm>
            <a:off x="1600199" y="2895599"/>
            <a:ext cx="796290" cy="974408"/>
          </a:xfrm>
          <a:prstGeom prst="rect">
            <a:avLst/>
          </a:prstGeom>
          <a:noFill/>
        </p:spPr>
      </p:pic>
      <p:pic>
        <p:nvPicPr>
          <p:cNvPr id="120836" name="Picture 4" descr="Richard Griffin Official Photo"/>
          <p:cNvPicPr>
            <a:picLocks noChangeAspect="1" noChangeArrowheads="1"/>
          </p:cNvPicPr>
          <p:nvPr/>
        </p:nvPicPr>
        <p:blipFill>
          <a:blip r:embed="rId5" cstate="print"/>
          <a:stretch>
            <a:fillRect/>
          </a:stretch>
        </p:blipFill>
        <p:spPr bwMode="auto">
          <a:xfrm>
            <a:off x="3276600" y="2895600"/>
            <a:ext cx="838200" cy="990600"/>
          </a:xfrm>
          <a:prstGeom prst="rect">
            <a:avLst/>
          </a:prstGeom>
          <a:noFill/>
        </p:spPr>
      </p:pic>
      <p:pic>
        <p:nvPicPr>
          <p:cNvPr id="1027" name="Picture 3" descr="C:\Documents and Settings\mjumpp\My Documents\My Pictures\Hirozawa.jpg"/>
          <p:cNvPicPr>
            <a:picLocks noChangeAspect="1" noChangeArrowheads="1"/>
          </p:cNvPicPr>
          <p:nvPr/>
        </p:nvPicPr>
        <p:blipFill>
          <a:blip r:embed="rId6" cstate="print"/>
          <a:stretch>
            <a:fillRect/>
          </a:stretch>
        </p:blipFill>
        <p:spPr bwMode="auto">
          <a:xfrm>
            <a:off x="6705600" y="2895600"/>
            <a:ext cx="838200" cy="990600"/>
          </a:xfrm>
          <a:prstGeom prst="rect">
            <a:avLst/>
          </a:prstGeom>
          <a:noFill/>
        </p:spPr>
      </p:pic>
      <p:pic>
        <p:nvPicPr>
          <p:cNvPr id="1026" name="Picture 2" descr="C:\Documents and Settings\mjumpp\My Documents\My Pictures\Shiffer.bmp"/>
          <p:cNvPicPr>
            <a:picLocks noChangeAspect="1" noChangeArrowheads="1"/>
          </p:cNvPicPr>
          <p:nvPr/>
        </p:nvPicPr>
        <p:blipFill>
          <a:blip r:embed="rId7" cstate="print"/>
          <a:stretch>
            <a:fillRect/>
          </a:stretch>
        </p:blipFill>
        <p:spPr bwMode="auto">
          <a:xfrm>
            <a:off x="5105400" y="2895600"/>
            <a:ext cx="838199" cy="990600"/>
          </a:xfrm>
          <a:prstGeom prst="rect">
            <a:avLst/>
          </a:prstGeom>
          <a:noFill/>
        </p:spPr>
      </p:pic>
      <p:sp>
        <p:nvSpPr>
          <p:cNvPr id="16" name="Line 27"/>
          <p:cNvSpPr>
            <a:spLocks noChangeShapeType="1"/>
          </p:cNvSpPr>
          <p:nvPr/>
        </p:nvSpPr>
        <p:spPr bwMode="auto">
          <a:xfrm>
            <a:off x="1905000" y="2743200"/>
            <a:ext cx="0" cy="152400"/>
          </a:xfrm>
          <a:prstGeom prst="line">
            <a:avLst/>
          </a:prstGeom>
          <a:noFill/>
          <a:ln w="9525">
            <a:solidFill>
              <a:schemeClr val="tx1"/>
            </a:solidFill>
            <a:round/>
            <a:headEnd/>
            <a:tailEnd/>
          </a:ln>
          <a:effectLst/>
        </p:spPr>
        <p:txBody>
          <a:bodyPr/>
          <a:lstStyle/>
          <a:p>
            <a:endParaRPr lang="en-US" dirty="0"/>
          </a:p>
        </p:txBody>
      </p:sp>
      <p:sp>
        <p:nvSpPr>
          <p:cNvPr id="17" name="Line 27"/>
          <p:cNvSpPr>
            <a:spLocks noChangeShapeType="1"/>
          </p:cNvSpPr>
          <p:nvPr/>
        </p:nvSpPr>
        <p:spPr bwMode="auto">
          <a:xfrm>
            <a:off x="3733800" y="2743200"/>
            <a:ext cx="0" cy="152400"/>
          </a:xfrm>
          <a:prstGeom prst="line">
            <a:avLst/>
          </a:prstGeom>
          <a:noFill/>
          <a:ln w="9525">
            <a:solidFill>
              <a:schemeClr val="tx1"/>
            </a:solidFill>
            <a:round/>
            <a:headEnd/>
            <a:tailEnd/>
          </a:ln>
          <a:effectLst/>
        </p:spPr>
        <p:txBody>
          <a:bodyPr/>
          <a:lstStyle/>
          <a:p>
            <a:endParaRPr lang="en-US" dirty="0"/>
          </a:p>
        </p:txBody>
      </p:sp>
      <p:sp>
        <p:nvSpPr>
          <p:cNvPr id="18" name="Line 27"/>
          <p:cNvSpPr>
            <a:spLocks noChangeShapeType="1"/>
          </p:cNvSpPr>
          <p:nvPr/>
        </p:nvSpPr>
        <p:spPr bwMode="auto">
          <a:xfrm>
            <a:off x="5562600" y="2743200"/>
            <a:ext cx="0" cy="152400"/>
          </a:xfrm>
          <a:prstGeom prst="line">
            <a:avLst/>
          </a:prstGeom>
          <a:noFill/>
          <a:ln w="9525">
            <a:solidFill>
              <a:schemeClr val="tx1"/>
            </a:solidFill>
            <a:round/>
            <a:headEnd/>
            <a:tailEnd/>
          </a:ln>
          <a:effectLst/>
        </p:spPr>
        <p:txBody>
          <a:bodyPr/>
          <a:lstStyle/>
          <a:p>
            <a:endParaRPr lang="en-US" dirty="0"/>
          </a:p>
        </p:txBody>
      </p:sp>
      <p:sp>
        <p:nvSpPr>
          <p:cNvPr id="19" name="Line 27"/>
          <p:cNvSpPr>
            <a:spLocks noChangeShapeType="1"/>
          </p:cNvSpPr>
          <p:nvPr/>
        </p:nvSpPr>
        <p:spPr bwMode="auto">
          <a:xfrm>
            <a:off x="7315200" y="2743199"/>
            <a:ext cx="0" cy="152400"/>
          </a:xfrm>
          <a:prstGeom prst="line">
            <a:avLst/>
          </a:prstGeom>
          <a:noFill/>
          <a:ln w="9525">
            <a:solidFill>
              <a:schemeClr val="tx1"/>
            </a:solidFill>
            <a:round/>
            <a:headEnd/>
            <a:tailEnd/>
          </a:ln>
          <a:effectLst/>
        </p:spPr>
        <p:txBody>
          <a:bodyPr/>
          <a:lstStyle/>
          <a:p>
            <a:endParaRPr lang="en-US" dirty="0"/>
          </a:p>
        </p:txBody>
      </p:sp>
    </p:spTree>
    <p:extLst>
      <p:ext uri="{BB962C8B-B14F-4D97-AF65-F5344CB8AC3E}">
        <p14:creationId xmlns:p14="http://schemas.microsoft.com/office/powerpoint/2010/main" val="1602454401"/>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lstStyle/>
          <a:p>
            <a:pPr algn="ctr"/>
            <a:r>
              <a:rPr lang="en-US" dirty="0" smtClean="0"/>
              <a:t>Changes To Rules</a:t>
            </a:r>
            <a:endParaRPr lang="en-US" dirty="0"/>
          </a:p>
        </p:txBody>
      </p:sp>
      <p:sp>
        <p:nvSpPr>
          <p:cNvPr id="3" name="Content Placeholder 2"/>
          <p:cNvSpPr>
            <a:spLocks noGrp="1"/>
          </p:cNvSpPr>
          <p:nvPr>
            <p:ph idx="1"/>
          </p:nvPr>
        </p:nvSpPr>
        <p:spPr>
          <a:xfrm>
            <a:off x="457200" y="1371600"/>
            <a:ext cx="8229600" cy="4800600"/>
          </a:xfrm>
        </p:spPr>
        <p:txBody>
          <a:bodyPr/>
          <a:lstStyle/>
          <a:p>
            <a:r>
              <a:rPr lang="en-US" sz="2400" dirty="0" smtClean="0">
                <a:solidFill>
                  <a:srgbClr val="17375E"/>
                </a:solidFill>
              </a:rPr>
              <a:t>Election procedures</a:t>
            </a:r>
          </a:p>
          <a:p>
            <a:r>
              <a:rPr lang="en-US" sz="2400" dirty="0" smtClean="0">
                <a:solidFill>
                  <a:srgbClr val="17375E"/>
                </a:solidFill>
              </a:rPr>
              <a:t>Posters</a:t>
            </a:r>
            <a:endParaRPr lang="en-US" sz="2400" dirty="0">
              <a:solidFill>
                <a:srgbClr val="17375E"/>
              </a:solidFill>
            </a:endParaRPr>
          </a:p>
        </p:txBody>
      </p:sp>
    </p:spTree>
    <p:extLst>
      <p:ext uri="{BB962C8B-B14F-4D97-AF65-F5344CB8AC3E}">
        <p14:creationId xmlns:p14="http://schemas.microsoft.com/office/powerpoint/2010/main" val="16353962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lstStyle/>
          <a:p>
            <a:pPr algn="ctr"/>
            <a:r>
              <a:rPr lang="en-US" dirty="0" smtClean="0"/>
              <a:t>Quickie Elections Rule</a:t>
            </a:r>
            <a:endParaRPr lang="en-US" dirty="0"/>
          </a:p>
        </p:txBody>
      </p:sp>
      <p:sp>
        <p:nvSpPr>
          <p:cNvPr id="3" name="Content Placeholder 2"/>
          <p:cNvSpPr>
            <a:spLocks noGrp="1"/>
          </p:cNvSpPr>
          <p:nvPr>
            <p:ph idx="1"/>
          </p:nvPr>
        </p:nvSpPr>
        <p:spPr>
          <a:xfrm>
            <a:off x="457200" y="1371600"/>
            <a:ext cx="8229600" cy="4038600"/>
          </a:xfrm>
        </p:spPr>
        <p:txBody>
          <a:bodyPr>
            <a:normAutofit lnSpcReduction="10000"/>
          </a:bodyPr>
          <a:lstStyle/>
          <a:p>
            <a:r>
              <a:rPr lang="en-US" sz="2400" u="sng" dirty="0" smtClean="0">
                <a:solidFill>
                  <a:srgbClr val="17375E"/>
                </a:solidFill>
              </a:rPr>
              <a:t>Re</a:t>
            </a:r>
            <a:r>
              <a:rPr lang="en-US" sz="2400" dirty="0" smtClean="0">
                <a:solidFill>
                  <a:srgbClr val="17375E"/>
                </a:solidFill>
              </a:rPr>
              <a:t>published February 2, 2014</a:t>
            </a:r>
          </a:p>
          <a:p>
            <a:r>
              <a:rPr lang="en-US" sz="2400" dirty="0" smtClean="0">
                <a:solidFill>
                  <a:srgbClr val="17375E"/>
                </a:solidFill>
              </a:rPr>
              <a:t>Would shorten time to election</a:t>
            </a:r>
          </a:p>
          <a:p>
            <a:pPr lvl="1"/>
            <a:r>
              <a:rPr lang="en-US" sz="2000" dirty="0" smtClean="0">
                <a:solidFill>
                  <a:srgbClr val="17375E"/>
                </a:solidFill>
              </a:rPr>
              <a:t>Current average 38 days</a:t>
            </a:r>
          </a:p>
          <a:p>
            <a:pPr lvl="1"/>
            <a:r>
              <a:rPr lang="en-US" sz="2000" dirty="0" smtClean="0">
                <a:solidFill>
                  <a:srgbClr val="17375E"/>
                </a:solidFill>
              </a:rPr>
              <a:t>To “earliest date practicable”</a:t>
            </a:r>
          </a:p>
          <a:p>
            <a:pPr lvl="1"/>
            <a:r>
              <a:rPr lang="en-US" sz="2000" dirty="0" smtClean="0">
                <a:solidFill>
                  <a:srgbClr val="17375E"/>
                </a:solidFill>
              </a:rPr>
              <a:t>Would end up being 15-21 days</a:t>
            </a:r>
          </a:p>
          <a:p>
            <a:r>
              <a:rPr lang="en-US" sz="2400" dirty="0" smtClean="0">
                <a:solidFill>
                  <a:srgbClr val="17375E"/>
                </a:solidFill>
              </a:rPr>
              <a:t>Requires disclosure of detailed employee information</a:t>
            </a:r>
          </a:p>
          <a:p>
            <a:r>
              <a:rPr lang="en-US" sz="2400" dirty="0" smtClean="0">
                <a:solidFill>
                  <a:srgbClr val="17375E"/>
                </a:solidFill>
              </a:rPr>
              <a:t>Limits pre-election litigation of issues</a:t>
            </a:r>
          </a:p>
          <a:p>
            <a:r>
              <a:rPr lang="en-US" sz="2400" dirty="0" smtClean="0">
                <a:solidFill>
                  <a:srgbClr val="17375E"/>
                </a:solidFill>
              </a:rPr>
              <a:t>Could become effective this fall</a:t>
            </a:r>
          </a:p>
          <a:p>
            <a:endParaRPr lang="en-US" dirty="0" smtClean="0"/>
          </a:p>
          <a:p>
            <a:pPr algn="ctr">
              <a:buNone/>
            </a:pPr>
            <a:r>
              <a:rPr lang="en-US" dirty="0" smtClean="0"/>
              <a:t>	</a:t>
            </a:r>
            <a:endParaRPr lang="en-US" sz="4000" b="1" dirty="0">
              <a:solidFill>
                <a:schemeClr val="tx1"/>
              </a:solidFill>
            </a:endParaRPr>
          </a:p>
        </p:txBody>
      </p:sp>
    </p:spTree>
    <p:extLst>
      <p:ext uri="{BB962C8B-B14F-4D97-AF65-F5344CB8AC3E}">
        <p14:creationId xmlns:p14="http://schemas.microsoft.com/office/powerpoint/2010/main" val="852907347"/>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17375E"/>
                </a:solidFill>
              </a:rPr>
              <a:t>Union Rights Posting Rule</a:t>
            </a:r>
            <a:endParaRPr lang="en-US" dirty="0">
              <a:solidFill>
                <a:srgbClr val="17375E"/>
              </a:solidFill>
            </a:endParaRPr>
          </a:p>
        </p:txBody>
      </p:sp>
      <p:sp>
        <p:nvSpPr>
          <p:cNvPr id="3" name="Content Placeholder 2"/>
          <p:cNvSpPr>
            <a:spLocks noGrp="1"/>
          </p:cNvSpPr>
          <p:nvPr>
            <p:ph idx="1"/>
          </p:nvPr>
        </p:nvSpPr>
        <p:spPr>
          <a:xfrm>
            <a:off x="457200" y="1371600"/>
            <a:ext cx="8229600" cy="4800600"/>
          </a:xfrm>
        </p:spPr>
        <p:txBody>
          <a:bodyPr/>
          <a:lstStyle/>
          <a:p>
            <a:r>
              <a:rPr lang="en-US" sz="2400" dirty="0" smtClean="0">
                <a:solidFill>
                  <a:srgbClr val="17375E"/>
                </a:solidFill>
              </a:rPr>
              <a:t>Enjoined</a:t>
            </a:r>
          </a:p>
          <a:p>
            <a:r>
              <a:rPr lang="en-US" sz="2400" dirty="0" smtClean="0">
                <a:solidFill>
                  <a:srgbClr val="17375E"/>
                </a:solidFill>
              </a:rPr>
              <a:t>DC Circuit:  No authority</a:t>
            </a:r>
          </a:p>
          <a:p>
            <a:r>
              <a:rPr lang="en-US" sz="2400" dirty="0" smtClean="0">
                <a:solidFill>
                  <a:srgbClr val="17375E"/>
                </a:solidFill>
              </a:rPr>
              <a:t>4</a:t>
            </a:r>
            <a:r>
              <a:rPr lang="en-US" sz="2400" baseline="30000" dirty="0" smtClean="0">
                <a:solidFill>
                  <a:srgbClr val="17375E"/>
                </a:solidFill>
              </a:rPr>
              <a:t>th</a:t>
            </a:r>
            <a:r>
              <a:rPr lang="en-US" sz="2400" dirty="0" smtClean="0">
                <a:solidFill>
                  <a:srgbClr val="17375E"/>
                </a:solidFill>
              </a:rPr>
              <a:t> Circuit:   No authority</a:t>
            </a:r>
          </a:p>
          <a:p>
            <a:r>
              <a:rPr lang="en-US" sz="2400" dirty="0" smtClean="0">
                <a:solidFill>
                  <a:srgbClr val="17375E"/>
                </a:solidFill>
              </a:rPr>
              <a:t>NLRB chose not to appeal to </a:t>
            </a:r>
            <a:r>
              <a:rPr lang="en-US" sz="2400" dirty="0" err="1" smtClean="0">
                <a:solidFill>
                  <a:srgbClr val="17375E"/>
                </a:solidFill>
              </a:rPr>
              <a:t>SCOTUS</a:t>
            </a:r>
            <a:endParaRPr lang="en-US" sz="2400" dirty="0" smtClean="0">
              <a:solidFill>
                <a:srgbClr val="17375E"/>
              </a:solidFill>
            </a:endParaRPr>
          </a:p>
          <a:p>
            <a:r>
              <a:rPr lang="en-US" sz="2400" dirty="0" smtClean="0">
                <a:solidFill>
                  <a:srgbClr val="17375E"/>
                </a:solidFill>
              </a:rPr>
              <a:t>Government contractors:  Still required to post</a:t>
            </a:r>
            <a:endParaRPr lang="en-US" sz="2400" dirty="0">
              <a:solidFill>
                <a:srgbClr val="17375E"/>
              </a:solidFill>
            </a:endParaRPr>
          </a:p>
        </p:txBody>
      </p:sp>
    </p:spTree>
    <p:extLst>
      <p:ext uri="{BB962C8B-B14F-4D97-AF65-F5344CB8AC3E}">
        <p14:creationId xmlns:p14="http://schemas.microsoft.com/office/powerpoint/2010/main" val="1197628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17375E"/>
                </a:solidFill>
              </a:rPr>
              <a:t>Today’s Session</a:t>
            </a:r>
            <a:endParaRPr lang="en-US" sz="3600" dirty="0">
              <a:solidFill>
                <a:srgbClr val="17375E"/>
              </a:solidFill>
            </a:endParaRPr>
          </a:p>
        </p:txBody>
      </p:sp>
      <p:sp>
        <p:nvSpPr>
          <p:cNvPr id="3" name="Content Placeholder 2"/>
          <p:cNvSpPr>
            <a:spLocks noGrp="1"/>
          </p:cNvSpPr>
          <p:nvPr>
            <p:ph idx="1"/>
          </p:nvPr>
        </p:nvSpPr>
        <p:spPr>
          <a:xfrm>
            <a:off x="457200" y="1371600"/>
            <a:ext cx="8458200" cy="5181600"/>
          </a:xfrm>
        </p:spPr>
        <p:txBody>
          <a:bodyPr>
            <a:normAutofit/>
          </a:bodyPr>
          <a:lstStyle/>
          <a:p>
            <a:pPr>
              <a:lnSpc>
                <a:spcPct val="110000"/>
              </a:lnSpc>
              <a:spcBef>
                <a:spcPts val="0"/>
              </a:spcBef>
              <a:spcAft>
                <a:spcPts val="600"/>
              </a:spcAft>
            </a:pPr>
            <a:r>
              <a:rPr lang="en-US" dirty="0" smtClean="0">
                <a:solidFill>
                  <a:srgbClr val="17375E"/>
                </a:solidFill>
              </a:rPr>
              <a:t>Miscellaneous Hot Topics In Employment Law </a:t>
            </a:r>
          </a:p>
          <a:p>
            <a:pPr>
              <a:lnSpc>
                <a:spcPct val="110000"/>
              </a:lnSpc>
              <a:spcBef>
                <a:spcPts val="0"/>
              </a:spcBef>
              <a:spcAft>
                <a:spcPts val="600"/>
              </a:spcAft>
            </a:pPr>
            <a:r>
              <a:rPr lang="en-US" dirty="0" smtClean="0">
                <a:solidFill>
                  <a:srgbClr val="17375E"/>
                </a:solidFill>
              </a:rPr>
              <a:t>Effective Workplace Investigations</a:t>
            </a:r>
          </a:p>
          <a:p>
            <a:pPr>
              <a:lnSpc>
                <a:spcPct val="110000"/>
              </a:lnSpc>
              <a:spcBef>
                <a:spcPts val="0"/>
              </a:spcBef>
              <a:spcAft>
                <a:spcPts val="600"/>
              </a:spcAft>
            </a:pPr>
            <a:r>
              <a:rPr lang="en-US" dirty="0" smtClean="0">
                <a:solidFill>
                  <a:srgbClr val="17375E"/>
                </a:solidFill>
              </a:rPr>
              <a:t>Accommodating Disabled Employees Under the </a:t>
            </a:r>
            <a:r>
              <a:rPr lang="en-US" dirty="0" err="1" smtClean="0">
                <a:solidFill>
                  <a:srgbClr val="17375E"/>
                </a:solidFill>
              </a:rPr>
              <a:t>ADAAA</a:t>
            </a:r>
            <a:endParaRPr lang="en-US" dirty="0" smtClean="0">
              <a:solidFill>
                <a:srgbClr val="17375E"/>
              </a:solidFill>
            </a:endParaRPr>
          </a:p>
          <a:p>
            <a:pPr>
              <a:lnSpc>
                <a:spcPct val="110000"/>
              </a:lnSpc>
              <a:spcBef>
                <a:spcPts val="0"/>
              </a:spcBef>
              <a:spcAft>
                <a:spcPts val="600"/>
              </a:spcAft>
            </a:pPr>
            <a:r>
              <a:rPr lang="en-US" dirty="0" smtClean="0">
                <a:solidFill>
                  <a:srgbClr val="17375E"/>
                </a:solidFill>
              </a:rPr>
              <a:t>Effective Performance Management</a:t>
            </a:r>
          </a:p>
          <a:p>
            <a:pPr>
              <a:lnSpc>
                <a:spcPct val="110000"/>
              </a:lnSpc>
              <a:spcBef>
                <a:spcPts val="0"/>
              </a:spcBef>
              <a:spcAft>
                <a:spcPts val="600"/>
              </a:spcAft>
            </a:pPr>
            <a:r>
              <a:rPr lang="en-US" dirty="0" smtClean="0">
                <a:solidFill>
                  <a:srgbClr val="17375E"/>
                </a:solidFill>
              </a:rPr>
              <a:t>Workshop:  What Would You Do If…?</a:t>
            </a:r>
            <a:endParaRPr lang="en-US" dirty="0">
              <a:solidFill>
                <a:srgbClr val="17375E"/>
              </a:solidFill>
            </a:endParaRPr>
          </a:p>
        </p:txBody>
      </p:sp>
    </p:spTree>
    <p:extLst>
      <p:ext uri="{BB962C8B-B14F-4D97-AF65-F5344CB8AC3E}">
        <p14:creationId xmlns:p14="http://schemas.microsoft.com/office/powerpoint/2010/main" val="17925924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Changes Through Adjudicating Cases</a:t>
            </a:r>
            <a:endParaRPr lang="en-US" dirty="0"/>
          </a:p>
        </p:txBody>
      </p:sp>
      <p:sp>
        <p:nvSpPr>
          <p:cNvPr id="3" name="Content Placeholder 2"/>
          <p:cNvSpPr>
            <a:spLocks noGrp="1"/>
          </p:cNvSpPr>
          <p:nvPr>
            <p:ph idx="1"/>
          </p:nvPr>
        </p:nvSpPr>
        <p:spPr>
          <a:xfrm>
            <a:off x="457200" y="1371600"/>
            <a:ext cx="8229600" cy="4800600"/>
          </a:xfrm>
        </p:spPr>
        <p:txBody>
          <a:bodyPr/>
          <a:lstStyle/>
          <a:p>
            <a:r>
              <a:rPr lang="en-US" sz="2400" dirty="0" smtClean="0">
                <a:solidFill>
                  <a:srgbClr val="17375E"/>
                </a:solidFill>
              </a:rPr>
              <a:t>First, a little background about employee rights</a:t>
            </a:r>
          </a:p>
          <a:p>
            <a:r>
              <a:rPr lang="en-US" sz="2400" dirty="0" smtClean="0">
                <a:solidFill>
                  <a:srgbClr val="17375E"/>
                </a:solidFill>
              </a:rPr>
              <a:t>Then, some real examples</a:t>
            </a:r>
            <a:endParaRPr lang="en-US" sz="2400" dirty="0">
              <a:solidFill>
                <a:srgbClr val="17375E"/>
              </a:solidFill>
            </a:endParaRPr>
          </a:p>
        </p:txBody>
      </p:sp>
    </p:spTree>
    <p:extLst>
      <p:ext uri="{BB962C8B-B14F-4D97-AF65-F5344CB8AC3E}">
        <p14:creationId xmlns:p14="http://schemas.microsoft.com/office/powerpoint/2010/main" val="4702559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dirty="0" smtClean="0">
                <a:solidFill>
                  <a:srgbClr val="17375E"/>
                </a:solidFill>
              </a:rPr>
              <a:t>Employees’ Statutory Rights</a:t>
            </a:r>
            <a:br>
              <a:rPr lang="en-US" dirty="0" smtClean="0">
                <a:solidFill>
                  <a:srgbClr val="17375E"/>
                </a:solidFill>
              </a:rPr>
            </a:br>
            <a:r>
              <a:rPr lang="en-US" dirty="0" smtClean="0">
                <a:solidFill>
                  <a:srgbClr val="17375E"/>
                </a:solidFill>
              </a:rPr>
              <a:t>Have Not Changed Since 1935</a:t>
            </a:r>
            <a:endParaRPr lang="en-US" dirty="0">
              <a:solidFill>
                <a:srgbClr val="17375E"/>
              </a:solidFill>
            </a:endParaRPr>
          </a:p>
        </p:txBody>
      </p:sp>
      <p:sp>
        <p:nvSpPr>
          <p:cNvPr id="23555" name="Content Placeholder 2"/>
          <p:cNvSpPr>
            <a:spLocks noGrp="1"/>
          </p:cNvSpPr>
          <p:nvPr>
            <p:ph idx="1"/>
          </p:nvPr>
        </p:nvSpPr>
        <p:spPr>
          <a:xfrm>
            <a:off x="457200" y="1371600"/>
            <a:ext cx="8229600" cy="4038600"/>
          </a:xfrm>
        </p:spPr>
        <p:txBody>
          <a:bodyPr>
            <a:normAutofit lnSpcReduction="10000"/>
          </a:bodyPr>
          <a:lstStyle/>
          <a:p>
            <a:pPr marL="0" indent="0">
              <a:buFontTx/>
              <a:buNone/>
            </a:pPr>
            <a:r>
              <a:rPr lang="en-US" sz="2400" dirty="0" smtClean="0">
                <a:solidFill>
                  <a:srgbClr val="17375E"/>
                </a:solidFill>
                <a:latin typeface="Arial" pitchFamily="34" charset="0"/>
                <a:cs typeface="Arial" pitchFamily="34" charset="0"/>
              </a:rPr>
              <a:t>“Employees shall have the right to self-organization, to form, join, or assist labor organizations, to bargain collectively through representatives of their own choosing, and to engage in other </a:t>
            </a:r>
            <a:r>
              <a:rPr lang="en-US" sz="2400" b="1" dirty="0" smtClean="0">
                <a:solidFill>
                  <a:srgbClr val="FF0000"/>
                </a:solidFill>
                <a:latin typeface="Arial" pitchFamily="34" charset="0"/>
                <a:cs typeface="Arial" pitchFamily="34" charset="0"/>
              </a:rPr>
              <a:t>concerted activities </a:t>
            </a:r>
            <a:r>
              <a:rPr lang="en-US" sz="2400" dirty="0" smtClean="0">
                <a:solidFill>
                  <a:srgbClr val="17375E"/>
                </a:solidFill>
                <a:latin typeface="Arial" pitchFamily="34" charset="0"/>
                <a:cs typeface="Arial" pitchFamily="34" charset="0"/>
              </a:rPr>
              <a:t>for the purpose of collective bargaining or </a:t>
            </a:r>
            <a:r>
              <a:rPr lang="en-US" sz="2400" b="1" dirty="0" smtClean="0">
                <a:solidFill>
                  <a:srgbClr val="FF0000"/>
                </a:solidFill>
                <a:latin typeface="Arial" pitchFamily="34" charset="0"/>
                <a:cs typeface="Arial" pitchFamily="34" charset="0"/>
              </a:rPr>
              <a:t>other mutual aid or protection</a:t>
            </a:r>
            <a:r>
              <a:rPr lang="en-US" sz="2400" dirty="0" smtClean="0">
                <a:latin typeface="Arial" pitchFamily="34" charset="0"/>
                <a:cs typeface="Arial" pitchFamily="34" charset="0"/>
              </a:rPr>
              <a:t>, </a:t>
            </a:r>
            <a:r>
              <a:rPr lang="en-US" sz="2400" dirty="0" smtClean="0">
                <a:solidFill>
                  <a:srgbClr val="17375E"/>
                </a:solidFill>
                <a:latin typeface="Arial" pitchFamily="34" charset="0"/>
                <a:cs typeface="Arial" pitchFamily="34" charset="0"/>
              </a:rPr>
              <a:t>and shall also have the right to refrain from any or all such activities…”</a:t>
            </a:r>
          </a:p>
          <a:p>
            <a:pPr marL="0" indent="0">
              <a:buFontTx/>
              <a:buNone/>
            </a:pPr>
            <a:endParaRPr lang="en-US" sz="2400" dirty="0">
              <a:latin typeface="Arial" pitchFamily="34" charset="0"/>
              <a:cs typeface="Arial" pitchFamily="34" charset="0"/>
            </a:endParaRPr>
          </a:p>
          <a:p>
            <a:pPr marL="0" indent="0" algn="r">
              <a:buFontTx/>
              <a:buNone/>
            </a:pPr>
            <a:r>
              <a:rPr lang="en-US" sz="2400" dirty="0" smtClean="0">
                <a:latin typeface="Arial" pitchFamily="34" charset="0"/>
                <a:cs typeface="Arial" pitchFamily="34" charset="0"/>
              </a:rPr>
              <a:t>				</a:t>
            </a:r>
            <a:r>
              <a:rPr lang="en-US" sz="1800" dirty="0" smtClean="0">
                <a:solidFill>
                  <a:srgbClr val="17375E"/>
                </a:solidFill>
                <a:latin typeface="Arial" pitchFamily="34" charset="0"/>
                <a:cs typeface="Arial" pitchFamily="34" charset="0"/>
              </a:rPr>
              <a:t>NLRA Section 7</a:t>
            </a:r>
            <a:endParaRPr lang="en-US" sz="1600" dirty="0" smtClean="0">
              <a:solidFill>
                <a:srgbClr val="17375E"/>
              </a:solidFill>
              <a:latin typeface="Arial" pitchFamily="34" charset="0"/>
              <a:cs typeface="Arial" pitchFamily="34" charset="0"/>
            </a:endParaRPr>
          </a:p>
          <a:p>
            <a:pPr>
              <a:buFontTx/>
              <a:buNone/>
            </a:pPr>
            <a:r>
              <a:rPr lang="en-US" sz="1600" dirty="0" smtClean="0">
                <a:latin typeface="Arial" pitchFamily="34" charset="0"/>
                <a:cs typeface="Arial" pitchFamily="34" charset="0"/>
              </a:rPr>
              <a:t>			</a:t>
            </a:r>
            <a:endParaRPr lang="en-US" sz="2400" dirty="0" smtClean="0">
              <a:latin typeface="Arial" pitchFamily="34" charset="0"/>
              <a:cs typeface="Arial" pitchFamily="34" charset="0"/>
            </a:endParaRPr>
          </a:p>
          <a:p>
            <a:pPr>
              <a:buFontTx/>
              <a:buNone/>
            </a:pPr>
            <a:r>
              <a:rPr lang="en-US" sz="2400" dirty="0" smtClean="0">
                <a:latin typeface="Arial" pitchFamily="34" charset="0"/>
                <a:cs typeface="Arial" pitchFamily="34" charset="0"/>
              </a:rPr>
              <a:t>	</a:t>
            </a:r>
          </a:p>
        </p:txBody>
      </p:sp>
    </p:spTree>
    <p:extLst>
      <p:ext uri="{BB962C8B-B14F-4D97-AF65-F5344CB8AC3E}">
        <p14:creationId xmlns:p14="http://schemas.microsoft.com/office/powerpoint/2010/main" val="40482774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lstStyle/>
          <a:p>
            <a:pPr algn="ctr"/>
            <a:r>
              <a:rPr lang="en-US" dirty="0" smtClean="0">
                <a:solidFill>
                  <a:srgbClr val="17375E"/>
                </a:solidFill>
              </a:rPr>
              <a:t>“Concerted” Activity</a:t>
            </a:r>
            <a:endParaRPr lang="en-US" dirty="0">
              <a:solidFill>
                <a:srgbClr val="17375E"/>
              </a:solidFill>
            </a:endParaRPr>
          </a:p>
        </p:txBody>
      </p:sp>
      <p:sp>
        <p:nvSpPr>
          <p:cNvPr id="3" name="Content Placeholder 2"/>
          <p:cNvSpPr>
            <a:spLocks noGrp="1"/>
          </p:cNvSpPr>
          <p:nvPr>
            <p:ph idx="1"/>
          </p:nvPr>
        </p:nvSpPr>
        <p:spPr>
          <a:xfrm>
            <a:off x="457200" y="1371600"/>
            <a:ext cx="8229600" cy="4038600"/>
          </a:xfrm>
        </p:spPr>
        <p:txBody>
          <a:bodyPr/>
          <a:lstStyle/>
          <a:p>
            <a:pPr marL="465138" indent="-461963">
              <a:buNone/>
            </a:pPr>
            <a:r>
              <a:rPr lang="en-US" sz="2400" dirty="0">
                <a:solidFill>
                  <a:srgbClr val="17375E"/>
                </a:solidFill>
              </a:rPr>
              <a:t>Can involve one person acting to:</a:t>
            </a:r>
          </a:p>
          <a:p>
            <a:pPr marL="465138" indent="-461963"/>
            <a:r>
              <a:rPr lang="en-US" sz="2400" dirty="0">
                <a:solidFill>
                  <a:srgbClr val="17375E"/>
                </a:solidFill>
              </a:rPr>
              <a:t>Initiate</a:t>
            </a:r>
          </a:p>
          <a:p>
            <a:pPr marL="465138" indent="-461963"/>
            <a:r>
              <a:rPr lang="en-US" sz="2400" dirty="0">
                <a:solidFill>
                  <a:srgbClr val="17375E"/>
                </a:solidFill>
              </a:rPr>
              <a:t>Induce </a:t>
            </a:r>
          </a:p>
          <a:p>
            <a:pPr marL="465138" indent="-461963"/>
            <a:r>
              <a:rPr lang="en-US" sz="2400" dirty="0">
                <a:solidFill>
                  <a:srgbClr val="17375E"/>
                </a:solidFill>
              </a:rPr>
              <a:t>Prepare for group action</a:t>
            </a:r>
          </a:p>
          <a:p>
            <a:pPr marL="465138" indent="-461963"/>
            <a:r>
              <a:rPr lang="en-US" sz="2400" dirty="0">
                <a:solidFill>
                  <a:srgbClr val="17375E"/>
                </a:solidFill>
              </a:rPr>
              <a:t>Bring group complaints to the employer’s attention</a:t>
            </a:r>
          </a:p>
          <a:p>
            <a:pPr lvl="1">
              <a:buFontTx/>
              <a:buNone/>
            </a:pPr>
            <a:endParaRPr lang="en-US" dirty="0" smtClean="0">
              <a:solidFill>
                <a:srgbClr val="17375E"/>
              </a:solidFill>
            </a:endParaRPr>
          </a:p>
          <a:p>
            <a:pPr lvl="1" algn="r">
              <a:buFontTx/>
              <a:buNone/>
            </a:pPr>
            <a:r>
              <a:rPr lang="en-US" dirty="0" smtClean="0">
                <a:solidFill>
                  <a:srgbClr val="17375E"/>
                </a:solidFill>
              </a:rPr>
              <a:t>	</a:t>
            </a:r>
            <a:r>
              <a:rPr lang="en-US" sz="1800" dirty="0" smtClean="0">
                <a:solidFill>
                  <a:srgbClr val="17375E"/>
                </a:solidFill>
              </a:rPr>
              <a:t> </a:t>
            </a:r>
            <a:r>
              <a:rPr lang="en-US" sz="1800" i="1" dirty="0">
                <a:solidFill>
                  <a:srgbClr val="17375E"/>
                </a:solidFill>
              </a:rPr>
              <a:t>Meyers Industries Inc., </a:t>
            </a:r>
            <a:r>
              <a:rPr lang="en-US" sz="1800" dirty="0">
                <a:solidFill>
                  <a:srgbClr val="17375E"/>
                </a:solidFill>
              </a:rPr>
              <a:t>281 NLRB 883 (1986) (</a:t>
            </a:r>
            <a:r>
              <a:rPr lang="en-US" sz="1800" i="1" dirty="0">
                <a:solidFill>
                  <a:srgbClr val="17375E"/>
                </a:solidFill>
              </a:rPr>
              <a:t>Meyers II)</a:t>
            </a:r>
            <a:endParaRPr lang="en-US" sz="1800" dirty="0">
              <a:solidFill>
                <a:srgbClr val="17375E"/>
              </a:solidFill>
            </a:endParaRPr>
          </a:p>
          <a:p>
            <a:pPr>
              <a:buNone/>
            </a:pPr>
            <a:endParaRPr lang="en-US" dirty="0"/>
          </a:p>
        </p:txBody>
      </p:sp>
    </p:spTree>
    <p:extLst>
      <p:ext uri="{BB962C8B-B14F-4D97-AF65-F5344CB8AC3E}">
        <p14:creationId xmlns:p14="http://schemas.microsoft.com/office/powerpoint/2010/main" val="33651080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990600"/>
          </a:xfrm>
        </p:spPr>
        <p:txBody>
          <a:bodyPr>
            <a:noAutofit/>
          </a:bodyPr>
          <a:lstStyle/>
          <a:p>
            <a:pPr algn="ctr"/>
            <a:r>
              <a:rPr lang="en-US" dirty="0" smtClean="0">
                <a:solidFill>
                  <a:srgbClr val="17375E"/>
                </a:solidFill>
              </a:rPr>
              <a:t>“Protected” Activities</a:t>
            </a:r>
            <a:endParaRPr lang="en-US" dirty="0">
              <a:solidFill>
                <a:srgbClr val="17375E"/>
              </a:solidFill>
            </a:endParaRPr>
          </a:p>
        </p:txBody>
      </p:sp>
      <p:sp>
        <p:nvSpPr>
          <p:cNvPr id="25603" name="Content Placeholder 2"/>
          <p:cNvSpPr>
            <a:spLocks noGrp="1"/>
          </p:cNvSpPr>
          <p:nvPr>
            <p:ph idx="1"/>
          </p:nvPr>
        </p:nvSpPr>
        <p:spPr>
          <a:xfrm>
            <a:off x="457200" y="1371600"/>
            <a:ext cx="8229600" cy="4038600"/>
          </a:xfrm>
        </p:spPr>
        <p:txBody>
          <a:bodyPr/>
          <a:lstStyle/>
          <a:p>
            <a:pPr marL="465138" indent="-465138">
              <a:buFont typeface="Arial" pitchFamily="34" charset="0"/>
              <a:buChar char="•"/>
            </a:pPr>
            <a:r>
              <a:rPr lang="en-US" sz="2400" dirty="0" smtClean="0">
                <a:solidFill>
                  <a:srgbClr val="17375E"/>
                </a:solidFill>
                <a:latin typeface="Arial" pitchFamily="34" charset="0"/>
                <a:cs typeface="Arial" pitchFamily="34" charset="0"/>
              </a:rPr>
              <a:t>Solicitation/distribution</a:t>
            </a:r>
          </a:p>
          <a:p>
            <a:pPr marL="465138" indent="-465138">
              <a:buFont typeface="Arial" pitchFamily="34" charset="0"/>
              <a:buChar char="•"/>
            </a:pPr>
            <a:r>
              <a:rPr lang="en-US" sz="2400" dirty="0" smtClean="0">
                <a:solidFill>
                  <a:srgbClr val="17375E"/>
                </a:solidFill>
                <a:latin typeface="Arial" pitchFamily="34" charset="0"/>
                <a:cs typeface="Arial" pitchFamily="34" charset="0"/>
              </a:rPr>
              <a:t>Wearing insignia</a:t>
            </a:r>
          </a:p>
          <a:p>
            <a:pPr marL="465138" indent="-465138">
              <a:buFont typeface="Arial" pitchFamily="34" charset="0"/>
              <a:buChar char="•"/>
            </a:pPr>
            <a:r>
              <a:rPr lang="en-US" sz="2400" dirty="0" smtClean="0">
                <a:solidFill>
                  <a:srgbClr val="17375E"/>
                </a:solidFill>
                <a:latin typeface="Arial" pitchFamily="34" charset="0"/>
                <a:cs typeface="Arial" pitchFamily="34" charset="0"/>
              </a:rPr>
              <a:t>Complaints about pay, benefits &amp; working conditions</a:t>
            </a:r>
          </a:p>
          <a:p>
            <a:pPr marL="465138" indent="-465138">
              <a:buFont typeface="Arial" pitchFamily="34" charset="0"/>
              <a:buChar char="•"/>
            </a:pPr>
            <a:r>
              <a:rPr lang="en-US" sz="2400" dirty="0" smtClean="0">
                <a:solidFill>
                  <a:srgbClr val="17375E"/>
                </a:solidFill>
                <a:latin typeface="Arial" pitchFamily="34" charset="0"/>
                <a:cs typeface="Arial" pitchFamily="34" charset="0"/>
              </a:rPr>
              <a:t>Work stoppages</a:t>
            </a:r>
          </a:p>
          <a:p>
            <a:pPr marL="465138" indent="-465138">
              <a:buFont typeface="Arial" pitchFamily="34" charset="0"/>
              <a:buChar char="•"/>
            </a:pPr>
            <a:r>
              <a:rPr lang="en-US" sz="2400" dirty="0" smtClean="0">
                <a:solidFill>
                  <a:srgbClr val="17375E"/>
                </a:solidFill>
                <a:latin typeface="Arial" pitchFamily="34" charset="0"/>
                <a:cs typeface="Arial" pitchFamily="34" charset="0"/>
              </a:rPr>
              <a:t>Discussion of pay &amp; benefits with peers</a:t>
            </a:r>
          </a:p>
          <a:p>
            <a:pPr marL="465138" indent="-465138">
              <a:buFont typeface="Arial" pitchFamily="34" charset="0"/>
              <a:buChar char="•"/>
            </a:pPr>
            <a:r>
              <a:rPr lang="en-US" sz="2400" dirty="0" smtClean="0">
                <a:solidFill>
                  <a:srgbClr val="17375E"/>
                </a:solidFill>
                <a:latin typeface="Arial" pitchFamily="34" charset="0"/>
                <a:cs typeface="Arial" pitchFamily="34" charset="0"/>
              </a:rPr>
              <a:t>Disclosure of information to third parties</a:t>
            </a:r>
          </a:p>
          <a:p>
            <a:pPr marL="465138" indent="-465138">
              <a:buFont typeface="Arial" pitchFamily="34" charset="0"/>
              <a:buChar char="•"/>
            </a:pPr>
            <a:r>
              <a:rPr lang="en-US" sz="2400" dirty="0" smtClean="0">
                <a:solidFill>
                  <a:srgbClr val="17375E"/>
                </a:solidFill>
                <a:latin typeface="Arial" pitchFamily="34" charset="0"/>
                <a:cs typeface="Arial" pitchFamily="34" charset="0"/>
              </a:rPr>
              <a:t>Enlisting support of third parties</a:t>
            </a:r>
          </a:p>
          <a:p>
            <a:pPr marL="465138" indent="-465138">
              <a:buFont typeface="Arial" pitchFamily="34" charset="0"/>
              <a:buChar char="•"/>
            </a:pPr>
            <a:r>
              <a:rPr lang="en-US" sz="2400" dirty="0" smtClean="0">
                <a:solidFill>
                  <a:srgbClr val="17375E"/>
                </a:solidFill>
                <a:latin typeface="Arial" pitchFamily="34" charset="0"/>
                <a:cs typeface="Arial" pitchFamily="34" charset="0"/>
              </a:rPr>
              <a:t>Promoting legislation contrary to employer’s interest</a:t>
            </a:r>
          </a:p>
          <a:p>
            <a:pPr marL="465138" indent="-465138">
              <a:buFont typeface="Arial" pitchFamily="34" charset="0"/>
              <a:buChar char="•"/>
            </a:pPr>
            <a:r>
              <a:rPr lang="en-US" sz="2400" dirty="0" smtClean="0">
                <a:solidFill>
                  <a:srgbClr val="17375E"/>
                </a:solidFill>
                <a:latin typeface="Arial" pitchFamily="34" charset="0"/>
                <a:cs typeface="Arial" pitchFamily="34" charset="0"/>
              </a:rPr>
              <a:t>Filing charges/lawsuits</a:t>
            </a:r>
          </a:p>
          <a:p>
            <a:pPr lvl="1">
              <a:buFont typeface="Arial" pitchFamily="34" charset="0"/>
              <a:buChar char="•"/>
            </a:pPr>
            <a:endParaRPr lang="en-US" dirty="0" smtClean="0"/>
          </a:p>
          <a:p>
            <a:pPr lvl="1">
              <a:buFont typeface="Arial" pitchFamily="34" charset="0"/>
              <a:buChar char="•"/>
            </a:pPr>
            <a:endParaRPr lang="en-US" dirty="0" smtClean="0"/>
          </a:p>
        </p:txBody>
      </p:sp>
    </p:spTree>
    <p:extLst>
      <p:ext uri="{BB962C8B-B14F-4D97-AF65-F5344CB8AC3E}">
        <p14:creationId xmlns:p14="http://schemas.microsoft.com/office/powerpoint/2010/main" val="30477882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990600"/>
          </a:xfrm>
        </p:spPr>
        <p:txBody>
          <a:bodyPr>
            <a:normAutofit/>
          </a:bodyPr>
          <a:lstStyle/>
          <a:p>
            <a:pPr algn="ctr"/>
            <a:r>
              <a:rPr lang="en-US" dirty="0" smtClean="0"/>
              <a:t>Standard Of Review For Employer Policies</a:t>
            </a:r>
            <a:endParaRPr lang="en-US" dirty="0"/>
          </a:p>
        </p:txBody>
      </p:sp>
      <p:sp>
        <p:nvSpPr>
          <p:cNvPr id="39939" name="Content Placeholder 2"/>
          <p:cNvSpPr>
            <a:spLocks noGrp="1"/>
          </p:cNvSpPr>
          <p:nvPr>
            <p:ph idx="1"/>
          </p:nvPr>
        </p:nvSpPr>
        <p:spPr>
          <a:xfrm>
            <a:off x="457200" y="1371600"/>
            <a:ext cx="8229600" cy="4038600"/>
          </a:xfrm>
          <a:solidFill>
            <a:schemeClr val="bg1"/>
          </a:solidFill>
        </p:spPr>
        <p:txBody>
          <a:bodyPr/>
          <a:lstStyle/>
          <a:p>
            <a:pPr marL="465138" indent="-461963" algn="ctr">
              <a:buNone/>
            </a:pPr>
            <a:r>
              <a:rPr lang="en-US" sz="2400" b="1" dirty="0" smtClean="0">
                <a:solidFill>
                  <a:srgbClr val="17375E"/>
                </a:solidFill>
                <a:latin typeface="Arial" pitchFamily="34" charset="0"/>
                <a:cs typeface="Arial" pitchFamily="34" charset="0"/>
              </a:rPr>
              <a:t>Does the rule “reasonably tend to chill employees</a:t>
            </a:r>
          </a:p>
          <a:p>
            <a:pPr marL="465138" indent="-461963" algn="ctr">
              <a:buNone/>
            </a:pPr>
            <a:r>
              <a:rPr lang="en-US" sz="2400" b="1" dirty="0" smtClean="0">
                <a:solidFill>
                  <a:srgbClr val="17375E"/>
                </a:solidFill>
                <a:latin typeface="Arial" pitchFamily="34" charset="0"/>
                <a:cs typeface="Arial" pitchFamily="34" charset="0"/>
              </a:rPr>
              <a:t>in the exercise of their Section 7 rights?”  </a:t>
            </a:r>
          </a:p>
          <a:p>
            <a:pPr marL="465138" indent="-461963" algn="r">
              <a:buFontTx/>
              <a:buNone/>
            </a:pPr>
            <a:endParaRPr lang="en-US" sz="1800" dirty="0" smtClean="0">
              <a:solidFill>
                <a:srgbClr val="17375E"/>
              </a:solidFill>
              <a:latin typeface="Arial" pitchFamily="34" charset="0"/>
              <a:cs typeface="Arial" pitchFamily="34" charset="0"/>
            </a:endParaRPr>
          </a:p>
          <a:p>
            <a:pPr marL="465138" indent="-461963"/>
            <a:r>
              <a:rPr lang="en-US" sz="2400" dirty="0" smtClean="0">
                <a:solidFill>
                  <a:srgbClr val="17375E"/>
                </a:solidFill>
                <a:latin typeface="Arial" pitchFamily="34" charset="0"/>
                <a:cs typeface="Arial" pitchFamily="34" charset="0"/>
              </a:rPr>
              <a:t>NLRB  found unlawful a rule forbidding employees from “making false, vicious, profane or malicious statements toward or concerning the Hotel or any of its employees”</a:t>
            </a:r>
          </a:p>
          <a:p>
            <a:pPr marL="465138" indent="-461963"/>
            <a:r>
              <a:rPr lang="en-US" sz="2400" dirty="0" smtClean="0">
                <a:solidFill>
                  <a:srgbClr val="17375E"/>
                </a:solidFill>
                <a:latin typeface="Arial" pitchFamily="34" charset="0"/>
                <a:cs typeface="Arial" pitchFamily="34" charset="0"/>
              </a:rPr>
              <a:t>Obviously, this standard is highly subjective</a:t>
            </a:r>
          </a:p>
          <a:p>
            <a:pPr marL="465138" indent="-461963"/>
            <a:r>
              <a:rPr lang="en-US" sz="2400" dirty="0" smtClean="0">
                <a:solidFill>
                  <a:srgbClr val="17375E"/>
                </a:solidFill>
                <a:latin typeface="Arial" pitchFamily="34" charset="0"/>
                <a:cs typeface="Arial" pitchFamily="34" charset="0"/>
              </a:rPr>
              <a:t>The current NLRB has struck down numerous work rules by liberally applying this standard</a:t>
            </a:r>
          </a:p>
          <a:p>
            <a:pPr marL="1608138" lvl="2" indent="-461963" algn="r">
              <a:buNone/>
            </a:pPr>
            <a:r>
              <a:rPr lang="en-US" sz="1600" i="1" dirty="0" smtClean="0">
                <a:solidFill>
                  <a:srgbClr val="17375E"/>
                </a:solidFill>
                <a:latin typeface="Arial" pitchFamily="34" charset="0"/>
                <a:cs typeface="Arial" pitchFamily="34" charset="0"/>
              </a:rPr>
              <a:t>	Lafayette Park Hotel</a:t>
            </a:r>
            <a:r>
              <a:rPr lang="en-US" sz="1600" dirty="0" smtClean="0">
                <a:solidFill>
                  <a:srgbClr val="17375E"/>
                </a:solidFill>
                <a:latin typeface="Arial" pitchFamily="34" charset="0"/>
                <a:cs typeface="Arial" pitchFamily="34" charset="0"/>
              </a:rPr>
              <a:t>, 326 NLRB 824 (1998)</a:t>
            </a:r>
          </a:p>
          <a:p>
            <a:pPr marL="465138" indent="-461963">
              <a:buFontTx/>
              <a:buNone/>
            </a:pPr>
            <a:endParaRPr lang="en-US" sz="1800" dirty="0" smtClean="0">
              <a:solidFill>
                <a:srgbClr val="17375E"/>
              </a:solidFill>
              <a:latin typeface="Arial" pitchFamily="34" charset="0"/>
              <a:cs typeface="Arial" pitchFamily="34" charset="0"/>
            </a:endParaRPr>
          </a:p>
          <a:p>
            <a:pPr>
              <a:buFontTx/>
              <a:buNone/>
            </a:pPr>
            <a:endParaRPr lang="en-US" sz="2400" dirty="0" smtClean="0"/>
          </a:p>
        </p:txBody>
      </p:sp>
    </p:spTree>
    <p:extLst>
      <p:ext uri="{BB962C8B-B14F-4D97-AF65-F5344CB8AC3E}">
        <p14:creationId xmlns:p14="http://schemas.microsoft.com/office/powerpoint/2010/main" val="29196591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990600"/>
          </a:xfrm>
        </p:spPr>
        <p:txBody>
          <a:bodyPr/>
          <a:lstStyle/>
          <a:p>
            <a:pPr algn="ctr"/>
            <a:r>
              <a:rPr lang="en-US" dirty="0" smtClean="0">
                <a:solidFill>
                  <a:srgbClr val="17375E"/>
                </a:solidFill>
              </a:rPr>
              <a:t>NLRB Is Challenging Employer Policies</a:t>
            </a:r>
            <a:endParaRPr lang="en-US" dirty="0">
              <a:solidFill>
                <a:srgbClr val="17375E"/>
              </a:solidFill>
            </a:endParaRPr>
          </a:p>
        </p:txBody>
      </p:sp>
      <p:sp>
        <p:nvSpPr>
          <p:cNvPr id="49154" name="Rectangle 3"/>
          <p:cNvSpPr>
            <a:spLocks noGrp="1" noChangeArrowheads="1"/>
          </p:cNvSpPr>
          <p:nvPr>
            <p:ph idx="1"/>
          </p:nvPr>
        </p:nvSpPr>
        <p:spPr bwMode="auto">
          <a:xfrm>
            <a:off x="457200" y="1371600"/>
            <a:ext cx="8229600" cy="4038600"/>
          </a:xfrm>
          <a:noFill/>
          <a:ln>
            <a:miter lim="800000"/>
            <a:headEnd/>
            <a:tailEnd/>
          </a:ln>
        </p:spPr>
        <p:txBody>
          <a:bodyPr vert="horz" wrap="square" lIns="91440" tIns="45720" rIns="91440" bIns="45720" numCol="1" anchor="t" anchorCtr="0" compatLnSpc="1">
            <a:prstTxWarp prst="textNoShape">
              <a:avLst/>
            </a:prstTxWarp>
          </a:bodyPr>
          <a:lstStyle/>
          <a:p>
            <a:pPr marL="465138" lvl="1" indent="-465138">
              <a:lnSpc>
                <a:spcPts val="3000"/>
              </a:lnSpc>
              <a:spcBef>
                <a:spcPct val="0"/>
              </a:spcBef>
              <a:buFont typeface="Arial" pitchFamily="34" charset="0"/>
              <a:buChar char="•"/>
            </a:pPr>
            <a:r>
              <a:rPr lang="en-US" sz="2400" dirty="0" smtClean="0">
                <a:solidFill>
                  <a:srgbClr val="17375E"/>
                </a:solidFill>
                <a:latin typeface="Arial" pitchFamily="34" charset="0"/>
                <a:cs typeface="Arial" pitchFamily="34" charset="0"/>
              </a:rPr>
              <a:t>Confidentiality</a:t>
            </a:r>
          </a:p>
          <a:p>
            <a:pPr marL="465138" lvl="1" indent="-465138">
              <a:lnSpc>
                <a:spcPts val="3000"/>
              </a:lnSpc>
              <a:spcBef>
                <a:spcPct val="0"/>
              </a:spcBef>
              <a:buFont typeface="Arial" pitchFamily="34" charset="0"/>
              <a:buChar char="•"/>
            </a:pPr>
            <a:r>
              <a:rPr lang="en-US" sz="2400" dirty="0" smtClean="0">
                <a:solidFill>
                  <a:srgbClr val="17375E"/>
                </a:solidFill>
                <a:latin typeface="Arial" pitchFamily="34" charset="0"/>
                <a:cs typeface="Arial" pitchFamily="34" charset="0"/>
              </a:rPr>
              <a:t>Non-disparagement</a:t>
            </a:r>
          </a:p>
          <a:p>
            <a:pPr marL="465138" lvl="1" indent="-465138">
              <a:lnSpc>
                <a:spcPts val="3000"/>
              </a:lnSpc>
              <a:spcBef>
                <a:spcPct val="0"/>
              </a:spcBef>
              <a:buFont typeface="Arial" pitchFamily="34" charset="0"/>
              <a:buChar char="•"/>
            </a:pPr>
            <a:r>
              <a:rPr lang="en-US" sz="2400" dirty="0" smtClean="0">
                <a:solidFill>
                  <a:srgbClr val="17375E"/>
                </a:solidFill>
                <a:latin typeface="Arial" pitchFamily="34" charset="0"/>
                <a:cs typeface="Arial" pitchFamily="34" charset="0"/>
              </a:rPr>
              <a:t>Gossiping</a:t>
            </a:r>
          </a:p>
          <a:p>
            <a:pPr marL="465138" lvl="1" indent="-465138">
              <a:lnSpc>
                <a:spcPts val="3000"/>
              </a:lnSpc>
              <a:spcBef>
                <a:spcPct val="0"/>
              </a:spcBef>
              <a:buFont typeface="Arial" pitchFamily="34" charset="0"/>
              <a:buChar char="•"/>
            </a:pPr>
            <a:r>
              <a:rPr lang="en-US" sz="2400" dirty="0" smtClean="0">
                <a:solidFill>
                  <a:srgbClr val="17375E"/>
                </a:solidFill>
                <a:latin typeface="Arial" pitchFamily="34" charset="0"/>
                <a:cs typeface="Arial" pitchFamily="34" charset="0"/>
              </a:rPr>
              <a:t>Fraternization</a:t>
            </a:r>
          </a:p>
          <a:p>
            <a:pPr marL="465138" lvl="1" indent="-465138">
              <a:lnSpc>
                <a:spcPts val="3000"/>
              </a:lnSpc>
              <a:spcBef>
                <a:spcPct val="0"/>
              </a:spcBef>
              <a:buFont typeface="Arial" pitchFamily="34" charset="0"/>
              <a:buChar char="•"/>
            </a:pPr>
            <a:r>
              <a:rPr lang="en-US" sz="2400" dirty="0" smtClean="0">
                <a:solidFill>
                  <a:srgbClr val="17375E"/>
                </a:solidFill>
                <a:latin typeface="Arial" pitchFamily="34" charset="0"/>
                <a:cs typeface="Arial" pitchFamily="34" charset="0"/>
              </a:rPr>
              <a:t>Inappropriate postings</a:t>
            </a:r>
          </a:p>
          <a:p>
            <a:pPr marL="465138" lvl="1" indent="-465138">
              <a:lnSpc>
                <a:spcPts val="3000"/>
              </a:lnSpc>
              <a:spcBef>
                <a:spcPct val="0"/>
              </a:spcBef>
              <a:buFont typeface="Arial" pitchFamily="34" charset="0"/>
              <a:buChar char="•"/>
            </a:pPr>
            <a:r>
              <a:rPr lang="en-US" sz="2400" dirty="0" smtClean="0">
                <a:solidFill>
                  <a:srgbClr val="17375E"/>
                </a:solidFill>
                <a:latin typeface="Arial" pitchFamily="34" charset="0"/>
                <a:cs typeface="Arial" pitchFamily="34" charset="0"/>
              </a:rPr>
              <a:t>No bullying</a:t>
            </a:r>
          </a:p>
          <a:p>
            <a:pPr marL="465138" lvl="1" indent="-465138">
              <a:lnSpc>
                <a:spcPts val="3000"/>
              </a:lnSpc>
              <a:spcBef>
                <a:spcPct val="0"/>
              </a:spcBef>
              <a:buFont typeface="Arial" pitchFamily="34" charset="0"/>
              <a:buChar char="•"/>
            </a:pPr>
            <a:r>
              <a:rPr lang="en-US" sz="2400" dirty="0" smtClean="0">
                <a:solidFill>
                  <a:srgbClr val="17375E"/>
                </a:solidFill>
                <a:latin typeface="Arial" pitchFamily="34" charset="0"/>
                <a:cs typeface="Arial" pitchFamily="34" charset="0"/>
              </a:rPr>
              <a:t>Respectful conduct</a:t>
            </a:r>
          </a:p>
          <a:p>
            <a:pPr marL="465138" lvl="1" indent="-465138">
              <a:lnSpc>
                <a:spcPts val="3000"/>
              </a:lnSpc>
              <a:spcBef>
                <a:spcPct val="0"/>
              </a:spcBef>
              <a:buFont typeface="Arial" pitchFamily="34" charset="0"/>
              <a:buChar char="•"/>
            </a:pPr>
            <a:r>
              <a:rPr lang="en-US" sz="2400" dirty="0" smtClean="0">
                <a:solidFill>
                  <a:srgbClr val="17375E"/>
                </a:solidFill>
                <a:latin typeface="Arial" pitchFamily="34" charset="0"/>
                <a:cs typeface="Arial" pitchFamily="34" charset="0"/>
              </a:rPr>
              <a:t>Appropriate conduct</a:t>
            </a:r>
          </a:p>
          <a:p>
            <a:pPr marL="0" lvl="1" indent="0">
              <a:lnSpc>
                <a:spcPts val="3000"/>
              </a:lnSpc>
              <a:spcBef>
                <a:spcPct val="0"/>
              </a:spcBef>
              <a:buFont typeface="Arial" pitchFamily="34" charset="0"/>
              <a:buChar char="•"/>
            </a:pPr>
            <a:endParaRPr lang="en-US" sz="2400" dirty="0" smtClean="0">
              <a:latin typeface="Arial" pitchFamily="34" charset="0"/>
              <a:cs typeface="Arial" pitchFamily="34" charset="0"/>
            </a:endParaRPr>
          </a:p>
          <a:p>
            <a:pPr marL="0" lvl="1" indent="0">
              <a:lnSpc>
                <a:spcPts val="3000"/>
              </a:lnSpc>
              <a:spcBef>
                <a:spcPct val="0"/>
              </a:spcBef>
              <a:buFont typeface="Arial" pitchFamily="34" charset="0"/>
              <a:buChar char="•"/>
            </a:pPr>
            <a:endParaRPr lang="en-US" sz="2400" dirty="0" smtClean="0">
              <a:latin typeface="Arial" pitchFamily="34" charset="0"/>
              <a:cs typeface="Arial" pitchFamily="34" charset="0"/>
            </a:endParaRPr>
          </a:p>
        </p:txBody>
      </p:sp>
    </p:spTree>
    <p:extLst>
      <p:ext uri="{BB962C8B-B14F-4D97-AF65-F5344CB8AC3E}">
        <p14:creationId xmlns:p14="http://schemas.microsoft.com/office/powerpoint/2010/main" val="17206142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9144000" cy="990600"/>
          </a:xfrm>
        </p:spPr>
        <p:txBody>
          <a:bodyPr>
            <a:normAutofit fontScale="90000"/>
          </a:bodyPr>
          <a:lstStyle/>
          <a:p>
            <a:pPr algn="ctr"/>
            <a:r>
              <a:rPr lang="en-US" dirty="0" smtClean="0">
                <a:solidFill>
                  <a:srgbClr val="17375E"/>
                </a:solidFill>
              </a:rPr>
              <a:t>NLRB Is Challenging</a:t>
            </a:r>
            <a:br>
              <a:rPr lang="en-US" dirty="0" smtClean="0">
                <a:solidFill>
                  <a:srgbClr val="17375E"/>
                </a:solidFill>
              </a:rPr>
            </a:br>
            <a:r>
              <a:rPr lang="en-US" dirty="0" smtClean="0">
                <a:solidFill>
                  <a:srgbClr val="17375E"/>
                </a:solidFill>
              </a:rPr>
              <a:t>Employers’ Social Media Policies</a:t>
            </a:r>
            <a:endParaRPr lang="en-US" dirty="0">
              <a:solidFill>
                <a:srgbClr val="17375E"/>
              </a:solidFill>
            </a:endParaRPr>
          </a:p>
        </p:txBody>
      </p:sp>
      <p:sp>
        <p:nvSpPr>
          <p:cNvPr id="49154" name="Rectangle 3"/>
          <p:cNvSpPr>
            <a:spLocks noGrp="1" noChangeArrowheads="1"/>
          </p:cNvSpPr>
          <p:nvPr>
            <p:ph idx="1"/>
          </p:nvPr>
        </p:nvSpPr>
        <p:spPr bwMode="auto">
          <a:xfrm>
            <a:off x="457200" y="1371600"/>
            <a:ext cx="5867400" cy="4038600"/>
          </a:xfrm>
          <a:noFill/>
          <a:ln>
            <a:miter lim="800000"/>
            <a:headEnd/>
            <a:tailEnd/>
          </a:ln>
        </p:spPr>
        <p:txBody>
          <a:bodyPr vert="horz" wrap="square" lIns="91440" tIns="45720" rIns="91440" bIns="45720" numCol="1" anchor="t" anchorCtr="0" compatLnSpc="1">
            <a:prstTxWarp prst="textNoShape">
              <a:avLst/>
            </a:prstTxWarp>
          </a:bodyPr>
          <a:lstStyle/>
          <a:p>
            <a:pPr marL="457200" lvl="1" indent="-457200">
              <a:lnSpc>
                <a:spcPts val="3000"/>
              </a:lnSpc>
              <a:spcBef>
                <a:spcPct val="0"/>
              </a:spcBef>
              <a:buFont typeface="Arial" pitchFamily="34" charset="0"/>
              <a:buChar char="•"/>
            </a:pPr>
            <a:r>
              <a:rPr lang="en-US" sz="2400" dirty="0" smtClean="0">
                <a:solidFill>
                  <a:srgbClr val="17375E"/>
                </a:solidFill>
                <a:latin typeface="Arial" pitchFamily="34" charset="0"/>
                <a:cs typeface="Arial" pitchFamily="34" charset="0"/>
              </a:rPr>
              <a:t>Guidelines on social media issued:</a:t>
            </a:r>
          </a:p>
          <a:p>
            <a:pPr marL="857250" lvl="2" indent="-457200">
              <a:lnSpc>
                <a:spcPts val="3000"/>
              </a:lnSpc>
              <a:spcBef>
                <a:spcPct val="0"/>
              </a:spcBef>
              <a:buFont typeface="Arial" pitchFamily="34" charset="0"/>
              <a:buChar char="–"/>
            </a:pPr>
            <a:r>
              <a:rPr lang="en-US" sz="2400" dirty="0" smtClean="0">
                <a:solidFill>
                  <a:srgbClr val="17375E"/>
                </a:solidFill>
                <a:latin typeface="Arial" pitchFamily="34" charset="0"/>
                <a:cs typeface="Arial" pitchFamily="34" charset="0"/>
              </a:rPr>
              <a:t>October 2011</a:t>
            </a:r>
          </a:p>
          <a:p>
            <a:pPr marL="857250" lvl="2" indent="-457200">
              <a:lnSpc>
                <a:spcPts val="3000"/>
              </a:lnSpc>
              <a:spcBef>
                <a:spcPct val="0"/>
              </a:spcBef>
              <a:buFont typeface="Arial" pitchFamily="34" charset="0"/>
              <a:buChar char="–"/>
            </a:pPr>
            <a:r>
              <a:rPr lang="en-US" sz="2400" dirty="0" smtClean="0">
                <a:solidFill>
                  <a:srgbClr val="17375E"/>
                </a:solidFill>
                <a:latin typeface="Arial" pitchFamily="34" charset="0"/>
                <a:cs typeface="Arial" pitchFamily="34" charset="0"/>
              </a:rPr>
              <a:t>January 2012</a:t>
            </a:r>
          </a:p>
          <a:p>
            <a:pPr marL="857250" lvl="2" indent="-457200">
              <a:lnSpc>
                <a:spcPts val="3000"/>
              </a:lnSpc>
              <a:spcBef>
                <a:spcPct val="0"/>
              </a:spcBef>
              <a:buFont typeface="Arial" pitchFamily="34" charset="0"/>
              <a:buChar char="–"/>
            </a:pPr>
            <a:r>
              <a:rPr lang="en-US" sz="2400" dirty="0" smtClean="0">
                <a:solidFill>
                  <a:srgbClr val="17375E"/>
                </a:solidFill>
                <a:latin typeface="Arial" pitchFamily="34" charset="0"/>
                <a:cs typeface="Arial" pitchFamily="34" charset="0"/>
              </a:rPr>
              <a:t>May 2012</a:t>
            </a:r>
          </a:p>
          <a:p>
            <a:pPr marL="457200" lvl="1" indent="-457200">
              <a:lnSpc>
                <a:spcPts val="3000"/>
              </a:lnSpc>
              <a:spcBef>
                <a:spcPct val="0"/>
              </a:spcBef>
              <a:buFont typeface="Arial" pitchFamily="34" charset="0"/>
              <a:buChar char="•"/>
            </a:pPr>
            <a:r>
              <a:rPr lang="en-US" sz="2400" dirty="0" smtClean="0">
                <a:solidFill>
                  <a:srgbClr val="17375E"/>
                </a:solidFill>
                <a:latin typeface="Arial" pitchFamily="34" charset="0"/>
                <a:cs typeface="Arial" pitchFamily="34" charset="0"/>
              </a:rPr>
              <a:t>NLRB’s Division of Advice has issued </a:t>
            </a:r>
          </a:p>
          <a:p>
            <a:pPr marL="457200" lvl="1" indent="-457200">
              <a:spcBef>
                <a:spcPct val="0"/>
              </a:spcBef>
              <a:buNone/>
            </a:pPr>
            <a:r>
              <a:rPr lang="en-US" dirty="0" smtClean="0">
                <a:solidFill>
                  <a:srgbClr val="17375E"/>
                </a:solidFill>
                <a:latin typeface="Arial" pitchFamily="34" charset="0"/>
                <a:cs typeface="Arial" pitchFamily="34" charset="0"/>
              </a:rPr>
              <a:t>	</a:t>
            </a:r>
            <a:r>
              <a:rPr lang="en-US" sz="2400" dirty="0" smtClean="0">
                <a:solidFill>
                  <a:srgbClr val="17375E"/>
                </a:solidFill>
                <a:latin typeface="Arial" pitchFamily="34" charset="0"/>
                <a:cs typeface="Arial" pitchFamily="34" charset="0"/>
              </a:rPr>
              <a:t>numerous memos on the subject of social media</a:t>
            </a:r>
          </a:p>
        </p:txBody>
      </p:sp>
      <p:pic>
        <p:nvPicPr>
          <p:cNvPr id="10" name="Picture 9" descr="social media 1.png"/>
          <p:cNvPicPr>
            <a:picLocks noChangeAspect="1"/>
          </p:cNvPicPr>
          <p:nvPr/>
        </p:nvPicPr>
        <p:blipFill>
          <a:blip r:embed="rId3" cstate="print"/>
          <a:srcRect r="8610"/>
          <a:stretch>
            <a:fillRect/>
          </a:stretch>
        </p:blipFill>
        <p:spPr>
          <a:xfrm>
            <a:off x="6324600" y="1600200"/>
            <a:ext cx="2588217" cy="2667000"/>
          </a:xfrm>
          <a:prstGeom prst="rect">
            <a:avLst/>
          </a:prstGeom>
        </p:spPr>
      </p:pic>
    </p:spTree>
    <p:extLst>
      <p:ext uri="{BB962C8B-B14F-4D97-AF65-F5344CB8AC3E}">
        <p14:creationId xmlns:p14="http://schemas.microsoft.com/office/powerpoint/2010/main" val="107422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5326743" y="3541486"/>
            <a:ext cx="1538514" cy="89988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6377" y="0"/>
            <a:ext cx="9144000" cy="990600"/>
          </a:xfrm>
        </p:spPr>
        <p:txBody>
          <a:bodyPr/>
          <a:lstStyle/>
          <a:p>
            <a:pPr algn="ctr"/>
            <a:r>
              <a:rPr lang="en-US" dirty="0" smtClean="0"/>
              <a:t>Opinions That Affect Policies</a:t>
            </a:r>
            <a:endParaRPr lang="en-US" dirty="0"/>
          </a:p>
        </p:txBody>
      </p:sp>
      <p:sp>
        <p:nvSpPr>
          <p:cNvPr id="3" name="Content Placeholder 2"/>
          <p:cNvSpPr>
            <a:spLocks noGrp="1"/>
          </p:cNvSpPr>
          <p:nvPr>
            <p:ph idx="1"/>
          </p:nvPr>
        </p:nvSpPr>
        <p:spPr>
          <a:xfrm>
            <a:off x="457200" y="1371600"/>
            <a:ext cx="8229600" cy="2692400"/>
          </a:xfrm>
        </p:spPr>
        <p:txBody>
          <a:bodyPr>
            <a:normAutofit/>
          </a:bodyPr>
          <a:lstStyle/>
          <a:p>
            <a:pPr marL="0" lvl="1" indent="0">
              <a:spcBef>
                <a:spcPts val="600"/>
              </a:spcBef>
              <a:buNone/>
            </a:pPr>
            <a:r>
              <a:rPr lang="en-US" dirty="0" smtClean="0"/>
              <a:t>“</a:t>
            </a:r>
            <a:r>
              <a:rPr lang="en-US" sz="2400" dirty="0" smtClean="0"/>
              <a:t>statements posted electronically…that damage the Company, defame any individual or damage any person’s reputation, or violate the policies outlined in the Employee Handbook, may be subject to discipline, up to and including termination of employment.”</a:t>
            </a:r>
            <a:endParaRPr lang="en-US" dirty="0" smtClean="0"/>
          </a:p>
          <a:p>
            <a:pPr marL="0" lvl="1" indent="0">
              <a:buNone/>
            </a:pPr>
            <a:endParaRPr lang="en-US" dirty="0" smtClean="0"/>
          </a:p>
          <a:p>
            <a:pPr marL="0" lvl="1" indent="0">
              <a:buNone/>
            </a:pPr>
            <a:r>
              <a:rPr lang="en-US" dirty="0" smtClean="0"/>
              <a:t>	</a:t>
            </a:r>
          </a:p>
        </p:txBody>
      </p:sp>
      <p:sp>
        <p:nvSpPr>
          <p:cNvPr id="7" name="TextBox 6"/>
          <p:cNvSpPr txBox="1"/>
          <p:nvPr/>
        </p:nvSpPr>
        <p:spPr>
          <a:xfrm>
            <a:off x="4884058" y="3714931"/>
            <a:ext cx="2351314" cy="461665"/>
          </a:xfrm>
          <a:prstGeom prst="rect">
            <a:avLst/>
          </a:prstGeom>
          <a:noFill/>
        </p:spPr>
        <p:txBody>
          <a:bodyPr wrap="square" rtlCol="0">
            <a:spAutoFit/>
          </a:bodyPr>
          <a:lstStyle/>
          <a:p>
            <a:pPr algn="ctr"/>
            <a:r>
              <a:rPr lang="en-US" sz="2400" dirty="0" smtClean="0">
                <a:latin typeface="Arial" panose="020B0604020202020204" pitchFamily="34" charset="0"/>
                <a:cs typeface="Arial" panose="020B0604020202020204" pitchFamily="34" charset="0"/>
              </a:rPr>
              <a:t>Unlawful</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08385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5326743" y="3541486"/>
            <a:ext cx="1538514" cy="89988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990600"/>
          </a:xfrm>
        </p:spPr>
        <p:txBody>
          <a:bodyPr/>
          <a:lstStyle/>
          <a:p>
            <a:pPr algn="ctr"/>
            <a:r>
              <a:rPr lang="en-US" dirty="0" smtClean="0"/>
              <a:t>Opinions That Affect Work Rules</a:t>
            </a:r>
            <a:endParaRPr lang="en-US" dirty="0"/>
          </a:p>
        </p:txBody>
      </p:sp>
      <p:sp>
        <p:nvSpPr>
          <p:cNvPr id="3" name="Content Placeholder 2"/>
          <p:cNvSpPr>
            <a:spLocks noGrp="1"/>
          </p:cNvSpPr>
          <p:nvPr>
            <p:ph idx="1"/>
          </p:nvPr>
        </p:nvSpPr>
        <p:spPr>
          <a:xfrm>
            <a:off x="457200" y="1371600"/>
            <a:ext cx="8229600" cy="1981200"/>
          </a:xfrm>
        </p:spPr>
        <p:txBody>
          <a:bodyPr/>
          <a:lstStyle/>
          <a:p>
            <a:pPr marL="0" indent="0">
              <a:buNone/>
            </a:pPr>
            <a:r>
              <a:rPr lang="en-US" sz="2400" dirty="0" smtClean="0"/>
              <a:t>“be courteous, polite and friendly”</a:t>
            </a:r>
          </a:p>
          <a:p>
            <a:pPr marL="0" indent="0">
              <a:buNone/>
            </a:pPr>
            <a:endParaRPr lang="en-US" dirty="0" smtClean="0"/>
          </a:p>
          <a:p>
            <a:pPr marL="0" indent="0">
              <a:buNone/>
            </a:pPr>
            <a:endParaRPr lang="en-US" dirty="0" smtClean="0"/>
          </a:p>
          <a:p>
            <a:pPr marL="0" indent="0">
              <a:buNone/>
            </a:pPr>
            <a:endParaRPr lang="en-US" dirty="0" smtClean="0"/>
          </a:p>
        </p:txBody>
      </p:sp>
      <p:sp>
        <p:nvSpPr>
          <p:cNvPr id="7" name="TextBox 6"/>
          <p:cNvSpPr txBox="1"/>
          <p:nvPr/>
        </p:nvSpPr>
        <p:spPr>
          <a:xfrm>
            <a:off x="4884058" y="3712464"/>
            <a:ext cx="2336800" cy="461665"/>
          </a:xfrm>
          <a:prstGeom prst="rect">
            <a:avLst/>
          </a:prstGeom>
          <a:noFill/>
        </p:spPr>
        <p:txBody>
          <a:bodyPr wrap="square" rtlCol="0">
            <a:spAutoFit/>
          </a:bodyPr>
          <a:lstStyle/>
          <a:p>
            <a:pPr algn="ctr"/>
            <a:r>
              <a:rPr lang="en-US" sz="2400" dirty="0" smtClean="0">
                <a:latin typeface="Arial" panose="020B0604020202020204" pitchFamily="34" charset="0"/>
                <a:cs typeface="Arial" panose="020B0604020202020204" pitchFamily="34" charset="0"/>
              </a:rPr>
              <a:t>Unlawful</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05357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5326743" y="3541486"/>
            <a:ext cx="1538514" cy="89988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990600"/>
          </a:xfrm>
        </p:spPr>
        <p:txBody>
          <a:bodyPr/>
          <a:lstStyle/>
          <a:p>
            <a:pPr algn="ctr"/>
            <a:r>
              <a:rPr lang="en-US" dirty="0" smtClean="0"/>
              <a:t>Opinions That Affect Work Rules</a:t>
            </a:r>
            <a:endParaRPr lang="en-US" dirty="0"/>
          </a:p>
        </p:txBody>
      </p:sp>
      <p:sp>
        <p:nvSpPr>
          <p:cNvPr id="3" name="Content Placeholder 2"/>
          <p:cNvSpPr>
            <a:spLocks noGrp="1"/>
          </p:cNvSpPr>
          <p:nvPr>
            <p:ph idx="1"/>
          </p:nvPr>
        </p:nvSpPr>
        <p:spPr>
          <a:xfrm>
            <a:off x="457200" y="1371600"/>
            <a:ext cx="8229600" cy="2133600"/>
          </a:xfrm>
        </p:spPr>
        <p:txBody>
          <a:bodyPr>
            <a:normAutofit fontScale="92500" lnSpcReduction="20000"/>
          </a:bodyPr>
          <a:lstStyle/>
          <a:p>
            <a:pPr marL="0" indent="0">
              <a:buNone/>
            </a:pPr>
            <a:r>
              <a:rPr lang="en-US" sz="2600" dirty="0" smtClean="0">
                <a:solidFill>
                  <a:srgbClr val="17375E"/>
                </a:solidFill>
              </a:rPr>
              <a:t>“no one should be disrespectful or use profanity or any other language which injures the image or reputation of the Dealership.”</a:t>
            </a:r>
          </a:p>
          <a:p>
            <a:pPr marL="0" indent="0">
              <a:buNone/>
            </a:pPr>
            <a:endParaRPr lang="en-US" dirty="0" smtClean="0"/>
          </a:p>
          <a:p>
            <a:pPr marL="0" indent="0">
              <a:buNone/>
            </a:pPr>
            <a:endParaRPr lang="en-US" dirty="0" smtClean="0"/>
          </a:p>
          <a:p>
            <a:pPr marL="0" lvl="1" indent="0">
              <a:buNone/>
            </a:pPr>
            <a:r>
              <a:rPr lang="en-US" dirty="0" smtClean="0"/>
              <a:t>	</a:t>
            </a:r>
          </a:p>
          <a:p>
            <a:pPr marL="0" indent="0">
              <a:buNone/>
            </a:pPr>
            <a:endParaRPr lang="en-US" dirty="0" smtClean="0"/>
          </a:p>
        </p:txBody>
      </p:sp>
      <p:sp>
        <p:nvSpPr>
          <p:cNvPr id="7" name="TextBox 6"/>
          <p:cNvSpPr txBox="1"/>
          <p:nvPr/>
        </p:nvSpPr>
        <p:spPr>
          <a:xfrm>
            <a:off x="4884058" y="3712464"/>
            <a:ext cx="2336800" cy="461665"/>
          </a:xfrm>
          <a:prstGeom prst="rect">
            <a:avLst/>
          </a:prstGeom>
          <a:noFill/>
        </p:spPr>
        <p:txBody>
          <a:bodyPr wrap="square" rtlCol="0">
            <a:spAutoFit/>
          </a:bodyPr>
          <a:lstStyle/>
          <a:p>
            <a:pPr algn="ctr"/>
            <a:r>
              <a:rPr lang="en-US" sz="2400" dirty="0" smtClean="0">
                <a:latin typeface="Arial" panose="020B0604020202020204" pitchFamily="34" charset="0"/>
                <a:cs typeface="Arial" panose="020B0604020202020204" pitchFamily="34" charset="0"/>
              </a:rPr>
              <a:t>Unlawful</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53576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17375E"/>
                </a:solidFill>
              </a:rPr>
              <a:t>Ground Rules</a:t>
            </a:r>
            <a:endParaRPr lang="en-US" sz="3600" dirty="0">
              <a:solidFill>
                <a:srgbClr val="17375E"/>
              </a:solidFill>
            </a:endParaRPr>
          </a:p>
        </p:txBody>
      </p:sp>
      <p:sp>
        <p:nvSpPr>
          <p:cNvPr id="3" name="Content Placeholder 2"/>
          <p:cNvSpPr>
            <a:spLocks noGrp="1"/>
          </p:cNvSpPr>
          <p:nvPr>
            <p:ph idx="1"/>
          </p:nvPr>
        </p:nvSpPr>
        <p:spPr>
          <a:xfrm>
            <a:off x="457200" y="1371600"/>
            <a:ext cx="8229600" cy="4800600"/>
          </a:xfrm>
        </p:spPr>
        <p:txBody>
          <a:bodyPr/>
          <a:lstStyle/>
          <a:p>
            <a:r>
              <a:rPr lang="en-US" dirty="0" smtClean="0">
                <a:solidFill>
                  <a:srgbClr val="17375E"/>
                </a:solidFill>
              </a:rPr>
              <a:t>Participation requested</a:t>
            </a:r>
          </a:p>
          <a:p>
            <a:r>
              <a:rPr lang="en-US" dirty="0" smtClean="0">
                <a:solidFill>
                  <a:srgbClr val="17375E"/>
                </a:solidFill>
              </a:rPr>
              <a:t>Sessions will be informal</a:t>
            </a:r>
          </a:p>
          <a:p>
            <a:r>
              <a:rPr lang="en-US" dirty="0" smtClean="0">
                <a:solidFill>
                  <a:srgbClr val="17375E"/>
                </a:solidFill>
              </a:rPr>
              <a:t>Ask questions any time</a:t>
            </a:r>
          </a:p>
          <a:p>
            <a:r>
              <a:rPr lang="en-US" dirty="0" smtClean="0">
                <a:solidFill>
                  <a:srgbClr val="17375E"/>
                </a:solidFill>
              </a:rPr>
              <a:t>Give examples if relevant</a:t>
            </a:r>
          </a:p>
          <a:p>
            <a:r>
              <a:rPr lang="en-US" dirty="0" smtClean="0">
                <a:solidFill>
                  <a:srgbClr val="17375E"/>
                </a:solidFill>
              </a:rPr>
              <a:t>Frequent breaks</a:t>
            </a:r>
            <a:endParaRPr lang="en-US" dirty="0">
              <a:solidFill>
                <a:srgbClr val="17375E"/>
              </a:solidFill>
            </a:endParaRPr>
          </a:p>
        </p:txBody>
      </p:sp>
    </p:spTree>
    <p:extLst>
      <p:ext uri="{BB962C8B-B14F-4D97-AF65-F5344CB8AC3E}">
        <p14:creationId xmlns:p14="http://schemas.microsoft.com/office/powerpoint/2010/main" val="11712222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5326743" y="3541486"/>
            <a:ext cx="1538514" cy="89988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990600"/>
          </a:xfrm>
        </p:spPr>
        <p:txBody>
          <a:bodyPr/>
          <a:lstStyle/>
          <a:p>
            <a:pPr algn="ctr"/>
            <a:r>
              <a:rPr lang="en-US" dirty="0" smtClean="0"/>
              <a:t>Opinions That Affect Work Rules</a:t>
            </a:r>
            <a:endParaRPr lang="en-US" dirty="0"/>
          </a:p>
        </p:txBody>
      </p:sp>
      <p:sp>
        <p:nvSpPr>
          <p:cNvPr id="3" name="Content Placeholder 2"/>
          <p:cNvSpPr>
            <a:spLocks noGrp="1"/>
          </p:cNvSpPr>
          <p:nvPr>
            <p:ph idx="1"/>
          </p:nvPr>
        </p:nvSpPr>
        <p:spPr>
          <a:xfrm>
            <a:off x="457200" y="1371599"/>
            <a:ext cx="8229600" cy="2073621"/>
          </a:xfrm>
        </p:spPr>
        <p:txBody>
          <a:bodyPr>
            <a:normAutofit fontScale="92500" lnSpcReduction="20000"/>
          </a:bodyPr>
          <a:lstStyle/>
          <a:p>
            <a:pPr marL="0" indent="0">
              <a:buNone/>
            </a:pPr>
            <a:r>
              <a:rPr lang="en-US" sz="2600" dirty="0" smtClean="0"/>
              <a:t>“not make negative comments about our fellow team members and ... take every opportunity to speak well of each other”</a:t>
            </a:r>
          </a:p>
          <a:p>
            <a:pPr marL="0" indent="0">
              <a:buNone/>
            </a:pPr>
            <a:endParaRPr lang="en-US" dirty="0" smtClean="0"/>
          </a:p>
          <a:p>
            <a:pPr marL="0" indent="0">
              <a:buNone/>
            </a:pPr>
            <a:endParaRPr lang="en-US" dirty="0" smtClean="0"/>
          </a:p>
          <a:p>
            <a:pPr marL="0" lvl="1" indent="0">
              <a:buNone/>
            </a:pPr>
            <a:r>
              <a:rPr lang="en-US" dirty="0" smtClean="0"/>
              <a:t>	</a:t>
            </a:r>
          </a:p>
          <a:p>
            <a:pPr marL="0" indent="0">
              <a:buNone/>
            </a:pPr>
            <a:endParaRPr lang="en-US" dirty="0" smtClean="0"/>
          </a:p>
          <a:p>
            <a:pPr marL="0" indent="0">
              <a:buNone/>
            </a:pPr>
            <a:endParaRPr lang="en-US" dirty="0" smtClean="0"/>
          </a:p>
        </p:txBody>
      </p:sp>
      <p:sp>
        <p:nvSpPr>
          <p:cNvPr id="7" name="TextBox 6"/>
          <p:cNvSpPr txBox="1"/>
          <p:nvPr/>
        </p:nvSpPr>
        <p:spPr>
          <a:xfrm>
            <a:off x="4884058" y="3712464"/>
            <a:ext cx="2336800" cy="461665"/>
          </a:xfrm>
          <a:prstGeom prst="rect">
            <a:avLst/>
          </a:prstGeom>
          <a:noFill/>
        </p:spPr>
        <p:txBody>
          <a:bodyPr wrap="square" rtlCol="0">
            <a:spAutoFit/>
          </a:bodyPr>
          <a:lstStyle/>
          <a:p>
            <a:pPr algn="ctr"/>
            <a:r>
              <a:rPr lang="en-US" sz="2400" dirty="0" smtClean="0">
                <a:latin typeface="Arial" panose="020B0604020202020204" pitchFamily="34" charset="0"/>
                <a:cs typeface="Arial" panose="020B0604020202020204" pitchFamily="34" charset="0"/>
              </a:rPr>
              <a:t>Unlawful</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42770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5326743" y="3541486"/>
            <a:ext cx="1538514" cy="89988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990600"/>
          </a:xfrm>
        </p:spPr>
        <p:txBody>
          <a:bodyPr/>
          <a:lstStyle/>
          <a:p>
            <a:pPr algn="ctr"/>
            <a:r>
              <a:rPr lang="en-US" dirty="0" smtClean="0"/>
              <a:t>Opinions That Affect Work Rules</a:t>
            </a:r>
            <a:endParaRPr lang="en-US" dirty="0"/>
          </a:p>
        </p:txBody>
      </p:sp>
      <p:sp>
        <p:nvSpPr>
          <p:cNvPr id="3" name="Content Placeholder 2"/>
          <p:cNvSpPr>
            <a:spLocks noGrp="1"/>
          </p:cNvSpPr>
          <p:nvPr>
            <p:ph idx="1"/>
          </p:nvPr>
        </p:nvSpPr>
        <p:spPr>
          <a:xfrm>
            <a:off x="457200" y="1371600"/>
            <a:ext cx="8229600" cy="1902643"/>
          </a:xfrm>
        </p:spPr>
        <p:txBody>
          <a:bodyPr>
            <a:normAutofit fontScale="92500" lnSpcReduction="10000"/>
          </a:bodyPr>
          <a:lstStyle/>
          <a:p>
            <a:pPr marL="0" indent="0">
              <a:buNone/>
            </a:pPr>
            <a:r>
              <a:rPr lang="en-US" sz="2600" dirty="0" smtClean="0"/>
              <a:t>“represent the company in the community in a positive and professional manner in every opportunity”</a:t>
            </a:r>
          </a:p>
          <a:p>
            <a:pPr marL="0" indent="0">
              <a:buNone/>
            </a:pPr>
            <a:endParaRPr lang="en-US" dirty="0" smtClean="0"/>
          </a:p>
          <a:p>
            <a:pPr marL="0" indent="0">
              <a:buNone/>
            </a:pPr>
            <a:endParaRPr lang="en-US" dirty="0" smtClean="0"/>
          </a:p>
          <a:p>
            <a:pPr marL="0" lvl="1" indent="0">
              <a:buNone/>
            </a:pPr>
            <a:r>
              <a:rPr lang="en-US" dirty="0" smtClean="0"/>
              <a:t>	</a:t>
            </a:r>
          </a:p>
          <a:p>
            <a:pPr marL="0" indent="0">
              <a:buNone/>
            </a:pPr>
            <a:endParaRPr lang="en-US" dirty="0" smtClean="0"/>
          </a:p>
          <a:p>
            <a:pPr marL="0" indent="0">
              <a:buNone/>
            </a:pPr>
            <a:endParaRPr lang="en-US" dirty="0" smtClean="0"/>
          </a:p>
        </p:txBody>
      </p:sp>
      <p:sp>
        <p:nvSpPr>
          <p:cNvPr id="7" name="TextBox 6"/>
          <p:cNvSpPr txBox="1"/>
          <p:nvPr/>
        </p:nvSpPr>
        <p:spPr>
          <a:xfrm>
            <a:off x="4884058" y="3712464"/>
            <a:ext cx="2336800" cy="461665"/>
          </a:xfrm>
          <a:prstGeom prst="rect">
            <a:avLst/>
          </a:prstGeom>
          <a:noFill/>
        </p:spPr>
        <p:txBody>
          <a:bodyPr wrap="square" rtlCol="0">
            <a:spAutoFit/>
          </a:bodyPr>
          <a:lstStyle/>
          <a:p>
            <a:pPr algn="ctr"/>
            <a:r>
              <a:rPr lang="en-US" sz="2400" dirty="0" smtClean="0">
                <a:latin typeface="Arial" panose="020B0604020202020204" pitchFamily="34" charset="0"/>
                <a:cs typeface="Arial" panose="020B0604020202020204" pitchFamily="34" charset="0"/>
              </a:rPr>
              <a:t>Unlawful</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11728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5326743" y="3541486"/>
            <a:ext cx="1538514" cy="89988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990600"/>
          </a:xfrm>
        </p:spPr>
        <p:txBody>
          <a:bodyPr/>
          <a:lstStyle/>
          <a:p>
            <a:pPr algn="ctr"/>
            <a:r>
              <a:rPr lang="en-US" dirty="0" smtClean="0"/>
              <a:t>Opinions That Affect Work Rules</a:t>
            </a:r>
            <a:endParaRPr lang="en-US" dirty="0"/>
          </a:p>
        </p:txBody>
      </p:sp>
      <p:sp>
        <p:nvSpPr>
          <p:cNvPr id="3" name="Content Placeholder 2"/>
          <p:cNvSpPr>
            <a:spLocks noGrp="1"/>
          </p:cNvSpPr>
          <p:nvPr>
            <p:ph idx="1"/>
          </p:nvPr>
        </p:nvSpPr>
        <p:spPr>
          <a:xfrm>
            <a:off x="457200" y="1371600"/>
            <a:ext cx="8229600" cy="2073621"/>
          </a:xfrm>
        </p:spPr>
        <p:txBody>
          <a:bodyPr>
            <a:normAutofit fontScale="92500" lnSpcReduction="20000"/>
          </a:bodyPr>
          <a:lstStyle/>
          <a:p>
            <a:pPr marL="0" indent="0">
              <a:buNone/>
            </a:pPr>
            <a:r>
              <a:rPr lang="en-US" sz="2600" dirty="0" smtClean="0"/>
              <a:t>“not engage in or listen to negativity or gossip and recognize that listening without acting to stop it is the same as participating”</a:t>
            </a:r>
          </a:p>
          <a:p>
            <a:pPr marL="0" indent="0">
              <a:buNone/>
            </a:pPr>
            <a:endParaRPr lang="en-US" dirty="0" smtClean="0"/>
          </a:p>
          <a:p>
            <a:pPr marL="0" indent="0">
              <a:buNone/>
            </a:pPr>
            <a:endParaRPr lang="en-US" dirty="0" smtClean="0"/>
          </a:p>
          <a:p>
            <a:pPr marL="0" lvl="1" indent="0">
              <a:buNone/>
            </a:pPr>
            <a:r>
              <a:rPr lang="en-US" dirty="0" smtClean="0"/>
              <a:t>	</a:t>
            </a:r>
          </a:p>
          <a:p>
            <a:pPr marL="0" indent="0">
              <a:buNone/>
            </a:pPr>
            <a:endParaRPr lang="en-US" dirty="0" smtClean="0"/>
          </a:p>
          <a:p>
            <a:pPr marL="0" indent="0">
              <a:buNone/>
            </a:pPr>
            <a:endParaRPr lang="en-US" dirty="0" smtClean="0"/>
          </a:p>
        </p:txBody>
      </p:sp>
      <p:sp>
        <p:nvSpPr>
          <p:cNvPr id="7" name="TextBox 6"/>
          <p:cNvSpPr txBox="1"/>
          <p:nvPr/>
        </p:nvSpPr>
        <p:spPr>
          <a:xfrm>
            <a:off x="4884058" y="3712464"/>
            <a:ext cx="2336800" cy="461665"/>
          </a:xfrm>
          <a:prstGeom prst="rect">
            <a:avLst/>
          </a:prstGeom>
          <a:noFill/>
        </p:spPr>
        <p:txBody>
          <a:bodyPr wrap="square" rtlCol="0">
            <a:spAutoFit/>
          </a:bodyPr>
          <a:lstStyle/>
          <a:p>
            <a:pPr algn="ctr"/>
            <a:r>
              <a:rPr lang="en-US" sz="2400" dirty="0" smtClean="0">
                <a:latin typeface="Arial" panose="020B0604020202020204" pitchFamily="34" charset="0"/>
                <a:cs typeface="Arial" panose="020B0604020202020204" pitchFamily="34" charset="0"/>
              </a:rPr>
              <a:t>Unlawful</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99953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5326743" y="3541486"/>
            <a:ext cx="1538514" cy="89988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990600"/>
          </a:xfrm>
        </p:spPr>
        <p:txBody>
          <a:bodyPr/>
          <a:lstStyle/>
          <a:p>
            <a:pPr algn="ctr"/>
            <a:r>
              <a:rPr lang="en-US" dirty="0" smtClean="0"/>
              <a:t>Opinions That Affect Work Rules</a:t>
            </a:r>
            <a:endParaRPr lang="en-US" dirty="0"/>
          </a:p>
        </p:txBody>
      </p:sp>
      <p:sp>
        <p:nvSpPr>
          <p:cNvPr id="3" name="Content Placeholder 2"/>
          <p:cNvSpPr>
            <a:spLocks noGrp="1"/>
          </p:cNvSpPr>
          <p:nvPr>
            <p:ph idx="1"/>
          </p:nvPr>
        </p:nvSpPr>
        <p:spPr>
          <a:xfrm>
            <a:off x="457200" y="1371600"/>
            <a:ext cx="8229600" cy="2073621"/>
          </a:xfrm>
        </p:spPr>
        <p:txBody>
          <a:bodyPr>
            <a:normAutofit/>
          </a:bodyPr>
          <a:lstStyle/>
          <a:p>
            <a:pPr marL="0" indent="0">
              <a:buNone/>
            </a:pPr>
            <a:r>
              <a:rPr lang="en-US" sz="2400" dirty="0" smtClean="0"/>
              <a:t>“off-duty employees are prohibited from entering the workplace except to conduct employer-related business”</a:t>
            </a:r>
          </a:p>
          <a:p>
            <a:pPr marL="0" indent="0">
              <a:buNone/>
            </a:pPr>
            <a:endParaRPr lang="en-US" dirty="0" smtClean="0"/>
          </a:p>
          <a:p>
            <a:pPr marL="0" indent="0">
              <a:buNone/>
            </a:pPr>
            <a:endParaRPr lang="en-US" dirty="0" smtClean="0"/>
          </a:p>
          <a:p>
            <a:pPr marL="0" lvl="1" indent="0">
              <a:buNone/>
            </a:pPr>
            <a:r>
              <a:rPr lang="en-US" dirty="0" smtClean="0"/>
              <a:t>	</a:t>
            </a:r>
          </a:p>
          <a:p>
            <a:pPr marL="0" indent="0">
              <a:buNone/>
            </a:pPr>
            <a:endParaRPr lang="en-US" dirty="0" smtClean="0"/>
          </a:p>
          <a:p>
            <a:pPr marL="0" indent="0">
              <a:buNone/>
            </a:pPr>
            <a:endParaRPr lang="en-US" dirty="0" smtClean="0"/>
          </a:p>
        </p:txBody>
      </p:sp>
      <p:sp>
        <p:nvSpPr>
          <p:cNvPr id="7" name="TextBox 6"/>
          <p:cNvSpPr txBox="1"/>
          <p:nvPr/>
        </p:nvSpPr>
        <p:spPr>
          <a:xfrm>
            <a:off x="4884058" y="3712464"/>
            <a:ext cx="2336800" cy="461665"/>
          </a:xfrm>
          <a:prstGeom prst="rect">
            <a:avLst/>
          </a:prstGeom>
          <a:noFill/>
        </p:spPr>
        <p:txBody>
          <a:bodyPr wrap="square" rtlCol="0">
            <a:spAutoFit/>
          </a:bodyPr>
          <a:lstStyle/>
          <a:p>
            <a:pPr algn="ctr"/>
            <a:r>
              <a:rPr lang="en-US" sz="2400" dirty="0" smtClean="0">
                <a:latin typeface="Arial" panose="020B0604020202020204" pitchFamily="34" charset="0"/>
                <a:cs typeface="Arial" panose="020B0604020202020204" pitchFamily="34" charset="0"/>
              </a:rPr>
              <a:t>Unlawful</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49126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5326743" y="3541486"/>
            <a:ext cx="1538514" cy="89988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990600"/>
          </a:xfrm>
        </p:spPr>
        <p:txBody>
          <a:bodyPr/>
          <a:lstStyle/>
          <a:p>
            <a:pPr algn="ctr"/>
            <a:r>
              <a:rPr lang="en-US" dirty="0" smtClean="0"/>
              <a:t>Opinions That Affect Work Rules</a:t>
            </a:r>
            <a:endParaRPr lang="en-US" dirty="0"/>
          </a:p>
        </p:txBody>
      </p:sp>
      <p:sp>
        <p:nvSpPr>
          <p:cNvPr id="3" name="Content Placeholder 2"/>
          <p:cNvSpPr>
            <a:spLocks noGrp="1"/>
          </p:cNvSpPr>
          <p:nvPr>
            <p:ph idx="1"/>
          </p:nvPr>
        </p:nvSpPr>
        <p:spPr>
          <a:xfrm>
            <a:off x="457200" y="1371600"/>
            <a:ext cx="8229600" cy="2209800"/>
          </a:xfrm>
        </p:spPr>
        <p:txBody>
          <a:bodyPr>
            <a:normAutofit/>
          </a:bodyPr>
          <a:lstStyle/>
          <a:p>
            <a:pPr marL="0" indent="0">
              <a:buNone/>
            </a:pPr>
            <a:r>
              <a:rPr lang="en-US" sz="2400" dirty="0" smtClean="0"/>
              <a:t>“off-duty employees are prohibited from entering the workplace, except to attend employer-sponsored events”</a:t>
            </a:r>
          </a:p>
          <a:p>
            <a:pPr marL="0" indent="0">
              <a:buNone/>
            </a:pPr>
            <a:endParaRPr lang="en-US" dirty="0" smtClean="0"/>
          </a:p>
          <a:p>
            <a:pPr marL="0" indent="0">
              <a:buNone/>
            </a:pPr>
            <a:endParaRPr lang="en-US" dirty="0" smtClean="0"/>
          </a:p>
          <a:p>
            <a:pPr marL="0" lvl="1" indent="0">
              <a:buNone/>
            </a:pPr>
            <a:r>
              <a:rPr lang="en-US" dirty="0" smtClean="0"/>
              <a:t>	</a:t>
            </a:r>
          </a:p>
          <a:p>
            <a:pPr marL="0" indent="0">
              <a:buNone/>
            </a:pPr>
            <a:endParaRPr lang="en-US" dirty="0" smtClean="0"/>
          </a:p>
          <a:p>
            <a:pPr marL="0" indent="0">
              <a:buNone/>
            </a:pPr>
            <a:endParaRPr lang="en-US" dirty="0" smtClean="0"/>
          </a:p>
          <a:p>
            <a:pPr marL="0" indent="0">
              <a:buNone/>
            </a:pPr>
            <a:endParaRPr lang="en-US" dirty="0" smtClean="0"/>
          </a:p>
        </p:txBody>
      </p:sp>
      <p:sp>
        <p:nvSpPr>
          <p:cNvPr id="7" name="TextBox 6"/>
          <p:cNvSpPr txBox="1"/>
          <p:nvPr/>
        </p:nvSpPr>
        <p:spPr>
          <a:xfrm>
            <a:off x="4884058" y="3712464"/>
            <a:ext cx="2336800" cy="461665"/>
          </a:xfrm>
          <a:prstGeom prst="rect">
            <a:avLst/>
          </a:prstGeom>
          <a:noFill/>
        </p:spPr>
        <p:txBody>
          <a:bodyPr wrap="square" rtlCol="0">
            <a:spAutoFit/>
          </a:bodyPr>
          <a:lstStyle/>
          <a:p>
            <a:pPr algn="ctr"/>
            <a:r>
              <a:rPr lang="en-US" sz="2400" dirty="0" smtClean="0">
                <a:latin typeface="Arial" panose="020B0604020202020204" pitchFamily="34" charset="0"/>
                <a:cs typeface="Arial" panose="020B0604020202020204" pitchFamily="34" charset="0"/>
              </a:rPr>
              <a:t>Unlawful</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04050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5326743" y="3541486"/>
            <a:ext cx="1538514" cy="89988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990600"/>
          </a:xfrm>
        </p:spPr>
        <p:txBody>
          <a:bodyPr/>
          <a:lstStyle/>
          <a:p>
            <a:pPr algn="ctr"/>
            <a:r>
              <a:rPr lang="en-US" dirty="0" smtClean="0"/>
              <a:t>Opinions That Affect Work Rules</a:t>
            </a:r>
            <a:endParaRPr lang="en-US" dirty="0"/>
          </a:p>
        </p:txBody>
      </p:sp>
      <p:sp>
        <p:nvSpPr>
          <p:cNvPr id="3" name="Content Placeholder 2"/>
          <p:cNvSpPr>
            <a:spLocks noGrp="1"/>
          </p:cNvSpPr>
          <p:nvPr>
            <p:ph idx="1"/>
          </p:nvPr>
        </p:nvSpPr>
        <p:spPr>
          <a:xfrm>
            <a:off x="457200" y="1371600"/>
            <a:ext cx="8229600" cy="2169886"/>
          </a:xfrm>
        </p:spPr>
        <p:txBody>
          <a:bodyPr>
            <a:normAutofit/>
          </a:bodyPr>
          <a:lstStyle/>
          <a:p>
            <a:pPr marL="0" indent="0">
              <a:buNone/>
            </a:pPr>
            <a:r>
              <a:rPr lang="en-US" sz="2400" dirty="0" smtClean="0"/>
              <a:t>“employees are prohibited from walking off the job or willfully restricting production”</a:t>
            </a:r>
          </a:p>
          <a:p>
            <a:pPr marL="0" indent="0">
              <a:buNone/>
            </a:pPr>
            <a:endParaRPr lang="en-US" dirty="0" smtClean="0"/>
          </a:p>
          <a:p>
            <a:pPr marL="0" indent="0">
              <a:buNone/>
            </a:pPr>
            <a:endParaRPr lang="en-US" dirty="0" smtClean="0"/>
          </a:p>
          <a:p>
            <a:pPr marL="0" lvl="1" indent="0">
              <a:buNone/>
            </a:pPr>
            <a:r>
              <a:rPr lang="en-US" dirty="0" smtClean="0"/>
              <a:t>	</a:t>
            </a:r>
          </a:p>
          <a:p>
            <a:pPr marL="0" indent="0">
              <a:buNone/>
            </a:pPr>
            <a:endParaRPr lang="en-US" dirty="0" smtClean="0"/>
          </a:p>
          <a:p>
            <a:pPr marL="0" indent="0">
              <a:buNone/>
            </a:pPr>
            <a:endParaRPr lang="en-US" dirty="0" smtClean="0"/>
          </a:p>
          <a:p>
            <a:pPr marL="0" indent="0">
              <a:buNone/>
            </a:pPr>
            <a:endParaRPr lang="en-US" dirty="0" smtClean="0"/>
          </a:p>
        </p:txBody>
      </p:sp>
      <p:sp>
        <p:nvSpPr>
          <p:cNvPr id="7" name="TextBox 6"/>
          <p:cNvSpPr txBox="1"/>
          <p:nvPr/>
        </p:nvSpPr>
        <p:spPr>
          <a:xfrm>
            <a:off x="4884058" y="3712464"/>
            <a:ext cx="2336800" cy="461665"/>
          </a:xfrm>
          <a:prstGeom prst="rect">
            <a:avLst/>
          </a:prstGeom>
          <a:noFill/>
        </p:spPr>
        <p:txBody>
          <a:bodyPr wrap="square" rtlCol="0">
            <a:spAutoFit/>
          </a:bodyPr>
          <a:lstStyle/>
          <a:p>
            <a:pPr algn="ctr"/>
            <a:r>
              <a:rPr lang="en-US" sz="2400" dirty="0" smtClean="0">
                <a:latin typeface="Arial" panose="020B0604020202020204" pitchFamily="34" charset="0"/>
                <a:cs typeface="Arial" panose="020B0604020202020204" pitchFamily="34" charset="0"/>
              </a:rPr>
              <a:t>Unlawful</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76390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5326743" y="3541486"/>
            <a:ext cx="1538514" cy="89988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990600"/>
          </a:xfrm>
        </p:spPr>
        <p:txBody>
          <a:bodyPr/>
          <a:lstStyle/>
          <a:p>
            <a:pPr algn="ctr"/>
            <a:r>
              <a:rPr lang="en-US" dirty="0" smtClean="0"/>
              <a:t>Opinions That Affect At-Will Policies</a:t>
            </a:r>
            <a:endParaRPr lang="en-US" dirty="0"/>
          </a:p>
        </p:txBody>
      </p:sp>
      <p:sp>
        <p:nvSpPr>
          <p:cNvPr id="3" name="Content Placeholder 2"/>
          <p:cNvSpPr>
            <a:spLocks noGrp="1"/>
          </p:cNvSpPr>
          <p:nvPr>
            <p:ph idx="1"/>
          </p:nvPr>
        </p:nvSpPr>
        <p:spPr>
          <a:xfrm>
            <a:off x="457200" y="1371600"/>
            <a:ext cx="8229600" cy="1865086"/>
          </a:xfrm>
        </p:spPr>
        <p:txBody>
          <a:bodyPr/>
          <a:lstStyle/>
          <a:p>
            <a:pPr marL="0" indent="0">
              <a:buNone/>
            </a:pPr>
            <a:r>
              <a:rPr lang="en-US" sz="2400" dirty="0" smtClean="0"/>
              <a:t>“the at-will relationship cannot be amended, modified or altered in any way.”</a:t>
            </a:r>
          </a:p>
          <a:p>
            <a:pPr marL="0" indent="0">
              <a:buNone/>
            </a:pPr>
            <a:endParaRPr lang="en-US" dirty="0" smtClean="0"/>
          </a:p>
          <a:p>
            <a:pPr marL="0" lvl="1" indent="0">
              <a:buNone/>
            </a:pPr>
            <a:r>
              <a:rPr lang="en-US" dirty="0" smtClean="0"/>
              <a:t>	</a:t>
            </a:r>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smtClean="0"/>
          </a:p>
        </p:txBody>
      </p:sp>
      <p:sp>
        <p:nvSpPr>
          <p:cNvPr id="7" name="TextBox 6"/>
          <p:cNvSpPr txBox="1"/>
          <p:nvPr/>
        </p:nvSpPr>
        <p:spPr>
          <a:xfrm>
            <a:off x="4884058" y="3712464"/>
            <a:ext cx="2336800" cy="461665"/>
          </a:xfrm>
          <a:prstGeom prst="rect">
            <a:avLst/>
          </a:prstGeom>
          <a:noFill/>
        </p:spPr>
        <p:txBody>
          <a:bodyPr wrap="square" rtlCol="0">
            <a:spAutoFit/>
          </a:bodyPr>
          <a:lstStyle/>
          <a:p>
            <a:pPr algn="ctr"/>
            <a:r>
              <a:rPr lang="en-US" sz="2400" dirty="0" smtClean="0">
                <a:latin typeface="Arial" panose="020B0604020202020204" pitchFamily="34" charset="0"/>
                <a:cs typeface="Arial" panose="020B0604020202020204" pitchFamily="34" charset="0"/>
              </a:rPr>
              <a:t>Unlawful</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999611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1480458" y="3526972"/>
            <a:ext cx="1538514" cy="89988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990600"/>
          </a:xfrm>
        </p:spPr>
        <p:txBody>
          <a:bodyPr/>
          <a:lstStyle/>
          <a:p>
            <a:pPr algn="ctr"/>
            <a:r>
              <a:rPr lang="en-US" dirty="0" smtClean="0"/>
              <a:t>Opinions That Affect At-Will Policies</a:t>
            </a:r>
            <a:endParaRPr lang="en-US" dirty="0"/>
          </a:p>
        </p:txBody>
      </p:sp>
      <p:sp>
        <p:nvSpPr>
          <p:cNvPr id="3" name="Content Placeholder 2"/>
          <p:cNvSpPr>
            <a:spLocks noGrp="1"/>
          </p:cNvSpPr>
          <p:nvPr>
            <p:ph idx="1"/>
          </p:nvPr>
        </p:nvSpPr>
        <p:spPr>
          <a:xfrm>
            <a:off x="457200" y="1371600"/>
            <a:ext cx="8229600" cy="2489200"/>
          </a:xfrm>
        </p:spPr>
        <p:txBody>
          <a:bodyPr/>
          <a:lstStyle/>
          <a:p>
            <a:pPr marL="0" indent="0">
              <a:buNone/>
            </a:pPr>
            <a:r>
              <a:rPr lang="en-US" sz="2400" dirty="0" smtClean="0"/>
              <a:t>“No representative of the company has any authority to enter into an agreement that is contrary to the ‘employment at will’ relationship.”</a:t>
            </a:r>
          </a:p>
          <a:p>
            <a:pPr marL="0" indent="0">
              <a:buNone/>
            </a:pPr>
            <a:endParaRPr lang="en-US" dirty="0" smtClean="0"/>
          </a:p>
          <a:p>
            <a:pPr marL="0" indent="0">
              <a:buNone/>
            </a:pPr>
            <a:r>
              <a:rPr lang="en-US" dirty="0" smtClean="0"/>
              <a:t>	</a:t>
            </a:r>
            <a:endParaRPr lang="en-US" dirty="0"/>
          </a:p>
        </p:txBody>
      </p:sp>
      <p:sp>
        <p:nvSpPr>
          <p:cNvPr id="6" name="TextBox 5"/>
          <p:cNvSpPr txBox="1"/>
          <p:nvPr/>
        </p:nvSpPr>
        <p:spPr>
          <a:xfrm>
            <a:off x="1001486" y="3712464"/>
            <a:ext cx="2336800" cy="461665"/>
          </a:xfrm>
          <a:prstGeom prst="rect">
            <a:avLst/>
          </a:prstGeom>
          <a:noFill/>
        </p:spPr>
        <p:txBody>
          <a:bodyPr wrap="square" rtlCol="0">
            <a:spAutoFit/>
          </a:bodyPr>
          <a:lstStyle/>
          <a:p>
            <a:pPr algn="ctr"/>
            <a:r>
              <a:rPr lang="en-US" sz="2400" dirty="0" smtClean="0">
                <a:latin typeface="Arial" panose="020B0604020202020204" pitchFamily="34" charset="0"/>
                <a:cs typeface="Arial" panose="020B0604020202020204" pitchFamily="34" charset="0"/>
              </a:rPr>
              <a:t>Lawful</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89324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5326743" y="3541486"/>
            <a:ext cx="1538514" cy="89988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990600"/>
          </a:xfrm>
        </p:spPr>
        <p:txBody>
          <a:bodyPr>
            <a:normAutofit fontScale="90000"/>
          </a:bodyPr>
          <a:lstStyle/>
          <a:p>
            <a:pPr algn="ctr"/>
            <a:r>
              <a:rPr lang="en-US" dirty="0" smtClean="0"/>
              <a:t>Opinions That Affect Confidentiality </a:t>
            </a:r>
            <a:br>
              <a:rPr lang="en-US" dirty="0" smtClean="0"/>
            </a:br>
            <a:r>
              <a:rPr lang="en-US" dirty="0" smtClean="0"/>
              <a:t>In Workplace Investigations</a:t>
            </a:r>
            <a:endParaRPr lang="en-US" dirty="0"/>
          </a:p>
        </p:txBody>
      </p:sp>
      <p:sp>
        <p:nvSpPr>
          <p:cNvPr id="3" name="Content Placeholder 2"/>
          <p:cNvSpPr>
            <a:spLocks noGrp="1"/>
          </p:cNvSpPr>
          <p:nvPr>
            <p:ph idx="1"/>
          </p:nvPr>
        </p:nvSpPr>
        <p:spPr>
          <a:xfrm>
            <a:off x="457200" y="1371600"/>
            <a:ext cx="8229600" cy="2242457"/>
          </a:xfrm>
        </p:spPr>
        <p:txBody>
          <a:bodyPr/>
          <a:lstStyle/>
          <a:p>
            <a:pPr marL="0" lvl="0" indent="0">
              <a:buNone/>
            </a:pPr>
            <a:r>
              <a:rPr lang="en-US" sz="2400" dirty="0" smtClean="0"/>
              <a:t>“employees who disclose their participation in this internal investigation will be subject to immediate termination”</a:t>
            </a:r>
          </a:p>
          <a:p>
            <a:pPr lvl="0">
              <a:buNone/>
            </a:pPr>
            <a:endParaRPr lang="en-US" dirty="0" smtClean="0"/>
          </a:p>
          <a:p>
            <a:pPr lvl="0">
              <a:buNone/>
            </a:pPr>
            <a:endParaRPr lang="en-US" dirty="0" smtClean="0"/>
          </a:p>
          <a:p>
            <a:pPr>
              <a:buNone/>
            </a:pPr>
            <a:r>
              <a:rPr lang="en-US" dirty="0" smtClean="0"/>
              <a:t>		</a:t>
            </a:r>
          </a:p>
          <a:p>
            <a:pPr lvl="0">
              <a:buNone/>
            </a:pPr>
            <a:endParaRPr lang="en-US" dirty="0" smtClean="0"/>
          </a:p>
          <a:p>
            <a:pPr lvl="0">
              <a:buNone/>
            </a:pPr>
            <a:endParaRPr lang="en-US" dirty="0" smtClean="0"/>
          </a:p>
          <a:p>
            <a:pPr lvl="0">
              <a:buNone/>
            </a:pPr>
            <a:endParaRPr lang="en-US" dirty="0" smtClean="0"/>
          </a:p>
          <a:p>
            <a:pPr lvl="0">
              <a:buNone/>
            </a:pPr>
            <a:endParaRPr lang="en-US" dirty="0"/>
          </a:p>
        </p:txBody>
      </p:sp>
      <p:sp>
        <p:nvSpPr>
          <p:cNvPr id="7" name="TextBox 6"/>
          <p:cNvSpPr txBox="1"/>
          <p:nvPr/>
        </p:nvSpPr>
        <p:spPr>
          <a:xfrm>
            <a:off x="4884058" y="3712464"/>
            <a:ext cx="2336800" cy="461665"/>
          </a:xfrm>
          <a:prstGeom prst="rect">
            <a:avLst/>
          </a:prstGeom>
          <a:noFill/>
        </p:spPr>
        <p:txBody>
          <a:bodyPr wrap="square" rtlCol="0">
            <a:spAutoFit/>
          </a:bodyPr>
          <a:lstStyle/>
          <a:p>
            <a:pPr algn="ctr"/>
            <a:r>
              <a:rPr lang="en-US" sz="2400" dirty="0" smtClean="0">
                <a:latin typeface="Arial" panose="020B0604020202020204" pitchFamily="34" charset="0"/>
                <a:cs typeface="Arial" panose="020B0604020202020204" pitchFamily="34" charset="0"/>
              </a:rPr>
              <a:t>Unlawful</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01486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Mandatory Arbitration Provision</a:t>
            </a:r>
            <a:endParaRPr lang="en-US" dirty="0"/>
          </a:p>
        </p:txBody>
      </p:sp>
      <p:sp>
        <p:nvSpPr>
          <p:cNvPr id="3" name="Content Placeholder 2"/>
          <p:cNvSpPr>
            <a:spLocks noGrp="1"/>
          </p:cNvSpPr>
          <p:nvPr>
            <p:ph idx="1"/>
          </p:nvPr>
        </p:nvSpPr>
        <p:spPr>
          <a:xfrm>
            <a:off x="457200" y="1371600"/>
            <a:ext cx="8229600" cy="4038600"/>
          </a:xfrm>
        </p:spPr>
        <p:txBody>
          <a:bodyPr/>
          <a:lstStyle/>
          <a:p>
            <a:pPr marL="0" indent="0">
              <a:buNone/>
            </a:pPr>
            <a:r>
              <a:rPr lang="en-US" sz="2400" dirty="0" smtClean="0">
                <a:solidFill>
                  <a:srgbClr val="17375E"/>
                </a:solidFill>
              </a:rPr>
              <a:t>Class action waivers violate NLRA right to act in concert through class litigation</a:t>
            </a:r>
          </a:p>
          <a:p>
            <a:pPr lvl="1"/>
            <a:r>
              <a:rPr lang="en-US" sz="2400" dirty="0" smtClean="0">
                <a:solidFill>
                  <a:srgbClr val="17375E"/>
                </a:solidFill>
              </a:rPr>
              <a:t>“Opt out” procedure will not cure the problem</a:t>
            </a:r>
          </a:p>
          <a:p>
            <a:pPr lvl="1"/>
            <a:r>
              <a:rPr lang="en-US" sz="2400" dirty="0" smtClean="0">
                <a:solidFill>
                  <a:srgbClr val="17375E"/>
                </a:solidFill>
              </a:rPr>
              <a:t>Arbitration agreement that allows employees to file a complaint with a government agency does not cure the problem</a:t>
            </a:r>
            <a:endParaRPr lang="en-US" sz="2400" dirty="0">
              <a:solidFill>
                <a:srgbClr val="17375E"/>
              </a:solidFill>
            </a:endParaRPr>
          </a:p>
        </p:txBody>
      </p:sp>
    </p:spTree>
    <p:extLst>
      <p:ext uri="{BB962C8B-B14F-4D97-AF65-F5344CB8AC3E}">
        <p14:creationId xmlns:p14="http://schemas.microsoft.com/office/powerpoint/2010/main" val="5143988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itle.jpg"/>
          <p:cNvPicPr>
            <a:picLocks noChangeAspect="1"/>
          </p:cNvPicPr>
          <p:nvPr/>
        </p:nvPicPr>
        <p:blipFill>
          <a:blip r:embed="rId3" cstate="print"/>
          <a:stretch>
            <a:fillRect/>
          </a:stretch>
        </p:blipFill>
        <p:spPr>
          <a:xfrm>
            <a:off x="0" y="0"/>
            <a:ext cx="9144000" cy="6858000"/>
          </a:xfrm>
          <a:prstGeom prst="rect">
            <a:avLst/>
          </a:prstGeom>
        </p:spPr>
      </p:pic>
      <p:sp>
        <p:nvSpPr>
          <p:cNvPr id="4" name="Rectangle 5"/>
          <p:cNvSpPr>
            <a:spLocks noChangeArrowheads="1"/>
          </p:cNvSpPr>
          <p:nvPr/>
        </p:nvSpPr>
        <p:spPr bwMode="auto">
          <a:xfrm>
            <a:off x="0" y="1263795"/>
            <a:ext cx="9180576" cy="2424112"/>
          </a:xfrm>
          <a:prstGeom prst="rect">
            <a:avLst/>
          </a:prstGeom>
          <a:noFill/>
          <a:ln w="9525">
            <a:noFill/>
            <a:miter lim="800000"/>
            <a:headEnd/>
            <a:tailEnd/>
          </a:ln>
        </p:spPr>
        <p:txBody>
          <a:bodyPr lIns="0" tIns="0" rIns="0" bIns="0"/>
          <a:lstStyle/>
          <a:p>
            <a:pPr algn="ctr" fontAlgn="auto">
              <a:lnSpc>
                <a:spcPct val="110000"/>
              </a:lnSpc>
              <a:spcBef>
                <a:spcPts val="0"/>
              </a:spcBef>
              <a:spcAft>
                <a:spcPts val="1200"/>
              </a:spcAft>
              <a:defRPr/>
            </a:pPr>
            <a:endParaRPr lang="en-US" sz="3400" b="1" dirty="0" smtClean="0">
              <a:solidFill>
                <a:srgbClr val="3D4242"/>
              </a:solidFill>
              <a:latin typeface="Helvetica" pitchFamily="34" charset="0"/>
            </a:endParaRPr>
          </a:p>
          <a:p>
            <a:pPr algn="ctr" fontAlgn="auto">
              <a:spcBef>
                <a:spcPts val="0"/>
              </a:spcBef>
              <a:spcAft>
                <a:spcPts val="0"/>
              </a:spcAft>
              <a:defRPr/>
            </a:pPr>
            <a:r>
              <a:rPr lang="en-US" sz="3600" b="1" dirty="0" smtClean="0">
                <a:solidFill>
                  <a:srgbClr val="000000"/>
                </a:solidFill>
                <a:latin typeface="Arial"/>
                <a:ea typeface="Arial"/>
                <a:cs typeface="Arial"/>
              </a:rPr>
              <a:t>Miscellaneous Hot Topics </a:t>
            </a:r>
          </a:p>
          <a:p>
            <a:pPr algn="ctr" fontAlgn="auto">
              <a:spcBef>
                <a:spcPts val="0"/>
              </a:spcBef>
              <a:spcAft>
                <a:spcPts val="0"/>
              </a:spcAft>
              <a:defRPr/>
            </a:pPr>
            <a:r>
              <a:rPr lang="en-US" sz="3600" b="1" dirty="0" smtClean="0">
                <a:solidFill>
                  <a:srgbClr val="000000"/>
                </a:solidFill>
                <a:latin typeface="Arial"/>
                <a:ea typeface="Arial"/>
                <a:cs typeface="Arial"/>
              </a:rPr>
              <a:t>In Employment Law</a:t>
            </a:r>
            <a:endParaRPr lang="en-US" sz="3600" b="1" i="1" dirty="0">
              <a:solidFill>
                <a:srgbClr val="3D4242"/>
              </a:solidFill>
              <a:latin typeface="Arial" pitchFamily="34" charset="0"/>
              <a:cs typeface="Arial" pitchFamily="34" charset="0"/>
            </a:endParaRPr>
          </a:p>
        </p:txBody>
      </p:sp>
      <p:sp>
        <p:nvSpPr>
          <p:cNvPr id="11" name="Rectangle 10"/>
          <p:cNvSpPr/>
          <p:nvPr/>
        </p:nvSpPr>
        <p:spPr>
          <a:xfrm>
            <a:off x="0" y="6019800"/>
            <a:ext cx="9144000" cy="838200"/>
          </a:xfrm>
          <a:prstGeom prst="rect">
            <a:avLst/>
          </a:prstGeom>
          <a:solidFill>
            <a:srgbClr val="2056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103" name="Text Box 8"/>
          <p:cNvSpPr txBox="1">
            <a:spLocks noChangeArrowheads="1"/>
          </p:cNvSpPr>
          <p:nvPr/>
        </p:nvSpPr>
        <p:spPr bwMode="auto">
          <a:xfrm>
            <a:off x="0" y="6257836"/>
            <a:ext cx="9144000" cy="600164"/>
          </a:xfrm>
          <a:prstGeom prst="rect">
            <a:avLst/>
          </a:prstGeom>
          <a:noFill/>
          <a:ln w="9525">
            <a:noFill/>
            <a:miter lim="800000"/>
            <a:headEnd/>
            <a:tailEnd/>
          </a:ln>
        </p:spPr>
        <p:txBody>
          <a:bodyPr wrap="square">
            <a:spAutoFit/>
          </a:bodyPr>
          <a:lstStyle/>
          <a:p>
            <a:pPr algn="ctr" fontAlgn="auto">
              <a:spcBef>
                <a:spcPct val="50000"/>
              </a:spcBef>
              <a:spcAft>
                <a:spcPts val="0"/>
              </a:spcAft>
              <a:defRPr/>
            </a:pPr>
            <a:r>
              <a:rPr lang="en-US" sz="1100" b="1" dirty="0" smtClean="0">
                <a:solidFill>
                  <a:schemeClr val="bg1"/>
                </a:solidFill>
                <a:latin typeface="BellGothic BT" pitchFamily="34" charset="0"/>
              </a:rPr>
              <a:t>Atlanta · Baltimore · Boston · Charlotte · Chicago · Cleveland · Columbia · Columbus · Dallas · Denver · Fort Lauderdale · Gulfport </a:t>
            </a:r>
            <a:br>
              <a:rPr lang="en-US" sz="1100" b="1" dirty="0" smtClean="0">
                <a:solidFill>
                  <a:schemeClr val="bg1"/>
                </a:solidFill>
                <a:latin typeface="BellGothic BT" pitchFamily="34" charset="0"/>
              </a:rPr>
            </a:br>
            <a:r>
              <a:rPr lang="en-US" sz="1100" b="1" dirty="0" smtClean="0">
                <a:solidFill>
                  <a:schemeClr val="bg1"/>
                </a:solidFill>
                <a:latin typeface="BellGothic BT" pitchFamily="34" charset="0"/>
              </a:rPr>
              <a:t>Houston · Irvine · Kansas City · Las Vegas · Los Angeles · Louisville · Memphis · New England · New Jersey · New Orleans </a:t>
            </a:r>
            <a:br>
              <a:rPr lang="en-US" sz="1100" b="1" dirty="0" smtClean="0">
                <a:solidFill>
                  <a:schemeClr val="bg1"/>
                </a:solidFill>
                <a:latin typeface="BellGothic BT" pitchFamily="34" charset="0"/>
              </a:rPr>
            </a:br>
            <a:r>
              <a:rPr lang="en-US" sz="1100" b="1" dirty="0" smtClean="0">
                <a:solidFill>
                  <a:schemeClr val="bg1"/>
                </a:solidFill>
                <a:latin typeface="BellGothic BT" pitchFamily="34" charset="0"/>
              </a:rPr>
              <a:t>Orlando · Philadelphia · Phoenix · Portland · San Antonio · San Diego · San Francisco · Tampa · Washington, DC</a:t>
            </a:r>
            <a:endParaRPr lang="en-US" sz="1100" b="1" dirty="0">
              <a:solidFill>
                <a:schemeClr val="bg1"/>
              </a:solidFill>
              <a:latin typeface="BellGothic BT" pitchFamily="34" charset="0"/>
            </a:endParaRPr>
          </a:p>
        </p:txBody>
      </p:sp>
      <p:sp>
        <p:nvSpPr>
          <p:cNvPr id="4104" name="Text Box 9"/>
          <p:cNvSpPr txBox="1">
            <a:spLocks noChangeArrowheads="1"/>
          </p:cNvSpPr>
          <p:nvPr/>
        </p:nvSpPr>
        <p:spPr bwMode="auto">
          <a:xfrm>
            <a:off x="0" y="6019800"/>
            <a:ext cx="9144000" cy="304800"/>
          </a:xfrm>
          <a:prstGeom prst="rect">
            <a:avLst/>
          </a:prstGeom>
          <a:noFill/>
          <a:ln w="9525">
            <a:noFill/>
            <a:miter lim="800000"/>
            <a:headEnd/>
            <a:tailEnd/>
          </a:ln>
        </p:spPr>
        <p:txBody>
          <a:bodyPr>
            <a:spAutoFit/>
          </a:bodyPr>
          <a:lstStyle/>
          <a:p>
            <a:pPr algn="ctr">
              <a:spcBef>
                <a:spcPct val="50000"/>
              </a:spcBef>
            </a:pPr>
            <a:r>
              <a:rPr lang="en-US" sz="1400" b="1" dirty="0">
                <a:solidFill>
                  <a:schemeClr val="bg1"/>
                </a:solidFill>
                <a:latin typeface="BellGothic BT" pitchFamily="34" charset="0"/>
              </a:rPr>
              <a:t>www.laborlawyers.com</a:t>
            </a:r>
          </a:p>
        </p:txBody>
      </p:sp>
      <p:sp>
        <p:nvSpPr>
          <p:cNvPr id="8" name="Rectangle 7"/>
          <p:cNvSpPr/>
          <p:nvPr/>
        </p:nvSpPr>
        <p:spPr>
          <a:xfrm>
            <a:off x="0" y="0"/>
            <a:ext cx="9144000" cy="228600"/>
          </a:xfrm>
          <a:prstGeom prst="rect">
            <a:avLst/>
          </a:prstGeom>
          <a:solidFill>
            <a:srgbClr val="F7D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Logo_Fisher_Phillips taglineCMYK_blue.png"/>
          <p:cNvPicPr>
            <a:picLocks noChangeAspect="1"/>
          </p:cNvPicPr>
          <p:nvPr/>
        </p:nvPicPr>
        <p:blipFill>
          <a:blip r:embed="rId4" cstate="print"/>
          <a:stretch>
            <a:fillRect/>
          </a:stretch>
        </p:blipFill>
        <p:spPr>
          <a:xfrm>
            <a:off x="152400" y="339414"/>
            <a:ext cx="4120945" cy="132653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2800" y="307540"/>
            <a:ext cx="1790700" cy="1162050"/>
          </a:xfrm>
          <a:prstGeom prst="rect">
            <a:avLst/>
          </a:prstGeom>
        </p:spPr>
      </p:pic>
      <p:pic>
        <p:nvPicPr>
          <p:cNvPr id="15" name="Picture 14" descr="Flames-BG-0001.jpg"/>
          <p:cNvPicPr>
            <a:picLocks noChangeAspect="1"/>
          </p:cNvPicPr>
          <p:nvPr/>
        </p:nvPicPr>
        <p:blipFill>
          <a:blip r:embed="rId6" cstate="print"/>
          <a:srcRect b="42000"/>
          <a:stretch>
            <a:fillRect/>
          </a:stretch>
        </p:blipFill>
        <p:spPr>
          <a:xfrm>
            <a:off x="2260762" y="3678759"/>
            <a:ext cx="4659052" cy="1801500"/>
          </a:xfrm>
          <a:prstGeom prst="rect">
            <a:avLst/>
          </a:prstGeom>
        </p:spPr>
      </p:pic>
    </p:spTree>
    <p:extLst>
      <p:ext uri="{BB962C8B-B14F-4D97-AF65-F5344CB8AC3E}">
        <p14:creationId xmlns:p14="http://schemas.microsoft.com/office/powerpoint/2010/main" val="31515626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534400" cy="1219200"/>
          </a:xfrm>
        </p:spPr>
        <p:txBody>
          <a:bodyPr/>
          <a:lstStyle/>
          <a:p>
            <a:pPr algn="ctr"/>
            <a:r>
              <a:rPr lang="en-US" dirty="0" smtClean="0"/>
              <a:t>Micro Units – Union “Cherry Picking” </a:t>
            </a:r>
            <a:endParaRPr lang="en-US" dirty="0"/>
          </a:p>
        </p:txBody>
      </p:sp>
      <p:sp>
        <p:nvSpPr>
          <p:cNvPr id="3" name="Content Placeholder 2"/>
          <p:cNvSpPr>
            <a:spLocks noGrp="1"/>
          </p:cNvSpPr>
          <p:nvPr>
            <p:ph idx="1"/>
          </p:nvPr>
        </p:nvSpPr>
        <p:spPr>
          <a:xfrm>
            <a:off x="457200" y="1371600"/>
            <a:ext cx="7696200" cy="4038600"/>
          </a:xfrm>
        </p:spPr>
        <p:txBody>
          <a:bodyPr/>
          <a:lstStyle/>
          <a:p>
            <a:r>
              <a:rPr lang="en-US" sz="2400" i="1" u="sng" dirty="0" smtClean="0">
                <a:solidFill>
                  <a:srgbClr val="17375E"/>
                </a:solidFill>
              </a:rPr>
              <a:t>Specialty Healthcare</a:t>
            </a:r>
            <a:r>
              <a:rPr lang="en-US" sz="2400" dirty="0" smtClean="0">
                <a:solidFill>
                  <a:srgbClr val="17375E"/>
                </a:solidFill>
              </a:rPr>
              <a:t>: New standard for deciding scope of unit</a:t>
            </a:r>
          </a:p>
          <a:p>
            <a:pPr marL="0" indent="0">
              <a:buNone/>
            </a:pPr>
            <a:endParaRPr lang="en-US" dirty="0">
              <a:solidFill>
                <a:srgbClr val="17375E"/>
              </a:solidFill>
            </a:endParaRPr>
          </a:p>
          <a:p>
            <a:pPr marL="0" indent="0">
              <a:buNone/>
            </a:pPr>
            <a:r>
              <a:rPr lang="en-US" sz="2400" dirty="0" smtClean="0">
                <a:solidFill>
                  <a:srgbClr val="17375E"/>
                </a:solidFill>
              </a:rPr>
              <a:t>Examples:</a:t>
            </a:r>
          </a:p>
          <a:p>
            <a:pPr lvl="1"/>
            <a:r>
              <a:rPr lang="en-US" sz="2400" dirty="0" smtClean="0">
                <a:solidFill>
                  <a:srgbClr val="17375E"/>
                </a:solidFill>
              </a:rPr>
              <a:t>Maintenance unit</a:t>
            </a:r>
            <a:endParaRPr lang="en-US" sz="2400" dirty="0">
              <a:solidFill>
                <a:srgbClr val="17375E"/>
              </a:solidFill>
            </a:endParaRPr>
          </a:p>
          <a:p>
            <a:pPr lvl="1"/>
            <a:r>
              <a:rPr lang="en-US" sz="2400" dirty="0" smtClean="0">
                <a:solidFill>
                  <a:srgbClr val="17375E"/>
                </a:solidFill>
              </a:rPr>
              <a:t>Production Line 1 </a:t>
            </a:r>
            <a:endParaRPr lang="en-US" sz="2400" dirty="0">
              <a:solidFill>
                <a:srgbClr val="17375E"/>
              </a:solidFill>
            </a:endParaRPr>
          </a:p>
          <a:p>
            <a:pPr lvl="1"/>
            <a:r>
              <a:rPr lang="en-US" sz="2400" dirty="0" smtClean="0">
                <a:solidFill>
                  <a:srgbClr val="17375E"/>
                </a:solidFill>
              </a:rPr>
              <a:t>Ladies shoe department</a:t>
            </a:r>
          </a:p>
          <a:p>
            <a:endParaRPr lang="en-US" dirty="0" smtClean="0"/>
          </a:p>
          <a:p>
            <a:endParaRPr lang="en-US" sz="3600" dirty="0"/>
          </a:p>
        </p:txBody>
      </p:sp>
    </p:spTree>
    <p:extLst>
      <p:ext uri="{BB962C8B-B14F-4D97-AF65-F5344CB8AC3E}">
        <p14:creationId xmlns:p14="http://schemas.microsoft.com/office/powerpoint/2010/main" val="3958791583"/>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Witness Statements</a:t>
            </a:r>
            <a:endParaRPr lang="en-US" dirty="0"/>
          </a:p>
        </p:txBody>
      </p:sp>
      <p:sp>
        <p:nvSpPr>
          <p:cNvPr id="3" name="Content Placeholder 2"/>
          <p:cNvSpPr>
            <a:spLocks noGrp="1"/>
          </p:cNvSpPr>
          <p:nvPr>
            <p:ph idx="1"/>
          </p:nvPr>
        </p:nvSpPr>
        <p:spPr>
          <a:xfrm>
            <a:off x="457200" y="1371600"/>
            <a:ext cx="8229600" cy="4800600"/>
          </a:xfrm>
        </p:spPr>
        <p:txBody>
          <a:bodyPr/>
          <a:lstStyle/>
          <a:p>
            <a:r>
              <a:rPr lang="en-US" sz="2400" dirty="0" smtClean="0">
                <a:solidFill>
                  <a:srgbClr val="17375E"/>
                </a:solidFill>
              </a:rPr>
              <a:t>Board overturned a 1978 decision</a:t>
            </a:r>
          </a:p>
          <a:p>
            <a:r>
              <a:rPr lang="en-US" sz="2400" dirty="0" smtClean="0">
                <a:solidFill>
                  <a:srgbClr val="17375E"/>
                </a:solidFill>
              </a:rPr>
              <a:t>Employers must turn over witness statements to union prior to arbitration</a:t>
            </a:r>
          </a:p>
          <a:p>
            <a:r>
              <a:rPr lang="en-US" sz="2400" dirty="0" smtClean="0">
                <a:solidFill>
                  <a:srgbClr val="17375E"/>
                </a:solidFill>
              </a:rPr>
              <a:t>Board ignored problems of witness tampering</a:t>
            </a:r>
            <a:endParaRPr lang="en-US" sz="2400" dirty="0">
              <a:solidFill>
                <a:srgbClr val="17375E"/>
              </a:solidFill>
            </a:endParaRPr>
          </a:p>
        </p:txBody>
      </p:sp>
    </p:spTree>
    <p:extLst>
      <p:ext uri="{BB962C8B-B14F-4D97-AF65-F5344CB8AC3E}">
        <p14:creationId xmlns:p14="http://schemas.microsoft.com/office/powerpoint/2010/main" val="371752854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Dues Check-Off After</a:t>
            </a:r>
            <a:endParaRPr lang="en-US" dirty="0"/>
          </a:p>
        </p:txBody>
      </p:sp>
      <p:sp>
        <p:nvSpPr>
          <p:cNvPr id="3" name="Content Placeholder 2"/>
          <p:cNvSpPr>
            <a:spLocks noGrp="1"/>
          </p:cNvSpPr>
          <p:nvPr>
            <p:ph idx="1"/>
          </p:nvPr>
        </p:nvSpPr>
        <p:spPr>
          <a:xfrm>
            <a:off x="457200" y="1371600"/>
            <a:ext cx="8229600" cy="4800600"/>
          </a:xfrm>
        </p:spPr>
        <p:txBody>
          <a:bodyPr/>
          <a:lstStyle/>
          <a:p>
            <a:r>
              <a:rPr lang="en-US" sz="2400" dirty="0" smtClean="0">
                <a:solidFill>
                  <a:srgbClr val="17375E"/>
                </a:solidFill>
              </a:rPr>
              <a:t>Board overturned a 1962 decision</a:t>
            </a:r>
          </a:p>
          <a:p>
            <a:r>
              <a:rPr lang="en-US" sz="2400" dirty="0" smtClean="0">
                <a:solidFill>
                  <a:srgbClr val="17375E"/>
                </a:solidFill>
              </a:rPr>
              <a:t>Employers must continue dues check-off after contract expires</a:t>
            </a:r>
            <a:endParaRPr lang="en-US" sz="2400" dirty="0">
              <a:solidFill>
                <a:srgbClr val="17375E"/>
              </a:solidFill>
            </a:endParaRPr>
          </a:p>
        </p:txBody>
      </p:sp>
    </p:spTree>
    <p:extLst>
      <p:ext uri="{BB962C8B-B14F-4D97-AF65-F5344CB8AC3E}">
        <p14:creationId xmlns:p14="http://schemas.microsoft.com/office/powerpoint/2010/main" val="287265785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Joint Employer Status</a:t>
            </a:r>
            <a:endParaRPr lang="en-US" dirty="0"/>
          </a:p>
        </p:txBody>
      </p:sp>
      <p:sp>
        <p:nvSpPr>
          <p:cNvPr id="3" name="Content Placeholder 2"/>
          <p:cNvSpPr>
            <a:spLocks noGrp="1"/>
          </p:cNvSpPr>
          <p:nvPr>
            <p:ph idx="1"/>
          </p:nvPr>
        </p:nvSpPr>
        <p:spPr>
          <a:xfrm>
            <a:off x="457200" y="1371600"/>
            <a:ext cx="8229600" cy="4800600"/>
          </a:xfrm>
        </p:spPr>
        <p:txBody>
          <a:bodyPr/>
          <a:lstStyle/>
          <a:p>
            <a:r>
              <a:rPr lang="en-US" sz="2400" dirty="0" smtClean="0">
                <a:solidFill>
                  <a:srgbClr val="17375E"/>
                </a:solidFill>
              </a:rPr>
              <a:t>Board solicited input from interested parties</a:t>
            </a:r>
          </a:p>
          <a:p>
            <a:r>
              <a:rPr lang="en-US" sz="2400" dirty="0" smtClean="0">
                <a:solidFill>
                  <a:srgbClr val="17375E"/>
                </a:solidFill>
              </a:rPr>
              <a:t>Considering a broader standard</a:t>
            </a:r>
          </a:p>
          <a:p>
            <a:r>
              <a:rPr lang="en-US" sz="2400" dirty="0" smtClean="0">
                <a:solidFill>
                  <a:srgbClr val="17375E"/>
                </a:solidFill>
              </a:rPr>
              <a:t>Change supported by unions</a:t>
            </a:r>
            <a:endParaRPr lang="en-US" sz="2400" dirty="0">
              <a:solidFill>
                <a:srgbClr val="17375E"/>
              </a:solidFill>
            </a:endParaRPr>
          </a:p>
        </p:txBody>
      </p:sp>
    </p:spTree>
    <p:extLst>
      <p:ext uri="{BB962C8B-B14F-4D97-AF65-F5344CB8AC3E}">
        <p14:creationId xmlns:p14="http://schemas.microsoft.com/office/powerpoint/2010/main" val="215705107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a:bodyPr>
          <a:lstStyle/>
          <a:p>
            <a:pPr algn="ctr"/>
            <a:r>
              <a:rPr lang="en-US" dirty="0" smtClean="0"/>
              <a:t>NLRB Is Changing Enforcement Strategies</a:t>
            </a:r>
            <a:endParaRPr lang="en-US" dirty="0"/>
          </a:p>
        </p:txBody>
      </p:sp>
      <p:sp>
        <p:nvSpPr>
          <p:cNvPr id="3" name="Content Placeholder 2"/>
          <p:cNvSpPr>
            <a:spLocks noGrp="1"/>
          </p:cNvSpPr>
          <p:nvPr>
            <p:ph idx="1"/>
          </p:nvPr>
        </p:nvSpPr>
        <p:spPr>
          <a:xfrm>
            <a:off x="457200" y="1371600"/>
            <a:ext cx="8229600" cy="4572000"/>
          </a:xfrm>
        </p:spPr>
        <p:txBody>
          <a:bodyPr>
            <a:normAutofit/>
          </a:bodyPr>
          <a:lstStyle/>
          <a:p>
            <a:r>
              <a:rPr lang="en-US" sz="2400" dirty="0" smtClean="0"/>
              <a:t>Increased use of 10(j) injunctions</a:t>
            </a:r>
          </a:p>
          <a:p>
            <a:r>
              <a:rPr lang="en-US" dirty="0" smtClean="0"/>
              <a:t>Changes in interest calculations</a:t>
            </a:r>
          </a:p>
          <a:p>
            <a:r>
              <a:rPr lang="en-US" sz="2400" dirty="0" smtClean="0"/>
              <a:t>Default language in settlement agreements</a:t>
            </a:r>
          </a:p>
          <a:p>
            <a:r>
              <a:rPr lang="en-US" dirty="0" smtClean="0"/>
              <a:t>Extraordinary remedies</a:t>
            </a:r>
          </a:p>
          <a:p>
            <a:pPr lvl="1"/>
            <a:r>
              <a:rPr lang="en-US" sz="2000" dirty="0" smtClean="0"/>
              <a:t>Notices posted on company intranets</a:t>
            </a:r>
          </a:p>
          <a:p>
            <a:pPr lvl="1"/>
            <a:r>
              <a:rPr lang="en-US" sz="2000" dirty="0" smtClean="0"/>
              <a:t>Requiring CEOs to read notices</a:t>
            </a:r>
          </a:p>
          <a:p>
            <a:pPr lvl="1"/>
            <a:r>
              <a:rPr lang="en-US" sz="2000" dirty="0" smtClean="0"/>
              <a:t>Bargaining expenses for unions</a:t>
            </a:r>
          </a:p>
          <a:p>
            <a:r>
              <a:rPr lang="en-US" dirty="0" smtClean="0"/>
              <a:t>Threats to sue states for “secret ballot election” laws</a:t>
            </a:r>
            <a:r>
              <a:rPr lang="en-US" sz="2400" dirty="0" smtClean="0"/>
              <a:t>  </a:t>
            </a:r>
          </a:p>
          <a:p>
            <a:pPr marL="0" indent="0">
              <a:buNone/>
            </a:pPr>
            <a:r>
              <a:rPr lang="en-US" dirty="0" smtClean="0"/>
              <a:t> </a:t>
            </a:r>
            <a:endParaRPr lang="en-US" sz="2400" dirty="0"/>
          </a:p>
        </p:txBody>
      </p:sp>
    </p:spTree>
    <p:extLst>
      <p:ext uri="{BB962C8B-B14F-4D97-AF65-F5344CB8AC3E}">
        <p14:creationId xmlns:p14="http://schemas.microsoft.com/office/powerpoint/2010/main" val="113491545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7048"/>
            <a:ext cx="7772400" cy="1470025"/>
          </a:xfrm>
        </p:spPr>
        <p:txBody>
          <a:bodyPr/>
          <a:lstStyle/>
          <a:p>
            <a:r>
              <a:rPr lang="en-US" dirty="0" smtClean="0"/>
              <a:t>HOT TOPICS:</a:t>
            </a:r>
            <a:br>
              <a:rPr lang="en-US" dirty="0" smtClean="0"/>
            </a:br>
            <a:r>
              <a:rPr lang="en-US" u="sng" dirty="0" smtClean="0"/>
              <a:t>Immigration</a:t>
            </a:r>
            <a:endParaRPr lang="en-US" u="sng" dirty="0"/>
          </a:p>
        </p:txBody>
      </p:sp>
      <p:sp>
        <p:nvSpPr>
          <p:cNvPr id="3" name="Subtitle 2"/>
          <p:cNvSpPr>
            <a:spLocks noGrp="1"/>
          </p:cNvSpPr>
          <p:nvPr>
            <p:ph type="subTitle" idx="4294967295"/>
          </p:nvPr>
        </p:nvSpPr>
        <p:spPr>
          <a:xfrm>
            <a:off x="1371600" y="3886200"/>
            <a:ext cx="6400800" cy="1752600"/>
          </a:xfrm>
          <a:prstGeom prst="rect">
            <a:avLst/>
          </a:prstGeom>
        </p:spPr>
        <p:txBody>
          <a:bodyPr/>
          <a:lstStyle/>
          <a:p>
            <a:endParaRPr lang="en-US"/>
          </a:p>
        </p:txBody>
      </p:sp>
      <p:pic>
        <p:nvPicPr>
          <p:cNvPr id="4" name="Picture 3" descr="Flames-BG-0001.jpg"/>
          <p:cNvPicPr>
            <a:picLocks noChangeAspect="1"/>
          </p:cNvPicPr>
          <p:nvPr/>
        </p:nvPicPr>
        <p:blipFill>
          <a:blip r:embed="rId3" cstate="print"/>
          <a:srcRect b="42000"/>
          <a:stretch>
            <a:fillRect/>
          </a:stretch>
        </p:blipFill>
        <p:spPr>
          <a:xfrm>
            <a:off x="2057400" y="3861303"/>
            <a:ext cx="5029200" cy="1944624"/>
          </a:xfrm>
          <a:prstGeom prst="rect">
            <a:avLst/>
          </a:prstGeom>
        </p:spPr>
      </p:pic>
    </p:spTree>
    <p:extLst>
      <p:ext uri="{BB962C8B-B14F-4D97-AF65-F5344CB8AC3E}">
        <p14:creationId xmlns:p14="http://schemas.microsoft.com/office/powerpoint/2010/main" val="372088455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Immigration Law Changes</a:t>
            </a:r>
            <a:endParaRPr lang="en-US" dirty="0"/>
          </a:p>
        </p:txBody>
      </p:sp>
      <p:sp>
        <p:nvSpPr>
          <p:cNvPr id="3" name="Content Placeholder 2"/>
          <p:cNvSpPr>
            <a:spLocks noGrp="1"/>
          </p:cNvSpPr>
          <p:nvPr>
            <p:ph idx="1"/>
          </p:nvPr>
        </p:nvSpPr>
        <p:spPr>
          <a:xfrm>
            <a:off x="457200" y="1371600"/>
            <a:ext cx="8229600" cy="4800600"/>
          </a:xfrm>
        </p:spPr>
        <p:txBody>
          <a:bodyPr/>
          <a:lstStyle/>
          <a:p>
            <a:pPr marL="461963" indent="-461963" eaLnBrk="0" hangingPunct="0">
              <a:buSzPct val="100000"/>
              <a:defRPr/>
            </a:pPr>
            <a:r>
              <a:rPr lang="en-US" dirty="0" smtClean="0">
                <a:solidFill>
                  <a:srgbClr val="17375E"/>
                </a:solidFill>
              </a:rPr>
              <a:t>State laws</a:t>
            </a:r>
          </a:p>
          <a:p>
            <a:pPr marL="461963" indent="-461963" eaLnBrk="0" hangingPunct="0">
              <a:buSzPct val="100000"/>
              <a:defRPr/>
            </a:pPr>
            <a:r>
              <a:rPr lang="en-US" dirty="0" smtClean="0"/>
              <a:t>Use the new I-9 Form issued March 8, 2013</a:t>
            </a:r>
          </a:p>
          <a:p>
            <a:pPr marL="400050" lvl="1" indent="-461963" eaLnBrk="0" fontAlgn="base" hangingPunct="0">
              <a:spcBef>
                <a:spcPts val="0"/>
              </a:spcBef>
              <a:spcAft>
                <a:spcPct val="0"/>
              </a:spcAft>
              <a:buSzPct val="100000"/>
              <a:buNone/>
              <a:defRPr/>
            </a:pPr>
            <a:r>
              <a:rPr lang="en-US" dirty="0" smtClean="0"/>
              <a:t>	      </a:t>
            </a:r>
            <a:r>
              <a:rPr lang="en-US" dirty="0" smtClean="0">
                <a:hlinkClick r:id="rId3"/>
              </a:rPr>
              <a:t>www.uscis.gov/files/form/i-9.pdf</a:t>
            </a:r>
            <a:endParaRPr lang="en-US" dirty="0" smtClean="0"/>
          </a:p>
          <a:p>
            <a:pPr marL="0" lvl="0" indent="-461963" eaLnBrk="0" fontAlgn="base" hangingPunct="0">
              <a:spcBef>
                <a:spcPts val="0"/>
              </a:spcBef>
              <a:spcAft>
                <a:spcPct val="0"/>
              </a:spcAft>
              <a:buSzPct val="100000"/>
              <a:defRPr/>
            </a:pPr>
            <a:r>
              <a:rPr lang="en-US" dirty="0" smtClean="0"/>
              <a:t>Post the new posters</a:t>
            </a:r>
          </a:p>
          <a:p>
            <a:endParaRPr lang="en-US" dirty="0"/>
          </a:p>
        </p:txBody>
      </p:sp>
      <p:pic>
        <p:nvPicPr>
          <p:cNvPr id="4" name="Content Placeholder 5" descr="I-9-Page 7 - Form.jpg"/>
          <p:cNvPicPr>
            <a:picLocks noChangeAspect="1"/>
          </p:cNvPicPr>
          <p:nvPr/>
        </p:nvPicPr>
        <p:blipFill>
          <a:blip r:embed="rId4" cstate="print"/>
          <a:srcRect l="2045" t="1289" r="3250" b="27817"/>
          <a:stretch>
            <a:fillRect/>
          </a:stretch>
        </p:blipFill>
        <p:spPr>
          <a:xfrm>
            <a:off x="304800" y="3581400"/>
            <a:ext cx="2362200" cy="2687003"/>
          </a:xfrm>
          <a:prstGeom prst="rect">
            <a:avLst/>
          </a:prstGeom>
          <a:ln>
            <a:solidFill>
              <a:schemeClr val="tx1"/>
            </a:solidFill>
          </a:ln>
        </p:spPr>
      </p:pic>
      <p:pic>
        <p:nvPicPr>
          <p:cNvPr id="5" name="Picture 10"/>
          <p:cNvPicPr>
            <a:picLocks noChangeAspect="1" noChangeArrowheads="1"/>
          </p:cNvPicPr>
          <p:nvPr/>
        </p:nvPicPr>
        <p:blipFill>
          <a:blip r:embed="rId5" cstate="print"/>
          <a:srcRect/>
          <a:stretch>
            <a:fillRect/>
          </a:stretch>
        </p:blipFill>
        <p:spPr>
          <a:xfrm>
            <a:off x="3048000" y="3581400"/>
            <a:ext cx="2133600" cy="2677458"/>
          </a:xfrm>
          <a:prstGeom prst="rect">
            <a:avLst/>
          </a:prstGeom>
          <a:noFill/>
          <a:ln/>
        </p:spPr>
      </p:pic>
      <p:pic>
        <p:nvPicPr>
          <p:cNvPr id="6" name="Picture 7"/>
          <p:cNvPicPr>
            <a:picLocks noChangeAspect="1" noChangeArrowheads="1"/>
          </p:cNvPicPr>
          <p:nvPr/>
        </p:nvPicPr>
        <p:blipFill>
          <a:blip r:embed="rId6" cstate="print"/>
          <a:srcRect/>
          <a:stretch>
            <a:fillRect/>
          </a:stretch>
        </p:blipFill>
        <p:spPr>
          <a:xfrm>
            <a:off x="5486400" y="3581400"/>
            <a:ext cx="3429000" cy="2667000"/>
          </a:xfrm>
          <a:prstGeom prst="rect">
            <a:avLst/>
          </a:prstGeom>
          <a:noFill/>
          <a:ln/>
        </p:spPr>
      </p:pic>
    </p:spTree>
    <p:extLst>
      <p:ext uri="{BB962C8B-B14F-4D97-AF65-F5344CB8AC3E}">
        <p14:creationId xmlns:p14="http://schemas.microsoft.com/office/powerpoint/2010/main" val="261479672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7924800" cy="4525963"/>
          </a:xfrm>
        </p:spPr>
        <p:txBody>
          <a:bodyPr/>
          <a:lstStyle/>
          <a:p>
            <a:pPr marL="461963" lvl="0" indent="-461963" fontAlgn="base">
              <a:lnSpc>
                <a:spcPct val="90000"/>
              </a:lnSpc>
              <a:spcAft>
                <a:spcPts val="600"/>
              </a:spcAft>
              <a:buSzPct val="100000"/>
              <a:buFont typeface="Arial" pitchFamily="34" charset="0"/>
              <a:buChar char="•"/>
              <a:tabLst>
                <a:tab pos="3429000" algn="l"/>
              </a:tabLst>
              <a:defRPr/>
            </a:pPr>
            <a:r>
              <a:rPr lang="en-US" sz="2400" dirty="0" smtClean="0">
                <a:latin typeface="Arial" pitchFamily="34" charset="0"/>
                <a:cs typeface="Arial" pitchFamily="34" charset="0"/>
              </a:rPr>
              <a:t>I-9 Violations	$110 - $1,100/form</a:t>
            </a:r>
          </a:p>
          <a:p>
            <a:pPr marL="461963" lvl="0" indent="-461963" fontAlgn="base">
              <a:lnSpc>
                <a:spcPct val="90000"/>
              </a:lnSpc>
              <a:spcAft>
                <a:spcPts val="600"/>
              </a:spcAft>
              <a:buSzPct val="100000"/>
              <a:buFont typeface="Arial" pitchFamily="34" charset="0"/>
              <a:buChar char="•"/>
              <a:tabLst>
                <a:tab pos="3429000" algn="l"/>
              </a:tabLst>
              <a:defRPr/>
            </a:pPr>
            <a:r>
              <a:rPr lang="en-US" sz="2400" dirty="0" smtClean="0">
                <a:latin typeface="Arial" pitchFamily="34" charset="0"/>
                <a:cs typeface="Arial" pitchFamily="34" charset="0"/>
              </a:rPr>
              <a:t>Document abuse	$110 - $1,100/worker</a:t>
            </a:r>
          </a:p>
          <a:p>
            <a:pPr marL="461963" lvl="0" indent="-461963" fontAlgn="base">
              <a:lnSpc>
                <a:spcPct val="90000"/>
              </a:lnSpc>
              <a:spcAft>
                <a:spcPts val="600"/>
              </a:spcAft>
              <a:buSzPct val="100000"/>
              <a:buFont typeface="Arial" pitchFamily="34" charset="0"/>
              <a:buChar char="•"/>
              <a:tabLst>
                <a:tab pos="3429000" algn="l"/>
              </a:tabLst>
              <a:defRPr/>
            </a:pPr>
            <a:r>
              <a:rPr lang="en-US" sz="2400" dirty="0" smtClean="0">
                <a:latin typeface="Arial" pitchFamily="34" charset="0"/>
                <a:cs typeface="Arial" pitchFamily="34" charset="0"/>
              </a:rPr>
              <a:t>Document fraud	$375 - $6,500/worker</a:t>
            </a:r>
          </a:p>
          <a:p>
            <a:pPr marL="0" lvl="0" indent="-461963" fontAlgn="base">
              <a:spcBef>
                <a:spcPts val="0"/>
              </a:spcBef>
              <a:buSzPct val="100000"/>
              <a:buFont typeface="Arial" pitchFamily="34" charset="0"/>
              <a:buChar char="•"/>
              <a:tabLst>
                <a:tab pos="3429000" algn="l"/>
              </a:tabLst>
              <a:defRPr/>
            </a:pPr>
            <a:r>
              <a:rPr lang="en-US" sz="2400" dirty="0" smtClean="0">
                <a:latin typeface="Arial" pitchFamily="34" charset="0"/>
                <a:cs typeface="Arial" pitchFamily="34" charset="0"/>
              </a:rPr>
              <a:t>Hiring or knowingly </a:t>
            </a:r>
          </a:p>
          <a:p>
            <a:pPr marL="0" lvl="0" indent="-461963" fontAlgn="base">
              <a:spcBef>
                <a:spcPts val="0"/>
              </a:spcBef>
              <a:buSzPct val="100000"/>
              <a:buNone/>
              <a:tabLst>
                <a:tab pos="3429000" algn="l"/>
              </a:tabLst>
              <a:defRPr/>
            </a:pPr>
            <a:r>
              <a:rPr lang="en-US" sz="2400" dirty="0" smtClean="0">
                <a:latin typeface="Arial" pitchFamily="34" charset="0"/>
                <a:cs typeface="Arial" pitchFamily="34" charset="0"/>
              </a:rPr>
              <a:t>      continuing to employ	$375 - $16,000/worker</a:t>
            </a:r>
          </a:p>
          <a:p>
            <a:pPr marL="461963" indent="-461963" fontAlgn="base">
              <a:lnSpc>
                <a:spcPct val="90000"/>
              </a:lnSpc>
              <a:spcAft>
                <a:spcPts val="600"/>
              </a:spcAft>
              <a:buSzPct val="100000"/>
              <a:buFont typeface="Arial" pitchFamily="34" charset="0"/>
              <a:buChar char="•"/>
              <a:tabLst>
                <a:tab pos="3429000" algn="l"/>
              </a:tabLst>
              <a:defRPr/>
            </a:pPr>
            <a:r>
              <a:rPr lang="en-US" sz="2400" dirty="0" smtClean="0">
                <a:latin typeface="Arial" pitchFamily="34" charset="0"/>
                <a:cs typeface="Arial" pitchFamily="34" charset="0"/>
              </a:rPr>
              <a:t>Discrimination	$375 - $16,000/violation</a:t>
            </a:r>
          </a:p>
          <a:p>
            <a:pPr marL="461963" indent="-461963" fontAlgn="base">
              <a:lnSpc>
                <a:spcPct val="90000"/>
              </a:lnSpc>
              <a:buSzPct val="100000"/>
              <a:buFont typeface="Arial" pitchFamily="34" charset="0"/>
              <a:buChar char="•"/>
              <a:tabLst>
                <a:tab pos="3429000" algn="l"/>
              </a:tabLst>
              <a:defRPr/>
            </a:pPr>
            <a:r>
              <a:rPr lang="en-US" sz="2400" dirty="0" smtClean="0">
                <a:latin typeface="Arial" pitchFamily="34" charset="0"/>
                <a:cs typeface="Arial" pitchFamily="34" charset="0"/>
              </a:rPr>
              <a:t>Pattern or practice	$3,000/alien + </a:t>
            </a:r>
          </a:p>
          <a:p>
            <a:pPr marL="461963" indent="-461963" fontAlgn="base">
              <a:lnSpc>
                <a:spcPct val="90000"/>
              </a:lnSpc>
              <a:spcBef>
                <a:spcPts val="0"/>
              </a:spcBef>
              <a:spcAft>
                <a:spcPts val="600"/>
              </a:spcAft>
              <a:buSzPct val="100000"/>
              <a:buNone/>
              <a:tabLst>
                <a:tab pos="3429000" algn="l"/>
              </a:tabLst>
              <a:defRPr/>
            </a:pPr>
            <a:r>
              <a:rPr lang="en-US" sz="2400" dirty="0" smtClean="0">
                <a:latin typeface="Arial" pitchFamily="34" charset="0"/>
                <a:cs typeface="Arial" pitchFamily="34" charset="0"/>
              </a:rPr>
              <a:t>		6 months’ prison</a:t>
            </a:r>
          </a:p>
          <a:p>
            <a:pPr marL="461963" lvl="0" indent="-461963" fontAlgn="base">
              <a:lnSpc>
                <a:spcPct val="90000"/>
              </a:lnSpc>
              <a:spcAft>
                <a:spcPts val="600"/>
              </a:spcAft>
              <a:buSzPct val="100000"/>
              <a:buNone/>
              <a:tabLst>
                <a:tab pos="3429000" algn="l"/>
              </a:tabLst>
              <a:defRPr/>
            </a:pPr>
            <a:endParaRPr lang="en-US" dirty="0" smtClean="0"/>
          </a:p>
          <a:p>
            <a:pPr marL="461963" lvl="0" indent="-461963" fontAlgn="base">
              <a:lnSpc>
                <a:spcPct val="90000"/>
              </a:lnSpc>
              <a:spcAft>
                <a:spcPts val="600"/>
              </a:spcAft>
              <a:buSzPct val="100000"/>
              <a:buNone/>
              <a:tabLst>
                <a:tab pos="3429000" algn="l"/>
              </a:tabLst>
              <a:defRPr/>
            </a:pPr>
            <a:endParaRPr lang="en-US" dirty="0" smtClean="0"/>
          </a:p>
          <a:p>
            <a:endParaRPr lang="en-US" dirty="0"/>
          </a:p>
        </p:txBody>
      </p:sp>
      <p:pic>
        <p:nvPicPr>
          <p:cNvPr id="6" name="Picture 5" descr="dollar_sign1.jpg"/>
          <p:cNvPicPr>
            <a:picLocks noChangeAspect="1"/>
          </p:cNvPicPr>
          <p:nvPr/>
        </p:nvPicPr>
        <p:blipFill>
          <a:blip r:embed="rId3" cstate="print"/>
          <a:stretch>
            <a:fillRect/>
          </a:stretch>
        </p:blipFill>
        <p:spPr>
          <a:xfrm>
            <a:off x="7239000" y="1447800"/>
            <a:ext cx="1611630" cy="2209800"/>
          </a:xfrm>
          <a:prstGeom prst="rect">
            <a:avLst/>
          </a:prstGeom>
        </p:spPr>
      </p:pic>
      <p:pic>
        <p:nvPicPr>
          <p:cNvPr id="7" name="Picture 6" descr="jail.jpg"/>
          <p:cNvPicPr>
            <a:picLocks noChangeAspect="1"/>
          </p:cNvPicPr>
          <p:nvPr/>
        </p:nvPicPr>
        <p:blipFill>
          <a:blip r:embed="rId4" cstate="print"/>
          <a:srcRect l="3564" r="2376" b="4800"/>
          <a:stretch>
            <a:fillRect/>
          </a:stretch>
        </p:blipFill>
        <p:spPr>
          <a:xfrm>
            <a:off x="7086600" y="4572000"/>
            <a:ext cx="1774684" cy="1778437"/>
          </a:xfrm>
          <a:prstGeom prst="rect">
            <a:avLst/>
          </a:prstGeom>
        </p:spPr>
      </p:pic>
      <p:sp>
        <p:nvSpPr>
          <p:cNvPr id="8" name="Title 7"/>
          <p:cNvSpPr>
            <a:spLocks noGrp="1"/>
          </p:cNvSpPr>
          <p:nvPr>
            <p:ph type="title"/>
          </p:nvPr>
        </p:nvSpPr>
        <p:spPr/>
        <p:txBody>
          <a:bodyPr/>
          <a:lstStyle/>
          <a:p>
            <a:r>
              <a:rPr lang="en-US" dirty="0" smtClean="0"/>
              <a:t>Things To Remember</a:t>
            </a:r>
            <a:endParaRPr lang="en-US" dirty="0"/>
          </a:p>
        </p:txBody>
      </p:sp>
    </p:spTree>
    <p:extLst>
      <p:ext uri="{BB962C8B-B14F-4D97-AF65-F5344CB8AC3E}">
        <p14:creationId xmlns:p14="http://schemas.microsoft.com/office/powerpoint/2010/main" val="191410668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7048"/>
            <a:ext cx="7772400" cy="1470025"/>
          </a:xfrm>
        </p:spPr>
        <p:txBody>
          <a:bodyPr/>
          <a:lstStyle/>
          <a:p>
            <a:r>
              <a:rPr lang="en-US" dirty="0" smtClean="0"/>
              <a:t>HOT TOPICS:</a:t>
            </a:r>
            <a:br>
              <a:rPr lang="en-US" dirty="0" smtClean="0"/>
            </a:br>
            <a:r>
              <a:rPr lang="en-US" u="sng" dirty="0" smtClean="0"/>
              <a:t>Wage &amp; Hour</a:t>
            </a:r>
            <a:endParaRPr lang="en-US" u="sng" dirty="0"/>
          </a:p>
        </p:txBody>
      </p:sp>
      <p:sp>
        <p:nvSpPr>
          <p:cNvPr id="3" name="Subtitle 2"/>
          <p:cNvSpPr>
            <a:spLocks noGrp="1"/>
          </p:cNvSpPr>
          <p:nvPr>
            <p:ph type="subTitle" idx="4294967295"/>
          </p:nvPr>
        </p:nvSpPr>
        <p:spPr>
          <a:xfrm>
            <a:off x="1371600" y="3886200"/>
            <a:ext cx="6400800" cy="1752600"/>
          </a:xfrm>
          <a:prstGeom prst="rect">
            <a:avLst/>
          </a:prstGeom>
        </p:spPr>
        <p:txBody>
          <a:bodyPr/>
          <a:lstStyle/>
          <a:p>
            <a:endParaRPr lang="en-US"/>
          </a:p>
        </p:txBody>
      </p:sp>
      <p:pic>
        <p:nvPicPr>
          <p:cNvPr id="4" name="Picture 3" descr="Flames-BG-0001.jpg"/>
          <p:cNvPicPr>
            <a:picLocks noChangeAspect="1"/>
          </p:cNvPicPr>
          <p:nvPr/>
        </p:nvPicPr>
        <p:blipFill>
          <a:blip r:embed="rId3" cstate="print"/>
          <a:srcRect b="42000"/>
          <a:stretch>
            <a:fillRect/>
          </a:stretch>
        </p:blipFill>
        <p:spPr>
          <a:xfrm>
            <a:off x="2057400" y="3861303"/>
            <a:ext cx="5029200" cy="1944624"/>
          </a:xfrm>
          <a:prstGeom prst="rect">
            <a:avLst/>
          </a:prstGeom>
        </p:spPr>
      </p:pic>
    </p:spTree>
    <p:extLst>
      <p:ext uri="{BB962C8B-B14F-4D97-AF65-F5344CB8AC3E}">
        <p14:creationId xmlns:p14="http://schemas.microsoft.com/office/powerpoint/2010/main" val="28506499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4800600"/>
          </a:xfrm>
        </p:spPr>
        <p:txBody>
          <a:bodyPr/>
          <a:lstStyle/>
          <a:p>
            <a:pPr marL="350838" indent="-350838">
              <a:buFont typeface="Arial" pitchFamily="34" charset="0"/>
              <a:buChar char="•"/>
            </a:pPr>
            <a:r>
              <a:rPr lang="en-US" sz="2400" dirty="0" smtClean="0">
                <a:latin typeface="Arial" pitchFamily="34" charset="0"/>
                <a:cs typeface="Arial" pitchFamily="34" charset="0"/>
              </a:rPr>
              <a:t>Wage and hour complaints continue to increase</a:t>
            </a:r>
          </a:p>
          <a:p>
            <a:pPr marL="350838" indent="-350838">
              <a:buFont typeface="Arial" pitchFamily="34" charset="0"/>
              <a:buChar char="•"/>
            </a:pPr>
            <a:r>
              <a:rPr lang="en-US" sz="2400" dirty="0" smtClean="0">
                <a:latin typeface="Arial" pitchFamily="34" charset="0"/>
                <a:cs typeface="Arial" pitchFamily="34" charset="0"/>
              </a:rPr>
              <a:t>Attorneys’ fees are expensive in these cases</a:t>
            </a:r>
          </a:p>
        </p:txBody>
      </p:sp>
      <p:pic>
        <p:nvPicPr>
          <p:cNvPr id="7" name="Picture 6" descr="pay stub.jpg"/>
          <p:cNvPicPr>
            <a:picLocks noChangeAspect="1"/>
          </p:cNvPicPr>
          <p:nvPr/>
        </p:nvPicPr>
        <p:blipFill>
          <a:blip r:embed="rId3" cstate="print"/>
          <a:stretch>
            <a:fillRect/>
          </a:stretch>
        </p:blipFill>
        <p:spPr>
          <a:xfrm>
            <a:off x="2667000" y="3200400"/>
            <a:ext cx="4089400" cy="2729482"/>
          </a:xfrm>
          <a:prstGeom prst="rect">
            <a:avLst/>
          </a:prstGeom>
        </p:spPr>
      </p:pic>
      <p:sp>
        <p:nvSpPr>
          <p:cNvPr id="5" name="Title 4"/>
          <p:cNvSpPr>
            <a:spLocks noGrp="1"/>
          </p:cNvSpPr>
          <p:nvPr>
            <p:ph type="title"/>
          </p:nvPr>
        </p:nvSpPr>
        <p:spPr/>
        <p:txBody>
          <a:bodyPr/>
          <a:lstStyle/>
          <a:p>
            <a:r>
              <a:rPr lang="en-US" dirty="0" smtClean="0"/>
              <a:t>Pay Employees Correctly</a:t>
            </a:r>
            <a:endParaRPr lang="en-US" dirty="0"/>
          </a:p>
        </p:txBody>
      </p:sp>
    </p:spTree>
    <p:extLst>
      <p:ext uri="{BB962C8B-B14F-4D97-AF65-F5344CB8AC3E}">
        <p14:creationId xmlns:p14="http://schemas.microsoft.com/office/powerpoint/2010/main" val="35654339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Placeholder 2"/>
          <p:cNvSpPr>
            <a:spLocks noGrp="1"/>
          </p:cNvSpPr>
          <p:nvPr>
            <p:ph type="body" sz="half" idx="1"/>
          </p:nvPr>
        </p:nvSpPr>
        <p:spPr bwMode="auto">
          <a:xfrm>
            <a:off x="457200" y="1371600"/>
            <a:ext cx="7620000" cy="4800600"/>
          </a:xfrm>
          <a:ln>
            <a:miter lim="800000"/>
            <a:headEnd/>
            <a:tailEnd/>
          </a:ln>
        </p:spPr>
        <p:txBody>
          <a:bodyPr vert="horz" wrap="square" lIns="91440" tIns="45720" rIns="91440" bIns="45720" numCol="1" anchor="t" anchorCtr="0" compatLnSpc="1">
            <a:prstTxWarp prst="textNoShape">
              <a:avLst/>
            </a:prstTxWarp>
            <a:normAutofit/>
          </a:bodyPr>
          <a:lstStyle/>
          <a:p>
            <a:pPr marL="457200" lvl="1" indent="-457200">
              <a:spcBef>
                <a:spcPts val="0"/>
              </a:spcBef>
              <a:spcAft>
                <a:spcPts val="600"/>
              </a:spcAft>
              <a:buFont typeface="Arial" panose="020B0604020202020204" pitchFamily="34" charset="0"/>
              <a:buChar char="•"/>
              <a:defRPr/>
            </a:pPr>
            <a:r>
              <a:rPr lang="en-US" sz="2400" dirty="0" smtClean="0"/>
              <a:t>Discrimination, harassment &amp; retaliation</a:t>
            </a:r>
          </a:p>
          <a:p>
            <a:pPr marL="457200" lvl="1" indent="-457200">
              <a:spcBef>
                <a:spcPts val="0"/>
              </a:spcBef>
              <a:spcAft>
                <a:spcPts val="600"/>
              </a:spcAft>
              <a:buFont typeface="Arial" panose="020B0604020202020204" pitchFamily="34" charset="0"/>
              <a:buChar char="•"/>
              <a:defRPr/>
            </a:pPr>
            <a:r>
              <a:rPr lang="en-US" sz="2400" dirty="0" smtClean="0"/>
              <a:t>Labor law</a:t>
            </a:r>
          </a:p>
          <a:p>
            <a:pPr marL="457200" lvl="1" indent="-457200">
              <a:spcBef>
                <a:spcPts val="0"/>
              </a:spcBef>
              <a:spcAft>
                <a:spcPts val="600"/>
              </a:spcAft>
              <a:buFont typeface="Arial" panose="020B0604020202020204" pitchFamily="34" charset="0"/>
              <a:buChar char="•"/>
              <a:defRPr/>
            </a:pPr>
            <a:r>
              <a:rPr lang="en-US" sz="2400" dirty="0" smtClean="0"/>
              <a:t>Government contracts</a:t>
            </a:r>
          </a:p>
          <a:p>
            <a:pPr marL="457200" lvl="1" indent="-457200">
              <a:spcBef>
                <a:spcPts val="0"/>
              </a:spcBef>
              <a:spcAft>
                <a:spcPts val="600"/>
              </a:spcAft>
              <a:buFont typeface="Arial" panose="020B0604020202020204" pitchFamily="34" charset="0"/>
              <a:buChar char="•"/>
              <a:defRPr/>
            </a:pPr>
            <a:r>
              <a:rPr lang="en-US" sz="2400" dirty="0" smtClean="0"/>
              <a:t>Immigration </a:t>
            </a:r>
          </a:p>
          <a:p>
            <a:pPr marL="457200" lvl="1" indent="-457200">
              <a:spcBef>
                <a:spcPts val="0"/>
              </a:spcBef>
              <a:spcAft>
                <a:spcPts val="600"/>
              </a:spcAft>
              <a:buFont typeface="Arial" panose="020B0604020202020204" pitchFamily="34" charset="0"/>
              <a:buChar char="•"/>
              <a:defRPr/>
            </a:pPr>
            <a:r>
              <a:rPr lang="en-US" sz="2400" dirty="0" smtClean="0"/>
              <a:t>Wage/hour</a:t>
            </a:r>
          </a:p>
          <a:p>
            <a:pPr marL="457200" lvl="1" indent="-457200">
              <a:spcBef>
                <a:spcPts val="0"/>
              </a:spcBef>
              <a:spcAft>
                <a:spcPts val="600"/>
              </a:spcAft>
              <a:buFont typeface="Arial" panose="020B0604020202020204" pitchFamily="34" charset="0"/>
              <a:buChar char="•"/>
              <a:defRPr/>
            </a:pPr>
            <a:r>
              <a:rPr lang="en-US" sz="2400" dirty="0" smtClean="0"/>
              <a:t>Others</a:t>
            </a:r>
          </a:p>
        </p:txBody>
      </p:sp>
      <p:sp>
        <p:nvSpPr>
          <p:cNvPr id="5" name="Title 1"/>
          <p:cNvSpPr>
            <a:spLocks noGrp="1"/>
          </p:cNvSpPr>
          <p:nvPr>
            <p:ph type="title"/>
          </p:nvPr>
        </p:nvSpPr>
        <p:spPr>
          <a:xfrm>
            <a:off x="457200" y="0"/>
            <a:ext cx="8229600" cy="990600"/>
          </a:xfrm>
        </p:spPr>
        <p:txBody>
          <a:bodyPr>
            <a:normAutofit/>
          </a:bodyPr>
          <a:lstStyle/>
          <a:p>
            <a:r>
              <a:rPr lang="en-US" dirty="0" smtClean="0"/>
              <a:t>Overview of Hot Topics For 2014</a:t>
            </a:r>
            <a:endParaRPr lang="en-US" dirty="0"/>
          </a:p>
        </p:txBody>
      </p:sp>
    </p:spTree>
    <p:extLst>
      <p:ext uri="{BB962C8B-B14F-4D97-AF65-F5344CB8AC3E}">
        <p14:creationId xmlns:p14="http://schemas.microsoft.com/office/powerpoint/2010/main" val="299586026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3733800"/>
          </a:xfrm>
        </p:spPr>
        <p:txBody>
          <a:bodyPr/>
          <a:lstStyle/>
          <a:p>
            <a:pPr>
              <a:spcBef>
                <a:spcPts val="0"/>
              </a:spcBef>
              <a:spcAft>
                <a:spcPts val="1200"/>
              </a:spcAft>
              <a:buFont typeface="Arial" pitchFamily="34" charset="0"/>
              <a:buChar char="•"/>
            </a:pPr>
            <a:r>
              <a:rPr lang="en-US" sz="2400" dirty="0" smtClean="0">
                <a:latin typeface="Arial" pitchFamily="34" charset="0"/>
                <a:cs typeface="Arial" pitchFamily="34" charset="0"/>
              </a:rPr>
              <a:t>Misclassifying workers as independent contractors</a:t>
            </a:r>
          </a:p>
          <a:p>
            <a:pPr>
              <a:spcBef>
                <a:spcPts val="0"/>
              </a:spcBef>
              <a:spcAft>
                <a:spcPts val="1200"/>
              </a:spcAft>
              <a:buFont typeface="Arial" pitchFamily="34" charset="0"/>
              <a:buChar char="•"/>
            </a:pPr>
            <a:r>
              <a:rPr lang="en-US" sz="2400" dirty="0" smtClean="0">
                <a:latin typeface="Arial" pitchFamily="34" charset="0"/>
                <a:cs typeface="Arial" pitchFamily="34" charset="0"/>
              </a:rPr>
              <a:t>Improperly classifying employees as exempt</a:t>
            </a:r>
          </a:p>
          <a:p>
            <a:pPr>
              <a:spcBef>
                <a:spcPts val="0"/>
              </a:spcBef>
              <a:spcAft>
                <a:spcPts val="1200"/>
              </a:spcAft>
              <a:buFont typeface="Arial" pitchFamily="34" charset="0"/>
              <a:buChar char="•"/>
            </a:pPr>
            <a:r>
              <a:rPr lang="en-US" sz="2400" dirty="0" smtClean="0">
                <a:latin typeface="Arial" pitchFamily="34" charset="0"/>
                <a:cs typeface="Arial" pitchFamily="34" charset="0"/>
              </a:rPr>
              <a:t>Failing to maintain the required time records</a:t>
            </a:r>
          </a:p>
          <a:p>
            <a:pPr>
              <a:spcBef>
                <a:spcPts val="0"/>
              </a:spcBef>
              <a:spcAft>
                <a:spcPts val="1200"/>
              </a:spcAft>
              <a:buFont typeface="Arial" pitchFamily="34" charset="0"/>
              <a:buChar char="•"/>
            </a:pPr>
            <a:r>
              <a:rPr lang="en-US" sz="2400" dirty="0" smtClean="0">
                <a:latin typeface="Arial" pitchFamily="34" charset="0"/>
                <a:cs typeface="Arial" pitchFamily="34" charset="0"/>
              </a:rPr>
              <a:t>Failing to compensate employees for “off the clock” work</a:t>
            </a:r>
          </a:p>
          <a:p>
            <a:pPr>
              <a:spcBef>
                <a:spcPts val="0"/>
              </a:spcBef>
              <a:spcAft>
                <a:spcPts val="1200"/>
              </a:spcAft>
              <a:buFont typeface="Arial" pitchFamily="34" charset="0"/>
              <a:buChar char="•"/>
            </a:pPr>
            <a:r>
              <a:rPr lang="en-US" sz="2400" dirty="0" smtClean="0">
                <a:latin typeface="Arial" pitchFamily="34" charset="0"/>
                <a:cs typeface="Arial" pitchFamily="34" charset="0"/>
              </a:rPr>
              <a:t>Failing to compensate for mandatory training time</a:t>
            </a:r>
          </a:p>
          <a:p>
            <a:pPr>
              <a:spcBef>
                <a:spcPts val="0"/>
              </a:spcBef>
              <a:spcAft>
                <a:spcPts val="1200"/>
              </a:spcAft>
              <a:buFont typeface="Arial" pitchFamily="34" charset="0"/>
              <a:buChar char="•"/>
            </a:pPr>
            <a:r>
              <a:rPr lang="en-US" sz="2400" dirty="0" smtClean="0">
                <a:latin typeface="Arial" pitchFamily="34" charset="0"/>
                <a:cs typeface="Arial" pitchFamily="34" charset="0"/>
              </a:rPr>
              <a:t>Making illegal deductions from employees’ wages</a:t>
            </a:r>
          </a:p>
          <a:p>
            <a:endParaRPr lang="en-US" dirty="0"/>
          </a:p>
        </p:txBody>
      </p:sp>
      <p:sp>
        <p:nvSpPr>
          <p:cNvPr id="4" name="Title 3"/>
          <p:cNvSpPr>
            <a:spLocks noGrp="1"/>
          </p:cNvSpPr>
          <p:nvPr>
            <p:ph type="title"/>
          </p:nvPr>
        </p:nvSpPr>
        <p:spPr/>
        <p:txBody>
          <a:bodyPr/>
          <a:lstStyle/>
          <a:p>
            <a:r>
              <a:rPr lang="en-US" dirty="0" smtClean="0"/>
              <a:t>Most Common Violations</a:t>
            </a:r>
            <a:endParaRPr lang="en-US" dirty="0"/>
          </a:p>
        </p:txBody>
      </p:sp>
    </p:spTree>
    <p:extLst>
      <p:ext uri="{BB962C8B-B14F-4D97-AF65-F5344CB8AC3E}">
        <p14:creationId xmlns:p14="http://schemas.microsoft.com/office/powerpoint/2010/main" val="92121073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7048"/>
            <a:ext cx="7772400" cy="1470025"/>
          </a:xfrm>
        </p:spPr>
        <p:txBody>
          <a:bodyPr/>
          <a:lstStyle/>
          <a:p>
            <a:r>
              <a:rPr lang="en-US" dirty="0" smtClean="0"/>
              <a:t>HOT TOPICS:</a:t>
            </a:r>
            <a:br>
              <a:rPr lang="en-US" dirty="0" smtClean="0"/>
            </a:br>
            <a:r>
              <a:rPr lang="en-US" u="sng" dirty="0" smtClean="0"/>
              <a:t>Government Contracts</a:t>
            </a:r>
            <a:endParaRPr lang="en-US" u="sng" dirty="0"/>
          </a:p>
        </p:txBody>
      </p:sp>
      <p:sp>
        <p:nvSpPr>
          <p:cNvPr id="3" name="Subtitle 2"/>
          <p:cNvSpPr>
            <a:spLocks noGrp="1"/>
          </p:cNvSpPr>
          <p:nvPr>
            <p:ph type="subTitle" idx="4294967295"/>
          </p:nvPr>
        </p:nvSpPr>
        <p:spPr>
          <a:xfrm>
            <a:off x="1371600" y="3886200"/>
            <a:ext cx="6400800" cy="1752600"/>
          </a:xfrm>
          <a:prstGeom prst="rect">
            <a:avLst/>
          </a:prstGeom>
        </p:spPr>
        <p:txBody>
          <a:bodyPr/>
          <a:lstStyle/>
          <a:p>
            <a:endParaRPr lang="en-US"/>
          </a:p>
        </p:txBody>
      </p:sp>
      <p:pic>
        <p:nvPicPr>
          <p:cNvPr id="4" name="Picture 3" descr="Flames-BG-0001.jpg"/>
          <p:cNvPicPr>
            <a:picLocks noChangeAspect="1"/>
          </p:cNvPicPr>
          <p:nvPr/>
        </p:nvPicPr>
        <p:blipFill>
          <a:blip r:embed="rId3" cstate="print"/>
          <a:srcRect b="42000"/>
          <a:stretch>
            <a:fillRect/>
          </a:stretch>
        </p:blipFill>
        <p:spPr>
          <a:xfrm>
            <a:off x="2057400" y="3861303"/>
            <a:ext cx="5029200" cy="1944624"/>
          </a:xfrm>
          <a:prstGeom prst="rect">
            <a:avLst/>
          </a:prstGeom>
        </p:spPr>
      </p:pic>
    </p:spTree>
    <p:extLst>
      <p:ext uri="{BB962C8B-B14F-4D97-AF65-F5344CB8AC3E}">
        <p14:creationId xmlns:p14="http://schemas.microsoft.com/office/powerpoint/2010/main" val="295217712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457200" y="1371600"/>
            <a:ext cx="8229600" cy="4038600"/>
          </a:xfrm>
        </p:spPr>
        <p:txBody>
          <a:bodyPr/>
          <a:lstStyle/>
          <a:p>
            <a:pPr>
              <a:buFont typeface="Arial" pitchFamily="34" charset="0"/>
              <a:buChar char="•"/>
            </a:pPr>
            <a:r>
              <a:rPr lang="en-US" sz="2400" dirty="0" smtClean="0">
                <a:latin typeface="Arial" pitchFamily="34" charset="0"/>
                <a:cs typeface="Arial" pitchFamily="34" charset="0"/>
              </a:rPr>
              <a:t>Effective March 24, 2014 (or next plan year)</a:t>
            </a:r>
          </a:p>
          <a:p>
            <a:pPr>
              <a:buFont typeface="Arial" pitchFamily="34" charset="0"/>
              <a:buChar char="•"/>
            </a:pPr>
            <a:r>
              <a:rPr lang="en-US" dirty="0" smtClean="0"/>
              <a:t>Pre- and post-offer self-identification forms</a:t>
            </a:r>
          </a:p>
          <a:p>
            <a:pPr>
              <a:buFont typeface="Arial" pitchFamily="34" charset="0"/>
              <a:buChar char="•"/>
            </a:pPr>
            <a:r>
              <a:rPr lang="en-US" dirty="0" smtClean="0">
                <a:latin typeface="Arial" pitchFamily="34" charset="0"/>
                <a:cs typeface="Arial" pitchFamily="34" charset="0"/>
              </a:rPr>
              <a:t>Establish benchmarks</a:t>
            </a:r>
          </a:p>
          <a:p>
            <a:pPr lvl="1"/>
            <a:r>
              <a:rPr lang="en-US" dirty="0" smtClean="0"/>
              <a:t>7% goal for individuals with disabilities</a:t>
            </a:r>
          </a:p>
          <a:p>
            <a:pPr lvl="1"/>
            <a:r>
              <a:rPr lang="en-US" dirty="0" smtClean="0">
                <a:latin typeface="Arial" pitchFamily="34" charset="0"/>
                <a:cs typeface="Arial" pitchFamily="34" charset="0"/>
              </a:rPr>
              <a:t>7.2% hiring goal for veterans</a:t>
            </a:r>
          </a:p>
          <a:p>
            <a:pPr>
              <a:buFont typeface="Arial" pitchFamily="34" charset="0"/>
              <a:buChar char="•"/>
            </a:pPr>
            <a:r>
              <a:rPr lang="en-US" dirty="0" smtClean="0"/>
              <a:t>New purchase order language</a:t>
            </a:r>
          </a:p>
          <a:p>
            <a:pPr>
              <a:buFont typeface="Arial" pitchFamily="34" charset="0"/>
              <a:buChar char="•"/>
            </a:pPr>
            <a:r>
              <a:rPr lang="en-US" dirty="0" smtClean="0">
                <a:latin typeface="Arial" pitchFamily="34" charset="0"/>
                <a:cs typeface="Arial" pitchFamily="34" charset="0"/>
              </a:rPr>
              <a:t>Expand some recordkeeping to 3 years</a:t>
            </a:r>
          </a:p>
          <a:p>
            <a:pPr>
              <a:buFont typeface="Arial" pitchFamily="34" charset="0"/>
              <a:buChar char="•"/>
            </a:pPr>
            <a:r>
              <a:rPr lang="en-US" dirty="0" smtClean="0"/>
              <a:t>Require communication with state job service</a:t>
            </a:r>
          </a:p>
          <a:p>
            <a:pPr>
              <a:buFont typeface="Arial" pitchFamily="34" charset="0"/>
              <a:buChar char="•"/>
            </a:pPr>
            <a:r>
              <a:rPr lang="en-US" dirty="0" smtClean="0">
                <a:latin typeface="Arial" pitchFamily="34" charset="0"/>
                <a:cs typeface="Arial" pitchFamily="34" charset="0"/>
              </a:rPr>
              <a:t>Expand self-assessment obligation</a:t>
            </a:r>
            <a:endParaRPr lang="en-US" dirty="0">
              <a:latin typeface="Arial" pitchFamily="34" charset="0"/>
              <a:cs typeface="Arial" pitchFamily="34" charset="0"/>
            </a:endParaRPr>
          </a:p>
        </p:txBody>
      </p:sp>
      <p:sp>
        <p:nvSpPr>
          <p:cNvPr id="5" name="Title 4"/>
          <p:cNvSpPr>
            <a:spLocks noGrp="1"/>
          </p:cNvSpPr>
          <p:nvPr>
            <p:ph type="title"/>
          </p:nvPr>
        </p:nvSpPr>
        <p:spPr/>
        <p:txBody>
          <a:bodyPr>
            <a:normAutofit/>
          </a:bodyPr>
          <a:lstStyle/>
          <a:p>
            <a:r>
              <a:rPr lang="en-US" dirty="0" smtClean="0"/>
              <a:t>New OFCCP Regulations</a:t>
            </a:r>
            <a:endParaRPr lang="en-US" dirty="0"/>
          </a:p>
        </p:txBody>
      </p:sp>
    </p:spTree>
    <p:extLst>
      <p:ext uri="{BB962C8B-B14F-4D97-AF65-F5344CB8AC3E}">
        <p14:creationId xmlns:p14="http://schemas.microsoft.com/office/powerpoint/2010/main" val="8672030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457200" y="1371600"/>
            <a:ext cx="8229600" cy="4038600"/>
          </a:xfrm>
        </p:spPr>
        <p:txBody>
          <a:bodyPr/>
          <a:lstStyle/>
          <a:p>
            <a:pPr>
              <a:buFont typeface="Arial" pitchFamily="34" charset="0"/>
              <a:buChar char="•"/>
            </a:pPr>
            <a:r>
              <a:rPr lang="en-US" sz="2400" dirty="0" smtClean="0">
                <a:latin typeface="Arial" pitchFamily="34" charset="0"/>
                <a:cs typeface="Arial" pitchFamily="34" charset="0"/>
              </a:rPr>
              <a:t>Bars federal contractors</a:t>
            </a:r>
            <a:r>
              <a:rPr lang="en-US" dirty="0"/>
              <a:t> </a:t>
            </a:r>
            <a:r>
              <a:rPr lang="en-US" dirty="0" smtClean="0"/>
              <a:t>from firing or discriminating against employees or applicants for discussing compensation</a:t>
            </a:r>
          </a:p>
          <a:p>
            <a:pPr>
              <a:buFont typeface="Arial" pitchFamily="34" charset="0"/>
              <a:buChar char="•"/>
            </a:pPr>
            <a:r>
              <a:rPr lang="en-US" sz="2400" dirty="0" smtClean="0">
                <a:latin typeface="Arial" pitchFamily="34" charset="0"/>
                <a:cs typeface="Arial" pitchFamily="34" charset="0"/>
              </a:rPr>
              <a:t>Department of Labor has until September 15, 2015 to issue regulations</a:t>
            </a:r>
          </a:p>
        </p:txBody>
      </p:sp>
      <p:sp>
        <p:nvSpPr>
          <p:cNvPr id="5" name="Title 4"/>
          <p:cNvSpPr>
            <a:spLocks noGrp="1"/>
          </p:cNvSpPr>
          <p:nvPr>
            <p:ph type="title"/>
          </p:nvPr>
        </p:nvSpPr>
        <p:spPr/>
        <p:txBody>
          <a:bodyPr>
            <a:normAutofit/>
          </a:bodyPr>
          <a:lstStyle/>
          <a:p>
            <a:r>
              <a:rPr lang="en-US" sz="3600" dirty="0" smtClean="0"/>
              <a:t>New Executive Order</a:t>
            </a:r>
            <a:endParaRPr lang="en-US" sz="3600" dirty="0"/>
          </a:p>
        </p:txBody>
      </p:sp>
    </p:spTree>
    <p:extLst>
      <p:ext uri="{BB962C8B-B14F-4D97-AF65-F5344CB8AC3E}">
        <p14:creationId xmlns:p14="http://schemas.microsoft.com/office/powerpoint/2010/main" val="78319490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457200" y="1371600"/>
            <a:ext cx="8229600" cy="4038600"/>
          </a:xfrm>
        </p:spPr>
        <p:txBody>
          <a:bodyPr/>
          <a:lstStyle/>
          <a:p>
            <a:pPr>
              <a:buFont typeface="Arial" pitchFamily="34" charset="0"/>
              <a:buChar char="•"/>
            </a:pPr>
            <a:r>
              <a:rPr lang="en-US" dirty="0" smtClean="0"/>
              <a:t>Increases minimum wage</a:t>
            </a:r>
          </a:p>
          <a:p>
            <a:pPr>
              <a:buFont typeface="Arial" pitchFamily="34" charset="0"/>
              <a:buChar char="•"/>
            </a:pPr>
            <a:r>
              <a:rPr lang="en-US" sz="2400" dirty="0" smtClean="0">
                <a:latin typeface="Arial" pitchFamily="34" charset="0"/>
                <a:cs typeface="Arial" pitchFamily="34" charset="0"/>
              </a:rPr>
              <a:t>Effective January 1, 2015</a:t>
            </a:r>
          </a:p>
          <a:p>
            <a:pPr>
              <a:buFont typeface="Arial" pitchFamily="34" charset="0"/>
              <a:buChar char="•"/>
            </a:pPr>
            <a:r>
              <a:rPr lang="en-US" dirty="0" smtClean="0"/>
              <a:t>Minimum wage will go to $10.10/hour for some workers of federal contractors</a:t>
            </a:r>
          </a:p>
          <a:p>
            <a:pPr>
              <a:buFont typeface="Arial" pitchFamily="34" charset="0"/>
              <a:buChar char="•"/>
            </a:pPr>
            <a:r>
              <a:rPr lang="en-US" dirty="0" smtClean="0"/>
              <a:t>Department of Labor has until October 1, 2014 to issue regulations</a:t>
            </a:r>
          </a:p>
        </p:txBody>
      </p:sp>
      <p:sp>
        <p:nvSpPr>
          <p:cNvPr id="6" name="Title 4"/>
          <p:cNvSpPr>
            <a:spLocks noGrp="1"/>
          </p:cNvSpPr>
          <p:nvPr>
            <p:ph type="title"/>
          </p:nvPr>
        </p:nvSpPr>
        <p:spPr>
          <a:xfrm>
            <a:off x="0" y="152400"/>
            <a:ext cx="9144000" cy="838200"/>
          </a:xfrm>
        </p:spPr>
        <p:txBody>
          <a:bodyPr>
            <a:normAutofit/>
          </a:bodyPr>
          <a:lstStyle/>
          <a:p>
            <a:r>
              <a:rPr lang="en-US" sz="3600" dirty="0" smtClean="0"/>
              <a:t>New Executive Order</a:t>
            </a:r>
            <a:endParaRPr lang="en-US" sz="3600" dirty="0"/>
          </a:p>
        </p:txBody>
      </p:sp>
    </p:spTree>
    <p:extLst>
      <p:ext uri="{BB962C8B-B14F-4D97-AF65-F5344CB8AC3E}">
        <p14:creationId xmlns:p14="http://schemas.microsoft.com/office/powerpoint/2010/main" val="50629304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4800600"/>
          </a:xfrm>
        </p:spPr>
        <p:txBody>
          <a:bodyPr/>
          <a:lstStyle/>
          <a:p>
            <a:r>
              <a:rPr lang="en-US" dirty="0" smtClean="0"/>
              <a:t>Substances in the workplace</a:t>
            </a:r>
          </a:p>
          <a:p>
            <a:r>
              <a:rPr lang="en-US" dirty="0" smtClean="0"/>
              <a:t>Guns at work</a:t>
            </a:r>
          </a:p>
          <a:p>
            <a:r>
              <a:rPr lang="en-US" dirty="0" smtClean="0"/>
              <a:t>Workplace bullying</a:t>
            </a:r>
          </a:p>
          <a:p>
            <a:r>
              <a:rPr lang="en-US" dirty="0" smtClean="0"/>
              <a:t>Social media</a:t>
            </a:r>
            <a:endParaRPr lang="en-US" dirty="0"/>
          </a:p>
        </p:txBody>
      </p:sp>
      <p:pic>
        <p:nvPicPr>
          <p:cNvPr id="4" name="Picture 3" descr="Flames-BG-0001.jpg"/>
          <p:cNvPicPr>
            <a:picLocks noChangeAspect="1"/>
          </p:cNvPicPr>
          <p:nvPr/>
        </p:nvPicPr>
        <p:blipFill>
          <a:blip r:embed="rId3" cstate="print"/>
          <a:srcRect b="42000"/>
          <a:stretch>
            <a:fillRect/>
          </a:stretch>
        </p:blipFill>
        <p:spPr>
          <a:xfrm>
            <a:off x="2057400" y="4091781"/>
            <a:ext cx="5029200" cy="1944624"/>
          </a:xfrm>
          <a:prstGeom prst="rect">
            <a:avLst/>
          </a:prstGeom>
        </p:spPr>
      </p:pic>
      <p:sp>
        <p:nvSpPr>
          <p:cNvPr id="5" name="Title 4"/>
          <p:cNvSpPr>
            <a:spLocks noGrp="1"/>
          </p:cNvSpPr>
          <p:nvPr>
            <p:ph type="title"/>
          </p:nvPr>
        </p:nvSpPr>
        <p:spPr/>
        <p:txBody>
          <a:bodyPr/>
          <a:lstStyle/>
          <a:p>
            <a:r>
              <a:rPr lang="en-US" u="sng" dirty="0" smtClean="0"/>
              <a:t>OTHER HOT TOPICS</a:t>
            </a:r>
            <a:endParaRPr lang="en-US" u="sng" dirty="0"/>
          </a:p>
        </p:txBody>
      </p:sp>
    </p:spTree>
    <p:extLst>
      <p:ext uri="{BB962C8B-B14F-4D97-AF65-F5344CB8AC3E}">
        <p14:creationId xmlns:p14="http://schemas.microsoft.com/office/powerpoint/2010/main" val="250639036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6013">
            <a:off x="5322230" y="3140826"/>
            <a:ext cx="2828925" cy="1619250"/>
          </a:xfrm>
          <a:prstGeom prst="rect">
            <a:avLst/>
          </a:prstGeom>
        </p:spPr>
      </p:pic>
      <p:sp>
        <p:nvSpPr>
          <p:cNvPr id="3" name="Text Placeholder 2"/>
          <p:cNvSpPr>
            <a:spLocks noGrp="1"/>
          </p:cNvSpPr>
          <p:nvPr>
            <p:ph idx="1"/>
          </p:nvPr>
        </p:nvSpPr>
        <p:spPr>
          <a:xfrm>
            <a:off x="457200" y="1371600"/>
            <a:ext cx="8229600" cy="4038600"/>
          </a:xfrm>
        </p:spPr>
        <p:txBody>
          <a:bodyPr>
            <a:normAutofit/>
          </a:bodyPr>
          <a:lstStyle/>
          <a:p>
            <a:pPr>
              <a:buFont typeface="Arial" pitchFamily="34" charset="0"/>
              <a:buChar char="•"/>
            </a:pPr>
            <a:r>
              <a:rPr lang="en-US" sz="2400" dirty="0" smtClean="0">
                <a:latin typeface="Arial" pitchFamily="34" charset="0"/>
                <a:cs typeface="Arial" pitchFamily="34" charset="0"/>
              </a:rPr>
              <a:t>Drugs</a:t>
            </a:r>
            <a:endParaRPr lang="en-US" sz="2000" dirty="0" smtClean="0">
              <a:latin typeface="Arial" pitchFamily="34" charset="0"/>
              <a:cs typeface="Arial" pitchFamily="34" charset="0"/>
            </a:endParaRPr>
          </a:p>
          <a:p>
            <a:pPr>
              <a:buFont typeface="Arial" pitchFamily="34" charset="0"/>
              <a:buChar char="•"/>
            </a:pPr>
            <a:r>
              <a:rPr lang="en-US" sz="2400" dirty="0" smtClean="0">
                <a:latin typeface="Arial" pitchFamily="34" charset="0"/>
                <a:cs typeface="Arial" pitchFamily="34" charset="0"/>
              </a:rPr>
              <a:t>Alcohol</a:t>
            </a:r>
          </a:p>
          <a:p>
            <a:pPr>
              <a:buFont typeface="Arial" pitchFamily="34" charset="0"/>
              <a:buChar char="•"/>
            </a:pPr>
            <a:r>
              <a:rPr lang="en-US" sz="2400" dirty="0" smtClean="0">
                <a:latin typeface="Arial" pitchFamily="34" charset="0"/>
                <a:cs typeface="Arial" pitchFamily="34" charset="0"/>
              </a:rPr>
              <a:t>Tobacco</a:t>
            </a:r>
          </a:p>
          <a:p>
            <a:pPr>
              <a:buFont typeface="Arial" pitchFamily="34" charset="0"/>
              <a:buChar char="•"/>
            </a:pPr>
            <a:r>
              <a:rPr lang="en-US" sz="2400" dirty="0" err="1" smtClean="0">
                <a:latin typeface="Arial" pitchFamily="34" charset="0"/>
                <a:cs typeface="Arial" pitchFamily="34" charset="0"/>
              </a:rPr>
              <a:t>eCigs</a:t>
            </a:r>
            <a:endParaRPr lang="en-US" sz="2400" dirty="0" smtClean="0">
              <a:latin typeface="Arial" pitchFamily="34" charset="0"/>
              <a:cs typeface="Arial" pitchFamily="34" charset="0"/>
            </a:endParaRPr>
          </a:p>
          <a:p>
            <a:pPr lvl="1">
              <a:buNone/>
            </a:pPr>
            <a:endParaRPr lang="en-US" dirty="0" smtClean="0">
              <a:solidFill>
                <a:schemeClr val="tx2">
                  <a:lumMod val="75000"/>
                </a:schemeClr>
              </a:solidFill>
              <a:latin typeface="Arial" pitchFamily="34" charset="0"/>
              <a:cs typeface="Arial" pitchFamily="34" charset="0"/>
            </a:endParaRPr>
          </a:p>
          <a:p>
            <a:pPr lvl="1">
              <a:buNone/>
            </a:pPr>
            <a:endParaRPr lang="en-US" dirty="0" smtClean="0">
              <a:solidFill>
                <a:schemeClr val="tx2">
                  <a:lumMod val="75000"/>
                </a:schemeClr>
              </a:solidFill>
              <a:latin typeface="Arial" pitchFamily="34" charset="0"/>
              <a:cs typeface="Arial" pitchFamily="34" charset="0"/>
            </a:endParaRPr>
          </a:p>
          <a:p>
            <a:pPr lvl="1">
              <a:buNone/>
            </a:pPr>
            <a:r>
              <a:rPr lang="en-US" dirty="0" smtClean="0">
                <a:solidFill>
                  <a:schemeClr val="tx2">
                    <a:lumMod val="75000"/>
                  </a:schemeClr>
                </a:solidFill>
                <a:latin typeface="Arial" pitchFamily="34" charset="0"/>
                <a:cs typeface="Arial" pitchFamily="34" charset="0"/>
              </a:rPr>
              <a:t/>
            </a:r>
            <a:br>
              <a:rPr lang="en-US" dirty="0" smtClean="0">
                <a:solidFill>
                  <a:schemeClr val="tx2">
                    <a:lumMod val="75000"/>
                  </a:schemeClr>
                </a:solidFill>
                <a:latin typeface="Arial" pitchFamily="34" charset="0"/>
                <a:cs typeface="Arial" pitchFamily="34" charset="0"/>
              </a:rPr>
            </a:br>
            <a:endParaRPr lang="en-US" dirty="0" smtClean="0">
              <a:solidFill>
                <a:schemeClr val="tx2">
                  <a:lumMod val="75000"/>
                </a:schemeClr>
              </a:solidFill>
              <a:latin typeface="Arial" pitchFamily="34" charset="0"/>
              <a:cs typeface="Arial" pitchFamily="34" charset="0"/>
            </a:endParaRPr>
          </a:p>
        </p:txBody>
      </p:sp>
      <p:sp>
        <p:nvSpPr>
          <p:cNvPr id="5" name="Rectangle 5"/>
          <p:cNvSpPr>
            <a:spLocks noChangeArrowheads="1"/>
          </p:cNvSpPr>
          <p:nvPr/>
        </p:nvSpPr>
        <p:spPr bwMode="auto">
          <a:xfrm>
            <a:off x="0" y="6488113"/>
            <a:ext cx="9144000" cy="307777"/>
          </a:xfrm>
          <a:prstGeom prst="rect">
            <a:avLst/>
          </a:prstGeom>
          <a:noFill/>
          <a:ln w="9525">
            <a:noFill/>
            <a:miter lim="800000"/>
            <a:headEnd/>
            <a:tailEnd/>
          </a:ln>
        </p:spPr>
        <p:txBody>
          <a:bodyPr wrap="square">
            <a:spAutoFit/>
          </a:bodyPr>
          <a:lstStyle/>
          <a:p>
            <a:pPr algn="ctr"/>
            <a:r>
              <a:rPr lang="en-US" sz="1400" b="1" dirty="0">
                <a:solidFill>
                  <a:schemeClr val="bg1"/>
                </a:solidFill>
                <a:latin typeface="BellGothic BT" pitchFamily="34" charset="0"/>
              </a:rPr>
              <a:t>www.laborlawyers.com</a:t>
            </a:r>
            <a:endParaRPr lang="en-US" sz="1400" dirty="0"/>
          </a:p>
        </p:txBody>
      </p:sp>
      <p:sp>
        <p:nvSpPr>
          <p:cNvPr id="6" name="Title 5"/>
          <p:cNvSpPr>
            <a:spLocks noGrp="1"/>
          </p:cNvSpPr>
          <p:nvPr>
            <p:ph type="title"/>
          </p:nvPr>
        </p:nvSpPr>
        <p:spPr>
          <a:xfrm>
            <a:off x="0" y="0"/>
            <a:ext cx="9144000" cy="990600"/>
          </a:xfrm>
        </p:spPr>
        <p:txBody>
          <a:bodyPr>
            <a:noAutofit/>
          </a:bodyPr>
          <a:lstStyle/>
          <a:p>
            <a:r>
              <a:rPr lang="en-US" dirty="0" smtClean="0"/>
              <a:t>Substances In The Workplace</a:t>
            </a:r>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1863" y="1462823"/>
            <a:ext cx="2466975" cy="184785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30173">
            <a:off x="5536589" y="1422034"/>
            <a:ext cx="2619375" cy="174307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011382">
            <a:off x="3171284" y="3433645"/>
            <a:ext cx="2466975" cy="1847850"/>
          </a:xfrm>
          <a:prstGeom prst="rect">
            <a:avLst/>
          </a:prstGeom>
        </p:spPr>
      </p:pic>
    </p:spTree>
    <p:extLst>
      <p:ext uri="{BB962C8B-B14F-4D97-AF65-F5344CB8AC3E}">
        <p14:creationId xmlns:p14="http://schemas.microsoft.com/office/powerpoint/2010/main" val="347111328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457200" y="1371600"/>
            <a:ext cx="8229600" cy="4038600"/>
          </a:xfrm>
        </p:spPr>
        <p:txBody>
          <a:bodyPr>
            <a:normAutofit fontScale="92500" lnSpcReduction="10000"/>
          </a:bodyPr>
          <a:lstStyle/>
          <a:p>
            <a:pPr>
              <a:buFont typeface="Arial" pitchFamily="34" charset="0"/>
              <a:buChar char="•"/>
            </a:pPr>
            <a:r>
              <a:rPr lang="en-US" sz="2600" dirty="0" smtClean="0">
                <a:latin typeface="Arial" pitchFamily="34" charset="0"/>
                <a:cs typeface="Arial" pitchFamily="34" charset="0"/>
              </a:rPr>
              <a:t>Your policies</a:t>
            </a:r>
          </a:p>
          <a:p>
            <a:pPr>
              <a:buFont typeface="Arial" pitchFamily="34" charset="0"/>
              <a:buChar char="•"/>
            </a:pPr>
            <a:r>
              <a:rPr lang="en-US" sz="2600" dirty="0" smtClean="0">
                <a:latin typeface="Arial" pitchFamily="34" charset="0"/>
                <a:cs typeface="Arial" pitchFamily="34" charset="0"/>
              </a:rPr>
              <a:t>Laws</a:t>
            </a:r>
          </a:p>
          <a:p>
            <a:pPr>
              <a:buNone/>
            </a:pPr>
            <a:r>
              <a:rPr lang="en-US" sz="2600" dirty="0" smtClean="0">
                <a:latin typeface="Arial" pitchFamily="34" charset="0"/>
                <a:cs typeface="Arial" pitchFamily="34" charset="0"/>
              </a:rPr>
              <a:t>	– </a:t>
            </a:r>
            <a:r>
              <a:rPr lang="en-US" sz="2200" dirty="0" smtClean="0">
                <a:latin typeface="Arial" pitchFamily="34" charset="0"/>
                <a:cs typeface="Arial" pitchFamily="34" charset="0"/>
              </a:rPr>
              <a:t>Federal	</a:t>
            </a:r>
          </a:p>
          <a:p>
            <a:pPr>
              <a:buNone/>
            </a:pPr>
            <a:r>
              <a:rPr lang="en-US" sz="2200" dirty="0" smtClean="0">
                <a:latin typeface="Arial" pitchFamily="34" charset="0"/>
                <a:cs typeface="Arial" pitchFamily="34" charset="0"/>
              </a:rPr>
              <a:t>	– State</a:t>
            </a:r>
          </a:p>
          <a:p>
            <a:pPr>
              <a:buFont typeface="Arial" pitchFamily="34" charset="0"/>
              <a:buChar char="•"/>
            </a:pPr>
            <a:r>
              <a:rPr lang="en-US" sz="2600" dirty="0" smtClean="0">
                <a:latin typeface="Arial" pitchFamily="34" charset="0"/>
                <a:cs typeface="Arial" pitchFamily="34" charset="0"/>
              </a:rPr>
              <a:t>Regulations</a:t>
            </a:r>
          </a:p>
          <a:p>
            <a:pPr>
              <a:buNone/>
            </a:pPr>
            <a:r>
              <a:rPr lang="en-US" sz="2600" dirty="0" smtClean="0">
                <a:latin typeface="Arial" pitchFamily="34" charset="0"/>
                <a:cs typeface="Arial" pitchFamily="34" charset="0"/>
              </a:rPr>
              <a:t>	– </a:t>
            </a:r>
            <a:r>
              <a:rPr lang="en-US" sz="2200" dirty="0" err="1" smtClean="0">
                <a:latin typeface="Arial" pitchFamily="34" charset="0"/>
                <a:cs typeface="Arial" pitchFamily="34" charset="0"/>
              </a:rPr>
              <a:t>DOT</a:t>
            </a:r>
            <a:r>
              <a:rPr lang="en-US" sz="2200" dirty="0" smtClean="0">
                <a:latin typeface="Arial" pitchFamily="34" charset="0"/>
                <a:cs typeface="Arial" pitchFamily="34" charset="0"/>
              </a:rPr>
              <a:t> </a:t>
            </a:r>
          </a:p>
          <a:p>
            <a:pPr>
              <a:buNone/>
            </a:pPr>
            <a:r>
              <a:rPr lang="en-US" sz="2200" dirty="0" smtClean="0">
                <a:latin typeface="Arial" pitchFamily="34" charset="0"/>
                <a:cs typeface="Arial" pitchFamily="34" charset="0"/>
              </a:rPr>
              <a:t>	– Special jobs</a:t>
            </a:r>
          </a:p>
          <a:p>
            <a:pPr lvl="1">
              <a:buNone/>
            </a:pPr>
            <a:endParaRPr lang="en-US" dirty="0" smtClean="0">
              <a:solidFill>
                <a:schemeClr val="tx2">
                  <a:lumMod val="75000"/>
                </a:schemeClr>
              </a:solidFill>
              <a:latin typeface="Arial" pitchFamily="34" charset="0"/>
              <a:cs typeface="Arial" pitchFamily="34" charset="0"/>
            </a:endParaRPr>
          </a:p>
          <a:p>
            <a:pPr lvl="1">
              <a:buNone/>
            </a:pPr>
            <a:endParaRPr lang="en-US" dirty="0" smtClean="0">
              <a:solidFill>
                <a:schemeClr val="tx2">
                  <a:lumMod val="75000"/>
                </a:schemeClr>
              </a:solidFill>
              <a:latin typeface="Arial" pitchFamily="34" charset="0"/>
              <a:cs typeface="Arial" pitchFamily="34" charset="0"/>
            </a:endParaRPr>
          </a:p>
          <a:p>
            <a:pPr lvl="1">
              <a:buNone/>
            </a:pPr>
            <a:r>
              <a:rPr lang="en-US" dirty="0" smtClean="0">
                <a:solidFill>
                  <a:schemeClr val="tx2">
                    <a:lumMod val="75000"/>
                  </a:schemeClr>
                </a:solidFill>
                <a:latin typeface="Arial" pitchFamily="34" charset="0"/>
                <a:cs typeface="Arial" pitchFamily="34" charset="0"/>
              </a:rPr>
              <a:t/>
            </a:r>
            <a:br>
              <a:rPr lang="en-US" dirty="0" smtClean="0">
                <a:solidFill>
                  <a:schemeClr val="tx2">
                    <a:lumMod val="75000"/>
                  </a:schemeClr>
                </a:solidFill>
                <a:latin typeface="Arial" pitchFamily="34" charset="0"/>
                <a:cs typeface="Arial" pitchFamily="34" charset="0"/>
              </a:rPr>
            </a:br>
            <a:endParaRPr lang="en-US" dirty="0" smtClean="0">
              <a:solidFill>
                <a:schemeClr val="tx2">
                  <a:lumMod val="75000"/>
                </a:schemeClr>
              </a:solidFill>
              <a:latin typeface="Arial" pitchFamily="34" charset="0"/>
              <a:cs typeface="Arial" pitchFamily="34" charset="0"/>
            </a:endParaRPr>
          </a:p>
        </p:txBody>
      </p:sp>
      <p:sp>
        <p:nvSpPr>
          <p:cNvPr id="6" name="Title 5"/>
          <p:cNvSpPr>
            <a:spLocks noGrp="1"/>
          </p:cNvSpPr>
          <p:nvPr>
            <p:ph type="title"/>
          </p:nvPr>
        </p:nvSpPr>
        <p:spPr>
          <a:xfrm>
            <a:off x="0" y="0"/>
            <a:ext cx="9144000" cy="990600"/>
          </a:xfrm>
        </p:spPr>
        <p:txBody>
          <a:bodyPr>
            <a:noAutofit/>
          </a:bodyPr>
          <a:lstStyle/>
          <a:p>
            <a:r>
              <a:rPr lang="en-US" dirty="0" smtClean="0"/>
              <a:t>What Governs Substances </a:t>
            </a:r>
            <a:br>
              <a:rPr lang="en-US" dirty="0" smtClean="0"/>
            </a:br>
            <a:r>
              <a:rPr lang="en-US" dirty="0" smtClean="0"/>
              <a:t>In The Workplace?</a:t>
            </a:r>
            <a:endParaRPr lang="en-US" dirty="0"/>
          </a:p>
        </p:txBody>
      </p:sp>
    </p:spTree>
    <p:extLst>
      <p:ext uri="{BB962C8B-B14F-4D97-AF65-F5344CB8AC3E}">
        <p14:creationId xmlns:p14="http://schemas.microsoft.com/office/powerpoint/2010/main" val="408414618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6" name="Text Box 2"/>
          <p:cNvSpPr txBox="1">
            <a:spLocks noChangeArrowheads="1"/>
          </p:cNvSpPr>
          <p:nvPr/>
        </p:nvSpPr>
        <p:spPr bwMode="auto">
          <a:xfrm>
            <a:off x="457200" y="1371600"/>
            <a:ext cx="5540375" cy="2215991"/>
          </a:xfrm>
          <a:prstGeom prst="rect">
            <a:avLst/>
          </a:prstGeom>
          <a:noFill/>
          <a:ln w="9525">
            <a:noFill/>
            <a:miter lim="800000"/>
            <a:headEnd/>
            <a:tailEnd/>
          </a:ln>
          <a:effectLst/>
        </p:spPr>
        <p:txBody>
          <a:bodyPr wrap="square" lIns="182880" tIns="182880" rIns="182880" bIns="182880">
            <a:spAutoFit/>
          </a:bodyPr>
          <a:lstStyle/>
          <a:p>
            <a:r>
              <a:rPr lang="en-US" sz="2400" dirty="0" smtClean="0">
                <a:solidFill>
                  <a:srgbClr val="17375E"/>
                </a:solidFill>
                <a:latin typeface="Arial" charset="0"/>
              </a:rPr>
              <a:t>You </a:t>
            </a:r>
            <a:r>
              <a:rPr lang="en-US" sz="2400" dirty="0">
                <a:solidFill>
                  <a:srgbClr val="17375E"/>
                </a:solidFill>
                <a:latin typeface="Arial" charset="0"/>
              </a:rPr>
              <a:t>believe Al violated your drug policy.  You ask him to take a drug test.  Before you can get Al to the lab, he leaves work. Hours later his wife calls and says Al checked into rehab.  </a:t>
            </a:r>
          </a:p>
        </p:txBody>
      </p:sp>
      <p:sp>
        <p:nvSpPr>
          <p:cNvPr id="733187" name="Text Box 3"/>
          <p:cNvSpPr txBox="1">
            <a:spLocks noChangeArrowheads="1"/>
          </p:cNvSpPr>
          <p:nvPr/>
        </p:nvSpPr>
        <p:spPr bwMode="auto">
          <a:xfrm>
            <a:off x="474785" y="4191000"/>
            <a:ext cx="4364038" cy="1015663"/>
          </a:xfrm>
          <a:prstGeom prst="rect">
            <a:avLst/>
          </a:prstGeom>
          <a:noFill/>
          <a:ln w="9525">
            <a:noFill/>
            <a:miter lim="800000"/>
            <a:headEnd/>
            <a:tailEnd/>
          </a:ln>
          <a:effectLst/>
        </p:spPr>
        <p:txBody>
          <a:bodyPr>
            <a:spAutoFit/>
          </a:bodyPr>
          <a:lstStyle/>
          <a:p>
            <a:pPr indent="-347472">
              <a:spcBef>
                <a:spcPts val="0"/>
              </a:spcBef>
              <a:spcAft>
                <a:spcPts val="1200"/>
              </a:spcAft>
              <a:buFont typeface="Arial" pitchFamily="34" charset="0"/>
              <a:buChar char="•"/>
            </a:pPr>
            <a:r>
              <a:rPr lang="en-US" sz="2400" dirty="0">
                <a:solidFill>
                  <a:srgbClr val="17375E"/>
                </a:solidFill>
                <a:latin typeface="Arial" charset="0"/>
              </a:rPr>
              <a:t>Can you fire Al?</a:t>
            </a:r>
          </a:p>
          <a:p>
            <a:pPr indent="-347472">
              <a:spcBef>
                <a:spcPts val="0"/>
              </a:spcBef>
              <a:spcAft>
                <a:spcPts val="1200"/>
              </a:spcAft>
              <a:buFont typeface="Arial" pitchFamily="34" charset="0"/>
              <a:buChar char="•"/>
            </a:pPr>
            <a:r>
              <a:rPr lang="en-US" sz="2400" dirty="0">
                <a:solidFill>
                  <a:srgbClr val="17375E"/>
                </a:solidFill>
                <a:latin typeface="Arial" charset="0"/>
              </a:rPr>
              <a:t>For what?</a:t>
            </a:r>
          </a:p>
        </p:txBody>
      </p:sp>
      <p:pic>
        <p:nvPicPr>
          <p:cNvPr id="7" name="Picture 6" descr="drug paraphernalia.jpg"/>
          <p:cNvPicPr>
            <a:picLocks noChangeAspect="1"/>
          </p:cNvPicPr>
          <p:nvPr/>
        </p:nvPicPr>
        <p:blipFill>
          <a:blip r:embed="rId3" cstate="print"/>
          <a:stretch>
            <a:fillRect/>
          </a:stretch>
        </p:blipFill>
        <p:spPr>
          <a:xfrm>
            <a:off x="5829300" y="1600200"/>
            <a:ext cx="2857500" cy="2143125"/>
          </a:xfrm>
          <a:prstGeom prst="rect">
            <a:avLst/>
          </a:prstGeom>
        </p:spPr>
      </p:pic>
      <p:sp>
        <p:nvSpPr>
          <p:cNvPr id="6" name="Title 4"/>
          <p:cNvSpPr txBox="1">
            <a:spLocks/>
          </p:cNvSpPr>
          <p:nvPr/>
        </p:nvSpPr>
        <p:spPr>
          <a:xfrm>
            <a:off x="0" y="152400"/>
            <a:ext cx="9144000" cy="838200"/>
          </a:xfrm>
          <a:prstGeom prst="rect">
            <a:avLst/>
          </a:prstGeom>
        </p:spPr>
        <p:txBody>
          <a:bodyPr>
            <a:normAutofit/>
          </a:bodyPr>
          <a:lstStyle>
            <a:lvl1pPr algn="ctr" rtl="0" eaLnBrk="0" fontAlgn="base" hangingPunct="0">
              <a:spcBef>
                <a:spcPct val="0"/>
              </a:spcBef>
              <a:spcAft>
                <a:spcPct val="0"/>
              </a:spcAft>
              <a:defRPr lang="en-US" sz="3400" b="0" kern="1200" dirty="0" smtClean="0">
                <a:solidFill>
                  <a:schemeClr val="tx2">
                    <a:lumMod val="75000"/>
                  </a:schemeClr>
                </a:solidFill>
                <a:latin typeface="Arial" pitchFamily="34" charset="0"/>
                <a:ea typeface="+mj-ea"/>
                <a:cs typeface="Arial" pitchFamily="34" charset="0"/>
              </a:defRPr>
            </a:lvl1pPr>
            <a:lvl2pPr algn="ctr" rtl="0" eaLnBrk="0" fontAlgn="base" hangingPunct="0">
              <a:spcBef>
                <a:spcPct val="0"/>
              </a:spcBef>
              <a:spcAft>
                <a:spcPct val="0"/>
              </a:spcAft>
              <a:defRPr sz="3200">
                <a:solidFill>
                  <a:schemeClr val="bg2"/>
                </a:solidFill>
                <a:latin typeface="Helvetica" pitchFamily="34" charset="0"/>
              </a:defRPr>
            </a:lvl2pPr>
            <a:lvl3pPr algn="ctr" rtl="0" eaLnBrk="0" fontAlgn="base" hangingPunct="0">
              <a:spcBef>
                <a:spcPct val="0"/>
              </a:spcBef>
              <a:spcAft>
                <a:spcPct val="0"/>
              </a:spcAft>
              <a:defRPr sz="3200">
                <a:solidFill>
                  <a:schemeClr val="bg2"/>
                </a:solidFill>
                <a:latin typeface="Helvetica" pitchFamily="34" charset="0"/>
              </a:defRPr>
            </a:lvl3pPr>
            <a:lvl4pPr algn="ctr" rtl="0" eaLnBrk="0" fontAlgn="base" hangingPunct="0">
              <a:spcBef>
                <a:spcPct val="0"/>
              </a:spcBef>
              <a:spcAft>
                <a:spcPct val="0"/>
              </a:spcAft>
              <a:defRPr sz="3200">
                <a:solidFill>
                  <a:schemeClr val="bg2"/>
                </a:solidFill>
                <a:latin typeface="Helvetica" pitchFamily="34" charset="0"/>
              </a:defRPr>
            </a:lvl4pPr>
            <a:lvl5pPr algn="ctr" rtl="0" eaLnBrk="0" fontAlgn="base" hangingPunct="0">
              <a:spcBef>
                <a:spcPct val="0"/>
              </a:spcBef>
              <a:spcAft>
                <a:spcPct val="0"/>
              </a:spcAft>
              <a:defRPr sz="3200">
                <a:solidFill>
                  <a:schemeClr val="bg2"/>
                </a:solidFill>
                <a:latin typeface="Helvetica" pitchFamily="34" charset="0"/>
              </a:defRPr>
            </a:lvl5pPr>
            <a:lvl6pPr marL="457200" algn="ctr" rtl="0" fontAlgn="base">
              <a:spcBef>
                <a:spcPct val="0"/>
              </a:spcBef>
              <a:spcAft>
                <a:spcPct val="0"/>
              </a:spcAft>
              <a:defRPr sz="3200">
                <a:solidFill>
                  <a:schemeClr val="bg2"/>
                </a:solidFill>
                <a:latin typeface="Helvetica" pitchFamily="34" charset="0"/>
              </a:defRPr>
            </a:lvl6pPr>
            <a:lvl7pPr marL="914400" algn="ctr" rtl="0" fontAlgn="base">
              <a:spcBef>
                <a:spcPct val="0"/>
              </a:spcBef>
              <a:spcAft>
                <a:spcPct val="0"/>
              </a:spcAft>
              <a:defRPr sz="3200">
                <a:solidFill>
                  <a:schemeClr val="bg2"/>
                </a:solidFill>
                <a:latin typeface="Helvetica" pitchFamily="34" charset="0"/>
              </a:defRPr>
            </a:lvl7pPr>
            <a:lvl8pPr marL="1371600" algn="ctr" rtl="0" fontAlgn="base">
              <a:spcBef>
                <a:spcPct val="0"/>
              </a:spcBef>
              <a:spcAft>
                <a:spcPct val="0"/>
              </a:spcAft>
              <a:defRPr sz="3200">
                <a:solidFill>
                  <a:schemeClr val="bg2"/>
                </a:solidFill>
                <a:latin typeface="Helvetica" pitchFamily="34" charset="0"/>
              </a:defRPr>
            </a:lvl8pPr>
            <a:lvl9pPr marL="1828800" algn="ctr" rtl="0" fontAlgn="base">
              <a:spcBef>
                <a:spcPct val="0"/>
              </a:spcBef>
              <a:spcAft>
                <a:spcPct val="0"/>
              </a:spcAft>
              <a:defRPr sz="3200">
                <a:solidFill>
                  <a:schemeClr val="bg2"/>
                </a:solidFill>
                <a:latin typeface="Helvetica" pitchFamily="34" charset="0"/>
              </a:defRPr>
            </a:lvl9pPr>
          </a:lstStyle>
          <a:p>
            <a:r>
              <a:rPr lang="en-US" sz="3600" dirty="0" smtClean="0"/>
              <a:t>Scenario</a:t>
            </a:r>
            <a:endParaRPr lang="en-US" sz="3600" dirty="0"/>
          </a:p>
        </p:txBody>
      </p:sp>
    </p:spTree>
    <p:extLst>
      <p:ext uri="{BB962C8B-B14F-4D97-AF65-F5344CB8AC3E}">
        <p14:creationId xmlns:p14="http://schemas.microsoft.com/office/powerpoint/2010/main" val="940417801"/>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810000" y="1371600"/>
            <a:ext cx="5105400" cy="2308324"/>
          </a:xfrm>
          <a:prstGeom prst="rect">
            <a:avLst/>
          </a:prstGeom>
          <a:noFill/>
        </p:spPr>
        <p:txBody>
          <a:bodyPr wrap="square" rtlCol="0">
            <a:spAutoFit/>
          </a:bodyPr>
          <a:lstStyle/>
          <a:p>
            <a:r>
              <a:rPr lang="en-US" sz="2400" dirty="0" smtClean="0">
                <a:solidFill>
                  <a:srgbClr val="17375E"/>
                </a:solidFill>
                <a:latin typeface="Arial" pitchFamily="34" charset="0"/>
                <a:cs typeface="Arial" pitchFamily="34" charset="0"/>
              </a:rPr>
              <a:t>Bob, a 10-year employee with an excellent work history, was drug tested after an accident.  When you shared the positive test results with him, he said “So what, I have a prescription.” </a:t>
            </a:r>
            <a:endParaRPr lang="en-US" sz="2400" dirty="0">
              <a:solidFill>
                <a:srgbClr val="17375E"/>
              </a:solidFill>
              <a:latin typeface="Arial" pitchFamily="34" charset="0"/>
              <a:cs typeface="Arial" pitchFamily="34" charset="0"/>
            </a:endParaRPr>
          </a:p>
        </p:txBody>
      </p:sp>
      <p:sp>
        <p:nvSpPr>
          <p:cNvPr id="7" name="Rectangle 6"/>
          <p:cNvSpPr/>
          <p:nvPr/>
        </p:nvSpPr>
        <p:spPr>
          <a:xfrm>
            <a:off x="3886200" y="4043339"/>
            <a:ext cx="4267199" cy="461665"/>
          </a:xfrm>
          <a:prstGeom prst="rect">
            <a:avLst/>
          </a:prstGeom>
        </p:spPr>
        <p:txBody>
          <a:bodyPr wrap="square">
            <a:spAutoFit/>
          </a:bodyPr>
          <a:lstStyle/>
          <a:p>
            <a:pPr indent="-347472">
              <a:spcBef>
                <a:spcPts val="0"/>
              </a:spcBef>
            </a:pPr>
            <a:r>
              <a:rPr lang="en-US" sz="2400" dirty="0" smtClean="0">
                <a:solidFill>
                  <a:srgbClr val="17375E"/>
                </a:solidFill>
                <a:latin typeface="Arial" charset="0"/>
              </a:rPr>
              <a:t>What do you do?</a:t>
            </a:r>
            <a:endParaRPr lang="en-US" sz="2400" dirty="0">
              <a:solidFill>
                <a:srgbClr val="17375E"/>
              </a:solidFill>
              <a:latin typeface="Arial" charset="0"/>
            </a:endParaRPr>
          </a:p>
        </p:txBody>
      </p:sp>
      <p:sp>
        <p:nvSpPr>
          <p:cNvPr id="8" name="Title 4"/>
          <p:cNvSpPr txBox="1">
            <a:spLocks/>
          </p:cNvSpPr>
          <p:nvPr/>
        </p:nvSpPr>
        <p:spPr>
          <a:xfrm>
            <a:off x="0" y="152400"/>
            <a:ext cx="9144000" cy="838200"/>
          </a:xfrm>
          <a:prstGeom prst="rect">
            <a:avLst/>
          </a:prstGeom>
        </p:spPr>
        <p:txBody>
          <a:bodyPr>
            <a:normAutofit/>
          </a:bodyPr>
          <a:lstStyle>
            <a:lvl1pPr algn="ctr" rtl="0" eaLnBrk="0" fontAlgn="base" hangingPunct="0">
              <a:spcBef>
                <a:spcPct val="0"/>
              </a:spcBef>
              <a:spcAft>
                <a:spcPct val="0"/>
              </a:spcAft>
              <a:defRPr lang="en-US" sz="3400" b="0" kern="1200" dirty="0" smtClean="0">
                <a:solidFill>
                  <a:schemeClr val="tx2">
                    <a:lumMod val="75000"/>
                  </a:schemeClr>
                </a:solidFill>
                <a:latin typeface="Arial" pitchFamily="34" charset="0"/>
                <a:ea typeface="+mj-ea"/>
                <a:cs typeface="Arial" pitchFamily="34" charset="0"/>
              </a:defRPr>
            </a:lvl1pPr>
            <a:lvl2pPr algn="ctr" rtl="0" eaLnBrk="0" fontAlgn="base" hangingPunct="0">
              <a:spcBef>
                <a:spcPct val="0"/>
              </a:spcBef>
              <a:spcAft>
                <a:spcPct val="0"/>
              </a:spcAft>
              <a:defRPr sz="3200">
                <a:solidFill>
                  <a:schemeClr val="bg2"/>
                </a:solidFill>
                <a:latin typeface="Helvetica" pitchFamily="34" charset="0"/>
              </a:defRPr>
            </a:lvl2pPr>
            <a:lvl3pPr algn="ctr" rtl="0" eaLnBrk="0" fontAlgn="base" hangingPunct="0">
              <a:spcBef>
                <a:spcPct val="0"/>
              </a:spcBef>
              <a:spcAft>
                <a:spcPct val="0"/>
              </a:spcAft>
              <a:defRPr sz="3200">
                <a:solidFill>
                  <a:schemeClr val="bg2"/>
                </a:solidFill>
                <a:latin typeface="Helvetica" pitchFamily="34" charset="0"/>
              </a:defRPr>
            </a:lvl3pPr>
            <a:lvl4pPr algn="ctr" rtl="0" eaLnBrk="0" fontAlgn="base" hangingPunct="0">
              <a:spcBef>
                <a:spcPct val="0"/>
              </a:spcBef>
              <a:spcAft>
                <a:spcPct val="0"/>
              </a:spcAft>
              <a:defRPr sz="3200">
                <a:solidFill>
                  <a:schemeClr val="bg2"/>
                </a:solidFill>
                <a:latin typeface="Helvetica" pitchFamily="34" charset="0"/>
              </a:defRPr>
            </a:lvl4pPr>
            <a:lvl5pPr algn="ctr" rtl="0" eaLnBrk="0" fontAlgn="base" hangingPunct="0">
              <a:spcBef>
                <a:spcPct val="0"/>
              </a:spcBef>
              <a:spcAft>
                <a:spcPct val="0"/>
              </a:spcAft>
              <a:defRPr sz="3200">
                <a:solidFill>
                  <a:schemeClr val="bg2"/>
                </a:solidFill>
                <a:latin typeface="Helvetica" pitchFamily="34" charset="0"/>
              </a:defRPr>
            </a:lvl5pPr>
            <a:lvl6pPr marL="457200" algn="ctr" rtl="0" fontAlgn="base">
              <a:spcBef>
                <a:spcPct val="0"/>
              </a:spcBef>
              <a:spcAft>
                <a:spcPct val="0"/>
              </a:spcAft>
              <a:defRPr sz="3200">
                <a:solidFill>
                  <a:schemeClr val="bg2"/>
                </a:solidFill>
                <a:latin typeface="Helvetica" pitchFamily="34" charset="0"/>
              </a:defRPr>
            </a:lvl6pPr>
            <a:lvl7pPr marL="914400" algn="ctr" rtl="0" fontAlgn="base">
              <a:spcBef>
                <a:spcPct val="0"/>
              </a:spcBef>
              <a:spcAft>
                <a:spcPct val="0"/>
              </a:spcAft>
              <a:defRPr sz="3200">
                <a:solidFill>
                  <a:schemeClr val="bg2"/>
                </a:solidFill>
                <a:latin typeface="Helvetica" pitchFamily="34" charset="0"/>
              </a:defRPr>
            </a:lvl7pPr>
            <a:lvl8pPr marL="1371600" algn="ctr" rtl="0" fontAlgn="base">
              <a:spcBef>
                <a:spcPct val="0"/>
              </a:spcBef>
              <a:spcAft>
                <a:spcPct val="0"/>
              </a:spcAft>
              <a:defRPr sz="3200">
                <a:solidFill>
                  <a:schemeClr val="bg2"/>
                </a:solidFill>
                <a:latin typeface="Helvetica" pitchFamily="34" charset="0"/>
              </a:defRPr>
            </a:lvl8pPr>
            <a:lvl9pPr marL="1828800" algn="ctr" rtl="0" fontAlgn="base">
              <a:spcBef>
                <a:spcPct val="0"/>
              </a:spcBef>
              <a:spcAft>
                <a:spcPct val="0"/>
              </a:spcAft>
              <a:defRPr sz="3200">
                <a:solidFill>
                  <a:schemeClr val="bg2"/>
                </a:solidFill>
                <a:latin typeface="Helvetica" pitchFamily="34" charset="0"/>
              </a:defRPr>
            </a:lvl9pPr>
          </a:lstStyle>
          <a:p>
            <a:r>
              <a:rPr lang="en-US" sz="3600" dirty="0" smtClean="0"/>
              <a:t>Scenario</a:t>
            </a:r>
            <a:endParaRPr lang="en-US" sz="36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447800"/>
            <a:ext cx="3177228" cy="2114301"/>
          </a:xfrm>
          <a:prstGeom prst="rect">
            <a:avLst/>
          </a:prstGeom>
        </p:spPr>
      </p:pic>
    </p:spTree>
    <p:extLst>
      <p:ext uri="{BB962C8B-B14F-4D97-AF65-F5344CB8AC3E}">
        <p14:creationId xmlns:p14="http://schemas.microsoft.com/office/powerpoint/2010/main" val="2379741062"/>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chor="t">
            <a:normAutofit fontScale="90000"/>
          </a:bodyPr>
          <a:lstStyle/>
          <a:p>
            <a:r>
              <a:rPr lang="en-US" dirty="0" smtClean="0"/>
              <a:t>HOT TOPICS:</a:t>
            </a:r>
            <a:br>
              <a:rPr lang="en-US" dirty="0" smtClean="0"/>
            </a:br>
            <a:r>
              <a:rPr lang="en-US" u="sng" dirty="0" smtClean="0"/>
              <a:t>Discrimination</a:t>
            </a:r>
            <a:r>
              <a:rPr lang="en-US" u="sng" dirty="0"/>
              <a:t>, Harassment &amp; Retaliation</a:t>
            </a:r>
            <a:br>
              <a:rPr lang="en-US" u="sng" dirty="0"/>
            </a:br>
            <a:endParaRPr lang="en-US" u="sng" dirty="0"/>
          </a:p>
        </p:txBody>
      </p:sp>
      <p:sp>
        <p:nvSpPr>
          <p:cNvPr id="3" name="Content Placeholder 2"/>
          <p:cNvSpPr>
            <a:spLocks noGrp="1"/>
          </p:cNvSpPr>
          <p:nvPr>
            <p:ph idx="1"/>
          </p:nvPr>
        </p:nvSpPr>
        <p:spPr>
          <a:xfrm>
            <a:off x="457200" y="1371600"/>
            <a:ext cx="8229600" cy="4800600"/>
          </a:xfrm>
        </p:spPr>
        <p:txBody>
          <a:bodyPr/>
          <a:lstStyle/>
          <a:p>
            <a:r>
              <a:rPr lang="en-US" dirty="0" smtClean="0"/>
              <a:t>Background checks</a:t>
            </a:r>
          </a:p>
          <a:p>
            <a:r>
              <a:rPr lang="en-US" dirty="0" smtClean="0"/>
              <a:t>Religious garb and grooming</a:t>
            </a:r>
          </a:p>
          <a:p>
            <a:r>
              <a:rPr lang="en-US" dirty="0" smtClean="0"/>
              <a:t>Pregnancy discrimination</a:t>
            </a:r>
            <a:endParaRPr lang="en-US" dirty="0"/>
          </a:p>
        </p:txBody>
      </p:sp>
      <p:pic>
        <p:nvPicPr>
          <p:cNvPr id="4" name="Picture 3" descr="Flames-BG-0001.jpg"/>
          <p:cNvPicPr>
            <a:picLocks noChangeAspect="1"/>
          </p:cNvPicPr>
          <p:nvPr/>
        </p:nvPicPr>
        <p:blipFill>
          <a:blip r:embed="rId3" cstate="print"/>
          <a:srcRect b="42000"/>
          <a:stretch>
            <a:fillRect/>
          </a:stretch>
        </p:blipFill>
        <p:spPr>
          <a:xfrm>
            <a:off x="2057400" y="3581400"/>
            <a:ext cx="5029200" cy="1944624"/>
          </a:xfrm>
          <a:prstGeom prst="rect">
            <a:avLst/>
          </a:prstGeom>
        </p:spPr>
      </p:pic>
    </p:spTree>
    <p:extLst>
      <p:ext uri="{BB962C8B-B14F-4D97-AF65-F5344CB8AC3E}">
        <p14:creationId xmlns:p14="http://schemas.microsoft.com/office/powerpoint/2010/main" val="151530558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57200" y="1371600"/>
            <a:ext cx="8229600"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rgbClr val="17375E"/>
                </a:solidFill>
                <a:latin typeface="Arial" pitchFamily="34" charset="0"/>
                <a:cs typeface="Arial" pitchFamily="34" charset="0"/>
              </a:rPr>
              <a:t>More than 15 states have laws permitting guns at work</a:t>
            </a:r>
          </a:p>
          <a:p>
            <a:pPr marL="342900" indent="-342900">
              <a:buFont typeface="Arial" panose="020B0604020202020204" pitchFamily="34" charset="0"/>
              <a:buChar char="•"/>
            </a:pPr>
            <a:r>
              <a:rPr lang="en-US" sz="2400" dirty="0" smtClean="0">
                <a:solidFill>
                  <a:srgbClr val="17375E"/>
                </a:solidFill>
                <a:latin typeface="Arial" pitchFamily="34" charset="0"/>
                <a:cs typeface="Arial" pitchFamily="34" charset="0"/>
              </a:rPr>
              <a:t>Laws vary, but they may</a:t>
            </a:r>
          </a:p>
          <a:p>
            <a:pPr marL="800100" lvl="1" indent="-342900">
              <a:buFont typeface="Arial" panose="020B0604020202020204" pitchFamily="34" charset="0"/>
              <a:buChar char="-"/>
            </a:pPr>
            <a:r>
              <a:rPr lang="en-US" sz="2400" dirty="0" smtClean="0">
                <a:solidFill>
                  <a:srgbClr val="17375E"/>
                </a:solidFill>
                <a:latin typeface="Arial" pitchFamily="34" charset="0"/>
                <a:cs typeface="Arial" pitchFamily="34" charset="0"/>
              </a:rPr>
              <a:t>Allow employees to store them in vehicles at work</a:t>
            </a:r>
          </a:p>
          <a:p>
            <a:pPr marL="800100" lvl="1" indent="-342900">
              <a:buFont typeface="Arial" panose="020B0604020202020204" pitchFamily="34" charset="0"/>
              <a:buChar char="-"/>
            </a:pPr>
            <a:r>
              <a:rPr lang="en-US" sz="2400" dirty="0" smtClean="0">
                <a:solidFill>
                  <a:srgbClr val="17375E"/>
                </a:solidFill>
                <a:latin typeface="Arial" pitchFamily="34" charset="0"/>
                <a:cs typeface="Arial" pitchFamily="34" charset="0"/>
              </a:rPr>
              <a:t>Limit employer searches</a:t>
            </a:r>
          </a:p>
          <a:p>
            <a:pPr marL="800100" lvl="1" indent="-342900">
              <a:buFont typeface="Arial" panose="020B0604020202020204" pitchFamily="34" charset="0"/>
              <a:buChar char="-"/>
            </a:pPr>
            <a:r>
              <a:rPr lang="en-US" sz="2400" dirty="0" smtClean="0">
                <a:solidFill>
                  <a:srgbClr val="17375E"/>
                </a:solidFill>
                <a:latin typeface="Arial" pitchFamily="34" charset="0"/>
                <a:cs typeface="Arial" pitchFamily="34" charset="0"/>
              </a:rPr>
              <a:t>Prohibit discrimination against gun owners</a:t>
            </a:r>
          </a:p>
          <a:p>
            <a:pPr marL="800100" lvl="1" indent="-342900">
              <a:buFont typeface="Arial" panose="020B0604020202020204" pitchFamily="34" charset="0"/>
              <a:buChar char="-"/>
            </a:pPr>
            <a:r>
              <a:rPr lang="en-US" sz="2400" dirty="0" smtClean="0">
                <a:solidFill>
                  <a:srgbClr val="17375E"/>
                </a:solidFill>
                <a:latin typeface="Arial" pitchFamily="34" charset="0"/>
                <a:cs typeface="Arial" pitchFamily="34" charset="0"/>
              </a:rPr>
              <a:t>Require some notice posting</a:t>
            </a:r>
          </a:p>
          <a:p>
            <a:pPr marL="800100" lvl="1" indent="-342900">
              <a:buFont typeface="Arial" panose="020B0604020202020204" pitchFamily="34" charset="0"/>
              <a:buChar char="-"/>
            </a:pPr>
            <a:r>
              <a:rPr lang="en-US" sz="2400" dirty="0" smtClean="0">
                <a:solidFill>
                  <a:srgbClr val="17375E"/>
                </a:solidFill>
                <a:latin typeface="Arial" pitchFamily="34" charset="0"/>
                <a:cs typeface="Arial" pitchFamily="34" charset="0"/>
              </a:rPr>
              <a:t>Provide for damaged if violated</a:t>
            </a:r>
          </a:p>
          <a:p>
            <a:pPr lvl="1"/>
            <a:endParaRPr lang="en-US" sz="2400" dirty="0">
              <a:latin typeface="Arial" pitchFamily="34" charset="0"/>
              <a:cs typeface="Arial" pitchFamily="34" charset="0"/>
            </a:endParaRPr>
          </a:p>
        </p:txBody>
      </p:sp>
      <p:sp>
        <p:nvSpPr>
          <p:cNvPr id="6" name="Title 4"/>
          <p:cNvSpPr txBox="1">
            <a:spLocks/>
          </p:cNvSpPr>
          <p:nvPr/>
        </p:nvSpPr>
        <p:spPr>
          <a:xfrm>
            <a:off x="0" y="152400"/>
            <a:ext cx="9144000" cy="838200"/>
          </a:xfrm>
          <a:prstGeom prst="rect">
            <a:avLst/>
          </a:prstGeom>
        </p:spPr>
        <p:txBody>
          <a:bodyPr>
            <a:normAutofit/>
          </a:bodyPr>
          <a:lstStyle>
            <a:lvl1pPr algn="ctr" rtl="0" eaLnBrk="0" fontAlgn="base" hangingPunct="0">
              <a:spcBef>
                <a:spcPct val="0"/>
              </a:spcBef>
              <a:spcAft>
                <a:spcPct val="0"/>
              </a:spcAft>
              <a:defRPr lang="en-US" sz="3400" b="0" kern="1200" dirty="0" smtClean="0">
                <a:solidFill>
                  <a:schemeClr val="tx2">
                    <a:lumMod val="75000"/>
                  </a:schemeClr>
                </a:solidFill>
                <a:latin typeface="Arial" pitchFamily="34" charset="0"/>
                <a:ea typeface="+mj-ea"/>
                <a:cs typeface="Arial" pitchFamily="34" charset="0"/>
              </a:defRPr>
            </a:lvl1pPr>
            <a:lvl2pPr algn="ctr" rtl="0" eaLnBrk="0" fontAlgn="base" hangingPunct="0">
              <a:spcBef>
                <a:spcPct val="0"/>
              </a:spcBef>
              <a:spcAft>
                <a:spcPct val="0"/>
              </a:spcAft>
              <a:defRPr sz="3200">
                <a:solidFill>
                  <a:schemeClr val="bg2"/>
                </a:solidFill>
                <a:latin typeface="Helvetica" pitchFamily="34" charset="0"/>
              </a:defRPr>
            </a:lvl2pPr>
            <a:lvl3pPr algn="ctr" rtl="0" eaLnBrk="0" fontAlgn="base" hangingPunct="0">
              <a:spcBef>
                <a:spcPct val="0"/>
              </a:spcBef>
              <a:spcAft>
                <a:spcPct val="0"/>
              </a:spcAft>
              <a:defRPr sz="3200">
                <a:solidFill>
                  <a:schemeClr val="bg2"/>
                </a:solidFill>
                <a:latin typeface="Helvetica" pitchFamily="34" charset="0"/>
              </a:defRPr>
            </a:lvl3pPr>
            <a:lvl4pPr algn="ctr" rtl="0" eaLnBrk="0" fontAlgn="base" hangingPunct="0">
              <a:spcBef>
                <a:spcPct val="0"/>
              </a:spcBef>
              <a:spcAft>
                <a:spcPct val="0"/>
              </a:spcAft>
              <a:defRPr sz="3200">
                <a:solidFill>
                  <a:schemeClr val="bg2"/>
                </a:solidFill>
                <a:latin typeface="Helvetica" pitchFamily="34" charset="0"/>
              </a:defRPr>
            </a:lvl4pPr>
            <a:lvl5pPr algn="ctr" rtl="0" eaLnBrk="0" fontAlgn="base" hangingPunct="0">
              <a:spcBef>
                <a:spcPct val="0"/>
              </a:spcBef>
              <a:spcAft>
                <a:spcPct val="0"/>
              </a:spcAft>
              <a:defRPr sz="3200">
                <a:solidFill>
                  <a:schemeClr val="bg2"/>
                </a:solidFill>
                <a:latin typeface="Helvetica" pitchFamily="34" charset="0"/>
              </a:defRPr>
            </a:lvl5pPr>
            <a:lvl6pPr marL="457200" algn="ctr" rtl="0" fontAlgn="base">
              <a:spcBef>
                <a:spcPct val="0"/>
              </a:spcBef>
              <a:spcAft>
                <a:spcPct val="0"/>
              </a:spcAft>
              <a:defRPr sz="3200">
                <a:solidFill>
                  <a:schemeClr val="bg2"/>
                </a:solidFill>
                <a:latin typeface="Helvetica" pitchFamily="34" charset="0"/>
              </a:defRPr>
            </a:lvl6pPr>
            <a:lvl7pPr marL="914400" algn="ctr" rtl="0" fontAlgn="base">
              <a:spcBef>
                <a:spcPct val="0"/>
              </a:spcBef>
              <a:spcAft>
                <a:spcPct val="0"/>
              </a:spcAft>
              <a:defRPr sz="3200">
                <a:solidFill>
                  <a:schemeClr val="bg2"/>
                </a:solidFill>
                <a:latin typeface="Helvetica" pitchFamily="34" charset="0"/>
              </a:defRPr>
            </a:lvl7pPr>
            <a:lvl8pPr marL="1371600" algn="ctr" rtl="0" fontAlgn="base">
              <a:spcBef>
                <a:spcPct val="0"/>
              </a:spcBef>
              <a:spcAft>
                <a:spcPct val="0"/>
              </a:spcAft>
              <a:defRPr sz="3200">
                <a:solidFill>
                  <a:schemeClr val="bg2"/>
                </a:solidFill>
                <a:latin typeface="Helvetica" pitchFamily="34" charset="0"/>
              </a:defRPr>
            </a:lvl8pPr>
            <a:lvl9pPr marL="1828800" algn="ctr" rtl="0" fontAlgn="base">
              <a:spcBef>
                <a:spcPct val="0"/>
              </a:spcBef>
              <a:spcAft>
                <a:spcPct val="0"/>
              </a:spcAft>
              <a:defRPr sz="3200">
                <a:solidFill>
                  <a:schemeClr val="bg2"/>
                </a:solidFill>
                <a:latin typeface="Helvetica" pitchFamily="34" charset="0"/>
              </a:defRPr>
            </a:lvl9pPr>
          </a:lstStyle>
          <a:p>
            <a:r>
              <a:rPr lang="en-US" sz="3600" dirty="0" smtClean="0"/>
              <a:t>Guns At Work</a:t>
            </a:r>
            <a:endParaRPr lang="en-US" sz="3600" dirty="0"/>
          </a:p>
        </p:txBody>
      </p:sp>
    </p:spTree>
    <p:extLst>
      <p:ext uri="{BB962C8B-B14F-4D97-AF65-F5344CB8AC3E}">
        <p14:creationId xmlns:p14="http://schemas.microsoft.com/office/powerpoint/2010/main" val="2252091835"/>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 t="11992" r="25997" b="-1520"/>
          <a:stretch/>
        </p:blipFill>
        <p:spPr>
          <a:xfrm>
            <a:off x="1143000" y="1066800"/>
            <a:ext cx="7021901" cy="5029200"/>
          </a:xfrm>
          <a:prstGeom prst="rect">
            <a:avLst/>
          </a:prstGeom>
        </p:spPr>
      </p:pic>
      <p:sp>
        <p:nvSpPr>
          <p:cNvPr id="4" name="Title 4"/>
          <p:cNvSpPr txBox="1">
            <a:spLocks/>
          </p:cNvSpPr>
          <p:nvPr/>
        </p:nvSpPr>
        <p:spPr>
          <a:xfrm>
            <a:off x="0" y="152400"/>
            <a:ext cx="9144000" cy="838200"/>
          </a:xfrm>
          <a:prstGeom prst="rect">
            <a:avLst/>
          </a:prstGeom>
        </p:spPr>
        <p:txBody>
          <a:bodyPr>
            <a:normAutofit/>
          </a:bodyPr>
          <a:lstStyle>
            <a:lvl1pPr algn="ctr" rtl="0" eaLnBrk="0" fontAlgn="base" hangingPunct="0">
              <a:spcBef>
                <a:spcPct val="0"/>
              </a:spcBef>
              <a:spcAft>
                <a:spcPct val="0"/>
              </a:spcAft>
              <a:defRPr lang="en-US" sz="3400" b="0" kern="1200" dirty="0" smtClean="0">
                <a:solidFill>
                  <a:schemeClr val="tx2">
                    <a:lumMod val="75000"/>
                  </a:schemeClr>
                </a:solidFill>
                <a:latin typeface="Arial" pitchFamily="34" charset="0"/>
                <a:ea typeface="+mj-ea"/>
                <a:cs typeface="Arial" pitchFamily="34" charset="0"/>
              </a:defRPr>
            </a:lvl1pPr>
            <a:lvl2pPr algn="ctr" rtl="0" eaLnBrk="0" fontAlgn="base" hangingPunct="0">
              <a:spcBef>
                <a:spcPct val="0"/>
              </a:spcBef>
              <a:spcAft>
                <a:spcPct val="0"/>
              </a:spcAft>
              <a:defRPr sz="3200">
                <a:solidFill>
                  <a:schemeClr val="bg2"/>
                </a:solidFill>
                <a:latin typeface="Helvetica" pitchFamily="34" charset="0"/>
              </a:defRPr>
            </a:lvl2pPr>
            <a:lvl3pPr algn="ctr" rtl="0" eaLnBrk="0" fontAlgn="base" hangingPunct="0">
              <a:spcBef>
                <a:spcPct val="0"/>
              </a:spcBef>
              <a:spcAft>
                <a:spcPct val="0"/>
              </a:spcAft>
              <a:defRPr sz="3200">
                <a:solidFill>
                  <a:schemeClr val="bg2"/>
                </a:solidFill>
                <a:latin typeface="Helvetica" pitchFamily="34" charset="0"/>
              </a:defRPr>
            </a:lvl3pPr>
            <a:lvl4pPr algn="ctr" rtl="0" eaLnBrk="0" fontAlgn="base" hangingPunct="0">
              <a:spcBef>
                <a:spcPct val="0"/>
              </a:spcBef>
              <a:spcAft>
                <a:spcPct val="0"/>
              </a:spcAft>
              <a:defRPr sz="3200">
                <a:solidFill>
                  <a:schemeClr val="bg2"/>
                </a:solidFill>
                <a:latin typeface="Helvetica" pitchFamily="34" charset="0"/>
              </a:defRPr>
            </a:lvl4pPr>
            <a:lvl5pPr algn="ctr" rtl="0" eaLnBrk="0" fontAlgn="base" hangingPunct="0">
              <a:spcBef>
                <a:spcPct val="0"/>
              </a:spcBef>
              <a:spcAft>
                <a:spcPct val="0"/>
              </a:spcAft>
              <a:defRPr sz="3200">
                <a:solidFill>
                  <a:schemeClr val="bg2"/>
                </a:solidFill>
                <a:latin typeface="Helvetica" pitchFamily="34" charset="0"/>
              </a:defRPr>
            </a:lvl5pPr>
            <a:lvl6pPr marL="457200" algn="ctr" rtl="0" fontAlgn="base">
              <a:spcBef>
                <a:spcPct val="0"/>
              </a:spcBef>
              <a:spcAft>
                <a:spcPct val="0"/>
              </a:spcAft>
              <a:defRPr sz="3200">
                <a:solidFill>
                  <a:schemeClr val="bg2"/>
                </a:solidFill>
                <a:latin typeface="Helvetica" pitchFamily="34" charset="0"/>
              </a:defRPr>
            </a:lvl6pPr>
            <a:lvl7pPr marL="914400" algn="ctr" rtl="0" fontAlgn="base">
              <a:spcBef>
                <a:spcPct val="0"/>
              </a:spcBef>
              <a:spcAft>
                <a:spcPct val="0"/>
              </a:spcAft>
              <a:defRPr sz="3200">
                <a:solidFill>
                  <a:schemeClr val="bg2"/>
                </a:solidFill>
                <a:latin typeface="Helvetica" pitchFamily="34" charset="0"/>
              </a:defRPr>
            </a:lvl7pPr>
            <a:lvl8pPr marL="1371600" algn="ctr" rtl="0" fontAlgn="base">
              <a:spcBef>
                <a:spcPct val="0"/>
              </a:spcBef>
              <a:spcAft>
                <a:spcPct val="0"/>
              </a:spcAft>
              <a:defRPr sz="3200">
                <a:solidFill>
                  <a:schemeClr val="bg2"/>
                </a:solidFill>
                <a:latin typeface="Helvetica" pitchFamily="34" charset="0"/>
              </a:defRPr>
            </a:lvl8pPr>
            <a:lvl9pPr marL="1828800" algn="ctr" rtl="0" fontAlgn="base">
              <a:spcBef>
                <a:spcPct val="0"/>
              </a:spcBef>
              <a:spcAft>
                <a:spcPct val="0"/>
              </a:spcAft>
              <a:defRPr sz="3200">
                <a:solidFill>
                  <a:schemeClr val="bg2"/>
                </a:solidFill>
                <a:latin typeface="Helvetica" pitchFamily="34" charset="0"/>
              </a:defRPr>
            </a:lvl9pPr>
          </a:lstStyle>
          <a:p>
            <a:r>
              <a:rPr lang="en-US" sz="3600" dirty="0" smtClean="0"/>
              <a:t>Guns At Work</a:t>
            </a:r>
            <a:endParaRPr lang="en-US" sz="3600" dirty="0"/>
          </a:p>
        </p:txBody>
      </p:sp>
    </p:spTree>
    <p:extLst>
      <p:ext uri="{BB962C8B-B14F-4D97-AF65-F5344CB8AC3E}">
        <p14:creationId xmlns:p14="http://schemas.microsoft.com/office/powerpoint/2010/main" val="1979860381"/>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57200" y="1371600"/>
            <a:ext cx="8229600"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17375E"/>
                </a:solidFill>
                <a:latin typeface="Arial" pitchFamily="34" charset="0"/>
                <a:cs typeface="Arial" pitchFamily="34" charset="0"/>
              </a:rPr>
              <a:t>Employer liability arises from:</a:t>
            </a:r>
          </a:p>
          <a:p>
            <a:pPr marL="800100" lvl="1" indent="-342900">
              <a:buFont typeface="Arial" panose="020B0604020202020204" pitchFamily="34" charset="0"/>
              <a:buChar char="-"/>
            </a:pPr>
            <a:r>
              <a:rPr lang="en-US" sz="2400" dirty="0">
                <a:solidFill>
                  <a:srgbClr val="17375E"/>
                </a:solidFill>
                <a:latin typeface="Arial" pitchFamily="34" charset="0"/>
                <a:cs typeface="Arial" pitchFamily="34" charset="0"/>
              </a:rPr>
              <a:t>State statutes		</a:t>
            </a:r>
          </a:p>
          <a:p>
            <a:pPr marL="800100" lvl="1" indent="-342900">
              <a:buFont typeface="Arial" panose="020B0604020202020204" pitchFamily="34" charset="0"/>
              <a:buChar char="-"/>
            </a:pPr>
            <a:r>
              <a:rPr lang="en-US" sz="2400" dirty="0">
                <a:solidFill>
                  <a:srgbClr val="17375E"/>
                </a:solidFill>
                <a:latin typeface="Arial" pitchFamily="34" charset="0"/>
                <a:cs typeface="Arial" pitchFamily="34" charset="0"/>
              </a:rPr>
              <a:t>State tort laws	</a:t>
            </a:r>
          </a:p>
          <a:p>
            <a:pPr marL="800100" lvl="1" indent="-342900">
              <a:buFont typeface="Arial" panose="020B0604020202020204" pitchFamily="34" charset="0"/>
              <a:buChar char="-"/>
            </a:pPr>
            <a:r>
              <a:rPr lang="en-US" sz="2400" dirty="0">
                <a:solidFill>
                  <a:srgbClr val="17375E"/>
                </a:solidFill>
                <a:latin typeface="Arial" pitchFamily="34" charset="0"/>
                <a:cs typeface="Arial" pitchFamily="34" charset="0"/>
              </a:rPr>
              <a:t>Workers’ compensation laws</a:t>
            </a:r>
          </a:p>
          <a:p>
            <a:pPr marL="800100" lvl="1" indent="-342900">
              <a:buFont typeface="Arial" panose="020B0604020202020204" pitchFamily="34" charset="0"/>
              <a:buChar char="-"/>
            </a:pPr>
            <a:r>
              <a:rPr lang="en-US" sz="2400" dirty="0">
                <a:solidFill>
                  <a:srgbClr val="17375E"/>
                </a:solidFill>
                <a:latin typeface="Arial" pitchFamily="34" charset="0"/>
                <a:cs typeface="Arial" pitchFamily="34" charset="0"/>
              </a:rPr>
              <a:t>OSHA’s general duty clause</a:t>
            </a:r>
          </a:p>
        </p:txBody>
      </p:sp>
      <p:sp>
        <p:nvSpPr>
          <p:cNvPr id="4" name="Title 4"/>
          <p:cNvSpPr txBox="1">
            <a:spLocks/>
          </p:cNvSpPr>
          <p:nvPr/>
        </p:nvSpPr>
        <p:spPr>
          <a:xfrm>
            <a:off x="0" y="152400"/>
            <a:ext cx="9144000" cy="838200"/>
          </a:xfrm>
          <a:prstGeom prst="rect">
            <a:avLst/>
          </a:prstGeom>
        </p:spPr>
        <p:txBody>
          <a:bodyPr>
            <a:normAutofit/>
          </a:bodyPr>
          <a:lstStyle>
            <a:lvl1pPr algn="ctr" rtl="0" eaLnBrk="0" fontAlgn="base" hangingPunct="0">
              <a:spcBef>
                <a:spcPct val="0"/>
              </a:spcBef>
              <a:spcAft>
                <a:spcPct val="0"/>
              </a:spcAft>
              <a:defRPr lang="en-US" sz="3400" b="0" kern="1200" dirty="0" smtClean="0">
                <a:solidFill>
                  <a:schemeClr val="tx2">
                    <a:lumMod val="75000"/>
                  </a:schemeClr>
                </a:solidFill>
                <a:latin typeface="Arial" pitchFamily="34" charset="0"/>
                <a:ea typeface="+mj-ea"/>
                <a:cs typeface="Arial" pitchFamily="34" charset="0"/>
              </a:defRPr>
            </a:lvl1pPr>
            <a:lvl2pPr algn="ctr" rtl="0" eaLnBrk="0" fontAlgn="base" hangingPunct="0">
              <a:spcBef>
                <a:spcPct val="0"/>
              </a:spcBef>
              <a:spcAft>
                <a:spcPct val="0"/>
              </a:spcAft>
              <a:defRPr sz="3200">
                <a:solidFill>
                  <a:schemeClr val="bg2"/>
                </a:solidFill>
                <a:latin typeface="Helvetica" pitchFamily="34" charset="0"/>
              </a:defRPr>
            </a:lvl2pPr>
            <a:lvl3pPr algn="ctr" rtl="0" eaLnBrk="0" fontAlgn="base" hangingPunct="0">
              <a:spcBef>
                <a:spcPct val="0"/>
              </a:spcBef>
              <a:spcAft>
                <a:spcPct val="0"/>
              </a:spcAft>
              <a:defRPr sz="3200">
                <a:solidFill>
                  <a:schemeClr val="bg2"/>
                </a:solidFill>
                <a:latin typeface="Helvetica" pitchFamily="34" charset="0"/>
              </a:defRPr>
            </a:lvl3pPr>
            <a:lvl4pPr algn="ctr" rtl="0" eaLnBrk="0" fontAlgn="base" hangingPunct="0">
              <a:spcBef>
                <a:spcPct val="0"/>
              </a:spcBef>
              <a:spcAft>
                <a:spcPct val="0"/>
              </a:spcAft>
              <a:defRPr sz="3200">
                <a:solidFill>
                  <a:schemeClr val="bg2"/>
                </a:solidFill>
                <a:latin typeface="Helvetica" pitchFamily="34" charset="0"/>
              </a:defRPr>
            </a:lvl4pPr>
            <a:lvl5pPr algn="ctr" rtl="0" eaLnBrk="0" fontAlgn="base" hangingPunct="0">
              <a:spcBef>
                <a:spcPct val="0"/>
              </a:spcBef>
              <a:spcAft>
                <a:spcPct val="0"/>
              </a:spcAft>
              <a:defRPr sz="3200">
                <a:solidFill>
                  <a:schemeClr val="bg2"/>
                </a:solidFill>
                <a:latin typeface="Helvetica" pitchFamily="34" charset="0"/>
              </a:defRPr>
            </a:lvl5pPr>
            <a:lvl6pPr marL="457200" algn="ctr" rtl="0" fontAlgn="base">
              <a:spcBef>
                <a:spcPct val="0"/>
              </a:spcBef>
              <a:spcAft>
                <a:spcPct val="0"/>
              </a:spcAft>
              <a:defRPr sz="3200">
                <a:solidFill>
                  <a:schemeClr val="bg2"/>
                </a:solidFill>
                <a:latin typeface="Helvetica" pitchFamily="34" charset="0"/>
              </a:defRPr>
            </a:lvl6pPr>
            <a:lvl7pPr marL="914400" algn="ctr" rtl="0" fontAlgn="base">
              <a:spcBef>
                <a:spcPct val="0"/>
              </a:spcBef>
              <a:spcAft>
                <a:spcPct val="0"/>
              </a:spcAft>
              <a:defRPr sz="3200">
                <a:solidFill>
                  <a:schemeClr val="bg2"/>
                </a:solidFill>
                <a:latin typeface="Helvetica" pitchFamily="34" charset="0"/>
              </a:defRPr>
            </a:lvl7pPr>
            <a:lvl8pPr marL="1371600" algn="ctr" rtl="0" fontAlgn="base">
              <a:spcBef>
                <a:spcPct val="0"/>
              </a:spcBef>
              <a:spcAft>
                <a:spcPct val="0"/>
              </a:spcAft>
              <a:defRPr sz="3200">
                <a:solidFill>
                  <a:schemeClr val="bg2"/>
                </a:solidFill>
                <a:latin typeface="Helvetica" pitchFamily="34" charset="0"/>
              </a:defRPr>
            </a:lvl8pPr>
            <a:lvl9pPr marL="1828800" algn="ctr" rtl="0" fontAlgn="base">
              <a:spcBef>
                <a:spcPct val="0"/>
              </a:spcBef>
              <a:spcAft>
                <a:spcPct val="0"/>
              </a:spcAft>
              <a:defRPr sz="3200">
                <a:solidFill>
                  <a:schemeClr val="bg2"/>
                </a:solidFill>
                <a:latin typeface="Helvetica" pitchFamily="34" charset="0"/>
              </a:defRPr>
            </a:lvl9pPr>
          </a:lstStyle>
          <a:p>
            <a:r>
              <a:rPr lang="en-US" sz="3600" dirty="0" smtClean="0"/>
              <a:t>Guns At Work</a:t>
            </a:r>
            <a:endParaRPr lang="en-US" sz="3600" dirty="0"/>
          </a:p>
        </p:txBody>
      </p:sp>
    </p:spTree>
    <p:extLst>
      <p:ext uri="{BB962C8B-B14F-4D97-AF65-F5344CB8AC3E}">
        <p14:creationId xmlns:p14="http://schemas.microsoft.com/office/powerpoint/2010/main" val="3203764336"/>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57200" y="1371600"/>
            <a:ext cx="8229600" cy="1815882"/>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rgbClr val="17375E"/>
                </a:solidFill>
                <a:latin typeface="Arial" pitchFamily="34" charset="0"/>
                <a:cs typeface="Arial" pitchFamily="34" charset="0"/>
              </a:rPr>
              <a:t>Possession on employer’s property is allowed if:</a:t>
            </a:r>
          </a:p>
          <a:p>
            <a:pPr marL="800100" lvl="1" indent="-342900">
              <a:buFont typeface="Arial" panose="020B0604020202020204" pitchFamily="34" charset="0"/>
              <a:buChar char="–"/>
            </a:pPr>
            <a:r>
              <a:rPr lang="en-US" sz="2200" dirty="0" smtClean="0">
                <a:solidFill>
                  <a:srgbClr val="17375E"/>
                </a:solidFill>
                <a:latin typeface="Arial" pitchFamily="34" charset="0"/>
                <a:cs typeface="Arial" pitchFamily="34" charset="0"/>
              </a:rPr>
              <a:t>Lawful right to possess</a:t>
            </a:r>
          </a:p>
          <a:p>
            <a:pPr marL="800100" lvl="1" indent="-342900">
              <a:buFont typeface="Arial" panose="020B0604020202020204" pitchFamily="34" charset="0"/>
              <a:buChar char="–"/>
            </a:pPr>
            <a:r>
              <a:rPr lang="en-US" sz="2200" dirty="0" smtClean="0">
                <a:solidFill>
                  <a:srgbClr val="17375E"/>
                </a:solidFill>
                <a:latin typeface="Arial" pitchFamily="34" charset="0"/>
                <a:cs typeface="Arial" pitchFamily="34" charset="0"/>
              </a:rPr>
              <a:t>Locked inside a private vehicle</a:t>
            </a:r>
          </a:p>
          <a:p>
            <a:pPr marL="800100" lvl="1" indent="-342900">
              <a:buFont typeface="Arial" panose="020B0604020202020204" pitchFamily="34" charset="0"/>
              <a:buChar char="–"/>
            </a:pPr>
            <a:r>
              <a:rPr lang="en-US" sz="2200" dirty="0" smtClean="0">
                <a:solidFill>
                  <a:srgbClr val="17375E"/>
                </a:solidFill>
                <a:latin typeface="Arial" pitchFamily="34" charset="0"/>
                <a:cs typeface="Arial" pitchFamily="34" charset="0"/>
              </a:rPr>
              <a:t>In parking lot</a:t>
            </a:r>
          </a:p>
          <a:p>
            <a:pPr marL="800100" lvl="1" indent="-342900">
              <a:buFont typeface="Arial" panose="020B0604020202020204" pitchFamily="34" charset="0"/>
              <a:buChar char="–"/>
            </a:pPr>
            <a:r>
              <a:rPr lang="en-US" sz="2200" dirty="0" smtClean="0">
                <a:solidFill>
                  <a:srgbClr val="17375E"/>
                </a:solidFill>
                <a:latin typeface="Arial" pitchFamily="34" charset="0"/>
                <a:cs typeface="Arial" pitchFamily="34" charset="0"/>
              </a:rPr>
              <a:t>Person is lawfully entitled to be in such areas</a:t>
            </a:r>
            <a:endParaRPr lang="en-US" sz="2200" dirty="0">
              <a:solidFill>
                <a:srgbClr val="17375E"/>
              </a:solidFill>
              <a:latin typeface="Arial" pitchFamily="34" charset="0"/>
              <a:cs typeface="Arial" pitchFamily="34" charset="0"/>
            </a:endParaRPr>
          </a:p>
        </p:txBody>
      </p:sp>
      <p:sp>
        <p:nvSpPr>
          <p:cNvPr id="4" name="Title 4"/>
          <p:cNvSpPr txBox="1">
            <a:spLocks/>
          </p:cNvSpPr>
          <p:nvPr/>
        </p:nvSpPr>
        <p:spPr>
          <a:xfrm>
            <a:off x="0" y="152400"/>
            <a:ext cx="9144000" cy="838200"/>
          </a:xfrm>
          <a:prstGeom prst="rect">
            <a:avLst/>
          </a:prstGeom>
        </p:spPr>
        <p:txBody>
          <a:bodyPr>
            <a:normAutofit/>
          </a:bodyPr>
          <a:lstStyle>
            <a:lvl1pPr algn="ctr" rtl="0" eaLnBrk="0" fontAlgn="base" hangingPunct="0">
              <a:spcBef>
                <a:spcPct val="0"/>
              </a:spcBef>
              <a:spcAft>
                <a:spcPct val="0"/>
              </a:spcAft>
              <a:defRPr lang="en-US" sz="3400" b="0" kern="1200" dirty="0" smtClean="0">
                <a:solidFill>
                  <a:schemeClr val="tx2">
                    <a:lumMod val="75000"/>
                  </a:schemeClr>
                </a:solidFill>
                <a:latin typeface="Arial" pitchFamily="34" charset="0"/>
                <a:ea typeface="+mj-ea"/>
                <a:cs typeface="Arial" pitchFamily="34" charset="0"/>
              </a:defRPr>
            </a:lvl1pPr>
            <a:lvl2pPr algn="ctr" rtl="0" eaLnBrk="0" fontAlgn="base" hangingPunct="0">
              <a:spcBef>
                <a:spcPct val="0"/>
              </a:spcBef>
              <a:spcAft>
                <a:spcPct val="0"/>
              </a:spcAft>
              <a:defRPr sz="3200">
                <a:solidFill>
                  <a:schemeClr val="bg2"/>
                </a:solidFill>
                <a:latin typeface="Helvetica" pitchFamily="34" charset="0"/>
              </a:defRPr>
            </a:lvl2pPr>
            <a:lvl3pPr algn="ctr" rtl="0" eaLnBrk="0" fontAlgn="base" hangingPunct="0">
              <a:spcBef>
                <a:spcPct val="0"/>
              </a:spcBef>
              <a:spcAft>
                <a:spcPct val="0"/>
              </a:spcAft>
              <a:defRPr sz="3200">
                <a:solidFill>
                  <a:schemeClr val="bg2"/>
                </a:solidFill>
                <a:latin typeface="Helvetica" pitchFamily="34" charset="0"/>
              </a:defRPr>
            </a:lvl3pPr>
            <a:lvl4pPr algn="ctr" rtl="0" eaLnBrk="0" fontAlgn="base" hangingPunct="0">
              <a:spcBef>
                <a:spcPct val="0"/>
              </a:spcBef>
              <a:spcAft>
                <a:spcPct val="0"/>
              </a:spcAft>
              <a:defRPr sz="3200">
                <a:solidFill>
                  <a:schemeClr val="bg2"/>
                </a:solidFill>
                <a:latin typeface="Helvetica" pitchFamily="34" charset="0"/>
              </a:defRPr>
            </a:lvl4pPr>
            <a:lvl5pPr algn="ctr" rtl="0" eaLnBrk="0" fontAlgn="base" hangingPunct="0">
              <a:spcBef>
                <a:spcPct val="0"/>
              </a:spcBef>
              <a:spcAft>
                <a:spcPct val="0"/>
              </a:spcAft>
              <a:defRPr sz="3200">
                <a:solidFill>
                  <a:schemeClr val="bg2"/>
                </a:solidFill>
                <a:latin typeface="Helvetica" pitchFamily="34" charset="0"/>
              </a:defRPr>
            </a:lvl5pPr>
            <a:lvl6pPr marL="457200" algn="ctr" rtl="0" fontAlgn="base">
              <a:spcBef>
                <a:spcPct val="0"/>
              </a:spcBef>
              <a:spcAft>
                <a:spcPct val="0"/>
              </a:spcAft>
              <a:defRPr sz="3200">
                <a:solidFill>
                  <a:schemeClr val="bg2"/>
                </a:solidFill>
                <a:latin typeface="Helvetica" pitchFamily="34" charset="0"/>
              </a:defRPr>
            </a:lvl6pPr>
            <a:lvl7pPr marL="914400" algn="ctr" rtl="0" fontAlgn="base">
              <a:spcBef>
                <a:spcPct val="0"/>
              </a:spcBef>
              <a:spcAft>
                <a:spcPct val="0"/>
              </a:spcAft>
              <a:defRPr sz="3200">
                <a:solidFill>
                  <a:schemeClr val="bg2"/>
                </a:solidFill>
                <a:latin typeface="Helvetica" pitchFamily="34" charset="0"/>
              </a:defRPr>
            </a:lvl7pPr>
            <a:lvl8pPr marL="1371600" algn="ctr" rtl="0" fontAlgn="base">
              <a:spcBef>
                <a:spcPct val="0"/>
              </a:spcBef>
              <a:spcAft>
                <a:spcPct val="0"/>
              </a:spcAft>
              <a:defRPr sz="3200">
                <a:solidFill>
                  <a:schemeClr val="bg2"/>
                </a:solidFill>
                <a:latin typeface="Helvetica" pitchFamily="34" charset="0"/>
              </a:defRPr>
            </a:lvl8pPr>
            <a:lvl9pPr marL="1828800" algn="ctr" rtl="0" fontAlgn="base">
              <a:spcBef>
                <a:spcPct val="0"/>
              </a:spcBef>
              <a:spcAft>
                <a:spcPct val="0"/>
              </a:spcAft>
              <a:defRPr sz="3200">
                <a:solidFill>
                  <a:schemeClr val="bg2"/>
                </a:solidFill>
                <a:latin typeface="Helvetica" pitchFamily="34" charset="0"/>
              </a:defRPr>
            </a:lvl9pPr>
          </a:lstStyle>
          <a:p>
            <a:r>
              <a:rPr lang="en-US" sz="3600" dirty="0" smtClean="0"/>
              <a:t>Florida Gun Law</a:t>
            </a:r>
            <a:endParaRPr lang="en-US" sz="3600" dirty="0"/>
          </a:p>
        </p:txBody>
      </p:sp>
    </p:spTree>
    <p:extLst>
      <p:ext uri="{BB962C8B-B14F-4D97-AF65-F5344CB8AC3E}">
        <p14:creationId xmlns:p14="http://schemas.microsoft.com/office/powerpoint/2010/main" val="826314622"/>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57200" y="1371600"/>
            <a:ext cx="8686800"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rgbClr val="17375E"/>
                </a:solidFill>
                <a:latin typeface="Arial" pitchFamily="34" charset="0"/>
                <a:cs typeface="Arial" pitchFamily="34" charset="0"/>
              </a:rPr>
              <a:t>Cannot condition employment on </a:t>
            </a:r>
          </a:p>
          <a:p>
            <a:pPr marL="800100" lvl="1" indent="-342900">
              <a:buFont typeface="Arial" panose="020B0604020202020204" pitchFamily="34" charset="0"/>
              <a:buChar char="–"/>
            </a:pPr>
            <a:r>
              <a:rPr lang="en-US" sz="2400" dirty="0" smtClean="0">
                <a:solidFill>
                  <a:srgbClr val="17375E"/>
                </a:solidFill>
                <a:latin typeface="Arial" pitchFamily="34" charset="0"/>
                <a:cs typeface="Arial" pitchFamily="34" charset="0"/>
              </a:rPr>
              <a:t>vehicle search</a:t>
            </a:r>
          </a:p>
          <a:p>
            <a:pPr marL="800100" lvl="1" indent="-342900">
              <a:buFont typeface="Arial" panose="020B0604020202020204" pitchFamily="34" charset="0"/>
              <a:buChar char="–"/>
            </a:pPr>
            <a:r>
              <a:rPr lang="en-US" sz="2400" dirty="0" smtClean="0">
                <a:solidFill>
                  <a:srgbClr val="17375E"/>
                </a:solidFill>
                <a:latin typeface="Arial" pitchFamily="34" charset="0"/>
                <a:cs typeface="Arial" pitchFamily="34" charset="0"/>
              </a:rPr>
              <a:t>whether person has license</a:t>
            </a:r>
          </a:p>
          <a:p>
            <a:pPr marL="342900" indent="-342900">
              <a:buFont typeface="Arial" panose="020B0604020202020204" pitchFamily="34" charset="0"/>
              <a:buChar char="•"/>
            </a:pPr>
            <a:r>
              <a:rPr lang="en-US" sz="2400" dirty="0" smtClean="0">
                <a:solidFill>
                  <a:srgbClr val="17375E"/>
                </a:solidFill>
                <a:latin typeface="Arial" pitchFamily="34" charset="0"/>
                <a:cs typeface="Arial" pitchFamily="34" charset="0"/>
              </a:rPr>
              <a:t>Only an on-duty law enforcement officer can search in compliance with Constitution</a:t>
            </a:r>
            <a:endParaRPr lang="en-US" sz="2400" dirty="0">
              <a:solidFill>
                <a:srgbClr val="17375E"/>
              </a:solidFill>
              <a:latin typeface="Arial" pitchFamily="34" charset="0"/>
              <a:cs typeface="Arial" pitchFamily="34" charset="0"/>
            </a:endParaRPr>
          </a:p>
        </p:txBody>
      </p:sp>
      <p:sp>
        <p:nvSpPr>
          <p:cNvPr id="4" name="Title 4"/>
          <p:cNvSpPr txBox="1">
            <a:spLocks/>
          </p:cNvSpPr>
          <p:nvPr/>
        </p:nvSpPr>
        <p:spPr>
          <a:xfrm>
            <a:off x="0" y="152400"/>
            <a:ext cx="9144000" cy="838200"/>
          </a:xfrm>
          <a:prstGeom prst="rect">
            <a:avLst/>
          </a:prstGeom>
        </p:spPr>
        <p:txBody>
          <a:bodyPr>
            <a:normAutofit/>
          </a:bodyPr>
          <a:lstStyle>
            <a:lvl1pPr algn="ctr" rtl="0" eaLnBrk="0" fontAlgn="base" hangingPunct="0">
              <a:spcBef>
                <a:spcPct val="0"/>
              </a:spcBef>
              <a:spcAft>
                <a:spcPct val="0"/>
              </a:spcAft>
              <a:defRPr lang="en-US" sz="3400" b="0" kern="1200" dirty="0" smtClean="0">
                <a:solidFill>
                  <a:schemeClr val="tx2">
                    <a:lumMod val="75000"/>
                  </a:schemeClr>
                </a:solidFill>
                <a:latin typeface="Arial" pitchFamily="34" charset="0"/>
                <a:ea typeface="+mj-ea"/>
                <a:cs typeface="Arial" pitchFamily="34" charset="0"/>
              </a:defRPr>
            </a:lvl1pPr>
            <a:lvl2pPr algn="ctr" rtl="0" eaLnBrk="0" fontAlgn="base" hangingPunct="0">
              <a:spcBef>
                <a:spcPct val="0"/>
              </a:spcBef>
              <a:spcAft>
                <a:spcPct val="0"/>
              </a:spcAft>
              <a:defRPr sz="3200">
                <a:solidFill>
                  <a:schemeClr val="bg2"/>
                </a:solidFill>
                <a:latin typeface="Helvetica" pitchFamily="34" charset="0"/>
              </a:defRPr>
            </a:lvl2pPr>
            <a:lvl3pPr algn="ctr" rtl="0" eaLnBrk="0" fontAlgn="base" hangingPunct="0">
              <a:spcBef>
                <a:spcPct val="0"/>
              </a:spcBef>
              <a:spcAft>
                <a:spcPct val="0"/>
              </a:spcAft>
              <a:defRPr sz="3200">
                <a:solidFill>
                  <a:schemeClr val="bg2"/>
                </a:solidFill>
                <a:latin typeface="Helvetica" pitchFamily="34" charset="0"/>
              </a:defRPr>
            </a:lvl3pPr>
            <a:lvl4pPr algn="ctr" rtl="0" eaLnBrk="0" fontAlgn="base" hangingPunct="0">
              <a:spcBef>
                <a:spcPct val="0"/>
              </a:spcBef>
              <a:spcAft>
                <a:spcPct val="0"/>
              </a:spcAft>
              <a:defRPr sz="3200">
                <a:solidFill>
                  <a:schemeClr val="bg2"/>
                </a:solidFill>
                <a:latin typeface="Helvetica" pitchFamily="34" charset="0"/>
              </a:defRPr>
            </a:lvl4pPr>
            <a:lvl5pPr algn="ctr" rtl="0" eaLnBrk="0" fontAlgn="base" hangingPunct="0">
              <a:spcBef>
                <a:spcPct val="0"/>
              </a:spcBef>
              <a:spcAft>
                <a:spcPct val="0"/>
              </a:spcAft>
              <a:defRPr sz="3200">
                <a:solidFill>
                  <a:schemeClr val="bg2"/>
                </a:solidFill>
                <a:latin typeface="Helvetica" pitchFamily="34" charset="0"/>
              </a:defRPr>
            </a:lvl5pPr>
            <a:lvl6pPr marL="457200" algn="ctr" rtl="0" fontAlgn="base">
              <a:spcBef>
                <a:spcPct val="0"/>
              </a:spcBef>
              <a:spcAft>
                <a:spcPct val="0"/>
              </a:spcAft>
              <a:defRPr sz="3200">
                <a:solidFill>
                  <a:schemeClr val="bg2"/>
                </a:solidFill>
                <a:latin typeface="Helvetica" pitchFamily="34" charset="0"/>
              </a:defRPr>
            </a:lvl6pPr>
            <a:lvl7pPr marL="914400" algn="ctr" rtl="0" fontAlgn="base">
              <a:spcBef>
                <a:spcPct val="0"/>
              </a:spcBef>
              <a:spcAft>
                <a:spcPct val="0"/>
              </a:spcAft>
              <a:defRPr sz="3200">
                <a:solidFill>
                  <a:schemeClr val="bg2"/>
                </a:solidFill>
                <a:latin typeface="Helvetica" pitchFamily="34" charset="0"/>
              </a:defRPr>
            </a:lvl7pPr>
            <a:lvl8pPr marL="1371600" algn="ctr" rtl="0" fontAlgn="base">
              <a:spcBef>
                <a:spcPct val="0"/>
              </a:spcBef>
              <a:spcAft>
                <a:spcPct val="0"/>
              </a:spcAft>
              <a:defRPr sz="3200">
                <a:solidFill>
                  <a:schemeClr val="bg2"/>
                </a:solidFill>
                <a:latin typeface="Helvetica" pitchFamily="34" charset="0"/>
              </a:defRPr>
            </a:lvl8pPr>
            <a:lvl9pPr marL="1828800" algn="ctr" rtl="0" fontAlgn="base">
              <a:spcBef>
                <a:spcPct val="0"/>
              </a:spcBef>
              <a:spcAft>
                <a:spcPct val="0"/>
              </a:spcAft>
              <a:defRPr sz="3200">
                <a:solidFill>
                  <a:schemeClr val="bg2"/>
                </a:solidFill>
                <a:latin typeface="Helvetica" pitchFamily="34" charset="0"/>
              </a:defRPr>
            </a:lvl9pPr>
          </a:lstStyle>
          <a:p>
            <a:r>
              <a:rPr lang="en-US" sz="3600" dirty="0" smtClean="0"/>
              <a:t>Florida Gun Law</a:t>
            </a:r>
            <a:endParaRPr lang="en-US" sz="3600" dirty="0"/>
          </a:p>
        </p:txBody>
      </p:sp>
    </p:spTree>
    <p:extLst>
      <p:ext uri="{BB962C8B-B14F-4D97-AF65-F5344CB8AC3E}">
        <p14:creationId xmlns:p14="http://schemas.microsoft.com/office/powerpoint/2010/main" val="2431893193"/>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Workplace Bullying?</a:t>
            </a:r>
            <a:endParaRPr lang="en-US" dirty="0"/>
          </a:p>
        </p:txBody>
      </p:sp>
      <p:sp>
        <p:nvSpPr>
          <p:cNvPr id="3" name="Content Placeholder 2"/>
          <p:cNvSpPr>
            <a:spLocks noGrp="1"/>
          </p:cNvSpPr>
          <p:nvPr>
            <p:ph idx="1"/>
          </p:nvPr>
        </p:nvSpPr>
        <p:spPr>
          <a:xfrm>
            <a:off x="457200" y="1371600"/>
            <a:ext cx="8534400" cy="4525963"/>
          </a:xfrm>
        </p:spPr>
        <p:txBody>
          <a:bodyPr>
            <a:normAutofit/>
          </a:bodyPr>
          <a:lstStyle/>
          <a:p>
            <a:pPr marL="342900" lvl="1" indent="-342900">
              <a:spcBef>
                <a:spcPts val="0"/>
              </a:spcBef>
              <a:spcAft>
                <a:spcPts val="600"/>
              </a:spcAft>
              <a:buFont typeface="Arial" pitchFamily="34" charset="0"/>
              <a:buChar char="•"/>
            </a:pPr>
            <a:r>
              <a:rPr lang="en-US" sz="2400" dirty="0" smtClean="0"/>
              <a:t>No universal definition</a:t>
            </a:r>
          </a:p>
          <a:p>
            <a:pPr marL="342900" lvl="1" indent="-342900">
              <a:spcBef>
                <a:spcPts val="0"/>
              </a:spcBef>
              <a:spcAft>
                <a:spcPts val="600"/>
              </a:spcAft>
              <a:buFont typeface="Arial" pitchFamily="34" charset="0"/>
              <a:buChar char="•"/>
            </a:pPr>
            <a:r>
              <a:rPr lang="en-US" sz="2400" dirty="0" smtClean="0"/>
              <a:t>Bullying is psychological or physical violence</a:t>
            </a:r>
          </a:p>
          <a:p>
            <a:pPr marL="342900" lvl="1" indent="-342900">
              <a:spcBef>
                <a:spcPts val="0"/>
              </a:spcBef>
              <a:spcAft>
                <a:spcPts val="600"/>
              </a:spcAft>
              <a:buFont typeface="Arial" pitchFamily="34" charset="0"/>
              <a:buChar char="•"/>
            </a:pPr>
            <a:r>
              <a:rPr lang="en-US" sz="2400" dirty="0" smtClean="0"/>
              <a:t>Actions, by an individual or group, that are:</a:t>
            </a:r>
          </a:p>
          <a:p>
            <a:pPr marL="685800" lvl="2" indent="-342900">
              <a:spcBef>
                <a:spcPts val="0"/>
              </a:spcBef>
              <a:spcAft>
                <a:spcPts val="600"/>
              </a:spcAft>
              <a:buFont typeface="Arial" pitchFamily="34" charset="0"/>
              <a:buChar char="–"/>
            </a:pPr>
            <a:r>
              <a:rPr lang="en-US" sz="2200" dirty="0" smtClean="0"/>
              <a:t>Repeated</a:t>
            </a:r>
          </a:p>
          <a:p>
            <a:pPr marL="685800" lvl="2" indent="-342900">
              <a:spcBef>
                <a:spcPts val="0"/>
              </a:spcBef>
              <a:spcAft>
                <a:spcPts val="600"/>
              </a:spcAft>
              <a:buFont typeface="Arial" pitchFamily="34" charset="0"/>
              <a:buChar char="–"/>
            </a:pPr>
            <a:r>
              <a:rPr lang="en-US" sz="2200" dirty="0" smtClean="0"/>
              <a:t>Unreasonable, out of context for situation</a:t>
            </a:r>
          </a:p>
          <a:p>
            <a:pPr marL="342900" lvl="1" indent="-342900">
              <a:spcBef>
                <a:spcPts val="0"/>
              </a:spcBef>
              <a:spcAft>
                <a:spcPts val="600"/>
              </a:spcAft>
              <a:buFont typeface="Arial" pitchFamily="34" charset="0"/>
              <a:buChar char="•"/>
            </a:pPr>
            <a:r>
              <a:rPr lang="en-US" sz="2400" dirty="0" smtClean="0"/>
              <a:t>And cause:</a:t>
            </a:r>
          </a:p>
          <a:p>
            <a:pPr marL="685800" lvl="2" indent="-342900">
              <a:spcBef>
                <a:spcPts val="0"/>
              </a:spcBef>
              <a:spcAft>
                <a:spcPts val="600"/>
              </a:spcAft>
              <a:buFont typeface="Arial" pitchFamily="34" charset="0"/>
              <a:buChar char="–"/>
            </a:pPr>
            <a:r>
              <a:rPr lang="en-US" sz="2200" dirty="0" smtClean="0"/>
              <a:t>An intentional impact on the target such as humiliation, degradation, offense, intimidation</a:t>
            </a:r>
          </a:p>
          <a:p>
            <a:pPr marL="685800" lvl="2" indent="-342900">
              <a:spcBef>
                <a:spcPts val="0"/>
              </a:spcBef>
              <a:spcAft>
                <a:spcPts val="600"/>
              </a:spcAft>
              <a:buFont typeface="Arial" pitchFamily="34" charset="0"/>
              <a:buChar char="–"/>
            </a:pPr>
            <a:r>
              <a:rPr lang="en-US" sz="2200" dirty="0" smtClean="0"/>
              <a:t>Harm to the target </a:t>
            </a:r>
          </a:p>
          <a:p>
            <a:pPr>
              <a:buNone/>
            </a:pPr>
            <a:endParaRPr lang="en-US" dirty="0"/>
          </a:p>
        </p:txBody>
      </p:sp>
    </p:spTree>
    <p:extLst>
      <p:ext uri="{BB962C8B-B14F-4D97-AF65-F5344CB8AC3E}">
        <p14:creationId xmlns:p14="http://schemas.microsoft.com/office/powerpoint/2010/main" val="115609098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2438400"/>
            <a:ext cx="6400800" cy="381000"/>
          </a:xfrm>
          <a:prstGeom prst="rect">
            <a:avLst/>
          </a:prstGeom>
          <a:solidFill>
            <a:srgbClr val="FFFF00"/>
          </a:solidFill>
        </p:spPr>
        <p:txBody>
          <a:bodyPr wrap="square" rtlCol="0">
            <a:spAutoFit/>
          </a:bodyPr>
          <a:lstStyle/>
          <a:p>
            <a:endParaRPr lang="en-US" dirty="0"/>
          </a:p>
        </p:txBody>
      </p:sp>
      <p:sp>
        <p:nvSpPr>
          <p:cNvPr id="2" name="Title 1"/>
          <p:cNvSpPr>
            <a:spLocks noGrp="1"/>
          </p:cNvSpPr>
          <p:nvPr>
            <p:ph type="title"/>
          </p:nvPr>
        </p:nvSpPr>
        <p:spPr/>
        <p:txBody>
          <a:bodyPr/>
          <a:lstStyle/>
          <a:p>
            <a:r>
              <a:rPr lang="en-US" dirty="0" smtClean="0"/>
              <a:t>Is Workplace Bullying A Problem?</a:t>
            </a:r>
            <a:endParaRPr lang="en-US" dirty="0"/>
          </a:p>
        </p:txBody>
      </p:sp>
      <p:sp>
        <p:nvSpPr>
          <p:cNvPr id="3" name="Content Placeholder 2"/>
          <p:cNvSpPr>
            <a:spLocks noGrp="1"/>
          </p:cNvSpPr>
          <p:nvPr>
            <p:ph idx="1"/>
          </p:nvPr>
        </p:nvSpPr>
        <p:spPr>
          <a:xfrm>
            <a:off x="457200" y="1371600"/>
            <a:ext cx="8229600" cy="4800600"/>
          </a:xfrm>
        </p:spPr>
        <p:txBody>
          <a:bodyPr>
            <a:noAutofit/>
          </a:bodyPr>
          <a:lstStyle/>
          <a:p>
            <a:pPr marL="342900" lvl="1" indent="-342900">
              <a:spcBef>
                <a:spcPts val="0"/>
              </a:spcBef>
              <a:buFont typeface="Arial" pitchFamily="34" charset="0"/>
              <a:buChar char="•"/>
            </a:pPr>
            <a:r>
              <a:rPr lang="en-US" sz="2400" dirty="0" smtClean="0"/>
              <a:t>Common experience</a:t>
            </a:r>
          </a:p>
          <a:p>
            <a:pPr marL="685800" lvl="2" indent="-342900">
              <a:spcBef>
                <a:spcPts val="0"/>
              </a:spcBef>
              <a:buFont typeface="Arial" pitchFamily="34" charset="0"/>
              <a:buChar char="–"/>
            </a:pPr>
            <a:r>
              <a:rPr lang="en-US" sz="2200" dirty="0" smtClean="0"/>
              <a:t>35% of workers report being the target of a bully </a:t>
            </a:r>
          </a:p>
          <a:p>
            <a:pPr marL="685800" lvl="2" indent="-342900">
              <a:spcBef>
                <a:spcPts val="0"/>
              </a:spcBef>
              <a:buFont typeface="Arial" pitchFamily="34" charset="0"/>
              <a:buChar char="–"/>
            </a:pPr>
            <a:r>
              <a:rPr lang="en-US" sz="2200" dirty="0" smtClean="0"/>
              <a:t>94% report working with a bully at some point</a:t>
            </a:r>
          </a:p>
          <a:p>
            <a:pPr marL="685800" lvl="2" indent="-342900">
              <a:spcBef>
                <a:spcPts val="0"/>
              </a:spcBef>
              <a:buFont typeface="Arial" pitchFamily="34" charset="0"/>
              <a:buChar char="–"/>
            </a:pPr>
            <a:r>
              <a:rPr lang="en-US" sz="2200" dirty="0" smtClean="0"/>
              <a:t>Bullying is 4 times more common than harassment</a:t>
            </a:r>
          </a:p>
          <a:p>
            <a:pPr marL="342900" lvl="1" indent="-342900">
              <a:spcBef>
                <a:spcPts val="0"/>
              </a:spcBef>
              <a:buFont typeface="Arial" pitchFamily="34" charset="0"/>
              <a:buChar char="•"/>
            </a:pPr>
            <a:r>
              <a:rPr lang="en-US" sz="2400" dirty="0" smtClean="0"/>
              <a:t>Cost is incredibly high</a:t>
            </a:r>
          </a:p>
          <a:p>
            <a:pPr marL="685800" lvl="2" indent="-342900">
              <a:spcBef>
                <a:spcPts val="0"/>
              </a:spcBef>
              <a:spcAft>
                <a:spcPts val="600"/>
              </a:spcAft>
              <a:buFont typeface="Arial" pitchFamily="34" charset="0"/>
              <a:buChar char="–"/>
            </a:pPr>
            <a:r>
              <a:rPr lang="en-US" sz="2200" dirty="0" smtClean="0"/>
              <a:t>Lost time and productivity</a:t>
            </a:r>
          </a:p>
          <a:p>
            <a:pPr marL="685800" lvl="2" indent="-342900">
              <a:spcBef>
                <a:spcPts val="0"/>
              </a:spcBef>
              <a:spcAft>
                <a:spcPts val="600"/>
              </a:spcAft>
              <a:buFont typeface="Arial" pitchFamily="34" charset="0"/>
              <a:buChar char="–"/>
            </a:pPr>
            <a:r>
              <a:rPr lang="en-US" sz="2200" dirty="0" smtClean="0"/>
              <a:t>Leave</a:t>
            </a:r>
          </a:p>
          <a:p>
            <a:pPr marL="685800" lvl="2" indent="-342900">
              <a:spcBef>
                <a:spcPts val="0"/>
              </a:spcBef>
              <a:spcAft>
                <a:spcPts val="600"/>
              </a:spcAft>
              <a:buFont typeface="Arial" pitchFamily="34" charset="0"/>
              <a:buChar char="–"/>
            </a:pPr>
            <a:r>
              <a:rPr lang="en-US" sz="2200" dirty="0" smtClean="0"/>
              <a:t>Replacing departing employees</a:t>
            </a:r>
          </a:p>
          <a:p>
            <a:pPr>
              <a:buNone/>
            </a:pPr>
            <a:endParaRPr lang="en-US" dirty="0"/>
          </a:p>
        </p:txBody>
      </p:sp>
    </p:spTree>
    <p:extLst>
      <p:ext uri="{BB962C8B-B14F-4D97-AF65-F5344CB8AC3E}">
        <p14:creationId xmlns:p14="http://schemas.microsoft.com/office/powerpoint/2010/main" val="79581173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Must Employers Address This?</a:t>
            </a:r>
            <a:endParaRPr lang="en-US" dirty="0"/>
          </a:p>
        </p:txBody>
      </p:sp>
      <p:sp>
        <p:nvSpPr>
          <p:cNvPr id="3" name="Content Placeholder 2"/>
          <p:cNvSpPr>
            <a:spLocks noGrp="1"/>
          </p:cNvSpPr>
          <p:nvPr>
            <p:ph idx="1"/>
          </p:nvPr>
        </p:nvSpPr>
        <p:spPr>
          <a:xfrm>
            <a:off x="457200" y="1371600"/>
            <a:ext cx="8229600" cy="4800600"/>
          </a:xfrm>
        </p:spPr>
        <p:txBody>
          <a:bodyPr/>
          <a:lstStyle/>
          <a:p>
            <a:pPr marL="342900" lvl="1" indent="-342900">
              <a:spcBef>
                <a:spcPts val="0"/>
              </a:spcBef>
              <a:spcAft>
                <a:spcPts val="1200"/>
              </a:spcAft>
              <a:buFont typeface="Arial" pitchFamily="34" charset="0"/>
              <a:buChar char="•"/>
            </a:pPr>
            <a:r>
              <a:rPr lang="en-US" sz="2400" u="sng" dirty="0" smtClean="0"/>
              <a:t>Legal claims</a:t>
            </a:r>
            <a:r>
              <a:rPr lang="en-US" sz="2400" dirty="0" smtClean="0"/>
              <a:t>: negligent hiring, negligent retention, intentional infliction of emotional distress, assault, battery, defamation</a:t>
            </a:r>
          </a:p>
          <a:p>
            <a:pPr marL="342900" lvl="1" indent="-342900">
              <a:spcBef>
                <a:spcPts val="0"/>
              </a:spcBef>
              <a:spcAft>
                <a:spcPts val="1200"/>
              </a:spcAft>
              <a:buFont typeface="Arial" pitchFamily="34" charset="0"/>
              <a:buChar char="•"/>
            </a:pPr>
            <a:r>
              <a:rPr lang="en-US" sz="2400" u="sng" dirty="0" smtClean="0"/>
              <a:t>Discrimination claims</a:t>
            </a:r>
            <a:r>
              <a:rPr lang="en-US" sz="2400" dirty="0" smtClean="0"/>
              <a:t>: especially disability if dealing with mental illness</a:t>
            </a:r>
          </a:p>
          <a:p>
            <a:pPr marL="342900" lvl="1" indent="-342900">
              <a:spcBef>
                <a:spcPts val="0"/>
              </a:spcBef>
              <a:spcAft>
                <a:spcPts val="1200"/>
              </a:spcAft>
              <a:buFont typeface="Arial" pitchFamily="34" charset="0"/>
              <a:buChar char="•"/>
            </a:pPr>
            <a:r>
              <a:rPr lang="en-US" sz="2400" u="sng" dirty="0" smtClean="0"/>
              <a:t>Private/public benefits claims</a:t>
            </a:r>
            <a:r>
              <a:rPr lang="en-US" sz="2400" dirty="0" smtClean="0"/>
              <a:t>:  disability, FMLA, unemployment</a:t>
            </a:r>
          </a:p>
          <a:p>
            <a:pPr marL="342900" lvl="1" indent="-342900">
              <a:spcBef>
                <a:spcPts val="0"/>
              </a:spcBef>
              <a:spcAft>
                <a:spcPts val="1200"/>
              </a:spcAft>
              <a:buFont typeface="Arial" pitchFamily="34" charset="0"/>
              <a:buChar char="•"/>
            </a:pPr>
            <a:r>
              <a:rPr lang="en-US" sz="2400" u="sng" dirty="0" smtClean="0"/>
              <a:t>OSHA claims</a:t>
            </a:r>
            <a:r>
              <a:rPr lang="en-US" sz="2400" dirty="0" smtClean="0"/>
              <a:t>:  general duty clause implications</a:t>
            </a:r>
          </a:p>
          <a:p>
            <a:pPr>
              <a:buNone/>
            </a:pPr>
            <a:endParaRPr lang="en-US" dirty="0"/>
          </a:p>
        </p:txBody>
      </p:sp>
    </p:spTree>
    <p:extLst>
      <p:ext uri="{BB962C8B-B14F-4D97-AF65-F5344CB8AC3E}">
        <p14:creationId xmlns:p14="http://schemas.microsoft.com/office/powerpoint/2010/main" val="187085962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00600" y="2209800"/>
            <a:ext cx="1143000" cy="381000"/>
          </a:xfrm>
          <a:prstGeom prst="rect">
            <a:avLst/>
          </a:prstGeom>
          <a:solidFill>
            <a:srgbClr val="FFFF00"/>
          </a:solidFill>
        </p:spPr>
        <p:txBody>
          <a:bodyPr wrap="square" rtlCol="0">
            <a:spAutoFit/>
          </a:bodyPr>
          <a:lstStyle/>
          <a:p>
            <a:endParaRPr lang="en-US" dirty="0"/>
          </a:p>
        </p:txBody>
      </p:sp>
      <p:sp>
        <p:nvSpPr>
          <p:cNvPr id="3" name="Content Placeholder 2"/>
          <p:cNvSpPr>
            <a:spLocks noGrp="1"/>
          </p:cNvSpPr>
          <p:nvPr>
            <p:ph idx="1"/>
          </p:nvPr>
        </p:nvSpPr>
        <p:spPr>
          <a:xfrm>
            <a:off x="457200" y="1371600"/>
            <a:ext cx="8229600" cy="2971800"/>
          </a:xfrm>
        </p:spPr>
        <p:txBody>
          <a:bodyPr/>
          <a:lstStyle/>
          <a:p>
            <a:pPr marL="342900" lvl="1" indent="-342900">
              <a:spcBef>
                <a:spcPts val="0"/>
              </a:spcBef>
              <a:spcAft>
                <a:spcPts val="600"/>
              </a:spcAft>
              <a:buFont typeface="Arial" pitchFamily="34" charset="0"/>
              <a:buChar char="•"/>
            </a:pPr>
            <a:r>
              <a:rPr lang="en-US" sz="2400" dirty="0" smtClean="0"/>
              <a:t>25 states have introduced workplace anti-bullying bills that would allow workers to sue but no laws yet enacted. </a:t>
            </a:r>
          </a:p>
          <a:p>
            <a:pPr marL="342900" lvl="1" indent="-342900">
              <a:spcBef>
                <a:spcPts val="0"/>
              </a:spcBef>
              <a:spcAft>
                <a:spcPts val="600"/>
              </a:spcAft>
              <a:buFont typeface="Arial" pitchFamily="34" charset="0"/>
              <a:buChar char="•"/>
            </a:pPr>
            <a:r>
              <a:rPr lang="en-US" sz="2400" dirty="0" smtClean="0"/>
              <a:t>11 States have bills pending: Florida, New Mexico, Wisconsin, West Virginia, Pennsylvania, New Jersey, New York, Vermont, New Hampshire, Massachusetts, Hawaii</a:t>
            </a:r>
          </a:p>
          <a:p>
            <a:pPr>
              <a:buNone/>
            </a:pPr>
            <a:endParaRPr lang="en-US" dirty="0"/>
          </a:p>
        </p:txBody>
      </p:sp>
      <p:sp>
        <p:nvSpPr>
          <p:cNvPr id="2" name="Title 1"/>
          <p:cNvSpPr>
            <a:spLocks noGrp="1"/>
          </p:cNvSpPr>
          <p:nvPr>
            <p:ph type="title"/>
          </p:nvPr>
        </p:nvSpPr>
        <p:spPr/>
        <p:txBody>
          <a:bodyPr/>
          <a:lstStyle/>
          <a:p>
            <a:r>
              <a:rPr lang="en-US" dirty="0" smtClean="0"/>
              <a:t>States Respond To Bullying</a:t>
            </a:r>
            <a:endParaRPr lang="en-US" dirty="0"/>
          </a:p>
        </p:txBody>
      </p:sp>
    </p:spTree>
    <p:extLst>
      <p:ext uri="{BB962C8B-B14F-4D97-AF65-F5344CB8AC3E}">
        <p14:creationId xmlns:p14="http://schemas.microsoft.com/office/powerpoint/2010/main" val="175320568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Autofit/>
          </a:bodyPr>
          <a:lstStyle/>
          <a:p>
            <a:r>
              <a:rPr lang="en-US" dirty="0" smtClean="0"/>
              <a:t>Where Do You Begin?</a:t>
            </a:r>
            <a:br>
              <a:rPr lang="en-US" dirty="0" smtClean="0"/>
            </a:br>
            <a:r>
              <a:rPr lang="en-US" dirty="0" smtClean="0"/>
              <a:t>Policies</a:t>
            </a:r>
            <a:endParaRPr lang="en-US" dirty="0"/>
          </a:p>
        </p:txBody>
      </p:sp>
      <p:sp>
        <p:nvSpPr>
          <p:cNvPr id="3" name="Content Placeholder 2"/>
          <p:cNvSpPr>
            <a:spLocks noGrp="1"/>
          </p:cNvSpPr>
          <p:nvPr>
            <p:ph idx="1"/>
          </p:nvPr>
        </p:nvSpPr>
        <p:spPr>
          <a:xfrm>
            <a:off x="457200" y="1371600"/>
            <a:ext cx="8229600" cy="4800600"/>
          </a:xfrm>
        </p:spPr>
        <p:txBody>
          <a:bodyPr/>
          <a:lstStyle/>
          <a:p>
            <a:pPr marL="285750" lvl="1">
              <a:spcBef>
                <a:spcPts val="0"/>
              </a:spcBef>
              <a:spcAft>
                <a:spcPts val="1200"/>
              </a:spcAft>
              <a:buFont typeface="Arial" pitchFamily="34" charset="0"/>
              <a:buChar char="•"/>
            </a:pPr>
            <a:r>
              <a:rPr lang="en-US" sz="2400" dirty="0" smtClean="0"/>
              <a:t>Develop a Workplace Bullying &amp; Violence Policy</a:t>
            </a:r>
          </a:p>
          <a:p>
            <a:pPr marL="628650" lvl="2" indent="-285750">
              <a:spcBef>
                <a:spcPts val="0"/>
              </a:spcBef>
              <a:spcAft>
                <a:spcPts val="1200"/>
              </a:spcAft>
              <a:buFont typeface="Arial" pitchFamily="34" charset="0"/>
              <a:buChar char="–"/>
            </a:pPr>
            <a:r>
              <a:rPr lang="en-US" sz="2400" dirty="0" smtClean="0"/>
              <a:t>Define workplace violence and bullying behavior</a:t>
            </a:r>
          </a:p>
          <a:p>
            <a:pPr marL="628650" lvl="2" indent="-285750">
              <a:spcBef>
                <a:spcPts val="0"/>
              </a:spcBef>
              <a:spcAft>
                <a:spcPts val="1200"/>
              </a:spcAft>
              <a:buFont typeface="Arial" pitchFamily="34" charset="0"/>
              <a:buChar char="–"/>
            </a:pPr>
            <a:r>
              <a:rPr lang="en-US" sz="2400" dirty="0" smtClean="0"/>
              <a:t>Provide a reporting procedure that identifies 2 to 3 specific management positions to report incidents to</a:t>
            </a:r>
          </a:p>
          <a:p>
            <a:pPr marL="628650" lvl="2" indent="-285750">
              <a:spcBef>
                <a:spcPts val="0"/>
              </a:spcBef>
              <a:spcAft>
                <a:spcPts val="1200"/>
              </a:spcAft>
              <a:buFont typeface="Arial" pitchFamily="34" charset="0"/>
              <a:buChar char="–"/>
            </a:pPr>
            <a:r>
              <a:rPr lang="en-US" sz="2400" dirty="0" smtClean="0"/>
              <a:t>Include a no-retaliation clause</a:t>
            </a:r>
          </a:p>
          <a:p>
            <a:pPr marL="628650" lvl="2" indent="-285750">
              <a:spcBef>
                <a:spcPts val="0"/>
              </a:spcBef>
              <a:spcAft>
                <a:spcPts val="1200"/>
              </a:spcAft>
              <a:buFont typeface="Arial" pitchFamily="34" charset="0"/>
              <a:buChar char="–"/>
            </a:pPr>
            <a:r>
              <a:rPr lang="en-US" sz="2400" dirty="0" smtClean="0"/>
              <a:t>Inform employees that violation of the policy may result in discipline, up to and including immediate termination</a:t>
            </a:r>
          </a:p>
          <a:p>
            <a:pPr marL="628650" lvl="2" indent="-285750">
              <a:spcBef>
                <a:spcPts val="0"/>
              </a:spcBef>
              <a:spcAft>
                <a:spcPts val="1200"/>
              </a:spcAft>
              <a:buFont typeface="Arial" pitchFamily="34" charset="0"/>
              <a:buChar char="–"/>
            </a:pPr>
            <a:r>
              <a:rPr lang="en-US" sz="2400" dirty="0" smtClean="0"/>
              <a:t>Don’t forget about NLRB</a:t>
            </a:r>
          </a:p>
          <a:p>
            <a:endParaRPr lang="en-US" dirty="0"/>
          </a:p>
        </p:txBody>
      </p:sp>
    </p:spTree>
    <p:extLst>
      <p:ext uri="{BB962C8B-B14F-4D97-AF65-F5344CB8AC3E}">
        <p14:creationId xmlns:p14="http://schemas.microsoft.com/office/powerpoint/2010/main" val="41918299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67000" y="1371600"/>
            <a:ext cx="6477000" cy="4343400"/>
          </a:xfrm>
        </p:spPr>
        <p:txBody>
          <a:bodyPr>
            <a:normAutofit/>
          </a:bodyPr>
          <a:lstStyle/>
          <a:p>
            <a:pPr marL="514350" indent="-457200">
              <a:buFont typeface="Arial"/>
              <a:buChar char="•"/>
            </a:pPr>
            <a:r>
              <a:rPr lang="en-US" dirty="0" smtClean="0">
                <a:solidFill>
                  <a:srgbClr val="17375E"/>
                </a:solidFill>
              </a:rPr>
              <a:t>Legislation limiting criminal background check information</a:t>
            </a:r>
          </a:p>
          <a:p>
            <a:pPr marL="514350" indent="-457200"/>
            <a:r>
              <a:rPr lang="en-US" dirty="0" smtClean="0">
                <a:solidFill>
                  <a:srgbClr val="17375E"/>
                </a:solidFill>
              </a:rPr>
              <a:t>Passed in 11 states &amp; 51+ cities/counties</a:t>
            </a:r>
          </a:p>
        </p:txBody>
      </p:sp>
      <p:sp>
        <p:nvSpPr>
          <p:cNvPr id="6" name="Title 1"/>
          <p:cNvSpPr>
            <a:spLocks noGrp="1"/>
          </p:cNvSpPr>
          <p:nvPr>
            <p:ph type="title"/>
          </p:nvPr>
        </p:nvSpPr>
        <p:spPr>
          <a:xfrm>
            <a:off x="501162" y="0"/>
            <a:ext cx="8229600" cy="990600"/>
          </a:xfrm>
        </p:spPr>
        <p:txBody>
          <a:bodyPr>
            <a:noAutofit/>
          </a:bodyPr>
          <a:lstStyle/>
          <a:p>
            <a:r>
              <a:rPr lang="en-US" dirty="0" smtClean="0">
                <a:solidFill>
                  <a:srgbClr val="17375E"/>
                </a:solidFill>
              </a:rPr>
              <a:t>“Ban The Box” Movement</a:t>
            </a:r>
            <a:br>
              <a:rPr lang="en-US" dirty="0" smtClean="0">
                <a:solidFill>
                  <a:srgbClr val="17375E"/>
                </a:solidFill>
              </a:rPr>
            </a:br>
            <a:r>
              <a:rPr lang="en-US" dirty="0" smtClean="0">
                <a:solidFill>
                  <a:srgbClr val="17375E"/>
                </a:solidFill>
              </a:rPr>
              <a:t>Is Sweeping The Country</a:t>
            </a:r>
            <a:endParaRPr lang="en-US" dirty="0">
              <a:solidFill>
                <a:srgbClr val="17375E"/>
              </a:solidFill>
            </a:endParaRPr>
          </a:p>
        </p:txBody>
      </p:sp>
      <p:pic>
        <p:nvPicPr>
          <p:cNvPr id="8" name="Picture 7" descr="ban-the-box.jpg"/>
          <p:cNvPicPr>
            <a:picLocks noChangeAspect="1"/>
          </p:cNvPicPr>
          <p:nvPr/>
        </p:nvPicPr>
        <p:blipFill>
          <a:blip r:embed="rId3" cstate="print"/>
          <a:stretch>
            <a:fillRect/>
          </a:stretch>
        </p:blipFill>
        <p:spPr>
          <a:xfrm>
            <a:off x="323850" y="1371600"/>
            <a:ext cx="2381250" cy="2209800"/>
          </a:xfrm>
          <a:prstGeom prst="rect">
            <a:avLst/>
          </a:prstGeom>
        </p:spPr>
      </p:pic>
      <p:sp>
        <p:nvSpPr>
          <p:cNvPr id="10" name="Content Placeholder 2"/>
          <p:cNvSpPr txBox="1">
            <a:spLocks/>
          </p:cNvSpPr>
          <p:nvPr/>
        </p:nvSpPr>
        <p:spPr>
          <a:xfrm>
            <a:off x="2743200" y="2743200"/>
            <a:ext cx="2133600" cy="4525963"/>
          </a:xfrm>
          <a:prstGeom prst="rect">
            <a:avLst/>
          </a:prstGeom>
        </p:spPr>
        <p:txBody>
          <a:bodyPr>
            <a:normAutofit/>
          </a:bodyPr>
          <a:lstStyle/>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rgbClr val="17375E"/>
                </a:solidFill>
                <a:effectLst/>
                <a:uLnTx/>
                <a:uFillTx/>
                <a:latin typeface="Arial" pitchFamily="34" charset="0"/>
                <a:ea typeface="+mn-ea"/>
                <a:cs typeface="Arial" pitchFamily="34" charset="0"/>
              </a:rPr>
              <a:t>CA</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rgbClr val="17375E"/>
                </a:solidFill>
                <a:effectLst/>
                <a:uLnTx/>
                <a:uFillTx/>
                <a:latin typeface="Arial" pitchFamily="34" charset="0"/>
                <a:ea typeface="+mn-ea"/>
                <a:cs typeface="Arial" pitchFamily="34" charset="0"/>
              </a:rPr>
              <a:t>CO</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rgbClr val="17375E"/>
                </a:solidFill>
                <a:effectLst/>
                <a:uLnTx/>
                <a:uFillTx/>
                <a:latin typeface="Arial" pitchFamily="34" charset="0"/>
                <a:ea typeface="+mn-ea"/>
                <a:cs typeface="Arial" pitchFamily="34" charset="0"/>
              </a:rPr>
              <a:t>CT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rgbClr val="17375E"/>
                </a:solidFill>
                <a:effectLst/>
                <a:uLnTx/>
                <a:uFillTx/>
                <a:latin typeface="Arial" pitchFamily="34" charset="0"/>
                <a:ea typeface="+mn-ea"/>
                <a:cs typeface="Arial" pitchFamily="34" charset="0"/>
              </a:rPr>
              <a:t>HI</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rgbClr val="17375E"/>
                </a:solidFill>
                <a:effectLst/>
                <a:uLnTx/>
                <a:uFillTx/>
                <a:latin typeface="Arial" pitchFamily="34" charset="0"/>
                <a:ea typeface="+mn-ea"/>
                <a:cs typeface="Arial" pitchFamily="34" charset="0"/>
              </a:rPr>
              <a:t>IL</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rgbClr val="17375E"/>
                </a:solidFill>
                <a:effectLst/>
                <a:uLnTx/>
                <a:uFillTx/>
                <a:latin typeface="Arial" pitchFamily="34" charset="0"/>
                <a:ea typeface="+mn-ea"/>
                <a:cs typeface="Arial" pitchFamily="34" charset="0"/>
              </a:rPr>
              <a:t>MD</a:t>
            </a:r>
            <a:r>
              <a:rPr kumimoji="0" lang="en-US"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endParaRPr kumimoji="0" lang="en-US"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11" name="Content Placeholder 3"/>
          <p:cNvSpPr txBox="1">
            <a:spLocks/>
          </p:cNvSpPr>
          <p:nvPr/>
        </p:nvSpPr>
        <p:spPr>
          <a:xfrm>
            <a:off x="4695093" y="2743200"/>
            <a:ext cx="4038600" cy="4525963"/>
          </a:xfrm>
          <a:prstGeom prst="rect">
            <a:avLst/>
          </a:prstGeom>
        </p:spPr>
        <p:txBody>
          <a:bodyPr>
            <a:normAutofit/>
          </a:bodyPr>
          <a:lstStyle/>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rgbClr val="17375E"/>
                </a:solidFill>
                <a:effectLst/>
                <a:uLnTx/>
                <a:uFillTx/>
                <a:latin typeface="Arial" pitchFamily="34" charset="0"/>
                <a:ea typeface="+mn-ea"/>
                <a:cs typeface="Arial" pitchFamily="34" charset="0"/>
              </a:rPr>
              <a:t>MA</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rgbClr val="17375E"/>
                </a:solidFill>
                <a:effectLst/>
                <a:uLnTx/>
                <a:uFillTx/>
                <a:latin typeface="Arial" pitchFamily="34" charset="0"/>
                <a:ea typeface="+mn-ea"/>
                <a:cs typeface="Arial" pitchFamily="34" charset="0"/>
              </a:rPr>
              <a:t>MN</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rgbClr val="17375E"/>
                </a:solidFill>
                <a:effectLst/>
                <a:uLnTx/>
                <a:uFillTx/>
                <a:latin typeface="Arial" pitchFamily="34" charset="0"/>
                <a:ea typeface="+mn-ea"/>
                <a:cs typeface="Arial" pitchFamily="34" charset="0"/>
              </a:rPr>
              <a:t>NE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rgbClr val="17375E"/>
                </a:solidFill>
                <a:effectLst/>
                <a:uLnTx/>
                <a:uFillTx/>
                <a:latin typeface="Arial" pitchFamily="34" charset="0"/>
                <a:ea typeface="+mn-ea"/>
                <a:cs typeface="Arial" pitchFamily="34" charset="0"/>
              </a:rPr>
              <a:t>NM</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rgbClr val="17375E"/>
                </a:solidFill>
                <a:effectLst/>
                <a:uLnTx/>
                <a:uFillTx/>
                <a:latin typeface="Arial" pitchFamily="34" charset="0"/>
                <a:ea typeface="+mn-ea"/>
                <a:cs typeface="Arial" pitchFamily="34" charset="0"/>
              </a:rPr>
              <a:t>R</a:t>
            </a:r>
            <a:r>
              <a:rPr kumimoji="0" lang="en-US"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I</a:t>
            </a:r>
            <a:endParaRPr kumimoji="0" lang="en-US"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22681798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Autofit/>
          </a:bodyPr>
          <a:lstStyle/>
          <a:p>
            <a:r>
              <a:rPr lang="en-US" dirty="0" smtClean="0"/>
              <a:t>Where Do You Begin?</a:t>
            </a:r>
            <a:br>
              <a:rPr lang="en-US" dirty="0" smtClean="0"/>
            </a:br>
            <a:r>
              <a:rPr lang="en-US" dirty="0" smtClean="0"/>
              <a:t>Training</a:t>
            </a:r>
            <a:endParaRPr lang="en-US" dirty="0"/>
          </a:p>
        </p:txBody>
      </p:sp>
      <p:sp>
        <p:nvSpPr>
          <p:cNvPr id="3" name="Content Placeholder 2"/>
          <p:cNvSpPr>
            <a:spLocks noGrp="1"/>
          </p:cNvSpPr>
          <p:nvPr>
            <p:ph idx="1"/>
          </p:nvPr>
        </p:nvSpPr>
        <p:spPr>
          <a:xfrm>
            <a:off x="457200" y="1371600"/>
            <a:ext cx="8229600" cy="4800600"/>
          </a:xfrm>
        </p:spPr>
        <p:txBody>
          <a:bodyPr/>
          <a:lstStyle/>
          <a:p>
            <a:pPr marL="342900" lvl="1" indent="-342900">
              <a:spcBef>
                <a:spcPts val="0"/>
              </a:spcBef>
              <a:spcAft>
                <a:spcPts val="1200"/>
              </a:spcAft>
              <a:buFont typeface="Arial" pitchFamily="34" charset="0"/>
              <a:buChar char="•"/>
            </a:pPr>
            <a:r>
              <a:rPr lang="en-US" sz="2400" dirty="0" smtClean="0"/>
              <a:t>Provide Supervisor/Employee Training</a:t>
            </a:r>
          </a:p>
          <a:p>
            <a:pPr marL="685800" lvl="2" indent="-342900">
              <a:spcBef>
                <a:spcPts val="0"/>
              </a:spcBef>
              <a:spcAft>
                <a:spcPts val="1200"/>
              </a:spcAft>
              <a:buFont typeface="Arial" pitchFamily="34" charset="0"/>
              <a:buChar char="–"/>
            </a:pPr>
            <a:r>
              <a:rPr lang="en-US" sz="2200" dirty="0" smtClean="0"/>
              <a:t>Basic leadership skills addressing employee problems/complaints, adequate follow up, evaluating employees, and enforcing policies and procedures</a:t>
            </a:r>
          </a:p>
          <a:p>
            <a:pPr marL="685800" lvl="2" indent="-342900">
              <a:spcBef>
                <a:spcPts val="0"/>
              </a:spcBef>
              <a:spcAft>
                <a:spcPts val="1200"/>
              </a:spcAft>
              <a:buFont typeface="Arial" pitchFamily="34" charset="0"/>
              <a:buChar char="–"/>
            </a:pPr>
            <a:r>
              <a:rPr lang="en-US" sz="2200" dirty="0" smtClean="0"/>
              <a:t>Anti-harassment/bullying </a:t>
            </a:r>
            <a:br>
              <a:rPr lang="en-US" sz="2200" dirty="0" smtClean="0"/>
            </a:br>
            <a:r>
              <a:rPr lang="en-US" sz="2200" dirty="0" smtClean="0"/>
              <a:t>training for all employees</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3276600"/>
            <a:ext cx="3048000" cy="3048000"/>
          </a:xfrm>
          <a:prstGeom prst="rect">
            <a:avLst/>
          </a:prstGeom>
        </p:spPr>
      </p:pic>
    </p:spTree>
    <p:extLst>
      <p:ext uri="{BB962C8B-B14F-4D97-AF65-F5344CB8AC3E}">
        <p14:creationId xmlns:p14="http://schemas.microsoft.com/office/powerpoint/2010/main" val="5256544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4800600"/>
          </a:xfrm>
        </p:spPr>
        <p:txBody>
          <a:bodyPr/>
          <a:lstStyle/>
          <a:p>
            <a:pPr>
              <a:buFont typeface="Arial" pitchFamily="34" charset="0"/>
              <a:buChar char="•"/>
            </a:pPr>
            <a:r>
              <a:rPr lang="en-US" dirty="0" smtClean="0">
                <a:latin typeface="Arial" pitchFamily="34" charset="0"/>
                <a:cs typeface="Arial" pitchFamily="34" charset="0"/>
              </a:rPr>
              <a:t>Social media/blogging</a:t>
            </a:r>
          </a:p>
          <a:p>
            <a:pPr>
              <a:buFont typeface="Arial" pitchFamily="34" charset="0"/>
              <a:buChar char="•"/>
            </a:pPr>
            <a:r>
              <a:rPr lang="en-US" dirty="0" smtClean="0">
                <a:latin typeface="Arial" pitchFamily="34" charset="0"/>
                <a:cs typeface="Arial" pitchFamily="34" charset="0"/>
              </a:rPr>
              <a:t>Electronic communications</a:t>
            </a:r>
          </a:p>
          <a:p>
            <a:pPr>
              <a:buFont typeface="Arial" pitchFamily="34" charset="0"/>
              <a:buChar char="•"/>
            </a:pPr>
            <a:r>
              <a:rPr lang="en-US" dirty="0" smtClean="0">
                <a:latin typeface="Arial" pitchFamily="34" charset="0"/>
                <a:cs typeface="Arial" pitchFamily="34" charset="0"/>
              </a:rPr>
              <a:t>Confidential information</a:t>
            </a:r>
          </a:p>
          <a:p>
            <a:pPr>
              <a:buFont typeface="Arial" pitchFamily="34" charset="0"/>
              <a:buChar char="•"/>
            </a:pPr>
            <a:r>
              <a:rPr lang="en-US" dirty="0" smtClean="0"/>
              <a:t>Compensation</a:t>
            </a:r>
            <a:endParaRPr lang="en-US" dirty="0" smtClean="0">
              <a:latin typeface="Arial" pitchFamily="34" charset="0"/>
              <a:cs typeface="Arial" pitchFamily="34" charset="0"/>
            </a:endParaRPr>
          </a:p>
          <a:p>
            <a:r>
              <a:rPr lang="en-US" dirty="0" smtClean="0">
                <a:latin typeface="Arial" pitchFamily="34" charset="0"/>
                <a:cs typeface="Arial" pitchFamily="34" charset="0"/>
              </a:rPr>
              <a:t>Business ethics</a:t>
            </a:r>
          </a:p>
          <a:p>
            <a:r>
              <a:rPr lang="en-US" dirty="0" smtClean="0"/>
              <a:t>Conflict of interest</a:t>
            </a:r>
          </a:p>
          <a:p>
            <a:r>
              <a:rPr lang="en-US" dirty="0" smtClean="0">
                <a:latin typeface="Arial" pitchFamily="34" charset="0"/>
                <a:cs typeface="Arial" pitchFamily="34" charset="0"/>
              </a:rPr>
              <a:t>No harassment</a:t>
            </a:r>
          </a:p>
          <a:p>
            <a:r>
              <a:rPr lang="en-US" dirty="0" smtClean="0"/>
              <a:t>Workplace violence</a:t>
            </a:r>
            <a:endParaRPr lang="en-US" dirty="0" smtClean="0">
              <a:latin typeface="Arial" pitchFamily="34" charset="0"/>
              <a:cs typeface="Arial" pitchFamily="34" charset="0"/>
            </a:endParaRPr>
          </a:p>
          <a:p>
            <a:r>
              <a:rPr lang="en-US" dirty="0" smtClean="0">
                <a:latin typeface="Arial" pitchFamily="34" charset="0"/>
                <a:cs typeface="Arial" pitchFamily="34" charset="0"/>
              </a:rPr>
              <a:t>Workplace monitoring</a:t>
            </a:r>
          </a:p>
          <a:p>
            <a:r>
              <a:rPr lang="en-US" dirty="0" smtClean="0">
                <a:latin typeface="Arial" pitchFamily="34" charset="0"/>
                <a:cs typeface="Arial" pitchFamily="34" charset="0"/>
              </a:rPr>
              <a:t>Basic work rules</a:t>
            </a:r>
          </a:p>
        </p:txBody>
      </p:sp>
      <p:sp>
        <p:nvSpPr>
          <p:cNvPr id="4" name="Title 3"/>
          <p:cNvSpPr>
            <a:spLocks noGrp="1"/>
          </p:cNvSpPr>
          <p:nvPr>
            <p:ph type="title"/>
          </p:nvPr>
        </p:nvSpPr>
        <p:spPr/>
        <p:txBody>
          <a:bodyPr>
            <a:normAutofit fontScale="90000"/>
          </a:bodyPr>
          <a:lstStyle/>
          <a:p>
            <a:r>
              <a:rPr lang="en-US" dirty="0" smtClean="0"/>
              <a:t>Just A Few Policies That Relate To</a:t>
            </a:r>
            <a:br>
              <a:rPr lang="en-US" dirty="0" smtClean="0"/>
            </a:br>
            <a:r>
              <a:rPr lang="en-US" dirty="0" smtClean="0"/>
              <a:t>Social Media</a:t>
            </a:r>
            <a:endParaRPr lang="en-US" dirty="0"/>
          </a:p>
        </p:txBody>
      </p:sp>
    </p:spTree>
    <p:extLst>
      <p:ext uri="{BB962C8B-B14F-4D97-AF65-F5344CB8AC3E}">
        <p14:creationId xmlns:p14="http://schemas.microsoft.com/office/powerpoint/2010/main" val="231185259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A Few Take-</a:t>
            </a:r>
            <a:r>
              <a:rPr lang="en-US" sz="4000" dirty="0" err="1" smtClean="0"/>
              <a:t>Aways</a:t>
            </a:r>
            <a:r>
              <a:rPr lang="en-US" dirty="0" smtClean="0"/>
              <a:t/>
            </a:r>
            <a:br>
              <a:rPr lang="en-US" dirty="0" smtClean="0"/>
            </a:br>
            <a:r>
              <a:rPr lang="en-US" dirty="0" smtClean="0"/>
              <a:t>Action Items</a:t>
            </a:r>
            <a:endParaRPr lang="en-US" dirty="0"/>
          </a:p>
        </p:txBody>
      </p:sp>
      <p:sp>
        <p:nvSpPr>
          <p:cNvPr id="3" name="Content Placeholder 2"/>
          <p:cNvSpPr>
            <a:spLocks noGrp="1"/>
          </p:cNvSpPr>
          <p:nvPr>
            <p:ph idx="1"/>
          </p:nvPr>
        </p:nvSpPr>
        <p:spPr>
          <a:xfrm>
            <a:off x="457200" y="1371600"/>
            <a:ext cx="8229600" cy="4800600"/>
          </a:xfrm>
        </p:spPr>
        <p:txBody>
          <a:bodyPr/>
          <a:lstStyle/>
          <a:p>
            <a:pPr marL="342900" lvl="1" indent="-342900">
              <a:spcBef>
                <a:spcPts val="0"/>
              </a:spcBef>
              <a:spcAft>
                <a:spcPts val="600"/>
              </a:spcAft>
              <a:buFont typeface="Arial" pitchFamily="34" charset="0"/>
              <a:buChar char="•"/>
            </a:pPr>
            <a:r>
              <a:rPr lang="en-US" sz="2400" dirty="0" smtClean="0"/>
              <a:t>Follow </a:t>
            </a:r>
            <a:r>
              <a:rPr lang="en-US" sz="2400" dirty="0" err="1" smtClean="0"/>
              <a:t>FCRA</a:t>
            </a:r>
            <a:r>
              <a:rPr lang="en-US" sz="2400" dirty="0" smtClean="0"/>
              <a:t> procedures</a:t>
            </a:r>
          </a:p>
          <a:p>
            <a:pPr marL="342900" lvl="1" indent="-342900">
              <a:spcBef>
                <a:spcPts val="0"/>
              </a:spcBef>
              <a:spcAft>
                <a:spcPts val="600"/>
              </a:spcAft>
              <a:buFont typeface="Arial" pitchFamily="34" charset="0"/>
              <a:buChar char="•"/>
            </a:pPr>
            <a:r>
              <a:rPr lang="en-US" sz="2400" dirty="0" smtClean="0"/>
              <a:t>Follow FMLA procedures</a:t>
            </a:r>
          </a:p>
          <a:p>
            <a:pPr marL="342900" lvl="1" indent="-342900">
              <a:spcBef>
                <a:spcPts val="0"/>
              </a:spcBef>
              <a:spcAft>
                <a:spcPts val="600"/>
              </a:spcAft>
              <a:buFont typeface="Arial" pitchFamily="34" charset="0"/>
              <a:buChar char="•"/>
            </a:pPr>
            <a:r>
              <a:rPr lang="en-US" sz="2400" dirty="0" smtClean="0"/>
              <a:t>Reasonably accommodate individuals with disabilities, pregnant women and others based on religious beliefs</a:t>
            </a:r>
          </a:p>
          <a:p>
            <a:pPr marL="342900" lvl="1" indent="-342900">
              <a:spcBef>
                <a:spcPts val="0"/>
              </a:spcBef>
              <a:spcAft>
                <a:spcPts val="600"/>
              </a:spcAft>
              <a:buFont typeface="Arial" pitchFamily="34" charset="0"/>
              <a:buChar char="•"/>
            </a:pPr>
            <a:r>
              <a:rPr lang="en-US" sz="2400" dirty="0" smtClean="0"/>
              <a:t>Conduct a self-audit of I-</a:t>
            </a:r>
            <a:r>
              <a:rPr lang="en-US" sz="2400" dirty="0" err="1" smtClean="0"/>
              <a:t>9s</a:t>
            </a:r>
            <a:endParaRPr lang="en-US" sz="2400" dirty="0" smtClean="0"/>
          </a:p>
          <a:p>
            <a:pPr marL="342900" lvl="1" indent="-342900">
              <a:spcBef>
                <a:spcPts val="0"/>
              </a:spcBef>
              <a:spcAft>
                <a:spcPts val="600"/>
              </a:spcAft>
              <a:buFont typeface="Arial" pitchFamily="34" charset="0"/>
              <a:buChar char="•"/>
            </a:pPr>
            <a:r>
              <a:rPr lang="en-US" sz="2400" dirty="0" smtClean="0"/>
              <a:t>Classify and pay employees correctly</a:t>
            </a:r>
          </a:p>
          <a:p>
            <a:pPr marL="342900" lvl="1" indent="-342900">
              <a:spcBef>
                <a:spcPts val="0"/>
              </a:spcBef>
              <a:spcAft>
                <a:spcPts val="600"/>
              </a:spcAft>
              <a:buFont typeface="Arial" pitchFamily="34" charset="0"/>
              <a:buChar char="•"/>
            </a:pPr>
            <a:r>
              <a:rPr lang="en-US" sz="2400" dirty="0" smtClean="0"/>
              <a:t>Update </a:t>
            </a:r>
            <a:r>
              <a:rPr lang="en-US" sz="2400" dirty="0" err="1" smtClean="0"/>
              <a:t>AAPs</a:t>
            </a:r>
            <a:endParaRPr lang="en-US" sz="2400" dirty="0" smtClean="0"/>
          </a:p>
          <a:p>
            <a:pPr marL="342900" lvl="1" indent="-342900">
              <a:spcBef>
                <a:spcPts val="0"/>
              </a:spcBef>
              <a:spcAft>
                <a:spcPts val="600"/>
              </a:spcAft>
              <a:buFont typeface="Arial" pitchFamily="34" charset="0"/>
              <a:buChar char="•"/>
            </a:pPr>
            <a:r>
              <a:rPr lang="en-US" sz="2400" dirty="0" smtClean="0"/>
              <a:t>Train managers and employees</a:t>
            </a:r>
          </a:p>
          <a:p>
            <a:pPr marL="342900" lvl="1" indent="-342900">
              <a:spcBef>
                <a:spcPts val="0"/>
              </a:spcBef>
              <a:spcAft>
                <a:spcPts val="600"/>
              </a:spcAft>
              <a:buFont typeface="Arial" pitchFamily="34" charset="0"/>
              <a:buChar char="•"/>
            </a:pPr>
            <a:r>
              <a:rPr lang="en-US" sz="2400" dirty="0" smtClean="0"/>
              <a:t>Update policies</a:t>
            </a:r>
          </a:p>
          <a:p>
            <a:pPr marL="342900" lvl="1" indent="-342900">
              <a:spcBef>
                <a:spcPts val="0"/>
              </a:spcBef>
              <a:spcAft>
                <a:spcPts val="600"/>
              </a:spcAft>
              <a:buFont typeface="Arial" pitchFamily="34" charset="0"/>
              <a:buChar char="•"/>
            </a:pPr>
            <a:r>
              <a:rPr lang="en-US" sz="2400" dirty="0" smtClean="0"/>
              <a:t>Monitor new developments</a:t>
            </a:r>
          </a:p>
          <a:p>
            <a:pPr>
              <a:buNone/>
            </a:pPr>
            <a:endParaRPr lang="en-US" dirty="0"/>
          </a:p>
        </p:txBody>
      </p:sp>
    </p:spTree>
    <p:extLst>
      <p:ext uri="{BB962C8B-B14F-4D97-AF65-F5344CB8AC3E}">
        <p14:creationId xmlns:p14="http://schemas.microsoft.com/office/powerpoint/2010/main" val="325222830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A Few Take-</a:t>
            </a:r>
            <a:r>
              <a:rPr lang="en-US" sz="4000" dirty="0" err="1" smtClean="0"/>
              <a:t>Aways</a:t>
            </a:r>
            <a:r>
              <a:rPr lang="en-US" dirty="0" smtClean="0"/>
              <a:t/>
            </a:r>
            <a:br>
              <a:rPr lang="en-US" dirty="0" smtClean="0"/>
            </a:br>
            <a:r>
              <a:rPr lang="en-US" dirty="0" smtClean="0"/>
              <a:t>Update Specific Policies</a:t>
            </a:r>
            <a:endParaRPr lang="en-US" dirty="0"/>
          </a:p>
        </p:txBody>
      </p:sp>
      <p:sp>
        <p:nvSpPr>
          <p:cNvPr id="3" name="Content Placeholder 2"/>
          <p:cNvSpPr>
            <a:spLocks noGrp="1"/>
          </p:cNvSpPr>
          <p:nvPr>
            <p:ph idx="1"/>
          </p:nvPr>
        </p:nvSpPr>
        <p:spPr>
          <a:xfrm>
            <a:off x="457200" y="1371600"/>
            <a:ext cx="8229600" cy="4800600"/>
          </a:xfrm>
        </p:spPr>
        <p:txBody>
          <a:bodyPr/>
          <a:lstStyle/>
          <a:p>
            <a:pPr marL="342900" lvl="1" indent="-342900">
              <a:spcBef>
                <a:spcPts val="0"/>
              </a:spcBef>
              <a:spcAft>
                <a:spcPts val="600"/>
              </a:spcAft>
              <a:buFont typeface="Arial" pitchFamily="34" charset="0"/>
              <a:buChar char="•"/>
            </a:pPr>
            <a:r>
              <a:rPr lang="en-US" sz="2400" dirty="0" smtClean="0"/>
              <a:t>Criminal background checks</a:t>
            </a:r>
          </a:p>
          <a:p>
            <a:pPr marL="342900" lvl="1" indent="-342900">
              <a:spcBef>
                <a:spcPts val="0"/>
              </a:spcBef>
              <a:spcAft>
                <a:spcPts val="600"/>
              </a:spcAft>
              <a:buFont typeface="Arial" pitchFamily="34" charset="0"/>
              <a:buChar char="•"/>
            </a:pPr>
            <a:r>
              <a:rPr lang="en-US" sz="2400" dirty="0" err="1" smtClean="0"/>
              <a:t>EEO</a:t>
            </a:r>
            <a:r>
              <a:rPr lang="en-US" sz="2400" dirty="0" smtClean="0"/>
              <a:t>/</a:t>
            </a:r>
            <a:r>
              <a:rPr lang="en-US" sz="2400" dirty="0" err="1" smtClean="0"/>
              <a:t>AAP</a:t>
            </a:r>
            <a:endParaRPr lang="en-US" sz="2400" dirty="0" smtClean="0"/>
          </a:p>
          <a:p>
            <a:pPr marL="342900" lvl="1" indent="-342900">
              <a:spcBef>
                <a:spcPts val="0"/>
              </a:spcBef>
              <a:spcAft>
                <a:spcPts val="600"/>
              </a:spcAft>
              <a:buFont typeface="Arial" pitchFamily="34" charset="0"/>
              <a:buChar char="•"/>
            </a:pPr>
            <a:r>
              <a:rPr lang="en-US" sz="2400" dirty="0" smtClean="0"/>
              <a:t>Reasonable accommodation</a:t>
            </a:r>
          </a:p>
          <a:p>
            <a:pPr marL="342900" lvl="1" indent="-342900">
              <a:spcBef>
                <a:spcPts val="0"/>
              </a:spcBef>
              <a:spcAft>
                <a:spcPts val="600"/>
              </a:spcAft>
              <a:buFont typeface="Arial" pitchFamily="34" charset="0"/>
              <a:buChar char="•"/>
            </a:pPr>
            <a:r>
              <a:rPr lang="en-US" sz="2400" dirty="0" smtClean="0"/>
              <a:t>Social media/electronic communications</a:t>
            </a:r>
          </a:p>
          <a:p>
            <a:pPr marL="342900" lvl="1" indent="-342900">
              <a:spcBef>
                <a:spcPts val="0"/>
              </a:spcBef>
              <a:spcAft>
                <a:spcPts val="600"/>
              </a:spcAft>
              <a:buFont typeface="Arial" pitchFamily="34" charset="0"/>
              <a:buChar char="•"/>
            </a:pPr>
            <a:r>
              <a:rPr lang="en-US" sz="2400" dirty="0" smtClean="0"/>
              <a:t>Confidentiality</a:t>
            </a:r>
          </a:p>
          <a:p>
            <a:pPr marL="342900" lvl="1" indent="-342900">
              <a:spcBef>
                <a:spcPts val="0"/>
              </a:spcBef>
              <a:spcAft>
                <a:spcPts val="600"/>
              </a:spcAft>
              <a:buFont typeface="Arial" pitchFamily="34" charset="0"/>
              <a:buChar char="•"/>
            </a:pPr>
            <a:r>
              <a:rPr lang="en-US" sz="2400" dirty="0" smtClean="0"/>
              <a:t>No bullying/workplace violence</a:t>
            </a:r>
          </a:p>
          <a:p>
            <a:pPr marL="342900" lvl="1" indent="-342900">
              <a:spcBef>
                <a:spcPts val="0"/>
              </a:spcBef>
              <a:spcAft>
                <a:spcPts val="600"/>
              </a:spcAft>
              <a:buFont typeface="Arial" pitchFamily="34" charset="0"/>
              <a:buChar char="•"/>
            </a:pPr>
            <a:r>
              <a:rPr lang="en-US" sz="2400" dirty="0" smtClean="0"/>
              <a:t>No weapons</a:t>
            </a:r>
          </a:p>
          <a:p>
            <a:pPr marL="342900" lvl="1" indent="-342900">
              <a:spcBef>
                <a:spcPts val="0"/>
              </a:spcBef>
              <a:spcAft>
                <a:spcPts val="600"/>
              </a:spcAft>
              <a:buFont typeface="Arial" pitchFamily="34" charset="0"/>
              <a:buChar char="•"/>
            </a:pPr>
            <a:r>
              <a:rPr lang="en-US" sz="2400" dirty="0" smtClean="0"/>
              <a:t>Respectful conduct</a:t>
            </a:r>
          </a:p>
          <a:p>
            <a:pPr marL="342900" lvl="1" indent="-342900">
              <a:spcBef>
                <a:spcPts val="0"/>
              </a:spcBef>
              <a:spcAft>
                <a:spcPts val="600"/>
              </a:spcAft>
              <a:buFont typeface="Arial" pitchFamily="34" charset="0"/>
              <a:buChar char="•"/>
            </a:pPr>
            <a:r>
              <a:rPr lang="en-US" sz="2400" dirty="0" smtClean="0"/>
              <a:t>Substance abuse</a:t>
            </a:r>
          </a:p>
          <a:p>
            <a:pPr>
              <a:buNone/>
            </a:pPr>
            <a:endParaRPr lang="en-US" dirty="0"/>
          </a:p>
        </p:txBody>
      </p:sp>
    </p:spTree>
    <p:extLst>
      <p:ext uri="{BB962C8B-B14F-4D97-AF65-F5344CB8AC3E}">
        <p14:creationId xmlns:p14="http://schemas.microsoft.com/office/powerpoint/2010/main" val="255539420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questions.jpg"/>
          <p:cNvPicPr>
            <a:picLocks noChangeAspect="1"/>
          </p:cNvPicPr>
          <p:nvPr/>
        </p:nvPicPr>
        <p:blipFill>
          <a:blip r:embed="rId3" cstate="print"/>
          <a:stretch>
            <a:fillRect/>
          </a:stretch>
        </p:blipFill>
        <p:spPr>
          <a:xfrm>
            <a:off x="0" y="0"/>
            <a:ext cx="9144000" cy="6858000"/>
          </a:xfrm>
          <a:prstGeom prst="rect">
            <a:avLst/>
          </a:prstGeom>
        </p:spPr>
      </p:pic>
      <p:sp>
        <p:nvSpPr>
          <p:cNvPr id="4" name="Rectangle 5"/>
          <p:cNvSpPr>
            <a:spLocks noChangeArrowheads="1"/>
          </p:cNvSpPr>
          <p:nvPr/>
        </p:nvSpPr>
        <p:spPr bwMode="auto">
          <a:xfrm>
            <a:off x="0" y="1066800"/>
            <a:ext cx="9144000" cy="1524000"/>
          </a:xfrm>
          <a:prstGeom prst="rect">
            <a:avLst/>
          </a:prstGeom>
          <a:noFill/>
          <a:ln w="9525">
            <a:noFill/>
            <a:miter lim="800000"/>
            <a:headEnd/>
            <a:tailEnd/>
          </a:ln>
        </p:spPr>
        <p:txBody>
          <a:bodyPr lIns="0" tIns="0" rIns="0" bIns="0"/>
          <a:lstStyle/>
          <a:p>
            <a:pPr algn="ctr" fontAlgn="auto">
              <a:spcBef>
                <a:spcPts val="0"/>
              </a:spcBef>
              <a:spcAft>
                <a:spcPts val="0"/>
              </a:spcAft>
              <a:defRPr/>
            </a:pPr>
            <a:endParaRPr lang="en-US" sz="3400" b="1" dirty="0" smtClean="0">
              <a:solidFill>
                <a:srgbClr val="3D4242"/>
              </a:solidFill>
              <a:latin typeface="Helvetica" pitchFamily="34" charset="0"/>
            </a:endParaRPr>
          </a:p>
          <a:p>
            <a:pPr algn="ctr" fontAlgn="auto">
              <a:spcBef>
                <a:spcPts val="0"/>
              </a:spcBef>
              <a:spcAft>
                <a:spcPts val="0"/>
              </a:spcAft>
              <a:defRPr/>
            </a:pPr>
            <a:r>
              <a:rPr lang="en-US" sz="3400" b="1" dirty="0" smtClean="0">
                <a:solidFill>
                  <a:srgbClr val="3D4242"/>
                </a:solidFill>
                <a:latin typeface="Arial" pitchFamily="34" charset="0"/>
                <a:cs typeface="Arial" pitchFamily="34" charset="0"/>
              </a:rPr>
              <a:t>Questions?</a:t>
            </a:r>
            <a:endParaRPr lang="en-US" sz="3400" b="1" dirty="0">
              <a:solidFill>
                <a:srgbClr val="3D4242"/>
              </a:solidFill>
              <a:latin typeface="Arial" pitchFamily="34" charset="0"/>
              <a:cs typeface="Arial" pitchFamily="34" charset="0"/>
            </a:endParaRPr>
          </a:p>
        </p:txBody>
      </p:sp>
      <p:sp>
        <p:nvSpPr>
          <p:cNvPr id="10" name="Rectangle 9"/>
          <p:cNvSpPr/>
          <p:nvPr/>
        </p:nvSpPr>
        <p:spPr>
          <a:xfrm>
            <a:off x="0" y="6019800"/>
            <a:ext cx="9144000" cy="838200"/>
          </a:xfrm>
          <a:prstGeom prst="rect">
            <a:avLst/>
          </a:prstGeom>
          <a:solidFill>
            <a:srgbClr val="2056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Text Box 8"/>
          <p:cNvSpPr txBox="1">
            <a:spLocks noChangeArrowheads="1"/>
          </p:cNvSpPr>
          <p:nvPr/>
        </p:nvSpPr>
        <p:spPr bwMode="auto">
          <a:xfrm>
            <a:off x="0" y="6257836"/>
            <a:ext cx="9144000" cy="600164"/>
          </a:xfrm>
          <a:prstGeom prst="rect">
            <a:avLst/>
          </a:prstGeom>
          <a:noFill/>
          <a:ln w="9525">
            <a:noFill/>
            <a:miter lim="800000"/>
            <a:headEnd/>
            <a:tailEnd/>
          </a:ln>
        </p:spPr>
        <p:txBody>
          <a:bodyPr wrap="square">
            <a:spAutoFit/>
          </a:bodyPr>
          <a:lstStyle/>
          <a:p>
            <a:pPr algn="ctr" fontAlgn="auto">
              <a:spcBef>
                <a:spcPct val="50000"/>
              </a:spcBef>
              <a:spcAft>
                <a:spcPts val="0"/>
              </a:spcAft>
              <a:defRPr/>
            </a:pPr>
            <a:r>
              <a:rPr lang="en-US" sz="1100" b="1" dirty="0" smtClean="0">
                <a:solidFill>
                  <a:schemeClr val="bg1"/>
                </a:solidFill>
                <a:latin typeface="BellGothic BT" pitchFamily="34" charset="0"/>
              </a:rPr>
              <a:t>Atlanta · Baltimore · Boston · Charlotte · Chicago · Cleveland · Columbia · Columbus · Dallas · Denver · Fort Lauderdale · Gulfport </a:t>
            </a:r>
            <a:br>
              <a:rPr lang="en-US" sz="1100" b="1" dirty="0" smtClean="0">
                <a:solidFill>
                  <a:schemeClr val="bg1"/>
                </a:solidFill>
                <a:latin typeface="BellGothic BT" pitchFamily="34" charset="0"/>
              </a:rPr>
            </a:br>
            <a:r>
              <a:rPr lang="en-US" sz="1100" b="1" dirty="0" smtClean="0">
                <a:solidFill>
                  <a:schemeClr val="bg1"/>
                </a:solidFill>
                <a:latin typeface="BellGothic BT" pitchFamily="34" charset="0"/>
              </a:rPr>
              <a:t>Houston · Irvine · Kansas City · Las Vegas · Los Angeles · Louisville · Memphis · New England · New Jersey · New Orleans </a:t>
            </a:r>
            <a:br>
              <a:rPr lang="en-US" sz="1100" b="1" dirty="0" smtClean="0">
                <a:solidFill>
                  <a:schemeClr val="bg1"/>
                </a:solidFill>
                <a:latin typeface="BellGothic BT" pitchFamily="34" charset="0"/>
              </a:rPr>
            </a:br>
            <a:r>
              <a:rPr lang="en-US" sz="1100" b="1" dirty="0" smtClean="0">
                <a:solidFill>
                  <a:schemeClr val="bg1"/>
                </a:solidFill>
                <a:latin typeface="BellGothic BT" pitchFamily="34" charset="0"/>
              </a:rPr>
              <a:t>Orlando · Philadelphia · Phoenix · Portland · San Antonio · San Diego · San Francisco · Tampa · Washington, DC</a:t>
            </a:r>
            <a:endParaRPr lang="en-US" sz="1100" b="1" dirty="0">
              <a:solidFill>
                <a:schemeClr val="bg1"/>
              </a:solidFill>
              <a:latin typeface="BellGothic BT" pitchFamily="34" charset="0"/>
            </a:endParaRPr>
          </a:p>
        </p:txBody>
      </p:sp>
      <p:sp>
        <p:nvSpPr>
          <p:cNvPr id="13" name="Text Box 9"/>
          <p:cNvSpPr txBox="1">
            <a:spLocks noChangeArrowheads="1"/>
          </p:cNvSpPr>
          <p:nvPr/>
        </p:nvSpPr>
        <p:spPr bwMode="auto">
          <a:xfrm>
            <a:off x="0" y="6019800"/>
            <a:ext cx="9144000" cy="304800"/>
          </a:xfrm>
          <a:prstGeom prst="rect">
            <a:avLst/>
          </a:prstGeom>
          <a:noFill/>
          <a:ln w="9525">
            <a:noFill/>
            <a:miter lim="800000"/>
            <a:headEnd/>
            <a:tailEnd/>
          </a:ln>
        </p:spPr>
        <p:txBody>
          <a:bodyPr>
            <a:spAutoFit/>
          </a:bodyPr>
          <a:lstStyle/>
          <a:p>
            <a:pPr algn="ctr">
              <a:spcBef>
                <a:spcPct val="50000"/>
              </a:spcBef>
            </a:pPr>
            <a:r>
              <a:rPr lang="en-US" sz="1400" b="1" dirty="0">
                <a:solidFill>
                  <a:schemeClr val="bg1"/>
                </a:solidFill>
                <a:latin typeface="BellGothic BT" pitchFamily="34" charset="0"/>
              </a:rPr>
              <a:t>www.laborlawyers.com</a:t>
            </a:r>
          </a:p>
        </p:txBody>
      </p:sp>
      <p:pic>
        <p:nvPicPr>
          <p:cNvPr id="11" name="Picture 10" descr="Logo_Fisher_Phillips taglineCMYK_blue.png"/>
          <p:cNvPicPr>
            <a:picLocks noChangeAspect="1"/>
          </p:cNvPicPr>
          <p:nvPr/>
        </p:nvPicPr>
        <p:blipFill>
          <a:blip r:embed="rId4" cstate="print"/>
          <a:stretch>
            <a:fillRect/>
          </a:stretch>
        </p:blipFill>
        <p:spPr>
          <a:xfrm>
            <a:off x="2885374" y="4419600"/>
            <a:ext cx="3373252" cy="1085848"/>
          </a:xfrm>
          <a:prstGeom prst="rect">
            <a:avLst/>
          </a:prstGeom>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itle.jpg"/>
          <p:cNvPicPr>
            <a:picLocks noChangeAspect="1"/>
          </p:cNvPicPr>
          <p:nvPr/>
        </p:nvPicPr>
        <p:blipFill>
          <a:blip r:embed="rId3" cstate="print"/>
          <a:stretch>
            <a:fillRect/>
          </a:stretch>
        </p:blipFill>
        <p:spPr>
          <a:xfrm>
            <a:off x="0" y="0"/>
            <a:ext cx="9144000" cy="6858000"/>
          </a:xfrm>
          <a:prstGeom prst="rect">
            <a:avLst/>
          </a:prstGeom>
        </p:spPr>
      </p:pic>
      <p:sp>
        <p:nvSpPr>
          <p:cNvPr id="4" name="Rectangle 5"/>
          <p:cNvSpPr>
            <a:spLocks noChangeArrowheads="1"/>
          </p:cNvSpPr>
          <p:nvPr/>
        </p:nvSpPr>
        <p:spPr bwMode="auto">
          <a:xfrm>
            <a:off x="0" y="2590800"/>
            <a:ext cx="9107424" cy="2424112"/>
          </a:xfrm>
          <a:prstGeom prst="rect">
            <a:avLst/>
          </a:prstGeom>
          <a:noFill/>
          <a:ln w="9525">
            <a:noFill/>
            <a:miter lim="800000"/>
            <a:headEnd/>
            <a:tailEnd/>
          </a:ln>
        </p:spPr>
        <p:txBody>
          <a:bodyPr lIns="0" tIns="0" rIns="0" bIns="0"/>
          <a:lstStyle/>
          <a:p>
            <a:pPr algn="ctr" fontAlgn="auto">
              <a:lnSpc>
                <a:spcPct val="110000"/>
              </a:lnSpc>
              <a:spcBef>
                <a:spcPts val="0"/>
              </a:spcBef>
              <a:spcAft>
                <a:spcPts val="1200"/>
              </a:spcAft>
              <a:defRPr/>
            </a:pPr>
            <a:r>
              <a:rPr lang="en-US" sz="3400" b="1" dirty="0" smtClean="0">
                <a:solidFill>
                  <a:srgbClr val="3D4242"/>
                </a:solidFill>
                <a:latin typeface="Helvetica" pitchFamily="34" charset="0"/>
              </a:rPr>
              <a:t>Effective Workplace Investigations</a:t>
            </a:r>
          </a:p>
        </p:txBody>
      </p:sp>
      <p:sp>
        <p:nvSpPr>
          <p:cNvPr id="11" name="Rectangle 10"/>
          <p:cNvSpPr/>
          <p:nvPr/>
        </p:nvSpPr>
        <p:spPr>
          <a:xfrm>
            <a:off x="0" y="6019800"/>
            <a:ext cx="9144000" cy="838200"/>
          </a:xfrm>
          <a:prstGeom prst="rect">
            <a:avLst/>
          </a:prstGeom>
          <a:solidFill>
            <a:srgbClr val="2056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103" name="Text Box 8"/>
          <p:cNvSpPr txBox="1">
            <a:spLocks noChangeArrowheads="1"/>
          </p:cNvSpPr>
          <p:nvPr/>
        </p:nvSpPr>
        <p:spPr bwMode="auto">
          <a:xfrm>
            <a:off x="0" y="6257836"/>
            <a:ext cx="9144000" cy="600164"/>
          </a:xfrm>
          <a:prstGeom prst="rect">
            <a:avLst/>
          </a:prstGeom>
          <a:noFill/>
          <a:ln w="9525">
            <a:noFill/>
            <a:miter lim="800000"/>
            <a:headEnd/>
            <a:tailEnd/>
          </a:ln>
        </p:spPr>
        <p:txBody>
          <a:bodyPr wrap="square">
            <a:spAutoFit/>
          </a:bodyPr>
          <a:lstStyle/>
          <a:p>
            <a:pPr algn="ctr" fontAlgn="auto">
              <a:spcBef>
                <a:spcPct val="50000"/>
              </a:spcBef>
              <a:spcAft>
                <a:spcPts val="0"/>
              </a:spcAft>
              <a:defRPr/>
            </a:pPr>
            <a:r>
              <a:rPr lang="en-US" sz="1100" b="1" dirty="0" smtClean="0">
                <a:solidFill>
                  <a:schemeClr val="bg1"/>
                </a:solidFill>
                <a:latin typeface="BellGothic BT" pitchFamily="34" charset="0"/>
              </a:rPr>
              <a:t>Atlanta · Baltimore · Boston · Charlotte · Chicago · Cleveland · Columbia · Columbus · Dallas · Denver · Fort Lauderdale · Gulfport </a:t>
            </a:r>
            <a:br>
              <a:rPr lang="en-US" sz="1100" b="1" dirty="0" smtClean="0">
                <a:solidFill>
                  <a:schemeClr val="bg1"/>
                </a:solidFill>
                <a:latin typeface="BellGothic BT" pitchFamily="34" charset="0"/>
              </a:rPr>
            </a:br>
            <a:r>
              <a:rPr lang="en-US" sz="1100" b="1" dirty="0" smtClean="0">
                <a:solidFill>
                  <a:schemeClr val="bg1"/>
                </a:solidFill>
                <a:latin typeface="BellGothic BT" pitchFamily="34" charset="0"/>
              </a:rPr>
              <a:t>Houston · Irvine · Kansas City · Las Vegas · Los Angeles · Louisville · Memphis · New England · New Jersey · New Orleans </a:t>
            </a:r>
            <a:br>
              <a:rPr lang="en-US" sz="1100" b="1" dirty="0" smtClean="0">
                <a:solidFill>
                  <a:schemeClr val="bg1"/>
                </a:solidFill>
                <a:latin typeface="BellGothic BT" pitchFamily="34" charset="0"/>
              </a:rPr>
            </a:br>
            <a:r>
              <a:rPr lang="en-US" sz="1100" b="1" dirty="0" smtClean="0">
                <a:solidFill>
                  <a:schemeClr val="bg1"/>
                </a:solidFill>
                <a:latin typeface="BellGothic BT" pitchFamily="34" charset="0"/>
              </a:rPr>
              <a:t>Orlando · Philadelphia · Phoenix · Portland · San Antonio · San Diego · San Francisco · Tampa · Washington, DC</a:t>
            </a:r>
            <a:endParaRPr lang="en-US" sz="1100" b="1" dirty="0">
              <a:solidFill>
                <a:schemeClr val="bg1"/>
              </a:solidFill>
              <a:latin typeface="BellGothic BT" pitchFamily="34" charset="0"/>
            </a:endParaRPr>
          </a:p>
        </p:txBody>
      </p:sp>
      <p:sp>
        <p:nvSpPr>
          <p:cNvPr id="4104" name="Text Box 9"/>
          <p:cNvSpPr txBox="1">
            <a:spLocks noChangeArrowheads="1"/>
          </p:cNvSpPr>
          <p:nvPr/>
        </p:nvSpPr>
        <p:spPr bwMode="auto">
          <a:xfrm>
            <a:off x="0" y="6019800"/>
            <a:ext cx="9144000" cy="304800"/>
          </a:xfrm>
          <a:prstGeom prst="rect">
            <a:avLst/>
          </a:prstGeom>
          <a:noFill/>
          <a:ln w="9525">
            <a:noFill/>
            <a:miter lim="800000"/>
            <a:headEnd/>
            <a:tailEnd/>
          </a:ln>
        </p:spPr>
        <p:txBody>
          <a:bodyPr>
            <a:spAutoFit/>
          </a:bodyPr>
          <a:lstStyle/>
          <a:p>
            <a:pPr algn="ctr">
              <a:spcBef>
                <a:spcPct val="50000"/>
              </a:spcBef>
            </a:pPr>
            <a:r>
              <a:rPr lang="en-US" sz="1400" b="1" dirty="0">
                <a:solidFill>
                  <a:schemeClr val="bg1"/>
                </a:solidFill>
                <a:latin typeface="BellGothic BT" pitchFamily="34" charset="0"/>
              </a:rPr>
              <a:t>www.laborlawyers.com</a:t>
            </a:r>
          </a:p>
        </p:txBody>
      </p:sp>
      <p:sp>
        <p:nvSpPr>
          <p:cNvPr id="8" name="Rectangle 7"/>
          <p:cNvSpPr/>
          <p:nvPr/>
        </p:nvSpPr>
        <p:spPr>
          <a:xfrm>
            <a:off x="0" y="0"/>
            <a:ext cx="9144000" cy="228600"/>
          </a:xfrm>
          <a:prstGeom prst="rect">
            <a:avLst/>
          </a:prstGeom>
          <a:solidFill>
            <a:srgbClr val="F7D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Logo_Fisher_Phillips taglineCMYK_blue.png"/>
          <p:cNvPicPr>
            <a:picLocks noChangeAspect="1"/>
          </p:cNvPicPr>
          <p:nvPr/>
        </p:nvPicPr>
        <p:blipFill>
          <a:blip r:embed="rId4" cstate="print"/>
          <a:stretch>
            <a:fillRect/>
          </a:stretch>
        </p:blipFill>
        <p:spPr>
          <a:xfrm>
            <a:off x="152400" y="339414"/>
            <a:ext cx="4120945" cy="1326531"/>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2800" y="307540"/>
            <a:ext cx="1790700" cy="1162050"/>
          </a:xfrm>
          <a:prstGeom prst="rect">
            <a:avLst/>
          </a:prstGeom>
        </p:spPr>
      </p:pic>
    </p:spTree>
    <p:extLst>
      <p:ext uri="{BB962C8B-B14F-4D97-AF65-F5344CB8AC3E}">
        <p14:creationId xmlns:p14="http://schemas.microsoft.com/office/powerpoint/2010/main" val="236383939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0"/>
            <a:ext cx="9144000" cy="990600"/>
          </a:xfrm>
        </p:spPr>
        <p:txBody>
          <a:bodyPr>
            <a:normAutofit/>
          </a:bodyPr>
          <a:lstStyle/>
          <a:p>
            <a:r>
              <a:rPr lang="en-US" dirty="0" smtClean="0">
                <a:solidFill>
                  <a:srgbClr val="17375E"/>
                </a:solidFill>
              </a:rPr>
              <a:t>Goal of This Session</a:t>
            </a:r>
          </a:p>
        </p:txBody>
      </p:sp>
      <p:sp>
        <p:nvSpPr>
          <p:cNvPr id="5123" name="Text Placeholder 2"/>
          <p:cNvSpPr>
            <a:spLocks noGrp="1"/>
          </p:cNvSpPr>
          <p:nvPr>
            <p:ph type="body" sz="quarter" idx="10"/>
          </p:nvPr>
        </p:nvSpPr>
        <p:spPr>
          <a:xfrm>
            <a:off x="457200" y="1371600"/>
            <a:ext cx="4724400" cy="4453690"/>
          </a:xfrm>
        </p:spPr>
        <p:txBody>
          <a:bodyPr>
            <a:noAutofit/>
          </a:bodyPr>
          <a:lstStyle/>
          <a:p>
            <a:pPr marL="0" lvl="1" indent="0">
              <a:buNone/>
            </a:pPr>
            <a:r>
              <a:rPr lang="en-US" sz="2400" dirty="0" smtClean="0">
                <a:solidFill>
                  <a:srgbClr val="17375E"/>
                </a:solidFill>
              </a:rPr>
              <a:t>To provide best practices for Human Resources professionals and others responsible for managing and conducting workplace investigations to ensure a respectful and legal workplace</a:t>
            </a:r>
          </a:p>
          <a:p>
            <a:pPr marL="0" lvl="1" indent="0">
              <a:buNone/>
            </a:pPr>
            <a:endParaRPr lang="en-US" sz="2600" dirty="0" smtClean="0"/>
          </a:p>
          <a:p>
            <a:pPr lvl="1"/>
            <a:endParaRPr lang="en-US" sz="2600" dirty="0" smtClean="0"/>
          </a:p>
          <a:p>
            <a:pPr lvl="1"/>
            <a:endParaRPr lang="en-US" sz="2800" dirty="0" smtClean="0"/>
          </a:p>
          <a:p>
            <a:pPr lvl="1"/>
            <a:endParaRPr lang="en-US" sz="2800" dirty="0" smtClean="0"/>
          </a:p>
          <a:p>
            <a:pPr lvl="1"/>
            <a:endParaRPr lang="en-US" sz="2800" dirty="0" smtClean="0"/>
          </a:p>
          <a:p>
            <a:pPr lvl="1"/>
            <a:endParaRPr lang="en-US" sz="2800" dirty="0" smtClean="0"/>
          </a:p>
          <a:p>
            <a:pPr lvl="1"/>
            <a:endParaRPr lang="en-US" sz="2800" dirty="0" smtClean="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1447800"/>
            <a:ext cx="2965076" cy="3351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666271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
            <a:ext cx="9144000" cy="990600"/>
          </a:xfrm>
        </p:spPr>
        <p:txBody>
          <a:bodyPr>
            <a:normAutofit/>
          </a:bodyPr>
          <a:lstStyle/>
          <a:p>
            <a:r>
              <a:rPr lang="en-US" dirty="0" smtClean="0"/>
              <a:t>Hypothetical</a:t>
            </a:r>
          </a:p>
        </p:txBody>
      </p:sp>
      <p:sp>
        <p:nvSpPr>
          <p:cNvPr id="5123" name="Text Placeholder 2"/>
          <p:cNvSpPr>
            <a:spLocks noGrp="1"/>
          </p:cNvSpPr>
          <p:nvPr>
            <p:ph type="body" sz="quarter" idx="10"/>
          </p:nvPr>
        </p:nvSpPr>
        <p:spPr>
          <a:xfrm>
            <a:off x="461211" y="1371600"/>
            <a:ext cx="8377989" cy="4834690"/>
          </a:xfrm>
        </p:spPr>
        <p:txBody>
          <a:bodyPr>
            <a:noAutofit/>
          </a:bodyPr>
          <a:lstStyle/>
          <a:p>
            <a:pPr marL="0" lvl="1" indent="0">
              <a:spcBef>
                <a:spcPts val="0"/>
              </a:spcBef>
              <a:buNone/>
            </a:pPr>
            <a:r>
              <a:rPr lang="en-US" sz="2400" dirty="0" smtClean="0">
                <a:solidFill>
                  <a:srgbClr val="17375E"/>
                </a:solidFill>
              </a:rPr>
              <a:t>Janet, a clerk at Charlie’s Chocolate Factory, enters the office of her supervisor, Willy Wonka, closes the door and says:</a:t>
            </a:r>
          </a:p>
          <a:p>
            <a:pPr marL="685800" lvl="1" indent="0" algn="just">
              <a:spcBef>
                <a:spcPts val="0"/>
              </a:spcBef>
              <a:buNone/>
              <a:tabLst>
                <a:tab pos="7204075" algn="l"/>
                <a:tab pos="7378700" algn="l"/>
                <a:tab pos="7597775" algn="l"/>
              </a:tabLst>
            </a:pPr>
            <a:r>
              <a:rPr lang="en-US" sz="2200" dirty="0" smtClean="0">
                <a:solidFill>
                  <a:srgbClr val="17375E"/>
                </a:solidFill>
              </a:rPr>
              <a:t>Willy, I have to tell you something off the record.  Gus, the new VP, has been following me around, complimenting me a lot and saying sexual things, in person and by texting.  He asked me out for dinner.  I said “No,” but don’t think he will stop.  PLEASE don’t do anything or say anything to anyone!!  He is a real high-flyer in the Co-op.  I’ll =let you know if anything else happens.  Thanks for listening.  It makes me feel better just telling you.  </a:t>
            </a:r>
          </a:p>
          <a:p>
            <a:pPr marL="0" lvl="1" indent="0">
              <a:spcBef>
                <a:spcPts val="0"/>
              </a:spcBef>
              <a:buNone/>
            </a:pPr>
            <a:r>
              <a:rPr lang="en-US" sz="2400" dirty="0" smtClean="0">
                <a:solidFill>
                  <a:srgbClr val="17375E"/>
                </a:solidFill>
              </a:rPr>
              <a:t>What should Willy do?  What should he say to Janet?</a:t>
            </a:r>
          </a:p>
          <a:p>
            <a:pPr marL="0" lvl="1" indent="0">
              <a:buNone/>
            </a:pPr>
            <a:endParaRPr lang="en-US" sz="2400" dirty="0" smtClean="0"/>
          </a:p>
          <a:p>
            <a:pPr lvl="1"/>
            <a:endParaRPr lang="en-US" sz="2800" dirty="0" smtClean="0"/>
          </a:p>
          <a:p>
            <a:pPr lvl="1"/>
            <a:endParaRPr lang="en-US" sz="2800" dirty="0" smtClean="0"/>
          </a:p>
          <a:p>
            <a:pPr lvl="1"/>
            <a:endParaRPr lang="en-US" sz="2800" dirty="0" smtClean="0"/>
          </a:p>
          <a:p>
            <a:pPr lvl="1"/>
            <a:endParaRPr lang="en-US" sz="2800" dirty="0" smtClean="0"/>
          </a:p>
          <a:p>
            <a:pPr lvl="1"/>
            <a:endParaRPr lang="en-US" sz="2800" dirty="0" smtClean="0"/>
          </a:p>
          <a:p>
            <a:pPr lvl="1"/>
            <a:endParaRPr lang="en-US" sz="2800" dirty="0" smtClean="0"/>
          </a:p>
        </p:txBody>
      </p:sp>
    </p:spTree>
    <p:extLst>
      <p:ext uri="{BB962C8B-B14F-4D97-AF65-F5344CB8AC3E}">
        <p14:creationId xmlns:p14="http://schemas.microsoft.com/office/powerpoint/2010/main" val="115935782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0"/>
            <a:ext cx="9144000" cy="990600"/>
          </a:xfrm>
        </p:spPr>
        <p:txBody>
          <a:bodyPr>
            <a:normAutofit/>
          </a:bodyPr>
          <a:lstStyle/>
          <a:p>
            <a:r>
              <a:rPr lang="en-US" dirty="0" smtClean="0"/>
              <a:t>Importance of a Robust Investigation</a:t>
            </a:r>
          </a:p>
        </p:txBody>
      </p:sp>
      <p:sp>
        <p:nvSpPr>
          <p:cNvPr id="5123" name="Text Placeholder 2"/>
          <p:cNvSpPr>
            <a:spLocks noGrp="1"/>
          </p:cNvSpPr>
          <p:nvPr>
            <p:ph type="body" sz="quarter" idx="10"/>
          </p:nvPr>
        </p:nvSpPr>
        <p:spPr>
          <a:xfrm>
            <a:off x="457200" y="1371600"/>
            <a:ext cx="5943600" cy="4682290"/>
          </a:xfrm>
        </p:spPr>
        <p:txBody>
          <a:bodyPr>
            <a:noAutofit/>
          </a:bodyPr>
          <a:lstStyle/>
          <a:p>
            <a:pPr marL="346075" lvl="1" indent="-346075">
              <a:spcBef>
                <a:spcPts val="0"/>
              </a:spcBef>
              <a:buFont typeface="Arial" pitchFamily="34" charset="0"/>
              <a:buChar char="•"/>
            </a:pPr>
            <a:r>
              <a:rPr lang="en-US" sz="2400" dirty="0" smtClean="0">
                <a:solidFill>
                  <a:srgbClr val="17375E"/>
                </a:solidFill>
              </a:rPr>
              <a:t>Helps maintain respectful workplace</a:t>
            </a:r>
          </a:p>
          <a:p>
            <a:pPr marL="346075" lvl="1" indent="-346075">
              <a:spcBef>
                <a:spcPts val="0"/>
              </a:spcBef>
              <a:buFont typeface="Arial" pitchFamily="34" charset="0"/>
              <a:buChar char="•"/>
            </a:pPr>
            <a:r>
              <a:rPr lang="en-US" sz="2400" dirty="0" smtClean="0">
                <a:solidFill>
                  <a:srgbClr val="17375E"/>
                </a:solidFill>
              </a:rPr>
              <a:t>Minimizes legal liability</a:t>
            </a:r>
          </a:p>
          <a:p>
            <a:pPr marL="346075" lvl="1" indent="-346075">
              <a:spcBef>
                <a:spcPts val="0"/>
              </a:spcBef>
              <a:buFont typeface="Arial" pitchFamily="34" charset="0"/>
              <a:buChar char="•"/>
            </a:pPr>
            <a:r>
              <a:rPr lang="en-US" sz="2400" dirty="0" smtClean="0">
                <a:solidFill>
                  <a:srgbClr val="17375E"/>
                </a:solidFill>
              </a:rPr>
              <a:t>Provides a defense in lawsuits </a:t>
            </a:r>
          </a:p>
          <a:p>
            <a:pPr marL="346075" lvl="1" indent="-346075">
              <a:spcBef>
                <a:spcPts val="0"/>
              </a:spcBef>
              <a:buFont typeface="Arial" pitchFamily="34" charset="0"/>
              <a:buChar char="•"/>
            </a:pPr>
            <a:r>
              <a:rPr lang="en-US" sz="2400" dirty="0" smtClean="0">
                <a:solidFill>
                  <a:srgbClr val="17375E"/>
                </a:solidFill>
              </a:rPr>
              <a:t>Attracts and retains employees</a:t>
            </a:r>
          </a:p>
          <a:p>
            <a:pPr marL="346075" lvl="1" indent="-346075">
              <a:spcBef>
                <a:spcPts val="0"/>
              </a:spcBef>
              <a:buFont typeface="Arial" pitchFamily="34" charset="0"/>
              <a:buChar char="•"/>
            </a:pPr>
            <a:r>
              <a:rPr lang="en-US" sz="2400" dirty="0" smtClean="0">
                <a:solidFill>
                  <a:srgbClr val="17375E"/>
                </a:solidFill>
              </a:rPr>
              <a:t>Creates good reputation and profitability</a:t>
            </a:r>
          </a:p>
          <a:p>
            <a:pPr marL="746125" lvl="2" indent="-346075">
              <a:buFont typeface="Arial" pitchFamily="34" charset="0"/>
              <a:buChar char="•"/>
            </a:pPr>
            <a:endParaRPr lang="en-US" sz="2600" dirty="0" smtClean="0"/>
          </a:p>
          <a:p>
            <a:pPr marL="346075" lvl="1" indent="-346075">
              <a:buFont typeface="Arial" pitchFamily="34" charset="0"/>
              <a:buChar char="•"/>
            </a:pPr>
            <a:endParaRPr lang="en-US" sz="2800" dirty="0" smtClean="0"/>
          </a:p>
          <a:p>
            <a:pPr lvl="1">
              <a:buNone/>
            </a:pPr>
            <a:endParaRPr lang="en-US" sz="2800" dirty="0" smtClean="0"/>
          </a:p>
          <a:p>
            <a:pPr marL="457200" lvl="1" indent="0">
              <a:buNone/>
            </a:pPr>
            <a:endParaRPr lang="en-US" sz="2800" dirty="0" smtClean="0"/>
          </a:p>
          <a:p>
            <a:pPr lvl="1"/>
            <a:endParaRPr lang="en-US" sz="2800" dirty="0" smtClean="0"/>
          </a:p>
          <a:p>
            <a:pPr lvl="1"/>
            <a:endParaRPr lang="en-US" sz="2800" dirty="0" smtClean="0"/>
          </a:p>
          <a:p>
            <a:pPr lvl="1"/>
            <a:endParaRPr lang="en-US" sz="2800" dirty="0" smtClean="0"/>
          </a:p>
          <a:p>
            <a:pPr lvl="1"/>
            <a:endParaRPr lang="en-US" sz="2800" dirty="0" smtClean="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6081" y="3505200"/>
            <a:ext cx="3216442" cy="2815389"/>
          </a:xfrm>
          <a:prstGeom prst="rect">
            <a:avLst/>
          </a:prstGeom>
        </p:spPr>
      </p:pic>
    </p:spTree>
    <p:extLst>
      <p:ext uri="{BB962C8B-B14F-4D97-AF65-F5344CB8AC3E}">
        <p14:creationId xmlns:p14="http://schemas.microsoft.com/office/powerpoint/2010/main" val="416230975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0"/>
            <a:ext cx="9144000" cy="990600"/>
          </a:xfrm>
        </p:spPr>
        <p:txBody>
          <a:bodyPr>
            <a:normAutofit/>
          </a:bodyPr>
          <a:lstStyle/>
          <a:p>
            <a:r>
              <a:rPr lang="en-US" dirty="0" smtClean="0"/>
              <a:t>Investigation Process Steps</a:t>
            </a:r>
          </a:p>
        </p:txBody>
      </p:sp>
      <p:sp>
        <p:nvSpPr>
          <p:cNvPr id="5123" name="Text Placeholder 2"/>
          <p:cNvSpPr>
            <a:spLocks noGrp="1"/>
          </p:cNvSpPr>
          <p:nvPr>
            <p:ph type="body" sz="quarter" idx="10"/>
          </p:nvPr>
        </p:nvSpPr>
        <p:spPr>
          <a:xfrm>
            <a:off x="457200" y="1371600"/>
            <a:ext cx="6432176" cy="4834690"/>
          </a:xfrm>
        </p:spPr>
        <p:txBody>
          <a:bodyPr>
            <a:noAutofit/>
          </a:bodyPr>
          <a:lstStyle/>
          <a:p>
            <a:pPr marL="346075" lvl="1" indent="-346075">
              <a:spcBef>
                <a:spcPts val="0"/>
              </a:spcBef>
              <a:buFont typeface="Arial" pitchFamily="34" charset="0"/>
              <a:buChar char="•"/>
            </a:pPr>
            <a:r>
              <a:rPr lang="en-US" sz="2400" dirty="0" smtClean="0">
                <a:solidFill>
                  <a:srgbClr val="17375E"/>
                </a:solidFill>
              </a:rPr>
              <a:t>Initial complaint</a:t>
            </a:r>
          </a:p>
          <a:p>
            <a:pPr marL="346075" lvl="1" indent="-346075">
              <a:spcBef>
                <a:spcPts val="0"/>
              </a:spcBef>
              <a:buFont typeface="Arial" pitchFamily="34" charset="0"/>
              <a:buChar char="•"/>
            </a:pPr>
            <a:r>
              <a:rPr lang="en-US" sz="2400" dirty="0" smtClean="0">
                <a:solidFill>
                  <a:srgbClr val="17375E"/>
                </a:solidFill>
              </a:rPr>
              <a:t>Preliminary interview with complainant</a:t>
            </a:r>
          </a:p>
          <a:p>
            <a:pPr marL="346075" lvl="1" indent="-346075">
              <a:spcBef>
                <a:spcPts val="0"/>
              </a:spcBef>
              <a:buFont typeface="Arial" pitchFamily="34" charset="0"/>
              <a:buChar char="•"/>
            </a:pPr>
            <a:r>
              <a:rPr lang="en-US" sz="2400" dirty="0" smtClean="0">
                <a:solidFill>
                  <a:srgbClr val="17375E"/>
                </a:solidFill>
              </a:rPr>
              <a:t>Emergency interim steps</a:t>
            </a:r>
          </a:p>
          <a:p>
            <a:pPr marL="346075" lvl="1" indent="-346075">
              <a:spcBef>
                <a:spcPts val="0"/>
              </a:spcBef>
              <a:buFont typeface="Arial" pitchFamily="34" charset="0"/>
              <a:buChar char="•"/>
            </a:pPr>
            <a:r>
              <a:rPr lang="en-US" sz="2400" dirty="0" smtClean="0">
                <a:solidFill>
                  <a:srgbClr val="17375E"/>
                </a:solidFill>
              </a:rPr>
              <a:t>Decision to conduct a formal investigation</a:t>
            </a:r>
          </a:p>
          <a:p>
            <a:pPr marL="346075" lvl="1" indent="-346075">
              <a:spcBef>
                <a:spcPts val="0"/>
              </a:spcBef>
              <a:buFont typeface="Arial" pitchFamily="34" charset="0"/>
              <a:buChar char="•"/>
            </a:pPr>
            <a:r>
              <a:rPr lang="en-US" sz="2400" dirty="0" smtClean="0">
                <a:solidFill>
                  <a:srgbClr val="17375E"/>
                </a:solidFill>
              </a:rPr>
              <a:t>Planning the investigation</a:t>
            </a:r>
          </a:p>
          <a:p>
            <a:pPr marL="346075" lvl="1" indent="-346075">
              <a:spcBef>
                <a:spcPts val="0"/>
              </a:spcBef>
              <a:buFont typeface="Arial" pitchFamily="34" charset="0"/>
              <a:buChar char="•"/>
            </a:pPr>
            <a:r>
              <a:rPr lang="en-US" sz="2400" dirty="0" smtClean="0">
                <a:solidFill>
                  <a:srgbClr val="17375E"/>
                </a:solidFill>
              </a:rPr>
              <a:t>Conducting interviews</a:t>
            </a:r>
          </a:p>
          <a:p>
            <a:pPr marL="346075" lvl="1" indent="-346075">
              <a:spcBef>
                <a:spcPts val="0"/>
              </a:spcBef>
              <a:buFont typeface="Arial" pitchFamily="34" charset="0"/>
              <a:buChar char="•"/>
            </a:pPr>
            <a:r>
              <a:rPr lang="en-US" sz="2400" dirty="0" smtClean="0">
                <a:solidFill>
                  <a:srgbClr val="17375E"/>
                </a:solidFill>
              </a:rPr>
              <a:t>Documenting the process and result</a:t>
            </a:r>
          </a:p>
          <a:p>
            <a:pPr marL="346075" lvl="1" indent="-346075">
              <a:spcBef>
                <a:spcPts val="0"/>
              </a:spcBef>
              <a:buFont typeface="Arial" pitchFamily="34" charset="0"/>
              <a:buChar char="•"/>
            </a:pPr>
            <a:r>
              <a:rPr lang="en-US" sz="2400" dirty="0" smtClean="0">
                <a:solidFill>
                  <a:srgbClr val="17375E"/>
                </a:solidFill>
              </a:rPr>
              <a:t>Arriving at a conclusion</a:t>
            </a:r>
          </a:p>
          <a:p>
            <a:pPr marL="346075" lvl="1" indent="-346075">
              <a:spcBef>
                <a:spcPts val="0"/>
              </a:spcBef>
              <a:buFont typeface="Arial" pitchFamily="34" charset="0"/>
              <a:buChar char="•"/>
            </a:pPr>
            <a:r>
              <a:rPr lang="en-US" sz="2400" dirty="0" smtClean="0">
                <a:solidFill>
                  <a:srgbClr val="17375E"/>
                </a:solidFill>
              </a:rPr>
              <a:t>Making a recommendation to management</a:t>
            </a:r>
          </a:p>
          <a:p>
            <a:pPr marL="346075" lvl="1" indent="-346075">
              <a:spcBef>
                <a:spcPts val="0"/>
              </a:spcBef>
              <a:buFont typeface="Arial" pitchFamily="34" charset="0"/>
              <a:buChar char="•"/>
            </a:pPr>
            <a:r>
              <a:rPr lang="en-US" sz="2400" dirty="0" smtClean="0">
                <a:solidFill>
                  <a:srgbClr val="17375E"/>
                </a:solidFill>
              </a:rPr>
              <a:t>Implementing investigation results </a:t>
            </a:r>
          </a:p>
          <a:p>
            <a:pPr marL="346075" lvl="1" indent="-346075">
              <a:spcBef>
                <a:spcPts val="0"/>
              </a:spcBef>
              <a:buFont typeface="Arial" pitchFamily="34" charset="0"/>
              <a:buChar char="•"/>
            </a:pPr>
            <a:r>
              <a:rPr lang="en-US" sz="2400" dirty="0" smtClean="0">
                <a:solidFill>
                  <a:srgbClr val="17375E"/>
                </a:solidFill>
              </a:rPr>
              <a:t>Follow-up	</a:t>
            </a:r>
          </a:p>
          <a:p>
            <a:pPr marL="746125" lvl="2" indent="-346075">
              <a:buNone/>
            </a:pPr>
            <a:endParaRPr lang="en-US" sz="2600" dirty="0" smtClean="0"/>
          </a:p>
          <a:p>
            <a:pPr marL="746125" lvl="2" indent="-346075">
              <a:buFont typeface="Arial" pitchFamily="34" charset="0"/>
              <a:buChar char="•"/>
            </a:pPr>
            <a:endParaRPr lang="en-US" sz="2600" dirty="0" smtClean="0"/>
          </a:p>
          <a:p>
            <a:pPr marL="346075" lvl="1" indent="-346075">
              <a:buFont typeface="Arial" pitchFamily="34" charset="0"/>
              <a:buChar char="•"/>
            </a:pPr>
            <a:endParaRPr lang="en-US" sz="2600" dirty="0" smtClean="0"/>
          </a:p>
          <a:p>
            <a:pPr lvl="1"/>
            <a:endParaRPr lang="en-US" sz="2600" dirty="0" smtClean="0"/>
          </a:p>
          <a:p>
            <a:pPr lvl="1"/>
            <a:endParaRPr lang="en-US" sz="2600" dirty="0" smtClean="0"/>
          </a:p>
          <a:p>
            <a:pPr lvl="1"/>
            <a:endParaRPr lang="en-US" sz="2600" dirty="0" smtClean="0"/>
          </a:p>
          <a:p>
            <a:pPr lvl="1"/>
            <a:endParaRPr lang="en-US" sz="2600" dirty="0" smtClean="0"/>
          </a:p>
          <a:p>
            <a:pPr lvl="1"/>
            <a:endParaRPr lang="en-US" sz="2800" dirty="0" smtClean="0"/>
          </a:p>
          <a:p>
            <a:pPr lvl="1"/>
            <a:endParaRPr lang="en-US" sz="2800" dirty="0" smtClean="0"/>
          </a:p>
        </p:txBody>
      </p:sp>
      <p:pic>
        <p:nvPicPr>
          <p:cNvPr id="7" name="Picture 6" descr="sherlock holmes.bmp"/>
          <p:cNvPicPr>
            <a:picLocks noChangeAspect="1"/>
          </p:cNvPicPr>
          <p:nvPr/>
        </p:nvPicPr>
        <p:blipFill>
          <a:blip r:embed="rId3" cstate="print"/>
          <a:stretch>
            <a:fillRect/>
          </a:stretch>
        </p:blipFill>
        <p:spPr>
          <a:xfrm>
            <a:off x="6705600" y="1524000"/>
            <a:ext cx="2286000" cy="3200400"/>
          </a:xfrm>
          <a:prstGeom prst="rect">
            <a:avLst/>
          </a:prstGeom>
        </p:spPr>
      </p:pic>
    </p:spTree>
    <p:extLst>
      <p:ext uri="{BB962C8B-B14F-4D97-AF65-F5344CB8AC3E}">
        <p14:creationId xmlns:p14="http://schemas.microsoft.com/office/powerpoint/2010/main" val="19396827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457200" y="1371600"/>
            <a:ext cx="8229600" cy="4038600"/>
          </a:xfrm>
        </p:spPr>
        <p:txBody>
          <a:bodyPr/>
          <a:lstStyle/>
          <a:p>
            <a:pPr lvl="0"/>
            <a:r>
              <a:rPr lang="en-US" dirty="0" smtClean="0"/>
              <a:t>Arrest and conviction records were the subject of EEOC’s </a:t>
            </a:r>
            <a:r>
              <a:rPr lang="en-US" i="1" dirty="0" smtClean="0"/>
              <a:t>“Enforcement Guidance on the Consideration of Arrest and Conviction Records in Employment Decisions Under Title VII of the Civil Rights Act of 1964.”</a:t>
            </a:r>
          </a:p>
          <a:p>
            <a:pPr lvl="0"/>
            <a:r>
              <a:rPr lang="en-US" dirty="0" smtClean="0"/>
              <a:t>Issued on April 25, 2012 </a:t>
            </a:r>
          </a:p>
          <a:p>
            <a:pPr>
              <a:buFont typeface="Arial" pitchFamily="34" charset="0"/>
              <a:buChar char="•"/>
            </a:pPr>
            <a:endParaRPr lang="en-US" dirty="0">
              <a:latin typeface="Arial" pitchFamily="34" charset="0"/>
              <a:cs typeface="Arial" pitchFamily="34" charset="0"/>
            </a:endParaRPr>
          </a:p>
        </p:txBody>
      </p:sp>
      <p:sp>
        <p:nvSpPr>
          <p:cNvPr id="5" name="Title 4"/>
          <p:cNvSpPr>
            <a:spLocks noGrp="1"/>
          </p:cNvSpPr>
          <p:nvPr>
            <p:ph type="title"/>
          </p:nvPr>
        </p:nvSpPr>
        <p:spPr>
          <a:xfrm>
            <a:off x="0" y="0"/>
            <a:ext cx="9144000" cy="990600"/>
          </a:xfrm>
        </p:spPr>
        <p:txBody>
          <a:bodyPr/>
          <a:lstStyle/>
          <a:p>
            <a:r>
              <a:rPr lang="en-US" dirty="0" smtClean="0"/>
              <a:t>EEOC Focus On Background Checks</a:t>
            </a:r>
            <a:endParaRPr lang="en-US" dirty="0"/>
          </a:p>
        </p:txBody>
      </p:sp>
    </p:spTree>
    <p:extLst>
      <p:ext uri="{BB962C8B-B14F-4D97-AF65-F5344CB8AC3E}">
        <p14:creationId xmlns:p14="http://schemas.microsoft.com/office/powerpoint/2010/main" val="376738153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0"/>
            <a:ext cx="9144000" cy="990600"/>
          </a:xfrm>
        </p:spPr>
        <p:txBody>
          <a:bodyPr>
            <a:normAutofit/>
          </a:bodyPr>
          <a:lstStyle/>
          <a:p>
            <a:r>
              <a:rPr lang="en-US" dirty="0" smtClean="0"/>
              <a:t>Initial Complaint </a:t>
            </a:r>
          </a:p>
        </p:txBody>
      </p:sp>
      <p:sp>
        <p:nvSpPr>
          <p:cNvPr id="5123" name="Text Placeholder 2"/>
          <p:cNvSpPr>
            <a:spLocks noGrp="1"/>
          </p:cNvSpPr>
          <p:nvPr>
            <p:ph type="body" sz="quarter" idx="10"/>
          </p:nvPr>
        </p:nvSpPr>
        <p:spPr>
          <a:xfrm>
            <a:off x="457200" y="1371600"/>
            <a:ext cx="8458200" cy="2167690"/>
          </a:xfrm>
        </p:spPr>
        <p:txBody>
          <a:bodyPr>
            <a:noAutofit/>
          </a:bodyPr>
          <a:lstStyle/>
          <a:p>
            <a:pPr indent="-347472">
              <a:spcBef>
                <a:spcPts val="0"/>
              </a:spcBef>
            </a:pPr>
            <a:r>
              <a:rPr lang="en-US" dirty="0" smtClean="0">
                <a:solidFill>
                  <a:srgbClr val="17375E"/>
                </a:solidFill>
              </a:rPr>
              <a:t>What is a complaint?</a:t>
            </a:r>
          </a:p>
          <a:p>
            <a:pPr indent="-347472">
              <a:spcBef>
                <a:spcPts val="0"/>
              </a:spcBef>
            </a:pPr>
            <a:r>
              <a:rPr lang="en-US" dirty="0" smtClean="0">
                <a:solidFill>
                  <a:srgbClr val="17375E"/>
                </a:solidFill>
              </a:rPr>
              <a:t>Take all complaints seriously</a:t>
            </a:r>
          </a:p>
          <a:p>
            <a:pPr indent="-347472">
              <a:spcBef>
                <a:spcPts val="0"/>
              </a:spcBef>
            </a:pPr>
            <a:r>
              <a:rPr lang="en-US" dirty="0" smtClean="0">
                <a:solidFill>
                  <a:srgbClr val="17375E"/>
                </a:solidFill>
              </a:rPr>
              <a:t>Methods of complaints</a:t>
            </a:r>
          </a:p>
          <a:p>
            <a:pPr indent="-347472">
              <a:spcBef>
                <a:spcPts val="0"/>
              </a:spcBef>
            </a:pPr>
            <a:r>
              <a:rPr lang="en-US" dirty="0" smtClean="0">
                <a:solidFill>
                  <a:srgbClr val="17375E"/>
                </a:solidFill>
              </a:rPr>
              <a:t>Supervisory knowledge of alleged violations </a:t>
            </a:r>
          </a:p>
          <a:p>
            <a:pPr indent="-347472">
              <a:spcBef>
                <a:spcPts val="0"/>
              </a:spcBef>
            </a:pPr>
            <a:r>
              <a:rPr lang="en-US" dirty="0" smtClean="0">
                <a:solidFill>
                  <a:srgbClr val="17375E"/>
                </a:solidFill>
              </a:rPr>
              <a:t>Anonymous complaints</a:t>
            </a:r>
          </a:p>
          <a:p>
            <a:pPr marL="57150" indent="0">
              <a:buNone/>
            </a:pPr>
            <a:r>
              <a:rPr lang="en-US" dirty="0" smtClean="0">
                <a:solidFill>
                  <a:srgbClr val="17375E"/>
                </a:solidFill>
              </a:rPr>
              <a:t>				</a:t>
            </a:r>
          </a:p>
          <a:p>
            <a:pPr lvl="1">
              <a:buNone/>
            </a:pPr>
            <a:r>
              <a:rPr lang="en-US" sz="2800" dirty="0" smtClean="0"/>
              <a:t>							</a:t>
            </a:r>
          </a:p>
          <a:p>
            <a:pPr lvl="1"/>
            <a:endParaRPr lang="en-US" sz="2800" dirty="0" smtClean="0"/>
          </a:p>
          <a:p>
            <a:pPr lvl="1"/>
            <a:endParaRPr lang="en-US" sz="2800" dirty="0" smtClean="0"/>
          </a:p>
          <a:p>
            <a:pPr lvl="1"/>
            <a:endParaRPr lang="en-US" sz="2800" dirty="0" smtClean="0"/>
          </a:p>
          <a:p>
            <a:pPr lvl="1"/>
            <a:endParaRPr lang="en-US" sz="2800" dirty="0" smtClean="0"/>
          </a:p>
          <a:p>
            <a:pPr lvl="1"/>
            <a:endParaRPr lang="en-US" sz="2800" dirty="0" smtClean="0"/>
          </a:p>
          <a:p>
            <a:pPr lvl="1"/>
            <a:endParaRPr lang="en-US" sz="2800" dirty="0" smtClean="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3124200"/>
            <a:ext cx="3237124"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400124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Quality-Risk-Management.jpg"/>
          <p:cNvPicPr>
            <a:picLocks noChangeAspect="1"/>
          </p:cNvPicPr>
          <p:nvPr/>
        </p:nvPicPr>
        <p:blipFill>
          <a:blip r:embed="rId3" cstate="print"/>
          <a:stretch>
            <a:fillRect/>
          </a:stretch>
        </p:blipFill>
        <p:spPr>
          <a:xfrm>
            <a:off x="685800" y="1524000"/>
            <a:ext cx="3276600" cy="4343400"/>
          </a:xfrm>
          <a:prstGeom prst="rect">
            <a:avLst/>
          </a:prstGeom>
        </p:spPr>
      </p:pic>
      <p:sp>
        <p:nvSpPr>
          <p:cNvPr id="5122" name="Title 1"/>
          <p:cNvSpPr>
            <a:spLocks noGrp="1"/>
          </p:cNvSpPr>
          <p:nvPr>
            <p:ph type="title"/>
          </p:nvPr>
        </p:nvSpPr>
        <p:spPr>
          <a:xfrm>
            <a:off x="0" y="0"/>
            <a:ext cx="9144000" cy="990600"/>
          </a:xfrm>
        </p:spPr>
        <p:txBody>
          <a:bodyPr>
            <a:noAutofit/>
          </a:bodyPr>
          <a:lstStyle/>
          <a:p>
            <a:r>
              <a:rPr lang="en-US" dirty="0" smtClean="0"/>
              <a:t>Legal Issues</a:t>
            </a:r>
          </a:p>
        </p:txBody>
      </p:sp>
      <p:sp>
        <p:nvSpPr>
          <p:cNvPr id="5123" name="Text Placeholder 2"/>
          <p:cNvSpPr>
            <a:spLocks noGrp="1"/>
          </p:cNvSpPr>
          <p:nvPr>
            <p:ph type="body" sz="quarter" idx="10"/>
          </p:nvPr>
        </p:nvSpPr>
        <p:spPr>
          <a:xfrm>
            <a:off x="3810000" y="1371600"/>
            <a:ext cx="5181600" cy="4953000"/>
          </a:xfrm>
        </p:spPr>
        <p:txBody>
          <a:bodyPr>
            <a:noAutofit/>
          </a:bodyPr>
          <a:lstStyle/>
          <a:p>
            <a:pPr>
              <a:buClr>
                <a:srgbClr val="17375E"/>
              </a:buClr>
            </a:pPr>
            <a:r>
              <a:rPr lang="en-US" dirty="0" smtClean="0">
                <a:solidFill>
                  <a:srgbClr val="17375E"/>
                </a:solidFill>
              </a:rPr>
              <a:t>Harassment and discrimination</a:t>
            </a:r>
          </a:p>
          <a:p>
            <a:pPr>
              <a:buClr>
                <a:srgbClr val="17375E"/>
              </a:buClr>
            </a:pPr>
            <a:r>
              <a:rPr lang="en-US" dirty="0" smtClean="0">
                <a:solidFill>
                  <a:srgbClr val="17375E"/>
                </a:solidFill>
              </a:rPr>
              <a:t>Negligent investigations</a:t>
            </a:r>
          </a:p>
          <a:p>
            <a:pPr>
              <a:buClr>
                <a:srgbClr val="17375E"/>
              </a:buClr>
            </a:pPr>
            <a:r>
              <a:rPr lang="en-US" dirty="0" smtClean="0">
                <a:solidFill>
                  <a:srgbClr val="17375E"/>
                </a:solidFill>
              </a:rPr>
              <a:t>Defamation </a:t>
            </a:r>
          </a:p>
          <a:p>
            <a:pPr>
              <a:buClr>
                <a:srgbClr val="17375E"/>
              </a:buClr>
            </a:pPr>
            <a:r>
              <a:rPr lang="en-US" dirty="0" smtClean="0">
                <a:solidFill>
                  <a:srgbClr val="17375E"/>
                </a:solidFill>
              </a:rPr>
              <a:t>Privacy/emotional distress</a:t>
            </a:r>
          </a:p>
          <a:p>
            <a:pPr>
              <a:buClr>
                <a:srgbClr val="17375E"/>
              </a:buClr>
            </a:pPr>
            <a:r>
              <a:rPr lang="en-US" dirty="0" smtClean="0">
                <a:solidFill>
                  <a:srgbClr val="17375E"/>
                </a:solidFill>
              </a:rPr>
              <a:t>False imprisonment</a:t>
            </a:r>
          </a:p>
          <a:p>
            <a:pPr>
              <a:buClr>
                <a:srgbClr val="17375E"/>
              </a:buClr>
            </a:pPr>
            <a:r>
              <a:rPr lang="en-US" dirty="0" err="1" smtClean="0">
                <a:solidFill>
                  <a:srgbClr val="17375E"/>
                </a:solidFill>
              </a:rPr>
              <a:t>NLRA</a:t>
            </a:r>
            <a:r>
              <a:rPr lang="en-US" dirty="0" smtClean="0">
                <a:solidFill>
                  <a:srgbClr val="17375E"/>
                </a:solidFill>
              </a:rPr>
              <a:t> issues</a:t>
            </a:r>
          </a:p>
          <a:p>
            <a:pPr>
              <a:buClr>
                <a:srgbClr val="17375E"/>
              </a:buClr>
            </a:pPr>
            <a:r>
              <a:rPr lang="en-US" dirty="0" smtClean="0">
                <a:solidFill>
                  <a:srgbClr val="17375E"/>
                </a:solidFill>
              </a:rPr>
              <a:t>Workplace violence</a:t>
            </a:r>
          </a:p>
          <a:p>
            <a:pPr>
              <a:buClr>
                <a:srgbClr val="17375E"/>
              </a:buClr>
            </a:pPr>
            <a:r>
              <a:rPr lang="en-US" dirty="0" smtClean="0">
                <a:solidFill>
                  <a:srgbClr val="17375E"/>
                </a:solidFill>
              </a:rPr>
              <a:t>Negligent retention</a:t>
            </a:r>
          </a:p>
          <a:p>
            <a:pPr>
              <a:buClr>
                <a:srgbClr val="17375E"/>
              </a:buClr>
            </a:pPr>
            <a:r>
              <a:rPr lang="en-US" dirty="0" smtClean="0">
                <a:solidFill>
                  <a:srgbClr val="17375E"/>
                </a:solidFill>
              </a:rPr>
              <a:t>Litigation</a:t>
            </a:r>
          </a:p>
          <a:p>
            <a:pPr>
              <a:buClr>
                <a:srgbClr val="17375E"/>
              </a:buClr>
            </a:pPr>
            <a:r>
              <a:rPr lang="en-US" dirty="0" smtClean="0">
                <a:solidFill>
                  <a:srgbClr val="17375E"/>
                </a:solidFill>
              </a:rPr>
              <a:t>Other statutes and case law</a:t>
            </a:r>
          </a:p>
          <a:p>
            <a:pPr lvl="1">
              <a:buFont typeface="Arial" pitchFamily="34" charset="0"/>
              <a:buChar char="•"/>
            </a:pPr>
            <a:endParaRPr lang="en-US" sz="2600" dirty="0" smtClean="0"/>
          </a:p>
          <a:p>
            <a:pPr lvl="1">
              <a:buFont typeface="Arial" pitchFamily="34" charset="0"/>
              <a:buChar char="•"/>
            </a:pPr>
            <a:endParaRPr lang="en-US" sz="2600" dirty="0" smtClean="0"/>
          </a:p>
        </p:txBody>
      </p:sp>
    </p:spTree>
    <p:extLst>
      <p:ext uri="{BB962C8B-B14F-4D97-AF65-F5344CB8AC3E}">
        <p14:creationId xmlns:p14="http://schemas.microsoft.com/office/powerpoint/2010/main" val="247280125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0"/>
            <a:ext cx="9144000" cy="990600"/>
          </a:xfrm>
        </p:spPr>
        <p:txBody>
          <a:bodyPr>
            <a:normAutofit/>
          </a:bodyPr>
          <a:lstStyle/>
          <a:p>
            <a:r>
              <a:rPr lang="en-US" dirty="0" smtClean="0"/>
              <a:t>Required Statements For All Interviews</a:t>
            </a:r>
          </a:p>
        </p:txBody>
      </p:sp>
      <p:sp>
        <p:nvSpPr>
          <p:cNvPr id="5123" name="Text Placeholder 2"/>
          <p:cNvSpPr>
            <a:spLocks noGrp="1"/>
          </p:cNvSpPr>
          <p:nvPr>
            <p:ph type="body" sz="quarter" idx="10"/>
          </p:nvPr>
        </p:nvSpPr>
        <p:spPr>
          <a:xfrm>
            <a:off x="457200" y="1371600"/>
            <a:ext cx="4724400" cy="5734109"/>
          </a:xfrm>
        </p:spPr>
        <p:txBody>
          <a:bodyPr numCol="1">
            <a:normAutofit/>
          </a:bodyPr>
          <a:lstStyle/>
          <a:p>
            <a:pPr indent="-347472"/>
            <a:r>
              <a:rPr lang="en-US" dirty="0" smtClean="0">
                <a:solidFill>
                  <a:srgbClr val="17375E"/>
                </a:solidFill>
              </a:rPr>
              <a:t>Limited confidentiality </a:t>
            </a:r>
          </a:p>
          <a:p>
            <a:pPr indent="-347472"/>
            <a:r>
              <a:rPr lang="en-US" dirty="0" smtClean="0">
                <a:solidFill>
                  <a:srgbClr val="17375E"/>
                </a:solidFill>
              </a:rPr>
              <a:t>Duty to investigate</a:t>
            </a:r>
          </a:p>
          <a:p>
            <a:pPr indent="-347472"/>
            <a:r>
              <a:rPr lang="en-US" dirty="0" smtClean="0">
                <a:solidFill>
                  <a:srgbClr val="17375E"/>
                </a:solidFill>
              </a:rPr>
              <a:t>Role of investigators</a:t>
            </a:r>
          </a:p>
          <a:p>
            <a:pPr indent="-347472"/>
            <a:r>
              <a:rPr lang="en-US" dirty="0" smtClean="0">
                <a:solidFill>
                  <a:srgbClr val="17375E"/>
                </a:solidFill>
              </a:rPr>
              <a:t>Investigation process, timing</a:t>
            </a:r>
          </a:p>
          <a:p>
            <a:pPr indent="-347472"/>
            <a:r>
              <a:rPr lang="en-US" dirty="0" smtClean="0">
                <a:solidFill>
                  <a:srgbClr val="17375E"/>
                </a:solidFill>
              </a:rPr>
              <a:t>No retaliation </a:t>
            </a:r>
          </a:p>
          <a:p>
            <a:pPr indent="-347472"/>
            <a:r>
              <a:rPr lang="en-US" dirty="0" smtClean="0">
                <a:solidFill>
                  <a:srgbClr val="17375E"/>
                </a:solidFill>
              </a:rPr>
              <a:t>Confirm no bias </a:t>
            </a:r>
          </a:p>
          <a:p>
            <a:pPr indent="-347472"/>
            <a:r>
              <a:rPr lang="en-US" dirty="0" smtClean="0">
                <a:solidFill>
                  <a:srgbClr val="17375E"/>
                </a:solidFill>
              </a:rPr>
              <a:t>Cooperation</a:t>
            </a:r>
          </a:p>
          <a:p>
            <a:pPr indent="-347472"/>
            <a:r>
              <a:rPr lang="en-US" dirty="0" smtClean="0">
                <a:solidFill>
                  <a:srgbClr val="17375E"/>
                </a:solidFill>
              </a:rPr>
              <a:t>Contact information</a:t>
            </a:r>
          </a:p>
          <a:p>
            <a:pPr lvl="1">
              <a:buNone/>
            </a:pPr>
            <a:endParaRPr lang="en-US" sz="2900" dirty="0" smtClean="0"/>
          </a:p>
          <a:p>
            <a:pPr lvl="1">
              <a:buFont typeface="Arial" pitchFamily="34" charset="0"/>
              <a:buChar char="•"/>
            </a:pPr>
            <a:endParaRPr lang="en-US" sz="2600" dirty="0" smtClean="0"/>
          </a:p>
          <a:p>
            <a:pPr marL="457200" lvl="1" indent="0">
              <a:buNone/>
            </a:pPr>
            <a:endParaRPr lang="en-US" sz="2600"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p:txBody>
      </p:sp>
      <p:pic>
        <p:nvPicPr>
          <p:cNvPr id="5" name="Picture 2" descr="http://www.ohsu.edu/aaeo/images/photo_man_in_wheelchai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1752600"/>
            <a:ext cx="3352800" cy="3501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64893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0"/>
            <a:ext cx="9144000" cy="990600"/>
          </a:xfrm>
        </p:spPr>
        <p:txBody>
          <a:bodyPr>
            <a:normAutofit/>
          </a:bodyPr>
          <a:lstStyle/>
          <a:p>
            <a:r>
              <a:rPr lang="en-US" dirty="0" smtClean="0"/>
              <a:t>Preliminary Interview with Complainant</a:t>
            </a:r>
          </a:p>
        </p:txBody>
      </p:sp>
      <p:sp>
        <p:nvSpPr>
          <p:cNvPr id="5123" name="Text Placeholder 2"/>
          <p:cNvSpPr>
            <a:spLocks noGrp="1"/>
          </p:cNvSpPr>
          <p:nvPr>
            <p:ph type="body" sz="quarter" idx="10"/>
          </p:nvPr>
        </p:nvSpPr>
        <p:spPr>
          <a:xfrm>
            <a:off x="3962400" y="1371600"/>
            <a:ext cx="5105400" cy="6314574"/>
          </a:xfrm>
        </p:spPr>
        <p:txBody>
          <a:bodyPr numCol="1">
            <a:normAutofit/>
          </a:bodyPr>
          <a:lstStyle/>
          <a:p>
            <a:r>
              <a:rPr lang="en-US" dirty="0" smtClean="0">
                <a:solidFill>
                  <a:srgbClr val="17375E"/>
                </a:solidFill>
              </a:rPr>
              <a:t>Ask questions to gather facts</a:t>
            </a:r>
          </a:p>
          <a:p>
            <a:pPr lvl="1"/>
            <a:r>
              <a:rPr lang="en-US" sz="2200" dirty="0" smtClean="0">
                <a:solidFill>
                  <a:srgbClr val="17375E"/>
                </a:solidFill>
              </a:rPr>
              <a:t>Open-ended questions</a:t>
            </a:r>
          </a:p>
          <a:p>
            <a:pPr lvl="1"/>
            <a:r>
              <a:rPr lang="en-US" sz="2200" dirty="0" smtClean="0">
                <a:solidFill>
                  <a:srgbClr val="17375E"/>
                </a:solidFill>
              </a:rPr>
              <a:t>Determine basis for allegations (first-hand?  text message?)</a:t>
            </a:r>
          </a:p>
          <a:p>
            <a:pPr lvl="1"/>
            <a:r>
              <a:rPr lang="en-US" sz="2200" dirty="0" smtClean="0">
                <a:solidFill>
                  <a:srgbClr val="17375E"/>
                </a:solidFill>
              </a:rPr>
              <a:t>Location?</a:t>
            </a:r>
          </a:p>
          <a:p>
            <a:pPr lvl="1"/>
            <a:r>
              <a:rPr lang="en-US" sz="2200" dirty="0" smtClean="0">
                <a:solidFill>
                  <a:srgbClr val="17375E"/>
                </a:solidFill>
              </a:rPr>
              <a:t>Witnesses?</a:t>
            </a:r>
          </a:p>
          <a:p>
            <a:pPr lvl="1"/>
            <a:r>
              <a:rPr lang="en-US" sz="2200" dirty="0" smtClean="0">
                <a:solidFill>
                  <a:srgbClr val="17375E"/>
                </a:solidFill>
              </a:rPr>
              <a:t>Documentation?</a:t>
            </a:r>
          </a:p>
          <a:p>
            <a:pPr lvl="1"/>
            <a:r>
              <a:rPr lang="en-US" sz="2200" dirty="0" smtClean="0">
                <a:solidFill>
                  <a:srgbClr val="17375E"/>
                </a:solidFill>
              </a:rPr>
              <a:t>Others affected?</a:t>
            </a:r>
          </a:p>
          <a:p>
            <a:pPr lvl="1"/>
            <a:r>
              <a:rPr lang="en-US" sz="2200" dirty="0" smtClean="0">
                <a:solidFill>
                  <a:srgbClr val="17375E"/>
                </a:solidFill>
              </a:rPr>
              <a:t>Any other issues?</a:t>
            </a:r>
          </a:p>
          <a:p>
            <a:pPr lvl="1"/>
            <a:endParaRPr lang="en-US" dirty="0" smtClean="0">
              <a:solidFill>
                <a:srgbClr val="17375E"/>
              </a:solidFill>
            </a:endParaRPr>
          </a:p>
        </p:txBody>
      </p:sp>
      <p:pic>
        <p:nvPicPr>
          <p:cNvPr id="5" name="Picture 4" descr="interview 2.jpg"/>
          <p:cNvPicPr>
            <a:picLocks noChangeAspect="1"/>
          </p:cNvPicPr>
          <p:nvPr/>
        </p:nvPicPr>
        <p:blipFill>
          <a:blip r:embed="rId3" cstate="print"/>
          <a:stretch>
            <a:fillRect/>
          </a:stretch>
        </p:blipFill>
        <p:spPr>
          <a:xfrm>
            <a:off x="457200" y="1524000"/>
            <a:ext cx="3124200" cy="3124200"/>
          </a:xfrm>
          <a:prstGeom prst="rect">
            <a:avLst/>
          </a:prstGeom>
        </p:spPr>
      </p:pic>
    </p:spTree>
    <p:extLst>
      <p:ext uri="{BB962C8B-B14F-4D97-AF65-F5344CB8AC3E}">
        <p14:creationId xmlns:p14="http://schemas.microsoft.com/office/powerpoint/2010/main" val="31174236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8197" y="0"/>
            <a:ext cx="9144000" cy="990600"/>
          </a:xfrm>
        </p:spPr>
        <p:txBody>
          <a:bodyPr>
            <a:normAutofit/>
          </a:bodyPr>
          <a:lstStyle/>
          <a:p>
            <a:r>
              <a:rPr lang="en-US" sz="3400" dirty="0" smtClean="0">
                <a:latin typeface="Arial" pitchFamily="34" charset="0"/>
                <a:cs typeface="Arial" pitchFamily="34" charset="0"/>
              </a:rPr>
              <a:t>What Next?</a:t>
            </a:r>
          </a:p>
        </p:txBody>
      </p:sp>
      <p:sp>
        <p:nvSpPr>
          <p:cNvPr id="5123" name="Text Placeholder 2"/>
          <p:cNvSpPr>
            <a:spLocks noGrp="1"/>
          </p:cNvSpPr>
          <p:nvPr>
            <p:ph type="body" sz="quarter" idx="10"/>
          </p:nvPr>
        </p:nvSpPr>
        <p:spPr>
          <a:xfrm>
            <a:off x="457200" y="1371600"/>
            <a:ext cx="5410200" cy="5162658"/>
          </a:xfrm>
        </p:spPr>
        <p:txBody>
          <a:bodyPr>
            <a:normAutofit/>
          </a:bodyPr>
          <a:lstStyle/>
          <a:p>
            <a:r>
              <a:rPr lang="en-US" dirty="0" smtClean="0"/>
              <a:t>Possible interim emergency steps:</a:t>
            </a:r>
          </a:p>
          <a:p>
            <a:pPr lvl="1"/>
            <a:r>
              <a:rPr lang="en-US" sz="2200" dirty="0" smtClean="0"/>
              <a:t>Imminent danger to health, safety, property, environment, personal dignity</a:t>
            </a:r>
          </a:p>
          <a:p>
            <a:pPr lvl="1"/>
            <a:r>
              <a:rPr lang="en-US" sz="2200" dirty="0" smtClean="0"/>
              <a:t>Allegations of violence, threats, certain harassment, retaliation, whistleblowing, criminal acts</a:t>
            </a:r>
          </a:p>
          <a:p>
            <a:pPr lvl="1"/>
            <a:r>
              <a:rPr lang="en-US" sz="2200" dirty="0" smtClean="0"/>
              <a:t>Options for immediate actions</a:t>
            </a:r>
          </a:p>
          <a:p>
            <a:r>
              <a:rPr lang="en-US" dirty="0" smtClean="0"/>
              <a:t>Is a formal investigation necessary?</a:t>
            </a:r>
          </a:p>
        </p:txBody>
      </p:sp>
      <p:pic>
        <p:nvPicPr>
          <p:cNvPr id="7" name="Picture 6" descr="security-guard-1.jpg"/>
          <p:cNvPicPr>
            <a:picLocks noChangeAspect="1"/>
          </p:cNvPicPr>
          <p:nvPr/>
        </p:nvPicPr>
        <p:blipFill>
          <a:blip r:embed="rId3" cstate="print"/>
          <a:stretch>
            <a:fillRect/>
          </a:stretch>
        </p:blipFill>
        <p:spPr>
          <a:xfrm>
            <a:off x="5867400" y="1524000"/>
            <a:ext cx="3009900" cy="3756025"/>
          </a:xfrm>
          <a:prstGeom prst="rect">
            <a:avLst/>
          </a:prstGeom>
        </p:spPr>
      </p:pic>
    </p:spTree>
    <p:extLst>
      <p:ext uri="{BB962C8B-B14F-4D97-AF65-F5344CB8AC3E}">
        <p14:creationId xmlns:p14="http://schemas.microsoft.com/office/powerpoint/2010/main" val="310197531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0" y="0"/>
            <a:ext cx="9601200" cy="990600"/>
          </a:xfrm>
        </p:spPr>
        <p:txBody>
          <a:bodyPr>
            <a:noAutofit/>
          </a:bodyPr>
          <a:lstStyle/>
          <a:p>
            <a:r>
              <a:rPr lang="en-US" dirty="0" smtClean="0"/>
              <a:t>Planning the Investigation</a:t>
            </a:r>
          </a:p>
        </p:txBody>
      </p:sp>
      <p:sp>
        <p:nvSpPr>
          <p:cNvPr id="5123" name="Text Placeholder 2"/>
          <p:cNvSpPr>
            <a:spLocks noGrp="1"/>
          </p:cNvSpPr>
          <p:nvPr>
            <p:ph type="body" sz="quarter" idx="10"/>
          </p:nvPr>
        </p:nvSpPr>
        <p:spPr>
          <a:xfrm>
            <a:off x="3505200" y="1371600"/>
            <a:ext cx="5486400" cy="4953000"/>
          </a:xfrm>
        </p:spPr>
        <p:txBody>
          <a:bodyPr>
            <a:noAutofit/>
          </a:bodyPr>
          <a:lstStyle/>
          <a:p>
            <a:pPr marL="463550" lvl="4" indent="-463550">
              <a:spcBef>
                <a:spcPts val="0"/>
              </a:spcBef>
              <a:spcAft>
                <a:spcPts val="0"/>
              </a:spcAft>
              <a:buFont typeface="Arial" pitchFamily="34" charset="0"/>
              <a:buChar char="•"/>
            </a:pPr>
            <a:r>
              <a:rPr lang="en-US" sz="2400" dirty="0" smtClean="0">
                <a:solidFill>
                  <a:srgbClr val="17375E"/>
                </a:solidFill>
              </a:rPr>
              <a:t>Document Checklist</a:t>
            </a:r>
          </a:p>
          <a:p>
            <a:pPr marL="739775" lvl="5" indent="-282575">
              <a:spcBef>
                <a:spcPts val="0"/>
              </a:spcBef>
              <a:buNone/>
            </a:pPr>
            <a:r>
              <a:rPr lang="en-US" dirty="0" smtClean="0">
                <a:solidFill>
                  <a:srgbClr val="17375E"/>
                </a:solidFill>
                <a:latin typeface="Arial" pitchFamily="34" charset="0"/>
                <a:cs typeface="Arial" pitchFamily="34" charset="0"/>
              </a:rPr>
              <a:t>– </a:t>
            </a:r>
            <a:r>
              <a:rPr lang="en-US" sz="2200" dirty="0" smtClean="0">
                <a:solidFill>
                  <a:srgbClr val="17375E"/>
                </a:solidFill>
                <a:latin typeface="Arial" pitchFamily="34" charset="0"/>
                <a:cs typeface="Arial" pitchFamily="34" charset="0"/>
              </a:rPr>
              <a:t>Employer’s policies</a:t>
            </a:r>
          </a:p>
          <a:p>
            <a:pPr marL="739775" lvl="5" indent="-282575">
              <a:spcBef>
                <a:spcPts val="0"/>
              </a:spcBef>
              <a:buNone/>
            </a:pPr>
            <a:r>
              <a:rPr lang="en-US" sz="2200" dirty="0" smtClean="0">
                <a:solidFill>
                  <a:srgbClr val="17375E"/>
                </a:solidFill>
                <a:latin typeface="Arial" pitchFamily="34" charset="0"/>
                <a:cs typeface="Arial" pitchFamily="34" charset="0"/>
              </a:rPr>
              <a:t>– Performance documents</a:t>
            </a:r>
          </a:p>
          <a:p>
            <a:pPr marL="739775" lvl="5" indent="-282575">
              <a:spcBef>
                <a:spcPts val="0"/>
              </a:spcBef>
              <a:buNone/>
            </a:pPr>
            <a:r>
              <a:rPr lang="en-US" sz="2200" dirty="0" smtClean="0">
                <a:solidFill>
                  <a:srgbClr val="17375E"/>
                </a:solidFill>
                <a:latin typeface="Arial" pitchFamily="34" charset="0"/>
                <a:cs typeface="Arial" pitchFamily="34" charset="0"/>
              </a:rPr>
              <a:t>– E-mail, text messages, social media </a:t>
            </a:r>
          </a:p>
          <a:p>
            <a:pPr marL="739775" lvl="5" indent="-282575">
              <a:spcBef>
                <a:spcPts val="0"/>
              </a:spcBef>
              <a:buNone/>
            </a:pPr>
            <a:r>
              <a:rPr lang="en-US" sz="2200" dirty="0" smtClean="0">
                <a:solidFill>
                  <a:srgbClr val="17375E"/>
                </a:solidFill>
                <a:latin typeface="Arial" pitchFamily="34" charset="0"/>
                <a:cs typeface="Arial" pitchFamily="34" charset="0"/>
              </a:rPr>
              <a:t>– Photographs, pictures </a:t>
            </a:r>
          </a:p>
          <a:p>
            <a:pPr marL="739775" lvl="5" indent="-282575">
              <a:spcBef>
                <a:spcPts val="0"/>
              </a:spcBef>
              <a:buNone/>
            </a:pPr>
            <a:r>
              <a:rPr lang="en-US" sz="2200" dirty="0" smtClean="0">
                <a:solidFill>
                  <a:srgbClr val="17375E"/>
                </a:solidFill>
                <a:latin typeface="Arial" pitchFamily="34" charset="0"/>
                <a:cs typeface="Arial" pitchFamily="34" charset="0"/>
              </a:rPr>
              <a:t>– Manager’s files</a:t>
            </a:r>
          </a:p>
          <a:p>
            <a:pPr marL="739775" lvl="5" indent="-282575">
              <a:spcBef>
                <a:spcPts val="0"/>
              </a:spcBef>
              <a:buNone/>
            </a:pPr>
            <a:r>
              <a:rPr lang="en-US" sz="2200" dirty="0" smtClean="0">
                <a:solidFill>
                  <a:srgbClr val="17375E"/>
                </a:solidFill>
                <a:latin typeface="Arial" pitchFamily="34" charset="0"/>
                <a:cs typeface="Arial" pitchFamily="34" charset="0"/>
              </a:rPr>
              <a:t>– Results of other investigations</a:t>
            </a:r>
          </a:p>
          <a:p>
            <a:pPr marL="739775" lvl="5" indent="-282575">
              <a:spcBef>
                <a:spcPts val="0"/>
              </a:spcBef>
              <a:buNone/>
            </a:pPr>
            <a:endParaRPr lang="en-US" dirty="0" smtClean="0">
              <a:solidFill>
                <a:srgbClr val="17375E"/>
              </a:solidFill>
              <a:latin typeface="Arial" pitchFamily="34" charset="0"/>
              <a:cs typeface="Arial" pitchFamily="34" charset="0"/>
            </a:endParaRPr>
          </a:p>
          <a:p>
            <a:pPr marL="457200" lvl="1" indent="0">
              <a:spcBef>
                <a:spcPts val="0"/>
              </a:spcBef>
              <a:buNone/>
            </a:pPr>
            <a:endParaRPr lang="en-US" sz="2200" dirty="0" smtClean="0">
              <a:solidFill>
                <a:schemeClr val="tx1"/>
              </a:solidFill>
            </a:endParaRPr>
          </a:p>
          <a:p>
            <a:pPr lvl="1">
              <a:spcBef>
                <a:spcPts val="0"/>
              </a:spcBef>
              <a:buFont typeface="Arial" pitchFamily="34" charset="0"/>
              <a:buChar char="•"/>
            </a:pPr>
            <a:endParaRPr lang="en-US" sz="2200" dirty="0" smtClean="0">
              <a:solidFill>
                <a:schemeClr val="tx1"/>
              </a:solidFill>
            </a:endParaRPr>
          </a:p>
          <a:p>
            <a:pPr lvl="1">
              <a:spcBef>
                <a:spcPts val="0"/>
              </a:spcBef>
              <a:buFont typeface="Arial" pitchFamily="34" charset="0"/>
              <a:buChar char="•"/>
            </a:pPr>
            <a:endParaRPr lang="en-US" sz="2200" dirty="0" smtClean="0">
              <a:solidFill>
                <a:schemeClr val="tx1"/>
              </a:solidFill>
            </a:endParaRPr>
          </a:p>
          <a:p>
            <a:pPr lvl="1">
              <a:buNone/>
            </a:pPr>
            <a:endParaRPr lang="en-US" sz="2200" dirty="0" smtClean="0">
              <a:solidFill>
                <a:schemeClr val="tx1"/>
              </a:solidFill>
            </a:endParaRPr>
          </a:p>
          <a:p>
            <a:pPr lvl="1">
              <a:buNone/>
            </a:pPr>
            <a:endParaRPr lang="en-US" sz="2200" dirty="0" smtClean="0">
              <a:solidFill>
                <a:schemeClr val="tx1"/>
              </a:solidFill>
            </a:endParaRPr>
          </a:p>
          <a:p>
            <a:pPr lvl="1"/>
            <a:endParaRPr lang="en-US" sz="2200" dirty="0" smtClean="0">
              <a:solidFill>
                <a:schemeClr val="tx1"/>
              </a:solidFill>
            </a:endParaRPr>
          </a:p>
        </p:txBody>
      </p:sp>
      <p:pic>
        <p:nvPicPr>
          <p:cNvPr id="5" name="Picture 4" descr="products-sub-document-mgmt.png"/>
          <p:cNvPicPr>
            <a:picLocks noChangeAspect="1"/>
          </p:cNvPicPr>
          <p:nvPr/>
        </p:nvPicPr>
        <p:blipFill>
          <a:blip r:embed="rId3" cstate="print"/>
          <a:stretch>
            <a:fillRect/>
          </a:stretch>
        </p:blipFill>
        <p:spPr>
          <a:xfrm>
            <a:off x="228600" y="1447800"/>
            <a:ext cx="2895600" cy="2590800"/>
          </a:xfrm>
          <a:prstGeom prst="rect">
            <a:avLst/>
          </a:prstGeom>
        </p:spPr>
      </p:pic>
    </p:spTree>
    <p:extLst>
      <p:ext uri="{BB962C8B-B14F-4D97-AF65-F5344CB8AC3E}">
        <p14:creationId xmlns:p14="http://schemas.microsoft.com/office/powerpoint/2010/main" val="252473235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0" y="0"/>
            <a:ext cx="9601200" cy="990600"/>
          </a:xfrm>
        </p:spPr>
        <p:txBody>
          <a:bodyPr>
            <a:noAutofit/>
          </a:bodyPr>
          <a:lstStyle/>
          <a:p>
            <a:r>
              <a:rPr lang="en-US" dirty="0" smtClean="0"/>
              <a:t>Planning the Investigation</a:t>
            </a:r>
          </a:p>
        </p:txBody>
      </p:sp>
      <p:sp>
        <p:nvSpPr>
          <p:cNvPr id="5123" name="Text Placeholder 2"/>
          <p:cNvSpPr>
            <a:spLocks noGrp="1"/>
          </p:cNvSpPr>
          <p:nvPr>
            <p:ph type="body" sz="quarter" idx="10"/>
          </p:nvPr>
        </p:nvSpPr>
        <p:spPr>
          <a:xfrm>
            <a:off x="457200" y="1371600"/>
            <a:ext cx="5943600" cy="4953000"/>
          </a:xfrm>
        </p:spPr>
        <p:txBody>
          <a:bodyPr>
            <a:noAutofit/>
          </a:bodyPr>
          <a:lstStyle/>
          <a:p>
            <a:pPr marL="457200" lvl="4" indent="-457200">
              <a:spcBef>
                <a:spcPts val="0"/>
              </a:spcBef>
              <a:buFont typeface="Arial" pitchFamily="34" charset="0"/>
              <a:buChar char="•"/>
            </a:pPr>
            <a:r>
              <a:rPr lang="en-US" sz="2400" dirty="0" smtClean="0">
                <a:solidFill>
                  <a:srgbClr val="17375E"/>
                </a:solidFill>
              </a:rPr>
              <a:t>Logistics Checklist</a:t>
            </a:r>
          </a:p>
          <a:p>
            <a:pPr lvl="1">
              <a:spcBef>
                <a:spcPts val="0"/>
              </a:spcBef>
              <a:buNone/>
            </a:pPr>
            <a:r>
              <a:rPr lang="en-US" dirty="0" smtClean="0">
                <a:solidFill>
                  <a:srgbClr val="17375E"/>
                </a:solidFill>
              </a:rPr>
              <a:t>– </a:t>
            </a:r>
            <a:r>
              <a:rPr lang="en-US" sz="2200" dirty="0" smtClean="0">
                <a:solidFill>
                  <a:srgbClr val="17375E"/>
                </a:solidFill>
              </a:rPr>
              <a:t>Who “owns” the investigation?</a:t>
            </a:r>
          </a:p>
          <a:p>
            <a:pPr lvl="1">
              <a:spcBef>
                <a:spcPts val="0"/>
              </a:spcBef>
              <a:buNone/>
            </a:pPr>
            <a:r>
              <a:rPr lang="en-US" sz="2200" dirty="0" smtClean="0">
                <a:solidFill>
                  <a:srgbClr val="17375E"/>
                </a:solidFill>
              </a:rPr>
              <a:t>– Who should investigate?  </a:t>
            </a:r>
          </a:p>
          <a:p>
            <a:pPr lvl="1">
              <a:spcBef>
                <a:spcPts val="0"/>
              </a:spcBef>
              <a:buNone/>
            </a:pPr>
            <a:r>
              <a:rPr lang="en-US" sz="2200" dirty="0" smtClean="0">
                <a:solidFill>
                  <a:srgbClr val="17375E"/>
                </a:solidFill>
              </a:rPr>
              <a:t>– Who should be interviewed?</a:t>
            </a:r>
          </a:p>
          <a:p>
            <a:pPr lvl="1">
              <a:spcBef>
                <a:spcPts val="0"/>
              </a:spcBef>
              <a:buNone/>
            </a:pPr>
            <a:r>
              <a:rPr lang="en-US" sz="2200" dirty="0" smtClean="0">
                <a:solidFill>
                  <a:srgbClr val="17375E"/>
                </a:solidFill>
              </a:rPr>
              <a:t>– Time, date, location, order of interviews</a:t>
            </a:r>
          </a:p>
          <a:p>
            <a:pPr lvl="1">
              <a:spcBef>
                <a:spcPts val="0"/>
              </a:spcBef>
              <a:buNone/>
            </a:pPr>
            <a:r>
              <a:rPr lang="en-US" sz="2200" dirty="0" smtClean="0">
                <a:solidFill>
                  <a:srgbClr val="17375E"/>
                </a:solidFill>
              </a:rPr>
              <a:t>– Union issues</a:t>
            </a:r>
          </a:p>
          <a:p>
            <a:pPr lvl="1">
              <a:spcBef>
                <a:spcPts val="0"/>
              </a:spcBef>
              <a:buNone/>
            </a:pPr>
            <a:r>
              <a:rPr lang="en-US" sz="2200" dirty="0" smtClean="0">
                <a:solidFill>
                  <a:srgbClr val="17375E"/>
                </a:solidFill>
              </a:rPr>
              <a:t>– Notification to witnesses </a:t>
            </a:r>
          </a:p>
          <a:p>
            <a:pPr lvl="1">
              <a:spcBef>
                <a:spcPts val="0"/>
              </a:spcBef>
              <a:buNone/>
            </a:pPr>
            <a:r>
              <a:rPr lang="en-US" sz="2200" dirty="0" smtClean="0">
                <a:solidFill>
                  <a:srgbClr val="17375E"/>
                </a:solidFill>
              </a:rPr>
              <a:t>– Preparing, and anticipating, questions</a:t>
            </a:r>
          </a:p>
          <a:p>
            <a:pPr marL="914400" lvl="5" indent="-457200">
              <a:spcBef>
                <a:spcPts val="0"/>
              </a:spcBef>
              <a:buFontTx/>
              <a:buChar char="-"/>
            </a:pPr>
            <a:endParaRPr lang="en-US" sz="2200" dirty="0" smtClean="0">
              <a:solidFill>
                <a:srgbClr val="17375E"/>
              </a:solidFill>
              <a:latin typeface="Arial" pitchFamily="34" charset="0"/>
              <a:cs typeface="Arial" pitchFamily="34" charset="0"/>
            </a:endParaRPr>
          </a:p>
          <a:p>
            <a:pPr lvl="1">
              <a:spcBef>
                <a:spcPts val="0"/>
              </a:spcBef>
              <a:buFont typeface="Arial" pitchFamily="34" charset="0"/>
              <a:buChar char="•"/>
            </a:pPr>
            <a:endParaRPr lang="en-US" sz="2200" dirty="0" smtClean="0">
              <a:solidFill>
                <a:schemeClr val="tx1"/>
              </a:solidFill>
            </a:endParaRPr>
          </a:p>
          <a:p>
            <a:pPr lvl="1">
              <a:spcBef>
                <a:spcPts val="0"/>
              </a:spcBef>
              <a:buFont typeface="Arial" pitchFamily="34" charset="0"/>
              <a:buChar char="•"/>
            </a:pPr>
            <a:endParaRPr lang="en-US" sz="2200" dirty="0" smtClean="0">
              <a:solidFill>
                <a:schemeClr val="tx1"/>
              </a:solidFill>
            </a:endParaRPr>
          </a:p>
          <a:p>
            <a:pPr lvl="1">
              <a:spcBef>
                <a:spcPts val="0"/>
              </a:spcBef>
              <a:buFont typeface="Arial" pitchFamily="34" charset="0"/>
              <a:buChar char="•"/>
            </a:pPr>
            <a:endParaRPr lang="en-US" sz="2200" dirty="0" smtClean="0">
              <a:solidFill>
                <a:schemeClr val="tx1"/>
              </a:solidFill>
            </a:endParaRPr>
          </a:p>
          <a:p>
            <a:pPr lvl="1">
              <a:buNone/>
            </a:pPr>
            <a:endParaRPr lang="en-US" sz="2200" dirty="0" smtClean="0">
              <a:solidFill>
                <a:schemeClr val="tx1"/>
              </a:solidFill>
            </a:endParaRPr>
          </a:p>
          <a:p>
            <a:pPr lvl="1">
              <a:buNone/>
            </a:pPr>
            <a:endParaRPr lang="en-US" sz="2200" dirty="0" smtClean="0">
              <a:solidFill>
                <a:schemeClr val="tx1"/>
              </a:solidFill>
            </a:endParaRPr>
          </a:p>
          <a:p>
            <a:pPr lvl="1"/>
            <a:endParaRPr lang="en-US" sz="2200" dirty="0" smtClean="0">
              <a:solidFill>
                <a:schemeClr val="tx1"/>
              </a:solidFill>
            </a:endParaRPr>
          </a:p>
        </p:txBody>
      </p:sp>
      <p:pic>
        <p:nvPicPr>
          <p:cNvPr id="7" name="Picture 6" descr="laptop.jpg"/>
          <p:cNvPicPr>
            <a:picLocks noChangeAspect="1"/>
          </p:cNvPicPr>
          <p:nvPr/>
        </p:nvPicPr>
        <p:blipFill>
          <a:blip r:embed="rId3" cstate="print"/>
          <a:stretch>
            <a:fillRect/>
          </a:stretch>
        </p:blipFill>
        <p:spPr>
          <a:xfrm>
            <a:off x="6172200" y="1219200"/>
            <a:ext cx="2819400" cy="2209800"/>
          </a:xfrm>
          <a:prstGeom prst="rect">
            <a:avLst/>
          </a:prstGeom>
        </p:spPr>
      </p:pic>
    </p:spTree>
    <p:extLst>
      <p:ext uri="{BB962C8B-B14F-4D97-AF65-F5344CB8AC3E}">
        <p14:creationId xmlns:p14="http://schemas.microsoft.com/office/powerpoint/2010/main" val="391546566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0"/>
            <a:ext cx="9144000" cy="990600"/>
          </a:xfrm>
        </p:spPr>
        <p:txBody>
          <a:bodyPr>
            <a:noAutofit/>
          </a:bodyPr>
          <a:lstStyle/>
          <a:p>
            <a:r>
              <a:rPr lang="en-US" dirty="0" smtClean="0"/>
              <a:t>Conducting Interviews</a:t>
            </a:r>
          </a:p>
        </p:txBody>
      </p:sp>
      <p:sp>
        <p:nvSpPr>
          <p:cNvPr id="5123" name="Text Placeholder 2"/>
          <p:cNvSpPr>
            <a:spLocks noGrp="1"/>
          </p:cNvSpPr>
          <p:nvPr>
            <p:ph type="body" sz="quarter" idx="10"/>
          </p:nvPr>
        </p:nvSpPr>
        <p:spPr>
          <a:xfrm>
            <a:off x="3581400" y="1371600"/>
            <a:ext cx="5486400" cy="5029200"/>
          </a:xfrm>
        </p:spPr>
        <p:txBody>
          <a:bodyPr>
            <a:noAutofit/>
          </a:bodyPr>
          <a:lstStyle/>
          <a:p>
            <a:pPr>
              <a:spcBef>
                <a:spcPts val="0"/>
              </a:spcBef>
            </a:pPr>
            <a:r>
              <a:rPr lang="en-US" dirty="0" smtClean="0">
                <a:solidFill>
                  <a:srgbClr val="17375E"/>
                </a:solidFill>
              </a:rPr>
              <a:t>Opening and closing statements</a:t>
            </a:r>
          </a:p>
          <a:p>
            <a:pPr>
              <a:spcBef>
                <a:spcPts val="0"/>
              </a:spcBef>
            </a:pPr>
            <a:r>
              <a:rPr lang="en-US" dirty="0" smtClean="0">
                <a:solidFill>
                  <a:srgbClr val="17375E"/>
                </a:solidFill>
              </a:rPr>
              <a:t>Role of each investigator</a:t>
            </a:r>
          </a:p>
          <a:p>
            <a:pPr>
              <a:spcBef>
                <a:spcPts val="0"/>
              </a:spcBef>
            </a:pPr>
            <a:r>
              <a:rPr lang="en-US" dirty="0" smtClean="0">
                <a:solidFill>
                  <a:srgbClr val="17375E"/>
                </a:solidFill>
              </a:rPr>
              <a:t>Treat interviewee with dignity</a:t>
            </a:r>
          </a:p>
          <a:p>
            <a:pPr>
              <a:spcBef>
                <a:spcPts val="0"/>
              </a:spcBef>
            </a:pPr>
            <a:r>
              <a:rPr lang="en-US" dirty="0">
                <a:solidFill>
                  <a:srgbClr val="17375E"/>
                </a:solidFill>
              </a:rPr>
              <a:t>Q</a:t>
            </a:r>
            <a:r>
              <a:rPr lang="en-US" dirty="0" smtClean="0">
                <a:solidFill>
                  <a:srgbClr val="17375E"/>
                </a:solidFill>
              </a:rPr>
              <a:t>uestions</a:t>
            </a:r>
          </a:p>
          <a:p>
            <a:pPr lvl="1">
              <a:spcBef>
                <a:spcPts val="0"/>
              </a:spcBef>
            </a:pPr>
            <a:r>
              <a:rPr lang="en-US" sz="2200" dirty="0" smtClean="0">
                <a:solidFill>
                  <a:srgbClr val="17375E"/>
                </a:solidFill>
              </a:rPr>
              <a:t>Open-ended and broad</a:t>
            </a:r>
          </a:p>
          <a:p>
            <a:pPr lvl="1">
              <a:spcBef>
                <a:spcPts val="0"/>
              </a:spcBef>
            </a:pPr>
            <a:r>
              <a:rPr lang="en-US" sz="2200" dirty="0" smtClean="0">
                <a:solidFill>
                  <a:srgbClr val="17375E"/>
                </a:solidFill>
              </a:rPr>
              <a:t>Chronological </a:t>
            </a:r>
          </a:p>
          <a:p>
            <a:pPr lvl="1">
              <a:spcBef>
                <a:spcPts val="0"/>
              </a:spcBef>
            </a:pPr>
            <a:r>
              <a:rPr lang="en-US" sz="2200" dirty="0" smtClean="0">
                <a:solidFill>
                  <a:srgbClr val="17375E"/>
                </a:solidFill>
              </a:rPr>
              <a:t>Tough or embarrassing questions</a:t>
            </a:r>
          </a:p>
          <a:p>
            <a:pPr>
              <a:spcBef>
                <a:spcPts val="0"/>
              </a:spcBef>
            </a:pPr>
            <a:r>
              <a:rPr lang="en-US" dirty="0" smtClean="0">
                <a:solidFill>
                  <a:srgbClr val="17375E"/>
                </a:solidFill>
              </a:rPr>
              <a:t>No leading questions</a:t>
            </a:r>
          </a:p>
          <a:p>
            <a:pPr>
              <a:spcBef>
                <a:spcPts val="0"/>
              </a:spcBef>
            </a:pPr>
            <a:r>
              <a:rPr lang="en-US" dirty="0" smtClean="0">
                <a:solidFill>
                  <a:srgbClr val="17375E"/>
                </a:solidFill>
              </a:rPr>
              <a:t>Allow silence</a:t>
            </a:r>
          </a:p>
          <a:p>
            <a:pPr>
              <a:spcBef>
                <a:spcPts val="0"/>
              </a:spcBef>
            </a:pPr>
            <a:r>
              <a:rPr lang="en-US" dirty="0" smtClean="0">
                <a:solidFill>
                  <a:srgbClr val="17375E"/>
                </a:solidFill>
              </a:rPr>
              <a:t>Special situations (“He said, she said,” uncooperative witness)</a:t>
            </a:r>
          </a:p>
          <a:p>
            <a:pPr>
              <a:spcBef>
                <a:spcPts val="0"/>
              </a:spcBef>
            </a:pPr>
            <a:r>
              <a:rPr lang="en-US" dirty="0">
                <a:solidFill>
                  <a:srgbClr val="17375E"/>
                </a:solidFill>
              </a:rPr>
              <a:t>R</a:t>
            </a:r>
            <a:r>
              <a:rPr lang="en-US" dirty="0" smtClean="0">
                <a:solidFill>
                  <a:srgbClr val="17375E"/>
                </a:solidFill>
              </a:rPr>
              <a:t>eview notes </a:t>
            </a:r>
          </a:p>
          <a:p>
            <a:pPr>
              <a:spcBef>
                <a:spcPts val="0"/>
              </a:spcBef>
            </a:pPr>
            <a:r>
              <a:rPr lang="en-US" dirty="0" smtClean="0">
                <a:solidFill>
                  <a:srgbClr val="17375E"/>
                </a:solidFill>
              </a:rPr>
              <a:t>Documentation issues</a:t>
            </a:r>
          </a:p>
          <a:p>
            <a:pPr>
              <a:spcBef>
                <a:spcPts val="0"/>
              </a:spcBef>
            </a:pPr>
            <a:endParaRPr lang="en-US" sz="2800" dirty="0" smtClean="0"/>
          </a:p>
          <a:p>
            <a:pPr>
              <a:spcBef>
                <a:spcPts val="0"/>
              </a:spcBef>
            </a:pPr>
            <a:endParaRPr lang="en-US" sz="2800" dirty="0" smtClean="0"/>
          </a:p>
          <a:p>
            <a:pPr>
              <a:spcBef>
                <a:spcPts val="0"/>
              </a:spcBef>
            </a:pPr>
            <a:endParaRPr lang="en-US" sz="2800" dirty="0" smtClean="0"/>
          </a:p>
          <a:p>
            <a:pPr lvl="1">
              <a:buNone/>
            </a:pPr>
            <a:endParaRPr lang="en-US" sz="2800" dirty="0" smtClean="0"/>
          </a:p>
          <a:p>
            <a:pPr lvl="1">
              <a:buNone/>
            </a:pPr>
            <a:endParaRPr lang="en-US" sz="2800" dirty="0" smtClean="0"/>
          </a:p>
          <a:p>
            <a:pPr lvl="1"/>
            <a:endParaRPr lang="en-US" sz="2800" dirty="0" smtClean="0"/>
          </a:p>
        </p:txBody>
      </p:sp>
      <p:sp>
        <p:nvSpPr>
          <p:cNvPr id="19" name="TextBox 18"/>
          <p:cNvSpPr txBox="1"/>
          <p:nvPr/>
        </p:nvSpPr>
        <p:spPr>
          <a:xfrm rot="10800000" flipV="1">
            <a:off x="5867400" y="1371600"/>
            <a:ext cx="2819400" cy="4401205"/>
          </a:xfrm>
          <a:prstGeom prst="rect">
            <a:avLst/>
          </a:prstGeom>
          <a:noFill/>
        </p:spPr>
        <p:txBody>
          <a:bodyPr wrap="square" rtlCol="0">
            <a:spAutoFit/>
          </a:bodyPr>
          <a:lstStyle/>
          <a:p>
            <a:pPr algn="ctr"/>
            <a:r>
              <a:rPr lang="en-US" sz="2800" dirty="0" smtClean="0"/>
              <a:t> </a:t>
            </a:r>
          </a:p>
          <a:p>
            <a:pPr algn="ctr"/>
            <a:endParaRPr lang="en-US" sz="2800" dirty="0" smtClean="0"/>
          </a:p>
          <a:p>
            <a:pPr algn="ctr"/>
            <a:endParaRPr lang="en-US" sz="2800" dirty="0" smtClean="0"/>
          </a:p>
          <a:p>
            <a:pPr algn="ctr"/>
            <a:endParaRPr lang="en-US" sz="2800" dirty="0" smtClean="0"/>
          </a:p>
          <a:p>
            <a:pPr algn="ctr"/>
            <a:endParaRPr lang="en-US" sz="2800" dirty="0" smtClean="0"/>
          </a:p>
          <a:p>
            <a:pPr algn="ctr"/>
            <a:endParaRPr lang="en-US" sz="2800" dirty="0" smtClean="0"/>
          </a:p>
          <a:p>
            <a:pPr algn="ctr"/>
            <a:endParaRPr lang="en-US" sz="2800" dirty="0" smtClean="0"/>
          </a:p>
          <a:p>
            <a:pPr algn="ctr"/>
            <a:endParaRPr lang="en-US" sz="2800" dirty="0" smtClean="0"/>
          </a:p>
          <a:p>
            <a:pPr algn="ctr"/>
            <a:endParaRPr lang="en-US" sz="2800" dirty="0" smtClean="0"/>
          </a:p>
          <a:p>
            <a:pPr algn="ctr"/>
            <a:endParaRPr lang="en-US" sz="2800" dirty="0" smtClean="0"/>
          </a:p>
        </p:txBody>
      </p:sp>
      <p:pic>
        <p:nvPicPr>
          <p:cNvPr id="8" name="Picture 7" descr="stock-footage-african-american-businessman-working-on-tablet-and-taking-notes.jpg"/>
          <p:cNvPicPr>
            <a:picLocks noChangeAspect="1"/>
          </p:cNvPicPr>
          <p:nvPr/>
        </p:nvPicPr>
        <p:blipFill>
          <a:blip r:embed="rId3" cstate="print"/>
          <a:stretch>
            <a:fillRect/>
          </a:stretch>
        </p:blipFill>
        <p:spPr>
          <a:xfrm>
            <a:off x="76200" y="1447800"/>
            <a:ext cx="3505200" cy="2590800"/>
          </a:xfrm>
          <a:prstGeom prst="rect">
            <a:avLst/>
          </a:prstGeom>
        </p:spPr>
      </p:pic>
    </p:spTree>
    <p:extLst>
      <p:ext uri="{BB962C8B-B14F-4D97-AF65-F5344CB8AC3E}">
        <p14:creationId xmlns:p14="http://schemas.microsoft.com/office/powerpoint/2010/main" val="287768109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0"/>
            <a:ext cx="9144000" cy="990600"/>
          </a:xfrm>
        </p:spPr>
        <p:txBody>
          <a:bodyPr>
            <a:noAutofit/>
          </a:bodyPr>
          <a:lstStyle/>
          <a:p>
            <a:r>
              <a:rPr lang="en-US" dirty="0" smtClean="0"/>
              <a:t>Arriving at a Conclusion</a:t>
            </a:r>
          </a:p>
        </p:txBody>
      </p:sp>
      <p:sp>
        <p:nvSpPr>
          <p:cNvPr id="5123" name="Text Placeholder 2"/>
          <p:cNvSpPr>
            <a:spLocks noGrp="1"/>
          </p:cNvSpPr>
          <p:nvPr>
            <p:ph type="body" sz="quarter" idx="10"/>
          </p:nvPr>
        </p:nvSpPr>
        <p:spPr>
          <a:xfrm>
            <a:off x="457200" y="1371600"/>
            <a:ext cx="6019800" cy="4572000"/>
          </a:xfrm>
        </p:spPr>
        <p:txBody>
          <a:bodyPr>
            <a:noAutofit/>
          </a:bodyPr>
          <a:lstStyle/>
          <a:p>
            <a:pPr>
              <a:spcBef>
                <a:spcPts val="0"/>
              </a:spcBef>
            </a:pPr>
            <a:r>
              <a:rPr lang="en-US" dirty="0" smtClean="0">
                <a:solidFill>
                  <a:srgbClr val="17375E"/>
                </a:solidFill>
              </a:rPr>
              <a:t>Evidence </a:t>
            </a:r>
          </a:p>
          <a:p>
            <a:pPr>
              <a:spcBef>
                <a:spcPts val="0"/>
              </a:spcBef>
            </a:pPr>
            <a:r>
              <a:rPr lang="en-US" dirty="0" smtClean="0">
                <a:solidFill>
                  <a:srgbClr val="17375E"/>
                </a:solidFill>
              </a:rPr>
              <a:t>Credibility </a:t>
            </a:r>
          </a:p>
          <a:p>
            <a:pPr>
              <a:spcBef>
                <a:spcPts val="0"/>
              </a:spcBef>
            </a:pPr>
            <a:r>
              <a:rPr lang="en-US" dirty="0" smtClean="0">
                <a:solidFill>
                  <a:srgbClr val="17375E"/>
                </a:solidFill>
              </a:rPr>
              <a:t>Previous behavior </a:t>
            </a:r>
          </a:p>
          <a:p>
            <a:pPr>
              <a:spcBef>
                <a:spcPts val="0"/>
              </a:spcBef>
            </a:pPr>
            <a:r>
              <a:rPr lang="en-US" dirty="0" smtClean="0">
                <a:solidFill>
                  <a:srgbClr val="17375E"/>
                </a:solidFill>
              </a:rPr>
              <a:t>Logic and consistency</a:t>
            </a:r>
          </a:p>
          <a:p>
            <a:pPr>
              <a:spcBef>
                <a:spcPts val="0"/>
              </a:spcBef>
            </a:pPr>
            <a:r>
              <a:rPr lang="en-US" dirty="0" smtClean="0">
                <a:solidFill>
                  <a:srgbClr val="17375E"/>
                </a:solidFill>
              </a:rPr>
              <a:t>Applicable policies</a:t>
            </a:r>
          </a:p>
          <a:p>
            <a:pPr>
              <a:spcBef>
                <a:spcPts val="0"/>
              </a:spcBef>
            </a:pPr>
            <a:r>
              <a:rPr lang="en-US" dirty="0" smtClean="0">
                <a:solidFill>
                  <a:srgbClr val="17375E"/>
                </a:solidFill>
              </a:rPr>
              <a:t>Compare notes </a:t>
            </a:r>
          </a:p>
          <a:p>
            <a:pPr>
              <a:spcBef>
                <a:spcPts val="0"/>
              </a:spcBef>
            </a:pPr>
            <a:r>
              <a:rPr lang="en-US" dirty="0" smtClean="0">
                <a:solidFill>
                  <a:srgbClr val="17375E"/>
                </a:solidFill>
              </a:rPr>
              <a:t>Testimony of multiple interviewees</a:t>
            </a:r>
          </a:p>
          <a:p>
            <a:pPr>
              <a:spcBef>
                <a:spcPts val="0"/>
              </a:spcBef>
            </a:pPr>
            <a:r>
              <a:rPr lang="en-US" dirty="0" smtClean="0">
                <a:solidFill>
                  <a:srgbClr val="17375E"/>
                </a:solidFill>
              </a:rPr>
              <a:t>Interview additional witnesses</a:t>
            </a:r>
          </a:p>
          <a:p>
            <a:pPr lvl="1">
              <a:buNone/>
            </a:pPr>
            <a:endParaRPr lang="en-US" sz="2600" dirty="0" smtClean="0"/>
          </a:p>
          <a:p>
            <a:pPr lvl="1">
              <a:buNone/>
            </a:pPr>
            <a:endParaRPr lang="en-US" sz="2800" dirty="0" smtClean="0"/>
          </a:p>
          <a:p>
            <a:pPr lvl="1"/>
            <a:endParaRPr lang="en-US" sz="2800" dirty="0" smtClean="0"/>
          </a:p>
        </p:txBody>
      </p:sp>
      <p:sp>
        <p:nvSpPr>
          <p:cNvPr id="19" name="TextBox 18"/>
          <p:cNvSpPr txBox="1"/>
          <p:nvPr/>
        </p:nvSpPr>
        <p:spPr>
          <a:xfrm rot="10800000" flipV="1">
            <a:off x="5867400" y="1051054"/>
            <a:ext cx="2819400" cy="4832092"/>
          </a:xfrm>
          <a:prstGeom prst="rect">
            <a:avLst/>
          </a:prstGeom>
          <a:noFill/>
        </p:spPr>
        <p:txBody>
          <a:bodyPr wrap="square" rtlCol="0">
            <a:spAutoFit/>
          </a:bodyPr>
          <a:lstStyle/>
          <a:p>
            <a:endParaRPr lang="en-US" sz="2800" dirty="0" smtClean="0"/>
          </a:p>
          <a:p>
            <a:endParaRPr lang="en-US" sz="2800" dirty="0" smtClean="0"/>
          </a:p>
          <a:p>
            <a:pPr algn="ctr"/>
            <a:r>
              <a:rPr lang="en-US" sz="2800" dirty="0" smtClean="0"/>
              <a:t> </a:t>
            </a:r>
          </a:p>
          <a:p>
            <a:pPr algn="ctr"/>
            <a:endParaRPr lang="en-US" sz="2800" dirty="0" smtClean="0"/>
          </a:p>
          <a:p>
            <a:pPr algn="ctr"/>
            <a:endParaRPr lang="en-US" sz="2800" dirty="0" smtClean="0"/>
          </a:p>
          <a:p>
            <a:pPr algn="ctr"/>
            <a:endParaRPr lang="en-US" sz="2800" dirty="0" smtClean="0"/>
          </a:p>
          <a:p>
            <a:pPr algn="ctr"/>
            <a:endParaRPr lang="en-US" sz="2800" dirty="0" smtClean="0"/>
          </a:p>
          <a:p>
            <a:pPr algn="ctr"/>
            <a:endParaRPr lang="en-US" sz="2800" dirty="0" smtClean="0"/>
          </a:p>
          <a:p>
            <a:pPr algn="ctr"/>
            <a:endParaRPr lang="en-US" sz="2800" dirty="0" smtClean="0"/>
          </a:p>
          <a:p>
            <a:pPr algn="ctr"/>
            <a:endParaRPr lang="en-US" sz="2800" dirty="0" smtClean="0"/>
          </a:p>
          <a:p>
            <a:pPr algn="ctr"/>
            <a:endParaRPr lang="en-US" sz="2800" dirty="0" smtClean="0"/>
          </a:p>
        </p:txBody>
      </p:sp>
      <p:pic>
        <p:nvPicPr>
          <p:cNvPr id="7" name="Picture 6" descr="evidence_stamp_photo.jpg"/>
          <p:cNvPicPr>
            <a:picLocks noChangeAspect="1"/>
          </p:cNvPicPr>
          <p:nvPr/>
        </p:nvPicPr>
        <p:blipFill>
          <a:blip r:embed="rId3" cstate="print"/>
          <a:stretch>
            <a:fillRect/>
          </a:stretch>
        </p:blipFill>
        <p:spPr>
          <a:xfrm>
            <a:off x="6324600" y="1371600"/>
            <a:ext cx="2743200" cy="3657600"/>
          </a:xfrm>
          <a:prstGeom prst="rect">
            <a:avLst/>
          </a:prstGeom>
        </p:spPr>
      </p:pic>
    </p:spTree>
    <p:extLst>
      <p:ext uri="{BB962C8B-B14F-4D97-AF65-F5344CB8AC3E}">
        <p14:creationId xmlns:p14="http://schemas.microsoft.com/office/powerpoint/2010/main" val="318902317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0"/>
            <a:ext cx="9144000" cy="990600"/>
          </a:xfrm>
        </p:spPr>
        <p:txBody>
          <a:bodyPr>
            <a:noAutofit/>
          </a:bodyPr>
          <a:lstStyle/>
          <a:p>
            <a:r>
              <a:rPr lang="en-US" dirty="0" smtClean="0"/>
              <a:t>Implementing Results of Investigation</a:t>
            </a:r>
          </a:p>
        </p:txBody>
      </p:sp>
      <p:sp>
        <p:nvSpPr>
          <p:cNvPr id="5123" name="Text Placeholder 2"/>
          <p:cNvSpPr>
            <a:spLocks noGrp="1"/>
          </p:cNvSpPr>
          <p:nvPr>
            <p:ph type="body" sz="quarter" idx="10"/>
          </p:nvPr>
        </p:nvSpPr>
        <p:spPr>
          <a:xfrm>
            <a:off x="3505201" y="1371600"/>
            <a:ext cx="5638800" cy="5105400"/>
          </a:xfrm>
        </p:spPr>
        <p:txBody>
          <a:bodyPr>
            <a:noAutofit/>
          </a:bodyPr>
          <a:lstStyle/>
          <a:p>
            <a:pPr>
              <a:spcBef>
                <a:spcPts val="0"/>
              </a:spcBef>
            </a:pPr>
            <a:r>
              <a:rPr lang="en-US" dirty="0" smtClean="0">
                <a:solidFill>
                  <a:srgbClr val="17375E"/>
                </a:solidFill>
              </a:rPr>
              <a:t>If </a:t>
            </a:r>
            <a:r>
              <a:rPr lang="en-US" u="sng" dirty="0" smtClean="0">
                <a:solidFill>
                  <a:srgbClr val="17375E"/>
                </a:solidFill>
              </a:rPr>
              <a:t>cannot</a:t>
            </a:r>
            <a:r>
              <a:rPr lang="en-US" dirty="0" smtClean="0">
                <a:solidFill>
                  <a:srgbClr val="17375E"/>
                </a:solidFill>
              </a:rPr>
              <a:t> conclude policy violation occurred</a:t>
            </a:r>
          </a:p>
          <a:p>
            <a:pPr>
              <a:spcBef>
                <a:spcPts val="0"/>
              </a:spcBef>
            </a:pPr>
            <a:r>
              <a:rPr lang="en-US" dirty="0" smtClean="0">
                <a:solidFill>
                  <a:srgbClr val="17375E"/>
                </a:solidFill>
              </a:rPr>
              <a:t>If conclude policy violation occurred:  </a:t>
            </a:r>
          </a:p>
          <a:p>
            <a:pPr lvl="1">
              <a:spcBef>
                <a:spcPts val="0"/>
              </a:spcBef>
            </a:pPr>
            <a:r>
              <a:rPr lang="en-US" dirty="0" smtClean="0">
                <a:solidFill>
                  <a:srgbClr val="17375E"/>
                </a:solidFill>
              </a:rPr>
              <a:t>Comparable situations</a:t>
            </a:r>
          </a:p>
          <a:p>
            <a:pPr lvl="1">
              <a:spcBef>
                <a:spcPts val="0"/>
              </a:spcBef>
            </a:pPr>
            <a:r>
              <a:rPr lang="en-US" dirty="0" smtClean="0">
                <a:solidFill>
                  <a:srgbClr val="17375E"/>
                </a:solidFill>
              </a:rPr>
              <a:t>Performance history</a:t>
            </a:r>
          </a:p>
          <a:p>
            <a:pPr lvl="1">
              <a:spcBef>
                <a:spcPts val="0"/>
              </a:spcBef>
            </a:pPr>
            <a:r>
              <a:rPr lang="en-US" dirty="0" smtClean="0">
                <a:solidFill>
                  <a:srgbClr val="17375E"/>
                </a:solidFill>
              </a:rPr>
              <a:t>Discipline, discharge, monetary actions</a:t>
            </a:r>
          </a:p>
          <a:p>
            <a:pPr lvl="1">
              <a:spcBef>
                <a:spcPts val="0"/>
              </a:spcBef>
              <a:buNone/>
            </a:pPr>
            <a:r>
              <a:rPr lang="en-US" dirty="0" smtClean="0">
                <a:solidFill>
                  <a:srgbClr val="17375E"/>
                </a:solidFill>
              </a:rPr>
              <a:t>–  Training and communications</a:t>
            </a:r>
          </a:p>
          <a:p>
            <a:pPr>
              <a:spcBef>
                <a:spcPts val="0"/>
              </a:spcBef>
            </a:pPr>
            <a:r>
              <a:rPr lang="en-US" dirty="0" smtClean="0">
                <a:solidFill>
                  <a:srgbClr val="17375E"/>
                </a:solidFill>
              </a:rPr>
              <a:t>Informing complainant and others of conclusion</a:t>
            </a:r>
          </a:p>
          <a:p>
            <a:pPr lvl="1">
              <a:spcBef>
                <a:spcPts val="0"/>
              </a:spcBef>
              <a:buNone/>
            </a:pPr>
            <a:r>
              <a:rPr lang="en-US" dirty="0" smtClean="0">
                <a:solidFill>
                  <a:srgbClr val="17375E"/>
                </a:solidFill>
              </a:rPr>
              <a:t>–  Close-out meetings and memoranda</a:t>
            </a:r>
          </a:p>
          <a:p>
            <a:pPr lvl="1">
              <a:spcBef>
                <a:spcPts val="0"/>
              </a:spcBef>
              <a:buNone/>
            </a:pPr>
            <a:r>
              <a:rPr lang="en-US" dirty="0" smtClean="0">
                <a:solidFill>
                  <a:srgbClr val="17375E"/>
                </a:solidFill>
              </a:rPr>
              <a:t>–  Location and order of meetings</a:t>
            </a:r>
          </a:p>
          <a:p>
            <a:pPr lvl="1">
              <a:spcBef>
                <a:spcPts val="0"/>
              </a:spcBef>
              <a:buNone/>
            </a:pPr>
            <a:r>
              <a:rPr lang="en-US" dirty="0" smtClean="0">
                <a:solidFill>
                  <a:srgbClr val="17375E"/>
                </a:solidFill>
              </a:rPr>
              <a:t>–  Security issues</a:t>
            </a:r>
          </a:p>
          <a:p>
            <a:pPr lvl="1">
              <a:spcBef>
                <a:spcPts val="0"/>
              </a:spcBef>
              <a:buNone/>
            </a:pPr>
            <a:r>
              <a:rPr lang="en-US" dirty="0" smtClean="0">
                <a:solidFill>
                  <a:srgbClr val="17375E"/>
                </a:solidFill>
              </a:rPr>
              <a:t>–  Communications to others</a:t>
            </a:r>
          </a:p>
          <a:p>
            <a:pPr lvl="1">
              <a:spcBef>
                <a:spcPts val="0"/>
              </a:spcBef>
              <a:buNone/>
            </a:pPr>
            <a:r>
              <a:rPr lang="en-US" dirty="0" smtClean="0">
                <a:solidFill>
                  <a:srgbClr val="17375E"/>
                </a:solidFill>
              </a:rPr>
              <a:t>–  Retaliation and confidentiality issues </a:t>
            </a:r>
          </a:p>
        </p:txBody>
      </p:sp>
      <p:pic>
        <p:nvPicPr>
          <p:cNvPr id="7" name="Picture 6" descr="interview.jpg"/>
          <p:cNvPicPr>
            <a:picLocks noChangeAspect="1"/>
          </p:cNvPicPr>
          <p:nvPr/>
        </p:nvPicPr>
        <p:blipFill>
          <a:blip r:embed="rId3" cstate="print"/>
          <a:stretch>
            <a:fillRect/>
          </a:stretch>
        </p:blipFill>
        <p:spPr>
          <a:xfrm>
            <a:off x="228600" y="1524000"/>
            <a:ext cx="2895600" cy="2590800"/>
          </a:xfrm>
          <a:prstGeom prst="rect">
            <a:avLst/>
          </a:prstGeom>
        </p:spPr>
      </p:pic>
    </p:spTree>
    <p:extLst>
      <p:ext uri="{BB962C8B-B14F-4D97-AF65-F5344CB8AC3E}">
        <p14:creationId xmlns:p14="http://schemas.microsoft.com/office/powerpoint/2010/main" val="21703922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6253</Words>
  <Application>Microsoft Office PowerPoint</Application>
  <PresentationFormat>On-screen Show (4:3)</PresentationFormat>
  <Paragraphs>1214</Paragraphs>
  <Slides>204</Slides>
  <Notes>204</Notes>
  <HiddenSlides>0</HiddenSlides>
  <MMClips>0</MMClips>
  <ScaleCrop>false</ScaleCrop>
  <HeadingPairs>
    <vt:vector size="4" baseType="variant">
      <vt:variant>
        <vt:lpstr>Theme</vt:lpstr>
      </vt:variant>
      <vt:variant>
        <vt:i4>1</vt:i4>
      </vt:variant>
      <vt:variant>
        <vt:lpstr>Slide Titles</vt:lpstr>
      </vt:variant>
      <vt:variant>
        <vt:i4>204</vt:i4>
      </vt:variant>
    </vt:vector>
  </HeadingPairs>
  <TitlesOfParts>
    <vt:vector size="205" baseType="lpstr">
      <vt:lpstr>Office Theme</vt:lpstr>
      <vt:lpstr>PowerPoint Presentation</vt:lpstr>
      <vt:lpstr>Introductions</vt:lpstr>
      <vt:lpstr>Today’s Session</vt:lpstr>
      <vt:lpstr>Ground Rules</vt:lpstr>
      <vt:lpstr>PowerPoint Presentation</vt:lpstr>
      <vt:lpstr>Overview of Hot Topics For 2014</vt:lpstr>
      <vt:lpstr>HOT TOPICS: Discrimination, Harassment &amp; Retaliation </vt:lpstr>
      <vt:lpstr>“Ban The Box” Movement Is Sweeping The Country</vt:lpstr>
      <vt:lpstr>EEOC Focus On Background Checks</vt:lpstr>
      <vt:lpstr>Arrest And Conviction Records: Illustrative Case</vt:lpstr>
      <vt:lpstr>Complying with the EEOC Guidance</vt:lpstr>
      <vt:lpstr>Complying with EEOC Guidance</vt:lpstr>
      <vt:lpstr>Complying with EEOC Guidance</vt:lpstr>
      <vt:lpstr>Complying with EEOC Guidance</vt:lpstr>
      <vt:lpstr>Complying with EEOC Guidance</vt:lpstr>
      <vt:lpstr>Document Your Decisions</vt:lpstr>
      <vt:lpstr>Religious Garb and Grooming</vt:lpstr>
      <vt:lpstr>Scenario</vt:lpstr>
      <vt:lpstr> Scenario </vt:lpstr>
      <vt:lpstr>Pregnancy Discrimination Guidelines</vt:lpstr>
      <vt:lpstr>Pregnancy Discrimination Guidelines</vt:lpstr>
      <vt:lpstr>Pregnancy Discrimination Guidelines</vt:lpstr>
      <vt:lpstr>HOT TOPICS: Labor Law</vt:lpstr>
      <vt:lpstr>Two SCOTUS Cases Rocked The NLRB</vt:lpstr>
      <vt:lpstr>Noel Canning Affects NLRB</vt:lpstr>
      <vt:lpstr>PowerPoint Presentation</vt:lpstr>
      <vt:lpstr>Changes To Rules</vt:lpstr>
      <vt:lpstr>Quickie Elections Rule</vt:lpstr>
      <vt:lpstr>Union Rights Posting Rule</vt:lpstr>
      <vt:lpstr>Changes Through Adjudicating Cases</vt:lpstr>
      <vt:lpstr>Employees’ Statutory Rights Have Not Changed Since 1935</vt:lpstr>
      <vt:lpstr>“Concerted” Activity</vt:lpstr>
      <vt:lpstr>“Protected” Activities</vt:lpstr>
      <vt:lpstr>Standard Of Review For Employer Policies</vt:lpstr>
      <vt:lpstr>NLRB Is Challenging Employer Policies</vt:lpstr>
      <vt:lpstr>NLRB Is Challenging Employers’ Social Media Policies</vt:lpstr>
      <vt:lpstr>Opinions That Affect Policies</vt:lpstr>
      <vt:lpstr>Opinions That Affect Work Rules</vt:lpstr>
      <vt:lpstr>Opinions That Affect Work Rules</vt:lpstr>
      <vt:lpstr>Opinions That Affect Work Rules</vt:lpstr>
      <vt:lpstr>Opinions That Affect Work Rules</vt:lpstr>
      <vt:lpstr>Opinions That Affect Work Rules</vt:lpstr>
      <vt:lpstr>Opinions That Affect Work Rules</vt:lpstr>
      <vt:lpstr>Opinions That Affect Work Rules</vt:lpstr>
      <vt:lpstr>Opinions That Affect Work Rules</vt:lpstr>
      <vt:lpstr>Opinions That Affect At-Will Policies</vt:lpstr>
      <vt:lpstr>Opinions That Affect At-Will Policies</vt:lpstr>
      <vt:lpstr>Opinions That Affect Confidentiality  In Workplace Investigations</vt:lpstr>
      <vt:lpstr>Mandatory Arbitration Provision</vt:lpstr>
      <vt:lpstr>Micro Units – Union “Cherry Picking” </vt:lpstr>
      <vt:lpstr>Witness Statements</vt:lpstr>
      <vt:lpstr>Dues Check-Off After</vt:lpstr>
      <vt:lpstr>Joint Employer Status</vt:lpstr>
      <vt:lpstr>NLRB Is Changing Enforcement Strategies</vt:lpstr>
      <vt:lpstr>HOT TOPICS: Immigration</vt:lpstr>
      <vt:lpstr>Immigration Law Changes</vt:lpstr>
      <vt:lpstr>Things To Remember</vt:lpstr>
      <vt:lpstr>HOT TOPICS: Wage &amp; Hour</vt:lpstr>
      <vt:lpstr>Pay Employees Correctly</vt:lpstr>
      <vt:lpstr>Most Common Violations</vt:lpstr>
      <vt:lpstr>HOT TOPICS: Government Contracts</vt:lpstr>
      <vt:lpstr>New OFCCP Regulations</vt:lpstr>
      <vt:lpstr>New Executive Order</vt:lpstr>
      <vt:lpstr>New Executive Order</vt:lpstr>
      <vt:lpstr>OTHER HOT TOPICS</vt:lpstr>
      <vt:lpstr>Substances In The Workplace</vt:lpstr>
      <vt:lpstr>What Governs Substances  In The Workplace?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Workplace Bullying?</vt:lpstr>
      <vt:lpstr>Is Workplace Bullying A Problem?</vt:lpstr>
      <vt:lpstr>Must Employers Address This?</vt:lpstr>
      <vt:lpstr>States Respond To Bullying</vt:lpstr>
      <vt:lpstr>Where Do You Begin? Policies</vt:lpstr>
      <vt:lpstr>Where Do You Begin? Training</vt:lpstr>
      <vt:lpstr>Just A Few Policies That Relate To Social Media</vt:lpstr>
      <vt:lpstr>A Few Take-Aways Action Items</vt:lpstr>
      <vt:lpstr>A Few Take-Aways Update Specific Policies</vt:lpstr>
      <vt:lpstr>PowerPoint Presentation</vt:lpstr>
      <vt:lpstr>PowerPoint Presentation</vt:lpstr>
      <vt:lpstr>Goal of This Session</vt:lpstr>
      <vt:lpstr>Hypothetical</vt:lpstr>
      <vt:lpstr>Importance of a Robust Investigation</vt:lpstr>
      <vt:lpstr>Investigation Process Steps</vt:lpstr>
      <vt:lpstr>Initial Complaint </vt:lpstr>
      <vt:lpstr>Legal Issues</vt:lpstr>
      <vt:lpstr>Required Statements For All Interviews</vt:lpstr>
      <vt:lpstr>Preliminary Interview with Complainant</vt:lpstr>
      <vt:lpstr>What Next?</vt:lpstr>
      <vt:lpstr>Planning the Investigation</vt:lpstr>
      <vt:lpstr>Planning the Investigation</vt:lpstr>
      <vt:lpstr>Conducting Interviews</vt:lpstr>
      <vt:lpstr>Arriving at a Conclusion</vt:lpstr>
      <vt:lpstr>Implementing Results of Investigation</vt:lpstr>
      <vt:lpstr>PowerPoint Presentation</vt:lpstr>
      <vt:lpstr>PowerPoint Presentation</vt:lpstr>
      <vt:lpstr>Basic ADAAA Paradigm</vt:lpstr>
      <vt:lpstr>The Basic Rule</vt:lpstr>
      <vt:lpstr>What Does Reasonable Mean?</vt:lpstr>
      <vt:lpstr>So Who Is Disabled?</vt:lpstr>
      <vt:lpstr>So Who Is Disabled?</vt:lpstr>
      <vt:lpstr>Actual Disability</vt:lpstr>
      <vt:lpstr>Reasonable Accommodations</vt:lpstr>
      <vt:lpstr>So What Is The Interactive Process?</vt:lpstr>
      <vt:lpstr>So What Is The Interactive Process?</vt:lpstr>
      <vt:lpstr>When to Start the Interactive Process</vt:lpstr>
      <vt:lpstr>Requesting Medical Information</vt:lpstr>
      <vt:lpstr>Requesting Medical Information</vt:lpstr>
      <vt:lpstr>Interactive Process:   Determine The “Essential” Duties</vt:lpstr>
      <vt:lpstr>Interactive Process: Get Agreement About Essential Duties</vt:lpstr>
      <vt:lpstr>Interactive Process: Analyze Job-Related Limitations</vt:lpstr>
      <vt:lpstr>Interactive Process:  Identify Potential Accommodations</vt:lpstr>
      <vt:lpstr>Interactive Process: Identify Potential Accommodations</vt:lpstr>
      <vt:lpstr>Interactive Process: Select Reasonable Accommodation</vt:lpstr>
      <vt:lpstr>Interactive Process: What If An Accommodation Doesn’t Work</vt:lpstr>
      <vt:lpstr>Reasonable Accommodations</vt:lpstr>
      <vt:lpstr>Documentation is Essential!</vt:lpstr>
      <vt:lpstr>When Are You Done?</vt:lpstr>
      <vt:lpstr>Employee Fails to Cooperate</vt:lpstr>
      <vt:lpstr>Undue Hardship</vt:lpstr>
      <vt:lpstr>Consider This...</vt:lpstr>
      <vt:lpstr>Direct Threat</vt:lpstr>
      <vt:lpstr>Potential Accommodations</vt:lpstr>
      <vt:lpstr>Job Restructuring</vt:lpstr>
      <vt:lpstr>Leave of Absence</vt:lpstr>
      <vt:lpstr>Modified Or Part-Time Schedule</vt:lpstr>
      <vt:lpstr>Work At Home</vt:lpstr>
      <vt:lpstr>Modification of Work Policies</vt:lpstr>
      <vt:lpstr>Transfer to a Vacant Position</vt:lpstr>
      <vt:lpstr>Accommodations That Are Not Reasonable</vt:lpstr>
      <vt:lpstr>Misconduct</vt:lpstr>
      <vt:lpstr>Reasonable Accommodation</vt:lpstr>
      <vt:lpstr>Direct Threat</vt:lpstr>
      <vt:lpstr>Direct Threat</vt:lpstr>
      <vt:lpstr>PowerPoint Presentation</vt:lpstr>
      <vt:lpstr>PowerPoint Presentation</vt:lpstr>
      <vt:lpstr>Performance Management Goals</vt:lpstr>
      <vt:lpstr>Overview</vt:lpstr>
      <vt:lpstr>Step 1:  Getting The Right People</vt:lpstr>
      <vt:lpstr>Step 2:  Setting Expectations</vt:lpstr>
      <vt:lpstr>Step 3:  Performance Coaching</vt:lpstr>
      <vt:lpstr>Benefits Of Evaluations For Employer</vt:lpstr>
      <vt:lpstr>Benefits Of Evaluations For Employee</vt:lpstr>
      <vt:lpstr>Planning The Evaluation Interview</vt:lpstr>
      <vt:lpstr>Common Problems With Evaluations</vt:lpstr>
      <vt:lpstr>Common Problems With Evaluations</vt:lpstr>
      <vt:lpstr>Delivering The Evaluation</vt:lpstr>
      <vt:lpstr>After The Evaluation</vt:lpstr>
      <vt:lpstr>A Few Words About Discipline</vt:lpstr>
      <vt:lpstr>Documenting Discipline</vt:lpstr>
      <vt:lpstr>Other Means Of Performance  Coaching Management</vt:lpstr>
      <vt:lpstr>Step 4:  Getting Rid Of Poor Performers</vt:lpstr>
      <vt:lpstr>PowerPoint Presentation</vt:lpstr>
      <vt:lpstr>PowerPoint Presentation</vt:lpstr>
      <vt:lpstr>Do You Have Contingency Plans?</vt:lpstr>
      <vt:lpstr>You Need Contingency Plans  For HR Issues</vt:lpstr>
      <vt:lpstr>Overview Of This Session</vt:lpstr>
      <vt:lpstr>Sage Advice</vt:lpstr>
      <vt:lpstr>What Would You Do If….</vt:lpstr>
      <vt:lpstr>What Would You Do If….</vt:lpstr>
      <vt:lpstr>What Would You Do If….</vt:lpstr>
      <vt:lpstr>What Would You Do If….</vt:lpstr>
      <vt:lpstr>What Would You Do If….</vt:lpstr>
      <vt:lpstr>What Would You Do If….</vt:lpstr>
      <vt:lpstr>What Would You Do If….</vt:lpstr>
      <vt:lpstr>What Would You Do If….</vt:lpstr>
      <vt:lpstr>What Would You Do If….</vt:lpstr>
      <vt:lpstr>What Would You Do If….</vt:lpstr>
      <vt:lpstr>What Would You Do If….</vt:lpstr>
      <vt:lpstr>What Would You Do If….</vt:lpstr>
      <vt:lpstr>What Would You Do If….</vt:lpstr>
      <vt:lpstr>What Would You Do If….</vt:lpstr>
      <vt:lpstr>What Would You Do If….</vt:lpstr>
      <vt:lpstr>What Would You Do If….</vt:lpstr>
      <vt:lpstr>What Would You Do If….</vt:lpstr>
      <vt:lpstr>What Would You Do If….</vt:lpstr>
      <vt:lpstr>What Would You Do If….</vt:lpstr>
      <vt:lpstr>What Would You Do If….</vt:lpstr>
      <vt:lpstr>What Would You Do If….</vt:lpstr>
      <vt:lpstr>What Would You Do If….</vt:lpstr>
      <vt:lpstr>What Would You Do If….</vt:lpstr>
      <vt:lpstr>What Would You Do If….</vt:lpstr>
      <vt:lpstr>What Would You Do If….</vt:lpstr>
      <vt:lpstr>What Would You Do If….</vt:lpstr>
      <vt:lpstr>What Would You Do If….</vt:lpstr>
      <vt:lpstr>What Would You Do If….</vt:lpstr>
      <vt:lpstr>What Would You Do If….</vt:lpstr>
      <vt:lpstr>What Would You Do If….</vt:lpstr>
      <vt:lpstr>What Would You Do If….</vt:lpstr>
      <vt:lpstr>What Would You Do If….</vt:lpstr>
      <vt:lpstr>What Would You Do If….</vt:lpstr>
      <vt:lpstr>What Would You Do If….</vt:lpstr>
      <vt:lpstr>A Few Action Items</vt:lpstr>
      <vt:lpstr>A Few Action Items</vt:lpstr>
      <vt:lpstr>A Few Action Items</vt:lpstr>
      <vt:lpstr>A Few Action Items</vt:lpstr>
      <vt:lpstr>A Few Action Items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dc:creator>
  <cp:lastModifiedBy>Michelle</cp:lastModifiedBy>
  <cp:revision>1</cp:revision>
  <dcterms:modified xsi:type="dcterms:W3CDTF">2014-09-11T01:58:51Z</dcterms:modified>
</cp:coreProperties>
</file>