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notesMasterIdLst>
    <p:notesMasterId r:id="rId22"/>
  </p:notesMasterIdLst>
  <p:handoutMasterIdLst>
    <p:handoutMasterId r:id="rId23"/>
  </p:handoutMasterIdLst>
  <p:sldIdLst>
    <p:sldId id="815" r:id="rId2"/>
    <p:sldId id="671" r:id="rId3"/>
    <p:sldId id="808" r:id="rId4"/>
    <p:sldId id="813" r:id="rId5"/>
    <p:sldId id="799" r:id="rId6"/>
    <p:sldId id="800" r:id="rId7"/>
    <p:sldId id="801" r:id="rId8"/>
    <p:sldId id="777" r:id="rId9"/>
    <p:sldId id="804" r:id="rId10"/>
    <p:sldId id="778" r:id="rId11"/>
    <p:sldId id="779" r:id="rId12"/>
    <p:sldId id="805" r:id="rId13"/>
    <p:sldId id="781" r:id="rId14"/>
    <p:sldId id="782" r:id="rId15"/>
    <p:sldId id="783" r:id="rId16"/>
    <p:sldId id="820" r:id="rId17"/>
    <p:sldId id="809" r:id="rId18"/>
    <p:sldId id="796" r:id="rId19"/>
    <p:sldId id="774" r:id="rId20"/>
    <p:sldId id="814" r:id="rId21"/>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0000" autoAdjust="0"/>
  </p:normalViewPr>
  <p:slideViewPr>
    <p:cSldViewPr>
      <p:cViewPr>
        <p:scale>
          <a:sx n="64" d="100"/>
          <a:sy n="64" d="100"/>
        </p:scale>
        <p:origin x="-15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534"/>
    </p:cViewPr>
  </p:sorterViewPr>
  <p:notesViewPr>
    <p:cSldViewPr>
      <p:cViewPr varScale="1">
        <p:scale>
          <a:sx n="54" d="100"/>
          <a:sy n="54" d="100"/>
        </p:scale>
        <p:origin x="1800"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eaLnBrk="1" hangingPunct="1">
              <a:defRPr sz="1300" smtClean="0">
                <a:latin typeface="Arial" charset="0"/>
              </a:defRPr>
            </a:lvl1pPr>
          </a:lstStyle>
          <a:p>
            <a:pPr>
              <a:defRPr/>
            </a:pPr>
            <a:endParaRPr lang="en-US" dirty="0"/>
          </a:p>
        </p:txBody>
      </p:sp>
      <p:sp>
        <p:nvSpPr>
          <p:cNvPr id="164867" name="Rectangle 3"/>
          <p:cNvSpPr>
            <a:spLocks noGrp="1" noChangeArrowheads="1"/>
          </p:cNvSpPr>
          <p:nvPr>
            <p:ph type="dt" sz="quarter" idx="1"/>
          </p:nvPr>
        </p:nvSpPr>
        <p:spPr bwMode="auto">
          <a:xfrm>
            <a:off x="4143587"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eaLnBrk="1" hangingPunct="1">
              <a:defRPr sz="1300" smtClean="0">
                <a:latin typeface="Arial" charset="0"/>
              </a:defRPr>
            </a:lvl1pPr>
          </a:lstStyle>
          <a:p>
            <a:pPr>
              <a:defRPr/>
            </a:pPr>
            <a:endParaRPr lang="en-US" dirty="0"/>
          </a:p>
        </p:txBody>
      </p:sp>
      <p:sp>
        <p:nvSpPr>
          <p:cNvPr id="164868" name="Rectangle 4"/>
          <p:cNvSpPr>
            <a:spLocks noGrp="1" noChangeArrowheads="1"/>
          </p:cNvSpPr>
          <p:nvPr>
            <p:ph type="ftr" sz="quarter" idx="2"/>
          </p:nvPr>
        </p:nvSpPr>
        <p:spPr bwMode="auto">
          <a:xfrm>
            <a:off x="0" y="9119173"/>
            <a:ext cx="3169920" cy="4803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eaLnBrk="1" hangingPunct="1">
              <a:defRPr sz="1300" smtClean="0">
                <a:latin typeface="Arial" charset="0"/>
              </a:defRPr>
            </a:lvl1pPr>
          </a:lstStyle>
          <a:p>
            <a:pPr>
              <a:defRPr/>
            </a:pPr>
            <a:endParaRPr lang="en-US" dirty="0"/>
          </a:p>
        </p:txBody>
      </p:sp>
      <p:sp>
        <p:nvSpPr>
          <p:cNvPr id="164869" name="Rectangle 5"/>
          <p:cNvSpPr>
            <a:spLocks noGrp="1" noChangeArrowheads="1"/>
          </p:cNvSpPr>
          <p:nvPr>
            <p:ph type="sldNum" sz="quarter" idx="3"/>
          </p:nvPr>
        </p:nvSpPr>
        <p:spPr bwMode="auto">
          <a:xfrm>
            <a:off x="4143587" y="9119173"/>
            <a:ext cx="3169920" cy="4803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eaLnBrk="1" hangingPunct="1">
              <a:defRPr sz="1300" smtClean="0">
                <a:latin typeface="Arial" charset="0"/>
              </a:defRPr>
            </a:lvl1pPr>
          </a:lstStyle>
          <a:p>
            <a:pPr>
              <a:defRPr/>
            </a:pPr>
            <a:fld id="{BCD55BFB-BC4A-4DDF-888C-29A7CDFEB6EC}" type="slidenum">
              <a:rPr lang="en-US"/>
              <a:pPr>
                <a:defRPr/>
              </a:pPr>
              <a:t>‹#›</a:t>
            </a:fld>
            <a:endParaRPr lang="en-US" dirty="0"/>
          </a:p>
        </p:txBody>
      </p:sp>
    </p:spTree>
    <p:extLst>
      <p:ext uri="{BB962C8B-B14F-4D97-AF65-F5344CB8AC3E}">
        <p14:creationId xmlns:p14="http://schemas.microsoft.com/office/powerpoint/2010/main" val="22293663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eaLnBrk="1" hangingPunct="1">
              <a:defRPr sz="1300" smtClean="0">
                <a:latin typeface="Arial" charset="0"/>
              </a:defRPr>
            </a:lvl1pPr>
          </a:lstStyle>
          <a:p>
            <a:pPr>
              <a:defRPr/>
            </a:pPr>
            <a:endParaRPr lang="en-US" dirty="0"/>
          </a:p>
        </p:txBody>
      </p:sp>
      <p:sp>
        <p:nvSpPr>
          <p:cNvPr id="81923" name="Rectangle 3"/>
          <p:cNvSpPr>
            <a:spLocks noGrp="1" noChangeArrowheads="1"/>
          </p:cNvSpPr>
          <p:nvPr>
            <p:ph type="dt" idx="1"/>
          </p:nvPr>
        </p:nvSpPr>
        <p:spPr bwMode="auto">
          <a:xfrm>
            <a:off x="4143587"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eaLnBrk="1" hangingPunct="1">
              <a:defRPr sz="1300" smtClean="0">
                <a:latin typeface="Arial" charset="0"/>
              </a:defRPr>
            </a:lvl1pPr>
          </a:lstStyle>
          <a:p>
            <a:pPr>
              <a:defRPr/>
            </a:pPr>
            <a:endParaRPr lang="en-US" dirty="0"/>
          </a:p>
        </p:txBody>
      </p:sp>
      <p:sp>
        <p:nvSpPr>
          <p:cNvPr id="9728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731520" y="4561226"/>
            <a:ext cx="5852160" cy="4320213"/>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9119173"/>
            <a:ext cx="3169920" cy="4803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eaLnBrk="1" hangingPunct="1">
              <a:defRPr sz="1300" smtClean="0">
                <a:latin typeface="Arial" charset="0"/>
              </a:defRPr>
            </a:lvl1pPr>
          </a:lstStyle>
          <a:p>
            <a:pPr>
              <a:defRPr/>
            </a:pPr>
            <a:endParaRPr lang="en-US" dirty="0"/>
          </a:p>
        </p:txBody>
      </p:sp>
      <p:sp>
        <p:nvSpPr>
          <p:cNvPr id="81927" name="Rectangle 7"/>
          <p:cNvSpPr>
            <a:spLocks noGrp="1" noChangeArrowheads="1"/>
          </p:cNvSpPr>
          <p:nvPr>
            <p:ph type="sldNum" sz="quarter" idx="5"/>
          </p:nvPr>
        </p:nvSpPr>
        <p:spPr bwMode="auto">
          <a:xfrm>
            <a:off x="4143587" y="9119173"/>
            <a:ext cx="3169920" cy="4803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eaLnBrk="1" hangingPunct="1">
              <a:defRPr sz="1300" smtClean="0">
                <a:latin typeface="Arial" charset="0"/>
              </a:defRPr>
            </a:lvl1pPr>
          </a:lstStyle>
          <a:p>
            <a:pPr>
              <a:defRPr/>
            </a:pPr>
            <a:fld id="{7DDE352F-E6E3-45CE-9F18-3A77BD43A80A}" type="slidenum">
              <a:rPr lang="en-US"/>
              <a:pPr>
                <a:defRPr/>
              </a:pPr>
              <a:t>‹#›</a:t>
            </a:fld>
            <a:endParaRPr lang="en-US" dirty="0"/>
          </a:p>
        </p:txBody>
      </p:sp>
    </p:spTree>
    <p:extLst>
      <p:ext uri="{BB962C8B-B14F-4D97-AF65-F5344CB8AC3E}">
        <p14:creationId xmlns:p14="http://schemas.microsoft.com/office/powerpoint/2010/main" val="16599201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p:spPr>
        <p:txBody>
          <a:bodyPr/>
          <a:lstStyle/>
          <a:p>
            <a:endParaRPr lang="en-US" dirty="0" smtClean="0"/>
          </a:p>
        </p:txBody>
      </p:sp>
      <p:sp>
        <p:nvSpPr>
          <p:cNvPr id="112644" name="Slide Number Placeholder 3"/>
          <p:cNvSpPr>
            <a:spLocks noGrp="1"/>
          </p:cNvSpPr>
          <p:nvPr>
            <p:ph type="sldNum" sz="quarter" idx="5"/>
          </p:nvPr>
        </p:nvSpPr>
        <p:spPr>
          <a:noFill/>
        </p:spPr>
        <p:txBody>
          <a:bodyPr/>
          <a:lstStyle/>
          <a:p>
            <a:endParaRPr lang="en-US" dirty="0" smtClean="0"/>
          </a:p>
        </p:txBody>
      </p:sp>
    </p:spTree>
    <p:extLst>
      <p:ext uri="{BB962C8B-B14F-4D97-AF65-F5344CB8AC3E}">
        <p14:creationId xmlns:p14="http://schemas.microsoft.com/office/powerpoint/2010/main" val="2325059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3405809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249312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2950490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2403231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471282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2194083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582493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7070702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2732856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p:spPr>
        <p:txBody>
          <a:bodyPr/>
          <a:lstStyle/>
          <a:p>
            <a:endParaRPr lang="en-US" dirty="0" smtClean="0"/>
          </a:p>
        </p:txBody>
      </p:sp>
      <p:sp>
        <p:nvSpPr>
          <p:cNvPr id="112644" name="Slide Number Placeholder 3"/>
          <p:cNvSpPr>
            <a:spLocks noGrp="1"/>
          </p:cNvSpPr>
          <p:nvPr>
            <p:ph type="sldNum" sz="quarter" idx="5"/>
          </p:nvPr>
        </p:nvSpPr>
        <p:spPr>
          <a:noFill/>
        </p:spPr>
        <p:txBody>
          <a:bodyPr/>
          <a:lstStyle/>
          <a:p>
            <a:endParaRPr lang="en-US" dirty="0" smtClean="0"/>
          </a:p>
        </p:txBody>
      </p:sp>
    </p:spTree>
    <p:extLst>
      <p:ext uri="{BB962C8B-B14F-4D97-AF65-F5344CB8AC3E}">
        <p14:creationId xmlns:p14="http://schemas.microsoft.com/office/powerpoint/2010/main" val="1951265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5406813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p:spPr>
        <p:txBody>
          <a:bodyPr/>
          <a:lstStyle/>
          <a:p>
            <a:endParaRPr lang="en-US" dirty="0" smtClean="0"/>
          </a:p>
        </p:txBody>
      </p:sp>
      <p:sp>
        <p:nvSpPr>
          <p:cNvPr id="112644" name="Slide Number Placeholder 3"/>
          <p:cNvSpPr>
            <a:spLocks noGrp="1"/>
          </p:cNvSpPr>
          <p:nvPr>
            <p:ph type="sldNum" sz="quarter" idx="5"/>
          </p:nvPr>
        </p:nvSpPr>
        <p:spPr>
          <a:noFill/>
        </p:spPr>
        <p:txBody>
          <a:bodyPr/>
          <a:lstStyle/>
          <a:p>
            <a:endParaRPr lang="en-US" dirty="0" smtClean="0"/>
          </a:p>
        </p:txBody>
      </p:sp>
    </p:spTree>
    <p:extLst>
      <p:ext uri="{BB962C8B-B14F-4D97-AF65-F5344CB8AC3E}">
        <p14:creationId xmlns:p14="http://schemas.microsoft.com/office/powerpoint/2010/main" val="1983640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344729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645697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870316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859607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442994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223154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endParaRPr lang="en-US" dirty="0"/>
          </a:p>
        </p:txBody>
      </p:sp>
    </p:spTree>
    <p:extLst>
      <p:ext uri="{BB962C8B-B14F-4D97-AF65-F5344CB8AC3E}">
        <p14:creationId xmlns:p14="http://schemas.microsoft.com/office/powerpoint/2010/main" val="1296440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3800475" y="1789113"/>
            <a:ext cx="5340350" cy="5056187"/>
            <a:chOff x="2394" y="1127"/>
            <a:chExt cx="3364" cy="3185"/>
          </a:xfrm>
        </p:grpSpPr>
        <p:sp>
          <p:nvSpPr>
            <p:cNvPr id="5"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6"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dirty="0"/>
            </a:p>
          </p:txBody>
        </p:sp>
        <p:sp>
          <p:nvSpPr>
            <p:cNvPr id="7"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8"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9"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10"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11"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12"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13"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14"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15"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16"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en-US" dirty="0"/>
            </a:p>
          </p:txBody>
        </p:sp>
        <p:sp>
          <p:nvSpPr>
            <p:cNvPr id="17"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dirty="0"/>
            </a:p>
          </p:txBody>
        </p:sp>
        <p:sp>
          <p:nvSpPr>
            <p:cNvPr id="18"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19"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20"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21"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22"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23"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24"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25"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dirty="0"/>
            </a:p>
          </p:txBody>
        </p:sp>
        <p:sp>
          <p:nvSpPr>
            <p:cNvPr id="26"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27"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28"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29"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en-US" dirty="0"/>
            </a:p>
          </p:txBody>
        </p:sp>
        <p:sp>
          <p:nvSpPr>
            <p:cNvPr id="30"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dirty="0"/>
            </a:p>
          </p:txBody>
        </p:sp>
        <p:sp>
          <p:nvSpPr>
            <p:cNvPr id="31"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en-US" dirty="0"/>
            </a:p>
          </p:txBody>
        </p:sp>
        <p:sp>
          <p:nvSpPr>
            <p:cNvPr id="32"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3"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4"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en-US" dirty="0"/>
            </a:p>
          </p:txBody>
        </p:sp>
        <p:sp>
          <p:nvSpPr>
            <p:cNvPr id="35"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36"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dirty="0"/>
            </a:p>
          </p:txBody>
        </p:sp>
        <p:sp>
          <p:nvSpPr>
            <p:cNvPr id="37"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38"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dirty="0"/>
            </a:p>
          </p:txBody>
        </p:sp>
      </p:grpSp>
      <p:sp>
        <p:nvSpPr>
          <p:cNvPr id="390183"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390184"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a:t>Click to edit Master title style</a:t>
            </a:r>
          </a:p>
        </p:txBody>
      </p:sp>
      <p:sp>
        <p:nvSpPr>
          <p:cNvPr id="40" name="Rectangle 37"/>
          <p:cNvSpPr>
            <a:spLocks noGrp="1" noChangeArrowheads="1"/>
          </p:cNvSpPr>
          <p:nvPr>
            <p:ph type="dt" sz="half" idx="10"/>
          </p:nvPr>
        </p:nvSpPr>
        <p:spPr/>
        <p:txBody>
          <a:bodyPr/>
          <a:lstStyle>
            <a:lvl1pPr>
              <a:defRPr smtClean="0"/>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4" name="Text Box 9"/>
          <p:cNvSpPr txBox="1">
            <a:spLocks noChangeArrowheads="1"/>
          </p:cNvSpPr>
          <p:nvPr userDrawn="1"/>
        </p:nvSpPr>
        <p:spPr bwMode="auto">
          <a:xfrm>
            <a:off x="0" y="6477000"/>
            <a:ext cx="9144000" cy="304800"/>
          </a:xfrm>
          <a:prstGeom prst="rect">
            <a:avLst/>
          </a:prstGeom>
          <a:noFill/>
          <a:ln w="9525">
            <a:noFill/>
            <a:miter lim="800000"/>
            <a:headEnd/>
            <a:tailEnd/>
          </a:ln>
        </p:spPr>
        <p:txBody>
          <a:bodyPr>
            <a:spAutoFit/>
          </a:bodyPr>
          <a:lstStyle/>
          <a:p>
            <a:pPr algn="ctr">
              <a:spcBef>
                <a:spcPct val="50000"/>
              </a:spcBef>
              <a:defRPr/>
            </a:pPr>
            <a:r>
              <a:rPr lang="en-US" sz="1400" b="1" dirty="0">
                <a:solidFill>
                  <a:schemeClr val="bg1"/>
                </a:solidFill>
                <a:latin typeface="BellGothic BT" pitchFamily="34" charset="0"/>
              </a:rPr>
              <a:t>www.laborlawyers.com</a:t>
            </a:r>
          </a:p>
        </p:txBody>
      </p:sp>
      <p:sp>
        <p:nvSpPr>
          <p:cNvPr id="9" name="Title 8"/>
          <p:cNvSpPr>
            <a:spLocks noGrp="1"/>
          </p:cNvSpPr>
          <p:nvPr>
            <p:ph type="title"/>
          </p:nvPr>
        </p:nvSpPr>
        <p:spPr>
          <a:xfrm>
            <a:off x="0" y="0"/>
            <a:ext cx="9144000" cy="1143000"/>
          </a:xfrm>
          <a:prstGeom prst="rect">
            <a:avLst/>
          </a:prstGeom>
        </p:spPr>
        <p:txBody>
          <a:bodyPr anchor="ctr"/>
          <a:lstStyle>
            <a:lvl1pPr>
              <a:defRPr b="1">
                <a:solidFill>
                  <a:srgbClr val="FFFFCC"/>
                </a:solidFill>
                <a:latin typeface="Arial" pitchFamily="34" charset="0"/>
                <a:cs typeface="Arial" pitchFamily="34" charset="0"/>
              </a:defRPr>
            </a:lvl1pPr>
          </a:lstStyle>
          <a:p>
            <a:r>
              <a:rPr lang="en-US" smtClean="0"/>
              <a:t>Click to edit Master title style</a:t>
            </a:r>
            <a:endParaRPr lang="en-US" dirty="0"/>
          </a:p>
        </p:txBody>
      </p:sp>
      <p:sp>
        <p:nvSpPr>
          <p:cNvPr id="11" name="Text Placeholder 10"/>
          <p:cNvSpPr>
            <a:spLocks noGrp="1"/>
          </p:cNvSpPr>
          <p:nvPr>
            <p:ph type="body" sz="quarter" idx="10"/>
          </p:nvPr>
        </p:nvSpPr>
        <p:spPr>
          <a:xfrm>
            <a:off x="457200" y="1371600"/>
            <a:ext cx="8229600" cy="3886200"/>
          </a:xfrm>
          <a:prstGeom prst="rect">
            <a:avLst/>
          </a:prstGeom>
        </p:spPr>
        <p:txBody>
          <a:bodyPr anchor="ctr"/>
          <a:lstStyle>
            <a:lvl1pPr algn="ctr">
              <a:defRPr sz="2800" baseline="0">
                <a:solidFill>
                  <a:schemeClr val="tx2">
                    <a:lumMod val="75000"/>
                  </a:schemeClr>
                </a:solidFill>
                <a:latin typeface="Arial" pitchFamily="34" charset="0"/>
                <a:cs typeface="Arial" pitchFamily="34" charset="0"/>
              </a:defRPr>
            </a:lvl1pPr>
            <a:lvl2pPr>
              <a:defRPr sz="2100">
                <a:solidFill>
                  <a:schemeClr val="tx2">
                    <a:lumMod val="75000"/>
                  </a:schemeClr>
                </a:solidFill>
                <a:latin typeface="Helvetica" pitchFamily="34" charset="0"/>
              </a:defRPr>
            </a:lvl2pPr>
            <a:lvl3pPr>
              <a:defRPr sz="2100">
                <a:solidFill>
                  <a:schemeClr val="tx2">
                    <a:lumMod val="75000"/>
                  </a:schemeClr>
                </a:solidFill>
                <a:latin typeface="Helvetica" pitchFamily="34" charset="0"/>
              </a:defRPr>
            </a:lvl3pPr>
            <a:lvl4pPr>
              <a:defRPr sz="2100">
                <a:solidFill>
                  <a:schemeClr val="tx2">
                    <a:lumMod val="75000"/>
                  </a:schemeClr>
                </a:solidFill>
                <a:latin typeface="Helvetica" pitchFamily="34" charset="0"/>
              </a:defRPr>
            </a:lvl4pPr>
            <a:lvl5pPr>
              <a:defRPr sz="2100">
                <a:solidFill>
                  <a:schemeClr val="tx2">
                    <a:lumMod val="75000"/>
                  </a:schemeClr>
                </a:solidFill>
                <a:latin typeface="Helvetica" pitchFamily="34" charset="0"/>
              </a:defRPr>
            </a:lvl5pPr>
          </a:lstStyle>
          <a:p>
            <a:pPr lvl="0"/>
            <a:r>
              <a:rPr lang="en-US" dirty="0"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3800475" y="1789113"/>
            <a:ext cx="5340350" cy="5056187"/>
            <a:chOff x="2394" y="1127"/>
            <a:chExt cx="3364" cy="3185"/>
          </a:xfrm>
        </p:grpSpPr>
        <p:sp>
          <p:nvSpPr>
            <p:cNvPr id="389123"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389124"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dirty="0"/>
            </a:p>
          </p:txBody>
        </p:sp>
        <p:sp>
          <p:nvSpPr>
            <p:cNvPr id="389125"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389126"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27"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389128"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389129"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389130"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389131"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389132"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33"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34"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en-US" dirty="0"/>
            </a:p>
          </p:txBody>
        </p:sp>
        <p:sp>
          <p:nvSpPr>
            <p:cNvPr id="389135"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dirty="0"/>
            </a:p>
          </p:txBody>
        </p:sp>
        <p:sp>
          <p:nvSpPr>
            <p:cNvPr id="389136"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37"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38"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39"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40"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41"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42"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43"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dirty="0"/>
            </a:p>
          </p:txBody>
        </p:sp>
        <p:sp>
          <p:nvSpPr>
            <p:cNvPr id="389144"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45"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46"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47"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en-US" dirty="0"/>
            </a:p>
          </p:txBody>
        </p:sp>
        <p:sp>
          <p:nvSpPr>
            <p:cNvPr id="389148"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dirty="0"/>
            </a:p>
          </p:txBody>
        </p:sp>
        <p:sp>
          <p:nvSpPr>
            <p:cNvPr id="389149"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en-US" dirty="0"/>
            </a:p>
          </p:txBody>
        </p:sp>
        <p:sp>
          <p:nvSpPr>
            <p:cNvPr id="389150"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51"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dirty="0"/>
            </a:p>
          </p:txBody>
        </p:sp>
        <p:sp>
          <p:nvSpPr>
            <p:cNvPr id="389152"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en-US" dirty="0"/>
            </a:p>
          </p:txBody>
        </p:sp>
        <p:sp>
          <p:nvSpPr>
            <p:cNvPr id="389153"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dirty="0"/>
            </a:p>
          </p:txBody>
        </p:sp>
        <p:sp>
          <p:nvSpPr>
            <p:cNvPr id="389154"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dirty="0"/>
            </a:p>
          </p:txBody>
        </p:sp>
        <p:sp>
          <p:nvSpPr>
            <p:cNvPr id="389155"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389156"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dirty="0"/>
            </a:p>
          </p:txBody>
        </p:sp>
      </p:grpSp>
      <p:sp>
        <p:nvSpPr>
          <p:cNvPr id="389157"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89158"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89159"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dirty="0"/>
          </a:p>
        </p:txBody>
      </p:sp>
      <p:sp>
        <p:nvSpPr>
          <p:cNvPr id="389162" name="Text Box 42"/>
          <p:cNvSpPr txBox="1">
            <a:spLocks noChangeArrowheads="1"/>
          </p:cNvSpPr>
          <p:nvPr/>
        </p:nvSpPr>
        <p:spPr bwMode="auto">
          <a:xfrm>
            <a:off x="4953000" y="6491288"/>
            <a:ext cx="4191000" cy="366712"/>
          </a:xfrm>
          <a:prstGeom prst="rect">
            <a:avLst/>
          </a:prstGeom>
          <a:noFill/>
          <a:ln w="9525">
            <a:noFill/>
            <a:miter lim="800000"/>
            <a:headEnd/>
            <a:tailEnd/>
          </a:ln>
          <a:effectLst/>
        </p:spPr>
        <p:txBody>
          <a:bodyPr>
            <a:spAutoFit/>
          </a:bodyPr>
          <a:lstStyle/>
          <a:p>
            <a:pPr algn="r">
              <a:spcBef>
                <a:spcPct val="50000"/>
              </a:spcBef>
              <a:defRPr/>
            </a:pPr>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60" r:id="rId12"/>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rgbClr val="FFFF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10" descr="webinar bkg rev"/>
          <p:cNvPicPr>
            <a:picLocks noChangeAspect="1" noChangeArrowheads="1"/>
          </p:cNvPicPr>
          <p:nvPr/>
        </p:nvPicPr>
        <p:blipFill>
          <a:blip r:embed="rId3" cstate="print"/>
          <a:srcRect/>
          <a:stretch>
            <a:fillRect/>
          </a:stretch>
        </p:blipFill>
        <p:spPr bwMode="auto">
          <a:xfrm>
            <a:off x="0" y="0"/>
            <a:ext cx="9144000" cy="5943600"/>
          </a:xfrm>
          <a:prstGeom prst="rect">
            <a:avLst/>
          </a:prstGeom>
          <a:noFill/>
          <a:ln w="9525">
            <a:noFill/>
            <a:miter lim="800000"/>
            <a:headEnd/>
            <a:tailEnd/>
          </a:ln>
        </p:spPr>
      </p:pic>
      <p:sp>
        <p:nvSpPr>
          <p:cNvPr id="63491" name="Text Box 4"/>
          <p:cNvSpPr txBox="1">
            <a:spLocks noChangeArrowheads="1"/>
          </p:cNvSpPr>
          <p:nvPr/>
        </p:nvSpPr>
        <p:spPr bwMode="auto">
          <a:xfrm>
            <a:off x="914400" y="2743200"/>
            <a:ext cx="7315200" cy="366713"/>
          </a:xfrm>
          <a:prstGeom prst="rect">
            <a:avLst/>
          </a:prstGeom>
          <a:noFill/>
          <a:ln w="9525">
            <a:noFill/>
            <a:miter lim="800000"/>
            <a:headEnd/>
            <a:tailEnd/>
          </a:ln>
        </p:spPr>
        <p:txBody>
          <a:bodyPr>
            <a:spAutoFit/>
          </a:bodyPr>
          <a:lstStyle/>
          <a:p>
            <a:pPr>
              <a:spcBef>
                <a:spcPct val="50000"/>
              </a:spcBef>
            </a:pPr>
            <a:endParaRPr lang="en-US" dirty="0">
              <a:latin typeface="Arial" pitchFamily="34" charset="0"/>
            </a:endParaRPr>
          </a:p>
        </p:txBody>
      </p:sp>
      <p:sp>
        <p:nvSpPr>
          <p:cNvPr id="63492" name="Rectangle 5"/>
          <p:cNvSpPr>
            <a:spLocks noChangeArrowheads="1"/>
          </p:cNvSpPr>
          <p:nvPr/>
        </p:nvSpPr>
        <p:spPr bwMode="auto">
          <a:xfrm>
            <a:off x="0" y="1585912"/>
            <a:ext cx="9144000" cy="1919287"/>
          </a:xfrm>
          <a:prstGeom prst="rect">
            <a:avLst/>
          </a:prstGeom>
          <a:noFill/>
          <a:ln w="9525">
            <a:noFill/>
            <a:miter lim="800000"/>
            <a:headEnd/>
            <a:tailEnd/>
          </a:ln>
        </p:spPr>
        <p:txBody>
          <a:bodyPr lIns="0" tIns="0" rIns="0" bIns="0"/>
          <a:lstStyle/>
          <a:p>
            <a:pPr algn="ctr">
              <a:lnSpc>
                <a:spcPct val="110000"/>
              </a:lnSpc>
              <a:spcAft>
                <a:spcPct val="45000"/>
              </a:spcAft>
            </a:pPr>
            <a:r>
              <a:rPr lang="en-US" sz="3200" b="1" dirty="0" smtClean="0">
                <a:solidFill>
                  <a:srgbClr val="FFFFCC"/>
                </a:solidFill>
                <a:latin typeface="Arial" pitchFamily="34" charset="0"/>
              </a:rPr>
              <a:t>FLORIDA ELECTRIC COOPERATIVES ASSOCIATION</a:t>
            </a:r>
          </a:p>
          <a:p>
            <a:pPr algn="ctr">
              <a:lnSpc>
                <a:spcPct val="110000"/>
              </a:lnSpc>
              <a:spcAft>
                <a:spcPct val="45000"/>
              </a:spcAft>
            </a:pPr>
            <a:r>
              <a:rPr lang="en-US" sz="3200" b="1" dirty="0" smtClean="0">
                <a:solidFill>
                  <a:srgbClr val="FFFFCC"/>
                </a:solidFill>
                <a:latin typeface="Arial" pitchFamily="34" charset="0"/>
              </a:rPr>
              <a:t>Healthcare Reform - ERISA Updates 2015</a:t>
            </a:r>
          </a:p>
          <a:p>
            <a:pPr algn="ctr">
              <a:lnSpc>
                <a:spcPct val="110000"/>
              </a:lnSpc>
              <a:spcAft>
                <a:spcPct val="45000"/>
              </a:spcAft>
            </a:pPr>
            <a:endParaRPr lang="en-US" b="1" dirty="0" smtClean="0">
              <a:solidFill>
                <a:srgbClr val="FFFFCC"/>
              </a:solidFill>
              <a:latin typeface="Arial" pitchFamily="34" charset="0"/>
            </a:endParaRPr>
          </a:p>
          <a:p>
            <a:pPr algn="ctr">
              <a:spcAft>
                <a:spcPts val="0"/>
              </a:spcAft>
            </a:pPr>
            <a:r>
              <a:rPr lang="en-US" b="1" dirty="0" smtClean="0">
                <a:solidFill>
                  <a:srgbClr val="FFFFCC"/>
                </a:solidFill>
                <a:latin typeface="Arial" pitchFamily="34" charset="0"/>
              </a:rPr>
              <a:t>Presented By:</a:t>
            </a:r>
          </a:p>
          <a:p>
            <a:pPr algn="ctr">
              <a:spcAft>
                <a:spcPts val="0"/>
              </a:spcAft>
            </a:pPr>
            <a:endParaRPr lang="en-US" b="1" dirty="0" smtClean="0">
              <a:solidFill>
                <a:srgbClr val="FFFFCC"/>
              </a:solidFill>
              <a:latin typeface="Arial" pitchFamily="34" charset="0"/>
            </a:endParaRPr>
          </a:p>
          <a:p>
            <a:pPr algn="ctr">
              <a:spcAft>
                <a:spcPts val="0"/>
              </a:spcAft>
            </a:pPr>
            <a:r>
              <a:rPr lang="en-US" b="1" dirty="0" smtClean="0">
                <a:solidFill>
                  <a:srgbClr val="FFFFCC"/>
                </a:solidFill>
                <a:latin typeface="Arial" pitchFamily="34" charset="0"/>
              </a:rPr>
              <a:t>Lorie L. Maring</a:t>
            </a:r>
          </a:p>
          <a:p>
            <a:pPr algn="ctr">
              <a:spcAft>
                <a:spcPts val="0"/>
              </a:spcAft>
            </a:pPr>
            <a:r>
              <a:rPr lang="en-US" b="1" dirty="0" smtClean="0">
                <a:solidFill>
                  <a:srgbClr val="FFFFCC"/>
                </a:solidFill>
                <a:latin typeface="Arial" pitchFamily="34" charset="0"/>
              </a:rPr>
              <a:t>Fisher &amp; Phillips LLP</a:t>
            </a:r>
          </a:p>
          <a:p>
            <a:pPr algn="ctr">
              <a:spcAft>
                <a:spcPts val="0"/>
              </a:spcAft>
            </a:pPr>
            <a:r>
              <a:rPr lang="en-US" b="1" dirty="0" smtClean="0">
                <a:solidFill>
                  <a:srgbClr val="FFFFCC"/>
                </a:solidFill>
                <a:latin typeface="Arial" pitchFamily="34" charset="0"/>
              </a:rPr>
              <a:t>(404) 240-4225</a:t>
            </a:r>
          </a:p>
          <a:p>
            <a:pPr algn="ctr">
              <a:spcAft>
                <a:spcPts val="0"/>
              </a:spcAft>
            </a:pPr>
            <a:r>
              <a:rPr lang="en-US" b="1" dirty="0" smtClean="0">
                <a:solidFill>
                  <a:srgbClr val="FFFFCC"/>
                </a:solidFill>
                <a:latin typeface="Arial" pitchFamily="34" charset="0"/>
              </a:rPr>
              <a:t>lmaring@laborlawyers.com </a:t>
            </a:r>
            <a:endParaRPr lang="en-US" dirty="0">
              <a:solidFill>
                <a:srgbClr val="FFFFCC"/>
              </a:solidFill>
              <a:latin typeface="Arial" pitchFamily="34" charset="0"/>
            </a:endParaRPr>
          </a:p>
        </p:txBody>
      </p:sp>
      <p:sp>
        <p:nvSpPr>
          <p:cNvPr id="63494" name="Rectangle 7"/>
          <p:cNvSpPr>
            <a:spLocks noChangeArrowheads="1"/>
          </p:cNvSpPr>
          <p:nvPr/>
        </p:nvSpPr>
        <p:spPr bwMode="auto">
          <a:xfrm>
            <a:off x="0" y="5943600"/>
            <a:ext cx="9144000" cy="914400"/>
          </a:xfrm>
          <a:prstGeom prst="rect">
            <a:avLst/>
          </a:prstGeom>
          <a:solidFill>
            <a:srgbClr val="C4D9E4"/>
          </a:solidFill>
          <a:ln w="9525">
            <a:noFill/>
            <a:miter lim="800000"/>
            <a:headEnd/>
            <a:tailEnd/>
          </a:ln>
        </p:spPr>
        <p:txBody>
          <a:bodyPr wrap="none" anchor="ctr"/>
          <a:lstStyle/>
          <a:p>
            <a:pPr eaLnBrk="0" hangingPunct="0"/>
            <a:endParaRPr lang="en-US" dirty="0"/>
          </a:p>
        </p:txBody>
      </p:sp>
      <p:sp>
        <p:nvSpPr>
          <p:cNvPr id="63495" name="Text Box 8"/>
          <p:cNvSpPr txBox="1">
            <a:spLocks noChangeArrowheads="1"/>
          </p:cNvSpPr>
          <p:nvPr/>
        </p:nvSpPr>
        <p:spPr bwMode="auto">
          <a:xfrm>
            <a:off x="5443" y="6215997"/>
            <a:ext cx="9144000" cy="577081"/>
          </a:xfrm>
          <a:prstGeom prst="rect">
            <a:avLst/>
          </a:prstGeom>
          <a:noFill/>
          <a:ln w="9525">
            <a:noFill/>
            <a:miter lim="800000"/>
            <a:headEnd/>
            <a:tailEnd/>
          </a:ln>
        </p:spPr>
        <p:txBody>
          <a:bodyPr>
            <a:spAutoFit/>
          </a:bodyPr>
          <a:lstStyle/>
          <a:p>
            <a:pPr algn="ctr"/>
            <a:r>
              <a:rPr lang="en-US" sz="1050" dirty="0">
                <a:solidFill>
                  <a:srgbClr val="002060"/>
                </a:solidFill>
              </a:rPr>
              <a:t>Atlanta · Baltimore · Boston · Charlotte · Chicago · Cleveland · Columbia · Columbus · Dallas · Denver · Fort Lauderdale · Gulfport · Houston · Irvine · Kansas City · Las Vegas · Los Angeles · Louisville ·Memphis ·New England · New Jersey · New Orleans ·Orlando · Philadelphia ·</a:t>
            </a:r>
          </a:p>
          <a:p>
            <a:pPr algn="ctr"/>
            <a:r>
              <a:rPr lang="en-US" sz="1050" dirty="0">
                <a:solidFill>
                  <a:srgbClr val="002060"/>
                </a:solidFill>
              </a:rPr>
              <a:t>Phoenix · Portland · San Antonio · San Francisco · Tampa · Washington, DC </a:t>
            </a:r>
          </a:p>
        </p:txBody>
      </p:sp>
      <p:sp>
        <p:nvSpPr>
          <p:cNvPr id="63496" name="Text Box 9"/>
          <p:cNvSpPr txBox="1">
            <a:spLocks noChangeArrowheads="1"/>
          </p:cNvSpPr>
          <p:nvPr/>
        </p:nvSpPr>
        <p:spPr bwMode="auto">
          <a:xfrm>
            <a:off x="0" y="6019800"/>
            <a:ext cx="9144000" cy="276999"/>
          </a:xfrm>
          <a:prstGeom prst="rect">
            <a:avLst/>
          </a:prstGeom>
          <a:noFill/>
          <a:ln w="9525">
            <a:noFill/>
            <a:miter lim="800000"/>
            <a:headEnd/>
            <a:tailEnd/>
          </a:ln>
        </p:spPr>
        <p:txBody>
          <a:bodyPr>
            <a:spAutoFit/>
          </a:bodyPr>
          <a:lstStyle/>
          <a:p>
            <a:pPr algn="ctr" eaLnBrk="0" hangingPunct="0">
              <a:spcBef>
                <a:spcPct val="50000"/>
              </a:spcBef>
            </a:pPr>
            <a:r>
              <a:rPr lang="en-US" sz="1200" b="1" dirty="0">
                <a:solidFill>
                  <a:srgbClr val="002F5F"/>
                </a:solidFill>
                <a:latin typeface="BellGothic BT" pitchFamily="34" charset="0"/>
              </a:rPr>
              <a:t>www.laborlawyers.com</a:t>
            </a:r>
          </a:p>
        </p:txBody>
      </p:sp>
      <p:sp>
        <p:nvSpPr>
          <p:cNvPr id="63497" name="Text Box 11"/>
          <p:cNvSpPr txBox="1">
            <a:spLocks noChangeArrowheads="1"/>
          </p:cNvSpPr>
          <p:nvPr/>
        </p:nvSpPr>
        <p:spPr bwMode="auto">
          <a:xfrm>
            <a:off x="0" y="98425"/>
            <a:ext cx="3429000" cy="903324"/>
          </a:xfrm>
          <a:prstGeom prst="rect">
            <a:avLst/>
          </a:prstGeom>
          <a:noFill/>
          <a:ln w="9525">
            <a:noFill/>
            <a:miter lim="800000"/>
            <a:headEnd/>
            <a:tailEnd/>
          </a:ln>
        </p:spPr>
        <p:txBody>
          <a:bodyPr>
            <a:spAutoFit/>
          </a:bodyPr>
          <a:lstStyle/>
          <a:p>
            <a:pPr algn="ctr">
              <a:spcBef>
                <a:spcPct val="50000"/>
              </a:spcBef>
            </a:pPr>
            <a:r>
              <a:rPr lang="en-US" sz="2400" b="1" dirty="0">
                <a:solidFill>
                  <a:srgbClr val="FFFFCC"/>
                </a:solidFill>
                <a:latin typeface="Fisher" pitchFamily="2" charset="0"/>
              </a:rPr>
              <a:t>Fisher &amp; </a:t>
            </a:r>
            <a:r>
              <a:rPr lang="en-US" sz="2400" b="1" dirty="0" smtClean="0">
                <a:solidFill>
                  <a:srgbClr val="FFFFCC"/>
                </a:solidFill>
                <a:latin typeface="Fisher" pitchFamily="2" charset="0"/>
              </a:rPr>
              <a:t>Phillips </a:t>
            </a:r>
            <a:r>
              <a:rPr lang="en-US" sz="1600" b="1" dirty="0" smtClean="0">
                <a:solidFill>
                  <a:srgbClr val="FFFFCC"/>
                </a:solidFill>
                <a:latin typeface="Fisher" pitchFamily="2" charset="0"/>
              </a:rPr>
              <a:t>LLP</a:t>
            </a:r>
            <a:endParaRPr lang="en-US" sz="1600" b="1" dirty="0">
              <a:solidFill>
                <a:srgbClr val="FFFFCC"/>
              </a:solidFill>
              <a:latin typeface="Fisher" pitchFamily="2" charset="0"/>
            </a:endParaRPr>
          </a:p>
          <a:p>
            <a:pPr algn="ctr">
              <a:lnSpc>
                <a:spcPct val="90000"/>
              </a:lnSpc>
              <a:spcBef>
                <a:spcPct val="50000"/>
              </a:spcBef>
            </a:pPr>
            <a:r>
              <a:rPr lang="en-US" sz="900" b="1" dirty="0">
                <a:solidFill>
                  <a:srgbClr val="FFFFCC"/>
                </a:solidFill>
                <a:latin typeface="Fisher" pitchFamily="2" charset="0"/>
              </a:rPr>
              <a:t>ATTORNEYS AT LAW</a:t>
            </a:r>
          </a:p>
          <a:p>
            <a:pPr algn="ctr">
              <a:spcBef>
                <a:spcPct val="15000"/>
              </a:spcBef>
            </a:pPr>
            <a:r>
              <a:rPr lang="en-US" sz="1400" b="1" i="1" dirty="0">
                <a:solidFill>
                  <a:srgbClr val="FFFFCC"/>
                </a:solidFill>
                <a:latin typeface="GoudyOlSt BT"/>
              </a:rPr>
              <a:t>Solutions at Work</a:t>
            </a:r>
            <a:r>
              <a:rPr lang="en-US" sz="1400" b="1" baseline="30000" dirty="0">
                <a:solidFill>
                  <a:srgbClr val="FFFFCC"/>
                </a:solidFill>
                <a:latin typeface="GoudyOlSt BT"/>
              </a:rPr>
              <a:t>®</a:t>
            </a:r>
          </a:p>
        </p:txBody>
      </p:sp>
    </p:spTree>
    <p:extLst>
      <p:ext uri="{BB962C8B-B14F-4D97-AF65-F5344CB8AC3E}">
        <p14:creationId xmlns:p14="http://schemas.microsoft.com/office/powerpoint/2010/main" val="1591079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Healthcare Reform/ERISA</a:t>
            </a:r>
          </a:p>
        </p:txBody>
      </p:sp>
      <p:sp>
        <p:nvSpPr>
          <p:cNvPr id="3" name="Content Placeholder 2"/>
          <p:cNvSpPr>
            <a:spLocks noGrp="1"/>
          </p:cNvSpPr>
          <p:nvPr>
            <p:ph idx="1"/>
          </p:nvPr>
        </p:nvSpPr>
        <p:spPr>
          <a:xfrm>
            <a:off x="304800" y="1752600"/>
            <a:ext cx="8534400" cy="4953000"/>
          </a:xfrm>
        </p:spPr>
        <p:txBody>
          <a:bodyPr/>
          <a:lstStyle/>
          <a:p>
            <a:pPr eaLnBrk="1" hangingPunct="1">
              <a:buNone/>
            </a:pPr>
            <a:r>
              <a:rPr lang="en-US" sz="2800" dirty="0" smtClean="0">
                <a:effectLst/>
              </a:rPr>
              <a:t>Employer “Play or Pay” Mandate — ($2,000 Penalty)</a:t>
            </a:r>
          </a:p>
          <a:p>
            <a:pPr eaLnBrk="1" hangingPunct="1"/>
            <a:r>
              <a:rPr lang="en-US" sz="2400" dirty="0" smtClean="0">
                <a:effectLst/>
              </a:rPr>
              <a:t>If an employer fails to “play” by not offering coverage to substantially all full-time employees and their dependents AND at least one full-time employee receives Federal premium assistance for purchasing coverage through an insurance exchange, then the employer will “pay” an annual penalty tax of $2,000 per full-time employee, excluding the first 30 full-time employees.</a:t>
            </a:r>
          </a:p>
          <a:p>
            <a:pPr lvl="1" eaLnBrk="1" hangingPunct="1"/>
            <a:r>
              <a:rPr lang="en-US" sz="2000" dirty="0" smtClean="0">
                <a:effectLst/>
              </a:rPr>
              <a:t>An employee may qualify for Federal premium assistance if his or her income is less than 400% of the Federal poverty level (approximately $94,000 for a family of four)</a:t>
            </a:r>
            <a:endParaRPr lang="en-US" dirty="0">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a:xfrm>
            <a:off x="304800" y="1600200"/>
            <a:ext cx="8534400" cy="4530725"/>
          </a:xfrm>
        </p:spPr>
        <p:txBody>
          <a:bodyPr/>
          <a:lstStyle/>
          <a:p>
            <a:pPr>
              <a:buNone/>
            </a:pPr>
            <a:r>
              <a:rPr lang="en-US" sz="2800" dirty="0" smtClean="0">
                <a:effectLst/>
              </a:rPr>
              <a:t>Employer “Play or Pay” Mandate — ($3,000 Penalty)</a:t>
            </a:r>
          </a:p>
          <a:p>
            <a:pPr eaLnBrk="1" hangingPunct="1"/>
            <a:r>
              <a:rPr lang="en-US" sz="2400" dirty="0" smtClean="0">
                <a:effectLst/>
              </a:rPr>
              <a:t>If an employer fails to fully “play” AND at least one full-time employee receives Federal premium assistance for purchasing coverage through an insurance exchange, then the employer will “pay” an annual penalty tax equal to the lesser of (i) $3,000 per full-time employee receiving assistance OR (ii) $2,000 per full-time employee, excluding the first 30 full-time employees.</a:t>
            </a:r>
          </a:p>
          <a:p>
            <a:pPr lvl="1" eaLnBrk="1" hangingPunct="1"/>
            <a:r>
              <a:rPr lang="en-US" sz="2000" dirty="0" smtClean="0">
                <a:effectLst/>
              </a:rPr>
              <a:t>An employee may qualify for Federal premium assistance if his or her income is less than 400% of the Federal poverty level (approximately $94,000 for a family of four)</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a:xfrm>
            <a:off x="457200" y="1306740"/>
            <a:ext cx="8229600" cy="5246460"/>
          </a:xfrm>
        </p:spPr>
        <p:txBody>
          <a:bodyPr/>
          <a:lstStyle/>
          <a:p>
            <a:pPr marL="971550" lvl="1" indent="-514350" eaLnBrk="1" hangingPunct="1">
              <a:lnSpc>
                <a:spcPct val="150000"/>
              </a:lnSpc>
              <a:buNone/>
            </a:pPr>
            <a:r>
              <a:rPr lang="en-US" dirty="0" smtClean="0">
                <a:effectLst/>
              </a:rPr>
              <a:t>Employer “Play or Pay” Mandate —</a:t>
            </a:r>
          </a:p>
          <a:p>
            <a:pPr marL="971550" lvl="1" indent="-514350" eaLnBrk="1" hangingPunct="1">
              <a:lnSpc>
                <a:spcPct val="150000"/>
              </a:lnSpc>
              <a:spcAft>
                <a:spcPts val="600"/>
              </a:spcAft>
            </a:pPr>
            <a:r>
              <a:rPr lang="en-US" sz="2400" dirty="0" smtClean="0">
                <a:effectLst/>
              </a:rPr>
              <a:t>Planning considerations:</a:t>
            </a:r>
          </a:p>
          <a:p>
            <a:pPr marL="1371600" lvl="2" indent="-514350" eaLnBrk="1" hangingPunct="1">
              <a:spcBef>
                <a:spcPts val="0"/>
              </a:spcBef>
              <a:spcAft>
                <a:spcPts val="600"/>
              </a:spcAft>
            </a:pPr>
            <a:r>
              <a:rPr lang="en-US" sz="2000" dirty="0" smtClean="0">
                <a:effectLst/>
              </a:rPr>
              <a:t>$2,000 penalty applies to all full-time employees, whereas:</a:t>
            </a:r>
          </a:p>
          <a:p>
            <a:pPr marL="1828800" lvl="3" indent="-514350" eaLnBrk="1" hangingPunct="1">
              <a:spcBef>
                <a:spcPts val="0"/>
              </a:spcBef>
              <a:spcAft>
                <a:spcPts val="600"/>
              </a:spcAft>
            </a:pPr>
            <a:r>
              <a:rPr lang="en-US" sz="1600" dirty="0" smtClean="0">
                <a:effectLst/>
              </a:rPr>
              <a:t>Coverage subsidies apply only to those employees who actually buy the coverage</a:t>
            </a:r>
          </a:p>
          <a:p>
            <a:pPr marL="1828800" lvl="3" indent="-514350" eaLnBrk="1" hangingPunct="1">
              <a:spcBef>
                <a:spcPts val="0"/>
              </a:spcBef>
              <a:spcAft>
                <a:spcPts val="600"/>
              </a:spcAft>
            </a:pPr>
            <a:r>
              <a:rPr lang="en-US" sz="1600" dirty="0" smtClean="0">
                <a:effectLst/>
              </a:rPr>
              <a:t>$3,000 penalty only applies to employees who get subsidized exchange coverage</a:t>
            </a:r>
          </a:p>
          <a:p>
            <a:pPr marL="1371600" lvl="2" indent="-514350" eaLnBrk="1" hangingPunct="1">
              <a:spcBef>
                <a:spcPts val="0"/>
              </a:spcBef>
              <a:spcAft>
                <a:spcPts val="600"/>
              </a:spcAft>
            </a:pPr>
            <a:r>
              <a:rPr lang="en-US" sz="2000" dirty="0" smtClean="0">
                <a:effectLst/>
              </a:rPr>
              <a:t>Penalty is nondeductible, whereas coverage subsidies are deductible</a:t>
            </a:r>
          </a:p>
          <a:p>
            <a:pPr marL="1371600" lvl="2" indent="-514350" eaLnBrk="1" hangingPunct="1">
              <a:spcBef>
                <a:spcPts val="0"/>
              </a:spcBef>
              <a:spcAft>
                <a:spcPts val="600"/>
              </a:spcAft>
            </a:pPr>
            <a:r>
              <a:rPr lang="en-US" sz="2000" dirty="0" smtClean="0">
                <a:effectLst/>
              </a:rPr>
              <a:t>“Play” vs. “Pay” choice may be different for each controlled group member</a:t>
            </a:r>
          </a:p>
          <a:p>
            <a:pPr marL="1371600" lvl="2" indent="-514350" eaLnBrk="1" hangingPunct="1">
              <a:spcBef>
                <a:spcPts val="0"/>
              </a:spcBef>
              <a:spcAft>
                <a:spcPts val="600"/>
              </a:spcAft>
            </a:pPr>
            <a:r>
              <a:rPr lang="en-US" sz="2000" dirty="0" smtClean="0">
                <a:effectLst/>
              </a:rPr>
              <a:t>Use of so called “skinny plans”…</a:t>
            </a:r>
          </a:p>
          <a:p>
            <a:pPr marL="1371600" lvl="2" indent="-514350" eaLnBrk="1" hangingPunct="1">
              <a:spcBef>
                <a:spcPts val="0"/>
              </a:spcBef>
              <a:spcAft>
                <a:spcPts val="600"/>
              </a:spcAft>
            </a:pPr>
            <a:r>
              <a:rPr lang="en-US" sz="2000" dirty="0" smtClean="0">
                <a:effectLst/>
              </a:rPr>
              <a:t>Managing who “counts” as a full-time employee</a:t>
            </a:r>
          </a:p>
          <a:p>
            <a:endParaRPr lang="en-US" dirty="0"/>
          </a:p>
        </p:txBody>
      </p:sp>
    </p:spTree>
    <p:extLst>
      <p:ext uri="{BB962C8B-B14F-4D97-AF65-F5344CB8AC3E}">
        <p14:creationId xmlns:p14="http://schemas.microsoft.com/office/powerpoint/2010/main" val="40663868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p:txBody>
          <a:bodyPr/>
          <a:lstStyle/>
          <a:p>
            <a:pPr marL="971550" lvl="1" indent="-514350" eaLnBrk="1" hangingPunct="1">
              <a:lnSpc>
                <a:spcPct val="150000"/>
              </a:lnSpc>
              <a:buNone/>
            </a:pPr>
            <a:r>
              <a:rPr lang="en-US" dirty="0" smtClean="0">
                <a:effectLst/>
              </a:rPr>
              <a:t>Employer “Play or Pay” Mandate —</a:t>
            </a:r>
          </a:p>
          <a:p>
            <a:pPr marL="971550" lvl="1" indent="-514350" eaLnBrk="1" hangingPunct="1">
              <a:lnSpc>
                <a:spcPct val="150000"/>
              </a:lnSpc>
              <a:buNone/>
            </a:pPr>
            <a:r>
              <a:rPr lang="en-US" sz="2400" dirty="0" smtClean="0">
                <a:effectLst/>
              </a:rPr>
              <a:t>Measurement and Stability Periods-New Employees</a:t>
            </a:r>
          </a:p>
          <a:p>
            <a:pPr marL="1371600" lvl="2" indent="-514350" eaLnBrk="1" hangingPunct="1"/>
            <a:r>
              <a:rPr lang="en-US" dirty="0" smtClean="0">
                <a:effectLst/>
              </a:rPr>
              <a:t>Apply to “variable hour” employees for whom it cannot be determined that the employee is reasonably expected to work on average at least 30 hours per week –and- “</a:t>
            </a:r>
            <a:r>
              <a:rPr lang="en-US" u="sng" dirty="0" smtClean="0">
                <a:effectLst/>
              </a:rPr>
              <a:t>seasonal employees</a:t>
            </a:r>
            <a:r>
              <a:rPr lang="en-US" dirty="0" smtClean="0">
                <a:effectLst/>
              </a:rPr>
              <a:t>”</a:t>
            </a:r>
          </a:p>
          <a:p>
            <a:pPr marL="1371600" lvl="2" indent="-514350" eaLnBrk="1" hangingPunct="1">
              <a:spcBef>
                <a:spcPts val="1200"/>
              </a:spcBef>
            </a:pPr>
            <a:r>
              <a:rPr lang="en-US" dirty="0" smtClean="0">
                <a:effectLst/>
              </a:rPr>
              <a:t>Maximum 90-day waiting period for otherwise eligible full-time employees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p:txBody>
          <a:bodyPr/>
          <a:lstStyle/>
          <a:p>
            <a:pPr marL="971550" lvl="1" indent="-514350" eaLnBrk="1" hangingPunct="1">
              <a:lnSpc>
                <a:spcPct val="150000"/>
              </a:lnSpc>
              <a:buNone/>
            </a:pPr>
            <a:r>
              <a:rPr lang="en-US" dirty="0">
                <a:effectLst/>
              </a:rPr>
              <a:t>Employer </a:t>
            </a:r>
            <a:r>
              <a:rPr lang="en-US" dirty="0" smtClean="0">
                <a:effectLst/>
              </a:rPr>
              <a:t>“Play </a:t>
            </a:r>
            <a:r>
              <a:rPr lang="en-US" dirty="0">
                <a:effectLst/>
              </a:rPr>
              <a:t>or </a:t>
            </a:r>
            <a:r>
              <a:rPr lang="en-US" dirty="0" smtClean="0">
                <a:effectLst/>
              </a:rPr>
              <a:t>Pay” Mandate —</a:t>
            </a:r>
          </a:p>
          <a:p>
            <a:pPr marL="971550" lvl="1" indent="-514350" eaLnBrk="1" hangingPunct="1">
              <a:lnSpc>
                <a:spcPct val="150000"/>
              </a:lnSpc>
              <a:buNone/>
            </a:pPr>
            <a:r>
              <a:rPr lang="en-US" sz="2400" dirty="0" smtClean="0">
                <a:effectLst/>
              </a:rPr>
              <a:t>Measurement and Stability Periods-New Employees</a:t>
            </a:r>
          </a:p>
          <a:p>
            <a:pPr marL="1371600" lvl="2" indent="-514350" eaLnBrk="1" hangingPunct="1"/>
            <a:r>
              <a:rPr lang="en-US" dirty="0" smtClean="0">
                <a:effectLst/>
              </a:rPr>
              <a:t>Lookback period of 3 to 12 months</a:t>
            </a:r>
          </a:p>
          <a:p>
            <a:pPr marL="1371600" lvl="2" indent="-514350" eaLnBrk="1" hangingPunct="1">
              <a:spcBef>
                <a:spcPts val="1200"/>
              </a:spcBef>
            </a:pPr>
            <a:r>
              <a:rPr lang="en-US" dirty="0" smtClean="0">
                <a:effectLst/>
              </a:rPr>
              <a:t>Stability period of at least 6 months, but no shorter than lookback period (and stability period for ongoing employees)</a:t>
            </a:r>
          </a:p>
          <a:p>
            <a:pPr marL="1371600" lvl="2" indent="-514350" eaLnBrk="1" hangingPunct="1">
              <a:spcBef>
                <a:spcPts val="1200"/>
              </a:spcBef>
            </a:pPr>
            <a:r>
              <a:rPr lang="en-US" dirty="0" smtClean="0">
                <a:effectLst/>
              </a:rPr>
              <a:t>May apply an additional “administrative” period for enrollment process</a:t>
            </a:r>
          </a:p>
          <a:p>
            <a:pPr marL="1371600" lvl="2" indent="-514350" eaLnBrk="1" hangingPunct="1">
              <a:spcBef>
                <a:spcPts val="1200"/>
              </a:spcBef>
            </a:pPr>
            <a:r>
              <a:rPr lang="en-US" dirty="0" smtClean="0">
                <a:effectLst/>
              </a:rPr>
              <a:t>Keep </a:t>
            </a:r>
            <a:r>
              <a:rPr lang="en-US" dirty="0">
                <a:effectLst/>
              </a:rPr>
              <a:t>in mind the “break in service” rule…</a:t>
            </a:r>
          </a:p>
          <a:p>
            <a:pPr marL="1371600" lvl="2" indent="-514350" eaLnBrk="1" hangingPunct="1">
              <a:spcBef>
                <a:spcPts val="1200"/>
              </a:spcBef>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a:xfrm>
            <a:off x="457200" y="1420813"/>
            <a:ext cx="8229600" cy="5056187"/>
          </a:xfrm>
        </p:spPr>
        <p:txBody>
          <a:bodyPr/>
          <a:lstStyle/>
          <a:p>
            <a:pPr marL="971550" lvl="1" indent="-514350" eaLnBrk="1" hangingPunct="1">
              <a:lnSpc>
                <a:spcPct val="150000"/>
              </a:lnSpc>
              <a:buNone/>
            </a:pPr>
            <a:r>
              <a:rPr lang="en-US" dirty="0">
                <a:effectLst/>
              </a:rPr>
              <a:t>Employer </a:t>
            </a:r>
            <a:r>
              <a:rPr lang="en-US" dirty="0" smtClean="0">
                <a:effectLst/>
              </a:rPr>
              <a:t>“Play </a:t>
            </a:r>
            <a:r>
              <a:rPr lang="en-US" dirty="0">
                <a:effectLst/>
              </a:rPr>
              <a:t>or </a:t>
            </a:r>
            <a:r>
              <a:rPr lang="en-US" dirty="0" smtClean="0">
                <a:effectLst/>
              </a:rPr>
              <a:t>Pay” Mandate —</a:t>
            </a:r>
          </a:p>
          <a:p>
            <a:pPr marL="971550" lvl="1" indent="-514350" eaLnBrk="1" hangingPunct="1">
              <a:lnSpc>
                <a:spcPct val="150000"/>
              </a:lnSpc>
              <a:buNone/>
            </a:pPr>
            <a:r>
              <a:rPr lang="en-US" sz="2400" dirty="0" smtClean="0">
                <a:effectLst/>
              </a:rPr>
              <a:t>Measurement and Stability Periods-Ongoing EEs</a:t>
            </a:r>
          </a:p>
          <a:p>
            <a:pPr marL="1371600" lvl="2" indent="-514350" eaLnBrk="1" hangingPunct="1"/>
            <a:r>
              <a:rPr lang="en-US" dirty="0" smtClean="0">
                <a:effectLst/>
              </a:rPr>
              <a:t>Lookback period of 3 to 12 months</a:t>
            </a:r>
          </a:p>
          <a:p>
            <a:pPr marL="1371600" lvl="2" indent="-514350" eaLnBrk="1" hangingPunct="1">
              <a:spcBef>
                <a:spcPts val="1200"/>
              </a:spcBef>
            </a:pPr>
            <a:r>
              <a:rPr lang="en-US" dirty="0" smtClean="0">
                <a:effectLst/>
              </a:rPr>
              <a:t>Stability period of at least 6 months, but no shorter than lookback period</a:t>
            </a:r>
          </a:p>
          <a:p>
            <a:pPr marL="1371600" lvl="2" indent="-514350" eaLnBrk="1" hangingPunct="1">
              <a:spcBef>
                <a:spcPts val="1200"/>
              </a:spcBef>
            </a:pPr>
            <a:r>
              <a:rPr lang="en-US" dirty="0" smtClean="0">
                <a:effectLst/>
              </a:rPr>
              <a:t>Use of an “administrative” period for enrollment process must overlap the stability period in order to prevent potential gaps in coverage</a:t>
            </a:r>
          </a:p>
          <a:p>
            <a:pPr marL="1371600" lvl="2" indent="-514350" eaLnBrk="1" hangingPunct="1">
              <a:spcBef>
                <a:spcPts val="1200"/>
              </a:spcBef>
            </a:pPr>
            <a:r>
              <a:rPr lang="en-US" dirty="0" smtClean="0">
                <a:effectLst/>
              </a:rPr>
              <a:t>Different periods for different groups permitted in some circumstances</a:t>
            </a:r>
            <a:endParaRPr lang="en-US" dirty="0">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2895600"/>
            <a:ext cx="6400800" cy="1752600"/>
          </a:xfrm>
        </p:spPr>
        <p:txBody>
          <a:bodyPr/>
          <a:lstStyle/>
          <a:p>
            <a:r>
              <a:rPr lang="en-US" sz="4800" b="1" dirty="0" smtClean="0">
                <a:effectLst/>
              </a:rPr>
              <a:t>What to Expect in a DOL Audit</a:t>
            </a:r>
            <a:endParaRPr lang="en-US" sz="4800" b="1" dirty="0">
              <a:effectLst/>
            </a:endParaRPr>
          </a:p>
        </p:txBody>
      </p:sp>
      <p:sp>
        <p:nvSpPr>
          <p:cNvPr id="3" name="Title 2"/>
          <p:cNvSpPr>
            <a:spLocks noGrp="1"/>
          </p:cNvSpPr>
          <p:nvPr>
            <p:ph type="ctrTitle"/>
          </p:nvPr>
        </p:nvSpPr>
        <p:spPr>
          <a:xfrm>
            <a:off x="685800" y="381001"/>
            <a:ext cx="7772400" cy="1219199"/>
          </a:xfrm>
        </p:spPr>
        <p:txBody>
          <a:bodyPr/>
          <a:lstStyle/>
          <a:p>
            <a:r>
              <a:rPr lang="en-US" sz="4400" dirty="0"/>
              <a:t>Healthcare Reform/ERISA</a:t>
            </a:r>
          </a:p>
        </p:txBody>
      </p:sp>
    </p:spTree>
    <p:extLst>
      <p:ext uri="{BB962C8B-B14F-4D97-AF65-F5344CB8AC3E}">
        <p14:creationId xmlns:p14="http://schemas.microsoft.com/office/powerpoint/2010/main" val="129268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p:txBody>
          <a:bodyPr/>
          <a:lstStyle/>
          <a:p>
            <a:pPr marL="0" indent="0" algn="ctr">
              <a:buNone/>
            </a:pPr>
            <a:endParaRPr lang="en-US" sz="4800" b="1" dirty="0" smtClean="0"/>
          </a:p>
          <a:p>
            <a:pPr marL="0" indent="0" algn="ctr">
              <a:buNone/>
            </a:pPr>
            <a:r>
              <a:rPr lang="en-US" sz="4800" b="1" dirty="0" smtClean="0">
                <a:effectLst/>
              </a:rPr>
              <a:t>What Employers Should be Doing Now</a:t>
            </a:r>
            <a:endParaRPr lang="en-US" sz="4800" b="1" dirty="0">
              <a:effectLst/>
            </a:endParaRPr>
          </a:p>
        </p:txBody>
      </p:sp>
    </p:spTree>
    <p:extLst>
      <p:ext uri="{BB962C8B-B14F-4D97-AF65-F5344CB8AC3E}">
        <p14:creationId xmlns:p14="http://schemas.microsoft.com/office/powerpoint/2010/main" val="3828782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a:xfrm>
            <a:off x="457200" y="2057400"/>
            <a:ext cx="8229600" cy="3532187"/>
          </a:xfrm>
        </p:spPr>
        <p:txBody>
          <a:bodyPr/>
          <a:lstStyle/>
          <a:p>
            <a:pPr marL="971550" lvl="1" indent="-514350" eaLnBrk="1" hangingPunct="1">
              <a:spcAft>
                <a:spcPts val="1200"/>
              </a:spcAft>
              <a:buNone/>
            </a:pPr>
            <a:r>
              <a:rPr lang="en-US" dirty="0" smtClean="0">
                <a:effectLst/>
              </a:rPr>
              <a:t>What Employers Should be Doing—</a:t>
            </a:r>
          </a:p>
          <a:p>
            <a:pPr lvl="1" eaLnBrk="1" hangingPunct="1">
              <a:spcBef>
                <a:spcPts val="500"/>
              </a:spcBef>
              <a:buFont typeface="+mj-lt"/>
              <a:buAutoNum type="arabicPeriod"/>
            </a:pPr>
            <a:r>
              <a:rPr lang="en-US" sz="2400" dirty="0" smtClean="0">
                <a:effectLst/>
              </a:rPr>
              <a:t>Model impact of Employer Play or Pay Mandate and plan accordingly</a:t>
            </a:r>
          </a:p>
          <a:p>
            <a:pPr lvl="1" eaLnBrk="1" hangingPunct="1">
              <a:spcBef>
                <a:spcPts val="500"/>
              </a:spcBef>
              <a:buFont typeface="+mj-lt"/>
              <a:buAutoNum type="arabicPeriod"/>
            </a:pPr>
            <a:r>
              <a:rPr lang="en-US" sz="2400" dirty="0" smtClean="0">
                <a:effectLst/>
              </a:rPr>
              <a:t>Follow further developments in the law:</a:t>
            </a:r>
          </a:p>
          <a:p>
            <a:pPr marL="1200150" lvl="2" indent="-342900" eaLnBrk="1" hangingPunct="1">
              <a:spcBef>
                <a:spcPts val="500"/>
              </a:spcBef>
            </a:pPr>
            <a:r>
              <a:rPr lang="en-US" sz="2000" dirty="0" smtClean="0">
                <a:effectLst/>
              </a:rPr>
              <a:t>Automatic Enrollment</a:t>
            </a:r>
          </a:p>
          <a:p>
            <a:pPr marL="1200150" lvl="2" indent="-342900" eaLnBrk="1" hangingPunct="1">
              <a:spcBef>
                <a:spcPts val="500"/>
              </a:spcBef>
            </a:pPr>
            <a:r>
              <a:rPr lang="en-US" sz="2000" dirty="0" smtClean="0">
                <a:effectLst/>
              </a:rPr>
              <a:t>Nondiscrimination Requirements for Insured Plans</a:t>
            </a:r>
          </a:p>
          <a:p>
            <a:pPr marL="971550" lvl="1" indent="-514350" eaLnBrk="1" hangingPunct="1">
              <a:spcBef>
                <a:spcPts val="500"/>
              </a:spcBef>
              <a:buFont typeface="+mj-lt"/>
              <a:buAutoNum type="arabicPeriod"/>
            </a:pPr>
            <a:r>
              <a:rPr lang="en-US" sz="2400" dirty="0" smtClean="0">
                <a:effectLst/>
              </a:rPr>
              <a:t>Prepare for new 6055/6056 Reporting Requirements</a:t>
            </a:r>
          </a:p>
          <a:p>
            <a:pPr marL="971550" lvl="1" indent="-514350" eaLnBrk="1" hangingPunct="1">
              <a:lnSpc>
                <a:spcPct val="150000"/>
              </a:lnSpc>
              <a:buFont typeface="+mj-lt"/>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10" descr="webinar bkg rev"/>
          <p:cNvPicPr>
            <a:picLocks noChangeAspect="1" noChangeArrowheads="1"/>
          </p:cNvPicPr>
          <p:nvPr/>
        </p:nvPicPr>
        <p:blipFill>
          <a:blip r:embed="rId3" cstate="print"/>
          <a:srcRect/>
          <a:stretch>
            <a:fillRect/>
          </a:stretch>
        </p:blipFill>
        <p:spPr bwMode="auto">
          <a:xfrm>
            <a:off x="0" y="0"/>
            <a:ext cx="9144000" cy="5943600"/>
          </a:xfrm>
          <a:prstGeom prst="rect">
            <a:avLst/>
          </a:prstGeom>
          <a:noFill/>
          <a:ln w="9525">
            <a:noFill/>
            <a:miter lim="800000"/>
            <a:headEnd/>
            <a:tailEnd/>
          </a:ln>
        </p:spPr>
      </p:pic>
      <p:sp>
        <p:nvSpPr>
          <p:cNvPr id="63491" name="Text Box 4"/>
          <p:cNvSpPr txBox="1">
            <a:spLocks noChangeArrowheads="1"/>
          </p:cNvSpPr>
          <p:nvPr/>
        </p:nvSpPr>
        <p:spPr bwMode="auto">
          <a:xfrm>
            <a:off x="914400" y="2743200"/>
            <a:ext cx="7315200" cy="366713"/>
          </a:xfrm>
          <a:prstGeom prst="rect">
            <a:avLst/>
          </a:prstGeom>
          <a:noFill/>
          <a:ln w="9525">
            <a:noFill/>
            <a:miter lim="800000"/>
            <a:headEnd/>
            <a:tailEnd/>
          </a:ln>
        </p:spPr>
        <p:txBody>
          <a:bodyPr>
            <a:spAutoFit/>
          </a:bodyPr>
          <a:lstStyle/>
          <a:p>
            <a:pPr>
              <a:spcBef>
                <a:spcPct val="50000"/>
              </a:spcBef>
            </a:pPr>
            <a:endParaRPr lang="en-US" dirty="0">
              <a:latin typeface="Arial" pitchFamily="34" charset="0"/>
            </a:endParaRPr>
          </a:p>
        </p:txBody>
      </p:sp>
      <p:sp>
        <p:nvSpPr>
          <p:cNvPr id="63492" name="Rectangle 5"/>
          <p:cNvSpPr>
            <a:spLocks noChangeArrowheads="1"/>
          </p:cNvSpPr>
          <p:nvPr/>
        </p:nvSpPr>
        <p:spPr bwMode="auto">
          <a:xfrm>
            <a:off x="0" y="2209800"/>
            <a:ext cx="9144000" cy="1524000"/>
          </a:xfrm>
          <a:prstGeom prst="rect">
            <a:avLst/>
          </a:prstGeom>
          <a:noFill/>
          <a:ln w="9525">
            <a:noFill/>
            <a:miter lim="800000"/>
            <a:headEnd/>
            <a:tailEnd/>
          </a:ln>
        </p:spPr>
        <p:txBody>
          <a:bodyPr lIns="0" tIns="0" rIns="0" bIns="0"/>
          <a:lstStyle/>
          <a:p>
            <a:pPr algn="ctr">
              <a:lnSpc>
                <a:spcPct val="110000"/>
              </a:lnSpc>
              <a:spcAft>
                <a:spcPct val="45000"/>
              </a:spcAft>
            </a:pPr>
            <a:endParaRPr lang="en-US" sz="2400" b="1" dirty="0" smtClean="0">
              <a:solidFill>
                <a:srgbClr val="FFFFCC"/>
              </a:solidFill>
              <a:latin typeface="Arial" pitchFamily="34" charset="0"/>
            </a:endParaRPr>
          </a:p>
          <a:p>
            <a:pPr algn="ctr">
              <a:lnSpc>
                <a:spcPct val="110000"/>
              </a:lnSpc>
              <a:spcAft>
                <a:spcPct val="45000"/>
              </a:spcAft>
            </a:pPr>
            <a:r>
              <a:rPr lang="en-US" sz="4800" b="1" dirty="0" smtClean="0">
                <a:solidFill>
                  <a:srgbClr val="FFFFCC"/>
                </a:solidFill>
                <a:latin typeface="Arial" pitchFamily="34" charset="0"/>
              </a:rPr>
              <a:t>Questions?</a:t>
            </a:r>
          </a:p>
        </p:txBody>
      </p:sp>
      <p:sp>
        <p:nvSpPr>
          <p:cNvPr id="63494" name="Rectangle 7"/>
          <p:cNvSpPr>
            <a:spLocks noChangeArrowheads="1"/>
          </p:cNvSpPr>
          <p:nvPr/>
        </p:nvSpPr>
        <p:spPr bwMode="auto">
          <a:xfrm>
            <a:off x="0" y="5943600"/>
            <a:ext cx="9144000" cy="914400"/>
          </a:xfrm>
          <a:prstGeom prst="rect">
            <a:avLst/>
          </a:prstGeom>
          <a:solidFill>
            <a:srgbClr val="C4D9E4"/>
          </a:solidFill>
          <a:ln w="9525">
            <a:noFill/>
            <a:miter lim="800000"/>
            <a:headEnd/>
            <a:tailEnd/>
          </a:ln>
        </p:spPr>
        <p:txBody>
          <a:bodyPr wrap="none" anchor="ctr"/>
          <a:lstStyle/>
          <a:p>
            <a:pPr eaLnBrk="0" hangingPunct="0"/>
            <a:endParaRPr lang="en-US" dirty="0"/>
          </a:p>
        </p:txBody>
      </p:sp>
      <p:sp>
        <p:nvSpPr>
          <p:cNvPr id="63495" name="Text Box 8"/>
          <p:cNvSpPr txBox="1">
            <a:spLocks noChangeArrowheads="1"/>
          </p:cNvSpPr>
          <p:nvPr/>
        </p:nvSpPr>
        <p:spPr bwMode="auto">
          <a:xfrm>
            <a:off x="0" y="6246645"/>
            <a:ext cx="9144000" cy="577081"/>
          </a:xfrm>
          <a:prstGeom prst="rect">
            <a:avLst/>
          </a:prstGeom>
          <a:noFill/>
          <a:ln w="9525">
            <a:noFill/>
            <a:miter lim="800000"/>
            <a:headEnd/>
            <a:tailEnd/>
          </a:ln>
        </p:spPr>
        <p:txBody>
          <a:bodyPr>
            <a:spAutoFit/>
          </a:bodyPr>
          <a:lstStyle/>
          <a:p>
            <a:pPr algn="ctr"/>
            <a:r>
              <a:rPr lang="en-US" sz="1050" dirty="0">
                <a:solidFill>
                  <a:srgbClr val="002060"/>
                </a:solidFill>
              </a:rPr>
              <a:t>Atlanta · Baltimore · Boston · Charlotte · Chicago · Cleveland · Columbia · Columbus · Dallas · Denver · Fort Lauderdale · Gulfport · Houston · Irvine · Kansas City · Las Vegas · Los Angeles · Louisville ·Memphis ·New England · New Jersey · New Orleans ·Orlando · Philadelphia ·</a:t>
            </a:r>
          </a:p>
          <a:p>
            <a:pPr algn="ctr"/>
            <a:r>
              <a:rPr lang="en-US" sz="1050" dirty="0">
                <a:solidFill>
                  <a:srgbClr val="002060"/>
                </a:solidFill>
              </a:rPr>
              <a:t>Phoenix · Portland · San Antonio · San Francisco · Tampa · Washington, DC </a:t>
            </a:r>
          </a:p>
        </p:txBody>
      </p:sp>
      <p:sp>
        <p:nvSpPr>
          <p:cNvPr id="63496" name="Text Box 9"/>
          <p:cNvSpPr txBox="1">
            <a:spLocks noChangeArrowheads="1"/>
          </p:cNvSpPr>
          <p:nvPr/>
        </p:nvSpPr>
        <p:spPr bwMode="auto">
          <a:xfrm>
            <a:off x="0" y="5943600"/>
            <a:ext cx="9144000" cy="304800"/>
          </a:xfrm>
          <a:prstGeom prst="rect">
            <a:avLst/>
          </a:prstGeom>
          <a:noFill/>
          <a:ln w="9525">
            <a:noFill/>
            <a:miter lim="800000"/>
            <a:headEnd/>
            <a:tailEnd/>
          </a:ln>
        </p:spPr>
        <p:txBody>
          <a:bodyPr>
            <a:spAutoFit/>
          </a:bodyPr>
          <a:lstStyle/>
          <a:p>
            <a:pPr algn="ctr" eaLnBrk="0" hangingPunct="0">
              <a:spcBef>
                <a:spcPct val="50000"/>
              </a:spcBef>
            </a:pPr>
            <a:r>
              <a:rPr lang="en-US" sz="1400" b="1" dirty="0">
                <a:solidFill>
                  <a:srgbClr val="002F5F"/>
                </a:solidFill>
                <a:latin typeface="BellGothic BT" pitchFamily="34" charset="0"/>
              </a:rPr>
              <a:t>www.laborlawyers.com</a:t>
            </a:r>
          </a:p>
        </p:txBody>
      </p:sp>
      <p:sp>
        <p:nvSpPr>
          <p:cNvPr id="63497" name="Text Box 11"/>
          <p:cNvSpPr txBox="1">
            <a:spLocks noChangeArrowheads="1"/>
          </p:cNvSpPr>
          <p:nvPr/>
        </p:nvSpPr>
        <p:spPr bwMode="auto">
          <a:xfrm>
            <a:off x="0" y="98425"/>
            <a:ext cx="3429000" cy="903324"/>
          </a:xfrm>
          <a:prstGeom prst="rect">
            <a:avLst/>
          </a:prstGeom>
          <a:noFill/>
          <a:ln w="9525">
            <a:noFill/>
            <a:miter lim="800000"/>
            <a:headEnd/>
            <a:tailEnd/>
          </a:ln>
        </p:spPr>
        <p:txBody>
          <a:bodyPr>
            <a:spAutoFit/>
          </a:bodyPr>
          <a:lstStyle/>
          <a:p>
            <a:pPr algn="ctr">
              <a:spcBef>
                <a:spcPct val="50000"/>
              </a:spcBef>
            </a:pPr>
            <a:r>
              <a:rPr lang="en-US" sz="2400" b="1" dirty="0">
                <a:solidFill>
                  <a:srgbClr val="FFFFCC"/>
                </a:solidFill>
                <a:latin typeface="Fisher" pitchFamily="2" charset="0"/>
              </a:rPr>
              <a:t>Fisher &amp; Phillips</a:t>
            </a:r>
            <a:r>
              <a:rPr lang="en-US" sz="1600" b="1" dirty="0">
                <a:solidFill>
                  <a:srgbClr val="FFFFCC"/>
                </a:solidFill>
                <a:latin typeface="Fisher" pitchFamily="2" charset="0"/>
              </a:rPr>
              <a:t>LLP</a:t>
            </a:r>
          </a:p>
          <a:p>
            <a:pPr algn="ctr">
              <a:lnSpc>
                <a:spcPct val="90000"/>
              </a:lnSpc>
              <a:spcBef>
                <a:spcPct val="50000"/>
              </a:spcBef>
            </a:pPr>
            <a:r>
              <a:rPr lang="en-US" sz="900" b="1" dirty="0">
                <a:solidFill>
                  <a:srgbClr val="FFFFCC"/>
                </a:solidFill>
                <a:latin typeface="Fisher" pitchFamily="2" charset="0"/>
              </a:rPr>
              <a:t>ATTORNEYS AT LAW</a:t>
            </a:r>
          </a:p>
          <a:p>
            <a:pPr algn="ctr">
              <a:spcBef>
                <a:spcPct val="15000"/>
              </a:spcBef>
            </a:pPr>
            <a:r>
              <a:rPr lang="en-US" sz="1400" b="1" i="1" dirty="0">
                <a:solidFill>
                  <a:srgbClr val="FFFFCC"/>
                </a:solidFill>
                <a:latin typeface="GoudyOlSt BT"/>
              </a:rPr>
              <a:t>Solutions at Work</a:t>
            </a:r>
            <a:r>
              <a:rPr lang="en-US" sz="1400" b="1" baseline="30000" dirty="0">
                <a:solidFill>
                  <a:srgbClr val="FFFFCC"/>
                </a:solidFill>
                <a:latin typeface="GoudyOlSt BT"/>
              </a:rPr>
              <a:t>®</a:t>
            </a:r>
          </a:p>
        </p:txBody>
      </p:sp>
    </p:spTree>
    <p:extLst>
      <p:ext uri="{BB962C8B-B14F-4D97-AF65-F5344CB8AC3E}">
        <p14:creationId xmlns:p14="http://schemas.microsoft.com/office/powerpoint/2010/main" val="3260490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Healthcare Reform/ERISA</a:t>
            </a:r>
            <a:endParaRPr lang="en-US" dirty="0"/>
          </a:p>
        </p:txBody>
      </p:sp>
      <p:sp>
        <p:nvSpPr>
          <p:cNvPr id="3" name="Content Placeholder 2"/>
          <p:cNvSpPr>
            <a:spLocks noGrp="1"/>
          </p:cNvSpPr>
          <p:nvPr>
            <p:ph idx="1"/>
          </p:nvPr>
        </p:nvSpPr>
        <p:spPr>
          <a:xfrm>
            <a:off x="457200" y="2133600"/>
            <a:ext cx="8229600" cy="2895600"/>
          </a:xfrm>
        </p:spPr>
        <p:txBody>
          <a:bodyPr/>
          <a:lstStyle/>
          <a:p>
            <a:pPr marL="971550" lvl="1" indent="-514350" eaLnBrk="1" hangingPunct="1">
              <a:lnSpc>
                <a:spcPct val="150000"/>
              </a:lnSpc>
              <a:spcAft>
                <a:spcPts val="1800"/>
              </a:spcAft>
              <a:buNone/>
            </a:pPr>
            <a:r>
              <a:rPr lang="en-US" dirty="0" smtClean="0">
                <a:effectLst/>
              </a:rPr>
              <a:t>Today’s Agenda:</a:t>
            </a:r>
            <a:endParaRPr lang="en-US" sz="3200" dirty="0" smtClean="0">
              <a:effectLst/>
            </a:endParaRPr>
          </a:p>
          <a:p>
            <a:pPr marL="971550" lvl="1" indent="-514350" eaLnBrk="1" hangingPunct="1">
              <a:spcBef>
                <a:spcPts val="500"/>
              </a:spcBef>
              <a:buFont typeface="+mj-lt"/>
              <a:buAutoNum type="arabicPeriod"/>
            </a:pPr>
            <a:r>
              <a:rPr lang="en-US" dirty="0" smtClean="0">
                <a:effectLst/>
              </a:rPr>
              <a:t>Employer “Play or Pay” Mandate</a:t>
            </a:r>
          </a:p>
          <a:p>
            <a:pPr marL="971550" lvl="1" indent="-514350" eaLnBrk="1" hangingPunct="1">
              <a:spcBef>
                <a:spcPts val="500"/>
              </a:spcBef>
              <a:buFont typeface="+mj-lt"/>
              <a:buAutoNum type="arabicPeriod"/>
            </a:pPr>
            <a:r>
              <a:rPr lang="en-US" dirty="0" smtClean="0">
                <a:effectLst/>
              </a:rPr>
              <a:t>What to Expect in a DOL Audit</a:t>
            </a:r>
          </a:p>
          <a:p>
            <a:pPr marL="971550" lvl="1" indent="-514350" eaLnBrk="1" hangingPunct="1">
              <a:spcBef>
                <a:spcPts val="500"/>
              </a:spcBef>
              <a:buFont typeface="+mj-lt"/>
              <a:buAutoNum type="arabicPeriod"/>
            </a:pPr>
            <a:r>
              <a:rPr lang="en-US" dirty="0" smtClean="0">
                <a:effectLst/>
              </a:rPr>
              <a:t>What Employers Should be Doing Now</a:t>
            </a:r>
            <a:endParaRPr lang="en-US" dirty="0">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10" descr="webinar bkg rev"/>
          <p:cNvPicPr>
            <a:picLocks noChangeAspect="1" noChangeArrowheads="1"/>
          </p:cNvPicPr>
          <p:nvPr/>
        </p:nvPicPr>
        <p:blipFill>
          <a:blip r:embed="rId3" cstate="print"/>
          <a:srcRect/>
          <a:stretch>
            <a:fillRect/>
          </a:stretch>
        </p:blipFill>
        <p:spPr bwMode="auto">
          <a:xfrm>
            <a:off x="0" y="0"/>
            <a:ext cx="9144000" cy="5943600"/>
          </a:xfrm>
          <a:prstGeom prst="rect">
            <a:avLst/>
          </a:prstGeom>
          <a:noFill/>
          <a:ln w="9525">
            <a:noFill/>
            <a:miter lim="800000"/>
            <a:headEnd/>
            <a:tailEnd/>
          </a:ln>
        </p:spPr>
      </p:pic>
      <p:sp>
        <p:nvSpPr>
          <p:cNvPr id="63491" name="Text Box 4"/>
          <p:cNvSpPr txBox="1">
            <a:spLocks noChangeArrowheads="1"/>
          </p:cNvSpPr>
          <p:nvPr/>
        </p:nvSpPr>
        <p:spPr bwMode="auto">
          <a:xfrm>
            <a:off x="914400" y="2743200"/>
            <a:ext cx="7315200" cy="366713"/>
          </a:xfrm>
          <a:prstGeom prst="rect">
            <a:avLst/>
          </a:prstGeom>
          <a:noFill/>
          <a:ln w="9525">
            <a:noFill/>
            <a:miter lim="800000"/>
            <a:headEnd/>
            <a:tailEnd/>
          </a:ln>
        </p:spPr>
        <p:txBody>
          <a:bodyPr>
            <a:spAutoFit/>
          </a:bodyPr>
          <a:lstStyle/>
          <a:p>
            <a:pPr>
              <a:spcBef>
                <a:spcPct val="50000"/>
              </a:spcBef>
            </a:pPr>
            <a:endParaRPr lang="en-US" dirty="0">
              <a:latin typeface="Arial" pitchFamily="34" charset="0"/>
            </a:endParaRPr>
          </a:p>
        </p:txBody>
      </p:sp>
      <p:sp>
        <p:nvSpPr>
          <p:cNvPr id="63492" name="Rectangle 5"/>
          <p:cNvSpPr>
            <a:spLocks noChangeArrowheads="1"/>
          </p:cNvSpPr>
          <p:nvPr/>
        </p:nvSpPr>
        <p:spPr bwMode="auto">
          <a:xfrm>
            <a:off x="0" y="1429770"/>
            <a:ext cx="9144000" cy="1923030"/>
          </a:xfrm>
          <a:prstGeom prst="rect">
            <a:avLst/>
          </a:prstGeom>
          <a:noFill/>
          <a:ln w="9525">
            <a:noFill/>
            <a:miter lim="800000"/>
            <a:headEnd/>
            <a:tailEnd/>
          </a:ln>
        </p:spPr>
        <p:txBody>
          <a:bodyPr lIns="0" tIns="0" rIns="0" bIns="0"/>
          <a:lstStyle/>
          <a:p>
            <a:pPr algn="ctr">
              <a:lnSpc>
                <a:spcPct val="110000"/>
              </a:lnSpc>
              <a:spcAft>
                <a:spcPct val="45000"/>
              </a:spcAft>
            </a:pPr>
            <a:r>
              <a:rPr lang="en-US" sz="3200" b="1" dirty="0">
                <a:solidFill>
                  <a:srgbClr val="FFFFCC"/>
                </a:solidFill>
                <a:latin typeface="Arial" pitchFamily="34" charset="0"/>
              </a:rPr>
              <a:t>FLORIDA ELECTRIC </a:t>
            </a:r>
            <a:r>
              <a:rPr lang="en-US" sz="3200" b="1" dirty="0" smtClean="0">
                <a:solidFill>
                  <a:srgbClr val="FFFFCC"/>
                </a:solidFill>
                <a:latin typeface="Arial" pitchFamily="34" charset="0"/>
              </a:rPr>
              <a:t>COOPERATIVES </a:t>
            </a:r>
            <a:r>
              <a:rPr lang="en-US" sz="3200" b="1" dirty="0">
                <a:solidFill>
                  <a:srgbClr val="FFFFCC"/>
                </a:solidFill>
                <a:latin typeface="Arial" pitchFamily="34" charset="0"/>
              </a:rPr>
              <a:t>ASSOCIATION</a:t>
            </a:r>
          </a:p>
          <a:p>
            <a:pPr algn="ctr">
              <a:lnSpc>
                <a:spcPct val="110000"/>
              </a:lnSpc>
              <a:spcAft>
                <a:spcPct val="45000"/>
              </a:spcAft>
            </a:pPr>
            <a:r>
              <a:rPr lang="en-US" sz="3200" b="1" dirty="0">
                <a:solidFill>
                  <a:srgbClr val="FFFFCC"/>
                </a:solidFill>
                <a:latin typeface="Arial" pitchFamily="34" charset="0"/>
              </a:rPr>
              <a:t>Healthcare </a:t>
            </a:r>
            <a:r>
              <a:rPr lang="en-US" sz="3200" b="1" dirty="0" smtClean="0">
                <a:solidFill>
                  <a:srgbClr val="FFFFCC"/>
                </a:solidFill>
                <a:latin typeface="Arial" pitchFamily="34" charset="0"/>
              </a:rPr>
              <a:t>Reform - ERISA </a:t>
            </a:r>
            <a:r>
              <a:rPr lang="en-US" sz="3200" b="1" dirty="0">
                <a:solidFill>
                  <a:srgbClr val="FFFFCC"/>
                </a:solidFill>
                <a:latin typeface="Arial" pitchFamily="34" charset="0"/>
              </a:rPr>
              <a:t>Updates 2015</a:t>
            </a:r>
          </a:p>
          <a:p>
            <a:pPr algn="ctr">
              <a:lnSpc>
                <a:spcPct val="110000"/>
              </a:lnSpc>
              <a:spcAft>
                <a:spcPct val="45000"/>
              </a:spcAft>
            </a:pPr>
            <a:endParaRPr lang="en-US" sz="1200" b="1" dirty="0">
              <a:solidFill>
                <a:srgbClr val="FFFFCC"/>
              </a:solidFill>
              <a:latin typeface="Arial" pitchFamily="34" charset="0"/>
            </a:endParaRPr>
          </a:p>
          <a:p>
            <a:pPr algn="ctr">
              <a:spcAft>
                <a:spcPts val="0"/>
              </a:spcAft>
            </a:pPr>
            <a:r>
              <a:rPr lang="en-US" b="1" dirty="0">
                <a:solidFill>
                  <a:srgbClr val="FFFFCC"/>
                </a:solidFill>
                <a:latin typeface="Arial" pitchFamily="34" charset="0"/>
              </a:rPr>
              <a:t>Presented By:</a:t>
            </a:r>
          </a:p>
          <a:p>
            <a:pPr algn="ctr">
              <a:spcAft>
                <a:spcPts val="0"/>
              </a:spcAft>
            </a:pPr>
            <a:endParaRPr lang="en-US" b="1" dirty="0">
              <a:solidFill>
                <a:srgbClr val="FFFFCC"/>
              </a:solidFill>
              <a:latin typeface="Arial" pitchFamily="34" charset="0"/>
            </a:endParaRPr>
          </a:p>
          <a:p>
            <a:pPr algn="ctr">
              <a:spcAft>
                <a:spcPts val="0"/>
              </a:spcAft>
            </a:pPr>
            <a:r>
              <a:rPr lang="en-US" b="1" dirty="0">
                <a:solidFill>
                  <a:srgbClr val="FFFFCC"/>
                </a:solidFill>
                <a:latin typeface="Arial" pitchFamily="34" charset="0"/>
              </a:rPr>
              <a:t>Lorie L. Maring</a:t>
            </a:r>
          </a:p>
          <a:p>
            <a:pPr algn="ctr">
              <a:spcAft>
                <a:spcPts val="0"/>
              </a:spcAft>
            </a:pPr>
            <a:r>
              <a:rPr lang="en-US" b="1" dirty="0">
                <a:solidFill>
                  <a:srgbClr val="FFFFCC"/>
                </a:solidFill>
                <a:latin typeface="Arial" pitchFamily="34" charset="0"/>
              </a:rPr>
              <a:t>Fisher &amp; Phillips LLP</a:t>
            </a:r>
          </a:p>
          <a:p>
            <a:pPr algn="ctr">
              <a:spcAft>
                <a:spcPts val="0"/>
              </a:spcAft>
            </a:pPr>
            <a:r>
              <a:rPr lang="en-US" b="1" dirty="0">
                <a:solidFill>
                  <a:srgbClr val="FFFFCC"/>
                </a:solidFill>
                <a:latin typeface="Arial" pitchFamily="34" charset="0"/>
              </a:rPr>
              <a:t>(404) 240-4225</a:t>
            </a:r>
          </a:p>
          <a:p>
            <a:pPr algn="ctr">
              <a:spcAft>
                <a:spcPts val="0"/>
              </a:spcAft>
            </a:pPr>
            <a:r>
              <a:rPr lang="en-US" b="1" dirty="0" smtClean="0">
                <a:solidFill>
                  <a:srgbClr val="FFFFCC"/>
                </a:solidFill>
                <a:latin typeface="Arial" pitchFamily="34" charset="0"/>
              </a:rPr>
              <a:t>lmaring@laborlawyers.com</a:t>
            </a:r>
            <a:endParaRPr lang="en-US" dirty="0">
              <a:solidFill>
                <a:srgbClr val="FFFFCC"/>
              </a:solidFill>
              <a:latin typeface="Arial" pitchFamily="34" charset="0"/>
            </a:endParaRPr>
          </a:p>
        </p:txBody>
      </p:sp>
      <p:sp>
        <p:nvSpPr>
          <p:cNvPr id="63494" name="Rectangle 7"/>
          <p:cNvSpPr>
            <a:spLocks noChangeArrowheads="1"/>
          </p:cNvSpPr>
          <p:nvPr/>
        </p:nvSpPr>
        <p:spPr bwMode="auto">
          <a:xfrm>
            <a:off x="0" y="5943600"/>
            <a:ext cx="9144000" cy="914400"/>
          </a:xfrm>
          <a:prstGeom prst="rect">
            <a:avLst/>
          </a:prstGeom>
          <a:solidFill>
            <a:srgbClr val="C4D9E4"/>
          </a:solidFill>
          <a:ln w="9525">
            <a:noFill/>
            <a:miter lim="800000"/>
            <a:headEnd/>
            <a:tailEnd/>
          </a:ln>
        </p:spPr>
        <p:txBody>
          <a:bodyPr wrap="none" anchor="ctr"/>
          <a:lstStyle/>
          <a:p>
            <a:pPr eaLnBrk="0" hangingPunct="0"/>
            <a:endParaRPr lang="en-US" dirty="0"/>
          </a:p>
        </p:txBody>
      </p:sp>
      <p:sp>
        <p:nvSpPr>
          <p:cNvPr id="63495" name="Text Box 8"/>
          <p:cNvSpPr txBox="1">
            <a:spLocks noChangeArrowheads="1"/>
          </p:cNvSpPr>
          <p:nvPr/>
        </p:nvSpPr>
        <p:spPr bwMode="auto">
          <a:xfrm>
            <a:off x="0" y="6291101"/>
            <a:ext cx="9144000" cy="805798"/>
          </a:xfrm>
          <a:prstGeom prst="rect">
            <a:avLst/>
          </a:prstGeom>
          <a:noFill/>
          <a:ln w="9525">
            <a:noFill/>
            <a:miter lim="800000"/>
            <a:headEnd/>
            <a:tailEnd/>
          </a:ln>
        </p:spPr>
        <p:txBody>
          <a:bodyPr>
            <a:spAutoFit/>
          </a:bodyPr>
          <a:lstStyle/>
          <a:p>
            <a:pPr algn="ctr"/>
            <a:r>
              <a:rPr lang="en-US" sz="1050" dirty="0">
                <a:solidFill>
                  <a:srgbClr val="002060"/>
                </a:solidFill>
              </a:rPr>
              <a:t>Atlanta · Baltimore · Boston · Charlotte · Chicago · Cleveland · Columbia · Columbus · Dallas · Denver · Fort Lauderdale · Gulfport · Houston · Irvine · Kansas City · Las Vegas · Los Angeles · Louisville ·Memphis ·New England · New Jersey · New Orleans ·Orlando · Philadelphia ·</a:t>
            </a:r>
          </a:p>
          <a:p>
            <a:pPr algn="ctr"/>
            <a:r>
              <a:rPr lang="en-US" sz="1050" dirty="0">
                <a:solidFill>
                  <a:srgbClr val="002060"/>
                </a:solidFill>
              </a:rPr>
              <a:t>Phoenix · Portland · San Antonio · San Francisco · Tampa · Washington, DC </a:t>
            </a:r>
          </a:p>
          <a:p>
            <a:pPr algn="ctr">
              <a:lnSpc>
                <a:spcPct val="70000"/>
              </a:lnSpc>
              <a:spcBef>
                <a:spcPct val="50000"/>
              </a:spcBef>
            </a:pPr>
            <a:endParaRPr lang="en-US" sz="1100" b="1" dirty="0">
              <a:solidFill>
                <a:srgbClr val="002F5F"/>
              </a:solidFill>
              <a:latin typeface="BellGothic BT" pitchFamily="34" charset="0"/>
            </a:endParaRPr>
          </a:p>
        </p:txBody>
      </p:sp>
      <p:sp>
        <p:nvSpPr>
          <p:cNvPr id="63496" name="Text Box 9"/>
          <p:cNvSpPr txBox="1">
            <a:spLocks noChangeArrowheads="1"/>
          </p:cNvSpPr>
          <p:nvPr/>
        </p:nvSpPr>
        <p:spPr bwMode="auto">
          <a:xfrm>
            <a:off x="21771" y="6014102"/>
            <a:ext cx="9144000" cy="276999"/>
          </a:xfrm>
          <a:prstGeom prst="rect">
            <a:avLst/>
          </a:prstGeom>
          <a:noFill/>
          <a:ln w="9525">
            <a:noFill/>
            <a:miter lim="800000"/>
            <a:headEnd/>
            <a:tailEnd/>
          </a:ln>
        </p:spPr>
        <p:txBody>
          <a:bodyPr>
            <a:spAutoFit/>
          </a:bodyPr>
          <a:lstStyle/>
          <a:p>
            <a:pPr algn="ctr" eaLnBrk="0" hangingPunct="0">
              <a:spcBef>
                <a:spcPct val="50000"/>
              </a:spcBef>
            </a:pPr>
            <a:r>
              <a:rPr lang="en-US" sz="1200" b="1" dirty="0">
                <a:solidFill>
                  <a:srgbClr val="002F5F"/>
                </a:solidFill>
                <a:latin typeface="BellGothic BT" pitchFamily="34" charset="0"/>
              </a:rPr>
              <a:t>www.laborlawyers.com</a:t>
            </a:r>
          </a:p>
        </p:txBody>
      </p:sp>
      <p:sp>
        <p:nvSpPr>
          <p:cNvPr id="63497" name="Text Box 11"/>
          <p:cNvSpPr txBox="1">
            <a:spLocks noChangeArrowheads="1"/>
          </p:cNvSpPr>
          <p:nvPr/>
        </p:nvSpPr>
        <p:spPr bwMode="auto">
          <a:xfrm>
            <a:off x="0" y="98425"/>
            <a:ext cx="3429000" cy="903324"/>
          </a:xfrm>
          <a:prstGeom prst="rect">
            <a:avLst/>
          </a:prstGeom>
          <a:noFill/>
          <a:ln w="9525">
            <a:noFill/>
            <a:miter lim="800000"/>
            <a:headEnd/>
            <a:tailEnd/>
          </a:ln>
        </p:spPr>
        <p:txBody>
          <a:bodyPr>
            <a:spAutoFit/>
          </a:bodyPr>
          <a:lstStyle/>
          <a:p>
            <a:pPr algn="ctr">
              <a:spcBef>
                <a:spcPct val="50000"/>
              </a:spcBef>
            </a:pPr>
            <a:r>
              <a:rPr lang="en-US" sz="2400" b="1" dirty="0">
                <a:solidFill>
                  <a:srgbClr val="FFFFCC"/>
                </a:solidFill>
                <a:latin typeface="Fisher" pitchFamily="2" charset="0"/>
              </a:rPr>
              <a:t>Fisher &amp; </a:t>
            </a:r>
            <a:r>
              <a:rPr lang="en-US" sz="2400" b="1" dirty="0" smtClean="0">
                <a:solidFill>
                  <a:srgbClr val="FFFFCC"/>
                </a:solidFill>
                <a:latin typeface="Fisher" pitchFamily="2" charset="0"/>
              </a:rPr>
              <a:t>Phillips </a:t>
            </a:r>
            <a:r>
              <a:rPr lang="en-US" sz="1600" b="1" dirty="0" smtClean="0">
                <a:solidFill>
                  <a:srgbClr val="FFFFCC"/>
                </a:solidFill>
                <a:latin typeface="Fisher" pitchFamily="2" charset="0"/>
              </a:rPr>
              <a:t>LLP</a:t>
            </a:r>
            <a:endParaRPr lang="en-US" sz="1600" b="1" dirty="0">
              <a:solidFill>
                <a:srgbClr val="FFFFCC"/>
              </a:solidFill>
              <a:latin typeface="Fisher" pitchFamily="2" charset="0"/>
            </a:endParaRPr>
          </a:p>
          <a:p>
            <a:pPr algn="ctr">
              <a:lnSpc>
                <a:spcPct val="90000"/>
              </a:lnSpc>
              <a:spcBef>
                <a:spcPct val="50000"/>
              </a:spcBef>
            </a:pPr>
            <a:r>
              <a:rPr lang="en-US" sz="900" b="1" dirty="0">
                <a:solidFill>
                  <a:srgbClr val="FFFFCC"/>
                </a:solidFill>
                <a:latin typeface="Fisher" pitchFamily="2" charset="0"/>
              </a:rPr>
              <a:t>ATTORNEYS AT LAW</a:t>
            </a:r>
          </a:p>
          <a:p>
            <a:pPr algn="ctr">
              <a:spcBef>
                <a:spcPct val="15000"/>
              </a:spcBef>
            </a:pPr>
            <a:r>
              <a:rPr lang="en-US" sz="1400" b="1" i="1" dirty="0">
                <a:solidFill>
                  <a:srgbClr val="FFFFCC"/>
                </a:solidFill>
                <a:latin typeface="GoudyOlSt BT"/>
              </a:rPr>
              <a:t>Solutions at Work</a:t>
            </a:r>
            <a:r>
              <a:rPr lang="en-US" sz="1400" b="1" baseline="30000" dirty="0">
                <a:solidFill>
                  <a:srgbClr val="FFFFCC"/>
                </a:solidFill>
                <a:latin typeface="GoudyOlSt BT"/>
              </a:rPr>
              <a:t>®</a:t>
            </a:r>
          </a:p>
        </p:txBody>
      </p:sp>
    </p:spTree>
    <p:extLst>
      <p:ext uri="{BB962C8B-B14F-4D97-AF65-F5344CB8AC3E}">
        <p14:creationId xmlns:p14="http://schemas.microsoft.com/office/powerpoint/2010/main" val="2552139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p:txBody>
          <a:bodyPr/>
          <a:lstStyle/>
          <a:p>
            <a:pPr marL="0" indent="0" algn="ctr">
              <a:buNone/>
            </a:pPr>
            <a:endParaRPr lang="en-US" sz="4800" b="1" dirty="0" smtClean="0"/>
          </a:p>
          <a:p>
            <a:pPr marL="0" indent="0" algn="ctr">
              <a:buNone/>
            </a:pPr>
            <a:r>
              <a:rPr lang="en-US" sz="4800" b="1" dirty="0" smtClean="0">
                <a:effectLst/>
              </a:rPr>
              <a:t>Employer</a:t>
            </a:r>
          </a:p>
          <a:p>
            <a:pPr marL="0" indent="0" algn="ctr">
              <a:buNone/>
            </a:pPr>
            <a:r>
              <a:rPr lang="en-US" sz="4800" b="1" dirty="0" smtClean="0">
                <a:effectLst/>
              </a:rPr>
              <a:t>“Play or Pay” Mandate</a:t>
            </a:r>
            <a:endParaRPr lang="en-US" sz="4800" b="1" dirty="0">
              <a:effectLst/>
            </a:endParaRPr>
          </a:p>
        </p:txBody>
      </p:sp>
    </p:spTree>
    <p:extLst>
      <p:ext uri="{BB962C8B-B14F-4D97-AF65-F5344CB8AC3E}">
        <p14:creationId xmlns:p14="http://schemas.microsoft.com/office/powerpoint/2010/main" val="382878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a:xfrm>
            <a:off x="457200" y="1447800"/>
            <a:ext cx="8229600" cy="4953000"/>
          </a:xfrm>
        </p:spPr>
        <p:txBody>
          <a:bodyPr/>
          <a:lstStyle/>
          <a:p>
            <a:pPr marL="971550" lvl="1" indent="-514350" eaLnBrk="1" hangingPunct="1">
              <a:lnSpc>
                <a:spcPct val="150000"/>
              </a:lnSpc>
              <a:buNone/>
            </a:pPr>
            <a:r>
              <a:rPr lang="en-US" dirty="0" smtClean="0">
                <a:effectLst/>
              </a:rPr>
              <a:t>The Big Picture —</a:t>
            </a:r>
          </a:p>
          <a:p>
            <a:pPr lvl="1" eaLnBrk="1" hangingPunct="1">
              <a:lnSpc>
                <a:spcPct val="150000"/>
              </a:lnSpc>
            </a:pPr>
            <a:r>
              <a:rPr lang="en-US" sz="2400" dirty="0" smtClean="0">
                <a:effectLst/>
              </a:rPr>
              <a:t>Primary policy goal is to get everyone covered</a:t>
            </a:r>
          </a:p>
          <a:p>
            <a:pPr lvl="1" eaLnBrk="1" hangingPunct="1">
              <a:lnSpc>
                <a:spcPct val="150000"/>
              </a:lnSpc>
            </a:pPr>
            <a:r>
              <a:rPr lang="en-US" sz="2400" dirty="0" smtClean="0">
                <a:effectLst/>
              </a:rPr>
              <a:t>Primary tools:</a:t>
            </a:r>
          </a:p>
          <a:p>
            <a:pPr marL="1371600" lvl="2" indent="-514350" eaLnBrk="1" hangingPunct="1">
              <a:lnSpc>
                <a:spcPct val="150000"/>
              </a:lnSpc>
            </a:pPr>
            <a:r>
              <a:rPr lang="en-US" sz="2000" dirty="0" smtClean="0">
                <a:effectLst/>
              </a:rPr>
              <a:t>Individual Mandate</a:t>
            </a:r>
          </a:p>
          <a:p>
            <a:pPr marL="1371600" lvl="2" indent="-514350" eaLnBrk="1" hangingPunct="1"/>
            <a:r>
              <a:rPr lang="en-US" sz="2000" dirty="0" smtClean="0">
                <a:effectLst/>
              </a:rPr>
              <a:t>Insurance Exchanges or “Marketplaces”</a:t>
            </a:r>
          </a:p>
          <a:p>
            <a:pPr marL="1371600" lvl="2" indent="-514350" eaLnBrk="1" hangingPunct="1"/>
            <a:r>
              <a:rPr lang="en-US" sz="2000" dirty="0">
                <a:effectLst/>
              </a:rPr>
              <a:t>Employer </a:t>
            </a:r>
            <a:r>
              <a:rPr lang="en-US" sz="2000" dirty="0" smtClean="0">
                <a:effectLst/>
              </a:rPr>
              <a:t>“Play or Pay” Mandate</a:t>
            </a:r>
          </a:p>
          <a:p>
            <a:pPr marL="971550" lvl="1" indent="-514350" eaLnBrk="1" hangingPunct="1">
              <a:lnSpc>
                <a:spcPct val="150000"/>
              </a:lnSpc>
            </a:pPr>
            <a:r>
              <a:rPr lang="en-US" sz="2400" dirty="0" smtClean="0">
                <a:effectLst/>
              </a:rPr>
              <a:t>No “magic solutions” or blanket exceptions</a:t>
            </a:r>
          </a:p>
          <a:p>
            <a:pPr marL="971550" lvl="1" indent="-514350" eaLnBrk="1" hangingPunct="1"/>
            <a:r>
              <a:rPr lang="en-US" sz="2400" dirty="0" smtClean="0">
                <a:effectLst/>
              </a:rPr>
              <a:t>Delayed to 2015 or 2016 depending on size of employer</a:t>
            </a:r>
          </a:p>
        </p:txBody>
      </p:sp>
    </p:spTree>
    <p:extLst>
      <p:ext uri="{BB962C8B-B14F-4D97-AF65-F5344CB8AC3E}">
        <p14:creationId xmlns:p14="http://schemas.microsoft.com/office/powerpoint/2010/main" val="109719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a:xfrm>
            <a:off x="457200" y="1295400"/>
            <a:ext cx="8229600" cy="5334000"/>
          </a:xfrm>
        </p:spPr>
        <p:txBody>
          <a:bodyPr/>
          <a:lstStyle/>
          <a:p>
            <a:pPr marL="971550" lvl="1" indent="-514350" eaLnBrk="1" hangingPunct="1">
              <a:lnSpc>
                <a:spcPct val="150000"/>
              </a:lnSpc>
              <a:buNone/>
            </a:pPr>
            <a:r>
              <a:rPr lang="en-US" dirty="0" smtClean="0">
                <a:effectLst/>
              </a:rPr>
              <a:t>Employer “Play or Pay” Mandate —</a:t>
            </a:r>
          </a:p>
          <a:p>
            <a:pPr lvl="1" eaLnBrk="1" hangingPunct="1">
              <a:lnSpc>
                <a:spcPct val="150000"/>
              </a:lnSpc>
            </a:pPr>
            <a:r>
              <a:rPr lang="en-US" sz="2400" dirty="0">
                <a:effectLst/>
              </a:rPr>
              <a:t>Applies to “large employers”</a:t>
            </a:r>
          </a:p>
          <a:p>
            <a:pPr lvl="2" eaLnBrk="1" hangingPunct="1">
              <a:lnSpc>
                <a:spcPct val="150000"/>
              </a:lnSpc>
            </a:pPr>
            <a:r>
              <a:rPr lang="en-US" sz="2000" dirty="0">
                <a:effectLst/>
              </a:rPr>
              <a:t>50 or more “full-time” employees (including </a:t>
            </a:r>
            <a:r>
              <a:rPr lang="en-US" sz="2000" dirty="0" smtClean="0">
                <a:effectLst/>
              </a:rPr>
              <a:t>“full</a:t>
            </a:r>
            <a:r>
              <a:rPr lang="en-US" sz="2000" dirty="0">
                <a:effectLst/>
              </a:rPr>
              <a:t>-time </a:t>
            </a:r>
            <a:r>
              <a:rPr lang="en-US" sz="2000" dirty="0" smtClean="0">
                <a:effectLst/>
              </a:rPr>
              <a:t>equivalents”)</a:t>
            </a:r>
            <a:endParaRPr lang="en-US" sz="2000" dirty="0">
              <a:effectLst/>
            </a:endParaRPr>
          </a:p>
          <a:p>
            <a:pPr lvl="2" eaLnBrk="1" hangingPunct="1">
              <a:lnSpc>
                <a:spcPct val="150000"/>
              </a:lnSpc>
            </a:pPr>
            <a:r>
              <a:rPr lang="en-US" sz="2000" dirty="0">
                <a:effectLst/>
              </a:rPr>
              <a:t>“Full-time” means 30 or more hours per </a:t>
            </a:r>
            <a:r>
              <a:rPr lang="en-US" sz="2000" dirty="0" smtClean="0">
                <a:effectLst/>
              </a:rPr>
              <a:t>week (or 130 or more hours per month)</a:t>
            </a:r>
            <a:endParaRPr lang="en-US" sz="2000" dirty="0">
              <a:effectLst/>
            </a:endParaRPr>
          </a:p>
          <a:p>
            <a:pPr lvl="1" eaLnBrk="1" hangingPunct="1">
              <a:lnSpc>
                <a:spcPct val="150000"/>
              </a:lnSpc>
            </a:pPr>
            <a:r>
              <a:rPr lang="en-US" sz="2400" dirty="0" smtClean="0">
                <a:effectLst/>
              </a:rPr>
              <a:t>Mechanics of the “50 or More” Test:</a:t>
            </a:r>
          </a:p>
          <a:p>
            <a:pPr marL="1371600" lvl="2" indent="-514350" eaLnBrk="1" hangingPunct="1">
              <a:lnSpc>
                <a:spcPct val="150000"/>
              </a:lnSpc>
            </a:pPr>
            <a:r>
              <a:rPr lang="en-US" sz="2000" dirty="0" smtClean="0">
                <a:effectLst/>
              </a:rPr>
              <a:t>Based upon prior year employee counts</a:t>
            </a:r>
          </a:p>
          <a:p>
            <a:pPr marL="1371600" lvl="2" indent="-514350" eaLnBrk="1" hangingPunct="1"/>
            <a:r>
              <a:rPr lang="en-US" sz="2000" dirty="0" smtClean="0">
                <a:effectLst/>
              </a:rPr>
              <a:t>Requires a month by month determination</a:t>
            </a:r>
          </a:p>
          <a:p>
            <a:pPr marL="1371600" lvl="2" indent="-514350" eaLnBrk="1" hangingPunct="1"/>
            <a:r>
              <a:rPr lang="en-US" sz="2000" dirty="0" smtClean="0">
                <a:effectLst/>
              </a:rPr>
              <a:t>Determined on a “controlled group” basis</a:t>
            </a:r>
          </a:p>
        </p:txBody>
      </p:sp>
    </p:spTree>
    <p:extLst>
      <p:ext uri="{BB962C8B-B14F-4D97-AF65-F5344CB8AC3E}">
        <p14:creationId xmlns:p14="http://schemas.microsoft.com/office/powerpoint/2010/main" val="3273078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a:xfrm>
            <a:off x="457200" y="2057400"/>
            <a:ext cx="8229600" cy="3276600"/>
          </a:xfrm>
        </p:spPr>
        <p:txBody>
          <a:bodyPr/>
          <a:lstStyle/>
          <a:p>
            <a:pPr marL="971550" lvl="1" indent="-514350" eaLnBrk="1" hangingPunct="1">
              <a:lnSpc>
                <a:spcPct val="150000"/>
              </a:lnSpc>
              <a:buNone/>
            </a:pPr>
            <a:r>
              <a:rPr lang="en-US" dirty="0" smtClean="0">
                <a:effectLst/>
              </a:rPr>
              <a:t>Employer “Play or Pay” Mandate —</a:t>
            </a:r>
          </a:p>
          <a:p>
            <a:pPr lvl="1" eaLnBrk="1" hangingPunct="1">
              <a:lnSpc>
                <a:spcPct val="150000"/>
              </a:lnSpc>
            </a:pPr>
            <a:r>
              <a:rPr lang="en-US" sz="2400" dirty="0" smtClean="0">
                <a:effectLst/>
              </a:rPr>
              <a:t>“Seasonal Worker” Exception to the “50 or More” Test</a:t>
            </a:r>
            <a:endParaRPr lang="en-US" sz="2400" dirty="0">
              <a:effectLst/>
            </a:endParaRPr>
          </a:p>
          <a:p>
            <a:pPr lvl="2" eaLnBrk="1" hangingPunct="1">
              <a:lnSpc>
                <a:spcPct val="150000"/>
              </a:lnSpc>
            </a:pPr>
            <a:r>
              <a:rPr lang="en-US" sz="2000" dirty="0" smtClean="0">
                <a:effectLst/>
              </a:rPr>
              <a:t>Applies if there are “50 or More” for 120 days or fewer during the year and any employees in excess of 50 are seasonal workers</a:t>
            </a:r>
            <a:endParaRPr lang="en-US" sz="2000" dirty="0">
              <a:effectLst/>
            </a:endParaRPr>
          </a:p>
        </p:txBody>
      </p:sp>
    </p:spTree>
    <p:extLst>
      <p:ext uri="{BB962C8B-B14F-4D97-AF65-F5344CB8AC3E}">
        <p14:creationId xmlns:p14="http://schemas.microsoft.com/office/powerpoint/2010/main" val="3618446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a:xfrm>
            <a:off x="457200" y="1905000"/>
            <a:ext cx="8229600" cy="3810000"/>
          </a:xfrm>
        </p:spPr>
        <p:txBody>
          <a:bodyPr/>
          <a:lstStyle/>
          <a:p>
            <a:pPr marL="971550" lvl="1" indent="-514350" eaLnBrk="1" hangingPunct="1">
              <a:lnSpc>
                <a:spcPct val="150000"/>
              </a:lnSpc>
              <a:buNone/>
            </a:pPr>
            <a:r>
              <a:rPr lang="en-US" dirty="0" smtClean="0">
                <a:effectLst/>
              </a:rPr>
              <a:t>Employer “Play or Pay” Mandate —</a:t>
            </a:r>
          </a:p>
          <a:p>
            <a:pPr lvl="1" eaLnBrk="1" hangingPunct="1">
              <a:lnSpc>
                <a:spcPct val="150000"/>
              </a:lnSpc>
            </a:pPr>
            <a:r>
              <a:rPr lang="en-US" sz="2400" dirty="0" smtClean="0">
                <a:effectLst/>
              </a:rPr>
              <a:t>IRS definition of “Seasonal Worker”:</a:t>
            </a:r>
            <a:endParaRPr lang="en-US" sz="2400" dirty="0">
              <a:effectLst/>
            </a:endParaRPr>
          </a:p>
          <a:p>
            <a:pPr marL="914400" lvl="2" indent="0" eaLnBrk="1" hangingPunct="1">
              <a:buNone/>
            </a:pPr>
            <a:endParaRPr lang="en-US" sz="2000" dirty="0" smtClean="0">
              <a:effectLst/>
            </a:endParaRPr>
          </a:p>
          <a:p>
            <a:pPr marL="914400" lvl="2" indent="0" eaLnBrk="1" hangingPunct="1">
              <a:buNone/>
            </a:pPr>
            <a:r>
              <a:rPr lang="en-US" sz="2000" dirty="0" smtClean="0">
                <a:effectLst/>
              </a:rPr>
              <a:t>Labor </a:t>
            </a:r>
            <a:r>
              <a:rPr lang="en-US" sz="2000" dirty="0">
                <a:effectLst/>
              </a:rPr>
              <a:t>is performed on a seasonal basis where, ordinarily, the employment pertains to or is of the kind exclusively performed at certain seasons or periods of the year and which, from its nature, may not be continuous or carried on throughout the year.  </a:t>
            </a:r>
            <a:endParaRPr lang="en-US" sz="2400" dirty="0" smtClean="0"/>
          </a:p>
        </p:txBody>
      </p:sp>
    </p:spTree>
    <p:extLst>
      <p:ext uri="{BB962C8B-B14F-4D97-AF65-F5344CB8AC3E}">
        <p14:creationId xmlns:p14="http://schemas.microsoft.com/office/powerpoint/2010/main" val="3334306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p:txBody>
          <a:bodyPr/>
          <a:lstStyle/>
          <a:p>
            <a:pPr eaLnBrk="1" hangingPunct="1">
              <a:lnSpc>
                <a:spcPct val="90000"/>
              </a:lnSpc>
              <a:buNone/>
            </a:pPr>
            <a:r>
              <a:rPr lang="en-US" sz="2800" dirty="0" smtClean="0">
                <a:effectLst/>
              </a:rPr>
              <a:t>Employer “Play or Pay” Mandate —</a:t>
            </a:r>
          </a:p>
          <a:p>
            <a:pPr lvl="1" eaLnBrk="1" hangingPunct="1">
              <a:lnSpc>
                <a:spcPct val="90000"/>
              </a:lnSpc>
            </a:pPr>
            <a:endParaRPr lang="en-US" sz="2400" dirty="0" smtClean="0">
              <a:effectLst/>
            </a:endParaRPr>
          </a:p>
          <a:p>
            <a:pPr lvl="1" eaLnBrk="1" hangingPunct="1">
              <a:lnSpc>
                <a:spcPct val="90000"/>
              </a:lnSpc>
            </a:pPr>
            <a:r>
              <a:rPr lang="en-US" sz="2400" dirty="0" smtClean="0">
                <a:effectLst/>
              </a:rPr>
              <a:t>In order to “play” and avoid the possibility of “paying” penalty taxes, an employer must offer </a:t>
            </a:r>
            <a:r>
              <a:rPr lang="en-US" sz="2400" u="sng" dirty="0" smtClean="0">
                <a:effectLst/>
              </a:rPr>
              <a:t>adequate</a:t>
            </a:r>
            <a:r>
              <a:rPr lang="en-US" sz="2400" dirty="0" smtClean="0">
                <a:effectLst/>
              </a:rPr>
              <a:t> and </a:t>
            </a:r>
            <a:r>
              <a:rPr lang="en-US" sz="2400" u="sng" dirty="0" smtClean="0">
                <a:effectLst/>
              </a:rPr>
              <a:t>affordable</a:t>
            </a:r>
            <a:r>
              <a:rPr lang="en-US" sz="2400" dirty="0" smtClean="0">
                <a:effectLst/>
              </a:rPr>
              <a:t> group health plan coverage to substantially all full-time employees and their dependents</a:t>
            </a:r>
          </a:p>
          <a:p>
            <a:pPr lvl="2" eaLnBrk="1" hangingPunct="1">
              <a:lnSpc>
                <a:spcPct val="90000"/>
              </a:lnSpc>
            </a:pPr>
            <a:endParaRPr lang="en-US" sz="2000" dirty="0" smtClean="0">
              <a:effectLst/>
            </a:endParaRPr>
          </a:p>
          <a:p>
            <a:pPr lvl="2" eaLnBrk="1" hangingPunct="1">
              <a:lnSpc>
                <a:spcPct val="90000"/>
              </a:lnSpc>
            </a:pPr>
            <a:r>
              <a:rPr lang="en-US" sz="2000" dirty="0" smtClean="0">
                <a:effectLst/>
              </a:rPr>
              <a:t>Adequate = “Minimum Value” (plan covers at least 60% of the cost of benefits)</a:t>
            </a:r>
          </a:p>
          <a:p>
            <a:pPr lvl="2" eaLnBrk="1" hangingPunct="1">
              <a:lnSpc>
                <a:spcPct val="90000"/>
              </a:lnSpc>
            </a:pPr>
            <a:endParaRPr lang="en-US" sz="2000" dirty="0" smtClean="0">
              <a:effectLst/>
            </a:endParaRPr>
          </a:p>
          <a:p>
            <a:pPr lvl="2" eaLnBrk="1" hangingPunct="1">
              <a:lnSpc>
                <a:spcPct val="90000"/>
              </a:lnSpc>
            </a:pPr>
            <a:r>
              <a:rPr lang="en-US" sz="2000" dirty="0" smtClean="0">
                <a:effectLst/>
              </a:rPr>
              <a:t>Affordable = Employee premium cost does not exceed 9.5% of “household income”</a:t>
            </a:r>
            <a:endParaRPr lang="en-US" dirty="0" smtClean="0">
              <a:effectLst/>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Reform/ERISA</a:t>
            </a:r>
          </a:p>
        </p:txBody>
      </p:sp>
      <p:sp>
        <p:nvSpPr>
          <p:cNvPr id="3" name="Content Placeholder 2"/>
          <p:cNvSpPr>
            <a:spLocks noGrp="1"/>
          </p:cNvSpPr>
          <p:nvPr>
            <p:ph idx="1"/>
          </p:nvPr>
        </p:nvSpPr>
        <p:spPr>
          <a:xfrm>
            <a:off x="457200" y="1295400"/>
            <a:ext cx="8229600" cy="5181600"/>
          </a:xfrm>
        </p:spPr>
        <p:txBody>
          <a:bodyPr/>
          <a:lstStyle/>
          <a:p>
            <a:pPr marL="971550" lvl="1" indent="-514350" eaLnBrk="1" hangingPunct="1">
              <a:lnSpc>
                <a:spcPct val="150000"/>
              </a:lnSpc>
              <a:buNone/>
            </a:pPr>
            <a:r>
              <a:rPr lang="en-US" dirty="0" smtClean="0">
                <a:effectLst/>
              </a:rPr>
              <a:t>Employer “Play or Pay” Mandate —</a:t>
            </a:r>
          </a:p>
          <a:p>
            <a:pPr lvl="1" eaLnBrk="1" hangingPunct="1">
              <a:lnSpc>
                <a:spcPct val="120000"/>
              </a:lnSpc>
            </a:pPr>
            <a:r>
              <a:rPr lang="en-US" sz="2400" dirty="0" smtClean="0">
                <a:effectLst/>
              </a:rPr>
              <a:t>“Safe Harbor” incomes for the 9.5% test:</a:t>
            </a:r>
            <a:endParaRPr lang="en-US" sz="2400" dirty="0">
              <a:effectLst/>
            </a:endParaRPr>
          </a:p>
          <a:p>
            <a:pPr lvl="2" eaLnBrk="1" hangingPunct="1">
              <a:lnSpc>
                <a:spcPct val="120000"/>
              </a:lnSpc>
            </a:pPr>
            <a:r>
              <a:rPr lang="en-US" sz="2000" dirty="0" smtClean="0">
                <a:effectLst/>
              </a:rPr>
              <a:t>Current year W-2 income</a:t>
            </a:r>
            <a:endParaRPr lang="en-US" sz="2000" dirty="0">
              <a:effectLst/>
            </a:endParaRPr>
          </a:p>
          <a:p>
            <a:pPr lvl="2" eaLnBrk="1" hangingPunct="1">
              <a:lnSpc>
                <a:spcPct val="120000"/>
              </a:lnSpc>
            </a:pPr>
            <a:r>
              <a:rPr lang="en-US" sz="2000" dirty="0" smtClean="0">
                <a:effectLst/>
              </a:rPr>
              <a:t>“Rate of Pay” (x 130 hours for hourly employees)</a:t>
            </a:r>
          </a:p>
          <a:p>
            <a:pPr lvl="2" eaLnBrk="1" hangingPunct="1">
              <a:lnSpc>
                <a:spcPct val="120000"/>
              </a:lnSpc>
            </a:pPr>
            <a:r>
              <a:rPr lang="en-US" sz="2000" dirty="0" smtClean="0">
                <a:effectLst/>
              </a:rPr>
              <a:t>Federal Poverty Line (currently results in max monthly employee contribution of $90.97)</a:t>
            </a:r>
            <a:endParaRPr lang="en-US" sz="2000" dirty="0">
              <a:effectLst/>
            </a:endParaRPr>
          </a:p>
          <a:p>
            <a:pPr lvl="1" eaLnBrk="1" hangingPunct="1">
              <a:lnSpc>
                <a:spcPct val="120000"/>
              </a:lnSpc>
            </a:pPr>
            <a:r>
              <a:rPr lang="en-US" sz="2400" dirty="0" smtClean="0">
                <a:effectLst/>
              </a:rPr>
              <a:t>Important to keep in mind:</a:t>
            </a:r>
          </a:p>
          <a:p>
            <a:pPr marL="1371600" lvl="2" indent="-514350" eaLnBrk="1" hangingPunct="1">
              <a:lnSpc>
                <a:spcPct val="120000"/>
              </a:lnSpc>
            </a:pPr>
            <a:r>
              <a:rPr lang="en-US" sz="2000" dirty="0" smtClean="0">
                <a:effectLst/>
              </a:rPr>
              <a:t>Affordability based upon cost of employee-only coverage</a:t>
            </a:r>
          </a:p>
          <a:p>
            <a:pPr marL="1371600" lvl="2" indent="-514350" eaLnBrk="1" hangingPunct="1">
              <a:lnSpc>
                <a:spcPct val="120000"/>
              </a:lnSpc>
            </a:pPr>
            <a:r>
              <a:rPr lang="en-US" sz="2000" dirty="0" smtClean="0">
                <a:effectLst/>
              </a:rPr>
              <a:t>Dependent coverage must be offered, but does not need to be subsidized</a:t>
            </a:r>
          </a:p>
          <a:p>
            <a:pPr marL="1371600" lvl="2" indent="-514350" eaLnBrk="1" hangingPunct="1">
              <a:lnSpc>
                <a:spcPct val="120000"/>
              </a:lnSpc>
            </a:pPr>
            <a:r>
              <a:rPr lang="en-US" sz="2000" dirty="0" smtClean="0">
                <a:effectLst/>
              </a:rPr>
              <a:t>An offer is all that is required</a:t>
            </a:r>
          </a:p>
        </p:txBody>
      </p:sp>
    </p:spTree>
    <p:extLst>
      <p:ext uri="{BB962C8B-B14F-4D97-AF65-F5344CB8AC3E}">
        <p14:creationId xmlns:p14="http://schemas.microsoft.com/office/powerpoint/2010/main" val="469396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lan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1309</Words>
  <Application>Microsoft Office PowerPoint</Application>
  <PresentationFormat>On-screen Show (4:3)</PresentationFormat>
  <Paragraphs>141</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Balance</vt:lpstr>
      <vt:lpstr>PowerPoint Presentation</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Healthcare Reform/ERISA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dc:creator>
  <cp:lastModifiedBy>Michelle</cp:lastModifiedBy>
  <cp:revision>1</cp:revision>
  <dcterms:modified xsi:type="dcterms:W3CDTF">2014-09-11T20:55:03Z</dcterms:modified>
</cp:coreProperties>
</file>