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4" r:id="rId1"/>
  </p:sldMasterIdLst>
  <p:notesMasterIdLst>
    <p:notesMasterId r:id="rId28"/>
  </p:notesMasterIdLst>
  <p:handoutMasterIdLst>
    <p:handoutMasterId r:id="rId29"/>
  </p:handoutMasterIdLst>
  <p:sldIdLst>
    <p:sldId id="522" r:id="rId2"/>
    <p:sldId id="541" r:id="rId3"/>
    <p:sldId id="563" r:id="rId4"/>
    <p:sldId id="564" r:id="rId5"/>
    <p:sldId id="565" r:id="rId6"/>
    <p:sldId id="566" r:id="rId7"/>
    <p:sldId id="567" r:id="rId8"/>
    <p:sldId id="569" r:id="rId9"/>
    <p:sldId id="570" r:id="rId10"/>
    <p:sldId id="571" r:id="rId11"/>
    <p:sldId id="572" r:id="rId12"/>
    <p:sldId id="573" r:id="rId13"/>
    <p:sldId id="574" r:id="rId14"/>
    <p:sldId id="575" r:id="rId15"/>
    <p:sldId id="548" r:id="rId16"/>
    <p:sldId id="549" r:id="rId17"/>
    <p:sldId id="551" r:id="rId18"/>
    <p:sldId id="552" r:id="rId19"/>
    <p:sldId id="559" r:id="rId20"/>
    <p:sldId id="554" r:id="rId21"/>
    <p:sldId id="553" r:id="rId22"/>
    <p:sldId id="543" r:id="rId23"/>
    <p:sldId id="546" r:id="rId24"/>
    <p:sldId id="544" r:id="rId25"/>
    <p:sldId id="550" r:id="rId26"/>
    <p:sldId id="555" r:id="rId27"/>
  </p:sldIdLst>
  <p:sldSz cx="9144000" cy="6858000" type="screen4x3"/>
  <p:notesSz cx="7010400" cy="9296400"/>
  <p:defaultTextStyle>
    <a:defPPr>
      <a:defRPr lang="en-US"/>
    </a:defPPr>
    <a:lvl1pPr algn="l" rtl="0" fontAlgn="base">
      <a:spcBef>
        <a:spcPct val="0"/>
      </a:spcBef>
      <a:spcAft>
        <a:spcPct val="0"/>
      </a:spcAft>
      <a:defRPr sz="2400" b="1" kern="1200" baseline="-25000">
        <a:solidFill>
          <a:schemeClr val="tx1"/>
        </a:solidFill>
        <a:latin typeface="Times New Roman" pitchFamily="18" charset="0"/>
        <a:ea typeface="+mn-ea"/>
        <a:cs typeface="+mn-cs"/>
      </a:defRPr>
    </a:lvl1pPr>
    <a:lvl2pPr marL="457200" algn="l" rtl="0" fontAlgn="base">
      <a:spcBef>
        <a:spcPct val="0"/>
      </a:spcBef>
      <a:spcAft>
        <a:spcPct val="0"/>
      </a:spcAft>
      <a:defRPr sz="2400" b="1" kern="1200" baseline="-25000">
        <a:solidFill>
          <a:schemeClr val="tx1"/>
        </a:solidFill>
        <a:latin typeface="Times New Roman" pitchFamily="18" charset="0"/>
        <a:ea typeface="+mn-ea"/>
        <a:cs typeface="+mn-cs"/>
      </a:defRPr>
    </a:lvl2pPr>
    <a:lvl3pPr marL="914400" algn="l" rtl="0" fontAlgn="base">
      <a:spcBef>
        <a:spcPct val="0"/>
      </a:spcBef>
      <a:spcAft>
        <a:spcPct val="0"/>
      </a:spcAft>
      <a:defRPr sz="2400" b="1" kern="1200" baseline="-25000">
        <a:solidFill>
          <a:schemeClr val="tx1"/>
        </a:solidFill>
        <a:latin typeface="Times New Roman" pitchFamily="18" charset="0"/>
        <a:ea typeface="+mn-ea"/>
        <a:cs typeface="+mn-cs"/>
      </a:defRPr>
    </a:lvl3pPr>
    <a:lvl4pPr marL="1371600" algn="l" rtl="0" fontAlgn="base">
      <a:spcBef>
        <a:spcPct val="0"/>
      </a:spcBef>
      <a:spcAft>
        <a:spcPct val="0"/>
      </a:spcAft>
      <a:defRPr sz="2400" b="1" kern="1200" baseline="-25000">
        <a:solidFill>
          <a:schemeClr val="tx1"/>
        </a:solidFill>
        <a:latin typeface="Times New Roman" pitchFamily="18" charset="0"/>
        <a:ea typeface="+mn-ea"/>
        <a:cs typeface="+mn-cs"/>
      </a:defRPr>
    </a:lvl4pPr>
    <a:lvl5pPr marL="1828800" algn="l" rtl="0" fontAlgn="base">
      <a:spcBef>
        <a:spcPct val="0"/>
      </a:spcBef>
      <a:spcAft>
        <a:spcPct val="0"/>
      </a:spcAft>
      <a:defRPr sz="2400" b="1" kern="1200" baseline="-25000">
        <a:solidFill>
          <a:schemeClr val="tx1"/>
        </a:solidFill>
        <a:latin typeface="Times New Roman" pitchFamily="18" charset="0"/>
        <a:ea typeface="+mn-ea"/>
        <a:cs typeface="+mn-cs"/>
      </a:defRPr>
    </a:lvl5pPr>
    <a:lvl6pPr marL="2286000" algn="l" defTabSz="914400" rtl="0" eaLnBrk="1" latinLnBrk="0" hangingPunct="1">
      <a:defRPr sz="2400" b="1" kern="1200" baseline="-25000">
        <a:solidFill>
          <a:schemeClr val="tx1"/>
        </a:solidFill>
        <a:latin typeface="Times New Roman" pitchFamily="18" charset="0"/>
        <a:ea typeface="+mn-ea"/>
        <a:cs typeface="+mn-cs"/>
      </a:defRPr>
    </a:lvl6pPr>
    <a:lvl7pPr marL="2743200" algn="l" defTabSz="914400" rtl="0" eaLnBrk="1" latinLnBrk="0" hangingPunct="1">
      <a:defRPr sz="2400" b="1" kern="1200" baseline="-25000">
        <a:solidFill>
          <a:schemeClr val="tx1"/>
        </a:solidFill>
        <a:latin typeface="Times New Roman" pitchFamily="18" charset="0"/>
        <a:ea typeface="+mn-ea"/>
        <a:cs typeface="+mn-cs"/>
      </a:defRPr>
    </a:lvl7pPr>
    <a:lvl8pPr marL="3200400" algn="l" defTabSz="914400" rtl="0" eaLnBrk="1" latinLnBrk="0" hangingPunct="1">
      <a:defRPr sz="2400" b="1" kern="1200" baseline="-25000">
        <a:solidFill>
          <a:schemeClr val="tx1"/>
        </a:solidFill>
        <a:latin typeface="Times New Roman" pitchFamily="18" charset="0"/>
        <a:ea typeface="+mn-ea"/>
        <a:cs typeface="+mn-cs"/>
      </a:defRPr>
    </a:lvl8pPr>
    <a:lvl9pPr marL="3657600" algn="l" defTabSz="914400" rtl="0" eaLnBrk="1" latinLnBrk="0" hangingPunct="1">
      <a:defRPr sz="2400" b="1" kern="1200" baseline="-250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ker, Stephen" initials="S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CC00"/>
    <a:srgbClr val="66FF66"/>
    <a:srgbClr val="FFFF99"/>
    <a:srgbClr val="FFFF66"/>
    <a:srgbClr val="FFFF00"/>
    <a:srgbClr val="800000"/>
    <a:srgbClr val="FFCC99"/>
    <a:srgbClr val="FF7C8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88792" autoAdjust="0"/>
  </p:normalViewPr>
  <p:slideViewPr>
    <p:cSldViewPr snapToGrid="0">
      <p:cViewPr>
        <p:scale>
          <a:sx n="90" d="100"/>
          <a:sy n="90" d="100"/>
        </p:scale>
        <p:origin x="-2244" y="-396"/>
      </p:cViewPr>
      <p:guideLst>
        <p:guide orient="horz" pos="2160"/>
        <p:guide pos="2880"/>
      </p:guideLst>
    </p:cSldViewPr>
  </p:slideViewPr>
  <p:outlineViewPr>
    <p:cViewPr>
      <p:scale>
        <a:sx n="33" d="100"/>
        <a:sy n="33" d="100"/>
      </p:scale>
      <p:origin x="0" y="14334"/>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2064" y="57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2" y="1"/>
            <a:ext cx="3038476" cy="465138"/>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defTabSz="917448" eaLnBrk="0" hangingPunct="0">
              <a:defRPr sz="1200" b="0">
                <a:latin typeface="Times" pitchFamily="18" charset="0"/>
              </a:defRPr>
            </a:lvl1pPr>
          </a:lstStyle>
          <a:p>
            <a:pPr>
              <a:defRPr/>
            </a:pPr>
            <a:endParaRPr lang="en-US" altLang="en-US" dirty="0"/>
          </a:p>
        </p:txBody>
      </p:sp>
      <p:sp>
        <p:nvSpPr>
          <p:cNvPr id="32771" name="Rectangle 3"/>
          <p:cNvSpPr>
            <a:spLocks noGrp="1" noChangeArrowheads="1"/>
          </p:cNvSpPr>
          <p:nvPr>
            <p:ph type="dt" sz="quarter" idx="1"/>
          </p:nvPr>
        </p:nvSpPr>
        <p:spPr bwMode="auto">
          <a:xfrm>
            <a:off x="3971927" y="1"/>
            <a:ext cx="3038476" cy="465138"/>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algn="r" defTabSz="917448" eaLnBrk="0" hangingPunct="0">
              <a:defRPr sz="1200" b="0">
                <a:latin typeface="Times" pitchFamily="18" charset="0"/>
              </a:defRPr>
            </a:lvl1pPr>
          </a:lstStyle>
          <a:p>
            <a:pPr>
              <a:defRPr/>
            </a:pPr>
            <a:endParaRPr lang="en-US" altLang="en-US" dirty="0"/>
          </a:p>
        </p:txBody>
      </p:sp>
      <p:sp>
        <p:nvSpPr>
          <p:cNvPr id="32772" name="Rectangle 4"/>
          <p:cNvSpPr>
            <a:spLocks noGrp="1" noChangeArrowheads="1"/>
          </p:cNvSpPr>
          <p:nvPr>
            <p:ph type="ftr" sz="quarter" idx="2"/>
          </p:nvPr>
        </p:nvSpPr>
        <p:spPr bwMode="auto">
          <a:xfrm>
            <a:off x="2" y="8831264"/>
            <a:ext cx="3038476" cy="465138"/>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defTabSz="917448" eaLnBrk="0" hangingPunct="0">
              <a:defRPr sz="1200" b="0">
                <a:latin typeface="Times" pitchFamily="18" charset="0"/>
              </a:defRPr>
            </a:lvl1pPr>
          </a:lstStyle>
          <a:p>
            <a:pPr>
              <a:defRPr/>
            </a:pPr>
            <a:endParaRPr lang="en-US" altLang="en-US" dirty="0"/>
          </a:p>
        </p:txBody>
      </p:sp>
      <p:sp>
        <p:nvSpPr>
          <p:cNvPr id="32773" name="Rectangle 5"/>
          <p:cNvSpPr>
            <a:spLocks noGrp="1" noChangeArrowheads="1"/>
          </p:cNvSpPr>
          <p:nvPr>
            <p:ph type="sldNum" sz="quarter" idx="3"/>
          </p:nvPr>
        </p:nvSpPr>
        <p:spPr bwMode="auto">
          <a:xfrm>
            <a:off x="3971927" y="8831264"/>
            <a:ext cx="3038476" cy="465138"/>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algn="r" defTabSz="917448" eaLnBrk="0" hangingPunct="0">
              <a:defRPr sz="1200" b="0">
                <a:latin typeface="Times" pitchFamily="18" charset="0"/>
              </a:defRPr>
            </a:lvl1pPr>
          </a:lstStyle>
          <a:p>
            <a:pPr>
              <a:defRPr/>
            </a:pPr>
            <a:fld id="{EA582C26-03B2-485D-B83B-4196A9239233}" type="slidenum">
              <a:rPr lang="en-US" altLang="en-US"/>
              <a:pPr>
                <a:defRPr/>
              </a:pPr>
              <a:t>‹#›</a:t>
            </a:fld>
            <a:endParaRPr lang="en-US" altLang="en-US" dirty="0"/>
          </a:p>
        </p:txBody>
      </p:sp>
    </p:spTree>
    <p:extLst>
      <p:ext uri="{BB962C8B-B14F-4D97-AF65-F5344CB8AC3E}">
        <p14:creationId xmlns:p14="http://schemas.microsoft.com/office/powerpoint/2010/main" val="243452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050"/>
          <p:cNvSpPr>
            <a:spLocks noGrp="1" noChangeArrowheads="1"/>
          </p:cNvSpPr>
          <p:nvPr>
            <p:ph type="hdr" sz="quarter"/>
          </p:nvPr>
        </p:nvSpPr>
        <p:spPr bwMode="auto">
          <a:xfrm>
            <a:off x="2" y="2"/>
            <a:ext cx="3038476" cy="461963"/>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defTabSz="917448">
              <a:defRPr sz="1200" b="0"/>
            </a:lvl1pPr>
          </a:lstStyle>
          <a:p>
            <a:pPr>
              <a:defRPr/>
            </a:pPr>
            <a:endParaRPr lang="en-US" dirty="0"/>
          </a:p>
        </p:txBody>
      </p:sp>
      <p:sp>
        <p:nvSpPr>
          <p:cNvPr id="81923" name="Rectangle 2051"/>
          <p:cNvSpPr>
            <a:spLocks noGrp="1" noChangeArrowheads="1"/>
          </p:cNvSpPr>
          <p:nvPr>
            <p:ph type="dt" idx="1"/>
          </p:nvPr>
        </p:nvSpPr>
        <p:spPr bwMode="auto">
          <a:xfrm>
            <a:off x="3971927" y="2"/>
            <a:ext cx="3038476" cy="461963"/>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algn="r" defTabSz="917448">
              <a:defRPr sz="1200" b="0"/>
            </a:lvl1pPr>
          </a:lstStyle>
          <a:p>
            <a:pPr>
              <a:defRPr/>
            </a:pPr>
            <a:endParaRPr lang="en-US" dirty="0"/>
          </a:p>
        </p:txBody>
      </p:sp>
      <p:sp>
        <p:nvSpPr>
          <p:cNvPr id="33796" name="Rectangle 2052"/>
          <p:cNvSpPr>
            <a:spLocks noGrp="1" noRot="1" noChangeAspect="1" noChangeArrowheads="1" noTextEdit="1"/>
          </p:cNvSpPr>
          <p:nvPr>
            <p:ph type="sldImg" idx="2"/>
          </p:nvPr>
        </p:nvSpPr>
        <p:spPr bwMode="auto">
          <a:xfrm>
            <a:off x="1195388" y="692150"/>
            <a:ext cx="4622800" cy="3467100"/>
          </a:xfrm>
          <a:prstGeom prst="rect">
            <a:avLst/>
          </a:prstGeom>
          <a:noFill/>
          <a:ln w="9525">
            <a:solidFill>
              <a:srgbClr val="000000"/>
            </a:solidFill>
            <a:miter lim="800000"/>
            <a:headEnd/>
            <a:tailEnd/>
          </a:ln>
        </p:spPr>
      </p:sp>
      <p:sp>
        <p:nvSpPr>
          <p:cNvPr id="81925" name="Rectangle 2053"/>
          <p:cNvSpPr>
            <a:spLocks noGrp="1" noChangeArrowheads="1"/>
          </p:cNvSpPr>
          <p:nvPr>
            <p:ph type="body" sz="quarter" idx="3"/>
          </p:nvPr>
        </p:nvSpPr>
        <p:spPr bwMode="auto">
          <a:xfrm>
            <a:off x="935038" y="4389437"/>
            <a:ext cx="5140325" cy="4235450"/>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2054"/>
          <p:cNvSpPr>
            <a:spLocks noGrp="1" noChangeArrowheads="1"/>
          </p:cNvSpPr>
          <p:nvPr>
            <p:ph type="ftr" sz="quarter" idx="4"/>
          </p:nvPr>
        </p:nvSpPr>
        <p:spPr bwMode="auto">
          <a:xfrm>
            <a:off x="2" y="8855077"/>
            <a:ext cx="3038476" cy="461963"/>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defTabSz="917448">
              <a:defRPr sz="1200" b="0"/>
            </a:lvl1pPr>
          </a:lstStyle>
          <a:p>
            <a:pPr>
              <a:defRPr/>
            </a:pPr>
            <a:endParaRPr lang="en-US" dirty="0"/>
          </a:p>
        </p:txBody>
      </p:sp>
      <p:sp>
        <p:nvSpPr>
          <p:cNvPr id="81927" name="Rectangle 2055"/>
          <p:cNvSpPr>
            <a:spLocks noGrp="1" noChangeArrowheads="1"/>
          </p:cNvSpPr>
          <p:nvPr>
            <p:ph type="sldNum" sz="quarter" idx="5"/>
          </p:nvPr>
        </p:nvSpPr>
        <p:spPr bwMode="auto">
          <a:xfrm>
            <a:off x="3971927" y="8855077"/>
            <a:ext cx="3038476" cy="461963"/>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algn="r" defTabSz="917448">
              <a:defRPr sz="1200" b="0"/>
            </a:lvl1pPr>
          </a:lstStyle>
          <a:p>
            <a:pPr>
              <a:defRPr/>
            </a:pPr>
            <a:fld id="{26893AEF-56BD-4671-AB2F-3428C6CC90BD}" type="slidenum">
              <a:rPr lang="en-US"/>
              <a:pPr>
                <a:defRPr/>
              </a:pPr>
              <a:t>‹#›</a:t>
            </a:fld>
            <a:endParaRPr lang="en-US" dirty="0"/>
          </a:p>
        </p:txBody>
      </p:sp>
    </p:spTree>
    <p:extLst>
      <p:ext uri="{BB962C8B-B14F-4D97-AF65-F5344CB8AC3E}">
        <p14:creationId xmlns:p14="http://schemas.microsoft.com/office/powerpoint/2010/main" val="2520645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a:t>
            </a:fld>
            <a:endParaRPr lang="en-US" dirty="0"/>
          </a:p>
        </p:txBody>
      </p:sp>
    </p:spTree>
    <p:extLst>
      <p:ext uri="{BB962C8B-B14F-4D97-AF65-F5344CB8AC3E}">
        <p14:creationId xmlns:p14="http://schemas.microsoft.com/office/powerpoint/2010/main" val="127866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co-op-sponsored retiree HRA is administered by CBA. They will provide the same level of service you’ve come to expect, and you can call CBA if you have an issue with your HRA.</a:t>
            </a:r>
          </a:p>
          <a:p>
            <a:pPr marL="171450" indent="-171450">
              <a:buFont typeface="Arial" panose="020B0604020202020204" pitchFamily="34" charset="0"/>
              <a:buChar char="•"/>
            </a:pPr>
            <a:r>
              <a:rPr lang="en-US" baseline="0" dirty="0" smtClean="0"/>
              <a:t>You have the flexibility with an HRA to use the contributions toward new plans that meet your needs.</a:t>
            </a:r>
          </a:p>
          <a:p>
            <a:pPr marL="171450" indent="-171450">
              <a:buFont typeface="Arial" panose="020B0604020202020204" pitchFamily="34" charset="0"/>
              <a:buChar char="•"/>
            </a:pPr>
            <a:r>
              <a:rPr lang="en-US" baseline="0" dirty="0" smtClean="0"/>
              <a:t>This HRA has a fast and easy auto-reimbursement feature. If you choose to elect it, you don’t have to file claims to get reimbursed for your premium payments. It all happens automatically and quickly.</a:t>
            </a:r>
          </a:p>
          <a:p>
            <a:pPr marL="171450" indent="-171450">
              <a:buFont typeface="Arial" panose="020B0604020202020204" pitchFamily="34" charset="0"/>
              <a:buChar char="•"/>
            </a:pPr>
            <a:r>
              <a:rPr lang="en-US" baseline="0" dirty="0" smtClean="0"/>
              <a:t>The reimbursements are deposited in the account you select.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Note: </a:t>
            </a:r>
            <a:r>
              <a:rPr lang="en-US" baseline="0" dirty="0" smtClean="0"/>
              <a:t>You may want to add a bullet that lets retiree know whether your HRA will reimburse premiums only or reimburse all eligible 213(d) expenses. You may also want to add a slide letting retirees know what their retiree benefit reimbursement will be.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Note: </a:t>
            </a:r>
            <a:r>
              <a:rPr lang="en-US" baseline="0" dirty="0" smtClean="0"/>
              <a:t>Remove this slide (slide 38) if you will be providing a retiree subsidy in another way, or if you don’t provide a retiree subsidy.</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14</a:t>
            </a:fld>
            <a:endParaRPr lang="en-US" dirty="0"/>
          </a:p>
        </p:txBody>
      </p:sp>
    </p:spTree>
    <p:extLst>
      <p:ext uri="{BB962C8B-B14F-4D97-AF65-F5344CB8AC3E}">
        <p14:creationId xmlns:p14="http://schemas.microsoft.com/office/powerpoint/2010/main" val="273519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ヒラギノ角ゴ Pro W3" charset="-128"/>
              </a:rPr>
              <a:t>NRECA is to CBA – as – United Healthcare is to UMR      UMR located in Wausau Wisconsin</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pitchFamily="34" charset="0"/>
                <a:ea typeface="ヒラギノ角ゴ Pro W3" charset="-128"/>
              </a:defRPr>
            </a:lvl1pPr>
            <a:lvl2pPr marL="742950" indent="-285750" defTabSz="917575" eaLnBrk="0" hangingPunct="0">
              <a:defRPr sz="2400">
                <a:solidFill>
                  <a:schemeClr val="tx1"/>
                </a:solidFill>
                <a:latin typeface="Arial" pitchFamily="34" charset="0"/>
                <a:ea typeface="ヒラギノ角ゴ Pro W3" charset="-128"/>
              </a:defRPr>
            </a:lvl2pPr>
            <a:lvl3pPr marL="1143000" indent="-228600" defTabSz="917575" eaLnBrk="0" hangingPunct="0">
              <a:defRPr sz="2400">
                <a:solidFill>
                  <a:schemeClr val="tx1"/>
                </a:solidFill>
                <a:latin typeface="Arial" pitchFamily="34" charset="0"/>
                <a:ea typeface="ヒラギノ角ゴ Pro W3" charset="-128"/>
              </a:defRPr>
            </a:lvl3pPr>
            <a:lvl4pPr marL="1600200" indent="-228600" defTabSz="917575" eaLnBrk="0" hangingPunct="0">
              <a:defRPr sz="2400">
                <a:solidFill>
                  <a:schemeClr val="tx1"/>
                </a:solidFill>
                <a:latin typeface="Arial" pitchFamily="34" charset="0"/>
                <a:ea typeface="ヒラギノ角ゴ Pro W3" charset="-128"/>
              </a:defRPr>
            </a:lvl4pPr>
            <a:lvl5pPr marL="2057400" indent="-228600" defTabSz="917575" eaLnBrk="0" hangingPunct="0">
              <a:defRPr sz="2400">
                <a:solidFill>
                  <a:schemeClr val="tx1"/>
                </a:solidFill>
                <a:latin typeface="Arial" pitchFamily="34" charset="0"/>
                <a:ea typeface="ヒラギノ角ゴ Pro W3" charset="-128"/>
              </a:defRPr>
            </a:lvl5pPr>
            <a:lvl6pPr marL="2514600" indent="-228600" defTabSz="917575"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917575"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917575"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91757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A193DBB5-310A-44FE-993F-0EA6344CD49F}" type="slidenum">
              <a:rPr lang="en-US" sz="1200" smtClean="0"/>
              <a:pPr/>
              <a:t>15</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dirty="0" smtClean="0"/>
          </a:p>
        </p:txBody>
      </p:sp>
      <p:sp>
        <p:nvSpPr>
          <p:cNvPr id="12292" name="Slide Number Placeholder 3"/>
          <p:cNvSpPr>
            <a:spLocks noGrp="1"/>
          </p:cNvSpPr>
          <p:nvPr>
            <p:ph type="sldNum" sz="quarter" idx="5"/>
          </p:nvPr>
        </p:nvSpPr>
        <p:spPr>
          <a:noFill/>
        </p:spPr>
        <p:txBody>
          <a:bodyPr/>
          <a:lstStyle/>
          <a:p>
            <a:fld id="{A5F3A76D-E3E4-40F4-B88B-C18FAA05D827}" type="slidenum">
              <a:rPr lang="en-US" smtClean="0"/>
              <a:pPr/>
              <a:t>17</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dirty="0" smtClean="0"/>
          </a:p>
        </p:txBody>
      </p:sp>
      <p:sp>
        <p:nvSpPr>
          <p:cNvPr id="12292" name="Slide Number Placeholder 3"/>
          <p:cNvSpPr>
            <a:spLocks noGrp="1"/>
          </p:cNvSpPr>
          <p:nvPr>
            <p:ph type="sldNum" sz="quarter" idx="5"/>
          </p:nvPr>
        </p:nvSpPr>
        <p:spPr>
          <a:noFill/>
        </p:spPr>
        <p:txBody>
          <a:bodyPr/>
          <a:lstStyle/>
          <a:p>
            <a:fld id="{A5F3A76D-E3E4-40F4-B88B-C18FAA05D827}" type="slidenum">
              <a:rPr lang="en-US" smtClean="0"/>
              <a:pPr/>
              <a:t>18</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ヒラギノ角ゴ Pro W3" pitchFamily="8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pitchFamily="34" charset="0"/>
                <a:ea typeface="ヒラギノ角ゴ Pro W3" pitchFamily="84" charset="-128"/>
              </a:defRPr>
            </a:lvl1pPr>
            <a:lvl2pPr marL="742950" indent="-285750" defTabSz="917575" eaLnBrk="0" hangingPunct="0">
              <a:defRPr sz="2400">
                <a:solidFill>
                  <a:schemeClr val="tx1"/>
                </a:solidFill>
                <a:latin typeface="Arial" pitchFamily="34" charset="0"/>
                <a:ea typeface="ヒラギノ角ゴ Pro W3" pitchFamily="84" charset="-128"/>
              </a:defRPr>
            </a:lvl2pPr>
            <a:lvl3pPr marL="1143000" indent="-228600" defTabSz="917575" eaLnBrk="0" hangingPunct="0">
              <a:defRPr sz="2400">
                <a:solidFill>
                  <a:schemeClr val="tx1"/>
                </a:solidFill>
                <a:latin typeface="Arial" pitchFamily="34" charset="0"/>
                <a:ea typeface="ヒラギノ角ゴ Pro W3" pitchFamily="84" charset="-128"/>
              </a:defRPr>
            </a:lvl3pPr>
            <a:lvl4pPr marL="1600200" indent="-228600" defTabSz="917575" eaLnBrk="0" hangingPunct="0">
              <a:defRPr sz="2400">
                <a:solidFill>
                  <a:schemeClr val="tx1"/>
                </a:solidFill>
                <a:latin typeface="Arial" pitchFamily="34" charset="0"/>
                <a:ea typeface="ヒラギノ角ゴ Pro W3" pitchFamily="84" charset="-128"/>
              </a:defRPr>
            </a:lvl4pPr>
            <a:lvl5pPr marL="2057400" indent="-228600" defTabSz="917575" eaLnBrk="0" hangingPunct="0">
              <a:defRPr sz="2400">
                <a:solidFill>
                  <a:schemeClr val="tx1"/>
                </a:solidFill>
                <a:latin typeface="Arial" pitchFamily="34" charset="0"/>
                <a:ea typeface="ヒラギノ角ゴ Pro W3" pitchFamily="84" charset="-128"/>
              </a:defRPr>
            </a:lvl5pPr>
            <a:lvl6pPr marL="2514600" indent="-228600" defTabSz="917575"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17575"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17575"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17575"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210F6716-0B04-427B-A715-7C0C982AC450}" type="slidenum">
              <a:rPr lang="en-US" sz="1200" smtClean="0"/>
              <a:pPr/>
              <a:t>19</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26</a:t>
            </a:fld>
            <a:endParaRPr lang="en-US" dirty="0"/>
          </a:p>
        </p:txBody>
      </p:sp>
    </p:spTree>
    <p:extLst>
      <p:ext uri="{BB962C8B-B14F-4D97-AF65-F5344CB8AC3E}">
        <p14:creationId xmlns:p14="http://schemas.microsoft.com/office/powerpoint/2010/main" val="146334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
            </a:r>
            <a:endParaRPr lang="en-US" dirty="0"/>
          </a:p>
        </p:txBody>
      </p:sp>
      <p:sp>
        <p:nvSpPr>
          <p:cNvPr id="4" name="Slide Number Placeholder 3"/>
          <p:cNvSpPr>
            <a:spLocks noGrp="1"/>
          </p:cNvSpPr>
          <p:nvPr>
            <p:ph type="sldNum" sz="quarter" idx="10"/>
          </p:nvPr>
        </p:nvSpPr>
        <p:spPr/>
        <p:txBody>
          <a:bodyPr/>
          <a:lstStyle/>
          <a:p>
            <a:pPr>
              <a:defRPr/>
            </a:pPr>
            <a:fld id="{1E728F17-6201-4F09-82DB-DAD38D3D23C3}" type="slidenum">
              <a:rPr lang="en-US" smtClean="0"/>
              <a:pPr>
                <a:defRPr/>
              </a:pPr>
              <a:t>5</a:t>
            </a:fld>
            <a:endParaRPr lang="en-US" dirty="0"/>
          </a:p>
        </p:txBody>
      </p:sp>
    </p:spTree>
    <p:extLst>
      <p:ext uri="{BB962C8B-B14F-4D97-AF65-F5344CB8AC3E}">
        <p14:creationId xmlns:p14="http://schemas.microsoft.com/office/powerpoint/2010/main" val="33237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Insert the date of your meeting.</a:t>
            </a:r>
            <a:endParaRPr lang="en-US"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7</a:t>
            </a:fld>
            <a:endParaRPr lang="en-US" dirty="0"/>
          </a:p>
        </p:txBody>
      </p:sp>
    </p:spTree>
    <p:extLst>
      <p:ext uri="{BB962C8B-B14F-4D97-AF65-F5344CB8AC3E}">
        <p14:creationId xmlns:p14="http://schemas.microsoft.com/office/powerpoint/2010/main" val="127866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believe this change is good for retirees, good for co-ops</a:t>
            </a:r>
            <a:r>
              <a:rPr lang="en-US" baseline="0" dirty="0" smtClean="0"/>
              <a:t> and good for the plan. NRECA has found that it’s current plans no longer meet the needs of retirees 65 and older. They are often too limited in coverage and too expensive. Retirees also have asked for more common, and popular, plan options like Medicare supplement plans, which NRECA can’t offer under it’s group benefits structure. This solution offers you something better.</a:t>
            </a:r>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8</a:t>
            </a:fld>
            <a:endParaRPr lang="en-US" dirty="0"/>
          </a:p>
        </p:txBody>
      </p:sp>
    </p:spTree>
    <p:extLst>
      <p:ext uri="{BB962C8B-B14F-4D97-AF65-F5344CB8AC3E}">
        <p14:creationId xmlns:p14="http://schemas.microsoft.com/office/powerpoint/2010/main" val="94416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All NRECA retiree </a:t>
            </a:r>
            <a:r>
              <a:rPr lang="en-US" baseline="0" smtClean="0"/>
              <a:t>medical prescription drug plans </a:t>
            </a:r>
            <a:r>
              <a:rPr lang="en-US" baseline="0" dirty="0" smtClean="0"/>
              <a:t>for retirees and spouses 65 and older are ending on December 31, 2014.</a:t>
            </a:r>
          </a:p>
          <a:p>
            <a:pPr marL="171450" indent="-171450">
              <a:buFont typeface="Arial" panose="020B0604020202020204" pitchFamily="34" charset="0"/>
              <a:buChar char="•"/>
            </a:pPr>
            <a:r>
              <a:rPr lang="en-US" baseline="0" dirty="0" smtClean="0"/>
              <a:t>Retirees and spouses 65 and older also will no longer be eligible to participate in NRECA dental and vision plans as of December 31, 2014.</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Note: </a:t>
            </a:r>
            <a:r>
              <a:rPr lang="en-US" baseline="0" dirty="0" smtClean="0"/>
              <a:t>This may be a good time to show the NRECA Retiree Insurance Solutions Management video at this point or somewhere during the next few slides.</a:t>
            </a:r>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9</a:t>
            </a:fld>
            <a:endParaRPr lang="en-US" dirty="0"/>
          </a:p>
        </p:txBody>
      </p:sp>
    </p:spTree>
    <p:extLst>
      <p:ext uri="{BB962C8B-B14F-4D97-AF65-F5344CB8AC3E}">
        <p14:creationId xmlns:p14="http://schemas.microsoft.com/office/powerpoint/2010/main" val="175373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itchFamily="34" charset="0"/>
              <a:buChar char="•"/>
            </a:pPr>
            <a:r>
              <a:rPr lang="en-US" sz="1400" kern="1200" dirty="0" smtClean="0">
                <a:solidFill>
                  <a:schemeClr val="tx1"/>
                </a:solidFill>
                <a:latin typeface="Times New Roman" pitchFamily="18" charset="0"/>
                <a:ea typeface="ヒラギノ角ゴ Pro W3" pitchFamily="84" charset="-128"/>
                <a:cs typeface="+mn-cs"/>
              </a:rPr>
              <a:t>Group </a:t>
            </a:r>
            <a:r>
              <a:rPr lang="en-US" sz="1400" kern="1200" baseline="0" dirty="0" smtClean="0">
                <a:solidFill>
                  <a:schemeClr val="tx1"/>
                </a:solidFill>
                <a:latin typeface="Times New Roman" pitchFamily="18" charset="0"/>
                <a:ea typeface="ヒラギノ角ゴ Pro W3" pitchFamily="84" charset="-128"/>
                <a:cs typeface="+mn-cs"/>
              </a:rPr>
              <a:t>coverage will end for the following participants on 12/31/2014, and you will be eligible for new plans with One Exchange that will be effective January 1, 2015.</a:t>
            </a:r>
          </a:p>
          <a:p>
            <a:pPr marL="285750" indent="-285750">
              <a:buFont typeface="Arial" pitchFamily="34" charset="0"/>
              <a:buChar char="•"/>
            </a:pPr>
            <a:r>
              <a:rPr lang="en-US" sz="1400" b="1" kern="1200" baseline="0" dirty="0" smtClean="0">
                <a:solidFill>
                  <a:schemeClr val="tx1"/>
                </a:solidFill>
                <a:latin typeface="Times New Roman" pitchFamily="18" charset="0"/>
                <a:ea typeface="ヒラギノ角ゴ Pro W3" pitchFamily="84" charset="-128"/>
                <a:cs typeface="+mn-cs"/>
              </a:rPr>
              <a:t>No one will automatically be enrolled in new coverage.  You must take action by contacting OneExchange as directed in the materials to enroll in new plans. </a:t>
            </a:r>
          </a:p>
          <a:p>
            <a:pPr marL="0" indent="0">
              <a:buFont typeface="Arial" pitchFamily="34" charset="0"/>
              <a:buNone/>
            </a:pPr>
            <a:endParaRPr lang="en-US" sz="1400" b="1" kern="1200" baseline="0" dirty="0" smtClean="0">
              <a:solidFill>
                <a:schemeClr val="tx1"/>
              </a:solidFill>
              <a:latin typeface="Times New Roman" pitchFamily="18" charset="0"/>
              <a:ea typeface="ヒラギノ角ゴ Pro W3" pitchFamily="84" charset="-128"/>
              <a:cs typeface="+mn-cs"/>
            </a:endParaRPr>
          </a:p>
          <a:p>
            <a:pPr marL="0" indent="0">
              <a:buFont typeface="Arial" pitchFamily="34" charset="0"/>
              <a:buNone/>
            </a:pPr>
            <a:r>
              <a:rPr lang="en-US" sz="1400" b="1" kern="1200" baseline="0" dirty="0" smtClean="0">
                <a:solidFill>
                  <a:schemeClr val="tx1"/>
                </a:solidFill>
                <a:latin typeface="Times New Roman" pitchFamily="18" charset="0"/>
                <a:ea typeface="ヒラギノ角ゴ Pro W3" pitchFamily="84" charset="-128"/>
                <a:cs typeface="+mn-cs"/>
              </a:rPr>
              <a:t>Note:</a:t>
            </a:r>
            <a:r>
              <a:rPr lang="en-US" sz="1400" b="0" kern="1200" baseline="0" dirty="0" smtClean="0">
                <a:solidFill>
                  <a:schemeClr val="tx1"/>
                </a:solidFill>
                <a:latin typeface="Times New Roman" pitchFamily="18" charset="0"/>
                <a:ea typeface="ヒラギノ角ゴ Pro W3" pitchFamily="84" charset="-128"/>
                <a:cs typeface="+mn-cs"/>
              </a:rPr>
              <a:t> See the NRECA Retiree Insurance Solutions Eligibility Matrix for more on each eligibility situation and have it handy during the meeting as a reference when discussing slides 7-9. You can find it on the Employee Benefits website under Administration &gt; My Co-op’s Insurance &gt; Retiree Insurance Solutions.</a:t>
            </a:r>
            <a:endParaRPr lang="en-US" sz="1400" b="1" kern="1200" baseline="0" dirty="0" smtClean="0">
              <a:solidFill>
                <a:schemeClr val="tx1"/>
              </a:solidFill>
              <a:latin typeface="Times New Roman" pitchFamily="18" charset="0"/>
              <a:ea typeface="ヒラギノ角ゴ Pro W3" pitchFamily="84" charset="-128"/>
              <a:cs typeface="+mn-cs"/>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charset="0"/>
                <a:ea typeface="ヒラギノ角ゴ Pro W3" pitchFamily="84" charset="-128"/>
              </a:defRPr>
            </a:lvl1pPr>
            <a:lvl2pPr marL="742950" indent="-285750" defTabSz="917575" eaLnBrk="0" hangingPunct="0">
              <a:defRPr sz="2400">
                <a:solidFill>
                  <a:schemeClr val="tx1"/>
                </a:solidFill>
                <a:latin typeface="Arial" charset="0"/>
                <a:ea typeface="ヒラギノ角ゴ Pro W3" pitchFamily="84" charset="-128"/>
              </a:defRPr>
            </a:lvl2pPr>
            <a:lvl3pPr marL="1143000" indent="-228600" defTabSz="917575" eaLnBrk="0" hangingPunct="0">
              <a:defRPr sz="2400">
                <a:solidFill>
                  <a:schemeClr val="tx1"/>
                </a:solidFill>
                <a:latin typeface="Arial" charset="0"/>
                <a:ea typeface="ヒラギノ角ゴ Pro W3" pitchFamily="84" charset="-128"/>
              </a:defRPr>
            </a:lvl3pPr>
            <a:lvl4pPr marL="1600200" indent="-228600" defTabSz="917575" eaLnBrk="0" hangingPunct="0">
              <a:defRPr sz="2400">
                <a:solidFill>
                  <a:schemeClr val="tx1"/>
                </a:solidFill>
                <a:latin typeface="Arial" charset="0"/>
                <a:ea typeface="ヒラギノ角ゴ Pro W3" pitchFamily="84" charset="-128"/>
              </a:defRPr>
            </a:lvl4pPr>
            <a:lvl5pPr marL="2057400" indent="-228600" defTabSz="917575" eaLnBrk="0" hangingPunct="0">
              <a:defRPr sz="2400">
                <a:solidFill>
                  <a:schemeClr val="tx1"/>
                </a:solidFill>
                <a:latin typeface="Arial" charset="0"/>
                <a:ea typeface="ヒラギノ角ゴ Pro W3" pitchFamily="84" charset="-128"/>
              </a:defRPr>
            </a:lvl5pPr>
            <a:lvl6pPr marL="25146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9pPr>
          </a:lstStyle>
          <a:p>
            <a:fld id="{65BDBAA3-6E12-49D8-BB2C-8B72C0A59804}" type="slidenum">
              <a:rPr lang="en-US" sz="1200" smtClean="0"/>
              <a:pPr/>
              <a:t>10</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kern="1200" baseline="0" dirty="0" smtClean="0">
                <a:solidFill>
                  <a:schemeClr val="tx1"/>
                </a:solidFill>
                <a:latin typeface="Times New Roman" pitchFamily="18" charset="0"/>
                <a:ea typeface="ヒラギノ角ゴ Pro W3" pitchFamily="84" charset="-128"/>
                <a:cs typeface="+mn-cs"/>
              </a:rPr>
              <a:t>Retirees under age 65 and employees age 65 and older aren’t impacted by this change.</a:t>
            </a: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kern="1200" baseline="0" dirty="0" smtClean="0">
                <a:solidFill>
                  <a:schemeClr val="tx1"/>
                </a:solidFill>
                <a:latin typeface="Times New Roman" pitchFamily="18" charset="0"/>
                <a:ea typeface="ヒラギノ角ゴ Pro W3" pitchFamily="84" charset="-128"/>
                <a:cs typeface="+mn-cs"/>
              </a:rPr>
              <a:t>They will remain eligible for NRECA group medical, prescription drug, dental and vision plans.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400" kern="1200" baseline="0" dirty="0" smtClean="0">
              <a:solidFill>
                <a:schemeClr val="tx1"/>
              </a:solidFill>
              <a:latin typeface="Times New Roman" pitchFamily="18" charset="0"/>
              <a:ea typeface="ヒラギノ角ゴ Pro W3" pitchFamily="84" charset="-128"/>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400" b="1" kern="1200" baseline="0" dirty="0" smtClean="0">
                <a:solidFill>
                  <a:schemeClr val="tx1"/>
                </a:solidFill>
                <a:latin typeface="Times New Roman" pitchFamily="18" charset="0"/>
                <a:ea typeface="ヒラギノ角ゴ Pro W3" pitchFamily="84" charset="-128"/>
                <a:cs typeface="+mn-cs"/>
              </a:rPr>
              <a:t>Note: </a:t>
            </a:r>
            <a:r>
              <a:rPr lang="en-US" sz="1400" kern="1200" baseline="0" dirty="0" smtClean="0">
                <a:solidFill>
                  <a:schemeClr val="tx1"/>
                </a:solidFill>
                <a:latin typeface="Times New Roman" pitchFamily="18" charset="0"/>
                <a:ea typeface="ヒラギノ角ゴ Pro W3" pitchFamily="84" charset="-128"/>
                <a:cs typeface="+mn-cs"/>
              </a:rPr>
              <a:t>Employees who are 65 and older may want to enroll in Medicare Part D plan, especially if they’re in a prescription drug plan that doesn’t provide creditable coverage, to avoid a late enrollment penalty later.</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charset="0"/>
                <a:ea typeface="ヒラギノ角ゴ Pro W3" pitchFamily="84" charset="-128"/>
              </a:defRPr>
            </a:lvl1pPr>
            <a:lvl2pPr marL="742950" indent="-285750" defTabSz="917575" eaLnBrk="0" hangingPunct="0">
              <a:defRPr sz="2400">
                <a:solidFill>
                  <a:schemeClr val="tx1"/>
                </a:solidFill>
                <a:latin typeface="Arial" charset="0"/>
                <a:ea typeface="ヒラギノ角ゴ Pro W3" pitchFamily="84" charset="-128"/>
              </a:defRPr>
            </a:lvl2pPr>
            <a:lvl3pPr marL="1143000" indent="-228600" defTabSz="917575" eaLnBrk="0" hangingPunct="0">
              <a:defRPr sz="2400">
                <a:solidFill>
                  <a:schemeClr val="tx1"/>
                </a:solidFill>
                <a:latin typeface="Arial" charset="0"/>
                <a:ea typeface="ヒラギノ角ゴ Pro W3" pitchFamily="84" charset="-128"/>
              </a:defRPr>
            </a:lvl3pPr>
            <a:lvl4pPr marL="1600200" indent="-228600" defTabSz="917575" eaLnBrk="0" hangingPunct="0">
              <a:defRPr sz="2400">
                <a:solidFill>
                  <a:schemeClr val="tx1"/>
                </a:solidFill>
                <a:latin typeface="Arial" charset="0"/>
                <a:ea typeface="ヒラギノ角ゴ Pro W3" pitchFamily="84" charset="-128"/>
              </a:defRPr>
            </a:lvl4pPr>
            <a:lvl5pPr marL="2057400" indent="-228600" defTabSz="917575" eaLnBrk="0" hangingPunct="0">
              <a:defRPr sz="2400">
                <a:solidFill>
                  <a:schemeClr val="tx1"/>
                </a:solidFill>
                <a:latin typeface="Arial" charset="0"/>
                <a:ea typeface="ヒラギノ角ゴ Pro W3" pitchFamily="84" charset="-128"/>
              </a:defRPr>
            </a:lvl5pPr>
            <a:lvl6pPr marL="25146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9pPr>
          </a:lstStyle>
          <a:p>
            <a:fld id="{65BDBAA3-6E12-49D8-BB2C-8B72C0A59804}" type="slidenum">
              <a:rPr lang="en-US" sz="1200" smtClean="0"/>
              <a:pPr/>
              <a:t>11</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kern="1200" dirty="0" smtClean="0">
                <a:solidFill>
                  <a:schemeClr val="tx1"/>
                </a:solidFill>
                <a:latin typeface="Times New Roman" pitchFamily="18" charset="0"/>
                <a:ea typeface="ヒラギノ角ゴ Pro W3" pitchFamily="84" charset="-128"/>
                <a:cs typeface="+mn-cs"/>
              </a:rPr>
              <a:t>Here's’ the full suite of plan types offered by One Exchange again. </a:t>
            </a:r>
            <a:r>
              <a:rPr lang="en-US" sz="1200" kern="1200" baseline="0" dirty="0" smtClean="0">
                <a:solidFill>
                  <a:schemeClr val="tx1"/>
                </a:solidFill>
                <a:latin typeface="Times New Roman" pitchFamily="18" charset="0"/>
                <a:ea typeface="ヒラギノ角ゴ Pro W3" pitchFamily="84" charset="-128"/>
                <a:cs typeface="+mn-cs"/>
              </a:rPr>
              <a:t>You can expect to have lots of options from which to choose. (</a:t>
            </a:r>
            <a:r>
              <a:rPr lang="en-US" sz="1200" kern="1200" dirty="0" smtClean="0">
                <a:solidFill>
                  <a:schemeClr val="tx1"/>
                </a:solidFill>
                <a:latin typeface="Times New Roman" pitchFamily="18" charset="0"/>
                <a:ea typeface="ヒラギノ角ゴ Pro W3" pitchFamily="84" charset="-128"/>
                <a:cs typeface="+mn-cs"/>
              </a:rPr>
              <a:t>Availability of plans</a:t>
            </a:r>
            <a:r>
              <a:rPr lang="en-US" sz="1200" kern="1200" baseline="0" dirty="0" smtClean="0">
                <a:solidFill>
                  <a:schemeClr val="tx1"/>
                </a:solidFill>
                <a:latin typeface="Times New Roman" pitchFamily="18" charset="0"/>
                <a:ea typeface="ヒラギノ角ゴ Pro W3" pitchFamily="84" charset="-128"/>
                <a:cs typeface="+mn-cs"/>
              </a:rPr>
              <a:t> will vary by states and Zip codes.)  </a:t>
            </a:r>
          </a:p>
          <a:p>
            <a:pPr marL="171450" indent="-171450">
              <a:buFont typeface="Arial" panose="020B0604020202020204" pitchFamily="34" charset="0"/>
              <a:buChar char="•"/>
            </a:pPr>
            <a:r>
              <a:rPr lang="en-US" sz="1200" kern="1200" baseline="0" dirty="0" smtClean="0">
                <a:solidFill>
                  <a:schemeClr val="tx1"/>
                </a:solidFill>
                <a:latin typeface="Times New Roman" pitchFamily="18" charset="0"/>
                <a:ea typeface="ヒラギノ角ゴ Pro W3" pitchFamily="84" charset="-128"/>
                <a:cs typeface="+mn-cs"/>
              </a:rPr>
              <a:t>The advisors have access to many industry leading support tools that will help you pick plan that are based on your lifestyle, needs and preferences. The prescription profiler, help me choose and plan comparison tools all help you and the benefit advisor find plans that fit your needs. These tools are available to you online as you evaluate your options. </a:t>
            </a:r>
          </a:p>
          <a:p>
            <a:pPr marL="171450" indent="-171450">
              <a:buFont typeface="Arial" panose="020B0604020202020204" pitchFamily="34" charset="0"/>
              <a:buChar char="•"/>
            </a:pPr>
            <a:endParaRPr lang="en-US" sz="1200" kern="1200" baseline="0" dirty="0" smtClean="0">
              <a:solidFill>
                <a:schemeClr val="tx1"/>
              </a:solidFill>
              <a:latin typeface="Times New Roman" pitchFamily="18" charset="0"/>
              <a:ea typeface="ヒラギノ角ゴ Pro W3" pitchFamily="84" charset="-128"/>
              <a:cs typeface="+mn-cs"/>
            </a:endParaRPr>
          </a:p>
          <a:p>
            <a:pPr marL="0" indent="0">
              <a:buFont typeface="Arial" panose="020B0604020202020204" pitchFamily="34" charset="0"/>
              <a:buNone/>
            </a:pPr>
            <a:r>
              <a:rPr lang="en-US" sz="1200" b="1" kern="1200" baseline="0" dirty="0" smtClean="0">
                <a:solidFill>
                  <a:schemeClr val="tx1"/>
                </a:solidFill>
                <a:latin typeface="Times New Roman" pitchFamily="18" charset="0"/>
                <a:ea typeface="ヒラギノ角ゴ Pro W3" pitchFamily="84" charset="-128"/>
                <a:cs typeface="+mn-cs"/>
              </a:rPr>
              <a:t>Note: </a:t>
            </a:r>
            <a:r>
              <a:rPr lang="en-US" sz="1200" kern="1200" baseline="0" dirty="0" smtClean="0">
                <a:solidFill>
                  <a:schemeClr val="tx1"/>
                </a:solidFill>
                <a:latin typeface="Times New Roman" pitchFamily="18" charset="0"/>
                <a:ea typeface="ヒラギノ角ゴ Pro W3" pitchFamily="84" charset="-128"/>
                <a:cs typeface="+mn-cs"/>
              </a:rPr>
              <a:t>Remove this slide (slide 7) if your retirees are losing </a:t>
            </a:r>
            <a:r>
              <a:rPr lang="en-US" sz="1200" b="1" kern="1200" baseline="0" dirty="0" smtClean="0">
                <a:solidFill>
                  <a:schemeClr val="tx1"/>
                </a:solidFill>
                <a:latin typeface="Times New Roman" pitchFamily="18" charset="0"/>
                <a:ea typeface="ヒラギノ角ゴ Pro W3" pitchFamily="84" charset="-128"/>
                <a:cs typeface="+mn-cs"/>
              </a:rPr>
              <a:t>dental and vision coverage only</a:t>
            </a:r>
            <a:r>
              <a:rPr lang="en-US" sz="1200" kern="1200" baseline="0" dirty="0" smtClean="0">
                <a:solidFill>
                  <a:schemeClr val="tx1"/>
                </a:solidFill>
                <a:latin typeface="Times New Roman" pitchFamily="18" charset="0"/>
                <a:ea typeface="ヒラギノ角ゴ Pro W3" pitchFamily="84" charset="-128"/>
                <a:cs typeface="+mn-cs"/>
              </a:rPr>
              <a:t>.</a:t>
            </a:r>
            <a:endParaRPr lang="en-US" sz="1200" dirty="0" smtClean="0">
              <a:latin typeface="+mn-lt"/>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charset="0"/>
                <a:ea typeface="ヒラギノ角ゴ Pro W3" pitchFamily="84" charset="-128"/>
              </a:defRPr>
            </a:lvl1pPr>
            <a:lvl2pPr marL="742950" indent="-285750" defTabSz="917575" eaLnBrk="0" hangingPunct="0">
              <a:defRPr sz="2400">
                <a:solidFill>
                  <a:schemeClr val="tx1"/>
                </a:solidFill>
                <a:latin typeface="Arial" charset="0"/>
                <a:ea typeface="ヒラギノ角ゴ Pro W3" pitchFamily="84" charset="-128"/>
              </a:defRPr>
            </a:lvl2pPr>
            <a:lvl3pPr marL="1143000" indent="-228600" defTabSz="917575" eaLnBrk="0" hangingPunct="0">
              <a:defRPr sz="2400">
                <a:solidFill>
                  <a:schemeClr val="tx1"/>
                </a:solidFill>
                <a:latin typeface="Arial" charset="0"/>
                <a:ea typeface="ヒラギノ角ゴ Pro W3" pitchFamily="84" charset="-128"/>
              </a:defRPr>
            </a:lvl3pPr>
            <a:lvl4pPr marL="1600200" indent="-228600" defTabSz="917575" eaLnBrk="0" hangingPunct="0">
              <a:defRPr sz="2400">
                <a:solidFill>
                  <a:schemeClr val="tx1"/>
                </a:solidFill>
                <a:latin typeface="Arial" charset="0"/>
                <a:ea typeface="ヒラギノ角ゴ Pro W3" pitchFamily="84" charset="-128"/>
              </a:defRPr>
            </a:lvl4pPr>
            <a:lvl5pPr marL="2057400" indent="-228600" defTabSz="917575" eaLnBrk="0" hangingPunct="0">
              <a:defRPr sz="2400">
                <a:solidFill>
                  <a:schemeClr val="tx1"/>
                </a:solidFill>
                <a:latin typeface="Arial" charset="0"/>
                <a:ea typeface="ヒラギノ角ゴ Pro W3" pitchFamily="84" charset="-128"/>
              </a:defRPr>
            </a:lvl5pPr>
            <a:lvl6pPr marL="25146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defTabSz="917575" eaLnBrk="0" fontAlgn="base" hangingPunct="0">
              <a:spcBef>
                <a:spcPct val="0"/>
              </a:spcBef>
              <a:spcAft>
                <a:spcPct val="0"/>
              </a:spcAft>
              <a:defRPr sz="2400">
                <a:solidFill>
                  <a:schemeClr val="tx1"/>
                </a:solidFill>
                <a:latin typeface="Arial" charset="0"/>
                <a:ea typeface="ヒラギノ角ゴ Pro W3" pitchFamily="84" charset="-128"/>
              </a:defRPr>
            </a:lvl9pPr>
          </a:lstStyle>
          <a:p>
            <a:fld id="{1C21C0D8-9B63-4CBC-8F65-C5234ECA95AF}" type="slidenum">
              <a:rPr lang="en-US" sz="1200" smtClean="0"/>
              <a:pPr/>
              <a:t>12</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defRPr/>
            </a:pPr>
            <a:r>
              <a:rPr lang="en-US" dirty="0" smtClean="0"/>
              <a:t>Beginning</a:t>
            </a:r>
            <a:r>
              <a:rPr lang="en-US" baseline="0" dirty="0" smtClean="0"/>
              <a:t> with the initial enrollment period this fall, you will be able to elect new replacement plans through OneExchange, the first and largest private Medicare exchange. It’s a solution that over 375 organizations, covering over 800,000 retirees, have turned to for the past ten years to offer benefit plans to their retirees.</a:t>
            </a:r>
          </a:p>
          <a:p>
            <a:pPr marL="171450" indent="-171450">
              <a:spcBef>
                <a:spcPts val="0"/>
              </a:spcBef>
              <a:buFont typeface="Arial" panose="020B0604020202020204" pitchFamily="34" charset="0"/>
              <a:buChar char="•"/>
              <a:defRPr/>
            </a:pPr>
            <a:r>
              <a:rPr lang="en-US" dirty="0" smtClean="0">
                <a:cs typeface="Calibri" pitchFamily="34" charset="0"/>
              </a:rPr>
              <a:t>OneExchange</a:t>
            </a:r>
            <a:r>
              <a:rPr lang="en-US" baseline="0" dirty="0" smtClean="0">
                <a:cs typeface="Calibri" pitchFamily="34" charset="0"/>
              </a:rPr>
              <a:t> has been i</a:t>
            </a:r>
            <a:r>
              <a:rPr lang="en-US" dirty="0" smtClean="0">
                <a:cs typeface="Calibri" pitchFamily="34" charset="0"/>
              </a:rPr>
              <a:t>n the private Medicare exchange field since 2004</a:t>
            </a:r>
          </a:p>
          <a:p>
            <a:pPr lvl="0">
              <a:spcBef>
                <a:spcPts val="1200"/>
              </a:spcBef>
              <a:spcAft>
                <a:spcPts val="1200"/>
              </a:spcAft>
              <a:buClr>
                <a:schemeClr val="bg2"/>
              </a:buClr>
              <a:buFont typeface="Arial" pitchFamily="34" charset="0"/>
              <a:buChar char="•"/>
            </a:pPr>
            <a:r>
              <a:rPr lang="en-US" sz="1200" b="0" dirty="0" smtClean="0"/>
              <a:t>   US-based benefit advisors who are licensed and certified in states</a:t>
            </a:r>
            <a:r>
              <a:rPr lang="en-US" sz="1200" b="0" baseline="0" dirty="0" smtClean="0"/>
              <a:t> where co-ops are located. </a:t>
            </a:r>
            <a:endParaRPr lang="en-US" b="0" dirty="0" smtClean="0">
              <a:cs typeface="Calibri" pitchFamily="34" charset="0"/>
            </a:endParaRPr>
          </a:p>
          <a:p>
            <a:pPr marL="171450" lvl="0" indent="-171450">
              <a:spcBef>
                <a:spcPts val="0"/>
              </a:spcBef>
              <a:buFont typeface="Arial" panose="020B0604020202020204" pitchFamily="34" charset="0"/>
              <a:buChar char="•"/>
              <a:tabLst>
                <a:tab pos="342900" algn="l"/>
              </a:tabLst>
              <a:defRPr/>
            </a:pPr>
            <a:r>
              <a:rPr lang="en-US" b="0" dirty="0" smtClean="0">
                <a:cs typeface="Calibri" pitchFamily="34" charset="0"/>
              </a:rPr>
              <a:t>Recently</a:t>
            </a:r>
            <a:r>
              <a:rPr lang="en-US" b="0" baseline="0" dirty="0" smtClean="0">
                <a:cs typeface="Calibri" pitchFamily="34" charset="0"/>
              </a:rPr>
              <a:t> added IBM, Time Warner and GE</a:t>
            </a:r>
          </a:p>
          <a:p>
            <a:pPr marL="171450" lvl="0" indent="-171450">
              <a:spcBef>
                <a:spcPts val="0"/>
              </a:spcBef>
              <a:buFont typeface="Arial" panose="020B0604020202020204" pitchFamily="34" charset="0"/>
              <a:buChar char="•"/>
              <a:tabLst>
                <a:tab pos="342900" algn="l"/>
              </a:tabLst>
              <a:defRPr/>
            </a:pPr>
            <a:r>
              <a:rPr lang="en-US" sz="2400" b="0" dirty="0" smtClean="0">
                <a:cs typeface="Calibri" pitchFamily="34" charset="0"/>
              </a:rPr>
              <a:t>Plan choices from 90 well-known national and regional insurance carriers</a:t>
            </a:r>
          </a:p>
          <a:p>
            <a:pPr marL="171450" lvl="0" indent="-171450">
              <a:spcBef>
                <a:spcPts val="0"/>
              </a:spcBef>
              <a:buFont typeface="Arial" panose="020B0604020202020204" pitchFamily="34" charset="0"/>
              <a:buChar char="•"/>
              <a:tabLst>
                <a:tab pos="342900" algn="l"/>
              </a:tabLst>
              <a:defRPr/>
            </a:pPr>
            <a:r>
              <a:rPr lang="en-US" sz="2400" b="0" dirty="0" smtClean="0">
                <a:cs typeface="Calibri" pitchFamily="34" charset="0"/>
              </a:rPr>
              <a:t>Compliant with Centers for Medicare &amp; Medicaid Services (CMS)</a:t>
            </a:r>
          </a:p>
          <a:p>
            <a:pPr marL="0" lvl="2" indent="0">
              <a:spcBef>
                <a:spcPts val="0"/>
              </a:spcBef>
              <a:buFont typeface="Arial" panose="020B0604020202020204" pitchFamily="34" charset="0"/>
              <a:buNone/>
              <a:tabLst>
                <a:tab pos="342900" algn="l"/>
              </a:tabLst>
              <a:defRPr/>
            </a:pPr>
            <a:endParaRPr lang="en-US" sz="2400" b="0" dirty="0" smtClean="0"/>
          </a:p>
          <a:p>
            <a:pPr marL="0" lvl="2" indent="0">
              <a:spcBef>
                <a:spcPts val="0"/>
              </a:spcBef>
              <a:buFont typeface="Arial" panose="020B0604020202020204" pitchFamily="34" charset="0"/>
              <a:buNone/>
              <a:tabLst>
                <a:tab pos="342900" algn="l"/>
              </a:tabLst>
              <a:defRPr/>
            </a:pPr>
            <a:r>
              <a:rPr lang="en-US" sz="2400" b="0" dirty="0" smtClean="0"/>
              <a:t>NRECA knew that only an organization</a:t>
            </a:r>
            <a:r>
              <a:rPr lang="en-US" sz="2400" b="0" baseline="0" dirty="0" smtClean="0"/>
              <a:t> </a:t>
            </a:r>
            <a:r>
              <a:rPr lang="en-US" sz="2400" b="0" dirty="0" smtClean="0"/>
              <a:t>with this amount of experience, expertise</a:t>
            </a:r>
            <a:r>
              <a:rPr lang="en-US" sz="2400" b="0" baseline="0" dirty="0" smtClean="0"/>
              <a:t> and proven success would be the right business partner to serve cooperative retirees.</a:t>
            </a:r>
            <a:endParaRPr lang="en-US" b="0" dirty="0" smtClean="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13</a:t>
            </a:fld>
            <a:endParaRPr lang="en-US" dirty="0"/>
          </a:p>
        </p:txBody>
      </p:sp>
    </p:spTree>
    <p:extLst>
      <p:ext uri="{BB962C8B-B14F-4D97-AF65-F5344CB8AC3E}">
        <p14:creationId xmlns:p14="http://schemas.microsoft.com/office/powerpoint/2010/main" val="2429605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3E5599-0E4F-4438-8211-A589D113D5F6}" type="slidenum">
              <a:rPr lang="en-US">
                <a:solidFill>
                  <a:srgbClr val="FFFFFF"/>
                </a:solidFill>
              </a:rPr>
              <a:pPr>
                <a:defRPr/>
              </a:pPr>
              <a:t>‹#›</a:t>
            </a:fld>
            <a:endParaRPr lang="en-US" dirty="0">
              <a:solidFill>
                <a:srgbClr val="FFFFFF"/>
              </a:solidFill>
            </a:endParaRPr>
          </a:p>
        </p:txBody>
      </p:sp>
      <p:grpSp>
        <p:nvGrpSpPr>
          <p:cNvPr id="11" name="Group 10"/>
          <p:cNvGrpSpPr/>
          <p:nvPr userDrawn="1"/>
        </p:nvGrpSpPr>
        <p:grpSpPr>
          <a:xfrm>
            <a:off x="-1588" y="0"/>
            <a:ext cx="9145588" cy="6858000"/>
            <a:chOff x="-1588" y="0"/>
            <a:chExt cx="9145588" cy="6858000"/>
          </a:xfrm>
        </p:grpSpPr>
        <p:pic>
          <p:nvPicPr>
            <p:cNvPr id="6" name="Picture 4" descr="Lines"/>
            <p:cNvPicPr>
              <a:picLocks noChangeAspect="1" noChangeArrowheads="1"/>
            </p:cNvPicPr>
            <p:nvPr/>
          </p:nvPicPr>
          <p:blipFill rotWithShape="1">
            <a:blip r:embed="rId2" cstate="print"/>
            <a:srcRect t="7750"/>
            <a:stretch/>
          </p:blipFill>
          <p:spPr bwMode="auto">
            <a:xfrm>
              <a:off x="-1588" y="0"/>
              <a:ext cx="9145588" cy="6858000"/>
            </a:xfrm>
            <a:prstGeom prst="rect">
              <a:avLst/>
            </a:prstGeom>
            <a:noFill/>
          </p:spPr>
        </p:pic>
        <p:pic>
          <p:nvPicPr>
            <p:cNvPr id="7" name="Picture 1027" descr="NRECA_short_4-c"/>
            <p:cNvPicPr>
              <a:picLocks noChangeAspect="1" noChangeArrowheads="1"/>
            </p:cNvPicPr>
            <p:nvPr userDrawn="1"/>
          </p:nvPicPr>
          <p:blipFill>
            <a:blip r:embed="rId3" cstate="print"/>
            <a:srcRect/>
            <a:stretch>
              <a:fillRect/>
            </a:stretch>
          </p:blipFill>
          <p:spPr bwMode="auto">
            <a:xfrm>
              <a:off x="5867400" y="5562600"/>
              <a:ext cx="2743200" cy="849313"/>
            </a:xfrm>
            <a:prstGeom prst="rect">
              <a:avLst/>
            </a:prstGeom>
            <a:noFill/>
            <a:ln w="9525">
              <a:noFill/>
              <a:miter lim="800000"/>
              <a:headEnd/>
              <a:tailEnd/>
            </a:ln>
          </p:spPr>
        </p:pic>
      </p:grpSp>
    </p:spTree>
    <p:extLst>
      <p:ext uri="{BB962C8B-B14F-4D97-AF65-F5344CB8AC3E}">
        <p14:creationId xmlns:p14="http://schemas.microsoft.com/office/powerpoint/2010/main" val="18162776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358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80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0"/>
            <a:ext cx="2000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848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804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95800" y="2057400"/>
            <a:ext cx="3810000" cy="4114800"/>
          </a:xfrm>
          <a:prstGeom prst="rect">
            <a:avLst/>
          </a:prstGeom>
        </p:spPr>
        <p:txBody>
          <a:bodyPr/>
          <a:lstStyle/>
          <a:p>
            <a:pPr lvl="0"/>
            <a:r>
              <a:rPr lang="en-US" noProof="0" dirty="0" smtClean="0"/>
              <a:t>Click icon to add clip art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half" idx="10"/>
          </p:nvPr>
        </p:nvSpPr>
        <p:spPr>
          <a:xfrm>
            <a:off x="457200" y="1752600"/>
            <a:ext cx="8534400" cy="4114800"/>
          </a:xfrm>
          <a:prstGeom prst="rect">
            <a:avLst/>
          </a:prstGeom>
        </p:spPr>
        <p:txBody>
          <a:body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239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429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2057400"/>
            <a:ext cx="3429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457200" y="6096000"/>
            <a:ext cx="2133600" cy="476250"/>
          </a:xfrm>
          <a:prstGeom prst="rect">
            <a:avLst/>
          </a:prstGeom>
          <a:ln/>
        </p:spPr>
        <p:txBody>
          <a:bodyPr/>
          <a:lstStyle>
            <a:lvl1pPr>
              <a:defRPr/>
            </a:lvl1pPr>
          </a:lstStyle>
          <a:p>
            <a:pPr>
              <a:defRPr/>
            </a:pPr>
            <a:fld id="{9CF05C01-E578-42B9-B8A3-4391890B3496}" type="datetime1">
              <a:rPr lang="en-US"/>
              <a:pPr>
                <a:defRPr/>
              </a:pPr>
              <a:t>9/11/2014</a:t>
            </a:fld>
            <a:endParaRPr lang="en-US" dirty="0"/>
          </a:p>
        </p:txBody>
      </p:sp>
      <p:sp>
        <p:nvSpPr>
          <p:cNvPr id="6" name="Rectangle 7"/>
          <p:cNvSpPr>
            <a:spLocks noGrp="1" noChangeArrowheads="1"/>
          </p:cNvSpPr>
          <p:nvPr>
            <p:ph type="ftr" sz="quarter" idx="11"/>
          </p:nvPr>
        </p:nvSpPr>
        <p:spPr>
          <a:xfrm>
            <a:off x="3124200" y="6096000"/>
            <a:ext cx="2895600" cy="476250"/>
          </a:xfrm>
          <a:prstGeom prst="rect">
            <a:avLst/>
          </a:prstGeom>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FDA293BF-BE24-463A-897C-0A402EB297FB}" type="slidenum">
              <a:rPr lang="en-US"/>
              <a:pPr>
                <a:defRPr/>
              </a:pPr>
              <a:t>‹#›</a:t>
            </a:fld>
            <a:endParaRPr lang="en-US" dirty="0"/>
          </a:p>
        </p:txBody>
      </p:sp>
    </p:spTree>
    <p:extLst>
      <p:ext uri="{BB962C8B-B14F-4D97-AF65-F5344CB8AC3E}">
        <p14:creationId xmlns:p14="http://schemas.microsoft.com/office/powerpoint/2010/main" val="355124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300"/>
              </a:spcAft>
              <a:defRPr/>
            </a:lvl1pPr>
            <a:lvl2pPr>
              <a:spcBef>
                <a:spcPts val="600"/>
              </a:spcBef>
              <a:spcAft>
                <a:spcPts val="300"/>
              </a:spcAft>
              <a:defRPr/>
            </a:lvl2pPr>
            <a:lvl3pPr>
              <a:spcBef>
                <a:spcPts val="600"/>
              </a:spcBef>
              <a:spcAft>
                <a:spcPts val="300"/>
              </a:spcAft>
              <a:defRPr/>
            </a:lvl3pPr>
            <a:lvl4pPr>
              <a:spcBef>
                <a:spcPts val="600"/>
              </a:spcBef>
              <a:spcAft>
                <a:spcPts val="300"/>
              </a:spcAft>
              <a:defRPr/>
            </a:lvl4pPr>
            <a:lvl5pPr>
              <a:spcBef>
                <a:spcPts val="600"/>
              </a:spcBef>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25E1FDB-4318-4DD4-A3EF-8E83B9DF9B38}" type="slidenum">
              <a:rPr lang="en-US">
                <a:solidFill>
                  <a:srgbClr val="FFFFFF"/>
                </a:solidFill>
              </a:rPr>
              <a:pPr>
                <a:defRPr/>
              </a:pPr>
              <a:t>‹#›</a:t>
            </a:fld>
            <a:endParaRPr lang="en-US" dirty="0">
              <a:solidFill>
                <a:srgbClr val="FFFFFF"/>
              </a:solidFill>
            </a:endParaRPr>
          </a:p>
        </p:txBody>
      </p:sp>
      <p:pic>
        <p:nvPicPr>
          <p:cNvPr id="5" name="Picture 7" descr="Footer"/>
          <p:cNvPicPr>
            <a:picLocks noChangeAspect="1" noChangeArrowheads="1"/>
          </p:cNvPicPr>
          <p:nvPr/>
        </p:nvPicPr>
        <p:blipFill>
          <a:blip r:embed="rId2" cstate="print"/>
          <a:srcRect/>
          <a:stretch>
            <a:fillRect/>
          </a:stretch>
        </p:blipFill>
        <p:spPr bwMode="auto">
          <a:xfrm>
            <a:off x="0" y="6172200"/>
            <a:ext cx="9145588" cy="685800"/>
          </a:xfrm>
          <a:prstGeom prst="rect">
            <a:avLst/>
          </a:prstGeom>
          <a:noFill/>
          <a:ln w="9525">
            <a:noFill/>
            <a:miter lim="800000"/>
            <a:headEnd/>
            <a:tailEnd/>
          </a:ln>
        </p:spPr>
      </p:pic>
    </p:spTree>
    <p:extLst>
      <p:ext uri="{BB962C8B-B14F-4D97-AF65-F5344CB8AC3E}">
        <p14:creationId xmlns:p14="http://schemas.microsoft.com/office/powerpoint/2010/main" val="14347757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ottom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63701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084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225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237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9495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531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65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8" descr="Top Bar"/>
          <p:cNvPicPr>
            <a:picLocks noChangeAspect="1" noChangeArrowheads="1"/>
          </p:cNvPicPr>
          <p:nvPr/>
        </p:nvPicPr>
        <p:blipFill>
          <a:blip r:embed="rId17" cstate="print"/>
          <a:srcRect/>
          <a:stretch>
            <a:fillRect/>
          </a:stretch>
        </p:blipFill>
        <p:spPr bwMode="auto">
          <a:xfrm>
            <a:off x="0" y="0"/>
            <a:ext cx="9145588" cy="113347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304800"/>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818706" y="1472604"/>
            <a:ext cx="8102009" cy="4598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a:defRPr/>
            </a:pPr>
            <a:fld id="{66685D5F-3AE4-4D15-AAC5-56226A6E3DFD}" type="slidenum">
              <a:rPr lang="en-US">
                <a:solidFill>
                  <a:srgbClr val="FFFFFF"/>
                </a:solidFill>
              </a:rPr>
              <a:pPr>
                <a:defRPr/>
              </a:pPr>
              <a:t>‹#›</a:t>
            </a:fld>
            <a:endParaRPr lang="en-US" dirty="0">
              <a:solidFill>
                <a:srgbClr val="FFFFFF"/>
              </a:solidFill>
            </a:endParaRPr>
          </a:p>
        </p:txBody>
      </p:sp>
      <p:pic>
        <p:nvPicPr>
          <p:cNvPr id="6" name="Picture 7" descr="Footer"/>
          <p:cNvPicPr>
            <a:picLocks noChangeAspect="1" noChangeArrowheads="1"/>
          </p:cNvPicPr>
          <p:nvPr/>
        </p:nvPicPr>
        <p:blipFill>
          <a:blip r:embed="rId18" cstate="print"/>
          <a:srcRect/>
          <a:stretch>
            <a:fillRect/>
          </a:stretch>
        </p:blipFill>
        <p:spPr bwMode="auto">
          <a:xfrm>
            <a:off x="0" y="6182833"/>
            <a:ext cx="9145588" cy="685800"/>
          </a:xfrm>
          <a:prstGeom prst="rect">
            <a:avLst/>
          </a:prstGeom>
          <a:noFill/>
          <a:ln w="9525">
            <a:noFill/>
            <a:miter lim="800000"/>
            <a:headEnd/>
            <a:tailEnd/>
          </a:ln>
        </p:spPr>
      </p:pic>
    </p:spTree>
    <p:extLst>
      <p:ext uri="{BB962C8B-B14F-4D97-AF65-F5344CB8AC3E}">
        <p14:creationId xmlns:p14="http://schemas.microsoft.com/office/powerpoint/2010/main" val="69839856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94" r:id="rId13"/>
    <p:sldLayoutId id="2147484145" r:id="rId14"/>
    <p:sldLayoutId id="2147484195" r:id="rId15"/>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3888" y="3211034"/>
            <a:ext cx="7304568" cy="1371600"/>
          </a:xfrm>
        </p:spPr>
        <p:txBody>
          <a:bodyPr/>
          <a:lstStyle/>
          <a:p>
            <a:r>
              <a:rPr lang="en-US" sz="3200" dirty="0" smtClean="0">
                <a:solidFill>
                  <a:srgbClr val="FFFFFF"/>
                </a:solidFill>
                <a:latin typeface="Arial-BoldMT" pitchFamily="-60" charset="0"/>
              </a:rPr>
              <a:t>NRECA Employee Benefits Update</a:t>
            </a:r>
          </a:p>
        </p:txBody>
      </p:sp>
      <p:sp>
        <p:nvSpPr>
          <p:cNvPr id="5" name="TextBox 4"/>
          <p:cNvSpPr txBox="1"/>
          <p:nvPr/>
        </p:nvSpPr>
        <p:spPr>
          <a:xfrm>
            <a:off x="1318438" y="5204629"/>
            <a:ext cx="6113720" cy="1077218"/>
          </a:xfrm>
          <a:prstGeom prst="rect">
            <a:avLst/>
          </a:prstGeom>
          <a:noFill/>
        </p:spPr>
        <p:txBody>
          <a:bodyPr wrap="square" rtlCol="0">
            <a:spAutoFit/>
          </a:bodyPr>
          <a:lstStyle/>
          <a:p>
            <a:pPr algn="ctr"/>
            <a:r>
              <a:rPr lang="en-US" sz="3200" b="0" kern="0" baseline="0" dirty="0" smtClean="0">
                <a:latin typeface="Arial-BoldMT" pitchFamily="-60" charset="0"/>
              </a:rPr>
              <a:t>FECA Human Resource </a:t>
            </a:r>
            <a:r>
              <a:rPr lang="en-US" sz="3200" b="0" kern="0" baseline="0" dirty="0" smtClean="0">
                <a:latin typeface="Arial-BoldMT" pitchFamily="-60" charset="0"/>
              </a:rPr>
              <a:t>Conference</a:t>
            </a:r>
            <a:endParaRPr lang="en-US" sz="3200" dirty="0"/>
          </a:p>
        </p:txBody>
      </p:sp>
      <p:sp>
        <p:nvSpPr>
          <p:cNvPr id="6" name="Title 1"/>
          <p:cNvSpPr txBox="1">
            <a:spLocks/>
          </p:cNvSpPr>
          <p:nvPr/>
        </p:nvSpPr>
        <p:spPr bwMode="auto">
          <a:xfrm flipH="1">
            <a:off x="9399181" y="1488552"/>
            <a:ext cx="3981894" cy="8187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a:lstStyle>
          <a:p>
            <a:pPr algn="ctr"/>
            <a:endParaRPr lang="en-US" dirty="0"/>
          </a:p>
        </p:txBody>
      </p:sp>
    </p:spTree>
    <p:extLst>
      <p:ext uri="{BB962C8B-B14F-4D97-AF65-F5344CB8AC3E}">
        <p14:creationId xmlns:p14="http://schemas.microsoft.com/office/powerpoint/2010/main" val="421624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797" y="1409700"/>
            <a:ext cx="8153403" cy="4591050"/>
          </a:xfrm>
        </p:spPr>
        <p:txBody>
          <a:bodyPr/>
          <a:lstStyle/>
          <a:p>
            <a:pPr>
              <a:defRPr/>
            </a:pPr>
            <a:r>
              <a:rPr lang="en-US" sz="2800" dirty="0" smtClean="0">
                <a:latin typeface="+mn-lt"/>
                <a:cs typeface="Calibri" pitchFamily="34" charset="0"/>
              </a:rPr>
              <a:t>Retirees and spouses over age 65</a:t>
            </a:r>
          </a:p>
          <a:p>
            <a:pPr>
              <a:defRPr/>
            </a:pPr>
            <a:r>
              <a:rPr lang="en-US" sz="2800" dirty="0" smtClean="0">
                <a:latin typeface="+mn-lt"/>
                <a:cs typeface="Calibri" pitchFamily="34" charset="0"/>
              </a:rPr>
              <a:t>Surviving spouses over age 65</a:t>
            </a:r>
          </a:p>
          <a:p>
            <a:pPr>
              <a:defRPr/>
            </a:pPr>
            <a:r>
              <a:rPr lang="en-US" sz="2800" dirty="0" smtClean="0">
                <a:latin typeface="+mn-lt"/>
                <a:cs typeface="Calibri" pitchFamily="34" charset="0"/>
              </a:rPr>
              <a:t>Medicare disabled participants</a:t>
            </a:r>
          </a:p>
          <a:p>
            <a:pPr lvl="1">
              <a:defRPr/>
            </a:pPr>
            <a:r>
              <a:rPr lang="en-US" dirty="0" smtClean="0">
                <a:latin typeface="+mn-lt"/>
                <a:cs typeface="Calibri" pitchFamily="34" charset="0"/>
              </a:rPr>
              <a:t>Contact your benefits administrator</a:t>
            </a:r>
          </a:p>
        </p:txBody>
      </p:sp>
      <p:sp>
        <p:nvSpPr>
          <p:cNvPr id="6148" name="Title 3"/>
          <p:cNvSpPr>
            <a:spLocks noGrp="1"/>
          </p:cNvSpPr>
          <p:nvPr>
            <p:ph type="title"/>
          </p:nvPr>
        </p:nvSpPr>
        <p:spPr>
          <a:xfrm>
            <a:off x="499139" y="249471"/>
            <a:ext cx="8153400" cy="681861"/>
          </a:xfrm>
        </p:spPr>
        <p:txBody>
          <a:bodyPr/>
          <a:lstStyle/>
          <a:p>
            <a:r>
              <a:rPr lang="en-US" b="1" dirty="0" smtClean="0">
                <a:effectLst>
                  <a:outerShdw blurRad="38100" dist="38100" dir="2700000" algn="tl">
                    <a:srgbClr val="000000">
                      <a:alpha val="43137"/>
                    </a:srgbClr>
                  </a:outerShdw>
                </a:effectLst>
                <a:latin typeface="Arial-BoldMT" pitchFamily="-105" charset="0"/>
              </a:rPr>
              <a:t>Applies </a:t>
            </a:r>
            <a:r>
              <a:rPr lang="en-US" b="1" dirty="0">
                <a:effectLst>
                  <a:outerShdw blurRad="38100" dist="38100" dir="2700000" algn="tl">
                    <a:srgbClr val="000000">
                      <a:alpha val="43137"/>
                    </a:srgbClr>
                  </a:outerShdw>
                </a:effectLst>
                <a:latin typeface="Arial-BoldMT" pitchFamily="-105" charset="0"/>
              </a:rPr>
              <a:t>T</a:t>
            </a:r>
            <a:r>
              <a:rPr lang="en-US" b="1" dirty="0" smtClean="0">
                <a:effectLst>
                  <a:outerShdw blurRad="38100" dist="38100" dir="2700000" algn="tl">
                    <a:srgbClr val="000000">
                      <a:alpha val="43137"/>
                    </a:srgbClr>
                  </a:outerShdw>
                </a:effectLst>
                <a:latin typeface="Arial-BoldMT" pitchFamily="-105" charset="0"/>
              </a:rPr>
              <a:t>o</a:t>
            </a:r>
          </a:p>
        </p:txBody>
      </p:sp>
      <p:sp>
        <p:nvSpPr>
          <p:cNvPr id="2" name="Slide Number Placeholder 1"/>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408316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797" y="1409700"/>
            <a:ext cx="8153403" cy="4591050"/>
          </a:xfrm>
        </p:spPr>
        <p:txBody>
          <a:bodyPr/>
          <a:lstStyle/>
          <a:p>
            <a:pPr>
              <a:defRPr/>
            </a:pPr>
            <a:r>
              <a:rPr lang="en-US" sz="2800" dirty="0">
                <a:latin typeface="+mn-lt"/>
                <a:cs typeface="Calibri" pitchFamily="34" charset="0"/>
              </a:rPr>
              <a:t>Retirees and spouses </a:t>
            </a:r>
            <a:r>
              <a:rPr lang="en-US" sz="2800" dirty="0" smtClean="0">
                <a:latin typeface="+mn-lt"/>
                <a:cs typeface="Calibri" pitchFamily="34" charset="0"/>
              </a:rPr>
              <a:t>under </a:t>
            </a:r>
            <a:r>
              <a:rPr lang="en-US" sz="2800" dirty="0">
                <a:latin typeface="+mn-lt"/>
                <a:cs typeface="Calibri" pitchFamily="34" charset="0"/>
              </a:rPr>
              <a:t>age </a:t>
            </a:r>
            <a:r>
              <a:rPr lang="en-US" sz="2800" dirty="0" smtClean="0">
                <a:latin typeface="+mn-lt"/>
                <a:cs typeface="Calibri" pitchFamily="34" charset="0"/>
              </a:rPr>
              <a:t>65</a:t>
            </a:r>
          </a:p>
          <a:p>
            <a:pPr marL="0" indent="0">
              <a:buNone/>
              <a:defRPr/>
            </a:pPr>
            <a:endParaRPr lang="en-US" sz="1400" dirty="0">
              <a:latin typeface="+mn-lt"/>
              <a:cs typeface="Calibri" pitchFamily="34" charset="0"/>
            </a:endParaRPr>
          </a:p>
          <a:p>
            <a:pPr>
              <a:defRPr/>
            </a:pPr>
            <a:r>
              <a:rPr lang="en-US" sz="2800" dirty="0" smtClean="0">
                <a:latin typeface="+mn-lt"/>
                <a:cs typeface="Calibri" pitchFamily="34" charset="0"/>
              </a:rPr>
              <a:t>Employees age 65 and over</a:t>
            </a:r>
          </a:p>
          <a:p>
            <a:pPr marL="0" indent="0">
              <a:buFontTx/>
              <a:buNone/>
              <a:defRPr/>
            </a:pPr>
            <a:endParaRPr lang="en-US" dirty="0" smtClean="0">
              <a:latin typeface="+mn-lt"/>
              <a:cs typeface="Calibri" pitchFamily="34" charset="0"/>
            </a:endParaRPr>
          </a:p>
        </p:txBody>
      </p:sp>
      <p:sp>
        <p:nvSpPr>
          <p:cNvPr id="6148" name="Title 3"/>
          <p:cNvSpPr>
            <a:spLocks noGrp="1"/>
          </p:cNvSpPr>
          <p:nvPr>
            <p:ph type="title"/>
          </p:nvPr>
        </p:nvSpPr>
        <p:spPr>
          <a:xfrm>
            <a:off x="499139" y="249471"/>
            <a:ext cx="8153400" cy="681861"/>
          </a:xfrm>
        </p:spPr>
        <p:txBody>
          <a:bodyPr/>
          <a:lstStyle/>
          <a:p>
            <a:r>
              <a:rPr lang="en-US" b="1" dirty="0" smtClean="0">
                <a:effectLst>
                  <a:outerShdw blurRad="38100" dist="38100" dir="2700000" algn="tl">
                    <a:srgbClr val="000000">
                      <a:alpha val="43137"/>
                    </a:srgbClr>
                  </a:outerShdw>
                </a:effectLst>
                <a:latin typeface="Arial-BoldMT" pitchFamily="-105" charset="0"/>
              </a:rPr>
              <a:t>Doesn’t Apply To</a:t>
            </a:r>
          </a:p>
        </p:txBody>
      </p:sp>
      <p:sp>
        <p:nvSpPr>
          <p:cNvPr id="2" name="Slide Number Placeholder 1"/>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11</a:t>
            </a:fld>
            <a:endParaRPr lang="en-US" dirty="0">
              <a:solidFill>
                <a:srgbClr val="FFFFFF"/>
              </a:solidFill>
            </a:endParaRPr>
          </a:p>
        </p:txBody>
      </p:sp>
    </p:spTree>
    <p:extLst>
      <p:ext uri="{BB962C8B-B14F-4D97-AF65-F5344CB8AC3E}">
        <p14:creationId xmlns:p14="http://schemas.microsoft.com/office/powerpoint/2010/main" val="1026994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23235" y="276447"/>
            <a:ext cx="8300089" cy="769162"/>
          </a:xfrm>
        </p:spPr>
        <p:txBody>
          <a:bodyPr/>
          <a:lstStyle/>
          <a:p>
            <a:r>
              <a:rPr lang="en-US" sz="3200" b="1" dirty="0" smtClean="0">
                <a:effectLst>
                  <a:outerShdw blurRad="38100" dist="38100" dir="2700000" algn="tl">
                    <a:srgbClr val="000000">
                      <a:alpha val="43137"/>
                    </a:srgbClr>
                  </a:outerShdw>
                </a:effectLst>
                <a:latin typeface="Arial-BoldMT" pitchFamily="-105" charset="0"/>
              </a:rPr>
              <a:t>Advantages for You</a:t>
            </a:r>
          </a:p>
        </p:txBody>
      </p:sp>
      <p:sp>
        <p:nvSpPr>
          <p:cNvPr id="3" name="Content Placeholder 2"/>
          <p:cNvSpPr>
            <a:spLocks noGrp="1"/>
          </p:cNvSpPr>
          <p:nvPr>
            <p:ph idx="1"/>
          </p:nvPr>
        </p:nvSpPr>
        <p:spPr>
          <a:xfrm>
            <a:off x="668866" y="1302807"/>
            <a:ext cx="7385473" cy="4840817"/>
          </a:xfrm>
        </p:spPr>
        <p:txBody>
          <a:bodyPr/>
          <a:lstStyle/>
          <a:p>
            <a:pPr>
              <a:defRPr/>
            </a:pPr>
            <a:r>
              <a:rPr lang="en-US" sz="2400" dirty="0" smtClean="0">
                <a:latin typeface="+mj-lt"/>
                <a:cs typeface="Calibri" pitchFamily="34" charset="0"/>
              </a:rPr>
              <a:t>Access to high-quality, competitively priced </a:t>
            </a:r>
          </a:p>
          <a:p>
            <a:pPr lvl="1">
              <a:defRPr/>
            </a:pPr>
            <a:r>
              <a:rPr lang="en-US" sz="2000" dirty="0" smtClean="0">
                <a:latin typeface="+mj-lt"/>
                <a:cs typeface="Calibri" pitchFamily="34" charset="0"/>
              </a:rPr>
              <a:t>Medicare  Supplement (Medigap) plans</a:t>
            </a:r>
          </a:p>
          <a:p>
            <a:pPr lvl="1">
              <a:defRPr/>
            </a:pPr>
            <a:r>
              <a:rPr lang="en-US" sz="2000" dirty="0" smtClean="0">
                <a:latin typeface="+mj-lt"/>
                <a:cs typeface="Calibri" pitchFamily="34" charset="0"/>
              </a:rPr>
              <a:t>Medicare Part D plans</a:t>
            </a:r>
          </a:p>
          <a:p>
            <a:pPr lvl="1">
              <a:defRPr/>
            </a:pPr>
            <a:r>
              <a:rPr lang="en-US" sz="2000" dirty="0" smtClean="0">
                <a:latin typeface="+mj-lt"/>
                <a:cs typeface="Calibri" pitchFamily="34" charset="0"/>
              </a:rPr>
              <a:t>Medicare Advantage plans</a:t>
            </a:r>
          </a:p>
          <a:p>
            <a:pPr lvl="1">
              <a:defRPr/>
            </a:pPr>
            <a:r>
              <a:rPr lang="en-US" dirty="0" smtClean="0">
                <a:latin typeface="+mj-lt"/>
                <a:cs typeface="Calibri" pitchFamily="34" charset="0"/>
              </a:rPr>
              <a:t>Dental  and vision plans</a:t>
            </a:r>
            <a:endParaRPr lang="en-US" sz="2000" dirty="0" smtClean="0">
              <a:latin typeface="+mj-lt"/>
              <a:cs typeface="Calibri" pitchFamily="34" charset="0"/>
            </a:endParaRPr>
          </a:p>
          <a:p>
            <a:pPr>
              <a:defRPr/>
            </a:pPr>
            <a:r>
              <a:rPr lang="en-US" sz="2400" dirty="0" smtClean="0">
                <a:latin typeface="+mj-lt"/>
                <a:cs typeface="Calibri" pitchFamily="34" charset="0"/>
              </a:rPr>
              <a:t>Customized support tools including:</a:t>
            </a:r>
          </a:p>
          <a:p>
            <a:pPr lvl="1">
              <a:defRPr/>
            </a:pPr>
            <a:r>
              <a:rPr lang="en-US" sz="2000" i="1" dirty="0" smtClean="0">
                <a:latin typeface="+mj-lt"/>
                <a:cs typeface="Calibri" pitchFamily="34" charset="0"/>
              </a:rPr>
              <a:t>Prescription Profiler™</a:t>
            </a:r>
            <a:r>
              <a:rPr lang="en-US" sz="2000" dirty="0" smtClean="0">
                <a:latin typeface="+mj-lt"/>
                <a:cs typeface="Calibri" pitchFamily="34" charset="0"/>
              </a:rPr>
              <a:t> estimates out-of-pocket expenses</a:t>
            </a:r>
          </a:p>
          <a:p>
            <a:pPr lvl="1">
              <a:defRPr/>
            </a:pPr>
            <a:r>
              <a:rPr lang="en-US" sz="2000" i="1" dirty="0" smtClean="0">
                <a:latin typeface="+mj-lt"/>
                <a:cs typeface="Calibri" pitchFamily="34" charset="0"/>
              </a:rPr>
              <a:t>Help Me Choose™ </a:t>
            </a:r>
            <a:r>
              <a:rPr lang="en-US" sz="2000" dirty="0" smtClean="0">
                <a:latin typeface="+mj-lt"/>
                <a:cs typeface="Calibri" pitchFamily="34" charset="0"/>
              </a:rPr>
              <a:t>recommends best plan type</a:t>
            </a:r>
          </a:p>
          <a:p>
            <a:pPr lvl="1">
              <a:defRPr/>
            </a:pPr>
            <a:r>
              <a:rPr lang="en-US" sz="2000" dirty="0" smtClean="0">
                <a:latin typeface="+mj-lt"/>
                <a:cs typeface="Calibri" pitchFamily="34" charset="0"/>
              </a:rPr>
              <a:t>Plan comparison tool</a:t>
            </a:r>
            <a:endParaRPr lang="en-US" dirty="0">
              <a:latin typeface="+mj-lt"/>
              <a:cs typeface="Calibri" pitchFamily="34" charset="0"/>
            </a:endParaRPr>
          </a:p>
          <a:p>
            <a:pPr marL="0" indent="0">
              <a:buFontTx/>
              <a:buNone/>
              <a:defRPr/>
            </a:pPr>
            <a:endParaRPr lang="en-US" dirty="0"/>
          </a:p>
        </p:txBody>
      </p:sp>
      <p:sp>
        <p:nvSpPr>
          <p:cNvPr id="2" name="Slide Number Placeholder 1"/>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12</a:t>
            </a:fld>
            <a:endParaRPr lang="en-US" dirty="0">
              <a:solidFill>
                <a:srgbClr val="FFFFFF"/>
              </a:solidFill>
            </a:endParaRPr>
          </a:p>
        </p:txBody>
      </p:sp>
    </p:spTree>
    <p:extLst>
      <p:ext uri="{BB962C8B-B14F-4D97-AF65-F5344CB8AC3E}">
        <p14:creationId xmlns:p14="http://schemas.microsoft.com/office/powerpoint/2010/main" val="132111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Advantages for You</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13</a:t>
            </a:fld>
            <a:endParaRPr lang="en-US"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828" y="1231542"/>
            <a:ext cx="7364393" cy="4887872"/>
          </a:xfrm>
          <a:prstGeom prst="rect">
            <a:avLst/>
          </a:prstGeom>
        </p:spPr>
      </p:pic>
    </p:spTree>
    <p:extLst>
      <p:ext uri="{BB962C8B-B14F-4D97-AF65-F5344CB8AC3E}">
        <p14:creationId xmlns:p14="http://schemas.microsoft.com/office/powerpoint/2010/main" val="15509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Retiree HRA</a:t>
            </a:r>
            <a:r>
              <a:rPr lang="en-US" dirty="0" smtClean="0"/>
              <a:t>	</a:t>
            </a:r>
            <a:endParaRPr lang="en-US" dirty="0"/>
          </a:p>
        </p:txBody>
      </p:sp>
      <p:sp>
        <p:nvSpPr>
          <p:cNvPr id="3" name="Content Placeholder 2"/>
          <p:cNvSpPr>
            <a:spLocks noGrp="1"/>
          </p:cNvSpPr>
          <p:nvPr>
            <p:ph idx="1"/>
          </p:nvPr>
        </p:nvSpPr>
        <p:spPr>
          <a:xfrm>
            <a:off x="818706" y="1472604"/>
            <a:ext cx="8102009" cy="4106929"/>
          </a:xfrm>
        </p:spPr>
        <p:txBody>
          <a:bodyPr/>
          <a:lstStyle/>
          <a:p>
            <a:r>
              <a:rPr lang="en-US" sz="2800" dirty="0" smtClean="0"/>
              <a:t>Co-op-sponsored retiree HRA</a:t>
            </a:r>
          </a:p>
          <a:p>
            <a:r>
              <a:rPr lang="en-US" sz="2800" dirty="0" smtClean="0"/>
              <a:t>Retiree and or Dependents pay insurance carriers directly</a:t>
            </a:r>
          </a:p>
          <a:p>
            <a:r>
              <a:rPr lang="en-US" sz="2800" dirty="0" smtClean="0"/>
              <a:t>Option for auto-reimbursement</a:t>
            </a:r>
          </a:p>
          <a:p>
            <a:r>
              <a:rPr lang="en-US" sz="2800" dirty="0" smtClean="0"/>
              <a:t>Reimbursements begin January 1</a:t>
            </a:r>
          </a:p>
        </p:txBody>
      </p:sp>
      <p:sp>
        <p:nvSpPr>
          <p:cNvPr id="4" name="Slide Number Placeholder 3"/>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val="335140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7696200" cy="552450"/>
          </a:xfrm>
        </p:spPr>
        <p:txBody>
          <a:bodyPr/>
          <a:lstStyle/>
          <a:p>
            <a:r>
              <a:rPr lang="en-US" b="1" dirty="0" smtClean="0">
                <a:latin typeface="Arial-BoldMT" pitchFamily="-105" charset="0"/>
              </a:rPr>
              <a:t>National Network Strategy</a:t>
            </a:r>
          </a:p>
        </p:txBody>
      </p:sp>
      <p:sp>
        <p:nvSpPr>
          <p:cNvPr id="5123" name="Content Placeholder 2"/>
          <p:cNvSpPr>
            <a:spLocks noGrp="1"/>
          </p:cNvSpPr>
          <p:nvPr>
            <p:ph sz="half" idx="2"/>
          </p:nvPr>
        </p:nvSpPr>
        <p:spPr>
          <a:xfrm>
            <a:off x="3886199" y="1295400"/>
            <a:ext cx="5147733" cy="4846638"/>
          </a:xfrm>
        </p:spPr>
        <p:txBody>
          <a:bodyPr/>
          <a:lstStyle/>
          <a:p>
            <a:pPr>
              <a:buFont typeface="Wingdings" panose="05000000000000000000" pitchFamily="2" charset="2"/>
              <a:buChar char="ü"/>
            </a:pPr>
            <a:r>
              <a:rPr lang="en-US" sz="2200" dirty="0" smtClean="0">
                <a:latin typeface="Arial" pitchFamily="34" charset="0"/>
                <a:cs typeface="Arial" pitchFamily="34" charset="0"/>
              </a:rPr>
              <a:t>Access to United Healthcare’s national PPO network and discounts beginning 2014</a:t>
            </a:r>
          </a:p>
          <a:p>
            <a:pPr>
              <a:buFont typeface="Wingdings" panose="05000000000000000000" pitchFamily="2" charset="2"/>
              <a:buChar char="ü"/>
            </a:pPr>
            <a:r>
              <a:rPr lang="en-US" sz="2200" dirty="0" smtClean="0">
                <a:latin typeface="Arial" pitchFamily="34" charset="0"/>
                <a:cs typeface="Arial" pitchFamily="34" charset="0"/>
              </a:rPr>
              <a:t>CBA now using UMR claims systems</a:t>
            </a:r>
          </a:p>
          <a:p>
            <a:pPr>
              <a:buFont typeface="Wingdings" panose="05000000000000000000" pitchFamily="2" charset="2"/>
              <a:buChar char="ü"/>
            </a:pPr>
            <a:r>
              <a:rPr lang="en-US" sz="2200" dirty="0" smtClean="0">
                <a:latin typeface="Arial" pitchFamily="34" charset="0"/>
                <a:cs typeface="Arial" pitchFamily="34" charset="0"/>
              </a:rPr>
              <a:t>Clinical program integration through UMR, a </a:t>
            </a:r>
            <a:r>
              <a:rPr lang="en-US" sz="2200" dirty="0" err="1" smtClean="0">
                <a:latin typeface="Arial" pitchFamily="34" charset="0"/>
                <a:cs typeface="Arial" pitchFamily="34" charset="0"/>
              </a:rPr>
              <a:t>UnitedHealthcare</a:t>
            </a:r>
            <a:r>
              <a:rPr lang="en-US" sz="2200" dirty="0" smtClean="0">
                <a:latin typeface="Arial" pitchFamily="34" charset="0"/>
                <a:cs typeface="Arial" pitchFamily="34" charset="0"/>
              </a:rPr>
              <a:t> company, for case management, Centers of Excellence and maternity program</a:t>
            </a:r>
          </a:p>
          <a:p>
            <a:pPr>
              <a:buFont typeface="Wingdings" panose="05000000000000000000" pitchFamily="2" charset="2"/>
              <a:buChar char="ü"/>
            </a:pPr>
            <a:r>
              <a:rPr lang="en-US" sz="2200" dirty="0" smtClean="0">
                <a:latin typeface="Arial" pitchFamily="34" charset="0"/>
                <a:cs typeface="Arial" pitchFamily="34" charset="0"/>
              </a:rPr>
              <a:t>Enhanced offerings including Flexible Spending Accounts, Health </a:t>
            </a:r>
            <a:r>
              <a:rPr lang="en-US" sz="2200" dirty="0">
                <a:latin typeface="Arial" pitchFamily="34" charset="0"/>
                <a:cs typeface="Arial" pitchFamily="34" charset="0"/>
              </a:rPr>
              <a:t>Reimbursement Arrangements, </a:t>
            </a:r>
            <a:r>
              <a:rPr lang="en-US" sz="2200" dirty="0" smtClean="0">
                <a:latin typeface="Arial" pitchFamily="34" charset="0"/>
                <a:cs typeface="Arial" pitchFamily="34" charset="0"/>
              </a:rPr>
              <a:t> Debit Cards and COBRA for 2015</a:t>
            </a:r>
          </a:p>
        </p:txBody>
      </p:sp>
      <p:pic>
        <p:nvPicPr>
          <p:cNvPr id="51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524000"/>
            <a:ext cx="3165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3962400"/>
            <a:ext cx="26765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65638"/>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2633663"/>
            <a:ext cx="25558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967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r>
              <a:rPr lang="en-US" dirty="0"/>
              <a:t> </a:t>
            </a:r>
            <a:r>
              <a:rPr lang="en-US" dirty="0" smtClean="0"/>
              <a:t>   </a:t>
            </a:r>
            <a:r>
              <a:rPr lang="en-US" sz="3200" b="1" dirty="0" smtClean="0"/>
              <a:t>National Network Strategy Results</a:t>
            </a:r>
            <a:endParaRPr lang="en-US" sz="3200" b="1" dirty="0"/>
          </a:p>
        </p:txBody>
      </p:sp>
      <p:sp>
        <p:nvSpPr>
          <p:cNvPr id="5" name="Content Placeholder 2"/>
          <p:cNvSpPr>
            <a:spLocks noGrp="1"/>
          </p:cNvSpPr>
          <p:nvPr>
            <p:ph idx="1"/>
          </p:nvPr>
        </p:nvSpPr>
        <p:spPr>
          <a:xfrm>
            <a:off x="477672" y="1366203"/>
            <a:ext cx="3831861" cy="4585864"/>
          </a:xfrm>
        </p:spPr>
        <p:txBody>
          <a:bodyPr/>
          <a:lstStyle/>
          <a:p>
            <a:pPr>
              <a:buFont typeface="Wingdings" panose="05000000000000000000" pitchFamily="2" charset="2"/>
              <a:buChar char="ü"/>
            </a:pPr>
            <a:r>
              <a:rPr lang="en-US" sz="2200" dirty="0" smtClean="0"/>
              <a:t>In-Network Discounts from UHC Choice Plus PPO providers are </a:t>
            </a:r>
            <a:r>
              <a:rPr lang="en-US" sz="2200" b="1" dirty="0" smtClean="0">
                <a:solidFill>
                  <a:srgbClr val="00B050"/>
                </a:solidFill>
              </a:rPr>
              <a:t>45.3% </a:t>
            </a:r>
            <a:r>
              <a:rPr lang="en-US" sz="2200" dirty="0" smtClean="0"/>
              <a:t>of eligible charges. (Average PPO discounts in 2013 was </a:t>
            </a:r>
            <a:r>
              <a:rPr lang="en-US" sz="2200" u="sng" dirty="0" smtClean="0"/>
              <a:t>30%</a:t>
            </a:r>
            <a:r>
              <a:rPr lang="en-US" sz="2200" dirty="0" smtClean="0"/>
              <a:t> of charges) </a:t>
            </a:r>
          </a:p>
          <a:p>
            <a:pPr>
              <a:buFont typeface="Wingdings" panose="05000000000000000000" pitchFamily="2" charset="2"/>
              <a:buChar char="ü"/>
            </a:pPr>
            <a:r>
              <a:rPr lang="en-US" sz="2200" dirty="0" smtClean="0"/>
              <a:t>In-Network Utilization for UHC Choice Plus providers is </a:t>
            </a:r>
            <a:r>
              <a:rPr lang="en-US" sz="2200" b="1" dirty="0" smtClean="0">
                <a:solidFill>
                  <a:srgbClr val="00B050"/>
                </a:solidFill>
              </a:rPr>
              <a:t>93%</a:t>
            </a:r>
            <a:r>
              <a:rPr lang="en-US" sz="2200" dirty="0" smtClean="0"/>
              <a:t> of eligible charges.  (Choice Plus in-network usage was projected to be </a:t>
            </a:r>
            <a:r>
              <a:rPr lang="en-US" sz="2200" u="sng" dirty="0" smtClean="0"/>
              <a:t>93%</a:t>
            </a:r>
            <a:r>
              <a:rPr lang="en-US" sz="2200" dirty="0" smtClean="0"/>
              <a:t> of charges)</a:t>
            </a:r>
          </a:p>
          <a:p>
            <a:pPr>
              <a:buFont typeface="Wingdings" panose="05000000000000000000" pitchFamily="2" charset="2"/>
              <a:buChar char="ü"/>
            </a:pPr>
            <a:endParaRPr lang="en-US" sz="2200" dirty="0" smtClean="0"/>
          </a:p>
        </p:txBody>
      </p:sp>
      <p:pic>
        <p:nvPicPr>
          <p:cNvPr id="4" name="Picture 2" descr="C:\Users\mpa0\Pictures\group-health-insur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7649" y="2286000"/>
            <a:ext cx="3699322" cy="245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55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304800"/>
            <a:ext cx="9144000" cy="533400"/>
          </a:xfrm>
        </p:spPr>
        <p:txBody>
          <a:bodyPr/>
          <a:lstStyle/>
          <a:p>
            <a:pPr algn="ctr"/>
            <a:r>
              <a:rPr lang="en-US" sz="2800" b="1" kern="1200" dirty="0" smtClean="0">
                <a:latin typeface="Arial"/>
                <a:ea typeface="Calibri"/>
                <a:cs typeface="Times New Roman"/>
              </a:rPr>
              <a:t>2015 Projected Rate Increases: Average 0% - 4%</a:t>
            </a:r>
          </a:p>
        </p:txBody>
      </p:sp>
      <p:sp>
        <p:nvSpPr>
          <p:cNvPr id="8199" name="Text Box 6"/>
          <p:cNvSpPr txBox="1">
            <a:spLocks noChangeArrowheads="1"/>
          </p:cNvSpPr>
          <p:nvPr/>
        </p:nvSpPr>
        <p:spPr bwMode="auto">
          <a:xfrm>
            <a:off x="1295400" y="6248400"/>
            <a:ext cx="6019800" cy="276999"/>
          </a:xfrm>
          <a:prstGeom prst="rect">
            <a:avLst/>
          </a:prstGeom>
          <a:noFill/>
          <a:ln w="9525">
            <a:noFill/>
            <a:miter lim="800000"/>
            <a:headEnd/>
            <a:tailEnd/>
          </a:ln>
        </p:spPr>
        <p:txBody>
          <a:bodyPr wrap="square">
            <a:spAutoFit/>
          </a:bodyPr>
          <a:lstStyle/>
          <a:p>
            <a:pPr algn="ctr"/>
            <a:r>
              <a:rPr lang="en-US" sz="1200" dirty="0" smtClean="0"/>
              <a:t>. </a:t>
            </a:r>
            <a:endParaRPr lang="en-US" sz="1200" dirty="0"/>
          </a:p>
        </p:txBody>
      </p:sp>
      <p:sp>
        <p:nvSpPr>
          <p:cNvPr id="9" name="TextBox 8"/>
          <p:cNvSpPr txBox="1"/>
          <p:nvPr/>
        </p:nvSpPr>
        <p:spPr>
          <a:xfrm>
            <a:off x="2960949" y="1143000"/>
            <a:ext cx="3853940" cy="400110"/>
          </a:xfrm>
          <a:prstGeom prst="rect">
            <a:avLst/>
          </a:prstGeom>
          <a:noFill/>
        </p:spPr>
        <p:txBody>
          <a:bodyPr wrap="none" rtlCol="0">
            <a:spAutoFit/>
          </a:bodyPr>
          <a:lstStyle/>
          <a:p>
            <a:r>
              <a:rPr lang="en-US" sz="2000" dirty="0" smtClean="0">
                <a:latin typeface="Arial"/>
                <a:ea typeface="Calibri"/>
                <a:cs typeface="Times New Roman"/>
              </a:rPr>
              <a:t>ERS Co-ops (100+ Subscribers)</a:t>
            </a:r>
          </a:p>
        </p:txBody>
      </p:sp>
      <p:sp>
        <p:nvSpPr>
          <p:cNvPr id="11" name="TextBox 10"/>
          <p:cNvSpPr txBox="1"/>
          <p:nvPr/>
        </p:nvSpPr>
        <p:spPr>
          <a:xfrm>
            <a:off x="1981200" y="4318000"/>
            <a:ext cx="5638800" cy="400110"/>
          </a:xfrm>
          <a:prstGeom prst="rect">
            <a:avLst/>
          </a:prstGeom>
          <a:noFill/>
        </p:spPr>
        <p:txBody>
          <a:bodyPr wrap="square" rtlCol="0">
            <a:spAutoFit/>
          </a:bodyPr>
          <a:lstStyle/>
          <a:p>
            <a:r>
              <a:rPr lang="en-US" sz="2000" dirty="0" smtClean="0">
                <a:latin typeface="Arial"/>
                <a:ea typeface="Calibri"/>
                <a:cs typeface="Times New Roman"/>
              </a:rPr>
              <a:t>Non-ERS Co-ops (less than 100 Subscribers)</a:t>
            </a:r>
          </a:p>
        </p:txBody>
      </p:sp>
      <p:sp>
        <p:nvSpPr>
          <p:cNvPr id="13" name="TextBox 12"/>
          <p:cNvSpPr txBox="1"/>
          <p:nvPr/>
        </p:nvSpPr>
        <p:spPr>
          <a:xfrm>
            <a:off x="2286000" y="5785991"/>
            <a:ext cx="5181600" cy="276999"/>
          </a:xfrm>
          <a:prstGeom prst="rect">
            <a:avLst/>
          </a:prstGeom>
          <a:noFill/>
          <a:ln w="28575">
            <a:solidFill>
              <a:srgbClr val="00B050"/>
            </a:solidFill>
          </a:ln>
        </p:spPr>
        <p:txBody>
          <a:bodyPr wrap="square" rtlCol="0">
            <a:spAutoFit/>
          </a:bodyPr>
          <a:lstStyle/>
          <a:p>
            <a:r>
              <a:rPr lang="en-US" sz="1200" baseline="0" dirty="0" smtClean="0">
                <a:latin typeface="+mn-lt"/>
              </a:rPr>
              <a:t> Note:  Rate Increase Range for Options PPO network is 4 – 8 %</a:t>
            </a:r>
            <a:endParaRPr lang="en-US" sz="1200" dirty="0" smtClean="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901828298"/>
              </p:ext>
            </p:extLst>
          </p:nvPr>
        </p:nvGraphicFramePr>
        <p:xfrm>
          <a:off x="914400" y="1602377"/>
          <a:ext cx="7239000" cy="2813194"/>
        </p:xfrm>
        <a:graphic>
          <a:graphicData uri="http://schemas.openxmlformats.org/drawingml/2006/table">
            <a:tbl>
              <a:tblPr firstRow="1" bandRow="1">
                <a:tableStyleId>{74C1A8A3-306A-4EB7-A6B1-4F7E0EB9C5D6}</a:tableStyleId>
              </a:tblPr>
              <a:tblGrid>
                <a:gridCol w="2561340"/>
                <a:gridCol w="842631"/>
                <a:gridCol w="706793"/>
                <a:gridCol w="853195"/>
                <a:gridCol w="816771"/>
                <a:gridCol w="620070"/>
                <a:gridCol w="127921"/>
                <a:gridCol w="710279"/>
              </a:tblGrid>
              <a:tr h="773352">
                <a:tc>
                  <a:txBody>
                    <a:bodyPr/>
                    <a:lstStyle/>
                    <a:p>
                      <a:pPr algn="ctr" rtl="0" fontAlgn="ctr"/>
                      <a:r>
                        <a:rPr lang="en-US" sz="1400" b="0" i="0" u="none" strike="noStrike" dirty="0">
                          <a:solidFill>
                            <a:srgbClr val="000000"/>
                          </a:solidFill>
                          <a:effectLst/>
                          <a:latin typeface="Lucida Grande"/>
                        </a:rPr>
                        <a:t>Med/Rx Rate Increase Range</a:t>
                      </a:r>
                    </a:p>
                  </a:txBody>
                  <a:tcPr marL="7088" marR="7088" marT="7088" marB="0" anchor="ctr">
                    <a:noFill/>
                  </a:tcPr>
                </a:tc>
                <a:tc>
                  <a:txBody>
                    <a:bodyPr/>
                    <a:lstStyle/>
                    <a:p>
                      <a:pPr marL="0" marR="0" algn="ctr">
                        <a:spcBef>
                          <a:spcPts val="0"/>
                        </a:spcBef>
                        <a:spcAft>
                          <a:spcPts val="0"/>
                        </a:spcAft>
                      </a:pPr>
                      <a:r>
                        <a:rPr lang="en-US" sz="1400" b="1">
                          <a:solidFill>
                            <a:srgbClr val="000000"/>
                          </a:solidFill>
                          <a:effectLst/>
                          <a:latin typeface="Arial"/>
                          <a:ea typeface="Times New Roman"/>
                          <a:cs typeface="Times New Roman"/>
                        </a:rPr>
                        <a:t>2015</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0000"/>
                          </a:solidFill>
                          <a:effectLst/>
                          <a:latin typeface="Arial"/>
                          <a:ea typeface="Times New Roman"/>
                          <a:cs typeface="Times New Roman"/>
                        </a:rPr>
                        <a:t>Total</a:t>
                      </a:r>
                      <a:r>
                        <a:rPr lang="en-US" sz="1400" b="1" baseline="30000">
                          <a:solidFill>
                            <a:srgbClr val="000000"/>
                          </a:solidFill>
                          <a:effectLst/>
                          <a:latin typeface="Arial"/>
                          <a:ea typeface="Times New Roman"/>
                          <a:cs typeface="Times New Roman"/>
                        </a:rPr>
                        <a:t>1</a:t>
                      </a:r>
                      <a:endParaRPr lang="en-US" sz="1400">
                        <a:effectLst/>
                        <a:latin typeface="Times New Roman"/>
                        <a:ea typeface="Calibri"/>
                        <a:cs typeface="Times New Roman"/>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solidFill>
                            <a:srgbClr val="000000"/>
                          </a:solidFill>
                          <a:effectLst/>
                          <a:latin typeface="Arial"/>
                          <a:ea typeface="Times New Roman"/>
                          <a:cs typeface="Times New Roman"/>
                        </a:rPr>
                        <a:t>2015</a:t>
                      </a:r>
                      <a:endParaRPr lang="en-US" sz="1400" dirty="0">
                        <a:effectLst/>
                        <a:latin typeface="Times New Roman"/>
                        <a:ea typeface="Calibri"/>
                        <a:cs typeface="Times New Roman"/>
                      </a:endParaRPr>
                    </a:p>
                    <a:p>
                      <a:pPr marL="0" marR="0" algn="ctr">
                        <a:spcBef>
                          <a:spcPts val="0"/>
                        </a:spcBef>
                        <a:spcAft>
                          <a:spcPts val="0"/>
                        </a:spcAft>
                      </a:pPr>
                      <a:r>
                        <a:rPr lang="en-US" sz="1400" b="1" dirty="0">
                          <a:solidFill>
                            <a:srgbClr val="000000"/>
                          </a:solidFill>
                          <a:effectLst/>
                          <a:latin typeface="Arial"/>
                          <a:ea typeface="Times New Roman"/>
                          <a:cs typeface="Times New Roman"/>
                        </a:rPr>
                        <a:t>PCT</a:t>
                      </a:r>
                      <a:endParaRPr lang="en-US" sz="1400" dirty="0">
                        <a:effectLst/>
                        <a:latin typeface="Times New Roman"/>
                        <a:ea typeface="Calibri"/>
                        <a:cs typeface="Times New Roman"/>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a:solidFill>
                            <a:srgbClr val="000000"/>
                          </a:solidFill>
                          <a:effectLst/>
                          <a:latin typeface="Arial"/>
                          <a:ea typeface="Times New Roman"/>
                          <a:cs typeface="Times New Roman"/>
                        </a:rPr>
                        <a:t>2014</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0000"/>
                          </a:solidFill>
                          <a:effectLst/>
                          <a:latin typeface="Arial"/>
                          <a:ea typeface="Times New Roman"/>
                          <a:cs typeface="Times New Roman"/>
                        </a:rPr>
                        <a:t>Total</a:t>
                      </a:r>
                      <a:r>
                        <a:rPr lang="en-US" sz="1400" b="1" baseline="30000">
                          <a:solidFill>
                            <a:srgbClr val="000000"/>
                          </a:solidFill>
                          <a:effectLst/>
                          <a:latin typeface="Arial"/>
                          <a:ea typeface="Times New Roman"/>
                          <a:cs typeface="Times New Roman"/>
                        </a:rPr>
                        <a:t>2</a:t>
                      </a:r>
                      <a:endParaRPr lang="en-US" sz="1400">
                        <a:effectLst/>
                        <a:latin typeface="Times New Roman"/>
                        <a:ea typeface="Calibri"/>
                        <a:cs typeface="Times New Roman"/>
                      </a:endParaRPr>
                    </a:p>
                  </a:txBody>
                  <a:tcPr marL="68580" marR="68580" marT="0" marB="0" anchor="ctr">
                    <a:noFill/>
                  </a:tcPr>
                </a:tc>
                <a:tc>
                  <a:txBody>
                    <a:bodyPr/>
                    <a:lstStyle/>
                    <a:p>
                      <a:pPr marL="0" marR="0" algn="ctr">
                        <a:spcBef>
                          <a:spcPts val="0"/>
                        </a:spcBef>
                        <a:spcAft>
                          <a:spcPts val="0"/>
                        </a:spcAft>
                      </a:pPr>
                      <a:r>
                        <a:rPr lang="en-US" sz="1400" b="1">
                          <a:solidFill>
                            <a:srgbClr val="000000"/>
                          </a:solidFill>
                          <a:effectLst/>
                          <a:latin typeface="Arial"/>
                          <a:ea typeface="Times New Roman"/>
                          <a:cs typeface="Times New Roman"/>
                        </a:rPr>
                        <a:t>2014 PCT</a:t>
                      </a:r>
                      <a:endParaRPr lang="en-US" sz="1400">
                        <a:effectLst/>
                        <a:latin typeface="Times New Roman"/>
                        <a:ea typeface="Calibri"/>
                        <a:cs typeface="Times New Roman"/>
                      </a:endParaRPr>
                    </a:p>
                  </a:txBody>
                  <a:tcPr marL="68580" marR="68580" marT="0" marB="0" anchor="ctr">
                    <a:noFill/>
                  </a:tcPr>
                </a:tc>
                <a:tc>
                  <a:txBody>
                    <a:bodyPr/>
                    <a:lstStyle/>
                    <a:p>
                      <a:pPr marL="0" marR="0" algn="ctr">
                        <a:spcBef>
                          <a:spcPts val="0"/>
                        </a:spcBef>
                        <a:spcAft>
                          <a:spcPts val="0"/>
                        </a:spcAft>
                      </a:pPr>
                      <a:r>
                        <a:rPr lang="en-US" sz="1400" b="1">
                          <a:solidFill>
                            <a:srgbClr val="000000"/>
                          </a:solidFill>
                          <a:effectLst/>
                          <a:latin typeface="Arial"/>
                          <a:ea typeface="Times New Roman"/>
                          <a:cs typeface="Times New Roman"/>
                        </a:rPr>
                        <a:t>2013 Total</a:t>
                      </a:r>
                      <a:r>
                        <a:rPr lang="en-US" sz="1400" b="1" baseline="30000">
                          <a:solidFill>
                            <a:srgbClr val="000000"/>
                          </a:solidFill>
                          <a:effectLst/>
                          <a:latin typeface="Arial"/>
                          <a:ea typeface="Times New Roman"/>
                          <a:cs typeface="Times New Roman"/>
                        </a:rPr>
                        <a:t>3</a:t>
                      </a:r>
                      <a:endParaRPr lang="en-US" sz="1400">
                        <a:effectLst/>
                        <a:latin typeface="Times New Roman"/>
                        <a:ea typeface="Calibri"/>
                        <a:cs typeface="Times New Roman"/>
                      </a:endParaRPr>
                    </a:p>
                  </a:txBody>
                  <a:tcPr marL="68580" marR="68580" marT="0" marB="0" anchor="ctr">
                    <a:solidFill>
                      <a:schemeClr val="bg1">
                        <a:lumMod val="95000"/>
                      </a:schemeClr>
                    </a:solidFill>
                  </a:tcPr>
                </a:tc>
                <a:tc gridSpan="2">
                  <a:txBody>
                    <a:bodyPr/>
                    <a:lstStyle/>
                    <a:p>
                      <a:pPr marL="0" marR="0" algn="ctr">
                        <a:spcBef>
                          <a:spcPts val="0"/>
                        </a:spcBef>
                        <a:spcAft>
                          <a:spcPts val="0"/>
                        </a:spcAft>
                      </a:pPr>
                      <a:r>
                        <a:rPr lang="en-US" sz="1400" b="1">
                          <a:solidFill>
                            <a:srgbClr val="000000"/>
                          </a:solidFill>
                          <a:effectLst/>
                          <a:latin typeface="Arial"/>
                          <a:ea typeface="Times New Roman"/>
                          <a:cs typeface="Times New Roman"/>
                        </a:rPr>
                        <a:t>2013 PCT</a:t>
                      </a:r>
                      <a:endParaRPr lang="en-US" sz="1400">
                        <a:effectLst/>
                        <a:latin typeface="Times New Roman"/>
                        <a:ea typeface="Calibri"/>
                        <a:cs typeface="Times New Roman"/>
                      </a:endParaRPr>
                    </a:p>
                  </a:txBody>
                  <a:tcPr marL="68580" marR="68580" marT="0" marB="0" anchor="ctr">
                    <a:solidFill>
                      <a:schemeClr val="bg1">
                        <a:lumMod val="95000"/>
                      </a:schemeClr>
                    </a:solidFill>
                  </a:tcPr>
                </a:tc>
                <a:tc hMerge="1">
                  <a:txBody>
                    <a:bodyPr/>
                    <a:lstStyle/>
                    <a:p>
                      <a:pPr marL="0" marR="0" algn="ctr">
                        <a:spcBef>
                          <a:spcPts val="0"/>
                        </a:spcBef>
                        <a:spcAft>
                          <a:spcPts val="0"/>
                        </a:spcAft>
                      </a:pPr>
                      <a:endParaRPr lang="en-US" sz="1400">
                        <a:effectLst/>
                        <a:latin typeface="Times New Roman"/>
                        <a:ea typeface="Calibri"/>
                        <a:cs typeface="Times New Roman"/>
                      </a:endParaRPr>
                    </a:p>
                  </a:txBody>
                  <a:tcPr marL="68580" marR="68580" marT="0" marB="0" anchor="ctr">
                    <a:solidFill>
                      <a:schemeClr val="bg1">
                        <a:lumMod val="95000"/>
                      </a:schemeClr>
                    </a:solidFill>
                  </a:tcPr>
                </a:tc>
              </a:tr>
              <a:tr h="248220">
                <a:tc>
                  <a:txBody>
                    <a:bodyPr/>
                    <a:lstStyle/>
                    <a:p>
                      <a:pPr algn="ctr" rtl="0" fontAlgn="ctr"/>
                      <a:r>
                        <a:rPr lang="en-US" sz="1400" b="1" i="0" u="none" strike="noStrike" dirty="0">
                          <a:solidFill>
                            <a:srgbClr val="000000"/>
                          </a:solidFill>
                          <a:effectLst/>
                          <a:latin typeface="Lucida Grande"/>
                        </a:rPr>
                        <a:t>&lt;10%</a:t>
                      </a:r>
                    </a:p>
                  </a:txBody>
                  <a:tcPr marL="7088" marR="7088" marT="7088" marB="0" anchor="ctr">
                    <a:solidFill>
                      <a:schemeClr val="bg1"/>
                    </a:solidFill>
                  </a:tcPr>
                </a:tc>
                <a:tc>
                  <a:txBody>
                    <a:bodyPr/>
                    <a:lstStyle/>
                    <a:p>
                      <a:pPr marL="0" marR="0" algn="r">
                        <a:spcBef>
                          <a:spcPts val="0"/>
                        </a:spcBef>
                        <a:spcAft>
                          <a:spcPts val="0"/>
                        </a:spcAft>
                      </a:pPr>
                      <a:r>
                        <a:rPr lang="en-US" sz="1400" dirty="0" smtClean="0">
                          <a:solidFill>
                            <a:srgbClr val="000000"/>
                          </a:solidFill>
                          <a:effectLst/>
                          <a:latin typeface="Arial"/>
                          <a:ea typeface="Calibri"/>
                          <a:cs typeface="Times New Roman"/>
                        </a:rPr>
                        <a:t>106</a:t>
                      </a: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r">
                        <a:spcBef>
                          <a:spcPts val="0"/>
                        </a:spcBef>
                        <a:spcAft>
                          <a:spcPts val="0"/>
                        </a:spcAft>
                      </a:pPr>
                      <a:r>
                        <a:rPr lang="en-US" sz="1400" dirty="0" smtClean="0">
                          <a:solidFill>
                            <a:srgbClr val="000000"/>
                          </a:solidFill>
                          <a:effectLst/>
                          <a:latin typeface="Arial"/>
                          <a:ea typeface="Calibri"/>
                          <a:cs typeface="Times New Roman"/>
                        </a:rPr>
                        <a:t>92.2%</a:t>
                      </a: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ctr">
                        <a:spcBef>
                          <a:spcPts val="0"/>
                        </a:spcBef>
                        <a:spcAft>
                          <a:spcPts val="0"/>
                        </a:spcAft>
                      </a:pPr>
                      <a:r>
                        <a:rPr lang="en-US" sz="1400">
                          <a:solidFill>
                            <a:srgbClr val="000000"/>
                          </a:solidFill>
                          <a:effectLst/>
                          <a:latin typeface="Arial"/>
                          <a:ea typeface="Times New Roman"/>
                          <a:cs typeface="Times New Roman"/>
                        </a:rPr>
                        <a:t>91</a:t>
                      </a:r>
                      <a:endParaRPr lang="en-US" sz="140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400" dirty="0" smtClean="0">
                          <a:solidFill>
                            <a:srgbClr val="000000"/>
                          </a:solidFill>
                          <a:effectLst/>
                          <a:latin typeface="Arial"/>
                          <a:ea typeface="Times New Roman"/>
                          <a:cs typeface="Times New Roman"/>
                        </a:rPr>
                        <a:t>79.1%</a:t>
                      </a:r>
                      <a:endParaRPr lang="en-US" sz="1400" dirty="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400">
                          <a:solidFill>
                            <a:srgbClr val="000000"/>
                          </a:solidFill>
                          <a:effectLst/>
                          <a:latin typeface="Arial"/>
                          <a:ea typeface="Times New Roman"/>
                          <a:cs typeface="Times New Roman"/>
                        </a:rPr>
                        <a:t>81</a:t>
                      </a:r>
                      <a:endParaRPr lang="en-US" sz="1400">
                        <a:effectLst/>
                        <a:latin typeface="Times New Roman"/>
                        <a:ea typeface="Calibri"/>
                        <a:cs typeface="Times New Roman"/>
                      </a:endParaRPr>
                    </a:p>
                  </a:txBody>
                  <a:tcPr marL="68580" marR="68580" marT="0" marB="0" anchor="ctr">
                    <a:solidFill>
                      <a:schemeClr val="bg1">
                        <a:lumMod val="95000"/>
                      </a:schemeClr>
                    </a:solidFill>
                  </a:tcPr>
                </a:tc>
                <a:tc gridSpan="2">
                  <a:txBody>
                    <a:bodyPr/>
                    <a:lstStyle/>
                    <a:p>
                      <a:pPr marL="0" marR="0" algn="ctr">
                        <a:spcBef>
                          <a:spcPts val="0"/>
                        </a:spcBef>
                        <a:spcAft>
                          <a:spcPts val="0"/>
                        </a:spcAft>
                      </a:pPr>
                      <a:r>
                        <a:rPr lang="en-US" sz="1400" dirty="0" smtClean="0">
                          <a:solidFill>
                            <a:srgbClr val="000000"/>
                          </a:solidFill>
                          <a:effectLst/>
                          <a:latin typeface="Arial"/>
                          <a:ea typeface="Times New Roman"/>
                          <a:cs typeface="Times New Roman"/>
                        </a:rPr>
                        <a:t>70.4%</a:t>
                      </a:r>
                      <a:endParaRPr lang="en-US" sz="1400" dirty="0">
                        <a:effectLst/>
                        <a:latin typeface="Times New Roman"/>
                        <a:ea typeface="Calibri"/>
                        <a:cs typeface="Times New Roman"/>
                      </a:endParaRPr>
                    </a:p>
                  </a:txBody>
                  <a:tcPr marL="68580" marR="68580" marT="0" marB="0" anchor="ctr">
                    <a:solidFill>
                      <a:schemeClr val="bg1">
                        <a:lumMod val="95000"/>
                      </a:schemeClr>
                    </a:solidFill>
                  </a:tcPr>
                </a:tc>
                <a:tc hMerge="1">
                  <a:txBody>
                    <a:bodyPr/>
                    <a:lstStyle/>
                    <a:p>
                      <a:pPr marL="0" marR="0" algn="ctr">
                        <a:spcBef>
                          <a:spcPts val="0"/>
                        </a:spcBef>
                        <a:spcAft>
                          <a:spcPts val="0"/>
                        </a:spcAft>
                      </a:pPr>
                      <a:endParaRPr lang="en-US" sz="1400">
                        <a:effectLst/>
                        <a:latin typeface="Times New Roman"/>
                        <a:ea typeface="Calibri"/>
                        <a:cs typeface="Times New Roman"/>
                      </a:endParaRPr>
                    </a:p>
                  </a:txBody>
                  <a:tcPr marL="68580" marR="68580" marT="0" marB="0" anchor="ctr">
                    <a:solidFill>
                      <a:schemeClr val="bg1">
                        <a:lumMod val="95000"/>
                      </a:schemeClr>
                    </a:solidFill>
                  </a:tcPr>
                </a:tc>
              </a:tr>
              <a:tr h="228409">
                <a:tc>
                  <a:txBody>
                    <a:bodyPr/>
                    <a:lstStyle/>
                    <a:p>
                      <a:pPr algn="ctr" rtl="0" fontAlgn="ctr"/>
                      <a:r>
                        <a:rPr lang="en-US" sz="1400" b="1" i="0" u="none" strike="noStrike" dirty="0">
                          <a:solidFill>
                            <a:srgbClr val="000000"/>
                          </a:solidFill>
                          <a:effectLst/>
                          <a:latin typeface="Lucida Grande"/>
                        </a:rPr>
                        <a:t>10%  - &lt;20%</a:t>
                      </a:r>
                    </a:p>
                  </a:txBody>
                  <a:tcPr marL="7088" marR="7088" marT="7088" marB="0" anchor="ctr">
                    <a:solidFill>
                      <a:schemeClr val="bg1"/>
                    </a:solidFill>
                  </a:tcPr>
                </a:tc>
                <a:tc>
                  <a:txBody>
                    <a:bodyPr/>
                    <a:lstStyle/>
                    <a:p>
                      <a:pPr marL="0" marR="0" algn="r">
                        <a:spcBef>
                          <a:spcPts val="0"/>
                        </a:spcBef>
                        <a:spcAft>
                          <a:spcPts val="0"/>
                        </a:spcAft>
                      </a:pPr>
                      <a:r>
                        <a:rPr lang="en-US" sz="1400" dirty="0" smtClean="0">
                          <a:solidFill>
                            <a:srgbClr val="000000"/>
                          </a:solidFill>
                          <a:effectLst/>
                          <a:latin typeface="Arial"/>
                          <a:ea typeface="Calibri"/>
                          <a:cs typeface="Times New Roman"/>
                        </a:rPr>
                        <a:t>9</a:t>
                      </a: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r">
                        <a:spcBef>
                          <a:spcPts val="0"/>
                        </a:spcBef>
                        <a:spcAft>
                          <a:spcPts val="0"/>
                        </a:spcAft>
                      </a:pPr>
                      <a:r>
                        <a:rPr lang="en-US" sz="1400" dirty="0" smtClean="0">
                          <a:solidFill>
                            <a:srgbClr val="000000"/>
                          </a:solidFill>
                          <a:effectLst/>
                          <a:latin typeface="Arial"/>
                          <a:ea typeface="Calibri"/>
                          <a:cs typeface="Times New Roman"/>
                        </a:rPr>
                        <a:t>7.8%</a:t>
                      </a: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ctr">
                        <a:spcBef>
                          <a:spcPts val="0"/>
                        </a:spcBef>
                        <a:spcAft>
                          <a:spcPts val="0"/>
                        </a:spcAft>
                      </a:pPr>
                      <a:r>
                        <a:rPr lang="en-US" sz="1400">
                          <a:solidFill>
                            <a:srgbClr val="000000"/>
                          </a:solidFill>
                          <a:effectLst/>
                          <a:latin typeface="Arial"/>
                          <a:ea typeface="Times New Roman"/>
                          <a:cs typeface="Times New Roman"/>
                        </a:rPr>
                        <a:t>15</a:t>
                      </a:r>
                      <a:endParaRPr lang="en-US" sz="140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400" dirty="0" smtClean="0">
                          <a:solidFill>
                            <a:srgbClr val="000000"/>
                          </a:solidFill>
                          <a:effectLst/>
                          <a:latin typeface="Arial"/>
                          <a:ea typeface="Times New Roman"/>
                          <a:cs typeface="Times New Roman"/>
                        </a:rPr>
                        <a:t>13.0%</a:t>
                      </a:r>
                      <a:endParaRPr lang="en-US" sz="1400" dirty="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400">
                          <a:solidFill>
                            <a:srgbClr val="000000"/>
                          </a:solidFill>
                          <a:effectLst/>
                          <a:latin typeface="Arial"/>
                          <a:ea typeface="Times New Roman"/>
                          <a:cs typeface="Times New Roman"/>
                        </a:rPr>
                        <a:t>30</a:t>
                      </a:r>
                      <a:endParaRPr lang="en-US" sz="1400">
                        <a:effectLst/>
                        <a:latin typeface="Times New Roman"/>
                        <a:ea typeface="Calibri"/>
                        <a:cs typeface="Times New Roman"/>
                      </a:endParaRPr>
                    </a:p>
                  </a:txBody>
                  <a:tcPr marL="68580" marR="68580" marT="0" marB="0" anchor="ctr">
                    <a:solidFill>
                      <a:schemeClr val="bg1">
                        <a:lumMod val="95000"/>
                      </a:schemeClr>
                    </a:solidFill>
                  </a:tcPr>
                </a:tc>
                <a:tc gridSpan="2">
                  <a:txBody>
                    <a:bodyPr/>
                    <a:lstStyle/>
                    <a:p>
                      <a:pPr marL="0" marR="0" algn="ctr">
                        <a:spcBef>
                          <a:spcPts val="0"/>
                        </a:spcBef>
                        <a:spcAft>
                          <a:spcPts val="0"/>
                        </a:spcAft>
                      </a:pPr>
                      <a:r>
                        <a:rPr lang="en-US" sz="1400" dirty="0" smtClean="0">
                          <a:solidFill>
                            <a:srgbClr val="000000"/>
                          </a:solidFill>
                          <a:effectLst/>
                          <a:latin typeface="Arial"/>
                          <a:ea typeface="Times New Roman"/>
                          <a:cs typeface="Times New Roman"/>
                        </a:rPr>
                        <a:t>26.1%</a:t>
                      </a:r>
                      <a:endParaRPr lang="en-US" sz="1400" dirty="0">
                        <a:effectLst/>
                        <a:latin typeface="Times New Roman"/>
                        <a:ea typeface="Calibri"/>
                        <a:cs typeface="Times New Roman"/>
                      </a:endParaRPr>
                    </a:p>
                  </a:txBody>
                  <a:tcPr marL="68580" marR="68580" marT="0" marB="0" anchor="ctr">
                    <a:solidFill>
                      <a:schemeClr val="bg1">
                        <a:lumMod val="95000"/>
                      </a:schemeClr>
                    </a:solidFill>
                  </a:tcPr>
                </a:tc>
                <a:tc hMerge="1">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lumMod val="95000"/>
                      </a:schemeClr>
                    </a:solidFill>
                  </a:tcPr>
                </a:tc>
              </a:tr>
              <a:tr h="269751">
                <a:tc>
                  <a:txBody>
                    <a:bodyPr/>
                    <a:lstStyle/>
                    <a:p>
                      <a:pPr algn="ctr" rtl="0" fontAlgn="ctr"/>
                      <a:endParaRPr lang="en-US" sz="1400" b="1" i="0" u="none" strike="noStrike" dirty="0">
                        <a:solidFill>
                          <a:srgbClr val="000000"/>
                        </a:solidFill>
                        <a:effectLst/>
                        <a:latin typeface="Lucida Grande"/>
                      </a:endParaRPr>
                    </a:p>
                  </a:txBody>
                  <a:tcPr marL="7088" marR="7088" marT="7088" marB="0" anchor="ctr">
                    <a:solidFill>
                      <a:schemeClr val="bg1"/>
                    </a:solidFill>
                  </a:tcPr>
                </a:tc>
                <a:tc>
                  <a:txBody>
                    <a:bodyPr/>
                    <a:lstStyle/>
                    <a:p>
                      <a:pPr marL="0" marR="0" algn="r">
                        <a:spcBef>
                          <a:spcPts val="0"/>
                        </a:spcBef>
                        <a:spcAft>
                          <a:spcPts val="0"/>
                        </a:spcAft>
                      </a:pP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r">
                        <a:spcBef>
                          <a:spcPts val="0"/>
                        </a:spcBef>
                        <a:spcAft>
                          <a:spcPts val="0"/>
                        </a:spcAft>
                      </a:pP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ctr">
                        <a:spcBef>
                          <a:spcPts val="0"/>
                        </a:spcBef>
                        <a:spcAft>
                          <a:spcPts val="0"/>
                        </a:spcAft>
                      </a:pPr>
                      <a:endParaRPr lang="en-US" sz="140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endParaRPr lang="en-US" sz="1400">
                        <a:effectLst/>
                        <a:latin typeface="Times New Roman"/>
                        <a:ea typeface="Calibri"/>
                        <a:cs typeface="Times New Roman"/>
                      </a:endParaRPr>
                    </a:p>
                  </a:txBody>
                  <a:tcPr marL="68580" marR="68580" marT="0" marB="0" anchor="ctr">
                    <a:solidFill>
                      <a:schemeClr val="bg1">
                        <a:lumMod val="95000"/>
                      </a:schemeClr>
                    </a:solidFill>
                  </a:tcPr>
                </a:tc>
                <a:tc gridSpan="2">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lumMod val="95000"/>
                      </a:schemeClr>
                    </a:solidFill>
                  </a:tcPr>
                </a:tc>
                <a:tc hMerge="1">
                  <a:txBody>
                    <a:bodyPr/>
                    <a:lstStyle/>
                    <a:p>
                      <a:pPr marL="0" marR="0" algn="ctr">
                        <a:spcBef>
                          <a:spcPts val="0"/>
                        </a:spcBef>
                        <a:spcAft>
                          <a:spcPts val="0"/>
                        </a:spcAft>
                      </a:pPr>
                      <a:endParaRPr lang="en-US" sz="1400">
                        <a:effectLst/>
                        <a:latin typeface="Times New Roman"/>
                        <a:ea typeface="Calibri"/>
                        <a:cs typeface="Times New Roman"/>
                      </a:endParaRPr>
                    </a:p>
                  </a:txBody>
                  <a:tcPr marL="68580" marR="68580" marT="0" marB="0" anchor="ctr">
                    <a:solidFill>
                      <a:schemeClr val="bg1">
                        <a:lumMod val="95000"/>
                      </a:schemeClr>
                    </a:solidFill>
                  </a:tcPr>
                </a:tc>
              </a:tr>
              <a:tr h="202313">
                <a:tc>
                  <a:txBody>
                    <a:bodyPr/>
                    <a:lstStyle/>
                    <a:p>
                      <a:pPr algn="ctr" rtl="0" fontAlgn="ctr"/>
                      <a:endParaRPr lang="en-US" sz="1400" b="1" i="0" u="none" strike="noStrike" dirty="0">
                        <a:solidFill>
                          <a:srgbClr val="000000"/>
                        </a:solidFill>
                        <a:effectLst/>
                        <a:latin typeface="Lucida Grande"/>
                      </a:endParaRPr>
                    </a:p>
                  </a:txBody>
                  <a:tcPr marL="7088" marR="7088" marT="7088" marB="0" anchor="ctr">
                    <a:solidFill>
                      <a:schemeClr val="bg1"/>
                    </a:solidFill>
                  </a:tcPr>
                </a:tc>
                <a:tc>
                  <a:txBody>
                    <a:bodyPr/>
                    <a:lstStyle/>
                    <a:p>
                      <a:pPr marL="0" marR="0" algn="r">
                        <a:spcBef>
                          <a:spcPts val="0"/>
                        </a:spcBef>
                        <a:spcAft>
                          <a:spcPts val="0"/>
                        </a:spcAft>
                      </a:pP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r">
                        <a:spcBef>
                          <a:spcPts val="0"/>
                        </a:spcBef>
                        <a:spcAft>
                          <a:spcPts val="0"/>
                        </a:spcAft>
                      </a:pPr>
                      <a:endParaRPr lang="en-US" sz="1400" dirty="0">
                        <a:effectLst/>
                        <a:latin typeface="Times New Roman"/>
                        <a:ea typeface="Calibri"/>
                        <a:cs typeface="Times New Roman"/>
                      </a:endParaRPr>
                    </a:p>
                  </a:txBody>
                  <a:tcPr marL="68580" marR="68580" marT="0" marB="0" anchor="b">
                    <a:solidFill>
                      <a:schemeClr val="bg1">
                        <a:lumMod val="95000"/>
                      </a:schemeClr>
                    </a:solidFill>
                  </a:tcPr>
                </a:tc>
                <a:tc>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lumMod val="95000"/>
                      </a:schemeClr>
                    </a:solidFill>
                  </a:tcPr>
                </a:tc>
                <a:tc gridSpan="2">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lumMod val="95000"/>
                      </a:schemeClr>
                    </a:solidFill>
                  </a:tcPr>
                </a:tc>
                <a:tc hMerge="1">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ctr">
                    <a:solidFill>
                      <a:schemeClr val="bg1">
                        <a:lumMod val="95000"/>
                      </a:schemeClr>
                    </a:solidFill>
                  </a:tcPr>
                </a:tc>
              </a:tr>
              <a:tr h="69510">
                <a:tc>
                  <a:txBody>
                    <a:bodyPr/>
                    <a:lstStyle/>
                    <a:p>
                      <a:pPr algn="ctr" fontAlgn="ctr"/>
                      <a:endParaRPr lang="en-US" sz="1400" b="1" i="0" u="none" strike="noStrike" baseline="0" dirty="0">
                        <a:solidFill>
                          <a:srgbClr val="000000"/>
                        </a:solidFill>
                        <a:effectLst/>
                        <a:latin typeface="Arial"/>
                      </a:endParaRPr>
                    </a:p>
                  </a:txBody>
                  <a:tcPr marL="7088" marR="7088" marT="7088" marB="0" anchor="ctr">
                    <a:solidFill>
                      <a:schemeClr val="bg1"/>
                    </a:solidFill>
                  </a:tcPr>
                </a:tc>
                <a:tc>
                  <a:txBody>
                    <a:bodyPr/>
                    <a:lstStyle/>
                    <a:p>
                      <a:pPr algn="ctr" fontAlgn="ctr"/>
                      <a:endParaRPr lang="en-US" sz="1400" b="0" i="0" u="none" strike="noStrike" baseline="0" dirty="0">
                        <a:solidFill>
                          <a:srgbClr val="000000"/>
                        </a:solidFill>
                        <a:effectLst/>
                        <a:latin typeface="Arial"/>
                      </a:endParaRPr>
                    </a:p>
                  </a:txBody>
                  <a:tcPr marL="7088" marR="7088" marT="7088" marB="0" anchor="ctr">
                    <a:solidFill>
                      <a:schemeClr val="bg1">
                        <a:lumMod val="95000"/>
                      </a:schemeClr>
                    </a:solidFill>
                  </a:tcPr>
                </a:tc>
                <a:tc>
                  <a:txBody>
                    <a:bodyPr/>
                    <a:lstStyle/>
                    <a:p>
                      <a:pPr algn="ctr" fontAlgn="ctr"/>
                      <a:endParaRPr lang="en-US" sz="1400" b="0" i="0" u="none" strike="noStrike" baseline="0" dirty="0">
                        <a:solidFill>
                          <a:srgbClr val="000000"/>
                        </a:solidFill>
                        <a:effectLst/>
                        <a:latin typeface="Arial"/>
                      </a:endParaRPr>
                    </a:p>
                  </a:txBody>
                  <a:tcPr marL="7088" marR="7088" marT="7088" marB="0" anchor="ctr">
                    <a:solidFill>
                      <a:schemeClr val="bg1">
                        <a:lumMod val="95000"/>
                      </a:schemeClr>
                    </a:solidFill>
                  </a:tcPr>
                </a:tc>
                <a:tc>
                  <a:txBody>
                    <a:bodyPr/>
                    <a:lstStyle/>
                    <a:p>
                      <a:pPr algn="ctr" fontAlgn="ctr"/>
                      <a:endParaRPr lang="en-US" sz="1400" b="0" i="0" u="none" strike="noStrike" baseline="0" dirty="0">
                        <a:solidFill>
                          <a:srgbClr val="000000"/>
                        </a:solidFill>
                        <a:effectLst/>
                        <a:latin typeface="Arial"/>
                      </a:endParaRPr>
                    </a:p>
                  </a:txBody>
                  <a:tcPr marL="7088" marR="7088" marT="7088" marB="0" anchor="ctr">
                    <a:solidFill>
                      <a:schemeClr val="bg1"/>
                    </a:solidFill>
                  </a:tcPr>
                </a:tc>
                <a:tc>
                  <a:txBody>
                    <a:bodyPr/>
                    <a:lstStyle/>
                    <a:p>
                      <a:pPr algn="ctr" fontAlgn="ctr"/>
                      <a:endParaRPr lang="en-US" sz="1400" b="0" i="0" u="none" strike="noStrike" baseline="0" dirty="0">
                        <a:solidFill>
                          <a:srgbClr val="000000"/>
                        </a:solidFill>
                        <a:effectLst/>
                        <a:latin typeface="Arial"/>
                      </a:endParaRPr>
                    </a:p>
                  </a:txBody>
                  <a:tcPr marL="7088" marR="7088" marT="7088" marB="0" anchor="ctr">
                    <a:solidFill>
                      <a:schemeClr val="bg1"/>
                    </a:solidFill>
                  </a:tcPr>
                </a:tc>
                <a:tc>
                  <a:txBody>
                    <a:bodyPr/>
                    <a:lstStyle/>
                    <a:p>
                      <a:pPr algn="ctr" fontAlgn="ctr"/>
                      <a:endParaRPr lang="en-US" sz="1400" b="0" i="0" u="none" strike="noStrike" baseline="0" dirty="0">
                        <a:solidFill>
                          <a:srgbClr val="000000"/>
                        </a:solidFill>
                        <a:effectLst/>
                        <a:latin typeface="Arial"/>
                      </a:endParaRPr>
                    </a:p>
                  </a:txBody>
                  <a:tcPr marL="7088" marR="7088" marT="7088" marB="0" anchor="ctr">
                    <a:solidFill>
                      <a:schemeClr val="bg1">
                        <a:lumMod val="95000"/>
                      </a:schemeClr>
                    </a:solidFill>
                  </a:tcPr>
                </a:tc>
                <a:tc gridSpan="2">
                  <a:txBody>
                    <a:bodyPr/>
                    <a:lstStyle/>
                    <a:p>
                      <a:endParaRPr lang="en-US"/>
                    </a:p>
                  </a:txBody>
                  <a:tcPr marL="7088" marR="7088" marT="7088" marB="0" anchor="ctr">
                    <a:solidFill>
                      <a:schemeClr val="bg1">
                        <a:lumMod val="95000"/>
                      </a:schemeClr>
                    </a:solidFill>
                  </a:tcPr>
                </a:tc>
                <a:tc hMerge="1">
                  <a:txBody>
                    <a:bodyPr/>
                    <a:lstStyle/>
                    <a:p>
                      <a:pPr algn="ctr" fontAlgn="ctr"/>
                      <a:endParaRPr lang="en-US" sz="1400" b="0" i="0" u="none" strike="noStrike" baseline="0" dirty="0">
                        <a:solidFill>
                          <a:srgbClr val="000000"/>
                        </a:solidFill>
                        <a:effectLst/>
                        <a:latin typeface="Arial"/>
                      </a:endParaRPr>
                    </a:p>
                  </a:txBody>
                  <a:tcPr marL="7088" marR="7088" marT="7088" marB="0" anchor="ctr">
                    <a:solidFill>
                      <a:schemeClr val="bg1">
                        <a:lumMod val="95000"/>
                      </a:schemeClr>
                    </a:solidFill>
                  </a:tcPr>
                </a:tc>
              </a:tr>
              <a:tr h="202313">
                <a:tc gridSpan="6">
                  <a:txBody>
                    <a:bodyPr/>
                    <a:lstStyle/>
                    <a:p>
                      <a:pPr algn="l" fontAlgn="t"/>
                      <a:endParaRPr lang="en-US" sz="1000" b="0" i="0" u="none" strike="noStrike" dirty="0">
                        <a:solidFill>
                          <a:srgbClr val="000000"/>
                        </a:solidFill>
                        <a:effectLst/>
                        <a:latin typeface="Arial"/>
                      </a:endParaRPr>
                    </a:p>
                  </a:txBody>
                  <a:tcPr marL="7088" marR="7088" marT="7088"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a:p>
                  </a:txBody>
                  <a:tcPr marL="7088" marR="7088" marT="7088" marB="0">
                    <a:solidFill>
                      <a:schemeClr val="bg1"/>
                    </a:solidFill>
                  </a:tcPr>
                </a:tc>
                <a:tc hMerge="1">
                  <a:txBody>
                    <a:bodyPr/>
                    <a:lstStyle/>
                    <a:p>
                      <a:pPr algn="l" fontAlgn="t"/>
                      <a:endParaRPr lang="en-US" sz="1000" b="0" i="0" u="none" strike="noStrike" dirty="0">
                        <a:solidFill>
                          <a:srgbClr val="000000"/>
                        </a:solidFill>
                        <a:effectLst/>
                        <a:latin typeface="Arial"/>
                      </a:endParaRPr>
                    </a:p>
                  </a:txBody>
                  <a:tcPr marL="7088" marR="7088" marT="7088" marB="0">
                    <a:solidFill>
                      <a:schemeClr val="bg1"/>
                    </a:solidFill>
                  </a:tcPr>
                </a:tc>
              </a:tr>
              <a:tr h="288522">
                <a:tc gridSpan="8">
                  <a:txBody>
                    <a:bodyPr/>
                    <a:lstStyle/>
                    <a:p>
                      <a:pPr algn="l" rtl="0" fontAlgn="t"/>
                      <a:endParaRPr lang="en-US" sz="1000" b="0" i="0" u="none" strike="noStrike" dirty="0">
                        <a:solidFill>
                          <a:srgbClr val="000000"/>
                        </a:solidFill>
                        <a:effectLst/>
                        <a:latin typeface="Lucida Grande"/>
                      </a:endParaRPr>
                    </a:p>
                  </a:txBody>
                  <a:tcPr marL="7088" marR="7088" marT="7088"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bg1"/>
                    </a:solidFill>
                  </a:tcPr>
                </a:tc>
              </a:tr>
              <a:tr h="221676">
                <a:tc gridSpan="7">
                  <a:txBody>
                    <a:bodyPr/>
                    <a:lstStyle/>
                    <a:p>
                      <a:pPr algn="l" fontAlgn="t"/>
                      <a:endParaRPr lang="en-US" sz="1000" b="0" i="0" u="none" strike="noStrike" dirty="0">
                        <a:solidFill>
                          <a:srgbClr val="000000"/>
                        </a:solidFill>
                        <a:effectLst/>
                        <a:latin typeface="Arial"/>
                      </a:endParaRPr>
                    </a:p>
                  </a:txBody>
                  <a:tcPr marL="7088" marR="7088" marT="7088" marB="0">
                    <a:lnB w="25400" cmpd="sng">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Arial"/>
                      </a:endParaRPr>
                    </a:p>
                  </a:txBody>
                  <a:tcPr marL="7088" marR="7088" marT="7088" marB="0" anchor="b">
                    <a:lnB w="25400" cmpd="sng">
                      <a:noFill/>
                    </a:lnB>
                    <a:solidFill>
                      <a:schemeClr val="bg1"/>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600429768"/>
              </p:ext>
            </p:extLst>
          </p:nvPr>
        </p:nvGraphicFramePr>
        <p:xfrm>
          <a:off x="2084340" y="4743510"/>
          <a:ext cx="5029201" cy="898585"/>
        </p:xfrm>
        <a:graphic>
          <a:graphicData uri="http://schemas.openxmlformats.org/drawingml/2006/table">
            <a:tbl>
              <a:tblPr firstRow="1" bandRow="1">
                <a:tableStyleId>{74C1A8A3-306A-4EB7-A6B1-4F7E0EB9C5D6}</a:tableStyleId>
              </a:tblPr>
              <a:tblGrid>
                <a:gridCol w="2043056"/>
                <a:gridCol w="1047282"/>
                <a:gridCol w="878452"/>
                <a:gridCol w="1060411"/>
              </a:tblGrid>
              <a:tr h="464777">
                <a:tc>
                  <a:txBody>
                    <a:bodyPr/>
                    <a:lstStyle/>
                    <a:p>
                      <a:pPr algn="ctr" fontAlgn="ctr"/>
                      <a:endParaRPr lang="en-US" sz="1400" b="0" i="0" u="none" strike="noStrike" baseline="0" dirty="0">
                        <a:solidFill>
                          <a:schemeClr val="tx1"/>
                        </a:solidFill>
                        <a:effectLst/>
                        <a:latin typeface="Arial"/>
                      </a:endParaRPr>
                    </a:p>
                  </a:txBody>
                  <a:tcPr marL="7088" marR="7088" marT="7088" marB="0" anchor="ctr">
                    <a:noFill/>
                  </a:tcPr>
                </a:tc>
                <a:tc>
                  <a:txBody>
                    <a:bodyPr/>
                    <a:lstStyle/>
                    <a:p>
                      <a:pPr marL="0" marR="0" algn="ctr">
                        <a:spcBef>
                          <a:spcPts val="0"/>
                        </a:spcBef>
                        <a:spcAft>
                          <a:spcPts val="0"/>
                        </a:spcAft>
                      </a:pPr>
                      <a:r>
                        <a:rPr lang="en-US" sz="1400" u="sng" dirty="0">
                          <a:solidFill>
                            <a:srgbClr val="000000"/>
                          </a:solidFill>
                          <a:effectLst/>
                          <a:latin typeface="Arial"/>
                          <a:ea typeface="Times New Roman"/>
                          <a:cs typeface="Times New Roman"/>
                        </a:rPr>
                        <a:t>2015</a:t>
                      </a:r>
                      <a:endParaRPr lang="en-US" sz="1400" dirty="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400" u="sng">
                          <a:solidFill>
                            <a:srgbClr val="000000"/>
                          </a:solidFill>
                          <a:effectLst/>
                          <a:latin typeface="Arial"/>
                          <a:ea typeface="Times New Roman"/>
                          <a:cs typeface="Times New Roman"/>
                        </a:rPr>
                        <a:t>2014</a:t>
                      </a:r>
                      <a:endParaRPr lang="en-US" sz="1400">
                        <a:effectLst/>
                        <a:latin typeface="Times New Roman"/>
                        <a:ea typeface="Calibri"/>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400" u="sng">
                          <a:solidFill>
                            <a:srgbClr val="000000"/>
                          </a:solidFill>
                          <a:effectLst/>
                          <a:latin typeface="Arial"/>
                          <a:ea typeface="Times New Roman"/>
                          <a:cs typeface="Times New Roman"/>
                        </a:rPr>
                        <a:t>2013</a:t>
                      </a:r>
                      <a:endParaRPr lang="en-US" sz="1400">
                        <a:effectLst/>
                        <a:latin typeface="Times New Roman"/>
                        <a:ea typeface="Calibri"/>
                        <a:cs typeface="Times New Roman"/>
                      </a:endParaRPr>
                    </a:p>
                  </a:txBody>
                  <a:tcPr marL="68580" marR="68580" marT="0" marB="0" anchor="ctr">
                    <a:noFill/>
                  </a:tcPr>
                </a:tc>
              </a:tr>
              <a:tr h="322047">
                <a:tc>
                  <a:txBody>
                    <a:bodyPr/>
                    <a:lstStyle/>
                    <a:p>
                      <a:pPr algn="ctr" fontAlgn="ctr"/>
                      <a:r>
                        <a:rPr lang="en-US" sz="1400" b="0" i="0" u="none" strike="noStrike" baseline="0" dirty="0" smtClean="0">
                          <a:solidFill>
                            <a:srgbClr val="000000"/>
                          </a:solidFill>
                          <a:effectLst/>
                          <a:latin typeface="+mn-lt"/>
                        </a:rPr>
                        <a:t> Non-ERS Med/Rx Rate Increase Range</a:t>
                      </a:r>
                      <a:endParaRPr lang="en-US" sz="1400" b="0" i="0" u="none" strike="noStrike" baseline="0" dirty="0">
                        <a:solidFill>
                          <a:srgbClr val="000000"/>
                        </a:solidFill>
                        <a:effectLst/>
                        <a:latin typeface="Arial"/>
                      </a:endParaRPr>
                    </a:p>
                  </a:txBody>
                  <a:tcPr marL="7088" marR="7088" marT="7088" marB="0" anchor="ctr">
                    <a:lnB w="25400" cmpd="sng">
                      <a:noFill/>
                    </a:lnB>
                    <a:solidFill>
                      <a:schemeClr val="bg1"/>
                    </a:solidFill>
                  </a:tcPr>
                </a:tc>
                <a:tc>
                  <a:txBody>
                    <a:bodyPr/>
                    <a:lstStyle/>
                    <a:p>
                      <a:pPr marL="0" marR="0" algn="ctr">
                        <a:spcBef>
                          <a:spcPts val="0"/>
                        </a:spcBef>
                        <a:spcAft>
                          <a:spcPts val="0"/>
                        </a:spcAft>
                      </a:pPr>
                      <a:r>
                        <a:rPr lang="en-US" sz="1400" dirty="0" smtClean="0">
                          <a:solidFill>
                            <a:srgbClr val="000000"/>
                          </a:solidFill>
                          <a:effectLst/>
                          <a:latin typeface="Lucida Grande"/>
                          <a:ea typeface="Times New Roman"/>
                          <a:cs typeface="Arial"/>
                        </a:rPr>
                        <a:t>0 - 4</a:t>
                      </a:r>
                      <a:r>
                        <a:rPr lang="en-US" sz="1400" dirty="0">
                          <a:solidFill>
                            <a:srgbClr val="000000"/>
                          </a:solidFill>
                          <a:effectLst/>
                          <a:latin typeface="Lucida Grande"/>
                          <a:ea typeface="Times New Roman"/>
                          <a:cs typeface="Arial"/>
                        </a:rPr>
                        <a:t>%</a:t>
                      </a:r>
                      <a:endParaRPr lang="en-US" sz="1400" dirty="0">
                        <a:effectLst/>
                        <a:latin typeface="Times New Roman"/>
                        <a:ea typeface="Calibri"/>
                        <a:cs typeface="Times New Roman"/>
                      </a:endParaRPr>
                    </a:p>
                  </a:txBody>
                  <a:tcPr marL="68580" marR="68580" marT="0" marB="0" anchor="ctr">
                    <a:lnB w="25400" cmpd="sng">
                      <a:noFill/>
                    </a:lnB>
                    <a:solidFill>
                      <a:schemeClr val="bg1"/>
                    </a:solidFill>
                  </a:tcPr>
                </a:tc>
                <a:tc>
                  <a:txBody>
                    <a:bodyPr/>
                    <a:lstStyle/>
                    <a:p>
                      <a:pPr marL="0" marR="0" algn="ctr">
                        <a:spcBef>
                          <a:spcPts val="0"/>
                        </a:spcBef>
                        <a:spcAft>
                          <a:spcPts val="0"/>
                        </a:spcAft>
                      </a:pPr>
                      <a:r>
                        <a:rPr lang="en-US" sz="1400" dirty="0">
                          <a:solidFill>
                            <a:srgbClr val="000000"/>
                          </a:solidFill>
                          <a:effectLst/>
                          <a:latin typeface="Lucida Grande"/>
                          <a:ea typeface="Times New Roman"/>
                          <a:cs typeface="Arial"/>
                        </a:rPr>
                        <a:t>0%</a:t>
                      </a:r>
                      <a:endParaRPr lang="en-US" sz="1400" dirty="0">
                        <a:effectLst/>
                        <a:latin typeface="Times New Roman"/>
                        <a:ea typeface="Calibri"/>
                        <a:cs typeface="Times New Roman"/>
                      </a:endParaRPr>
                    </a:p>
                  </a:txBody>
                  <a:tcPr marL="68580" marR="68580" marT="0" marB="0" anchor="ctr">
                    <a:lnB w="25400" cmpd="sng">
                      <a:noFill/>
                    </a:lnB>
                    <a:solidFill>
                      <a:schemeClr val="bg1"/>
                    </a:solidFill>
                  </a:tcPr>
                </a:tc>
                <a:tc>
                  <a:txBody>
                    <a:bodyPr/>
                    <a:lstStyle/>
                    <a:p>
                      <a:pPr marL="0" marR="0" algn="ctr">
                        <a:spcBef>
                          <a:spcPts val="0"/>
                        </a:spcBef>
                        <a:spcAft>
                          <a:spcPts val="0"/>
                        </a:spcAft>
                      </a:pPr>
                      <a:r>
                        <a:rPr lang="en-US" sz="1400" dirty="0">
                          <a:solidFill>
                            <a:srgbClr val="000000"/>
                          </a:solidFill>
                          <a:effectLst/>
                          <a:latin typeface="Lucida Grande"/>
                          <a:ea typeface="Times New Roman"/>
                          <a:cs typeface="Arial"/>
                        </a:rPr>
                        <a:t>6 - 16%</a:t>
                      </a:r>
                      <a:endParaRPr lang="en-US" sz="1400" dirty="0">
                        <a:effectLst/>
                        <a:latin typeface="Times New Roman"/>
                        <a:ea typeface="Calibri"/>
                        <a:cs typeface="Times New Roman"/>
                      </a:endParaRPr>
                    </a:p>
                  </a:txBody>
                  <a:tcPr marL="68580" marR="68580" marT="0" marB="0" anchor="ctr">
                    <a:lnB w="25400" cmpd="sng">
                      <a:noFill/>
                    </a:lnB>
                    <a:solidFill>
                      <a:schemeClr val="bg1"/>
                    </a:solidFill>
                  </a:tcPr>
                </a:tc>
              </a:tr>
            </a:tbl>
          </a:graphicData>
        </a:graphic>
      </p:graphicFrame>
      <p:sp>
        <p:nvSpPr>
          <p:cNvPr id="2" name="Oval 1"/>
          <p:cNvSpPr/>
          <p:nvPr/>
        </p:nvSpPr>
        <p:spPr bwMode="auto">
          <a:xfrm>
            <a:off x="3581400" y="1922721"/>
            <a:ext cx="1447800" cy="13716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endParaRPr>
          </a:p>
        </p:txBody>
      </p:sp>
      <p:sp>
        <p:nvSpPr>
          <p:cNvPr id="12" name="Oval 11"/>
          <p:cNvSpPr/>
          <p:nvPr/>
        </p:nvSpPr>
        <p:spPr bwMode="auto">
          <a:xfrm>
            <a:off x="4114800" y="4800600"/>
            <a:ext cx="1066800" cy="909191"/>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endParaRPr>
          </a:p>
        </p:txBody>
      </p:sp>
    </p:spTree>
    <p:extLst>
      <p:ext uri="{BB962C8B-B14F-4D97-AF65-F5344CB8AC3E}">
        <p14:creationId xmlns:p14="http://schemas.microsoft.com/office/powerpoint/2010/main" val="3857144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304800" y="304800"/>
            <a:ext cx="8686800" cy="533400"/>
          </a:xfrm>
        </p:spPr>
        <p:txBody>
          <a:bodyPr/>
          <a:lstStyle/>
          <a:p>
            <a:pPr algn="ctr"/>
            <a:r>
              <a:rPr lang="en-US" sz="2400" b="1" kern="1200" dirty="0" smtClean="0">
                <a:latin typeface="Arial"/>
                <a:ea typeface="Calibri"/>
                <a:cs typeface="Times New Roman"/>
              </a:rPr>
              <a:t>2015 Projected Average Rate Increases – Other Coverage</a:t>
            </a:r>
          </a:p>
        </p:txBody>
      </p:sp>
      <p:sp>
        <p:nvSpPr>
          <p:cNvPr id="8199" name="Text Box 6"/>
          <p:cNvSpPr txBox="1">
            <a:spLocks noChangeArrowheads="1"/>
          </p:cNvSpPr>
          <p:nvPr/>
        </p:nvSpPr>
        <p:spPr bwMode="auto">
          <a:xfrm>
            <a:off x="711200" y="5562600"/>
            <a:ext cx="8001000" cy="523220"/>
          </a:xfrm>
          <a:prstGeom prst="rect">
            <a:avLst/>
          </a:prstGeom>
          <a:noFill/>
          <a:ln w="9525">
            <a:noFill/>
            <a:miter lim="800000"/>
            <a:headEnd/>
            <a:tailEnd/>
          </a:ln>
        </p:spPr>
        <p:txBody>
          <a:bodyPr wrap="square">
            <a:spAutoFit/>
          </a:bodyPr>
          <a:lstStyle/>
          <a:p>
            <a:pPr algn="ctr"/>
            <a:r>
              <a:rPr lang="en-US" sz="1000" dirty="0" smtClean="0"/>
              <a:t>Percentage increases are combined amounts for premiums and expenses</a:t>
            </a:r>
          </a:p>
          <a:p>
            <a:pPr algn="ctr"/>
            <a:endParaRPr lang="en-US" sz="800" dirty="0" smtClean="0"/>
          </a:p>
          <a:p>
            <a:pPr algn="ctr"/>
            <a:r>
              <a:rPr lang="en-US" sz="1000" dirty="0" smtClean="0"/>
              <a:t>** </a:t>
            </a:r>
            <a:r>
              <a:rPr lang="en-US" sz="1000" dirty="0"/>
              <a:t>Life, STD, LTD and BTA reflect no change to base rates. The effect of aging  and  salary changes could result in a non zero rate change. </a:t>
            </a:r>
          </a:p>
        </p:txBody>
      </p:sp>
      <p:graphicFrame>
        <p:nvGraphicFramePr>
          <p:cNvPr id="2" name="Table 1"/>
          <p:cNvGraphicFramePr>
            <a:graphicFrameLocks noGrp="1"/>
          </p:cNvGraphicFramePr>
          <p:nvPr>
            <p:extLst>
              <p:ext uri="{D42A27DB-BD31-4B8C-83A1-F6EECF244321}">
                <p14:modId xmlns:p14="http://schemas.microsoft.com/office/powerpoint/2010/main" val="3536381077"/>
              </p:ext>
            </p:extLst>
          </p:nvPr>
        </p:nvGraphicFramePr>
        <p:xfrm>
          <a:off x="1066800" y="1398953"/>
          <a:ext cx="7162799" cy="4163647"/>
        </p:xfrm>
        <a:graphic>
          <a:graphicData uri="http://schemas.openxmlformats.org/drawingml/2006/table">
            <a:tbl>
              <a:tblPr firstRow="1" bandRow="1">
                <a:tableStyleId>{5C22544A-7EE6-4342-B048-85BDC9FD1C3A}</a:tableStyleId>
              </a:tblPr>
              <a:tblGrid>
                <a:gridCol w="2168554"/>
                <a:gridCol w="985706"/>
                <a:gridCol w="985706"/>
                <a:gridCol w="998849"/>
                <a:gridCol w="972564"/>
                <a:gridCol w="1051420"/>
              </a:tblGrid>
              <a:tr h="381000">
                <a:tc>
                  <a:txBody>
                    <a:bodyPr/>
                    <a:lstStyle/>
                    <a:p>
                      <a:pPr algn="ctr" rtl="0" fontAlgn="ctr"/>
                      <a:r>
                        <a:rPr lang="en-US" sz="1600" b="0" i="0" u="none" strike="noStrike" dirty="0">
                          <a:solidFill>
                            <a:srgbClr val="000000"/>
                          </a:solidFill>
                          <a:effectLst/>
                          <a:latin typeface="Arial"/>
                        </a:rPr>
                        <a:t>Plan</a:t>
                      </a:r>
                    </a:p>
                  </a:txBody>
                  <a:tcPr marL="7088" marR="7088" marT="7088" marB="0" anchor="ctr">
                    <a:solidFill>
                      <a:schemeClr val="bg1">
                        <a:lumMod val="95000"/>
                      </a:schemeClr>
                    </a:solidFill>
                  </a:tcPr>
                </a:tc>
                <a:tc>
                  <a:txBody>
                    <a:bodyPr/>
                    <a:lstStyle/>
                    <a:p>
                      <a:pPr algn="ctr" fontAlgn="b"/>
                      <a:r>
                        <a:rPr lang="en-US" sz="1400" b="1" i="0" u="none" strike="noStrike">
                          <a:solidFill>
                            <a:srgbClr val="000000"/>
                          </a:solidFill>
                          <a:effectLst/>
                          <a:latin typeface="Arial"/>
                        </a:rPr>
                        <a:t>2015</a:t>
                      </a:r>
                    </a:p>
                  </a:txBody>
                  <a:tcPr marL="7088" marR="7088" marT="7088" marB="0" anchor="b">
                    <a:solidFill>
                      <a:schemeClr val="bg1">
                        <a:lumMod val="95000"/>
                      </a:schemeClr>
                    </a:solidFill>
                  </a:tcPr>
                </a:tc>
                <a:tc>
                  <a:txBody>
                    <a:bodyPr/>
                    <a:lstStyle/>
                    <a:p>
                      <a:pPr algn="ctr" fontAlgn="b"/>
                      <a:r>
                        <a:rPr lang="en-US" sz="1400" b="1" i="0" u="none" strike="noStrike">
                          <a:solidFill>
                            <a:srgbClr val="000000"/>
                          </a:solidFill>
                          <a:effectLst/>
                          <a:latin typeface="Arial"/>
                        </a:rPr>
                        <a:t>2014</a:t>
                      </a:r>
                    </a:p>
                  </a:txBody>
                  <a:tcPr marL="7088" marR="7088" marT="7088" marB="0" anchor="b">
                    <a:solidFill>
                      <a:schemeClr val="bg1">
                        <a:lumMod val="95000"/>
                      </a:schemeClr>
                    </a:solidFill>
                  </a:tcPr>
                </a:tc>
                <a:tc>
                  <a:txBody>
                    <a:bodyPr/>
                    <a:lstStyle/>
                    <a:p>
                      <a:pPr algn="ctr" fontAlgn="b"/>
                      <a:r>
                        <a:rPr lang="en-US" sz="1400" b="1" i="0" u="none" strike="noStrike">
                          <a:solidFill>
                            <a:srgbClr val="000000"/>
                          </a:solidFill>
                          <a:effectLst/>
                          <a:latin typeface="Arial"/>
                        </a:rPr>
                        <a:t>2013</a:t>
                      </a:r>
                    </a:p>
                  </a:txBody>
                  <a:tcPr marL="7088" marR="7088" marT="7088" marB="0" anchor="b">
                    <a:solidFill>
                      <a:schemeClr val="bg1">
                        <a:lumMod val="95000"/>
                      </a:schemeClr>
                    </a:solidFill>
                  </a:tcPr>
                </a:tc>
                <a:tc>
                  <a:txBody>
                    <a:bodyPr/>
                    <a:lstStyle/>
                    <a:p>
                      <a:pPr algn="ctr" fontAlgn="b"/>
                      <a:r>
                        <a:rPr lang="en-US" sz="1400" b="1" i="0" u="none" strike="noStrike">
                          <a:solidFill>
                            <a:srgbClr val="000000"/>
                          </a:solidFill>
                          <a:effectLst/>
                          <a:latin typeface="Arial"/>
                        </a:rPr>
                        <a:t>2012</a:t>
                      </a:r>
                    </a:p>
                  </a:txBody>
                  <a:tcPr marL="7088" marR="7088" marT="7088" marB="0" anchor="b">
                    <a:solidFill>
                      <a:schemeClr val="bg1">
                        <a:lumMod val="95000"/>
                      </a:schemeClr>
                    </a:solidFill>
                  </a:tcPr>
                </a:tc>
                <a:tc>
                  <a:txBody>
                    <a:bodyPr/>
                    <a:lstStyle/>
                    <a:p>
                      <a:pPr algn="ctr" fontAlgn="b"/>
                      <a:r>
                        <a:rPr lang="en-US" sz="1400" b="1" i="0" u="none" strike="noStrike" dirty="0">
                          <a:solidFill>
                            <a:srgbClr val="000000"/>
                          </a:solidFill>
                          <a:effectLst/>
                          <a:latin typeface="Arial"/>
                        </a:rPr>
                        <a:t>2011</a:t>
                      </a:r>
                    </a:p>
                  </a:txBody>
                  <a:tcPr marL="7088" marR="7088" marT="7088" marB="0" anchor="b">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Dental</a:t>
                      </a:r>
                    </a:p>
                  </a:txBody>
                  <a:tcPr marL="7088" marR="7088" marT="7088" marB="0" anchor="ctr">
                    <a:solidFill>
                      <a:schemeClr val="bg1">
                        <a:lumMod val="95000"/>
                      </a:schemeClr>
                    </a:solidFill>
                  </a:tcPr>
                </a:tc>
                <a:tc>
                  <a:txBody>
                    <a:bodyPr/>
                    <a:lstStyle/>
                    <a:p>
                      <a:pPr algn="ctr" fontAlgn="b"/>
                      <a:r>
                        <a:rPr lang="en-US" sz="1400" b="0" i="0" u="none" strike="noStrike" dirty="0">
                          <a:solidFill>
                            <a:srgbClr val="000000"/>
                          </a:solidFill>
                          <a:effectLst/>
                          <a:latin typeface="Arial"/>
                        </a:rPr>
                        <a:t>2.00%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2.00%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7.00%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2.00%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3.50%</a:t>
                      </a:r>
                    </a:p>
                  </a:txBody>
                  <a:tcPr marL="7088" marR="7088" marT="7088" marB="0" anchor="b">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Vision - VSP</a:t>
                      </a:r>
                    </a:p>
                  </a:txBody>
                  <a:tcPr marL="7088" marR="7088" marT="7088" marB="0" anchor="ctr">
                    <a:solidFill>
                      <a:schemeClr val="bg1">
                        <a:lumMod val="95000"/>
                      </a:schemeClr>
                    </a:solidFill>
                  </a:tcPr>
                </a:tc>
                <a:tc>
                  <a:txBody>
                    <a:bodyPr/>
                    <a:lstStyle/>
                    <a:p>
                      <a:pPr algn="ctr" fontAlgn="b"/>
                      <a:r>
                        <a:rPr lang="en-US" sz="1400" b="0" i="0" u="none" strike="noStrike" dirty="0">
                          <a:solidFill>
                            <a:srgbClr val="000000"/>
                          </a:solidFill>
                          <a:effectLst/>
                          <a:latin typeface="Arial"/>
                        </a:rPr>
                        <a:t>4.00%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3.00%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1.00%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5.50%</a:t>
                      </a:r>
                    </a:p>
                  </a:txBody>
                  <a:tcPr marL="7088" marR="7088" marT="7088" marB="0" anchor="b">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Vision - Indemnity</a:t>
                      </a:r>
                    </a:p>
                  </a:txBody>
                  <a:tcPr marL="7088" marR="7088" marT="7088" marB="0" anchor="ctr">
                    <a:solidFill>
                      <a:schemeClr val="bg1">
                        <a:lumMod val="95000"/>
                      </a:schemeClr>
                    </a:solidFill>
                  </a:tcPr>
                </a:tc>
                <a:tc>
                  <a:txBody>
                    <a:bodyPr/>
                    <a:lstStyle/>
                    <a:p>
                      <a:pPr algn="ctr" fontAlgn="b"/>
                      <a:r>
                        <a:rPr lang="en-US" sz="1400" b="0" i="0" u="none" strike="noStrike" dirty="0">
                          <a:solidFill>
                            <a:srgbClr val="000000"/>
                          </a:solidFill>
                          <a:effectLst/>
                          <a:latin typeface="Arial"/>
                        </a:rPr>
                        <a:t>8.00%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9.00%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9.00%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2.00%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5.50%</a:t>
                      </a:r>
                    </a:p>
                  </a:txBody>
                  <a:tcPr marL="7088" marR="7088" marT="7088" marB="0" anchor="b">
                    <a:solidFill>
                      <a:schemeClr val="bg1">
                        <a:lumMod val="95000"/>
                      </a:schemeClr>
                    </a:solidFill>
                  </a:tcPr>
                </a:tc>
              </a:tr>
              <a:tr h="343877">
                <a:tc>
                  <a:txBody>
                    <a:bodyPr/>
                    <a:lstStyle/>
                    <a:p>
                      <a:pPr algn="l" rtl="0" fontAlgn="ctr"/>
                      <a:r>
                        <a:rPr lang="en-US" sz="1600" b="0" i="0" u="none" strike="noStrike" dirty="0">
                          <a:solidFill>
                            <a:srgbClr val="000000"/>
                          </a:solidFill>
                          <a:effectLst/>
                          <a:latin typeface="Arial"/>
                        </a:rPr>
                        <a:t>Basic Life **</a:t>
                      </a:r>
                    </a:p>
                  </a:txBody>
                  <a:tcPr marL="7088" marR="7088" marT="7088" marB="0" anchor="ctr">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STD **</a:t>
                      </a:r>
                    </a:p>
                  </a:txBody>
                  <a:tcPr marL="7088" marR="7088" marT="7088" marB="0" anchor="ctr">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LTD **</a:t>
                      </a:r>
                    </a:p>
                  </a:txBody>
                  <a:tcPr marL="7088" marR="7088" marT="7088" marB="0" anchor="ctr">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BTA</a:t>
                      </a:r>
                    </a:p>
                  </a:txBody>
                  <a:tcPr marL="7088" marR="7088" marT="7088" marB="0" anchor="ctr">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400" b="0" i="0" u="none" strike="noStrike" dirty="0" smtClean="0">
                          <a:solidFill>
                            <a:srgbClr val="000000"/>
                          </a:solidFill>
                          <a:effectLst/>
                          <a:latin typeface="Arial"/>
                        </a:rPr>
                        <a:t>(10.30%)</a:t>
                      </a:r>
                      <a:endParaRPr lang="en-US" sz="1400" b="0" i="0" u="none" strike="noStrike" dirty="0">
                        <a:solidFill>
                          <a:srgbClr val="000000"/>
                        </a:solidFill>
                        <a:effectLst/>
                        <a:latin typeface="Arial"/>
                      </a:endParaRPr>
                    </a:p>
                  </a:txBody>
                  <a:tcPr marL="7088" marR="7088" marT="7088" marB="0" anchor="b">
                    <a:solidFill>
                      <a:schemeClr val="bg1">
                        <a:lumMod val="95000"/>
                      </a:schemeClr>
                    </a:solidFill>
                  </a:tcPr>
                </a:tc>
              </a:tr>
              <a:tr h="343877">
                <a:tc>
                  <a:txBody>
                    <a:bodyPr/>
                    <a:lstStyle/>
                    <a:p>
                      <a:pPr algn="l" rtl="0" fontAlgn="ctr"/>
                      <a:r>
                        <a:rPr lang="en-US" sz="1600" b="0" i="0" u="none" strike="noStrike" dirty="0">
                          <a:solidFill>
                            <a:srgbClr val="000000"/>
                          </a:solidFill>
                          <a:effectLst/>
                          <a:latin typeface="Arial"/>
                        </a:rPr>
                        <a:t>Voluntary Life</a:t>
                      </a:r>
                    </a:p>
                  </a:txBody>
                  <a:tcPr marL="7088" marR="7088" marT="7088" marB="0" anchor="ctr">
                    <a:solidFill>
                      <a:schemeClr val="bg1">
                        <a:lumMod val="95000"/>
                      </a:schemeClr>
                    </a:solidFill>
                  </a:tcPr>
                </a:tc>
                <a:tc>
                  <a:txBody>
                    <a:bodyPr/>
                    <a:lstStyle/>
                    <a:p>
                      <a:pPr algn="ctr" rtl="0" fontAlgn="ctr"/>
                      <a:endParaRPr lang="en-US" sz="1600" b="0" i="0" u="none" strike="noStrike" dirty="0">
                        <a:solidFill>
                          <a:srgbClr val="000000"/>
                        </a:solidFill>
                        <a:effectLst/>
                        <a:latin typeface="Arial"/>
                      </a:endParaRPr>
                    </a:p>
                  </a:txBody>
                  <a:tcPr marL="7088" marR="7088" marT="7088" marB="0" anchor="ctr">
                    <a:solidFill>
                      <a:schemeClr val="bg1">
                        <a:lumMod val="95000"/>
                      </a:schemeClr>
                    </a:solidFill>
                  </a:tcPr>
                </a:tc>
                <a:tc>
                  <a:txBody>
                    <a:bodyPr/>
                    <a:lstStyle/>
                    <a:p>
                      <a:pPr algn="ctr" rtl="0" fontAlgn="ctr"/>
                      <a:endParaRPr lang="en-US" sz="1600" b="0" i="0" u="none" strike="noStrike" dirty="0">
                        <a:solidFill>
                          <a:srgbClr val="000000"/>
                        </a:solidFill>
                        <a:effectLst/>
                        <a:latin typeface="Arial"/>
                      </a:endParaRPr>
                    </a:p>
                  </a:txBody>
                  <a:tcPr marL="7088" marR="7088" marT="7088" marB="0" anchor="ctr">
                    <a:solidFill>
                      <a:schemeClr val="bg1">
                        <a:lumMod val="95000"/>
                      </a:schemeClr>
                    </a:solidFill>
                  </a:tcPr>
                </a:tc>
                <a:tc>
                  <a:txBody>
                    <a:bodyPr/>
                    <a:lstStyle/>
                    <a:p>
                      <a:pPr algn="ctr" rtl="0" fontAlgn="ctr"/>
                      <a:endParaRPr lang="en-US" sz="1600" b="0" i="0" u="none" strike="noStrike">
                        <a:solidFill>
                          <a:srgbClr val="000000"/>
                        </a:solidFill>
                        <a:effectLst/>
                        <a:latin typeface="Arial"/>
                      </a:endParaRPr>
                    </a:p>
                  </a:txBody>
                  <a:tcPr marL="7088" marR="7088" marT="7088" marB="0" anchor="ctr">
                    <a:solidFill>
                      <a:schemeClr val="bg1">
                        <a:lumMod val="95000"/>
                      </a:schemeClr>
                    </a:solidFill>
                  </a:tcPr>
                </a:tc>
                <a:tc>
                  <a:txBody>
                    <a:bodyPr/>
                    <a:lstStyle/>
                    <a:p>
                      <a:pPr algn="ctr" rtl="0" fontAlgn="ctr"/>
                      <a:endParaRPr lang="en-US" sz="1600" b="0" i="0" u="none" strike="noStrike" dirty="0">
                        <a:solidFill>
                          <a:srgbClr val="000000"/>
                        </a:solidFill>
                        <a:effectLst/>
                        <a:latin typeface="Arial"/>
                      </a:endParaRPr>
                    </a:p>
                  </a:txBody>
                  <a:tcPr marL="7088" marR="7088" marT="7088" marB="0" anchor="ctr">
                    <a:solidFill>
                      <a:schemeClr val="bg1">
                        <a:lumMod val="95000"/>
                      </a:schemeClr>
                    </a:solidFill>
                  </a:tcPr>
                </a:tc>
                <a:tc>
                  <a:txBody>
                    <a:bodyPr/>
                    <a:lstStyle/>
                    <a:p>
                      <a:pPr algn="ctr" rtl="0" fontAlgn="ctr"/>
                      <a:endParaRPr lang="en-US" sz="1600" b="0" i="0" u="none" strike="noStrike" dirty="0">
                        <a:solidFill>
                          <a:srgbClr val="000000"/>
                        </a:solidFill>
                        <a:effectLst/>
                        <a:latin typeface="Arial"/>
                      </a:endParaRPr>
                    </a:p>
                  </a:txBody>
                  <a:tcPr marL="7088" marR="7088" marT="7088" marB="0" anchor="ctr">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   Supplemental Life</a:t>
                      </a:r>
                    </a:p>
                  </a:txBody>
                  <a:tcPr marL="7088" marR="7088" marT="7088" marB="0" anchor="ctr">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dirty="0" smtClean="0">
                          <a:solidFill>
                            <a:srgbClr val="000000"/>
                          </a:solidFill>
                          <a:effectLst/>
                          <a:latin typeface="Arial"/>
                        </a:rPr>
                        <a:t>(42.90%)</a:t>
                      </a:r>
                      <a:endParaRPr lang="en-US" sz="1200" b="0" i="0" u="none" strike="noStrike" dirty="0">
                        <a:solidFill>
                          <a:srgbClr val="000000"/>
                        </a:solidFill>
                        <a:effectLst/>
                        <a:latin typeface="Arial"/>
                      </a:endParaRPr>
                    </a:p>
                  </a:txBody>
                  <a:tcPr marL="7088" marR="7088" marT="7088" marB="0" anchor="b">
                    <a:solidFill>
                      <a:schemeClr val="bg1">
                        <a:lumMod val="95000"/>
                      </a:schemeClr>
                    </a:solidFill>
                  </a:tcPr>
                </a:tc>
                <a:tc>
                  <a:txBody>
                    <a:bodyPr/>
                    <a:lstStyle/>
                    <a:p>
                      <a:pPr algn="ctr" fontAlgn="b"/>
                      <a:r>
                        <a:rPr lang="en-US" sz="1200" b="0" i="0" u="none" strike="noStrike" dirty="0">
                          <a:solidFill>
                            <a:srgbClr val="000000"/>
                          </a:solidFill>
                          <a:effectLst/>
                          <a:latin typeface="Arial"/>
                        </a:rPr>
                        <a:t>0.00%</a:t>
                      </a:r>
                    </a:p>
                  </a:txBody>
                  <a:tcPr marL="7088" marR="7088" marT="7088" marB="0" anchor="b">
                    <a:solidFill>
                      <a:schemeClr val="bg1">
                        <a:lumMod val="95000"/>
                      </a:schemeClr>
                    </a:solidFill>
                  </a:tcPr>
                </a:tc>
              </a:tr>
              <a:tr h="343877">
                <a:tc>
                  <a:txBody>
                    <a:bodyPr/>
                    <a:lstStyle/>
                    <a:p>
                      <a:pPr algn="l" rtl="0" fontAlgn="ctr"/>
                      <a:r>
                        <a:rPr lang="en-US" sz="1600" b="0" i="0" u="none" strike="noStrike">
                          <a:solidFill>
                            <a:srgbClr val="000000"/>
                          </a:solidFill>
                          <a:effectLst/>
                          <a:latin typeface="Arial"/>
                        </a:rPr>
                        <a:t>   Supplemental AD&amp;D</a:t>
                      </a:r>
                    </a:p>
                  </a:txBody>
                  <a:tcPr marL="7088" marR="7088" marT="7088" marB="0" anchor="ctr">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dirty="0" smtClean="0">
                          <a:solidFill>
                            <a:srgbClr val="000000"/>
                          </a:solidFill>
                          <a:effectLst/>
                          <a:latin typeface="Arial"/>
                        </a:rPr>
                        <a:t>(10.40%)</a:t>
                      </a:r>
                      <a:endParaRPr lang="en-US" sz="1200" b="0" i="0" u="none" strike="noStrike" dirty="0">
                        <a:solidFill>
                          <a:srgbClr val="000000"/>
                        </a:solidFill>
                        <a:effectLst/>
                        <a:latin typeface="Arial"/>
                      </a:endParaRPr>
                    </a:p>
                  </a:txBody>
                  <a:tcPr marL="7088" marR="7088" marT="7088" marB="0" anchor="b">
                    <a:solidFill>
                      <a:schemeClr val="bg1">
                        <a:lumMod val="95000"/>
                      </a:schemeClr>
                    </a:solidFill>
                  </a:tcPr>
                </a:tc>
                <a:tc>
                  <a:txBody>
                    <a:bodyPr/>
                    <a:lstStyle/>
                    <a:p>
                      <a:pPr algn="ctr" fontAlgn="b"/>
                      <a:r>
                        <a:rPr lang="en-US" sz="1200" b="0" i="0" u="none" strike="noStrike" dirty="0">
                          <a:solidFill>
                            <a:srgbClr val="000000"/>
                          </a:solidFill>
                          <a:effectLst/>
                          <a:latin typeface="Arial"/>
                        </a:rPr>
                        <a:t>0.00%</a:t>
                      </a:r>
                    </a:p>
                  </a:txBody>
                  <a:tcPr marL="7088" marR="7088" marT="7088" marB="0" anchor="b">
                    <a:solidFill>
                      <a:schemeClr val="bg1">
                        <a:lumMod val="95000"/>
                      </a:schemeClr>
                    </a:solidFill>
                  </a:tcPr>
                </a:tc>
              </a:tr>
              <a:tr h="343877">
                <a:tc>
                  <a:txBody>
                    <a:bodyPr/>
                    <a:lstStyle/>
                    <a:p>
                      <a:pPr algn="l" rtl="0" fontAlgn="ctr"/>
                      <a:r>
                        <a:rPr lang="en-US" sz="1600" b="0" i="0" u="none" strike="noStrike" dirty="0">
                          <a:solidFill>
                            <a:srgbClr val="000000"/>
                          </a:solidFill>
                          <a:effectLst/>
                          <a:latin typeface="Arial"/>
                        </a:rPr>
                        <a:t>   </a:t>
                      </a:r>
                      <a:r>
                        <a:rPr lang="en-US" sz="1600" b="0" i="0" u="none" strike="noStrike" dirty="0" smtClean="0">
                          <a:solidFill>
                            <a:srgbClr val="000000"/>
                          </a:solidFill>
                          <a:effectLst/>
                          <a:latin typeface="Arial"/>
                        </a:rPr>
                        <a:t>Spouse </a:t>
                      </a:r>
                      <a:r>
                        <a:rPr lang="en-US" sz="1600" b="0" i="0" u="none" strike="noStrike" dirty="0">
                          <a:solidFill>
                            <a:srgbClr val="000000"/>
                          </a:solidFill>
                          <a:effectLst/>
                          <a:latin typeface="Arial"/>
                        </a:rPr>
                        <a:t>Life</a:t>
                      </a:r>
                    </a:p>
                  </a:txBody>
                  <a:tcPr marL="7088" marR="7088" marT="7088" marB="0" anchor="ctr">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a:solidFill>
                            <a:srgbClr val="000000"/>
                          </a:solidFill>
                          <a:effectLst/>
                          <a:latin typeface="Arial"/>
                        </a:rPr>
                        <a:t>0.00%</a:t>
                      </a:r>
                    </a:p>
                  </a:txBody>
                  <a:tcPr marL="7088" marR="7088" marT="7088" marB="0" anchor="b">
                    <a:solidFill>
                      <a:schemeClr val="bg1">
                        <a:lumMod val="95000"/>
                      </a:schemeClr>
                    </a:solidFill>
                  </a:tcPr>
                </a:tc>
                <a:tc>
                  <a:txBody>
                    <a:bodyPr/>
                    <a:lstStyle/>
                    <a:p>
                      <a:pPr algn="ctr" fontAlgn="b"/>
                      <a:r>
                        <a:rPr lang="en-US" sz="1200" b="0" i="0" u="none" strike="noStrike" dirty="0" smtClean="0">
                          <a:solidFill>
                            <a:srgbClr val="000000"/>
                          </a:solidFill>
                          <a:effectLst/>
                          <a:latin typeface="Arial"/>
                        </a:rPr>
                        <a:t>(2.70%)</a:t>
                      </a:r>
                      <a:endParaRPr lang="en-US" sz="1200" b="0" i="0" u="none" strike="noStrike" dirty="0">
                        <a:solidFill>
                          <a:srgbClr val="000000"/>
                        </a:solidFill>
                        <a:effectLst/>
                        <a:latin typeface="Arial"/>
                      </a:endParaRPr>
                    </a:p>
                  </a:txBody>
                  <a:tcPr marL="7088" marR="7088" marT="7088" marB="0" anchor="b">
                    <a:solidFill>
                      <a:schemeClr val="bg1">
                        <a:lumMod val="95000"/>
                      </a:schemeClr>
                    </a:solidFill>
                  </a:tcPr>
                </a:tc>
                <a:tc>
                  <a:txBody>
                    <a:bodyPr/>
                    <a:lstStyle/>
                    <a:p>
                      <a:pPr algn="ctr" fontAlgn="b"/>
                      <a:r>
                        <a:rPr lang="en-US" sz="1200" b="0" i="0" u="none" strike="noStrike" dirty="0">
                          <a:solidFill>
                            <a:srgbClr val="000000"/>
                          </a:solidFill>
                          <a:effectLst/>
                          <a:latin typeface="Arial"/>
                        </a:rPr>
                        <a:t>0.00%</a:t>
                      </a:r>
                    </a:p>
                  </a:txBody>
                  <a:tcPr marL="7088" marR="7088" marT="7088" marB="0" anchor="b">
                    <a:solidFill>
                      <a:schemeClr val="bg1">
                        <a:lumMod val="95000"/>
                      </a:schemeClr>
                    </a:solidFill>
                  </a:tcPr>
                </a:tc>
              </a:tr>
            </a:tbl>
          </a:graphicData>
        </a:graphic>
      </p:graphicFrame>
      <p:sp>
        <p:nvSpPr>
          <p:cNvPr id="4" name="Oval 3"/>
          <p:cNvSpPr/>
          <p:nvPr/>
        </p:nvSpPr>
        <p:spPr bwMode="auto">
          <a:xfrm>
            <a:off x="3124200" y="1793504"/>
            <a:ext cx="1142999" cy="1102096"/>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endParaRPr>
          </a:p>
        </p:txBody>
      </p:sp>
    </p:spTree>
    <p:extLst>
      <p:ext uri="{BB962C8B-B14F-4D97-AF65-F5344CB8AC3E}">
        <p14:creationId xmlns:p14="http://schemas.microsoft.com/office/powerpoint/2010/main" val="2412975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66" name="Group 70"/>
          <p:cNvGraphicFramePr>
            <a:graphicFrameLocks noGrp="1"/>
          </p:cNvGraphicFramePr>
          <p:nvPr>
            <p:extLst>
              <p:ext uri="{D42A27DB-BD31-4B8C-83A1-F6EECF244321}">
                <p14:modId xmlns:p14="http://schemas.microsoft.com/office/powerpoint/2010/main" val="982737388"/>
              </p:ext>
            </p:extLst>
          </p:nvPr>
        </p:nvGraphicFramePr>
        <p:xfrm>
          <a:off x="524669" y="1286933"/>
          <a:ext cx="7910511" cy="1658938"/>
        </p:xfrm>
        <a:graphic>
          <a:graphicData uri="http://schemas.openxmlformats.org/drawingml/2006/table">
            <a:tbl>
              <a:tblPr/>
              <a:tblGrid>
                <a:gridCol w="2636837"/>
                <a:gridCol w="2636837"/>
                <a:gridCol w="2636837"/>
              </a:tblGrid>
              <a:tr h="536171">
                <a:tc gridSpan="3">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1" i="0" u="none" strike="noStrike" cap="none" normalizeH="0" baseline="0" dirty="0" smtClean="0">
                          <a:ln>
                            <a:noFill/>
                          </a:ln>
                          <a:solidFill>
                            <a:schemeClr val="bg1"/>
                          </a:solidFill>
                          <a:effectLst/>
                          <a:latin typeface="Arial" pitchFamily="34" charset="0"/>
                          <a:cs typeface="Times New Roman" pitchFamily="18" charset="0"/>
                        </a:rPr>
                        <a:t>January 1, 2015 Renewals</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hMerge="1">
                  <a:txBody>
                    <a:bodyPr/>
                    <a:lstStyle/>
                    <a:p>
                      <a:endParaRPr lang="en-US"/>
                    </a:p>
                  </a:txBody>
                  <a:tcPr/>
                </a:tc>
                <a:tc hMerge="1">
                  <a:txBody>
                    <a:bodyPr/>
                    <a:lstStyle/>
                    <a:p>
                      <a:endParaRPr lang="en-US"/>
                    </a:p>
                  </a:txBody>
                  <a:tcPr/>
                </a:tc>
              </a:tr>
              <a:tr h="6069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Enrollment is open to BAs</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Enrollment is open to employees (Wave 1)</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Enrollment is open to employees (Wave 2)</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814">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Oct 30 - Nov 26, 2014</a:t>
                      </a: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 3 - Nov 17, 2014</a:t>
                      </a: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 10 - Nov 24, 2014</a:t>
                      </a: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4594" name="Rectangle 3"/>
          <p:cNvSpPr txBox="1">
            <a:spLocks noChangeArrowheads="1"/>
          </p:cNvSpPr>
          <p:nvPr/>
        </p:nvSpPr>
        <p:spPr bwMode="auto">
          <a:xfrm>
            <a:off x="565413" y="133794"/>
            <a:ext cx="6858000" cy="49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sz="4800" b="1" dirty="0" smtClean="0">
                <a:solidFill>
                  <a:schemeClr val="bg1"/>
                </a:solidFill>
                <a:latin typeface="Arial-BoldMT" pitchFamily="-105" charset="0"/>
              </a:rPr>
              <a:t>2014 </a:t>
            </a:r>
            <a:r>
              <a:rPr lang="en-US" sz="4800" b="1" dirty="0">
                <a:solidFill>
                  <a:schemeClr val="bg1"/>
                </a:solidFill>
                <a:latin typeface="Arial-BoldMT" pitchFamily="-105" charset="0"/>
              </a:rPr>
              <a:t>Annual Enrollment Ca</a:t>
            </a:r>
            <a:r>
              <a:rPr lang="en-US" sz="4800" b="1" dirty="0">
                <a:solidFill>
                  <a:schemeClr val="bg1"/>
                </a:solidFill>
                <a:latin typeface="Meta-Caps"/>
              </a:rPr>
              <a:t>lendar </a:t>
            </a:r>
          </a:p>
        </p:txBody>
      </p:sp>
      <p:pic>
        <p:nvPicPr>
          <p:cNvPr id="24596" name="Picture 1" descr="http://vavp-neb-aut1/NR/rdonlyres/51CCC200-D6DF-4EB6-8111-DBAC073C0A21/0/USAMap2008Wav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933" y="3030538"/>
            <a:ext cx="3306763" cy="262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Rectangle 5"/>
          <p:cNvSpPr>
            <a:spLocks noChangeArrowheads="1"/>
          </p:cNvSpPr>
          <p:nvPr/>
        </p:nvSpPr>
        <p:spPr bwMode="auto">
          <a:xfrm>
            <a:off x="533400" y="4222750"/>
            <a:ext cx="381000" cy="304800"/>
          </a:xfrm>
          <a:prstGeom prst="rect">
            <a:avLst/>
          </a:prstGeom>
          <a:solidFill>
            <a:srgbClr val="0066FF"/>
          </a:solidFill>
          <a:ln w="3175" algn="ctr">
            <a:solidFill>
              <a:schemeClr val="tx1"/>
            </a:solidFill>
            <a:round/>
            <a:headEnd/>
            <a:tailEnd/>
          </a:ln>
        </p:spPr>
        <p:txBody>
          <a:bodyPr wrap="none" anchor="ctr"/>
          <a:lstStyle/>
          <a:p>
            <a:pPr algn="ctr"/>
            <a:endParaRPr lang="en-US"/>
          </a:p>
        </p:txBody>
      </p:sp>
      <p:sp>
        <p:nvSpPr>
          <p:cNvPr id="24598" name="Rectangle 1"/>
          <p:cNvSpPr>
            <a:spLocks noChangeArrowheads="1"/>
          </p:cNvSpPr>
          <p:nvPr/>
        </p:nvSpPr>
        <p:spPr bwMode="auto">
          <a:xfrm>
            <a:off x="990600" y="4191000"/>
            <a:ext cx="348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Wave 1</a:t>
            </a:r>
          </a:p>
        </p:txBody>
      </p:sp>
      <p:sp>
        <p:nvSpPr>
          <p:cNvPr id="24599" name="Rectangle 2"/>
          <p:cNvSpPr>
            <a:spLocks noChangeArrowheads="1"/>
          </p:cNvSpPr>
          <p:nvPr/>
        </p:nvSpPr>
        <p:spPr bwMode="auto">
          <a:xfrm>
            <a:off x="6858000" y="4222750"/>
            <a:ext cx="109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Wave 2 </a:t>
            </a:r>
          </a:p>
        </p:txBody>
      </p:sp>
      <p:sp>
        <p:nvSpPr>
          <p:cNvPr id="24600" name="Rectangle 6"/>
          <p:cNvSpPr>
            <a:spLocks noChangeArrowheads="1"/>
          </p:cNvSpPr>
          <p:nvPr/>
        </p:nvSpPr>
        <p:spPr bwMode="auto">
          <a:xfrm>
            <a:off x="6400800" y="4256088"/>
            <a:ext cx="381000" cy="304800"/>
          </a:xfrm>
          <a:prstGeom prst="rect">
            <a:avLst/>
          </a:prstGeom>
          <a:solidFill>
            <a:srgbClr val="FFC000"/>
          </a:solidFill>
          <a:ln w="3175" algn="ctr">
            <a:solidFill>
              <a:schemeClr val="tx1"/>
            </a:solidFill>
            <a:round/>
            <a:headEnd/>
            <a:tailEnd/>
          </a:ln>
        </p:spPr>
        <p:txBody>
          <a:bodyPr wrap="none" anchor="ctr"/>
          <a:lstStyle/>
          <a:p>
            <a:pPr algn="ctr"/>
            <a:endParaRPr lang="en-US"/>
          </a:p>
        </p:txBody>
      </p:sp>
      <p:sp>
        <p:nvSpPr>
          <p:cNvPr id="2" name="Rectangle 1"/>
          <p:cNvSpPr/>
          <p:nvPr/>
        </p:nvSpPr>
        <p:spPr>
          <a:xfrm>
            <a:off x="914400" y="5625701"/>
            <a:ext cx="8051799" cy="338554"/>
          </a:xfrm>
          <a:prstGeom prst="rect">
            <a:avLst/>
          </a:prstGeom>
        </p:spPr>
        <p:txBody>
          <a:bodyPr wrap="square">
            <a:spAutoFit/>
          </a:bodyPr>
          <a:lstStyle/>
          <a:p>
            <a:pPr marL="342900" indent="-342900" eaLnBrk="0" hangingPunct="0">
              <a:spcBef>
                <a:spcPct val="20000"/>
              </a:spcBef>
              <a:buClr>
                <a:schemeClr val="tx1"/>
              </a:buClr>
              <a:buFont typeface="Wingdings" panose="05000000000000000000" pitchFamily="2" charset="2"/>
              <a:buChar char="ü"/>
              <a:defRPr/>
            </a:pPr>
            <a:r>
              <a:rPr lang="en-US" b="0" dirty="0">
                <a:latin typeface="Arial" panose="020B0604020202020204" pitchFamily="34" charset="0"/>
                <a:cs typeface="Arial" panose="020B0604020202020204" pitchFamily="34" charset="0"/>
              </a:rPr>
              <a:t>Contact the Member Contact Center (MCC) if you would like to switch waves </a:t>
            </a:r>
          </a:p>
        </p:txBody>
      </p:sp>
    </p:spTree>
    <p:extLst>
      <p:ext uri="{BB962C8B-B14F-4D97-AF65-F5344CB8AC3E}">
        <p14:creationId xmlns:p14="http://schemas.microsoft.com/office/powerpoint/2010/main" val="5766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708246" y="1161108"/>
            <a:ext cx="8102009" cy="4733463"/>
          </a:xfrm>
        </p:spPr>
        <p:txBody>
          <a:bodyPr/>
          <a:lstStyle/>
          <a:p>
            <a:r>
              <a:rPr lang="en-US" sz="1800" dirty="0"/>
              <a:t>RS Plan Valuation and Billing </a:t>
            </a:r>
            <a:r>
              <a:rPr lang="en-US" sz="1800" dirty="0" smtClean="0"/>
              <a:t>Rates</a:t>
            </a:r>
          </a:p>
          <a:p>
            <a:r>
              <a:rPr lang="en-US" sz="1800" dirty="0"/>
              <a:t>Cooperative and Small Employer Charity (CSEC) Pension Flexibility Act</a:t>
            </a:r>
          </a:p>
          <a:p>
            <a:r>
              <a:rPr lang="en-US" sz="1800" dirty="0" smtClean="0"/>
              <a:t>Retiree Insurance Solutions</a:t>
            </a:r>
            <a:endParaRPr lang="en-US" sz="1800" dirty="0"/>
          </a:p>
          <a:p>
            <a:r>
              <a:rPr lang="en-US" sz="1800" dirty="0" smtClean="0"/>
              <a:t>National Network Strategy Recap and Results</a:t>
            </a:r>
          </a:p>
          <a:p>
            <a:r>
              <a:rPr lang="en-US" sz="1800" dirty="0" smtClean="0"/>
              <a:t>2014 Annual Enrollment Calendar</a:t>
            </a:r>
          </a:p>
          <a:p>
            <a:r>
              <a:rPr lang="en-US" sz="1800" dirty="0" smtClean="0"/>
              <a:t>Medical Plan Changes &amp; Other Enhancements for 2015</a:t>
            </a:r>
            <a:endParaRPr lang="en-US" sz="1800" dirty="0"/>
          </a:p>
          <a:p>
            <a:r>
              <a:rPr lang="en-US" sz="1800" dirty="0" smtClean="0"/>
              <a:t>Flexible Spending Accounts (FSA)</a:t>
            </a:r>
          </a:p>
          <a:p>
            <a:r>
              <a:rPr lang="en-US" sz="1800" dirty="0" smtClean="0"/>
              <a:t>Health Reimbursement Arrangements (HRA)</a:t>
            </a:r>
          </a:p>
          <a:p>
            <a:r>
              <a:rPr lang="en-US" sz="1800" dirty="0" smtClean="0"/>
              <a:t>Debit Cards</a:t>
            </a:r>
          </a:p>
          <a:p>
            <a:r>
              <a:rPr lang="en-US" sz="1800" dirty="0" smtClean="0"/>
              <a:t>COBRA</a:t>
            </a:r>
          </a:p>
          <a:p>
            <a:r>
              <a:rPr lang="en-US" sz="1800" dirty="0" smtClean="0"/>
              <a:t>Pharmacy Plan Changes for 2016</a:t>
            </a:r>
          </a:p>
          <a:p>
            <a:r>
              <a:rPr lang="en-US" sz="1800" dirty="0" smtClean="0"/>
              <a:t>Learning Lab Discussion</a:t>
            </a:r>
            <a:endParaRPr lang="en-US" sz="1800" dirty="0"/>
          </a:p>
          <a:p>
            <a:pPr marL="0" indent="0">
              <a:buNone/>
            </a:pPr>
            <a:r>
              <a:rPr lang="en-US" dirty="0" smtClean="0"/>
              <a:t>	</a:t>
            </a:r>
            <a:endParaRPr lang="en-US" dirty="0"/>
          </a:p>
        </p:txBody>
      </p:sp>
    </p:spTree>
    <p:extLst>
      <p:ext uri="{BB962C8B-B14F-4D97-AF65-F5344CB8AC3E}">
        <p14:creationId xmlns:p14="http://schemas.microsoft.com/office/powerpoint/2010/main" val="2198341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0999" y="338666"/>
            <a:ext cx="8517468" cy="914400"/>
          </a:xfrm>
        </p:spPr>
        <p:txBody>
          <a:bodyPr/>
          <a:lstStyle/>
          <a:p>
            <a:r>
              <a:rPr lang="en-US" sz="3200" b="1" dirty="0" smtClean="0">
                <a:latin typeface="Arial-BoldMT" pitchFamily="-105" charset="0"/>
              </a:rPr>
              <a:t>2015 HDHP Deductible and Contributions</a:t>
            </a:r>
          </a:p>
        </p:txBody>
      </p:sp>
      <p:sp>
        <p:nvSpPr>
          <p:cNvPr id="19459" name="Slide Number Placeholder 3"/>
          <p:cNvSpPr>
            <a:spLocks noGrp="1"/>
          </p:cNvSpPr>
          <p:nvPr>
            <p:ph type="sldNum" sz="quarter" idx="4294967295"/>
          </p:nvPr>
        </p:nvSpPr>
        <p:spPr>
          <a:xfrm>
            <a:off x="6553200" y="6096000"/>
            <a:ext cx="2133600" cy="476250"/>
          </a:xfrm>
          <a:prstGeom prst="rect">
            <a:avLst/>
          </a:prstGeom>
          <a:noFill/>
        </p:spPr>
        <p:txBody>
          <a:bodyPr/>
          <a:lstStyle/>
          <a:p>
            <a:fld id="{7C356458-D6A5-40D8-B12A-54B08A87B2B1}" type="slidenum">
              <a:rPr lang="en-US" smtClean="0">
                <a:latin typeface="Arial" pitchFamily="34" charset="0"/>
                <a:ea typeface="ヒラギノ角ゴ Pro W3" charset="-128"/>
              </a:rPr>
              <a:pPr/>
              <a:t>20</a:t>
            </a:fld>
            <a:endParaRPr lang="en-US" dirty="0" smtClean="0">
              <a:latin typeface="Arial" pitchFamily="34" charset="0"/>
              <a:ea typeface="ヒラギノ角ゴ Pro W3" charset="-128"/>
            </a:endParaRPr>
          </a:p>
        </p:txBody>
      </p:sp>
      <p:graphicFrame>
        <p:nvGraphicFramePr>
          <p:cNvPr id="6" name="Group 51"/>
          <p:cNvGraphicFramePr>
            <a:graphicFrameLocks/>
          </p:cNvGraphicFramePr>
          <p:nvPr>
            <p:extLst>
              <p:ext uri="{D42A27DB-BD31-4B8C-83A1-F6EECF244321}">
                <p14:modId xmlns:p14="http://schemas.microsoft.com/office/powerpoint/2010/main" val="2717763444"/>
              </p:ext>
            </p:extLst>
          </p:nvPr>
        </p:nvGraphicFramePr>
        <p:xfrm>
          <a:off x="228600" y="1652751"/>
          <a:ext cx="8534400" cy="4443249"/>
        </p:xfrm>
        <a:graphic>
          <a:graphicData uri="http://schemas.openxmlformats.org/drawingml/2006/table">
            <a:tbl>
              <a:tblPr/>
              <a:tblGrid>
                <a:gridCol w="1904998"/>
                <a:gridCol w="1600200"/>
                <a:gridCol w="1676400"/>
                <a:gridCol w="1646271"/>
                <a:gridCol w="1706531"/>
              </a:tblGrid>
              <a:tr h="896081">
                <a:tc rowSpan="2">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400" b="0" i="0" u="none" strike="noStrike" cap="none" normalizeH="0" baseline="0" dirty="0" smtClean="0">
                          <a:ln>
                            <a:noFill/>
                          </a:ln>
                          <a:solidFill>
                            <a:schemeClr val="tx1"/>
                          </a:solidFill>
                          <a:effectLst/>
                          <a:latin typeface="+mj-lt"/>
                          <a:ea typeface="ヒラギノ角ゴ Pro W3" pitchFamily="-105" charset="-128"/>
                        </a:rPr>
                        <a:t>For </a:t>
                      </a:r>
                      <a:r>
                        <a:rPr kumimoji="0" lang="en-US" sz="2400" b="0" i="1" u="none" strike="noStrike" cap="none" normalizeH="0" baseline="0" dirty="0" smtClean="0">
                          <a:ln>
                            <a:noFill/>
                          </a:ln>
                          <a:solidFill>
                            <a:schemeClr val="tx1"/>
                          </a:solidFill>
                          <a:effectLst/>
                          <a:latin typeface="+mj-lt"/>
                          <a:ea typeface="ヒラギノ角ゴ Pro W3" pitchFamily="-105" charset="-128"/>
                        </a:rPr>
                        <a:t>HSA-qualified </a:t>
                      </a:r>
                      <a:r>
                        <a:rPr kumimoji="0" lang="en-US" sz="2400" b="0" i="0" u="none" strike="noStrike" cap="none" normalizeH="0" baseline="0" dirty="0" smtClean="0">
                          <a:ln>
                            <a:noFill/>
                          </a:ln>
                          <a:solidFill>
                            <a:schemeClr val="tx1"/>
                          </a:solidFill>
                          <a:effectLst/>
                          <a:latin typeface="+mj-lt"/>
                          <a:ea typeface="ヒラギノ角ゴ Pro W3" pitchFamily="-105" charset="-128"/>
                        </a:rPr>
                        <a:t>HDHP’s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400" b="0" i="0" u="none" strike="noStrike" cap="none" normalizeH="0" baseline="0" dirty="0" smtClean="0">
                          <a:ln>
                            <a:noFill/>
                          </a:ln>
                          <a:solidFill>
                            <a:schemeClr val="tx1"/>
                          </a:solidFill>
                          <a:effectLst/>
                          <a:latin typeface="+mj-lt"/>
                          <a:ea typeface="ヒラギノ角ゴ Pro W3" pitchFamily="-105" charset="-128"/>
                        </a:rPr>
                        <a:t>Calendar Year </a:t>
                      </a:r>
                      <a:r>
                        <a:rPr kumimoji="0" lang="en-US" sz="2400" b="1" i="0" u="none" strike="noStrike" cap="none" normalizeH="0" baseline="0" dirty="0" smtClean="0">
                          <a:ln>
                            <a:noFill/>
                          </a:ln>
                          <a:solidFill>
                            <a:schemeClr val="tx1"/>
                          </a:solidFill>
                          <a:effectLst/>
                          <a:latin typeface="+mj-lt"/>
                          <a:ea typeface="ヒラギノ角ゴ Pro W3" pitchFamily="-105" charset="-128"/>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400" b="0" i="0" u="none" strike="noStrike" cap="none" normalizeH="0" baseline="0" dirty="0" smtClean="0">
                          <a:ln>
                            <a:noFill/>
                          </a:ln>
                          <a:solidFill>
                            <a:schemeClr val="tx1"/>
                          </a:solidFill>
                          <a:effectLst/>
                          <a:latin typeface="+mj-lt"/>
                          <a:ea typeface="ヒラギノ角ゴ Pro W3" pitchFamily="-105" charset="-128"/>
                        </a:rPr>
                        <a:t>Calendar Year </a:t>
                      </a:r>
                      <a:r>
                        <a:rPr kumimoji="0" lang="en-US" sz="2400" b="1" i="0" u="none" strike="noStrike" cap="none" normalizeH="0" baseline="0" dirty="0" smtClean="0">
                          <a:ln>
                            <a:noFill/>
                          </a:ln>
                          <a:solidFill>
                            <a:schemeClr val="tx1"/>
                          </a:solidFill>
                          <a:effectLst/>
                          <a:latin typeface="+mj-lt"/>
                          <a:ea typeface="ヒラギノ角ゴ Pro W3" pitchFamily="-105" charset="-128"/>
                        </a:rPr>
                        <a:t>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45031">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0" i="0" u="none" strike="noStrike" cap="none" normalizeH="0" baseline="0" dirty="0" smtClean="0">
                          <a:ln>
                            <a:noFill/>
                          </a:ln>
                          <a:solidFill>
                            <a:schemeClr val="tx1"/>
                          </a:solidFill>
                          <a:effectLst/>
                          <a:latin typeface="+mj-lt"/>
                          <a:ea typeface="ヒラギノ角ゴ Pro W3" pitchFamily="-105" charset="-128"/>
                        </a:rPr>
                        <a:t>Self-Only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0" i="0" u="none" strike="noStrike" cap="none" normalizeH="0" baseline="0" dirty="0" smtClean="0">
                          <a:ln>
                            <a:noFill/>
                          </a:ln>
                          <a:solidFill>
                            <a:schemeClr val="tx1"/>
                          </a:solidFill>
                          <a:effectLst/>
                          <a:latin typeface="+mj-lt"/>
                          <a:ea typeface="ヒラギノ角ゴ Pro W3" pitchFamily="-105" charset="-128"/>
                        </a:rPr>
                        <a:t>Family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0" i="0" u="none" strike="noStrike" cap="none" normalizeH="0" baseline="0" dirty="0" smtClean="0">
                          <a:ln>
                            <a:noFill/>
                          </a:ln>
                          <a:solidFill>
                            <a:schemeClr val="tx1"/>
                          </a:solidFill>
                          <a:effectLst/>
                          <a:latin typeface="+mj-lt"/>
                          <a:ea typeface="ヒラギノ角ゴ Pro W3" pitchFamily="-105" charset="-128"/>
                        </a:rPr>
                        <a:t>Self-Only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0" i="0" u="none" strike="noStrike" cap="none" normalizeH="0" baseline="0" dirty="0" smtClean="0">
                          <a:ln>
                            <a:noFill/>
                          </a:ln>
                          <a:solidFill>
                            <a:schemeClr val="tx1"/>
                          </a:solidFill>
                          <a:effectLst/>
                          <a:latin typeface="+mj-lt"/>
                          <a:ea typeface="ヒラギノ角ゴ Pro W3" pitchFamily="-105" charset="-128"/>
                        </a:rPr>
                        <a:t>Family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327">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400" b="0" i="0" u="none" strike="noStrike" cap="none" normalizeH="0" baseline="0" dirty="0" smtClean="0">
                          <a:ln>
                            <a:noFill/>
                          </a:ln>
                          <a:solidFill>
                            <a:schemeClr val="tx1"/>
                          </a:solidFill>
                          <a:effectLst/>
                          <a:latin typeface="+mj-lt"/>
                          <a:ea typeface="ヒラギノ角ゴ Pro W3" pitchFamily="-105" charset="-128"/>
                        </a:rPr>
                        <a:t>Minimum Deductible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672"/>
                        </a:spcBef>
                        <a:spcAft>
                          <a:spcPts val="0"/>
                        </a:spcAft>
                      </a:pPr>
                      <a:r>
                        <a:rPr lang="en-US" sz="2800" b="0" i="0" u="none" strike="noStrike" kern="1200" baseline="0" dirty="0">
                          <a:solidFill>
                            <a:schemeClr val="tx1"/>
                          </a:solidFill>
                          <a:latin typeface="+mj-lt"/>
                          <a:ea typeface="ヒラギノ角ゴ Pro W3"/>
                        </a:rPr>
                        <a:t>$</a:t>
                      </a:r>
                      <a:r>
                        <a:rPr lang="en-US" sz="2800" b="0" i="0" u="none" strike="noStrike" kern="1200" baseline="0" dirty="0" smtClean="0">
                          <a:solidFill>
                            <a:schemeClr val="tx1"/>
                          </a:solidFill>
                          <a:latin typeface="+mj-lt"/>
                          <a:ea typeface="ヒラギノ角ゴ Pro W3"/>
                        </a:rPr>
                        <a:t>1,250 </a:t>
                      </a:r>
                      <a:endParaRPr lang="en-US" sz="18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672"/>
                        </a:spcBef>
                        <a:spcAft>
                          <a:spcPts val="0"/>
                        </a:spcAft>
                      </a:pPr>
                      <a:r>
                        <a:rPr lang="en-US" sz="2800" b="0" i="0" u="none" strike="noStrike" kern="1200" baseline="0" dirty="0">
                          <a:solidFill>
                            <a:schemeClr val="tx1"/>
                          </a:solidFill>
                          <a:latin typeface="+mj-lt"/>
                          <a:ea typeface="ヒラギノ角ゴ Pro W3"/>
                        </a:rPr>
                        <a:t>$</a:t>
                      </a:r>
                      <a:r>
                        <a:rPr lang="en-US" sz="2800" b="0" i="0" u="none" strike="noStrike" kern="1200" baseline="0" dirty="0" smtClean="0">
                          <a:solidFill>
                            <a:schemeClr val="tx1"/>
                          </a:solidFill>
                          <a:latin typeface="+mj-lt"/>
                          <a:ea typeface="ヒラギノ角ゴ Pro W3"/>
                        </a:rPr>
                        <a:t>2,500</a:t>
                      </a:r>
                      <a:endParaRPr lang="en-US" sz="1800" b="0" i="0" u="none" strike="noStrike" dirty="0">
                        <a:solidFill>
                          <a:schemeClr val="tx1"/>
                        </a:solidFill>
                        <a:latin typeface="+mj-lt"/>
                      </a:endParaRPr>
                    </a:p>
                    <a:p>
                      <a:pPr marL="0" marR="0" indent="0" algn="ctr" rtl="0" eaLnBrk="0" fontAlgn="base" latinLnBrk="0" hangingPunct="0">
                        <a:spcBef>
                          <a:spcPts val="672"/>
                        </a:spcBef>
                        <a:spcAft>
                          <a:spcPts val="0"/>
                        </a:spcAft>
                      </a:pPr>
                      <a:endParaRPr lang="en-US" sz="2800" b="0" i="0" u="none" strike="noStrike" kern="1200" baseline="0" dirty="0">
                        <a:solidFill>
                          <a:schemeClr val="tx1"/>
                        </a:solidFill>
                        <a:latin typeface="+mj-lt"/>
                        <a:ea typeface="ヒラギノ角ゴ Pro W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1" i="0" u="none" strike="noStrike" cap="none" normalizeH="0" baseline="0" dirty="0" smtClean="0">
                          <a:ln>
                            <a:noFill/>
                          </a:ln>
                          <a:solidFill>
                            <a:srgbClr val="00B050"/>
                          </a:solidFill>
                          <a:effectLst/>
                          <a:latin typeface="+mj-lt"/>
                          <a:ea typeface="ヒラギノ角ゴ Pro W3" pitchFamily="-105" charset="-128"/>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1" i="0" u="none" strike="noStrike" cap="none" normalizeH="0" baseline="0" dirty="0" smtClean="0">
                          <a:ln>
                            <a:noFill/>
                          </a:ln>
                          <a:solidFill>
                            <a:srgbClr val="00B050"/>
                          </a:solidFill>
                          <a:effectLst/>
                          <a:latin typeface="+mj-lt"/>
                          <a:ea typeface="ヒラギノ角ゴ Pro W3" pitchFamily="-105" charset="-128"/>
                        </a:rPr>
                        <a:t>$2,600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74961">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400" b="0" i="0" u="none" strike="noStrike" cap="none" normalizeH="0" baseline="0" dirty="0" smtClean="0">
                          <a:ln>
                            <a:noFill/>
                          </a:ln>
                          <a:solidFill>
                            <a:schemeClr val="tx1"/>
                          </a:solidFill>
                          <a:effectLst/>
                          <a:latin typeface="+mj-lt"/>
                          <a:ea typeface="ヒラギノ角ゴ Pro W3" pitchFamily="-105" charset="-128"/>
                        </a:rPr>
                        <a:t>Annual Contribution Limit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672"/>
                        </a:spcBef>
                        <a:spcAft>
                          <a:spcPts val="0"/>
                        </a:spcAft>
                      </a:pPr>
                      <a:r>
                        <a:rPr lang="en-US" sz="2800" b="0" i="0" u="none" strike="noStrike" kern="1200" baseline="0" dirty="0">
                          <a:solidFill>
                            <a:schemeClr val="tx1"/>
                          </a:solidFill>
                          <a:latin typeface="+mj-lt"/>
                          <a:ea typeface="ヒラギノ角ゴ Pro W3"/>
                        </a:rPr>
                        <a:t>$</a:t>
                      </a:r>
                      <a:r>
                        <a:rPr lang="en-US" sz="2800" b="0" i="0" u="none" strike="noStrike" kern="1200" baseline="0" dirty="0" smtClean="0">
                          <a:solidFill>
                            <a:schemeClr val="tx1"/>
                          </a:solidFill>
                          <a:latin typeface="+mj-lt"/>
                          <a:ea typeface="ヒラギノ角ゴ Pro W3"/>
                        </a:rPr>
                        <a:t>3,300</a:t>
                      </a:r>
                      <a:endParaRPr lang="en-US" sz="18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672"/>
                        </a:spcBef>
                        <a:spcAft>
                          <a:spcPts val="0"/>
                        </a:spcAft>
                      </a:pPr>
                      <a:r>
                        <a:rPr lang="en-US" sz="2800" b="0" i="0" u="none" strike="noStrike" kern="1200" baseline="0" dirty="0">
                          <a:solidFill>
                            <a:schemeClr val="tx1"/>
                          </a:solidFill>
                          <a:latin typeface="+mj-lt"/>
                          <a:ea typeface="ヒラギノ角ゴ Pro W3"/>
                        </a:rPr>
                        <a:t>$</a:t>
                      </a:r>
                      <a:r>
                        <a:rPr lang="en-US" sz="2800" b="0" i="0" u="none" strike="noStrike" kern="1200" baseline="0" dirty="0" smtClean="0">
                          <a:solidFill>
                            <a:schemeClr val="tx1"/>
                          </a:solidFill>
                          <a:latin typeface="+mj-lt"/>
                          <a:ea typeface="ヒラギノ角ゴ Pro W3"/>
                        </a:rPr>
                        <a:t>6,550</a:t>
                      </a:r>
                      <a:endParaRPr lang="en-US" sz="1800" b="0" i="0" u="none" strike="noStrike" dirty="0">
                        <a:solidFill>
                          <a:schemeClr val="tx1"/>
                        </a:solidFill>
                        <a:latin typeface="+mj-lt"/>
                      </a:endParaRPr>
                    </a:p>
                    <a:p>
                      <a:pPr marL="0" marR="0" indent="0" algn="ctr" rtl="0" eaLnBrk="0" fontAlgn="base" latinLnBrk="0" hangingPunct="0">
                        <a:spcBef>
                          <a:spcPts val="672"/>
                        </a:spcBef>
                        <a:spcAft>
                          <a:spcPts val="0"/>
                        </a:spcAft>
                      </a:pPr>
                      <a:endParaRPr lang="en-US" sz="2800" b="0" i="0" u="none" strike="noStrike" kern="1200" baseline="0" dirty="0">
                        <a:solidFill>
                          <a:schemeClr val="tx1"/>
                        </a:solidFill>
                        <a:latin typeface="+mj-lt"/>
                        <a:ea typeface="ヒラギノ角ゴ Pro W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1" i="0" u="none" strike="noStrike" cap="none" normalizeH="0" baseline="0" dirty="0" smtClean="0">
                          <a:ln>
                            <a:noFill/>
                          </a:ln>
                          <a:solidFill>
                            <a:srgbClr val="00B050"/>
                          </a:solidFill>
                          <a:effectLst/>
                          <a:latin typeface="+mj-lt"/>
                          <a:ea typeface="ヒラギノ角ゴ Pro W3" pitchFamily="-105" charset="-128"/>
                        </a:rPr>
                        <a:t>$3,350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80FF"/>
                        </a:buClr>
                        <a:buSzTx/>
                        <a:buFont typeface="Wingdings" pitchFamily="2" charset="2"/>
                        <a:buNone/>
                        <a:tabLst/>
                      </a:pPr>
                      <a:r>
                        <a:rPr kumimoji="0" lang="en-US" sz="2800" b="1" i="0" u="none" strike="noStrike" cap="none" normalizeH="0" baseline="0" dirty="0" smtClean="0">
                          <a:ln>
                            <a:noFill/>
                          </a:ln>
                          <a:solidFill>
                            <a:srgbClr val="00B050"/>
                          </a:solidFill>
                          <a:effectLst/>
                          <a:latin typeface="+mj-lt"/>
                          <a:ea typeface="ヒラギノ角ゴ Pro W3" pitchFamily="-105" charset="-128"/>
                        </a:rPr>
                        <a:t>$6,650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7640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 Plan Enhancements for 2015</a:t>
            </a:r>
            <a:endParaRPr lang="en-US" dirty="0"/>
          </a:p>
        </p:txBody>
      </p:sp>
      <p:sp>
        <p:nvSpPr>
          <p:cNvPr id="6" name="Content Placeholder 5"/>
          <p:cNvSpPr>
            <a:spLocks noGrp="1"/>
          </p:cNvSpPr>
          <p:nvPr>
            <p:ph idx="4294967295"/>
          </p:nvPr>
        </p:nvSpPr>
        <p:spPr>
          <a:xfrm>
            <a:off x="812800" y="1498600"/>
            <a:ext cx="7526867" cy="3894667"/>
          </a:xfrm>
        </p:spPr>
        <p:txBody>
          <a:bodyPr/>
          <a:lstStyle/>
          <a:p>
            <a:pPr marL="457200" lvl="1" indent="0">
              <a:buNone/>
            </a:pPr>
            <a:endParaRPr lang="en-US" sz="1000" dirty="0" smtClean="0"/>
          </a:p>
          <a:p>
            <a:pPr marL="573087" lvl="1" indent="-342900">
              <a:buFont typeface="Wingdings" panose="05000000000000000000" pitchFamily="2" charset="2"/>
              <a:buChar char="ü"/>
            </a:pPr>
            <a:r>
              <a:rPr lang="en-US" sz="2400" dirty="0"/>
              <a:t>Post-65 Retiree Insurance </a:t>
            </a:r>
            <a:r>
              <a:rPr lang="en-US" sz="2400" dirty="0" smtClean="0"/>
              <a:t>Solutions </a:t>
            </a:r>
            <a:r>
              <a:rPr lang="en-US" sz="2400" dirty="0"/>
              <a:t/>
            </a:r>
            <a:br>
              <a:rPr lang="en-US" sz="2400" dirty="0"/>
            </a:br>
            <a:r>
              <a:rPr lang="en-US" sz="2400" dirty="0"/>
              <a:t>offering more choices, better pricing </a:t>
            </a:r>
            <a:br>
              <a:rPr lang="en-US" sz="2400" dirty="0"/>
            </a:br>
            <a:r>
              <a:rPr lang="en-US" sz="2400" dirty="0"/>
              <a:t>and superior product/advisory </a:t>
            </a:r>
            <a:r>
              <a:rPr lang="en-US" sz="2400" dirty="0" smtClean="0"/>
              <a:t>services</a:t>
            </a:r>
          </a:p>
          <a:p>
            <a:pPr marL="573087" lvl="1" indent="-342900">
              <a:buFont typeface="Wingdings" panose="05000000000000000000" pitchFamily="2" charset="2"/>
              <a:buChar char="ü"/>
            </a:pPr>
            <a:r>
              <a:rPr lang="en-US" sz="2400" dirty="0"/>
              <a:t>Expanded FSA/HRA </a:t>
            </a:r>
            <a:r>
              <a:rPr lang="en-US" sz="2400" dirty="0" smtClean="0"/>
              <a:t>Capabilities</a:t>
            </a:r>
          </a:p>
          <a:p>
            <a:pPr marL="573087" lvl="1" indent="-342900">
              <a:buFont typeface="Wingdings" panose="05000000000000000000" pitchFamily="2" charset="2"/>
              <a:buChar char="ü"/>
            </a:pPr>
            <a:r>
              <a:rPr lang="en-US" sz="2400" dirty="0" smtClean="0"/>
              <a:t>Debit Cards</a:t>
            </a:r>
          </a:p>
          <a:p>
            <a:pPr marL="573087" lvl="1" indent="-342900">
              <a:buFont typeface="Wingdings" panose="05000000000000000000" pitchFamily="2" charset="2"/>
              <a:buChar char="ü"/>
            </a:pPr>
            <a:r>
              <a:rPr lang="en-US" sz="2400" dirty="0" smtClean="0"/>
              <a:t>COBRA Administration</a:t>
            </a:r>
          </a:p>
        </p:txBody>
      </p:sp>
      <p:sp>
        <p:nvSpPr>
          <p:cNvPr id="4" name="AutoShape 11" descr="data:image/jpeg;base64,/9j/4AAQSkZJRgABAQAAAQABAAD/2wCEAAkGBwgHBgkIBwgKCgkLDRYPDQwMDRsUFRAWIB0iIiAdHx8kKDQsJCYxJx8fLT0tMTU3Ojo6Iys/RD84QzQ5OjcBCgoKDQwNGg8PGjclHyU3Nzc3Nzc3Nzc3Nzc3Nzc3Nzc3Nzc3Nzc3Nzc3Nzc3Nzc3Nzc3Nzc3Nzc3Nzc3Nzc3N//AABEIAKAAmwMBIgACEQEDEQH/xAAcAAACAwEBAQEAAAAAAAAAAAAABwEGCAUEAgP/xABWEAABAgQCBQUICg0KBwAAAAABAgMABAURBiEHEhMxgUFRYZHRFBUXInGUobEWMlJVhJKys9LiCDM2N0JDRFNicnN0kyMmNVRjgqPBwuEkJSdGZIPw/8QAGgEAAgMBAQAAAAAAAAAAAAAAAAQBAwUCBv/EACkRAAICAgEEAQQCAwEAAAAAAAABAgMEERIFITFBURNhcbEykRVSoRT/2gAMAwEAAhEDEQA/AHjBBBAAQQQQAEEERABMERBABMERBABMEQTBeACYIiCACYIi8TAAQQQQAEEEEABBBBAARB5ImI5oAMwV7H+LJetVBlquzaW25p1CUjVskBZAG7mEeAaQ8XHfiCd+MOyOVicEYiqqeaefH+IqIw1QZ3EtURTaaGzMKQpY2i9UWG/ONFRjrujg6/hAxaf+4J3p8YdkSMfYsBv7IJ/447I7idDWLhubkPOfqxI0OYvH4uQ85+rHO6/sT3OF7P8AFlj/ADgn/jDsiDj7Fnv/AD3xx2R3Tobxb+akPOfqx+LmiLFSHm2imn67l9VPdWeQ8n/14jdf2JWzjjHuKyc8QT+73Y7In2dYrKc6/P8AF20d5OhvF3uJDzn6sffgZxWbXFPB/eT9GJ5V/YCuHHGKTl7IKjwej4XjfFFz/OGo/wAcxaPAvik71U8f+8/Riv4xwFV8IyjE1VFSxbmHdmjYuFRCrXzuBzQJ1vsgPKMbYmJH/P6n5wqND6KZ6ZqWAqZNTsw5MPr2oU66rWUqzqxmeEZWBsY0/oWN9G1J/Wf+eXHGRFKPYheS8QQQQmdBBBBAAQQQQAEQeSJiIgDH2Kvulq+f5fMfOKi06C/vgy/7u76hFXxWLYmrAPJPv/OKj88N16dw1VUVKm7MTCEqSNqjWTY78o0muUNI59mwsuiDKM3jTNi8/jJEfBf94bWimt1zEdBdqlcW0Q48US6W2dTxU7z055cISlVKC2yS7GFJi/FRldIMs+hRMvTjslgbjf7Z6COqGbWqg3S6XNTzpshhor8p5B1xnB99cxMOzDxKnHVqWvpJJJ9cI5VnBJI3OjYiulKU/Gtf2abaKXEJWk3SoAg9EfZsOSKjoyrHfTDLKHFXflTsV89h7U9VuqLTNodclnUyzgbeUghCyLhJtkbcsMQkpRTMm6p1WSg/TP1ytCl+yKF8O0r98PyFRSJ3SpjaTmnZd+dZbeZWptxJlEZEGx5OcGK5ijG1dxTLsy9amkPNMr2iEpZSiyrWvlDldMoyTKWV5N7xp7Qp97alfrP/ADy4zEgi8ad0K/e3pY/Tf+eXHeR/EhF5ggghI6CCCCAAggggAIgxMEAGWMT4Vr7+I6s6zRp5ba559SVpYUQoFxRBGXNFSmWHZZ9bEw0pp1s6q0LFik8xEbDr9UZotHnKlMfa5VpTh6bbhxNox7OTLs7MvTUwrXffWpxxXOom5h6mxz8nLJkpZ6cmWZWXTrPPOBtsfpE2HpjX2H6W1RKLJUxgeJLNJbvuuQMzxNzCD0F0E1PFon3U3Ypre0z3FxQKU/5ngI0YogC53RVkS76JQutMVWLNPlqU0fHmFbRz9RO7rJ9EKLlMd7G9XNaxJNzCVazSV7NrmCU5ek3PGOazIOuU5+fSLtMOIbWeld7er0xg3z5zej3HT6VjY0VLtv8AbLXopqxp+IRKLVZmdTs7XyCxmn/MQ7QMozEw8qWmG3mlFLrS0rQeYg3HpAjR1DqLdWpEpPtEWfaCrcx5RwN4Yw57jxMbruPxsVq9+fyIHTlQjS8Wd3NIAlqg2HLj84MlD1HjC3ULRpnTNQO/WDJh5tN5mnnulu28pAOuOonqEZoO89cblMuUTz7O5IYOxJPyrc1JUSbfYdGs26hHiqHOI0Tomp05SsCyEnUZZyWmULeKmnBZSbuKI9Biq/Y/10zdCmqK+u7kk5tGgd+yXycFX6xDZEL3WNviwRMEEEUHQQQQQAEEEEABBBHyo2EACn+yArWwokrRGlgLm3Nq6P7NBy61W6oQqWrneItOlKvGv40qEwhd5dhXczP6qCQTxNzxjmYNozmIMTU+mIF0vPDa35GwbrPUDGhWlCsre2x/6G6D3kwbLvOJtMVA90uX32I8QfFt1x2cd1fvThyadQrVfcTsmf1lDfwFzwiwNNoZaQ02kJQhISkDkA3QoNMNX7pqsvS21XblU7Rf66t3UPXGZkWai5Gj07H+vkRiUJLRJsCN2+G9hXC6XNHr8o6kbaogvXI3Gw1OoAQrsP09VVrErIoGbzqUnybz6BGjmGkMMoaaSEoQkJSByAQni1qW2bXWsl18a4+d7/ozO4ytC7OAoWk2IO8HmhqaH6oVyc1SnVgqZVtWhf8ABO8cD64qGkml968TzBQLMzVnm/KfbDr9cc/BtWVRsSSU4VBLets3c7XQrI39fCKov6Vo5kwWbhbXtbX5NCuoS62ptxIUhYIUDyg8kZLxjQFUDEU/TSCG2XjsyeVs5p9BEa1B1gCNxzhMfZB0K5p9eYTb8mmD6UH5Q4iNvHlqWvk8XJFA0ZVoYdxlIza16rDp7nfP6C+w6p4RqhJ6bxivPljVWjKvHEWDZCccN5hCdi+P00ZX4ix4x3kx8SIj9y2QQQQqdBBBBAARBvrbsvLEwQARFZ0jV32PYPqM+lQS/sy2xf8AOKyHVv4RZjCJ+yEr22n5GhMquiXSZh8D3ShZHULniIsrjykkQxPnJRN7nfc5w6fse6BnP151OVu5pckcVn5I64S6EKcUENpKlk2CRvJ5BGt8F0RGHMMSFLRbWZbu4edZzUesmGb5ajpHKOpOzLcnKuzL51W2klajzAC8Zuq08upVGYnXs1vOKWei+4cBYQ3NLdXMlQU09teq9Orsbb9RNievIcYS+7jGHlz21E9X0PHUa3a/fgY2humF+pzdSWk6kugNtk+6Vv8AQB1w375RV9H1M714XlG1J1XXhtnPKrO3AWEWbktDVEOMEjG6jd9fJlL14KHpepRm6E3Ptj+UlHPGIH4Csj6bGE2c73z540tVJRuoU6Zk3hdDzSkHiLRm+dlnJOcflXcnGXFNq8oNoUy4akpG30O/lU6n6Hvo+q/ffDMs4tV3mRsXee6e0WMevGVFTiHDU/TFZLfaOyV7lYzSesCFtofqxlqw9TXDZqaRrI6Fp7RfqhxDrhvGs5QT9ow+o4/0MiUV4fdGMHmltOLadTZaFFKxzEbxDT0AV/uOtzdEfcs3PI2jQv8AjEjPrT8mOFpjoPeXGkw40jVlp9PdKLDLWJ8cdef96KjRai9SKvJ1KX+2SryHUgHfY5jiLiNRrnAz2bKETHjpk4zUKfLTssrWZmGkutnnSoXHrj1iEDomCCCAAggggA/KZfblmHH3larbaStajyAC5jH+KKwuv4gn6q5e8y8VJvyJ3JHUBGgdN1fVR8GOSzCrTFRX3MmxzCLErPULcYzWBc2G+G8ePZs5ZedDdA7940lnHUa0vIjul2+4kZIHxrH+6Y02d0LbQRQTTMJqqLqbP1J3aC4z2QyT15njFxxhVhRcPTk4CNoEFLQPKs5D0xRfPu38FlcHOSivLE5pIq/fbFExs1XZljsG+bL2xHG/VFYFic736IlV1LJWSVE3J54vujrBspX5OYnKkHtilYba1FlNyMyfSB1xialdPt7PcSsrwcdcvC7FSRV6oEhIqU6AMgBMrAHpj6FZqnvnPecr7YbZ0Y4dP4M1/HMHgxw9zTf8Yxd/5rfkz/8ALYX+r/oUZq1UJzqU95yvtjxOlbrinHFqcUo3UpRJJPSYdPgyw/f8r/jRxcYaPqdT6DMztL223lwFkLXrApv43G2ccyxbNbZZV1bFc1GKa328C2ps45TqhLTrBIcYcCx025I0hIzLc7JszLBBbdQFpPQRGZ1WEOPRFVu66EunOKu7JryF/wABVyPTcR1hz1Jx+SrrmPyrVq9fo8enSgmp4TE+wjWepzm1Nt5bOSv8jwjOihYxs6blmpyUdlZhAWy8goWnnBFjGQsQ0l2h1mdpcwbuSrpbv7och4gg8Y3KJdtHlWPbQNX++WF10t5d3qavVF95bVmnqNxwEM8CMuaIa6aFjWTLiwmWnLyz18h43tT8a3WY1CCbZ5GKbY6kCPuCIiYqJOfMVqmSr5ZmKhKNOJ9shbyQRwvH5+yGjctWkfOEdsZr0t28IdbFh9tSf8NMU4AHcBDMaE0nshsYOmvEbdcxb3PKPpdk5FsNIUhV0qWc1EHl5BwinUKmOVmsSVNYvrzTyWgRyAnM8Bc8I8ISIbOgGg91V2brLzfiSSNmyo7i4sZ28iflRa9QhogecjKNSEixJy6QhlhpLTYHIlIsIV+mWrbSZlKQ0vJr+XdHSbhPovDKq1UlaRIOzk44ENNJv0nmA5yYzzW6i5V6tMz72S3nCq2/VG4C/QAIyMuzUdfJudFxnZd9VrtH9nhSFKIsCpRO4byY0ZhWlij0CSkrALQ2NpblUcz6YS2j6liqYqk21AFtkl5y/KE7h12h/wDTFeHDzIY69fuUal67hBEXiRDx50I/KZZRMMOMui6FpKSOgx+pj5MBK8mbazILpdUm5FweMw6pHlHIeqO3o4qxpeKJYKNmZo7F3Pdf2p67dcdjTBTQxWJaooFkzTeqvpUnl6j6IoCbpUCkkKBuFDkMY819K3se4qazMNb9r/pp8eWEV9kBQhLVOTrrLdkzSdg8r9NIuk/Fv8WGpgzELNfpDboUnulsBD6AcwoDf5DvEfnpFofshwhUJJCdZ8N7Vgf2icx12txjZpmnqSPE21yrm4SXdGUbkKBQVJUDcEHcY1BhLSBRalh6RmahVZOXnC0A+268EkLGRyPSLxmHUI3gjoMfJHkh2damVGuRjHDfv7TvOE9sdSUnZWdlkTMpMNvMOC6HG1XSodBjGIN+OUac0WE+D+jZ/iT8pUL2VcSUxJaXPviVq351HzaY5eCcP+ynEkrRu6e5g+Fq2ob19XVSVbrjmjqaXPviVv8Aao+bTH7aF1aukmk8lw8P8JcX7ar2vgj2XlOgZCRniNR8kkL/AC4YmEcMJwlhxNLp7omHgpS1POp1NoonlAvbKw4RY4CekQo5yl2Z0uwu8R4LxHiGZDs7V5UNovs2UNqCEf7xxvBNUvfOV/hmG7EXELSx65PbNCvqmTXFRg0l+ELvC2A6th6rtz7c/KupCShxBQoayT6o4eI9NExR67P0xqiNPJlXi0HFTJBVbo1YcBOW8RkfHhvjSuEf1135UNY1MF2SFcnJsvlzs8jqwBpTmMWYiRSnqQzLJU0te0TMFR8XktqiGeIzXoL+79j92d9QjSnJE2xUZaRQit4/xOrCNAVVUygmiHUN7Iual9blvYwsjp5mMv5vNH4afoRbNO+eAnP3pr1xm474tqrjKO2DNDTEjU9JdDpdWQqWkGClagwVKcOtrEXvYc0eLwUVL3xlf4aos+h5V9HdIt7hfy1Rc7wjZj1yk20aFPUsimChB6S+ws6To8rtJmkzUhWZdl0ZXShViOYjlEMKnJnky9qkqXW8PwmEkA8DHqJzgCgdxjqFUYfxKMjLsyHuzz+BSVjQk1P1acm5etdzMzDynEM9y62zubkX1hfPoioY90WjCNANV78KmyHkN7My+p7a+d9Y80aK1hzwudPKwcBkawznGv8AVDMLJNpCxnPljTei37gKN+xPylRmMRp7Rb9wFF/Yn5Ri6/wiIiS0uJ/6iVr9qj5tMVJh16WdS7LOuMup3LbUUqHkIhv6Q9G2Jq7jCo1KmybDkq+pJQpUwlJNkJByPSDFdTogxkPyCWHwtETCceK2waKcK3V/fWfPwpfbB37qw31Sf86X2xcfA/jH+pSvnaI+vA7jHeZWT4zSYnnANFMNZqpP9KT3nK+2PnvvVffOePwlfbF2GhzGG8S0kL/+UOyDwN4w/MSXnQ7IOcA0Ug1aqHfUp3zhfbHjUtSyVOKKlKNyVG5J57ww/A3jDkYkvOh2QDQ3i+/2iSHwodkHOHyB86CrjSAzf+qu+oRpWEzox0cYhw3ixqpVNuVEullxB2b+sbqGWVoc0K3NOXYlC507/cE5+9NeuM32vGqNKGHp7E2Fl06lhozBfbcAdXqpsDnnCeGhnFvuZDzr6sXUTio92DKHL1OoyzSWpaoTbLadyG31JA4Ax+qazVr/ANKz/nK+2LuNDGLB+BT/ADn6sHgYxcDcJp/nP1Ys5wIKP36q3LVJ/wA5X2wCs1Xkqc8PhK+2Lv4GcXX9rIZbv+K/2j68DGLuanj4Sfowc4Boopq9V98Z3zlfbH4zM7OzTepMzUw6kG4S46pQv5CYYPgYxaciKd5yfoxHgWxZz03jMn6MHOHyAuLRp/RckewCi/sP9RhVJ0LYsuPHpnnCvoQ6MF0SaoeFqdTJxTZmJZrUWWzdN7k5Egc8V3Ti0tEo/9k="/>
          <p:cNvSpPr>
            <a:spLocks noChangeAspect="1" noChangeArrowheads="1"/>
          </p:cNvSpPr>
          <p:nvPr/>
        </p:nvSpPr>
        <p:spPr bwMode="auto">
          <a:xfrm>
            <a:off x="155580" y="-731837"/>
            <a:ext cx="147637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2256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Spending Accounts </a:t>
            </a:r>
            <a:endParaRPr lang="en-US" dirty="0"/>
          </a:p>
        </p:txBody>
      </p:sp>
      <p:sp>
        <p:nvSpPr>
          <p:cNvPr id="3" name="Content Placeholder 2"/>
          <p:cNvSpPr>
            <a:spLocks noGrp="1"/>
          </p:cNvSpPr>
          <p:nvPr>
            <p:ph idx="1"/>
          </p:nvPr>
        </p:nvSpPr>
        <p:spPr>
          <a:xfrm>
            <a:off x="3475417" y="1600200"/>
            <a:ext cx="5363784" cy="4525963"/>
          </a:xfrm>
        </p:spPr>
        <p:txBody>
          <a:bodyPr>
            <a:normAutofit/>
          </a:bodyPr>
          <a:lstStyle/>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October 13, 2014 implementation for 2015 plan year</a:t>
            </a: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Debit card option available at co-op </a:t>
            </a:r>
            <a:r>
              <a:rPr lang="en-US" sz="2400" i="1" dirty="0" smtClean="0">
                <a:latin typeface="Arial" panose="020B0604020202020204" pitchFamily="34" charset="0"/>
                <a:cs typeface="Arial" panose="020B0604020202020204" pitchFamily="34" charset="0"/>
              </a:rPr>
              <a:t>and</a:t>
            </a:r>
            <a:r>
              <a:rPr lang="en-US" sz="2400" dirty="0" smtClean="0">
                <a:latin typeface="Arial" panose="020B0604020202020204" pitchFamily="34" charset="0"/>
                <a:cs typeface="Arial" panose="020B0604020202020204" pitchFamily="34" charset="0"/>
              </a:rPr>
              <a:t> participant level</a:t>
            </a: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n-line claim submission with upload of receipts</a:t>
            </a: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FSA carry-over option</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FSA per account </a:t>
            </a:r>
            <a:r>
              <a:rPr lang="en-US" dirty="0">
                <a:latin typeface="Arial" panose="020B0604020202020204" pitchFamily="34" charset="0"/>
                <a:cs typeface="Arial" panose="020B0604020202020204" pitchFamily="34" charset="0"/>
              </a:rPr>
              <a:t>per month </a:t>
            </a:r>
            <a:r>
              <a:rPr lang="en-US" dirty="0" smtClean="0">
                <a:latin typeface="Arial" panose="020B0604020202020204" pitchFamily="34" charset="0"/>
                <a:cs typeface="Arial" panose="020B0604020202020204" pitchFamily="34" charset="0"/>
              </a:rPr>
              <a:t>fee will be </a:t>
            </a:r>
            <a:r>
              <a:rPr lang="en-US" sz="2400" dirty="0" smtClean="0">
                <a:latin typeface="Arial" panose="020B0604020202020204" pitchFamily="34" charset="0"/>
                <a:cs typeface="Arial" panose="020B0604020202020204" pitchFamily="34" charset="0"/>
              </a:rPr>
              <a:t>$7.50 </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pic>
        <p:nvPicPr>
          <p:cNvPr id="4" name="Picture 2" descr="V:\shardata\MKTG\Wellness Online Resource\Photos and pictures\Stock photos\Healthful environment choi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4" y="1652027"/>
            <a:ext cx="2235200" cy="1495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srcRect/>
          <a:stretch>
            <a:fillRect/>
          </a:stretch>
        </p:blipFill>
        <p:spPr bwMode="auto">
          <a:xfrm>
            <a:off x="1013958" y="3401334"/>
            <a:ext cx="2577951" cy="1933463"/>
          </a:xfrm>
          <a:prstGeom prst="rect">
            <a:avLst/>
          </a:prstGeom>
          <a:noFill/>
          <a:ln w="9525">
            <a:noFill/>
            <a:miter lim="800000"/>
            <a:headEnd/>
            <a:tailEnd/>
          </a:ln>
        </p:spPr>
      </p:pic>
    </p:spTree>
    <p:extLst>
      <p:ext uri="{BB962C8B-B14F-4D97-AF65-F5344CB8AC3E}">
        <p14:creationId xmlns:p14="http://schemas.microsoft.com/office/powerpoint/2010/main" val="4238520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Reimbursement Arrangements </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October 13, 2014 implementation for 2015 plan year</a:t>
            </a: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Debit card option available at co-op </a:t>
            </a:r>
            <a:r>
              <a:rPr lang="en-US" sz="2400" i="1" dirty="0" smtClean="0">
                <a:latin typeface="Arial" panose="020B0604020202020204" pitchFamily="34" charset="0"/>
                <a:cs typeface="Arial" panose="020B0604020202020204" pitchFamily="34" charset="0"/>
              </a:rPr>
              <a:t>and</a:t>
            </a:r>
            <a:r>
              <a:rPr lang="en-US" sz="2400" dirty="0" smtClean="0">
                <a:latin typeface="Arial" panose="020B0604020202020204" pitchFamily="34" charset="0"/>
                <a:cs typeface="Arial" panose="020B0604020202020204" pitchFamily="34" charset="0"/>
              </a:rPr>
              <a:t> participant level </a:t>
            </a:r>
            <a:r>
              <a:rPr lang="en-US" sz="2400" dirty="0">
                <a:latin typeface="Arial" panose="020B0604020202020204" pitchFamily="34" charset="0"/>
                <a:cs typeface="Arial" panose="020B0604020202020204" pitchFamily="34" charset="0"/>
              </a:rPr>
              <a:t>with standard HRA plan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n-line claim submission with upload of receipts</a:t>
            </a: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Includes new Retiree HRA plan option*</a:t>
            </a: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HRA per account per month fees</a:t>
            </a:r>
          </a:p>
          <a:p>
            <a:pPr lvl="1">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Standard HRA all 213(d) expenses @ $7.50 </a:t>
            </a:r>
          </a:p>
          <a:p>
            <a:pPr lvl="1">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Retiree HRA premium only @ $4.50*</a:t>
            </a:r>
          </a:p>
        </p:txBody>
      </p:sp>
    </p:spTree>
    <p:extLst>
      <p:ext uri="{BB962C8B-B14F-4D97-AF65-F5344CB8AC3E}">
        <p14:creationId xmlns:p14="http://schemas.microsoft.com/office/powerpoint/2010/main" val="3276750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COBRA</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pPr lvl="0">
              <a:buFont typeface="Wingdings" panose="05000000000000000000" pitchFamily="2" charset="2"/>
              <a:buChar char="ü"/>
            </a:pPr>
            <a:r>
              <a:rPr lang="en-US" sz="2400" dirty="0" smtClean="0">
                <a:solidFill>
                  <a:srgbClr val="000000"/>
                </a:solidFill>
                <a:latin typeface="Arial"/>
              </a:rPr>
              <a:t>Available with 2015 benefit plans</a:t>
            </a:r>
          </a:p>
          <a:p>
            <a:pPr lvl="0">
              <a:buFont typeface="Wingdings" panose="05000000000000000000" pitchFamily="2" charset="2"/>
              <a:buChar char="ü"/>
            </a:pPr>
            <a:r>
              <a:rPr lang="en-US" sz="2400" dirty="0" smtClean="0">
                <a:solidFill>
                  <a:srgbClr val="000000"/>
                </a:solidFill>
                <a:latin typeface="Arial"/>
              </a:rPr>
              <a:t>An </a:t>
            </a:r>
            <a:r>
              <a:rPr lang="en-US" sz="2400" b="1" i="1" dirty="0" smtClean="0">
                <a:solidFill>
                  <a:srgbClr val="0066FF"/>
                </a:solidFill>
                <a:latin typeface="Arial"/>
              </a:rPr>
              <a:t>option</a:t>
            </a:r>
            <a:r>
              <a:rPr lang="en-US" sz="2400" b="1" i="1" dirty="0" smtClean="0">
                <a:solidFill>
                  <a:srgbClr val="000000"/>
                </a:solidFill>
                <a:latin typeface="Arial"/>
              </a:rPr>
              <a:t> </a:t>
            </a:r>
            <a:r>
              <a:rPr lang="en-US" sz="2400" dirty="0" smtClean="0">
                <a:solidFill>
                  <a:srgbClr val="000000"/>
                </a:solidFill>
                <a:latin typeface="Arial"/>
              </a:rPr>
              <a:t>for</a:t>
            </a:r>
            <a:r>
              <a:rPr lang="en-US" sz="2400" b="1" i="1" dirty="0" smtClean="0">
                <a:solidFill>
                  <a:srgbClr val="000000"/>
                </a:solidFill>
                <a:latin typeface="Arial"/>
              </a:rPr>
              <a:t> </a:t>
            </a:r>
            <a:r>
              <a:rPr lang="en-US" sz="2400" dirty="0" smtClean="0">
                <a:solidFill>
                  <a:srgbClr val="000000"/>
                </a:solidFill>
                <a:latin typeface="Arial"/>
              </a:rPr>
              <a:t>co-ops who participate in NRECA group medical at no additional cost with UMR </a:t>
            </a:r>
          </a:p>
          <a:p>
            <a:pPr lvl="0">
              <a:buFont typeface="Wingdings" panose="05000000000000000000" pitchFamily="2" charset="2"/>
              <a:buChar char="ü"/>
            </a:pPr>
            <a:r>
              <a:rPr lang="en-US" sz="2400" dirty="0" smtClean="0">
                <a:solidFill>
                  <a:srgbClr val="000000"/>
                </a:solidFill>
                <a:latin typeface="Arial"/>
              </a:rPr>
              <a:t>Also includes COBRA for NRECA dental and/or vision</a:t>
            </a:r>
          </a:p>
          <a:p>
            <a:pPr lvl="0">
              <a:buFont typeface="Wingdings" panose="05000000000000000000" pitchFamily="2" charset="2"/>
              <a:buChar char="ü"/>
            </a:pPr>
            <a:r>
              <a:rPr lang="en-US" sz="2400" dirty="0" smtClean="0">
                <a:solidFill>
                  <a:srgbClr val="000000"/>
                </a:solidFill>
                <a:latin typeface="Arial"/>
              </a:rPr>
              <a:t>COBRA Administrative Services Agreement required</a:t>
            </a:r>
          </a:p>
          <a:p>
            <a:pPr lvl="0">
              <a:buFont typeface="Wingdings" panose="05000000000000000000" pitchFamily="2" charset="2"/>
              <a:buChar char="ü"/>
            </a:pPr>
            <a:r>
              <a:rPr lang="en-US" sz="2400" dirty="0" smtClean="0">
                <a:solidFill>
                  <a:srgbClr val="000000"/>
                </a:solidFill>
                <a:latin typeface="Arial"/>
              </a:rPr>
              <a:t>Elected during benefit renewal period</a:t>
            </a:r>
          </a:p>
          <a:p>
            <a:pPr lvl="0">
              <a:buFont typeface="Wingdings" panose="05000000000000000000" pitchFamily="2" charset="2"/>
              <a:buChar char="ü"/>
            </a:pPr>
            <a:r>
              <a:rPr lang="en-US" sz="2400" dirty="0" smtClean="0">
                <a:solidFill>
                  <a:srgbClr val="000000"/>
                </a:solidFill>
                <a:latin typeface="Arial"/>
              </a:rPr>
              <a:t>Co-ops can also continue to administer on their own</a:t>
            </a:r>
            <a:endParaRPr lang="en-US" dirty="0" smtClean="0">
              <a:solidFill>
                <a:srgbClr val="000000"/>
              </a:solidFill>
              <a:latin typeface="Arial"/>
            </a:endParaRPr>
          </a:p>
        </p:txBody>
      </p:sp>
    </p:spTree>
    <p:extLst>
      <p:ext uri="{BB962C8B-B14F-4D97-AF65-F5344CB8AC3E}">
        <p14:creationId xmlns:p14="http://schemas.microsoft.com/office/powerpoint/2010/main" val="1383010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6" y="261258"/>
            <a:ext cx="8425543" cy="533400"/>
          </a:xfrm>
        </p:spPr>
        <p:txBody>
          <a:bodyPr/>
          <a:lstStyle/>
          <a:p>
            <a:r>
              <a:rPr lang="en-US" b="1" dirty="0" smtClean="0"/>
              <a:t>Pharmacy Update and 2015 Changes</a:t>
            </a:r>
            <a:endParaRPr lang="en-US" b="1" dirty="0"/>
          </a:p>
        </p:txBody>
      </p:sp>
      <p:sp>
        <p:nvSpPr>
          <p:cNvPr id="3" name="Content Placeholder 2"/>
          <p:cNvSpPr>
            <a:spLocks noGrp="1"/>
          </p:cNvSpPr>
          <p:nvPr>
            <p:ph idx="1"/>
          </p:nvPr>
        </p:nvSpPr>
        <p:spPr>
          <a:xfrm>
            <a:off x="2810933" y="1388534"/>
            <a:ext cx="6180667" cy="4591594"/>
          </a:xfrm>
        </p:spPr>
        <p:txBody>
          <a:bodyPr/>
          <a:lstStyle/>
          <a:p>
            <a:pPr marL="0" indent="0">
              <a:buNone/>
            </a:pPr>
            <a:r>
              <a:rPr lang="en-US" sz="2000" dirty="0" smtClean="0"/>
              <a:t>Exclusive Choice Network 2014</a:t>
            </a:r>
          </a:p>
          <a:p>
            <a:pPr lvl="1">
              <a:buFont typeface="Wingdings" panose="05000000000000000000" pitchFamily="2" charset="2"/>
              <a:buChar char="ü"/>
            </a:pPr>
            <a:r>
              <a:rPr lang="en-US" dirty="0" smtClean="0"/>
              <a:t>Preferred pharmacy providers – CVS, Walmart, Sam’s Club and mail order</a:t>
            </a:r>
          </a:p>
          <a:p>
            <a:pPr lvl="1">
              <a:buFont typeface="Wingdings" panose="05000000000000000000" pitchFamily="2" charset="2"/>
              <a:buChar char="ü"/>
            </a:pPr>
            <a:r>
              <a:rPr lang="en-US" dirty="0" smtClean="0"/>
              <a:t>$0 copays for generic prescriptions on traditional medical plans</a:t>
            </a:r>
          </a:p>
          <a:p>
            <a:pPr lvl="1">
              <a:buFont typeface="Wingdings" panose="05000000000000000000" pitchFamily="2" charset="2"/>
              <a:buChar char="ü"/>
            </a:pPr>
            <a:r>
              <a:rPr lang="en-US" dirty="0" smtClean="0"/>
              <a:t>Generic Dispensing Rate up from </a:t>
            </a:r>
            <a:r>
              <a:rPr lang="en-US" b="1" dirty="0" smtClean="0">
                <a:solidFill>
                  <a:srgbClr val="00B050"/>
                </a:solidFill>
              </a:rPr>
              <a:t>79%</a:t>
            </a:r>
            <a:r>
              <a:rPr lang="en-US" dirty="0" smtClean="0"/>
              <a:t> to </a:t>
            </a:r>
            <a:r>
              <a:rPr lang="en-US" b="1" dirty="0" smtClean="0">
                <a:solidFill>
                  <a:srgbClr val="00B050"/>
                </a:solidFill>
              </a:rPr>
              <a:t>81%</a:t>
            </a:r>
          </a:p>
          <a:p>
            <a:pPr marL="0" indent="0">
              <a:buNone/>
            </a:pPr>
            <a:r>
              <a:rPr lang="en-US" sz="2000" dirty="0" smtClean="0"/>
              <a:t>Affordable Care Act requires adding maximum      out-of-pocket (OOP) maximums to all plans</a:t>
            </a:r>
          </a:p>
          <a:p>
            <a:pPr lvl="1">
              <a:buFont typeface="Wingdings" panose="05000000000000000000" pitchFamily="2" charset="2"/>
              <a:buChar char="ü"/>
            </a:pPr>
            <a:r>
              <a:rPr lang="en-US" dirty="0" smtClean="0"/>
              <a:t>In place for High Deductible Health Plans</a:t>
            </a:r>
          </a:p>
          <a:p>
            <a:pPr lvl="1">
              <a:buFont typeface="Wingdings" panose="05000000000000000000" pitchFamily="2" charset="2"/>
              <a:buChar char="ü"/>
            </a:pPr>
            <a:r>
              <a:rPr lang="en-US" dirty="0" smtClean="0"/>
              <a:t>Added OOP to all pharmacy plans for 2014; </a:t>
            </a:r>
          </a:p>
          <a:p>
            <a:pPr lvl="1">
              <a:buFont typeface="Wingdings" panose="05000000000000000000" pitchFamily="2" charset="2"/>
              <a:buChar char="ü"/>
            </a:pPr>
            <a:r>
              <a:rPr lang="en-US" dirty="0" smtClean="0"/>
              <a:t>Fully integrated for all medical plans in 2015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42949"/>
            <a:ext cx="2438400" cy="22293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48" y="3581400"/>
            <a:ext cx="2358904" cy="2068286"/>
          </a:xfrm>
          <a:prstGeom prst="rect">
            <a:avLst/>
          </a:prstGeom>
        </p:spPr>
      </p:pic>
    </p:spTree>
    <p:extLst>
      <p:ext uri="{BB962C8B-B14F-4D97-AF65-F5344CB8AC3E}">
        <p14:creationId xmlns:p14="http://schemas.microsoft.com/office/powerpoint/2010/main" val="3874950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5" y="233438"/>
            <a:ext cx="8271935" cy="914400"/>
          </a:xfrm>
        </p:spPr>
        <p:txBody>
          <a:bodyPr/>
          <a:lstStyle/>
          <a:p>
            <a:r>
              <a:rPr lang="en-US" b="1" dirty="0" smtClean="0"/>
              <a:t>Pharmacy Design Changes for 2016</a:t>
            </a:r>
            <a:endParaRPr lang="en-US" b="1" dirty="0"/>
          </a:p>
        </p:txBody>
      </p:sp>
      <p:sp>
        <p:nvSpPr>
          <p:cNvPr id="3" name="Content Placeholder 2"/>
          <p:cNvSpPr>
            <a:spLocks noGrp="1"/>
          </p:cNvSpPr>
          <p:nvPr>
            <p:ph idx="1"/>
          </p:nvPr>
        </p:nvSpPr>
        <p:spPr>
          <a:xfrm>
            <a:off x="347134" y="1382485"/>
            <a:ext cx="7306733" cy="4506685"/>
          </a:xfrm>
        </p:spPr>
        <p:txBody>
          <a:bodyPr/>
          <a:lstStyle/>
          <a:p>
            <a:pPr lvl="0">
              <a:buFont typeface="Wingdings" panose="05000000000000000000" pitchFamily="2" charset="2"/>
              <a:buChar char="ü"/>
            </a:pPr>
            <a:r>
              <a:rPr lang="en-US" dirty="0" smtClean="0"/>
              <a:t>Streamlining of Traditional Pharmacy Options</a:t>
            </a:r>
          </a:p>
          <a:p>
            <a:pPr lvl="1">
              <a:buFont typeface="Wingdings" panose="05000000000000000000" pitchFamily="2" charset="2"/>
              <a:buChar char="Ø"/>
            </a:pPr>
            <a:r>
              <a:rPr lang="en-US" dirty="0" smtClean="0"/>
              <a:t>Two choices will be available:  2-tier and 3-tier</a:t>
            </a:r>
            <a:endParaRPr lang="en-US" dirty="0"/>
          </a:p>
          <a:p>
            <a:pPr>
              <a:buFont typeface="Wingdings" panose="05000000000000000000" pitchFamily="2" charset="2"/>
              <a:buChar char="ü"/>
            </a:pPr>
            <a:r>
              <a:rPr lang="en-US" dirty="0" smtClean="0"/>
              <a:t>Preventive Drug List for High Deductible Health Plans</a:t>
            </a:r>
          </a:p>
          <a:p>
            <a:pPr lvl="1">
              <a:buFont typeface="Wingdings" panose="05000000000000000000" pitchFamily="2" charset="2"/>
              <a:buChar char="Ø"/>
            </a:pPr>
            <a:r>
              <a:rPr lang="en-US" dirty="0" smtClean="0"/>
              <a:t>Applied across-the-board upon renewal</a:t>
            </a:r>
          </a:p>
          <a:p>
            <a:pPr lvl="1">
              <a:buFont typeface="Wingdings" panose="05000000000000000000" pitchFamily="2" charset="2"/>
              <a:buChar char="Ø"/>
            </a:pPr>
            <a:r>
              <a:rPr lang="en-US" dirty="0" smtClean="0"/>
              <a:t>Co-ops may opt out </a:t>
            </a:r>
          </a:p>
          <a:p>
            <a:pPr lvl="0">
              <a:buFont typeface="Wingdings" panose="05000000000000000000" pitchFamily="2" charset="2"/>
              <a:buChar char="ü"/>
            </a:pPr>
            <a:r>
              <a:rPr lang="en-US" dirty="0" smtClean="0"/>
              <a:t>Specialty Drugs</a:t>
            </a:r>
          </a:p>
          <a:p>
            <a:pPr lvl="1">
              <a:buFont typeface="Wingdings" panose="05000000000000000000" pitchFamily="2" charset="2"/>
              <a:buChar char="Ø"/>
            </a:pPr>
            <a:r>
              <a:rPr lang="en-US" dirty="0" smtClean="0"/>
              <a:t>Medical Carve-out</a:t>
            </a:r>
          </a:p>
          <a:p>
            <a:pPr lvl="1">
              <a:buFont typeface="Wingdings" panose="05000000000000000000" pitchFamily="2" charset="2"/>
              <a:buChar char="Ø"/>
            </a:pPr>
            <a:r>
              <a:rPr lang="en-US" dirty="0" smtClean="0"/>
              <a:t>Site of Care Alignment</a:t>
            </a:r>
          </a:p>
          <a:p>
            <a:pPr lvl="1">
              <a:buFont typeface="Wingdings" panose="05000000000000000000" pitchFamily="2" charset="2"/>
              <a:buChar char="Ø"/>
            </a:pPr>
            <a:r>
              <a:rPr lang="en-US" dirty="0" smtClean="0"/>
              <a:t>Consistent Prior Authorization</a:t>
            </a:r>
            <a:endParaRPr lang="en-US" dirty="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sp>
        <p:nvSpPr>
          <p:cNvPr id="4" name="Slide Number Placeholder 3"/>
          <p:cNvSpPr>
            <a:spLocks noGrp="1"/>
          </p:cNvSpPr>
          <p:nvPr>
            <p:ph type="sldNum" sz="quarter" idx="4294967295"/>
          </p:nvPr>
        </p:nvSpPr>
        <p:spPr>
          <a:xfrm>
            <a:off x="0" y="6381750"/>
            <a:ext cx="2133600" cy="476250"/>
          </a:xfrm>
          <a:prstGeom prst="rect">
            <a:avLst/>
          </a:prstGeom>
        </p:spPr>
        <p:txBody>
          <a:bodyPr/>
          <a:lstStyle/>
          <a:p>
            <a:pPr>
              <a:defRPr/>
            </a:pP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399" y="3634316"/>
            <a:ext cx="3857414" cy="2251710"/>
          </a:xfrm>
          <a:prstGeom prst="rect">
            <a:avLst/>
          </a:prstGeom>
        </p:spPr>
      </p:pic>
    </p:spTree>
    <p:extLst>
      <p:ext uri="{BB962C8B-B14F-4D97-AF65-F5344CB8AC3E}">
        <p14:creationId xmlns:p14="http://schemas.microsoft.com/office/powerpoint/2010/main" val="343280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RS Plan Prepayment Program</a:t>
            </a:r>
            <a:endParaRPr lang="en-US" sz="4000" dirty="0"/>
          </a:p>
        </p:txBody>
      </p:sp>
      <p:sp>
        <p:nvSpPr>
          <p:cNvPr id="3" name="Content Placeholder 2"/>
          <p:cNvSpPr>
            <a:spLocks noGrp="1"/>
          </p:cNvSpPr>
          <p:nvPr>
            <p:ph idx="1"/>
          </p:nvPr>
        </p:nvSpPr>
        <p:spPr>
          <a:xfrm>
            <a:off x="304800" y="1219200"/>
            <a:ext cx="8686800" cy="4851992"/>
          </a:xfrm>
        </p:spPr>
        <p:txBody>
          <a:bodyPr/>
          <a:lstStyle/>
          <a:p>
            <a:pPr marL="342900" lvl="1" indent="-342900">
              <a:spcBef>
                <a:spcPts val="900"/>
              </a:spcBef>
              <a:spcAft>
                <a:spcPts val="600"/>
              </a:spcAft>
              <a:buFontTx/>
              <a:buChar char="•"/>
            </a:pPr>
            <a:r>
              <a:rPr lang="en-US" sz="2200" dirty="0">
                <a:cs typeface="+mn-cs"/>
              </a:rPr>
              <a:t>Nearly $1.8 Billion in prepayment contributions</a:t>
            </a:r>
          </a:p>
          <a:p>
            <a:pPr marL="342900" lvl="1" indent="-342900">
              <a:spcBef>
                <a:spcPts val="900"/>
              </a:spcBef>
              <a:spcAft>
                <a:spcPts val="600"/>
              </a:spcAft>
              <a:buFontTx/>
              <a:buChar char="•"/>
            </a:pPr>
            <a:r>
              <a:rPr lang="en-US" sz="2200" dirty="0">
                <a:cs typeface="+mn-cs"/>
              </a:rPr>
              <a:t>75% of co-ops participated</a:t>
            </a:r>
          </a:p>
          <a:p>
            <a:pPr marL="342900" lvl="1" indent="-342900">
              <a:spcBef>
                <a:spcPts val="900"/>
              </a:spcBef>
              <a:spcAft>
                <a:spcPts val="600"/>
              </a:spcAft>
              <a:buFontTx/>
              <a:buChar char="•"/>
            </a:pPr>
            <a:r>
              <a:rPr lang="en-US" sz="2200" dirty="0">
                <a:cs typeface="+mn-cs"/>
              </a:rPr>
              <a:t>Market Value of Assets up from $</a:t>
            </a:r>
            <a:r>
              <a:rPr lang="en-US" sz="2200" dirty="0" smtClean="0">
                <a:cs typeface="+mn-cs"/>
              </a:rPr>
              <a:t>5.1 billion </a:t>
            </a:r>
            <a:r>
              <a:rPr lang="en-US" sz="2200" dirty="0">
                <a:cs typeface="+mn-cs"/>
              </a:rPr>
              <a:t>as of 12/31/2012 to  $7.7 </a:t>
            </a:r>
            <a:r>
              <a:rPr lang="en-US" sz="2200" dirty="0" smtClean="0">
                <a:cs typeface="+mn-cs"/>
              </a:rPr>
              <a:t>billion </a:t>
            </a:r>
            <a:r>
              <a:rPr lang="en-US" sz="2200" dirty="0">
                <a:cs typeface="+mn-cs"/>
              </a:rPr>
              <a:t>as of 12/31/2013</a:t>
            </a:r>
          </a:p>
          <a:p>
            <a:pPr marL="342900" lvl="1" indent="-342900">
              <a:spcBef>
                <a:spcPts val="900"/>
              </a:spcBef>
              <a:spcAft>
                <a:spcPts val="600"/>
              </a:spcAft>
              <a:buFontTx/>
              <a:buChar char="•"/>
            </a:pPr>
            <a:r>
              <a:rPr lang="en-US" sz="2200" dirty="0">
                <a:cs typeface="+mn-cs"/>
              </a:rPr>
              <a:t>Over $13 Million in PBGC premium savings realized for 2013 and $16 Million for 2014</a:t>
            </a:r>
          </a:p>
          <a:p>
            <a:pPr marL="342900" lvl="1" indent="-342900">
              <a:spcBef>
                <a:spcPts val="900"/>
              </a:spcBef>
              <a:spcAft>
                <a:spcPts val="600"/>
              </a:spcAft>
              <a:buFontTx/>
              <a:buChar char="•"/>
            </a:pPr>
            <a:r>
              <a:rPr lang="en-US" sz="2200" dirty="0">
                <a:cs typeface="+mn-cs"/>
              </a:rPr>
              <a:t>Funded ratios increased significantly</a:t>
            </a:r>
          </a:p>
          <a:p>
            <a:pPr marL="342900" lvl="1" indent="-342900">
              <a:spcBef>
                <a:spcPts val="900"/>
              </a:spcBef>
              <a:spcAft>
                <a:spcPts val="600"/>
              </a:spcAft>
              <a:buFontTx/>
              <a:buChar char="•"/>
            </a:pPr>
            <a:r>
              <a:rPr lang="en-US" sz="2200" dirty="0">
                <a:cs typeface="+mn-cs"/>
              </a:rPr>
              <a:t>Co-ops banding together to make the prepayment program work was a key argument in obtaining pension funding legislation</a:t>
            </a:r>
          </a:p>
          <a:p>
            <a:pPr marL="342900" lvl="1" indent="-342900">
              <a:spcBef>
                <a:spcPts val="900"/>
              </a:spcBef>
              <a:spcAft>
                <a:spcPts val="600"/>
              </a:spcAft>
              <a:buFontTx/>
              <a:buChar char="•"/>
            </a:pPr>
            <a:r>
              <a:rPr lang="en-US" sz="2200" dirty="0">
                <a:cs typeface="+mn-cs"/>
              </a:rPr>
              <a:t>Non-prepaying co-ops can still participate in </a:t>
            </a:r>
            <a:r>
              <a:rPr lang="en-US" sz="2200" dirty="0" smtClean="0">
                <a:cs typeface="+mn-cs"/>
              </a:rPr>
              <a:t>2014</a:t>
            </a:r>
            <a:endParaRPr lang="en-US" sz="2200" dirty="0">
              <a:cs typeface="+mn-cs"/>
            </a:endParaRPr>
          </a:p>
          <a:p>
            <a:endParaRPr lang="en-US" dirty="0"/>
          </a:p>
        </p:txBody>
      </p:sp>
      <p:sp>
        <p:nvSpPr>
          <p:cNvPr id="4" name="Slide Number Placeholder 3"/>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3</a:t>
            </a:fld>
            <a:endParaRPr lang="en-US" dirty="0">
              <a:solidFill>
                <a:srgbClr val="FFFFFF"/>
              </a:solidFill>
            </a:endParaRPr>
          </a:p>
        </p:txBody>
      </p:sp>
    </p:spTree>
    <p:extLst>
      <p:ext uri="{BB962C8B-B14F-4D97-AF65-F5344CB8AC3E}">
        <p14:creationId xmlns:p14="http://schemas.microsoft.com/office/powerpoint/2010/main" val="375037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RS Plan </a:t>
            </a:r>
            <a:r>
              <a:rPr lang="en-US" sz="4000" dirty="0"/>
              <a:t>Valuation Results</a:t>
            </a:r>
          </a:p>
        </p:txBody>
      </p:sp>
      <p:sp>
        <p:nvSpPr>
          <p:cNvPr id="3" name="Content Placeholder 2"/>
          <p:cNvSpPr>
            <a:spLocks noGrp="1"/>
          </p:cNvSpPr>
          <p:nvPr>
            <p:ph idx="1"/>
          </p:nvPr>
        </p:nvSpPr>
        <p:spPr>
          <a:xfrm>
            <a:off x="533400" y="1295400"/>
            <a:ext cx="8387315" cy="4775792"/>
          </a:xfrm>
        </p:spPr>
        <p:txBody>
          <a:bodyPr/>
          <a:lstStyle/>
          <a:p>
            <a:pPr>
              <a:buFont typeface="Wingdings" panose="05000000000000000000" pitchFamily="2" charset="2"/>
              <a:buChar char="ü"/>
            </a:pPr>
            <a:r>
              <a:rPr lang="en-US" dirty="0"/>
              <a:t>There will be no change in base billing rates for 2015, but an individual co-op may have a change in its rate if the co-op’s average age </a:t>
            </a:r>
            <a:r>
              <a:rPr lang="en-US" dirty="0" smtClean="0"/>
              <a:t>changes</a:t>
            </a:r>
          </a:p>
          <a:p>
            <a:pPr>
              <a:buFont typeface="Wingdings" panose="05000000000000000000" pitchFamily="2" charset="2"/>
              <a:buChar char="ü"/>
            </a:pPr>
            <a:endParaRPr lang="en-US" sz="800" dirty="0"/>
          </a:p>
          <a:p>
            <a:pPr>
              <a:buFont typeface="Wingdings" panose="05000000000000000000" pitchFamily="2" charset="2"/>
              <a:buChar char="ü"/>
            </a:pPr>
            <a:r>
              <a:rPr lang="en-US" dirty="0"/>
              <a:t>Funded ratio </a:t>
            </a:r>
            <a:r>
              <a:rPr lang="en-US" dirty="0" smtClean="0"/>
              <a:t>using </a:t>
            </a:r>
            <a:r>
              <a:rPr lang="en-US" dirty="0"/>
              <a:t>valuation </a:t>
            </a:r>
            <a:r>
              <a:rPr lang="en-US" dirty="0" smtClean="0"/>
              <a:t>assumptions without accrued contributions:</a:t>
            </a:r>
          </a:p>
          <a:p>
            <a:pPr marL="0" indent="0">
              <a:buNone/>
            </a:pPr>
            <a:endParaRPr lang="en-US" sz="800" dirty="0" smtClean="0"/>
          </a:p>
          <a:p>
            <a:pPr marL="457200" lvl="1" indent="0">
              <a:buNone/>
            </a:pPr>
            <a:r>
              <a:rPr lang="en-US" dirty="0" smtClean="0"/>
              <a:t>		            		</a:t>
            </a:r>
            <a:r>
              <a:rPr lang="en-US" u="sng" dirty="0" smtClean="0"/>
              <a:t>1/1/2013</a:t>
            </a:r>
            <a:r>
              <a:rPr lang="en-US" dirty="0"/>
              <a:t>	</a:t>
            </a:r>
            <a:r>
              <a:rPr lang="en-US" u="sng" dirty="0" smtClean="0"/>
              <a:t>1/1/2014</a:t>
            </a:r>
          </a:p>
          <a:p>
            <a:pPr marL="457200" lvl="1" indent="0">
              <a:buNone/>
            </a:pPr>
            <a:r>
              <a:rPr lang="en-US" dirty="0"/>
              <a:t>	</a:t>
            </a:r>
            <a:r>
              <a:rPr lang="en-US" dirty="0" smtClean="0"/>
              <a:t>Funded Ratio – MVA*         70%	        	   105%</a:t>
            </a:r>
          </a:p>
          <a:p>
            <a:pPr marL="457200" lvl="1" indent="0">
              <a:buNone/>
            </a:pPr>
            <a:r>
              <a:rPr lang="en-US" dirty="0"/>
              <a:t>	</a:t>
            </a:r>
            <a:r>
              <a:rPr lang="en-US" dirty="0" smtClean="0"/>
              <a:t>Funded </a:t>
            </a:r>
            <a:r>
              <a:rPr lang="en-US" dirty="0"/>
              <a:t>Ratio </a:t>
            </a:r>
            <a:r>
              <a:rPr lang="en-US" dirty="0" smtClean="0"/>
              <a:t>– AVA*	     69%		     98%</a:t>
            </a:r>
            <a:r>
              <a:rPr lang="en-US" dirty="0"/>
              <a:t>	</a:t>
            </a:r>
            <a:endParaRPr lang="en-US" sz="800" dirty="0" smtClean="0"/>
          </a:p>
          <a:p>
            <a:endParaRPr lang="en-US" sz="800" dirty="0" smtClean="0"/>
          </a:p>
          <a:p>
            <a:endParaRPr lang="en-US" sz="800" dirty="0"/>
          </a:p>
          <a:p>
            <a:pPr marL="457200" lvl="1" indent="0">
              <a:buNone/>
            </a:pPr>
            <a:r>
              <a:rPr lang="en-US" dirty="0" smtClean="0"/>
              <a:t>   </a:t>
            </a:r>
            <a:r>
              <a:rPr lang="en-US" sz="1600" dirty="0" smtClean="0"/>
              <a:t>* MVA = Market Value of Assets and AVA = Actuarial Value of Assets</a:t>
            </a:r>
          </a:p>
          <a:p>
            <a:pPr marL="0" indent="0">
              <a:buNone/>
            </a:pPr>
            <a:endParaRPr lang="en-US" sz="800" dirty="0" smtClean="0"/>
          </a:p>
        </p:txBody>
      </p:sp>
    </p:spTree>
    <p:extLst>
      <p:ext uri="{BB962C8B-B14F-4D97-AF65-F5344CB8AC3E}">
        <p14:creationId xmlns:p14="http://schemas.microsoft.com/office/powerpoint/2010/main" val="233843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Pre – CSEC RS Plan Funding</a:t>
            </a:r>
            <a:endParaRPr lang="en-US" sz="4000" dirty="0"/>
          </a:p>
        </p:txBody>
      </p:sp>
      <p:sp>
        <p:nvSpPr>
          <p:cNvPr id="3" name="Content Placeholder 2"/>
          <p:cNvSpPr>
            <a:spLocks noGrp="1"/>
          </p:cNvSpPr>
          <p:nvPr>
            <p:ph idx="1"/>
          </p:nvPr>
        </p:nvSpPr>
        <p:spPr>
          <a:xfrm>
            <a:off x="152400" y="1066800"/>
            <a:ext cx="8839200" cy="5105400"/>
          </a:xfrm>
        </p:spPr>
        <p:txBody>
          <a:bodyPr/>
          <a:lstStyle/>
          <a:p>
            <a:r>
              <a:rPr lang="en-US" sz="2200" dirty="0" smtClean="0"/>
              <a:t>Current Plan Funding Rules – until 2017</a:t>
            </a:r>
          </a:p>
          <a:p>
            <a:pPr lvl="1"/>
            <a:r>
              <a:rPr lang="en-US" sz="1800" dirty="0" smtClean="0"/>
              <a:t>Long term assumptions are used</a:t>
            </a:r>
          </a:p>
          <a:p>
            <a:pPr lvl="1"/>
            <a:r>
              <a:rPr lang="en-US" sz="1800" dirty="0" smtClean="0"/>
              <a:t>Smoothing of asset and liability changes reduces volatility in contribution rates</a:t>
            </a:r>
          </a:p>
          <a:p>
            <a:pPr lvl="2"/>
            <a:r>
              <a:rPr lang="en-US" sz="1600" dirty="0" smtClean="0"/>
              <a:t>Asset returns </a:t>
            </a:r>
            <a:r>
              <a:rPr lang="en-US" sz="1600" dirty="0"/>
              <a:t>above or below the assumed rate of 8.0% are phased in over 5 </a:t>
            </a:r>
            <a:r>
              <a:rPr lang="en-US" sz="1600" dirty="0" smtClean="0"/>
              <a:t>years</a:t>
            </a:r>
          </a:p>
          <a:p>
            <a:pPr lvl="2"/>
            <a:r>
              <a:rPr lang="en-US" sz="1600" dirty="0" smtClean="0"/>
              <a:t>Liability changes are spread over the expected future working lifetime – about 14 years</a:t>
            </a:r>
            <a:endParaRPr lang="en-US" sz="1600" dirty="0"/>
          </a:p>
          <a:p>
            <a:pPr lvl="1"/>
            <a:r>
              <a:rPr lang="en-US" sz="1800" dirty="0" smtClean="0"/>
              <a:t>Deficit </a:t>
            </a:r>
            <a:r>
              <a:rPr lang="en-US" sz="1800" dirty="0"/>
              <a:t>R</a:t>
            </a:r>
            <a:r>
              <a:rPr lang="en-US" sz="1800" dirty="0" smtClean="0"/>
              <a:t>eduction Contribution (DRC) may apply</a:t>
            </a:r>
          </a:p>
          <a:p>
            <a:pPr lvl="2"/>
            <a:r>
              <a:rPr lang="en-US" sz="1600" dirty="0" smtClean="0"/>
              <a:t>Uses </a:t>
            </a:r>
            <a:r>
              <a:rPr lang="en-US" sz="1600" dirty="0"/>
              <a:t>current interest rates and short funding </a:t>
            </a:r>
            <a:r>
              <a:rPr lang="en-US" sz="1600" dirty="0" smtClean="0"/>
              <a:t>periods</a:t>
            </a:r>
          </a:p>
          <a:p>
            <a:pPr lvl="2"/>
            <a:r>
              <a:rPr lang="en-US" sz="1600" dirty="0" smtClean="0"/>
              <a:t>Can </a:t>
            </a:r>
            <a:r>
              <a:rPr lang="en-US" sz="1600" dirty="0"/>
              <a:t>cause severe contribution </a:t>
            </a:r>
            <a:r>
              <a:rPr lang="en-US" sz="1600" dirty="0" smtClean="0"/>
              <a:t>increases</a:t>
            </a:r>
          </a:p>
          <a:p>
            <a:r>
              <a:rPr lang="en-US" sz="2200" dirty="0" smtClean="0"/>
              <a:t>PPA Funding Rules</a:t>
            </a:r>
          </a:p>
          <a:p>
            <a:pPr lvl="1"/>
            <a:r>
              <a:rPr lang="en-US" sz="1800" dirty="0" smtClean="0"/>
              <a:t>Short term approach with limited smoothing and current market values and assumptions – asset declines compound the problem</a:t>
            </a:r>
          </a:p>
          <a:p>
            <a:pPr lvl="1"/>
            <a:r>
              <a:rPr lang="en-US" sz="1800" dirty="0" smtClean="0"/>
              <a:t>Significant volatility in contribution rates from year to year</a:t>
            </a:r>
          </a:p>
          <a:p>
            <a:pPr lvl="1"/>
            <a:r>
              <a:rPr lang="en-US" sz="1800" dirty="0" smtClean="0"/>
              <a:t>When interest rates are low, contributions can be very high</a:t>
            </a:r>
            <a:endParaRPr lang="en-US" sz="1800" dirty="0"/>
          </a:p>
        </p:txBody>
      </p:sp>
      <p:sp>
        <p:nvSpPr>
          <p:cNvPr id="4" name="Slide Number Placeholder 3"/>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5</a:t>
            </a:fld>
            <a:endParaRPr lang="en-US" dirty="0">
              <a:solidFill>
                <a:srgbClr val="FFFFFF"/>
              </a:solidFill>
            </a:endParaRPr>
          </a:p>
        </p:txBody>
      </p:sp>
    </p:spTree>
    <p:extLst>
      <p:ext uri="{BB962C8B-B14F-4D97-AF65-F5344CB8AC3E}">
        <p14:creationId xmlns:p14="http://schemas.microsoft.com/office/powerpoint/2010/main" val="259495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What does CSEC do and not do?</a:t>
            </a:r>
            <a:endParaRPr lang="en-US" sz="4000" dirty="0"/>
          </a:p>
        </p:txBody>
      </p:sp>
      <p:sp>
        <p:nvSpPr>
          <p:cNvPr id="3" name="Content Placeholder 2"/>
          <p:cNvSpPr>
            <a:spLocks noGrp="1"/>
          </p:cNvSpPr>
          <p:nvPr>
            <p:ph idx="1"/>
          </p:nvPr>
        </p:nvSpPr>
        <p:spPr>
          <a:xfrm>
            <a:off x="152400" y="1143000"/>
            <a:ext cx="8839200" cy="4928192"/>
          </a:xfrm>
        </p:spPr>
        <p:txBody>
          <a:bodyPr/>
          <a:lstStyle/>
          <a:p>
            <a:pPr>
              <a:spcBef>
                <a:spcPts val="0"/>
              </a:spcBef>
              <a:spcAft>
                <a:spcPts val="1200"/>
              </a:spcAft>
            </a:pPr>
            <a:r>
              <a:rPr lang="en-US" dirty="0"/>
              <a:t>Makes RS Plan’s PPA exemption </a:t>
            </a:r>
            <a:r>
              <a:rPr lang="en-US" b="1" u="sng" dirty="0"/>
              <a:t>PERMANENT</a:t>
            </a:r>
          </a:p>
          <a:p>
            <a:pPr>
              <a:spcBef>
                <a:spcPts val="0"/>
              </a:spcBef>
              <a:spcAft>
                <a:spcPts val="1200"/>
              </a:spcAft>
            </a:pPr>
            <a:r>
              <a:rPr lang="en-US" dirty="0"/>
              <a:t>Permanently applies the pre-PPA rules to us </a:t>
            </a:r>
            <a:r>
              <a:rPr lang="en-US" b="1" u="sng" dirty="0"/>
              <a:t>WITHOUT THE </a:t>
            </a:r>
            <a:r>
              <a:rPr lang="en-US" b="1" u="sng" dirty="0" smtClean="0"/>
              <a:t>DRC</a:t>
            </a:r>
            <a:endParaRPr lang="en-US" dirty="0" smtClean="0"/>
          </a:p>
          <a:p>
            <a:pPr>
              <a:spcBef>
                <a:spcPts val="0"/>
              </a:spcBef>
              <a:spcAft>
                <a:spcPts val="1200"/>
              </a:spcAft>
            </a:pPr>
            <a:r>
              <a:rPr lang="en-US" dirty="0" smtClean="0"/>
              <a:t>Possibility of benefit restrictions under PPA are eliminated</a:t>
            </a:r>
          </a:p>
          <a:p>
            <a:pPr>
              <a:spcBef>
                <a:spcPts val="0"/>
              </a:spcBef>
              <a:spcAft>
                <a:spcPts val="1200"/>
              </a:spcAft>
            </a:pPr>
            <a:r>
              <a:rPr lang="en-US" dirty="0"/>
              <a:t>Reduces cost pressures by controlling volatility in </a:t>
            </a:r>
            <a:r>
              <a:rPr lang="en-US" dirty="0" smtClean="0"/>
              <a:t>billing rates</a:t>
            </a:r>
          </a:p>
          <a:p>
            <a:pPr>
              <a:spcBef>
                <a:spcPts val="0"/>
              </a:spcBef>
              <a:spcAft>
                <a:spcPts val="1200"/>
              </a:spcAft>
            </a:pPr>
            <a:r>
              <a:rPr lang="en-US" dirty="0" smtClean="0"/>
              <a:t>Does not lower RS Plan billing rates but helps prevent huge spike in rates from a DRC or PPA</a:t>
            </a:r>
            <a:endParaRPr lang="en-US" dirty="0"/>
          </a:p>
          <a:p>
            <a:pPr>
              <a:spcBef>
                <a:spcPts val="0"/>
              </a:spcBef>
              <a:spcAft>
                <a:spcPts val="1200"/>
              </a:spcAft>
            </a:pPr>
            <a:r>
              <a:rPr lang="en-US" dirty="0">
                <a:latin typeface="Arial" pitchFamily="34" charset="0"/>
                <a:cs typeface="Arial" pitchFamily="34" charset="0"/>
              </a:rPr>
              <a:t>Still subject to accelerated funding, but under more reasonable methods and </a:t>
            </a:r>
            <a:r>
              <a:rPr lang="en-US" dirty="0" smtClean="0">
                <a:latin typeface="Arial" pitchFamily="34" charset="0"/>
                <a:cs typeface="Arial" pitchFamily="34" charset="0"/>
              </a:rPr>
              <a:t>assumptions</a:t>
            </a:r>
          </a:p>
          <a:p>
            <a:pPr>
              <a:spcBef>
                <a:spcPts val="0"/>
              </a:spcBef>
              <a:spcAft>
                <a:spcPts val="1200"/>
              </a:spcAft>
            </a:pPr>
            <a:r>
              <a:rPr lang="en-US" dirty="0" smtClean="0">
                <a:latin typeface="Arial" pitchFamily="34" charset="0"/>
                <a:cs typeface="Arial" pitchFamily="34" charset="0"/>
              </a:rPr>
              <a:t>Proper long-term funding will continue with less likelihood of huge spikes</a:t>
            </a:r>
            <a:endParaRPr lang="en-US" dirty="0">
              <a:latin typeface="Arial" pitchFamily="34" charset="0"/>
              <a:cs typeface="Arial" pitchFamily="34" charset="0"/>
            </a:endParaRPr>
          </a:p>
          <a:p>
            <a:pPr>
              <a:spcBef>
                <a:spcPts val="0"/>
              </a:spcBef>
              <a:spcAft>
                <a:spcPts val="1200"/>
              </a:spcAft>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6</a:t>
            </a:fld>
            <a:endParaRPr lang="en-US" dirty="0">
              <a:solidFill>
                <a:srgbClr val="FFFFFF"/>
              </a:solidFill>
            </a:endParaRPr>
          </a:p>
        </p:txBody>
      </p:sp>
    </p:spTree>
    <p:extLst>
      <p:ext uri="{BB962C8B-B14F-4D97-AF65-F5344CB8AC3E}">
        <p14:creationId xmlns:p14="http://schemas.microsoft.com/office/powerpoint/2010/main" val="2916383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11823"/>
            <a:ext cx="8639175" cy="973101"/>
          </a:xfrm>
        </p:spPr>
        <p:txBody>
          <a:bodyPr/>
          <a:lstStyle/>
          <a:p>
            <a:pPr>
              <a:defRPr/>
            </a:pPr>
            <a:r>
              <a:rPr lang="en-US" sz="3200" b="1" dirty="0" smtClean="0">
                <a:effectLst>
                  <a:outerShdw blurRad="38100" dist="38100" dir="2700000" algn="tl">
                    <a:srgbClr val="000000">
                      <a:alpha val="43137"/>
                    </a:srgbClr>
                  </a:outerShdw>
                </a:effectLst>
              </a:rPr>
              <a:t>NRECA Retiree Insurance Solutions</a:t>
            </a:r>
            <a:r>
              <a:rPr lang="en-US" sz="2800" dirty="0" smtClean="0"/>
              <a:t/>
            </a:r>
            <a:br>
              <a:rPr lang="en-US" sz="2800" dirty="0" smtClean="0"/>
            </a:br>
            <a:r>
              <a:rPr lang="en-US" sz="2600" dirty="0" smtClean="0"/>
              <a:t>Choice, Better Value &amp; One-on-one Support</a:t>
            </a:r>
            <a:r>
              <a:rPr lang="en-US" sz="2400" b="1" i="1" dirty="0">
                <a:latin typeface="Arial-BoldMT"/>
              </a:rPr>
              <a:t/>
            </a:r>
            <a:br>
              <a:rPr lang="en-US" sz="2400" b="1" i="1" dirty="0">
                <a:latin typeface="Arial-BoldMT"/>
              </a:rPr>
            </a:br>
            <a:r>
              <a:rPr lang="en-US" b="1" i="1" dirty="0">
                <a:latin typeface="Arial-BoldMT"/>
              </a:rPr>
              <a:t/>
            </a:r>
            <a:br>
              <a:rPr lang="en-US" b="1" i="1" dirty="0">
                <a:latin typeface="Arial-BoldMT"/>
              </a:rPr>
            </a:br>
            <a:endParaRPr lang="en-US" dirty="0"/>
          </a:p>
        </p:txBody>
      </p:sp>
      <p:sp>
        <p:nvSpPr>
          <p:cNvPr id="4" name="Slide Number Placeholder 3"/>
          <p:cNvSpPr>
            <a:spLocks noGrp="1"/>
          </p:cNvSpPr>
          <p:nvPr>
            <p:ph type="sldNum" sz="quarter" idx="10"/>
          </p:nvPr>
        </p:nvSpPr>
        <p:spPr/>
        <p:txBody>
          <a:bodyPr/>
          <a:lstStyle/>
          <a:p>
            <a:pPr>
              <a:defRPr/>
            </a:pPr>
            <a:fld id="{453E5599-0E4F-4438-8211-A589D113D5F6}" type="slidenum">
              <a:rPr lang="en-US" smtClean="0">
                <a:solidFill>
                  <a:srgbClr val="FFFFFF"/>
                </a:solidFill>
              </a:rPr>
              <a:pPr>
                <a:defRPr/>
              </a:pPr>
              <a:t>7</a:t>
            </a:fld>
            <a:endParaRPr lang="en-US" dirty="0">
              <a:solidFill>
                <a:srgbClr val="FFFFFF"/>
              </a:solidFill>
            </a:endParaRPr>
          </a:p>
        </p:txBody>
      </p:sp>
    </p:spTree>
    <p:extLst>
      <p:ext uri="{BB962C8B-B14F-4D97-AF65-F5344CB8AC3E}">
        <p14:creationId xmlns:p14="http://schemas.microsoft.com/office/powerpoint/2010/main" val="2154692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b="1" dirty="0" smtClean="0">
                <a:effectLst>
                  <a:outerShdw blurRad="38100" dist="38100" dir="2700000" algn="tl">
                    <a:srgbClr val="000000">
                      <a:alpha val="43137"/>
                    </a:srgbClr>
                  </a:outerShdw>
                </a:effectLst>
              </a:rPr>
              <a:t>A Beneficial Change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2800" dirty="0"/>
              <a:t>NRECA is taking a new approach to retiree medical </a:t>
            </a:r>
            <a:r>
              <a:rPr lang="en-US" sz="2800" dirty="0" smtClean="0"/>
              <a:t>coverage:</a:t>
            </a:r>
            <a:endParaRPr lang="en-US" sz="2800" dirty="0"/>
          </a:p>
          <a:p>
            <a:r>
              <a:rPr lang="en-US" dirty="0" smtClean="0"/>
              <a:t>Better address needs of retirees age 65 and older</a:t>
            </a:r>
          </a:p>
          <a:p>
            <a:r>
              <a:rPr lang="en-US" dirty="0" smtClean="0"/>
              <a:t>Provide access to more </a:t>
            </a:r>
            <a:r>
              <a:rPr lang="en-US" dirty="0"/>
              <a:t>plan </a:t>
            </a:r>
            <a:r>
              <a:rPr lang="en-US" dirty="0" smtClean="0"/>
              <a:t>options</a:t>
            </a:r>
          </a:p>
          <a:p>
            <a:r>
              <a:rPr lang="en-US" dirty="0" smtClean="0"/>
              <a:t>Provide coverage at a better value</a:t>
            </a:r>
          </a:p>
          <a:p>
            <a:r>
              <a:rPr lang="en-US" dirty="0" smtClean="0"/>
              <a:t>Offer one-on-one support from licensed Medicare benefit advisors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8</a:t>
            </a:fld>
            <a:endParaRPr lang="en-US" dirty="0">
              <a:solidFill>
                <a:srgbClr val="FFFFFF"/>
              </a:solidFill>
            </a:endParaRPr>
          </a:p>
        </p:txBody>
      </p:sp>
    </p:spTree>
    <p:extLst>
      <p:ext uri="{BB962C8B-B14F-4D97-AF65-F5344CB8AC3E}">
        <p14:creationId xmlns:p14="http://schemas.microsoft.com/office/powerpoint/2010/main" val="169321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What’s Changing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2800" dirty="0" smtClean="0"/>
              <a:t>NRECA post-65 plans end December 31, 2014:</a:t>
            </a:r>
          </a:p>
          <a:p>
            <a:r>
              <a:rPr lang="en-US" dirty="0" smtClean="0"/>
              <a:t>Medical and prescription drug coverage</a:t>
            </a:r>
          </a:p>
          <a:p>
            <a:r>
              <a:rPr lang="en-US" dirty="0" smtClean="0"/>
              <a:t>Dental and </a:t>
            </a:r>
            <a:r>
              <a:rPr lang="en-US" smtClean="0"/>
              <a:t>vision coverage</a:t>
            </a:r>
            <a:endParaRPr lang="en-US" dirty="0" smtClean="0"/>
          </a:p>
        </p:txBody>
      </p:sp>
      <p:sp>
        <p:nvSpPr>
          <p:cNvPr id="4" name="Slide Number Placeholder 3"/>
          <p:cNvSpPr>
            <a:spLocks noGrp="1"/>
          </p:cNvSpPr>
          <p:nvPr>
            <p:ph type="sldNum" sz="quarter" idx="10"/>
          </p:nvPr>
        </p:nvSpPr>
        <p:spPr/>
        <p:txBody>
          <a:bodyPr/>
          <a:lstStyle/>
          <a:p>
            <a:pPr>
              <a:defRPr/>
            </a:pPr>
            <a:fld id="{825E1FDB-4318-4DD4-A3EF-8E83B9DF9B38}" type="slidenum">
              <a:rPr lang="en-US" smtClean="0">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8668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NRECA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NRECA Template</Template>
  <TotalTime>1545</TotalTime>
  <Words>2216</Words>
  <Application>Microsoft Office PowerPoint</Application>
  <PresentationFormat>On-screen Show (4:3)</PresentationFormat>
  <Paragraphs>346</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NRECA Template</vt:lpstr>
      <vt:lpstr>PowerPoint Presentation</vt:lpstr>
      <vt:lpstr>Agenda</vt:lpstr>
      <vt:lpstr>RS Plan Prepayment Program</vt:lpstr>
      <vt:lpstr>RS Plan Valuation Results</vt:lpstr>
      <vt:lpstr>Pre – CSEC RS Plan Funding</vt:lpstr>
      <vt:lpstr>What does CSEC do and not do?</vt:lpstr>
      <vt:lpstr>NRECA Retiree Insurance Solutions Choice, Better Value &amp; One-on-one Support  </vt:lpstr>
      <vt:lpstr>A Beneficial Change</vt:lpstr>
      <vt:lpstr>What’s Changing</vt:lpstr>
      <vt:lpstr>Applies To</vt:lpstr>
      <vt:lpstr>Doesn’t Apply To</vt:lpstr>
      <vt:lpstr>Advantages for You</vt:lpstr>
      <vt:lpstr>Advantages for You</vt:lpstr>
      <vt:lpstr>Retiree HRA </vt:lpstr>
      <vt:lpstr>National Network Strategy</vt:lpstr>
      <vt:lpstr>    National Network Strategy Results</vt:lpstr>
      <vt:lpstr>2015 Projected Rate Increases: Average 0% - 4%</vt:lpstr>
      <vt:lpstr>2015 Projected Average Rate Increases – Other Coverage</vt:lpstr>
      <vt:lpstr>PowerPoint Presentation</vt:lpstr>
      <vt:lpstr>2015 HDHP Deductible and Contributions</vt:lpstr>
      <vt:lpstr>Benefit Plan Enhancements for 2015</vt:lpstr>
      <vt:lpstr>Flexible Spending Accounts </vt:lpstr>
      <vt:lpstr>Health Reimbursement Arrangements </vt:lpstr>
      <vt:lpstr>COBRA</vt:lpstr>
      <vt:lpstr>Pharmacy Update and 2015 Changes</vt:lpstr>
      <vt:lpstr>Pharmacy Design Changes for 2016</vt:lpstr>
    </vt:vector>
  </TitlesOfParts>
  <Company>NRECA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bmf0</dc:creator>
  <cp:lastModifiedBy>Sharpe, Dan</cp:lastModifiedBy>
  <cp:revision>79</cp:revision>
  <cp:lastPrinted>2014-07-16T15:51:58Z</cp:lastPrinted>
  <dcterms:created xsi:type="dcterms:W3CDTF">2012-10-29T16:02:41Z</dcterms:created>
  <dcterms:modified xsi:type="dcterms:W3CDTF">2014-09-11T15:06:15Z</dcterms:modified>
</cp:coreProperties>
</file>