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0.2-->
<p:presentation xmlns:r="http://schemas.openxmlformats.org/officeDocument/2006/relationships" xmlns:a="http://schemas.openxmlformats.org/drawingml/2006/main" xmlns:p="http://schemas.openxmlformats.org/presentationml/2006/main" removePersonalInfoOnSave="1" saveSubsetFonts="1">
  <p:sldMasterIdLst>
    <p:sldMasterId id="2147483694" r:id="rId2"/>
  </p:sldMasterIdLst>
  <p:notesMasterIdLst>
    <p:notesMasterId r:id="rId3"/>
  </p:notesMasterIdLst>
  <p:handoutMasterIdLst>
    <p:handoutMasterId r:id="rId4"/>
  </p:handoutMasterIdLst>
  <p:sldIdLst>
    <p:sldId id="256" r:id="rId5"/>
    <p:sldId id="400" r:id="rId6"/>
    <p:sldId id="288" r:id="rId7"/>
    <p:sldId id="331" r:id="rId8"/>
    <p:sldId id="329" r:id="rId9"/>
    <p:sldId id="330" r:id="rId10"/>
    <p:sldId id="333" r:id="rId11"/>
    <p:sldId id="334" r:id="rId12"/>
    <p:sldId id="335" r:id="rId13"/>
    <p:sldId id="336" r:id="rId14"/>
    <p:sldId id="338" r:id="rId15"/>
    <p:sldId id="339" r:id="rId16"/>
    <p:sldId id="404" r:id="rId17"/>
    <p:sldId id="337" r:id="rId18"/>
    <p:sldId id="367" r:id="rId19"/>
    <p:sldId id="373" r:id="rId20"/>
    <p:sldId id="371" r:id="rId21"/>
    <p:sldId id="375" r:id="rId22"/>
    <p:sldId id="376" r:id="rId23"/>
    <p:sldId id="374" r:id="rId24"/>
    <p:sldId id="340" r:id="rId25"/>
    <p:sldId id="368" r:id="rId26"/>
    <p:sldId id="358" r:id="rId27"/>
    <p:sldId id="341" r:id="rId28"/>
    <p:sldId id="365" r:id="rId29"/>
    <p:sldId id="366" r:id="rId30"/>
    <p:sldId id="359" r:id="rId31"/>
    <p:sldId id="360" r:id="rId32"/>
    <p:sldId id="342" r:id="rId33"/>
    <p:sldId id="390" r:id="rId34"/>
    <p:sldId id="391" r:id="rId35"/>
    <p:sldId id="392" r:id="rId36"/>
    <p:sldId id="397" r:id="rId37"/>
    <p:sldId id="401" r:id="rId38"/>
    <p:sldId id="395" r:id="rId39"/>
    <p:sldId id="362" r:id="rId40"/>
    <p:sldId id="361" r:id="rId41"/>
    <p:sldId id="403" r:id="rId42"/>
    <p:sldId id="402" r:id="rId43"/>
    <p:sldId id="378" r:id="rId44"/>
    <p:sldId id="363" r:id="rId45"/>
    <p:sldId id="384" r:id="rId46"/>
    <p:sldId id="379" r:id="rId47"/>
    <p:sldId id="380" r:id="rId48"/>
    <p:sldId id="398" r:id="rId49"/>
    <p:sldId id="388" r:id="rId50"/>
    <p:sldId id="381" r:id="rId51"/>
    <p:sldId id="351" r:id="rId52"/>
    <p:sldId id="355" r:id="rId53"/>
    <p:sldId id="356" r:id="rId54"/>
    <p:sldId id="343" r:id="rId55"/>
    <p:sldId id="377" r:id="rId56"/>
    <p:sldId id="357" r:id="rId57"/>
    <p:sldId id="344" r:id="rId58"/>
    <p:sldId id="385" r:id="rId59"/>
    <p:sldId id="350" r:id="rId60"/>
    <p:sldId id="386" r:id="rId61"/>
    <p:sldId id="387" r:id="rId62"/>
    <p:sldId id="399" r:id="rId63"/>
    <p:sldId id="320" r:id="rId64"/>
    <p:sldId id="321" r:id="rId65"/>
    <p:sldId id="322" r:id="rId66"/>
    <p:sldId id="323" r:id="rId67"/>
    <p:sldId id="324" r:id="rId68"/>
    <p:sldId id="325" r:id="rId69"/>
    <p:sldId id="327" r:id="rId70"/>
    <p:sldId id="326" r:id="rId71"/>
    <p:sldId id="328" r:id="rId72"/>
    <p:sldId id="345" r:id="rId73"/>
    <p:sldId id="346" r:id="rId74"/>
    <p:sldId id="347" r:id="rId75"/>
    <p:sldId id="396" r:id="rId76"/>
    <p:sldId id="348" r:id="rId77"/>
    <p:sldId id="352" r:id="rId78"/>
    <p:sldId id="353" r:id="rId79"/>
    <p:sldId id="389" r:id="rId80"/>
    <p:sldId id="393" r:id="rId81"/>
    <p:sldId id="394" r:id="rId82"/>
    <p:sldId id="332" r:id="rId83"/>
    <p:sldId id="349" r:id="rId84"/>
    <p:sldId id="258" r:id="rId85"/>
    <p:sldId id="257" r:id="rId86"/>
  </p:sldIdLst>
  <p:sldSz cx="12192000" cy="6858000"/>
  <p:notesSz cx="7102475" cy="9388475"/>
  <p:custDataLst>
    <p:tags r:id="rId8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61"/>
    <a:srgbClr val="EC6AE6"/>
    <a:srgbClr val="F8C8F6"/>
    <a:srgbClr val="018B52"/>
    <a:srgbClr val="E0F6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96" autoAdjust="0"/>
  </p:normalViewPr>
  <p:slideViewPr>
    <p:cSldViewPr snapToGrid="0">
      <p:cViewPr varScale="1">
        <p:scale>
          <a:sx n="109" d="100"/>
          <a:sy n="109" d="100"/>
        </p:scale>
        <p:origin x="672" y="108"/>
      </p:cViewPr>
      <p:guideLst>
        <p:guide orient="horz" pos="2160"/>
        <p:guide pos="3840"/>
      </p:guideLst>
    </p:cSldViewPr>
  </p:slideViewPr>
  <p:notesTextViewPr>
    <p:cViewPr>
      <p:scale>
        <a:sx n="150" d="100"/>
        <a:sy n="150" d="100"/>
      </p:scale>
      <p:origin x="0" y="0"/>
    </p:cViewPr>
  </p:notesTextViewPr>
  <p:notesViewPr>
    <p:cSldViewPr>
      <p:cViewPr>
        <p:scale>
          <a:sx n="66" d="100"/>
          <a:sy n="66"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slide" Target="slides/slide60.xml" /><Relationship Id="rId65" Type="http://schemas.openxmlformats.org/officeDocument/2006/relationships/slide" Target="slides/slide61.xml" /><Relationship Id="rId66" Type="http://schemas.openxmlformats.org/officeDocument/2006/relationships/slide" Target="slides/slide62.xml" /><Relationship Id="rId67" Type="http://schemas.openxmlformats.org/officeDocument/2006/relationships/slide" Target="slides/slide63.xml" /><Relationship Id="rId68" Type="http://schemas.openxmlformats.org/officeDocument/2006/relationships/slide" Target="slides/slide64.xml" /><Relationship Id="rId69" Type="http://schemas.openxmlformats.org/officeDocument/2006/relationships/slide" Target="slides/slide65.xml" /><Relationship Id="rId7" Type="http://schemas.openxmlformats.org/officeDocument/2006/relationships/slide" Target="slides/slide3.xml" /><Relationship Id="rId70" Type="http://schemas.openxmlformats.org/officeDocument/2006/relationships/slide" Target="slides/slide66.xml" /><Relationship Id="rId71" Type="http://schemas.openxmlformats.org/officeDocument/2006/relationships/slide" Target="slides/slide67.xml" /><Relationship Id="rId72" Type="http://schemas.openxmlformats.org/officeDocument/2006/relationships/slide" Target="slides/slide68.xml" /><Relationship Id="rId73" Type="http://schemas.openxmlformats.org/officeDocument/2006/relationships/slide" Target="slides/slide69.xml" /><Relationship Id="rId74" Type="http://schemas.openxmlformats.org/officeDocument/2006/relationships/slide" Target="slides/slide70.xml" /><Relationship Id="rId75" Type="http://schemas.openxmlformats.org/officeDocument/2006/relationships/slide" Target="slides/slide71.xml" /><Relationship Id="rId76" Type="http://schemas.openxmlformats.org/officeDocument/2006/relationships/slide" Target="slides/slide72.xml" /><Relationship Id="rId77" Type="http://schemas.openxmlformats.org/officeDocument/2006/relationships/slide" Target="slides/slide73.xml" /><Relationship Id="rId78" Type="http://schemas.openxmlformats.org/officeDocument/2006/relationships/slide" Target="slides/slide74.xml" /><Relationship Id="rId79" Type="http://schemas.openxmlformats.org/officeDocument/2006/relationships/slide" Target="slides/slide75.xml" /><Relationship Id="rId8" Type="http://schemas.openxmlformats.org/officeDocument/2006/relationships/slide" Target="slides/slide4.xml" /><Relationship Id="rId80" Type="http://schemas.openxmlformats.org/officeDocument/2006/relationships/slide" Target="slides/slide76.xml" /><Relationship Id="rId81" Type="http://schemas.openxmlformats.org/officeDocument/2006/relationships/slide" Target="slides/slide77.xml" /><Relationship Id="rId82" Type="http://schemas.openxmlformats.org/officeDocument/2006/relationships/slide" Target="slides/slide78.xml" /><Relationship Id="rId83" Type="http://schemas.openxmlformats.org/officeDocument/2006/relationships/slide" Target="slides/slide79.xml" /><Relationship Id="rId84" Type="http://schemas.openxmlformats.org/officeDocument/2006/relationships/slide" Target="slides/slide80.xml" /><Relationship Id="rId85" Type="http://schemas.openxmlformats.org/officeDocument/2006/relationships/slide" Target="slides/slide81.xml" /><Relationship Id="rId86" Type="http://schemas.openxmlformats.org/officeDocument/2006/relationships/slide" Target="slides/slide82.xml" /><Relationship Id="rId87" Type="http://schemas.openxmlformats.org/officeDocument/2006/relationships/tags" Target="tags/tag1.xml" /><Relationship Id="rId88" Type="http://schemas.openxmlformats.org/officeDocument/2006/relationships/presProps" Target="presProps.xml" /><Relationship Id="rId89" Type="http://schemas.openxmlformats.org/officeDocument/2006/relationships/viewProps" Target="viewProps.xml" /><Relationship Id="rId9" Type="http://schemas.openxmlformats.org/officeDocument/2006/relationships/slide" Target="slides/slide5.xml" /><Relationship Id="rId90" Type="http://schemas.openxmlformats.org/officeDocument/2006/relationships/theme" Target="theme/theme1.xml" /><Relationship Id="rId91" Type="http://schemas.openxmlformats.org/officeDocument/2006/relationships/tableStyles" Target="tableStyles.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3077633" cy="469104"/>
          </a:xfrm>
          <a:prstGeom prst="rect">
            <a:avLst/>
          </a:prstGeom>
        </p:spPr>
        <p:txBody>
          <a:bodyPr vert="horz" lIns="92327" tIns="46163" rIns="92327" bIns="46163" rtlCol="0"/>
          <a:lstStyle>
            <a:lvl1pPr algn="l">
              <a:defRPr sz="1200"/>
            </a:lvl1pPr>
          </a:lstStyle>
          <a:p>
            <a:endParaRPr lang="en-US"/>
          </a:p>
        </p:txBody>
      </p:sp>
      <p:sp>
        <p:nvSpPr>
          <p:cNvPr id="3" name="Date Placeholder 2"/>
          <p:cNvSpPr>
            <a:spLocks noGrp="1"/>
          </p:cNvSpPr>
          <p:nvPr>
            <p:ph type="dt" sz="quarter" idx="1"/>
          </p:nvPr>
        </p:nvSpPr>
        <p:spPr>
          <a:xfrm>
            <a:off x="4023237" y="0"/>
            <a:ext cx="3077633" cy="469104"/>
          </a:xfrm>
          <a:prstGeom prst="rect">
            <a:avLst/>
          </a:prstGeom>
        </p:spPr>
        <p:txBody>
          <a:bodyPr vert="horz" lIns="92327" tIns="46163" rIns="92327" bIns="46163" rtlCol="0"/>
          <a:lstStyle>
            <a:lvl1pPr algn="r">
              <a:defRPr sz="1200"/>
            </a:lvl1pPr>
          </a:lstStyle>
          <a:p>
            <a:fld id="{49783822-3A28-4DA2-ADA8-E639C0750230}" type="datetimeFigureOut">
              <a:rPr lang="en-US" smtClean="0"/>
              <a:t>9/23/2020</a:t>
            </a:fld>
            <a:endParaRPr lang="en-US"/>
          </a:p>
        </p:txBody>
      </p:sp>
      <p:sp>
        <p:nvSpPr>
          <p:cNvPr id="4" name="Footer Placeholder 3"/>
          <p:cNvSpPr>
            <a:spLocks noGrp="1"/>
          </p:cNvSpPr>
          <p:nvPr>
            <p:ph type="ftr" sz="quarter" idx="2"/>
          </p:nvPr>
        </p:nvSpPr>
        <p:spPr>
          <a:xfrm>
            <a:off x="0" y="8917770"/>
            <a:ext cx="3077633" cy="469104"/>
          </a:xfrm>
          <a:prstGeom prst="rect">
            <a:avLst/>
          </a:prstGeom>
        </p:spPr>
        <p:txBody>
          <a:bodyPr vert="horz" lIns="92327" tIns="46163" rIns="92327" bIns="46163" rtlCol="0" anchor="b"/>
          <a:lstStyle>
            <a:lvl1pPr algn="l">
              <a:defRPr sz="1200"/>
            </a:lvl1pPr>
          </a:lstStyle>
          <a:p>
            <a:endParaRPr lang="en-US"/>
          </a:p>
        </p:txBody>
      </p:sp>
      <p:sp>
        <p:nvSpPr>
          <p:cNvPr id="5" name="Slide Number Placeholder 4"/>
          <p:cNvSpPr>
            <a:spLocks noGrp="1"/>
          </p:cNvSpPr>
          <p:nvPr>
            <p:ph type="sldNum" sz="quarter" idx="3"/>
          </p:nvPr>
        </p:nvSpPr>
        <p:spPr>
          <a:xfrm>
            <a:off x="4023237" y="8917770"/>
            <a:ext cx="3077633" cy="469104"/>
          </a:xfrm>
          <a:prstGeom prst="rect">
            <a:avLst/>
          </a:prstGeom>
        </p:spPr>
        <p:txBody>
          <a:bodyPr vert="horz" lIns="92327" tIns="46163" rIns="92327" bIns="46163" rtlCol="0" anchor="b"/>
          <a:lstStyle>
            <a:lvl1pPr algn="r">
              <a:defRPr sz="1200"/>
            </a:lvl1pPr>
          </a:lstStyle>
          <a:p>
            <a:fld id="{E975BFDE-EB2E-4081-88C5-7215A6D72CE2}" type="slidenum">
              <a:rPr lang="en-US" smtClean="0"/>
              <a:t>‹#›</a:t>
            </a:fld>
            <a:endParaRPr lang="en-US"/>
          </a:p>
        </p:txBody>
      </p:sp>
    </p:spTree>
    <p:extLst>
      <p:ext uri="{BB962C8B-B14F-4D97-AF65-F5344CB8AC3E}">
        <p14:creationId xmlns:p14="http://schemas.microsoft.com/office/powerpoint/2010/main" val="267332967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3077739" cy="471055"/>
          </a:xfrm>
          <a:prstGeom prst="rect">
            <a:avLst/>
          </a:prstGeom>
        </p:spPr>
        <p:txBody>
          <a:bodyPr vert="horz" lIns="94229" tIns="47115" rIns="94229" bIns="47115" rtlCol="0"/>
          <a:lstStyle>
            <a:lvl1pPr algn="l">
              <a:defRPr sz="1200"/>
            </a:lvl1pPr>
          </a:lstStyle>
          <a:p>
            <a:endParaRPr lang="en-US"/>
          </a:p>
        </p:txBody>
      </p:sp>
      <p:sp>
        <p:nvSpPr>
          <p:cNvPr id="3" name="Date Placeholder 2"/>
          <p:cNvSpPr>
            <a:spLocks noGrp="1"/>
          </p:cNvSpPr>
          <p:nvPr>
            <p:ph type="dt" idx="1"/>
          </p:nvPr>
        </p:nvSpPr>
        <p:spPr>
          <a:xfrm>
            <a:off x="4023093" y="0"/>
            <a:ext cx="3077739" cy="471055"/>
          </a:xfrm>
          <a:prstGeom prst="rect">
            <a:avLst/>
          </a:prstGeom>
        </p:spPr>
        <p:txBody>
          <a:bodyPr vert="horz" lIns="94229" tIns="47115" rIns="94229" bIns="47115" rtlCol="0"/>
          <a:lstStyle>
            <a:lvl1pPr algn="r">
              <a:defRPr sz="1200"/>
            </a:lvl1pPr>
          </a:lstStyle>
          <a:p>
            <a:fld id="{0329C528-2C95-4D6A-A91F-71D61717C989}" type="datetimeFigureOut">
              <a:rPr lang="en-US" smtClean="0"/>
              <a:t>9/23/2020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sp>
      <p:sp>
        <p:nvSpPr>
          <p:cNvPr id="5" name="Notes Placeholder 4"/>
          <p:cNvSpPr>
            <a:spLocks noGrp="1"/>
          </p:cNvSpPr>
          <p:nvPr>
            <p:ph type="body" sz="quarter" idx="3"/>
          </p:nvPr>
        </p:nvSpPr>
        <p:spPr>
          <a:xfrm>
            <a:off x="710248" y="4518203"/>
            <a:ext cx="5681980" cy="3696712"/>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9" tIns="47115" rIns="94229" bIns="47115" rtlCol="0" anchor="b"/>
          <a:lstStyle>
            <a:lvl1pPr algn="r">
              <a:defRPr sz="1200"/>
            </a:lvl1pPr>
          </a:lstStyle>
          <a:p>
            <a:fld id="{79C3EA36-9F86-4AA3-AC61-4E5413047AC6}" type="slidenum">
              <a:rPr lang="en-US" smtClean="0"/>
              <a:t>‹#›</a:t>
            </a:fld>
            <a:endParaRPr lang="en-US"/>
          </a:p>
        </p:txBody>
      </p:sp>
    </p:spTree>
    <p:extLst>
      <p:ext uri="{BB962C8B-B14F-4D97-AF65-F5344CB8AC3E}">
        <p14:creationId xmlns:p14="http://schemas.microsoft.com/office/powerpoint/2010/main" val="335622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51.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52.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53.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54.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55.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56.xml.rels>&#65279;<?xml version="1.0" encoding="utf-8" standalone="yes"?><Relationships xmlns="http://schemas.openxmlformats.org/package/2006/relationships"><Relationship Id="rId1" Type="http://schemas.openxmlformats.org/officeDocument/2006/relationships/slide" Target="../slides/slide56.xml" /><Relationship Id="rId2" Type="http://schemas.openxmlformats.org/officeDocument/2006/relationships/notesMaster" Target="../notesMasters/notesMaster1.xml" /></Relationships>
</file>

<file path=ppt/notesSlides/_rels/notesSlide57.xml.rels>&#65279;<?xml version="1.0" encoding="utf-8" standalone="yes"?><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s>
</file>

<file path=ppt/notesSlides/_rels/notesSlide58.xml.rels>&#65279;<?xml version="1.0" encoding="utf-8" standalone="yes"?><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s>
</file>

<file path=ppt/notesSlides/_rels/notesSlide59.xml.rels>&#65279;<?xml version="1.0" encoding="utf-8" standalone="yes"?><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60.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61.xml.rels>&#65279;<?xml version="1.0" encoding="utf-8" standalone="yes"?><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s>
</file>

<file path=ppt/notesSlides/_rels/notesSlide62.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63.xml.rels>&#65279;<?xml version="1.0" encoding="utf-8" standalone="yes"?><Relationships xmlns="http://schemas.openxmlformats.org/package/2006/relationships"><Relationship Id="rId1" Type="http://schemas.openxmlformats.org/officeDocument/2006/relationships/slide" Target="../slides/slide63.xml" /><Relationship Id="rId2" Type="http://schemas.openxmlformats.org/officeDocument/2006/relationships/notesMaster" Target="../notesMasters/notesMaster1.xml" /></Relationships>
</file>

<file path=ppt/notesSlides/_rels/notesSlide64.xml.rels>&#65279;<?xml version="1.0" encoding="utf-8" standalone="yes"?><Relationships xmlns="http://schemas.openxmlformats.org/package/2006/relationships"><Relationship Id="rId1" Type="http://schemas.openxmlformats.org/officeDocument/2006/relationships/slide" Target="../slides/slide64.xml" /><Relationship Id="rId2" Type="http://schemas.openxmlformats.org/officeDocument/2006/relationships/notesMaster" Target="../notesMasters/notesMaster1.xml" /></Relationships>
</file>

<file path=ppt/notesSlides/_rels/notesSlide65.xml.rels>&#65279;<?xml version="1.0" encoding="utf-8" standalone="yes"?><Relationships xmlns="http://schemas.openxmlformats.org/package/2006/relationships"><Relationship Id="rId1" Type="http://schemas.openxmlformats.org/officeDocument/2006/relationships/slide" Target="../slides/slide65.xml" /><Relationship Id="rId2" Type="http://schemas.openxmlformats.org/officeDocument/2006/relationships/notesMaster" Target="../notesMasters/notesMaster1.xml" /></Relationships>
</file>

<file path=ppt/notesSlides/_rels/notesSlide66.xml.rels>&#65279;<?xml version="1.0" encoding="utf-8" standalone="yes"?><Relationships xmlns="http://schemas.openxmlformats.org/package/2006/relationships"><Relationship Id="rId1" Type="http://schemas.openxmlformats.org/officeDocument/2006/relationships/slide" Target="../slides/slide66.xml" /><Relationship Id="rId2" Type="http://schemas.openxmlformats.org/officeDocument/2006/relationships/notesMaster" Target="../notesMasters/notesMaster1.xml" /></Relationships>
</file>

<file path=ppt/notesSlides/_rels/notesSlide67.xml.rels>&#65279;<?xml version="1.0" encoding="utf-8" standalone="yes"?><Relationships xmlns="http://schemas.openxmlformats.org/package/2006/relationships"><Relationship Id="rId1" Type="http://schemas.openxmlformats.org/officeDocument/2006/relationships/slide" Target="../slides/slide67.xml" /><Relationship Id="rId2" Type="http://schemas.openxmlformats.org/officeDocument/2006/relationships/notesMaster" Target="../notesMasters/notesMaster1.xml" /></Relationships>
</file>

<file path=ppt/notesSlides/_rels/notesSlide68.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_rels/notesSlide69.xml.rels>&#65279;<?xml version="1.0" encoding="utf-8" standalone="yes"?><Relationships xmlns="http://schemas.openxmlformats.org/package/2006/relationships"><Relationship Id="rId1" Type="http://schemas.openxmlformats.org/officeDocument/2006/relationships/slide" Target="../slides/slide69.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0.xml.rels>&#65279;<?xml version="1.0" encoding="utf-8" standalone="yes"?><Relationships xmlns="http://schemas.openxmlformats.org/package/2006/relationships"><Relationship Id="rId1" Type="http://schemas.openxmlformats.org/officeDocument/2006/relationships/slide" Target="../slides/slide70.xml" /><Relationship Id="rId2" Type="http://schemas.openxmlformats.org/officeDocument/2006/relationships/notesMaster" Target="../notesMasters/notesMaster1.xml" /></Relationships>
</file>

<file path=ppt/notesSlides/_rels/notesSlide71.xml.rels>&#65279;<?xml version="1.0" encoding="utf-8" standalone="yes"?><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s>
</file>

<file path=ppt/notesSlides/_rels/notesSlide72.xml.rels>&#65279;<?xml version="1.0" encoding="utf-8" standalone="yes"?><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s>
</file>

<file path=ppt/notesSlides/_rels/notesSlide73.xml.rels>&#65279;<?xml version="1.0" encoding="utf-8" standalone="yes"?><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74.xml.rels>&#65279;<?xml version="1.0" encoding="utf-8" standalone="yes"?><Relationships xmlns="http://schemas.openxmlformats.org/package/2006/relationships"><Relationship Id="rId1" Type="http://schemas.openxmlformats.org/officeDocument/2006/relationships/slide" Target="../slides/slide74.xml" /><Relationship Id="rId2" Type="http://schemas.openxmlformats.org/officeDocument/2006/relationships/notesMaster" Target="../notesMasters/notesMaster1.xml" /></Relationships>
</file>

<file path=ppt/notesSlides/_rels/notesSlide75.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76.xml.rels>&#65279;<?xml version="1.0" encoding="utf-8" standalone="yes"?><Relationships xmlns="http://schemas.openxmlformats.org/package/2006/relationships"><Relationship Id="rId1" Type="http://schemas.openxmlformats.org/officeDocument/2006/relationships/slide" Target="../slides/slide76.xml" /><Relationship Id="rId2" Type="http://schemas.openxmlformats.org/officeDocument/2006/relationships/notesMaster" Target="../notesMasters/notesMaster1.xml" /></Relationships>
</file>

<file path=ppt/notesSlides/_rels/notesSlide77.xml.rels>&#65279;<?xml version="1.0" encoding="utf-8" standalone="yes"?><Relationships xmlns="http://schemas.openxmlformats.org/package/2006/relationships"><Relationship Id="rId1" Type="http://schemas.openxmlformats.org/officeDocument/2006/relationships/slide" Target="../slides/slide77.xml" /><Relationship Id="rId2" Type="http://schemas.openxmlformats.org/officeDocument/2006/relationships/notesMaster" Target="../notesMasters/notesMaster1.xml" /></Relationships>
</file>

<file path=ppt/notesSlides/_rels/notesSlide78.xml.rels>&#65279;<?xml version="1.0" encoding="utf-8" standalone="yes"?><Relationships xmlns="http://schemas.openxmlformats.org/package/2006/relationships"><Relationship Id="rId1" Type="http://schemas.openxmlformats.org/officeDocument/2006/relationships/slide" Target="../slides/slide78.xml" /><Relationship Id="rId2" Type="http://schemas.openxmlformats.org/officeDocument/2006/relationships/notesMaster" Target="../notesMasters/notesMaster1.xml" /></Relationships>
</file>

<file path=ppt/notesSlides/_rels/notesSlide79.xml.rels>&#65279;<?xml version="1.0" encoding="utf-8" standalone="yes"?><Relationships xmlns="http://schemas.openxmlformats.org/package/2006/relationships"><Relationship Id="rId1" Type="http://schemas.openxmlformats.org/officeDocument/2006/relationships/slide" Target="../slides/slide79.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80.xml.rels>&#65279;<?xml version="1.0" encoding="utf-8" standalone="yes"?><Relationships xmlns="http://schemas.openxmlformats.org/package/2006/relationships"><Relationship Id="rId1" Type="http://schemas.openxmlformats.org/officeDocument/2006/relationships/slide" Target="../slides/slide80.xml" /><Relationship Id="rId2" Type="http://schemas.openxmlformats.org/officeDocument/2006/relationships/notesMaster" Target="../notesMasters/notesMaster1.xml" /></Relationships>
</file>

<file path=ppt/notesSlides/_rels/notesSlide81.xml.rels>&#65279;<?xml version="1.0" encoding="utf-8" standalone="yes"?><Relationships xmlns="http://schemas.openxmlformats.org/package/2006/relationships"><Relationship Id="rId1" Type="http://schemas.openxmlformats.org/officeDocument/2006/relationships/slide" Target="../slides/slide81.xml" /><Relationship Id="rId2" Type="http://schemas.openxmlformats.org/officeDocument/2006/relationships/notesMaster" Target="../notesMasters/notesMaster1.xml" /></Relationships>
</file>

<file path=ppt/notesSlides/_rels/notesSlide82.xml.rels>&#65279;<?xml version="1.0" encoding="utf-8" standalone="yes"?><Relationships xmlns="http://schemas.openxmlformats.org/package/2006/relationships"><Relationship Id="rId1" Type="http://schemas.openxmlformats.org/officeDocument/2006/relationships/slide" Target="../slides/slide82.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C3EA36-9F86-4AA3-AC61-4E5413047AC6}" type="slidenum">
              <a:rPr lang="en-US" smtClean="0"/>
              <a:t>1</a:t>
            </a:fld>
            <a:endParaRPr lang="en-US"/>
          </a:p>
        </p:txBody>
      </p:sp>
    </p:spTree>
    <p:extLst>
      <p:ext uri="{BB962C8B-B14F-4D97-AF65-F5344CB8AC3E}">
        <p14:creationId xmlns:p14="http://schemas.microsoft.com/office/powerpoint/2010/main" val="1972504627"/>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10</a:t>
            </a:fld>
            <a:endParaRPr lang="en-US"/>
          </a:p>
        </p:txBody>
      </p:sp>
    </p:spTree>
    <p:extLst>
      <p:ext uri="{BB962C8B-B14F-4D97-AF65-F5344CB8AC3E}">
        <p14:creationId xmlns:p14="http://schemas.microsoft.com/office/powerpoint/2010/main" val="2022790428"/>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11</a:t>
            </a:fld>
            <a:endParaRPr lang="en-US"/>
          </a:p>
        </p:txBody>
      </p:sp>
    </p:spTree>
    <p:extLst>
      <p:ext uri="{BB962C8B-B14F-4D97-AF65-F5344CB8AC3E}">
        <p14:creationId xmlns:p14="http://schemas.microsoft.com/office/powerpoint/2010/main" val="223892043"/>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12</a:t>
            </a:fld>
            <a:endParaRPr lang="en-US"/>
          </a:p>
        </p:txBody>
      </p:sp>
    </p:spTree>
    <p:extLst>
      <p:ext uri="{BB962C8B-B14F-4D97-AF65-F5344CB8AC3E}">
        <p14:creationId xmlns:p14="http://schemas.microsoft.com/office/powerpoint/2010/main" val="2650853840"/>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13</a:t>
            </a:fld>
            <a:endParaRPr lang="en-US"/>
          </a:p>
        </p:txBody>
      </p:sp>
    </p:spTree>
    <p:extLst>
      <p:ext uri="{BB962C8B-B14F-4D97-AF65-F5344CB8AC3E}">
        <p14:creationId xmlns:p14="http://schemas.microsoft.com/office/powerpoint/2010/main" val="2655731859"/>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14</a:t>
            </a:fld>
            <a:endParaRPr lang="en-US"/>
          </a:p>
        </p:txBody>
      </p:sp>
    </p:spTree>
    <p:extLst>
      <p:ext uri="{BB962C8B-B14F-4D97-AF65-F5344CB8AC3E}">
        <p14:creationId xmlns:p14="http://schemas.microsoft.com/office/powerpoint/2010/main" val="1056528121"/>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15</a:t>
            </a:fld>
            <a:endParaRPr lang="en-US"/>
          </a:p>
        </p:txBody>
      </p:sp>
    </p:spTree>
    <p:extLst>
      <p:ext uri="{BB962C8B-B14F-4D97-AF65-F5344CB8AC3E}">
        <p14:creationId xmlns:p14="http://schemas.microsoft.com/office/powerpoint/2010/main" val="811083254"/>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16</a:t>
            </a:fld>
            <a:endParaRPr lang="en-US"/>
          </a:p>
        </p:txBody>
      </p:sp>
    </p:spTree>
    <p:extLst>
      <p:ext uri="{BB962C8B-B14F-4D97-AF65-F5344CB8AC3E}">
        <p14:creationId xmlns:p14="http://schemas.microsoft.com/office/powerpoint/2010/main" val="1681873639"/>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17</a:t>
            </a:fld>
            <a:endParaRPr lang="en-US"/>
          </a:p>
        </p:txBody>
      </p:sp>
    </p:spTree>
    <p:extLst>
      <p:ext uri="{BB962C8B-B14F-4D97-AF65-F5344CB8AC3E}">
        <p14:creationId xmlns:p14="http://schemas.microsoft.com/office/powerpoint/2010/main" val="1851128622"/>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18</a:t>
            </a:fld>
            <a:endParaRPr lang="en-US"/>
          </a:p>
        </p:txBody>
      </p:sp>
    </p:spTree>
    <p:extLst>
      <p:ext uri="{BB962C8B-B14F-4D97-AF65-F5344CB8AC3E}">
        <p14:creationId xmlns:p14="http://schemas.microsoft.com/office/powerpoint/2010/main" val="1676947577"/>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19</a:t>
            </a:fld>
            <a:endParaRPr lang="en-US"/>
          </a:p>
        </p:txBody>
      </p:sp>
    </p:spTree>
    <p:extLst>
      <p:ext uri="{BB962C8B-B14F-4D97-AF65-F5344CB8AC3E}">
        <p14:creationId xmlns:p14="http://schemas.microsoft.com/office/powerpoint/2010/main" val="2019339065"/>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a:t>
            </a:fld>
            <a:endParaRPr lang="en-US"/>
          </a:p>
        </p:txBody>
      </p:sp>
    </p:spTree>
    <p:extLst>
      <p:ext uri="{BB962C8B-B14F-4D97-AF65-F5344CB8AC3E}">
        <p14:creationId xmlns:p14="http://schemas.microsoft.com/office/powerpoint/2010/main" val="1216493092"/>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20</a:t>
            </a:fld>
            <a:endParaRPr lang="en-US"/>
          </a:p>
        </p:txBody>
      </p:sp>
    </p:spTree>
    <p:extLst>
      <p:ext uri="{BB962C8B-B14F-4D97-AF65-F5344CB8AC3E}">
        <p14:creationId xmlns:p14="http://schemas.microsoft.com/office/powerpoint/2010/main" val="2973956491"/>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21</a:t>
            </a:fld>
            <a:endParaRPr lang="en-US"/>
          </a:p>
        </p:txBody>
      </p:sp>
    </p:spTree>
    <p:extLst>
      <p:ext uri="{BB962C8B-B14F-4D97-AF65-F5344CB8AC3E}">
        <p14:creationId xmlns:p14="http://schemas.microsoft.com/office/powerpoint/2010/main" val="3268295148"/>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22</a:t>
            </a:fld>
            <a:endParaRPr lang="en-US"/>
          </a:p>
        </p:txBody>
      </p:sp>
    </p:spTree>
    <p:extLst>
      <p:ext uri="{BB962C8B-B14F-4D97-AF65-F5344CB8AC3E}">
        <p14:creationId xmlns:p14="http://schemas.microsoft.com/office/powerpoint/2010/main" val="2824780440"/>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23</a:t>
            </a:fld>
            <a:endParaRPr lang="en-US"/>
          </a:p>
        </p:txBody>
      </p:sp>
    </p:spTree>
    <p:extLst>
      <p:ext uri="{BB962C8B-B14F-4D97-AF65-F5344CB8AC3E}">
        <p14:creationId xmlns:p14="http://schemas.microsoft.com/office/powerpoint/2010/main" val="541042877"/>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24</a:t>
            </a:fld>
            <a:endParaRPr lang="en-US"/>
          </a:p>
        </p:txBody>
      </p:sp>
    </p:spTree>
    <p:extLst>
      <p:ext uri="{BB962C8B-B14F-4D97-AF65-F5344CB8AC3E}">
        <p14:creationId xmlns:p14="http://schemas.microsoft.com/office/powerpoint/2010/main" val="2347911742"/>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25</a:t>
            </a:fld>
            <a:endParaRPr lang="en-US"/>
          </a:p>
        </p:txBody>
      </p:sp>
    </p:spTree>
    <p:extLst>
      <p:ext uri="{BB962C8B-B14F-4D97-AF65-F5344CB8AC3E}">
        <p14:creationId xmlns:p14="http://schemas.microsoft.com/office/powerpoint/2010/main" val="3920450306"/>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26</a:t>
            </a:fld>
            <a:endParaRPr lang="en-US"/>
          </a:p>
        </p:txBody>
      </p:sp>
    </p:spTree>
    <p:extLst>
      <p:ext uri="{BB962C8B-B14F-4D97-AF65-F5344CB8AC3E}">
        <p14:creationId xmlns:p14="http://schemas.microsoft.com/office/powerpoint/2010/main" val="1831263528"/>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27</a:t>
            </a:fld>
            <a:endParaRPr lang="en-US"/>
          </a:p>
        </p:txBody>
      </p:sp>
    </p:spTree>
    <p:extLst>
      <p:ext uri="{BB962C8B-B14F-4D97-AF65-F5344CB8AC3E}">
        <p14:creationId xmlns:p14="http://schemas.microsoft.com/office/powerpoint/2010/main" val="1747618373"/>
      </p:ext>
    </p:extLst>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28</a:t>
            </a:fld>
            <a:endParaRPr lang="en-US"/>
          </a:p>
        </p:txBody>
      </p:sp>
    </p:spTree>
    <p:extLst>
      <p:ext uri="{BB962C8B-B14F-4D97-AF65-F5344CB8AC3E}">
        <p14:creationId xmlns:p14="http://schemas.microsoft.com/office/powerpoint/2010/main" val="509720442"/>
      </p:ext>
    </p:extLst>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29</a:t>
            </a:fld>
            <a:endParaRPr lang="en-US"/>
          </a:p>
        </p:txBody>
      </p:sp>
    </p:spTree>
    <p:extLst>
      <p:ext uri="{BB962C8B-B14F-4D97-AF65-F5344CB8AC3E}">
        <p14:creationId xmlns:p14="http://schemas.microsoft.com/office/powerpoint/2010/main" val="1650803587"/>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C3EA36-9F86-4AA3-AC61-4E5413047AC6}" type="slidenum">
              <a:rPr lang="en-US" smtClean="0"/>
              <a:t>3</a:t>
            </a:fld>
            <a:endParaRPr lang="en-US"/>
          </a:p>
        </p:txBody>
      </p:sp>
    </p:spTree>
    <p:extLst>
      <p:ext uri="{BB962C8B-B14F-4D97-AF65-F5344CB8AC3E}">
        <p14:creationId xmlns:p14="http://schemas.microsoft.com/office/powerpoint/2010/main" val="442099346"/>
      </p:ext>
    </p:extLst>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30</a:t>
            </a:fld>
            <a:endParaRPr lang="en-US"/>
          </a:p>
        </p:txBody>
      </p:sp>
    </p:spTree>
    <p:extLst>
      <p:ext uri="{BB962C8B-B14F-4D97-AF65-F5344CB8AC3E}">
        <p14:creationId xmlns:p14="http://schemas.microsoft.com/office/powerpoint/2010/main" val="3084368676"/>
      </p:ext>
    </p:extLst>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31</a:t>
            </a:fld>
            <a:endParaRPr lang="en-US"/>
          </a:p>
        </p:txBody>
      </p:sp>
    </p:spTree>
    <p:extLst>
      <p:ext uri="{BB962C8B-B14F-4D97-AF65-F5344CB8AC3E}">
        <p14:creationId xmlns:p14="http://schemas.microsoft.com/office/powerpoint/2010/main" val="4162802199"/>
      </p:ext>
    </p:extLst>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32</a:t>
            </a:fld>
            <a:endParaRPr lang="en-US"/>
          </a:p>
        </p:txBody>
      </p:sp>
    </p:spTree>
    <p:extLst>
      <p:ext uri="{BB962C8B-B14F-4D97-AF65-F5344CB8AC3E}">
        <p14:creationId xmlns:p14="http://schemas.microsoft.com/office/powerpoint/2010/main" val="210661905"/>
      </p:ext>
    </p:extLst>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33</a:t>
            </a:fld>
            <a:endParaRPr lang="en-US"/>
          </a:p>
        </p:txBody>
      </p:sp>
    </p:spTree>
    <p:extLst>
      <p:ext uri="{BB962C8B-B14F-4D97-AF65-F5344CB8AC3E}">
        <p14:creationId xmlns:p14="http://schemas.microsoft.com/office/powerpoint/2010/main" val="1306243722"/>
      </p:ext>
    </p:extLst>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34</a:t>
            </a:fld>
            <a:endParaRPr lang="en-US"/>
          </a:p>
        </p:txBody>
      </p:sp>
    </p:spTree>
    <p:extLst>
      <p:ext uri="{BB962C8B-B14F-4D97-AF65-F5344CB8AC3E}">
        <p14:creationId xmlns:p14="http://schemas.microsoft.com/office/powerpoint/2010/main" val="3387976116"/>
      </p:ext>
    </p:extLst>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35</a:t>
            </a:fld>
            <a:endParaRPr lang="en-US"/>
          </a:p>
        </p:txBody>
      </p:sp>
    </p:spTree>
    <p:extLst>
      <p:ext uri="{BB962C8B-B14F-4D97-AF65-F5344CB8AC3E}">
        <p14:creationId xmlns:p14="http://schemas.microsoft.com/office/powerpoint/2010/main" val="170734344"/>
      </p:ext>
    </p:extLst>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36</a:t>
            </a:fld>
            <a:endParaRPr lang="en-US"/>
          </a:p>
        </p:txBody>
      </p:sp>
    </p:spTree>
    <p:extLst>
      <p:ext uri="{BB962C8B-B14F-4D97-AF65-F5344CB8AC3E}">
        <p14:creationId xmlns:p14="http://schemas.microsoft.com/office/powerpoint/2010/main" val="2388893990"/>
      </p:ext>
    </p:extLst>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37</a:t>
            </a:fld>
            <a:endParaRPr lang="en-US"/>
          </a:p>
        </p:txBody>
      </p:sp>
    </p:spTree>
    <p:extLst>
      <p:ext uri="{BB962C8B-B14F-4D97-AF65-F5344CB8AC3E}">
        <p14:creationId xmlns:p14="http://schemas.microsoft.com/office/powerpoint/2010/main" val="1934684543"/>
      </p:ext>
    </p:extLst>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38</a:t>
            </a:fld>
            <a:endParaRPr lang="en-US"/>
          </a:p>
        </p:txBody>
      </p:sp>
    </p:spTree>
    <p:extLst>
      <p:ext uri="{BB962C8B-B14F-4D97-AF65-F5344CB8AC3E}">
        <p14:creationId xmlns:p14="http://schemas.microsoft.com/office/powerpoint/2010/main" val="2512028038"/>
      </p:ext>
    </p:extLst>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39</a:t>
            </a:fld>
            <a:endParaRPr lang="en-US"/>
          </a:p>
        </p:txBody>
      </p:sp>
    </p:spTree>
    <p:extLst>
      <p:ext uri="{BB962C8B-B14F-4D97-AF65-F5344CB8AC3E}">
        <p14:creationId xmlns:p14="http://schemas.microsoft.com/office/powerpoint/2010/main" val="1090740687"/>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a:t>
            </a:fld>
            <a:endParaRPr lang="en-US"/>
          </a:p>
        </p:txBody>
      </p:sp>
    </p:spTree>
    <p:extLst>
      <p:ext uri="{BB962C8B-B14F-4D97-AF65-F5344CB8AC3E}">
        <p14:creationId xmlns:p14="http://schemas.microsoft.com/office/powerpoint/2010/main" val="3322608649"/>
      </p:ext>
    </p:extLst>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40</a:t>
            </a:fld>
            <a:endParaRPr lang="en-US"/>
          </a:p>
        </p:txBody>
      </p:sp>
    </p:spTree>
    <p:extLst>
      <p:ext uri="{BB962C8B-B14F-4D97-AF65-F5344CB8AC3E}">
        <p14:creationId xmlns:p14="http://schemas.microsoft.com/office/powerpoint/2010/main" val="1194744011"/>
      </p:ext>
    </p:extLst>
  </p:cSld>
  <p:clrMapOvr>
    <a:masterClrMapping/>
  </p:clrMapOvr>
</p:notes>
</file>

<file path=ppt/notesSlides/notesSlide4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41</a:t>
            </a:fld>
            <a:endParaRPr lang="en-US"/>
          </a:p>
        </p:txBody>
      </p:sp>
    </p:spTree>
    <p:extLst>
      <p:ext uri="{BB962C8B-B14F-4D97-AF65-F5344CB8AC3E}">
        <p14:creationId xmlns:p14="http://schemas.microsoft.com/office/powerpoint/2010/main" val="2814453739"/>
      </p:ext>
    </p:extLst>
  </p:cSld>
  <p:clrMapOvr>
    <a:masterClrMapping/>
  </p:clrMapOvr>
</p:notes>
</file>

<file path=ppt/notesSlides/notesSlide4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42</a:t>
            </a:fld>
            <a:endParaRPr lang="en-US"/>
          </a:p>
        </p:txBody>
      </p:sp>
    </p:spTree>
    <p:extLst>
      <p:ext uri="{BB962C8B-B14F-4D97-AF65-F5344CB8AC3E}">
        <p14:creationId xmlns:p14="http://schemas.microsoft.com/office/powerpoint/2010/main" val="1744669691"/>
      </p:ext>
    </p:extLst>
  </p:cSld>
  <p:clrMapOvr>
    <a:masterClrMapping/>
  </p:clrMapOvr>
</p:notes>
</file>

<file path=ppt/notesSlides/notesSlide4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43</a:t>
            </a:fld>
            <a:endParaRPr lang="en-US"/>
          </a:p>
        </p:txBody>
      </p:sp>
    </p:spTree>
    <p:extLst>
      <p:ext uri="{BB962C8B-B14F-4D97-AF65-F5344CB8AC3E}">
        <p14:creationId xmlns:p14="http://schemas.microsoft.com/office/powerpoint/2010/main" val="2622525453"/>
      </p:ext>
    </p:extLst>
  </p:cSld>
  <p:clrMapOvr>
    <a:masterClrMapping/>
  </p:clrMapOvr>
</p:notes>
</file>

<file path=ppt/notesSlides/notesSlide4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44</a:t>
            </a:fld>
            <a:endParaRPr lang="en-US"/>
          </a:p>
        </p:txBody>
      </p:sp>
    </p:spTree>
    <p:extLst>
      <p:ext uri="{BB962C8B-B14F-4D97-AF65-F5344CB8AC3E}">
        <p14:creationId xmlns:p14="http://schemas.microsoft.com/office/powerpoint/2010/main" val="852427543"/>
      </p:ext>
    </p:extLst>
  </p:cSld>
  <p:clrMapOvr>
    <a:masterClrMapping/>
  </p:clrMapOvr>
</p:notes>
</file>

<file path=ppt/notesSlides/notesSlide4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45</a:t>
            </a:fld>
            <a:endParaRPr lang="en-US"/>
          </a:p>
        </p:txBody>
      </p:sp>
    </p:spTree>
    <p:extLst>
      <p:ext uri="{BB962C8B-B14F-4D97-AF65-F5344CB8AC3E}">
        <p14:creationId xmlns:p14="http://schemas.microsoft.com/office/powerpoint/2010/main" val="478979377"/>
      </p:ext>
    </p:extLst>
  </p:cSld>
  <p:clrMapOvr>
    <a:masterClrMapping/>
  </p:clrMapOvr>
</p:notes>
</file>

<file path=ppt/notesSlides/notesSlide4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46</a:t>
            </a:fld>
            <a:endParaRPr lang="en-US"/>
          </a:p>
        </p:txBody>
      </p:sp>
    </p:spTree>
    <p:extLst>
      <p:ext uri="{BB962C8B-B14F-4D97-AF65-F5344CB8AC3E}">
        <p14:creationId xmlns:p14="http://schemas.microsoft.com/office/powerpoint/2010/main" val="611592008"/>
      </p:ext>
    </p:extLst>
  </p:cSld>
  <p:clrMapOvr>
    <a:masterClrMapping/>
  </p:clrMapOvr>
</p:notes>
</file>

<file path=ppt/notesSlides/notesSlide4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47</a:t>
            </a:fld>
            <a:endParaRPr lang="en-US"/>
          </a:p>
        </p:txBody>
      </p:sp>
    </p:spTree>
    <p:extLst>
      <p:ext uri="{BB962C8B-B14F-4D97-AF65-F5344CB8AC3E}">
        <p14:creationId xmlns:p14="http://schemas.microsoft.com/office/powerpoint/2010/main" val="1065262507"/>
      </p:ext>
    </p:extLst>
  </p:cSld>
  <p:clrMapOvr>
    <a:masterClrMapping/>
  </p:clrMapOvr>
</p:notes>
</file>

<file path=ppt/notesSlides/notesSlide4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48</a:t>
            </a:fld>
            <a:endParaRPr lang="en-US"/>
          </a:p>
        </p:txBody>
      </p:sp>
    </p:spTree>
    <p:extLst>
      <p:ext uri="{BB962C8B-B14F-4D97-AF65-F5344CB8AC3E}">
        <p14:creationId xmlns:p14="http://schemas.microsoft.com/office/powerpoint/2010/main" val="2762968965"/>
      </p:ext>
    </p:extLst>
  </p:cSld>
  <p:clrMapOvr>
    <a:masterClrMapping/>
  </p:clrMapOvr>
</p:notes>
</file>

<file path=ppt/notesSlides/notesSlide4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49</a:t>
            </a:fld>
            <a:endParaRPr lang="en-US"/>
          </a:p>
        </p:txBody>
      </p:sp>
    </p:spTree>
    <p:extLst>
      <p:ext uri="{BB962C8B-B14F-4D97-AF65-F5344CB8AC3E}">
        <p14:creationId xmlns:p14="http://schemas.microsoft.com/office/powerpoint/2010/main" val="287602492"/>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a:t>
            </a:fld>
            <a:endParaRPr lang="en-US"/>
          </a:p>
        </p:txBody>
      </p:sp>
    </p:spTree>
    <p:extLst>
      <p:ext uri="{BB962C8B-B14F-4D97-AF65-F5344CB8AC3E}">
        <p14:creationId xmlns:p14="http://schemas.microsoft.com/office/powerpoint/2010/main" val="538390451"/>
      </p:ext>
    </p:extLst>
  </p:cSld>
  <p:clrMapOvr>
    <a:masterClrMapping/>
  </p:clrMapOvr>
</p:notes>
</file>

<file path=ppt/notesSlides/notesSlide5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50</a:t>
            </a:fld>
            <a:endParaRPr lang="en-US"/>
          </a:p>
        </p:txBody>
      </p:sp>
    </p:spTree>
    <p:extLst>
      <p:ext uri="{BB962C8B-B14F-4D97-AF65-F5344CB8AC3E}">
        <p14:creationId xmlns:p14="http://schemas.microsoft.com/office/powerpoint/2010/main" val="3651064429"/>
      </p:ext>
    </p:extLst>
  </p:cSld>
  <p:clrMapOvr>
    <a:masterClrMapping/>
  </p:clrMapOvr>
</p:notes>
</file>

<file path=ppt/notesSlides/notesSlide5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51</a:t>
            </a:fld>
            <a:endParaRPr lang="en-US"/>
          </a:p>
        </p:txBody>
      </p:sp>
    </p:spTree>
    <p:extLst>
      <p:ext uri="{BB962C8B-B14F-4D97-AF65-F5344CB8AC3E}">
        <p14:creationId xmlns:p14="http://schemas.microsoft.com/office/powerpoint/2010/main" val="1680906998"/>
      </p:ext>
    </p:extLst>
  </p:cSld>
  <p:clrMapOvr>
    <a:masterClrMapping/>
  </p:clrMapOvr>
</p:notes>
</file>

<file path=ppt/notesSlides/notesSlide5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52</a:t>
            </a:fld>
            <a:endParaRPr lang="en-US"/>
          </a:p>
        </p:txBody>
      </p:sp>
    </p:spTree>
    <p:extLst>
      <p:ext uri="{BB962C8B-B14F-4D97-AF65-F5344CB8AC3E}">
        <p14:creationId xmlns:p14="http://schemas.microsoft.com/office/powerpoint/2010/main" val="2196511633"/>
      </p:ext>
    </p:extLst>
  </p:cSld>
  <p:clrMapOvr>
    <a:masterClrMapping/>
  </p:clrMapOvr>
</p:notes>
</file>

<file path=ppt/notesSlides/notesSlide5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53</a:t>
            </a:fld>
            <a:endParaRPr lang="en-US"/>
          </a:p>
        </p:txBody>
      </p:sp>
    </p:spTree>
    <p:extLst>
      <p:ext uri="{BB962C8B-B14F-4D97-AF65-F5344CB8AC3E}">
        <p14:creationId xmlns:p14="http://schemas.microsoft.com/office/powerpoint/2010/main" val="3327366282"/>
      </p:ext>
    </p:extLst>
  </p:cSld>
  <p:clrMapOvr>
    <a:masterClrMapping/>
  </p:clrMapOvr>
</p:notes>
</file>

<file path=ppt/notesSlides/notesSlide5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54</a:t>
            </a:fld>
            <a:endParaRPr lang="en-US"/>
          </a:p>
        </p:txBody>
      </p:sp>
    </p:spTree>
    <p:extLst>
      <p:ext uri="{BB962C8B-B14F-4D97-AF65-F5344CB8AC3E}">
        <p14:creationId xmlns:p14="http://schemas.microsoft.com/office/powerpoint/2010/main" val="1836520073"/>
      </p:ext>
    </p:extLst>
  </p:cSld>
  <p:clrMapOvr>
    <a:masterClrMapping/>
  </p:clrMapOvr>
</p:notes>
</file>

<file path=ppt/notesSlides/notesSlide5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55</a:t>
            </a:fld>
            <a:endParaRPr lang="en-US"/>
          </a:p>
        </p:txBody>
      </p:sp>
    </p:spTree>
    <p:extLst>
      <p:ext uri="{BB962C8B-B14F-4D97-AF65-F5344CB8AC3E}">
        <p14:creationId xmlns:p14="http://schemas.microsoft.com/office/powerpoint/2010/main" val="3294155929"/>
      </p:ext>
    </p:extLst>
  </p:cSld>
  <p:clrMapOvr>
    <a:masterClrMapping/>
  </p:clrMapOvr>
</p:notes>
</file>

<file path=ppt/notesSlides/notesSlide5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56</a:t>
            </a:fld>
            <a:endParaRPr lang="en-US"/>
          </a:p>
        </p:txBody>
      </p:sp>
    </p:spTree>
    <p:extLst>
      <p:ext uri="{BB962C8B-B14F-4D97-AF65-F5344CB8AC3E}">
        <p14:creationId xmlns:p14="http://schemas.microsoft.com/office/powerpoint/2010/main" val="1827889346"/>
      </p:ext>
    </p:extLst>
  </p:cSld>
  <p:clrMapOvr>
    <a:masterClrMapping/>
  </p:clrMapOvr>
</p:notes>
</file>

<file path=ppt/notesSlides/notesSlide5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57</a:t>
            </a:fld>
            <a:endParaRPr lang="en-US"/>
          </a:p>
        </p:txBody>
      </p:sp>
    </p:spTree>
    <p:extLst>
      <p:ext uri="{BB962C8B-B14F-4D97-AF65-F5344CB8AC3E}">
        <p14:creationId xmlns:p14="http://schemas.microsoft.com/office/powerpoint/2010/main" val="1086139913"/>
      </p:ext>
    </p:extLst>
  </p:cSld>
  <p:clrMapOvr>
    <a:masterClrMapping/>
  </p:clrMapOvr>
</p:notes>
</file>

<file path=ppt/notesSlides/notesSlide5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58</a:t>
            </a:fld>
            <a:endParaRPr lang="en-US"/>
          </a:p>
        </p:txBody>
      </p:sp>
    </p:spTree>
    <p:extLst>
      <p:ext uri="{BB962C8B-B14F-4D97-AF65-F5344CB8AC3E}">
        <p14:creationId xmlns:p14="http://schemas.microsoft.com/office/powerpoint/2010/main" val="2557389398"/>
      </p:ext>
    </p:extLst>
  </p:cSld>
  <p:clrMapOvr>
    <a:masterClrMapping/>
  </p:clrMapOvr>
</p:notes>
</file>

<file path=ppt/notesSlides/notesSlide5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59</a:t>
            </a:fld>
            <a:endParaRPr lang="en-US"/>
          </a:p>
        </p:txBody>
      </p:sp>
    </p:spTree>
    <p:extLst>
      <p:ext uri="{BB962C8B-B14F-4D97-AF65-F5344CB8AC3E}">
        <p14:creationId xmlns:p14="http://schemas.microsoft.com/office/powerpoint/2010/main" val="723119232"/>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a:t>
            </a:fld>
            <a:endParaRPr lang="en-US"/>
          </a:p>
        </p:txBody>
      </p:sp>
    </p:spTree>
    <p:extLst>
      <p:ext uri="{BB962C8B-B14F-4D97-AF65-F5344CB8AC3E}">
        <p14:creationId xmlns:p14="http://schemas.microsoft.com/office/powerpoint/2010/main" val="499056866"/>
      </p:ext>
    </p:extLst>
  </p:cSld>
  <p:clrMapOvr>
    <a:masterClrMapping/>
  </p:clrMapOvr>
</p:notes>
</file>

<file path=ppt/notesSlides/notesSlide6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60</a:t>
            </a:fld>
            <a:endParaRPr lang="en-US"/>
          </a:p>
        </p:txBody>
      </p:sp>
    </p:spTree>
    <p:extLst>
      <p:ext uri="{BB962C8B-B14F-4D97-AF65-F5344CB8AC3E}">
        <p14:creationId xmlns:p14="http://schemas.microsoft.com/office/powerpoint/2010/main" val="863097661"/>
      </p:ext>
    </p:extLst>
  </p:cSld>
  <p:clrMapOvr>
    <a:masterClrMapping/>
  </p:clrMapOvr>
</p:notes>
</file>

<file path=ppt/notesSlides/notesSlide6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61</a:t>
            </a:fld>
            <a:endParaRPr lang="en-US"/>
          </a:p>
        </p:txBody>
      </p:sp>
    </p:spTree>
    <p:extLst>
      <p:ext uri="{BB962C8B-B14F-4D97-AF65-F5344CB8AC3E}">
        <p14:creationId xmlns:p14="http://schemas.microsoft.com/office/powerpoint/2010/main" val="497783866"/>
      </p:ext>
    </p:extLst>
  </p:cSld>
  <p:clrMapOvr>
    <a:masterClrMapping/>
  </p:clrMapOvr>
</p:notes>
</file>

<file path=ppt/notesSlides/notesSlide6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62</a:t>
            </a:fld>
            <a:endParaRPr lang="en-US"/>
          </a:p>
        </p:txBody>
      </p:sp>
    </p:spTree>
    <p:extLst>
      <p:ext uri="{BB962C8B-B14F-4D97-AF65-F5344CB8AC3E}">
        <p14:creationId xmlns:p14="http://schemas.microsoft.com/office/powerpoint/2010/main" val="3003601654"/>
      </p:ext>
    </p:extLst>
  </p:cSld>
  <p:clrMapOvr>
    <a:masterClrMapping/>
  </p:clrMapOvr>
</p:notes>
</file>

<file path=ppt/notesSlides/notesSlide6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63</a:t>
            </a:fld>
            <a:endParaRPr lang="en-US"/>
          </a:p>
        </p:txBody>
      </p:sp>
    </p:spTree>
    <p:extLst>
      <p:ext uri="{BB962C8B-B14F-4D97-AF65-F5344CB8AC3E}">
        <p14:creationId xmlns:p14="http://schemas.microsoft.com/office/powerpoint/2010/main" val="118808394"/>
      </p:ext>
    </p:extLst>
  </p:cSld>
  <p:clrMapOvr>
    <a:masterClrMapping/>
  </p:clrMapOvr>
</p:notes>
</file>

<file path=ppt/notesSlides/notesSlide6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64</a:t>
            </a:fld>
            <a:endParaRPr lang="en-US"/>
          </a:p>
        </p:txBody>
      </p:sp>
    </p:spTree>
    <p:extLst>
      <p:ext uri="{BB962C8B-B14F-4D97-AF65-F5344CB8AC3E}">
        <p14:creationId xmlns:p14="http://schemas.microsoft.com/office/powerpoint/2010/main" val="2506769193"/>
      </p:ext>
    </p:extLst>
  </p:cSld>
  <p:clrMapOvr>
    <a:masterClrMapping/>
  </p:clrMapOvr>
</p:notes>
</file>

<file path=ppt/notesSlides/notesSlide6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65</a:t>
            </a:fld>
            <a:endParaRPr lang="en-US"/>
          </a:p>
        </p:txBody>
      </p:sp>
    </p:spTree>
    <p:extLst>
      <p:ext uri="{BB962C8B-B14F-4D97-AF65-F5344CB8AC3E}">
        <p14:creationId xmlns:p14="http://schemas.microsoft.com/office/powerpoint/2010/main" val="2627376345"/>
      </p:ext>
    </p:extLst>
  </p:cSld>
  <p:clrMapOvr>
    <a:masterClrMapping/>
  </p:clrMapOvr>
</p:notes>
</file>

<file path=ppt/notesSlides/notesSlide6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66</a:t>
            </a:fld>
            <a:endParaRPr lang="en-US"/>
          </a:p>
        </p:txBody>
      </p:sp>
    </p:spTree>
    <p:extLst>
      <p:ext uri="{BB962C8B-B14F-4D97-AF65-F5344CB8AC3E}">
        <p14:creationId xmlns:p14="http://schemas.microsoft.com/office/powerpoint/2010/main" val="2401816000"/>
      </p:ext>
    </p:extLst>
  </p:cSld>
  <p:clrMapOvr>
    <a:masterClrMapping/>
  </p:clrMapOvr>
</p:notes>
</file>

<file path=ppt/notesSlides/notesSlide6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67</a:t>
            </a:fld>
            <a:endParaRPr lang="en-US"/>
          </a:p>
        </p:txBody>
      </p:sp>
    </p:spTree>
    <p:extLst>
      <p:ext uri="{BB962C8B-B14F-4D97-AF65-F5344CB8AC3E}">
        <p14:creationId xmlns:p14="http://schemas.microsoft.com/office/powerpoint/2010/main" val="2595570475"/>
      </p:ext>
    </p:extLst>
  </p:cSld>
  <p:clrMapOvr>
    <a:masterClrMapping/>
  </p:clrMapOvr>
</p:notes>
</file>

<file path=ppt/notesSlides/notesSlide6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68</a:t>
            </a:fld>
            <a:endParaRPr lang="en-US"/>
          </a:p>
        </p:txBody>
      </p:sp>
    </p:spTree>
    <p:extLst>
      <p:ext uri="{BB962C8B-B14F-4D97-AF65-F5344CB8AC3E}">
        <p14:creationId xmlns:p14="http://schemas.microsoft.com/office/powerpoint/2010/main" val="1916757068"/>
      </p:ext>
    </p:extLst>
  </p:cSld>
  <p:clrMapOvr>
    <a:masterClrMapping/>
  </p:clrMapOvr>
</p:notes>
</file>

<file path=ppt/notesSlides/notesSlide6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69</a:t>
            </a:fld>
            <a:endParaRPr lang="en-US"/>
          </a:p>
        </p:txBody>
      </p:sp>
    </p:spTree>
    <p:extLst>
      <p:ext uri="{BB962C8B-B14F-4D97-AF65-F5344CB8AC3E}">
        <p14:creationId xmlns:p14="http://schemas.microsoft.com/office/powerpoint/2010/main" val="3217083638"/>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a:t>
            </a:fld>
            <a:endParaRPr lang="en-US"/>
          </a:p>
        </p:txBody>
      </p:sp>
    </p:spTree>
    <p:extLst>
      <p:ext uri="{BB962C8B-B14F-4D97-AF65-F5344CB8AC3E}">
        <p14:creationId xmlns:p14="http://schemas.microsoft.com/office/powerpoint/2010/main" val="1888478758"/>
      </p:ext>
    </p:extLst>
  </p:cSld>
  <p:clrMapOvr>
    <a:masterClrMapping/>
  </p:clrMapOvr>
</p:notes>
</file>

<file path=ppt/notesSlides/notesSlide7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70</a:t>
            </a:fld>
            <a:endParaRPr lang="en-US"/>
          </a:p>
        </p:txBody>
      </p:sp>
    </p:spTree>
    <p:extLst>
      <p:ext uri="{BB962C8B-B14F-4D97-AF65-F5344CB8AC3E}">
        <p14:creationId xmlns:p14="http://schemas.microsoft.com/office/powerpoint/2010/main" val="2826577707"/>
      </p:ext>
    </p:extLst>
  </p:cSld>
  <p:clrMapOvr>
    <a:masterClrMapping/>
  </p:clrMapOvr>
</p:notes>
</file>

<file path=ppt/notesSlides/notesSlide7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71</a:t>
            </a:fld>
            <a:endParaRPr lang="en-US"/>
          </a:p>
        </p:txBody>
      </p:sp>
    </p:spTree>
    <p:extLst>
      <p:ext uri="{BB962C8B-B14F-4D97-AF65-F5344CB8AC3E}">
        <p14:creationId xmlns:p14="http://schemas.microsoft.com/office/powerpoint/2010/main" val="3801729654"/>
      </p:ext>
    </p:extLst>
  </p:cSld>
  <p:clrMapOvr>
    <a:masterClrMapping/>
  </p:clrMapOvr>
</p:notes>
</file>

<file path=ppt/notesSlides/notesSlide7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72</a:t>
            </a:fld>
            <a:endParaRPr lang="en-US"/>
          </a:p>
        </p:txBody>
      </p:sp>
    </p:spTree>
    <p:extLst>
      <p:ext uri="{BB962C8B-B14F-4D97-AF65-F5344CB8AC3E}">
        <p14:creationId xmlns:p14="http://schemas.microsoft.com/office/powerpoint/2010/main" val="3794359427"/>
      </p:ext>
    </p:extLst>
  </p:cSld>
  <p:clrMapOvr>
    <a:masterClrMapping/>
  </p:clrMapOvr>
</p:notes>
</file>

<file path=ppt/notesSlides/notesSlide7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73</a:t>
            </a:fld>
            <a:endParaRPr lang="en-US"/>
          </a:p>
        </p:txBody>
      </p:sp>
    </p:spTree>
    <p:extLst>
      <p:ext uri="{BB962C8B-B14F-4D97-AF65-F5344CB8AC3E}">
        <p14:creationId xmlns:p14="http://schemas.microsoft.com/office/powerpoint/2010/main" val="3172630397"/>
      </p:ext>
    </p:extLst>
  </p:cSld>
  <p:clrMapOvr>
    <a:masterClrMapping/>
  </p:clrMapOvr>
</p:notes>
</file>

<file path=ppt/notesSlides/notesSlide7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74</a:t>
            </a:fld>
            <a:endParaRPr lang="en-US"/>
          </a:p>
        </p:txBody>
      </p:sp>
    </p:spTree>
    <p:extLst>
      <p:ext uri="{BB962C8B-B14F-4D97-AF65-F5344CB8AC3E}">
        <p14:creationId xmlns:p14="http://schemas.microsoft.com/office/powerpoint/2010/main" val="1310156053"/>
      </p:ext>
    </p:extLst>
  </p:cSld>
  <p:clrMapOvr>
    <a:masterClrMapping/>
  </p:clrMapOvr>
</p:notes>
</file>

<file path=ppt/notesSlides/notesSlide7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75</a:t>
            </a:fld>
            <a:endParaRPr lang="en-US"/>
          </a:p>
        </p:txBody>
      </p:sp>
    </p:spTree>
    <p:extLst>
      <p:ext uri="{BB962C8B-B14F-4D97-AF65-F5344CB8AC3E}">
        <p14:creationId xmlns:p14="http://schemas.microsoft.com/office/powerpoint/2010/main" val="15516152"/>
      </p:ext>
    </p:extLst>
  </p:cSld>
  <p:clrMapOvr>
    <a:masterClrMapping/>
  </p:clrMapOvr>
</p:notes>
</file>

<file path=ppt/notesSlides/notesSlide7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76</a:t>
            </a:fld>
            <a:endParaRPr lang="en-US"/>
          </a:p>
        </p:txBody>
      </p:sp>
    </p:spTree>
    <p:extLst>
      <p:ext uri="{BB962C8B-B14F-4D97-AF65-F5344CB8AC3E}">
        <p14:creationId xmlns:p14="http://schemas.microsoft.com/office/powerpoint/2010/main" val="627544728"/>
      </p:ext>
    </p:extLst>
  </p:cSld>
  <p:clrMapOvr>
    <a:masterClrMapping/>
  </p:clrMapOvr>
</p:notes>
</file>

<file path=ppt/notesSlides/notesSlide7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77</a:t>
            </a:fld>
            <a:endParaRPr lang="en-US"/>
          </a:p>
        </p:txBody>
      </p:sp>
    </p:spTree>
    <p:extLst>
      <p:ext uri="{BB962C8B-B14F-4D97-AF65-F5344CB8AC3E}">
        <p14:creationId xmlns:p14="http://schemas.microsoft.com/office/powerpoint/2010/main" val="881689157"/>
      </p:ext>
    </p:extLst>
  </p:cSld>
  <p:clrMapOvr>
    <a:masterClrMapping/>
  </p:clrMapOvr>
</p:notes>
</file>

<file path=ppt/notesSlides/notesSlide7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78</a:t>
            </a:fld>
            <a:endParaRPr lang="en-US"/>
          </a:p>
        </p:txBody>
      </p:sp>
    </p:spTree>
    <p:extLst>
      <p:ext uri="{BB962C8B-B14F-4D97-AF65-F5344CB8AC3E}">
        <p14:creationId xmlns:p14="http://schemas.microsoft.com/office/powerpoint/2010/main" val="2866753884"/>
      </p:ext>
    </p:extLst>
  </p:cSld>
  <p:clrMapOvr>
    <a:masterClrMapping/>
  </p:clrMapOvr>
</p:notes>
</file>

<file path=ppt/notesSlides/notesSlide7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79</a:t>
            </a:fld>
            <a:endParaRPr lang="en-US"/>
          </a:p>
        </p:txBody>
      </p:sp>
    </p:spTree>
    <p:extLst>
      <p:ext uri="{BB962C8B-B14F-4D97-AF65-F5344CB8AC3E}">
        <p14:creationId xmlns:p14="http://schemas.microsoft.com/office/powerpoint/2010/main" val="1463770919"/>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8</a:t>
            </a:fld>
            <a:endParaRPr lang="en-US"/>
          </a:p>
        </p:txBody>
      </p:sp>
    </p:spTree>
    <p:extLst>
      <p:ext uri="{BB962C8B-B14F-4D97-AF65-F5344CB8AC3E}">
        <p14:creationId xmlns:p14="http://schemas.microsoft.com/office/powerpoint/2010/main" val="3555799527"/>
      </p:ext>
    </p:extLst>
  </p:cSld>
  <p:clrMapOvr>
    <a:masterClrMapping/>
  </p:clrMapOvr>
</p:notes>
</file>

<file path=ppt/notesSlides/notesSlide8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80</a:t>
            </a:fld>
            <a:endParaRPr lang="en-US"/>
          </a:p>
        </p:txBody>
      </p:sp>
    </p:spTree>
    <p:extLst>
      <p:ext uri="{BB962C8B-B14F-4D97-AF65-F5344CB8AC3E}">
        <p14:creationId xmlns:p14="http://schemas.microsoft.com/office/powerpoint/2010/main" val="200155601"/>
      </p:ext>
    </p:extLst>
  </p:cSld>
  <p:clrMapOvr>
    <a:masterClrMapping/>
  </p:clrMapOvr>
</p:notes>
</file>

<file path=ppt/notesSlides/notesSlide8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81</a:t>
            </a:fld>
            <a:endParaRPr lang="en-US"/>
          </a:p>
        </p:txBody>
      </p:sp>
    </p:spTree>
    <p:extLst>
      <p:ext uri="{BB962C8B-B14F-4D97-AF65-F5344CB8AC3E}">
        <p14:creationId xmlns:p14="http://schemas.microsoft.com/office/powerpoint/2010/main" val="2232917721"/>
      </p:ext>
    </p:extLst>
  </p:cSld>
  <p:clrMapOvr>
    <a:masterClrMapping/>
  </p:clrMapOvr>
</p:notes>
</file>

<file path=ppt/notesSlides/notesSlide8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C3EA36-9F86-4AA3-AC61-4E5413047AC6}" type="slidenum">
              <a:rPr lang="en-US" smtClean="0"/>
              <a:t>82</a:t>
            </a:fld>
            <a:endParaRPr lang="en-US"/>
          </a:p>
        </p:txBody>
      </p:sp>
    </p:spTree>
    <p:extLst>
      <p:ext uri="{BB962C8B-B14F-4D97-AF65-F5344CB8AC3E}">
        <p14:creationId xmlns:p14="http://schemas.microsoft.com/office/powerpoint/2010/main" val="1030326436"/>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3EA36-9F86-4AA3-AC61-4E5413047AC6}" type="slidenum">
              <a:rPr lang="en-US" smtClean="0"/>
              <a:t>9</a:t>
            </a:fld>
            <a:endParaRPr lang="en-US"/>
          </a:p>
        </p:txBody>
      </p:sp>
    </p:spTree>
    <p:extLst>
      <p:ext uri="{BB962C8B-B14F-4D97-AF65-F5344CB8AC3E}">
        <p14:creationId xmlns:p14="http://schemas.microsoft.com/office/powerpoint/2010/main" val="176528570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2" name="Rectangle 25"/>
            <p:cNvSpPr/>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4" name="Rectangle 27"/>
            <p:cNvSpPr/>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5" name="Rectangle 28"/>
            <p:cNvSpPr/>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6" name="Rectangle 29"/>
            <p:cNvSpPr/>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819521-0510-4546-B564-0F495BD5ABC2}"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201564831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Title and Caption">
    <p:spTree>
      <p:nvGrpSpPr>
        <p:cNvPr id="1" name=""/>
        <p:cNvGrpSpPr/>
        <p:nvPr/>
      </p:nvGrpSpPr>
      <p:grpSpPr>
        <a:xfrm>
          <a:off x="0" y="0"/>
          <a: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065BC-0F04-494C-9AF6-84C1EECC4F2D}"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189817558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Quote with Caption">
    <p:spTree>
      <p:nvGrpSpPr>
        <p:cNvPr id="1" name=""/>
        <p:cNvGrpSpPr/>
        <p:nvPr/>
      </p:nvGrpSpPr>
      <p:grpSpPr>
        <a:xfrm>
          <a:off x="0" y="0"/>
          <a: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DFF6F0-9675-485E-8B96-9802C723F318}"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820207"/>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Name Card">
    <p:spTree>
      <p:nvGrpSpPr>
        <p:cNvPr id="1" name=""/>
        <p:cNvGrpSpPr/>
        <p:nvPr/>
      </p:nvGrpSpPr>
      <p:grpSpPr>
        <a:xfrm>
          <a:off x="0" y="0"/>
          <a: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A2C12-C759-4F5C-99A7-C6A5353B93A0}"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1836261389"/>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Quote Name Card">
    <p:spTree>
      <p:nvGrpSpPr>
        <p:cNvPr id="1" name=""/>
        <p:cNvGrpSpPr/>
        <p:nvPr/>
      </p:nvGrpSpPr>
      <p:grpSpPr>
        <a:xfrm>
          <a:off x="0" y="0"/>
          <a: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D62F58-15B0-474E-A455-03CE26BF668F}"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5504931"/>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True or False">
    <p:spTree>
      <p:nvGrpSpPr>
        <p:cNvPr id="1" name=""/>
        <p:cNvGrpSpPr/>
        <p:nvPr/>
      </p:nvGrpSpPr>
      <p:grpSpPr>
        <a:xfrm>
          <a:off x="0" y="0"/>
          <a: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97B88-5B01-4C31-9FAB-ABFEB11ABCF7}"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419665505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F49CE-D9AB-4A2E-BEB0-68BCF0E6D45D}"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183198880"/>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756FA-8B7C-4C88-B01B-87ADB7D46ACA}"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420051674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BCECC-006B-4189-B986-4825993CEA3D}"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227801072"/>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F8B15-004C-4586-9FF4-29194AE41486}" type="datetime1">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1967612361"/>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09327E-399A-46E9-BF9D-1298D90CAB78}" type="datetime1">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10884887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67F31C-956D-4A40-B023-640EC6CD50FC}" type="datetime1">
              <a:rPr lang="en-US" smtClean="0"/>
              <a:t>9/23/2020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303384265"/>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0BA9DF9F-7372-4EE4-8B45-8F22678E439E}" type="datetime1">
              <a:rPr lang="en-US" smtClean="0"/>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4812738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B2753993-B220-4EDF-B613-DC0898B6651A}" type="datetime1">
              <a:rPr lang="en-US" smtClean="0"/>
              <a:t>9/23/2020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3176888413"/>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71C5C4-6F4B-4C62-8A05-1BA37C3FB48D}" type="datetime1">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94C11-F899-46D0-B2BC-DC84C242F1A6}" type="slidenum">
              <a:rPr lang="en-US" smtClean="0"/>
              <a:t>‹#›</a:t>
            </a:fld>
            <a:endParaRPr lang="en-US"/>
          </a:p>
        </p:txBody>
      </p:sp>
    </p:spTree>
    <p:extLst>
      <p:ext uri="{BB962C8B-B14F-4D97-AF65-F5344CB8AC3E}">
        <p14:creationId xmlns:p14="http://schemas.microsoft.com/office/powerpoint/2010/main" val="2675930037"/>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94C11-F899-46D0-B2BC-DC84C242F1A6}" type="slidenum">
              <a:rPr lang="en-US" smtClean="0"/>
              <a:t>‹#›</a:t>
            </a:fld>
            <a:endParaRPr lang="en-US"/>
          </a:p>
        </p:txBody>
      </p:sp>
      <p:sp>
        <p:nvSpPr>
          <p:cNvPr id="5" name="Date Placeholder 4"/>
          <p:cNvSpPr>
            <a:spLocks noGrp="1"/>
          </p:cNvSpPr>
          <p:nvPr>
            <p:ph type="dt" sz="half" idx="10"/>
          </p:nvPr>
        </p:nvSpPr>
        <p:spPr/>
        <p:txBody>
          <a:bodyPr/>
          <a:lstStyle/>
          <a:p>
            <a:fld id="{99EF4983-35A8-485E-8FC4-CB0562FA45B7}" type="datetime1">
              <a:rPr lang="en-US" smtClean="0"/>
              <a:t>9/23/2020</a:t>
            </a:fld>
            <a:endParaRPr lang="en-US"/>
          </a:p>
        </p:txBody>
      </p:sp>
    </p:spTree>
    <p:extLst>
      <p:ext uri="{BB962C8B-B14F-4D97-AF65-F5344CB8AC3E}">
        <p14:creationId xmlns:p14="http://schemas.microsoft.com/office/powerpoint/2010/main" val="2524632383"/>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3" name="Rectangle 25"/>
            <p:cNvSpPr/>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5" name="Rectangle 27"/>
            <p:cNvSpPr/>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6" name="Rectangle 28"/>
            <p:cNvSpPr/>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7" name="Rectangle 29"/>
            <p:cNvSpPr/>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082EE2D-5ADA-4A0D-A756-F5E735B595CE}" type="datetime1">
              <a:rPr lang="en-US" smtClean="0"/>
              <a:t>9/23/2020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1694C11-F899-46D0-B2BC-DC84C242F1A6}" type="slidenum">
              <a:rPr lang="en-US" smtClean="0"/>
              <a:t>‹#›</a:t>
            </a:fld>
            <a:endParaRPr lang="en-US"/>
          </a:p>
        </p:txBody>
      </p:sp>
    </p:spTree>
    <p:extLst>
      <p:ext uri="{BB962C8B-B14F-4D97-AF65-F5344CB8AC3E}">
        <p14:creationId xmlns:p14="http://schemas.microsoft.com/office/powerpoint/2010/main" val="133591598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ransition/>
  <p:timing/>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png" /><Relationship Id="rId4"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3.xml" /><Relationship Id="rId3" Type="http://schemas.openxmlformats.org/officeDocument/2006/relationships/image" Target="../media/image8.jpeg" /><Relationship Id="rId4" Type="http://schemas.openxmlformats.org/officeDocument/2006/relationships/image" Target="../media/image9.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4.xml" /><Relationship Id="rId3" Type="http://schemas.openxmlformats.org/officeDocument/2006/relationships/image" Target="../media/image10.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6.xml" /><Relationship Id="rId3" Type="http://schemas.openxmlformats.org/officeDocument/2006/relationships/image" Target="../media/image11.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12.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29.xml" /><Relationship Id="rId3" Type="http://schemas.openxmlformats.org/officeDocument/2006/relationships/image" Target="../media/image1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4.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14.png" /><Relationship Id="rId4" Type="http://schemas.openxmlformats.org/officeDocument/2006/relationships/image" Target="../media/image1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1.xml" /><Relationship Id="rId3" Type="http://schemas.openxmlformats.org/officeDocument/2006/relationships/image" Target="../media/image16.png" /><Relationship Id="rId4" Type="http://schemas.openxmlformats.org/officeDocument/2006/relationships/image" Target="../media/image17.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2.xml" /><Relationship Id="rId3" Type="http://schemas.openxmlformats.org/officeDocument/2006/relationships/image" Target="../media/image18.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3.xml" /><Relationship Id="rId3" Type="http://schemas.openxmlformats.org/officeDocument/2006/relationships/image" Target="../media/image1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4.xml" /><Relationship Id="rId3" Type="http://schemas.openxmlformats.org/officeDocument/2006/relationships/image" Target="../media/image20.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5.xml" /><Relationship Id="rId3" Type="http://schemas.openxmlformats.org/officeDocument/2006/relationships/image" Target="../media/image21.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7.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8.xml" /><Relationship Id="rId3" Type="http://schemas.openxmlformats.org/officeDocument/2006/relationships/image" Target="../media/image22.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image" Target="../media/image5.gif"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3.xml" /><Relationship Id="rId3" Type="http://schemas.openxmlformats.org/officeDocument/2006/relationships/image" Target="../media/image23.jpe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5.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6.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7.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48.xml" /><Relationship Id="rId3" Type="http://schemas.openxmlformats.org/officeDocument/2006/relationships/image" Target="../media/image24.jpe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0.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1.xml" /><Relationship Id="rId3" Type="http://schemas.openxmlformats.org/officeDocument/2006/relationships/image" Target="../media/image25.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notesSlide" Target="../notesSlides/notesSlide52.xml" /><Relationship Id="rId3" Type="http://schemas.openxmlformats.org/officeDocument/2006/relationships/image" Target="../media/image26.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3.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4.xml" /><Relationship Id="rId3" Type="http://schemas.openxmlformats.org/officeDocument/2006/relationships/image" Target="../media/image27.jpe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5.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6.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57.xml" /><Relationship Id="rId3" Type="http://schemas.openxmlformats.org/officeDocument/2006/relationships/image" Target="../media/image28.jpe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8.xml" /><Relationship Id="rId3" Type="http://schemas.openxmlformats.org/officeDocument/2006/relationships/image" Target="../media/image29.jpe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9.xml" /><Relationship Id="rId3" Type="http://schemas.openxmlformats.org/officeDocument/2006/relationships/image" Target="../media/image30.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6.xml" /><Relationship Id="rId3" Type="http://schemas.openxmlformats.org/officeDocument/2006/relationships/image" Target="../media/image6.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60.xml" /><Relationship Id="rId3" Type="http://schemas.openxmlformats.org/officeDocument/2006/relationships/image" Target="../media/image31.jpe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61.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2.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3.xml" /><Relationship Id="rId3" Type="http://schemas.openxmlformats.org/officeDocument/2006/relationships/image" Target="../media/image32.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4.xml" /><Relationship Id="rId3" Type="http://schemas.openxmlformats.org/officeDocument/2006/relationships/image" Target="../media/image33.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5.xml" /><Relationship Id="rId3" Type="http://schemas.openxmlformats.org/officeDocument/2006/relationships/image" Target="../media/image34.pn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6.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7.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8.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69.xml" /><Relationship Id="rId3" Type="http://schemas.openxmlformats.org/officeDocument/2006/relationships/image" Target="../media/image3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7.xml" /><Relationship Id="rId3" Type="http://schemas.openxmlformats.org/officeDocument/2006/relationships/image" Target="../media/image7.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0.xml" /><Relationship Id="rId3" Type="http://schemas.openxmlformats.org/officeDocument/2006/relationships/image" Target="../media/image36.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1.xml" /><Relationship Id="rId3" Type="http://schemas.openxmlformats.org/officeDocument/2006/relationships/image" Target="../media/image37.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2.xml" /><Relationship Id="rId3" Type="http://schemas.openxmlformats.org/officeDocument/2006/relationships/image" Target="../media/image38.jpeg" /><Relationship Id="rId4" Type="http://schemas.openxmlformats.org/officeDocument/2006/relationships/image" Target="../media/image39.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3.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4.xml" /><Relationship Id="rId3" Type="http://schemas.openxmlformats.org/officeDocument/2006/relationships/image" Target="../media/image40.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5.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76.xml" /><Relationship Id="rId3" Type="http://schemas.openxmlformats.org/officeDocument/2006/relationships/image" Target="../media/image41.jpeg" /><Relationship Id="rId4" Type="http://schemas.openxmlformats.org/officeDocument/2006/relationships/image" Target="../media/image42.png"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7.xml" /><Relationship Id="rId3" Type="http://schemas.openxmlformats.org/officeDocument/2006/relationships/image" Target="../media/image43.png" /><Relationship Id="rId4" Type="http://schemas.openxmlformats.org/officeDocument/2006/relationships/image" Target="../media/image44.pn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8.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9.xml" /><Relationship Id="rId3" Type="http://schemas.openxmlformats.org/officeDocument/2006/relationships/image" Target="../media/image45.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0.xml" /><Relationship Id="rId3" Type="http://schemas.openxmlformats.org/officeDocument/2006/relationships/image" Target="../media/image46.jpeg"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81.xml" /><Relationship Id="rId3" Type="http://schemas.openxmlformats.org/officeDocument/2006/relationships/image" Target="../media/image47.png" /><Relationship Id="rId4" Type="http://schemas.openxmlformats.org/officeDocument/2006/relationships/image" Target="../media/image48.png" /><Relationship Id="rId5" Type="http://schemas.openxmlformats.org/officeDocument/2006/relationships/image" Target="../media/image1.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82.xml" /><Relationship Id="rId3" Type="http://schemas.openxmlformats.org/officeDocument/2006/relationships/image" Target="../media/image4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useBgFill="1">
        <p:nvSpPr>
          <p:cNvPr id="28" name="Rectangle 7">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11">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1"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15" name="Isosceles Triangle 14">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2"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17"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3" name="Isosceles Triangle 17">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19" name="Isosceles Triangle 18">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grpSp>
      <p:sp>
        <p:nvSpPr>
          <p:cNvPr id="3" name="Subtitle 2">
            <a:extLst>
              <a:ext uri="{FF2B5EF4-FFF2-40B4-BE49-F238E27FC236}">
                <a16:creationId xmlns:a16="http://schemas.microsoft.com/office/drawing/2014/main" id="{790B9AEB-3D30-4B46-91FE-C01BD26731C1}"/>
              </a:ext>
            </a:extLst>
          </p:cNvPr>
          <p:cNvSpPr>
            <a:spLocks noGrp="1"/>
          </p:cNvSpPr>
          <p:nvPr>
            <p:ph type="subTitle" idx="1"/>
          </p:nvPr>
        </p:nvSpPr>
        <p:spPr>
          <a:xfrm>
            <a:off x="1393171" y="3465699"/>
            <a:ext cx="7766936" cy="1096899"/>
          </a:xfrm>
        </p:spPr>
        <p:txBody>
          <a:bodyPr>
            <a:normAutofit/>
          </a:bodyPr>
          <a:lstStyle/>
          <a:p>
            <a:pPr algn="ctr"/>
            <a:r>
              <a:rPr lang="en-US" sz="2400" b="1">
                <a:solidFill>
                  <a:srgbClr val="018B52"/>
                </a:solidFill>
              </a:rPr>
              <a:t>September 23-24, 2020</a:t>
            </a:r>
          </a:p>
          <a:p>
            <a:pPr algn="ctr"/>
            <a:r>
              <a:rPr lang="en-US" sz="2400" b="1">
                <a:solidFill>
                  <a:srgbClr val="018B52"/>
                </a:solidFill>
              </a:rPr>
              <a:t>Bob Riegel &amp; Katie Rudderman</a:t>
            </a:r>
          </a:p>
        </p:txBody>
      </p:sp>
      <p:sp>
        <p:nvSpPr>
          <p:cNvPr id="2" name="Title 1">
            <a:extLst>
              <a:ext uri="{FF2B5EF4-FFF2-40B4-BE49-F238E27FC236}">
                <a16:creationId xmlns:a16="http://schemas.microsoft.com/office/drawing/2014/main" id="{51E0F918-1D99-4692-8E7C-C48BA954C8FB}"/>
              </a:ext>
            </a:extLst>
          </p:cNvPr>
          <p:cNvSpPr>
            <a:spLocks noGrp="1"/>
          </p:cNvSpPr>
          <p:nvPr>
            <p:ph type="ctrTitle"/>
          </p:nvPr>
        </p:nvSpPr>
        <p:spPr>
          <a:xfrm>
            <a:off x="644358" y="312834"/>
            <a:ext cx="9808112" cy="2689393"/>
          </a:xfrm>
        </p:spPr>
        <p:txBody>
          <a:bodyPr>
            <a:normAutofit/>
          </a:bodyPr>
          <a:lstStyle/>
          <a:p>
            <a:pPr algn="ctr"/>
            <a:r>
              <a:rPr lang="en-US" b="1">
                <a:solidFill>
                  <a:schemeClr val="tx1"/>
                </a:solidFill>
              </a:rPr>
              <a:t>Hot Topics in Labor and Employment Law </a:t>
            </a:r>
          </a:p>
        </p:txBody>
      </p:sp>
      <p:sp>
        <p:nvSpPr>
          <p:cNvPr id="27" name="Text Placeholder 76">
            <a:extLst>
              <a:ext uri="{FF2B5EF4-FFF2-40B4-BE49-F238E27FC236}">
                <a16:creationId xmlns:a16="http://schemas.microsoft.com/office/drawing/2014/main" id="{536D9397-0495-4434-B530-07F0240968FF}"/>
              </a:ext>
            </a:extLst>
          </p:cNvPr>
          <p:cNvSpPr txBox="1"/>
          <p:nvPr/>
        </p:nvSpPr>
        <p:spPr>
          <a:xfrm>
            <a:off x="9769051" y="5663730"/>
            <a:ext cx="2008188" cy="213058"/>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a:solidFill>
                  <a:schemeClr val="tx1"/>
                </a:solidFill>
              </a:rPr>
              <a:t>Presented to:</a:t>
            </a:r>
          </a:p>
        </p:txBody>
      </p:sp>
      <p:pic>
        <p:nvPicPr>
          <p:cNvPr id="5" name="Picture 4" descr="A picture containing object, clock&#10;&#10;Description automatically generated">
            <a:extLst>
              <a:ext uri="{FF2B5EF4-FFF2-40B4-BE49-F238E27FC236}">
                <a16:creationId xmlns:a16="http://schemas.microsoft.com/office/drawing/2014/main" id="{F78B8D8A-EA59-4C09-8FCE-1395F2B0C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178" y="5115281"/>
            <a:ext cx="4959334" cy="1096898"/>
          </a:xfrm>
          <a:prstGeom prst="rect">
            <a:avLst/>
          </a:prstGeom>
        </p:spPr>
      </p:pic>
      <p:pic>
        <p:nvPicPr>
          <p:cNvPr id="6" name="Picture 5">
            <a:extLst>
              <a:ext uri="{FF2B5EF4-FFF2-40B4-BE49-F238E27FC236}">
                <a16:creationId xmlns:a16="http://schemas.microsoft.com/office/drawing/2014/main" id="{15AD9C98-F2D4-4867-B3F5-C3A4DE1CA830}"/>
              </a:ext>
            </a:extLst>
          </p:cNvPr>
          <p:cNvPicPr>
            <a:picLocks noChangeAspect="1"/>
          </p:cNvPicPr>
          <p:nvPr/>
        </p:nvPicPr>
        <p:blipFill>
          <a:blip r:embed="rId4"/>
          <a:srcRect l="5675" r="11837"/>
          <a:stretch>
            <a:fillRect/>
          </a:stretch>
        </p:blipFill>
        <p:spPr>
          <a:xfrm>
            <a:off x="9567532" y="5947851"/>
            <a:ext cx="2510220" cy="808681"/>
          </a:xfrm>
          <a:prstGeom prst="rect">
            <a:avLst/>
          </a:prstGeom>
        </p:spPr>
      </p:pic>
      <p:sp>
        <p:nvSpPr>
          <p:cNvPr id="4" name="Slide Number Placeholder 3">
            <a:extLst>
              <a:ext uri="{FF2B5EF4-FFF2-40B4-BE49-F238E27FC236}">
                <a16:creationId xmlns:a16="http://schemas.microsoft.com/office/drawing/2014/main" id="{AF4DCB64-F134-490B-B000-5A3554807891}"/>
              </a:ext>
            </a:extLst>
          </p:cNvPr>
          <p:cNvSpPr>
            <a:spLocks noGrp="1"/>
          </p:cNvSpPr>
          <p:nvPr>
            <p:ph type="sldNum" sz="quarter" idx="12"/>
          </p:nvPr>
        </p:nvSpPr>
        <p:spPr/>
        <p:txBody>
          <a:bodyPr/>
          <a:lstStyle/>
          <a:p>
            <a:fld id="{61694C11-F899-46D0-B2BC-DC84C242F1A6}" type="slidenum">
              <a:rPr lang="en-US" smtClean="0"/>
              <a:t>1</a:t>
            </a:fld>
            <a:endParaRPr lang="en-US"/>
          </a:p>
        </p:txBody>
      </p:sp>
    </p:spTree>
    <p:extLst>
      <p:ext uri="{BB962C8B-B14F-4D97-AF65-F5344CB8AC3E}">
        <p14:creationId xmlns:p14="http://schemas.microsoft.com/office/powerpoint/2010/main" val="4070746054"/>
      </p:ext>
    </p:extLst>
  </p:cSld>
  <p:clrMapOvr>
    <a:overrideClrMapping bg1="dk1" tx1="lt1" bg2="dk2" tx2="lt2" accent1="accent1" accent2="accent2" accent3="accent3" accent4="accent4" accent5="accent5" accent6="accent6" hlink="hlink" folHlink="folHlink"/>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6D1E8705-7E8C-42C1-B876-E52F5059FDF9}"/>
              </a:ext>
            </a:extLst>
          </p:cNvPr>
          <p:cNvSpPr>
            <a:spLocks noGrp="1"/>
          </p:cNvSpPr>
          <p:nvPr>
            <p:ph type="title"/>
          </p:nvPr>
        </p:nvSpPr>
        <p:spPr/>
        <p:txBody>
          <a:bodyPr/>
          <a:lstStyle/>
          <a:p>
            <a:r>
              <a:rPr lang="en-US"/>
              <a:t>Justice Alito’s Dissent:</a:t>
            </a:r>
            <a:br>
              <a:rPr lang="en-US"/>
            </a:br>
            <a:r>
              <a:rPr lang="en-US" sz="3200" i="1">
                <a:solidFill>
                  <a:srgbClr val="00B050"/>
                </a:solidFill>
              </a:rPr>
              <a:t>Transgender Status </a:t>
            </a:r>
            <a:r>
              <a:rPr lang="en-US" sz="3200" i="1"/>
              <a:t>vs. </a:t>
            </a:r>
            <a:r>
              <a:rPr lang="en-US" sz="3200" i="1">
                <a:solidFill>
                  <a:srgbClr val="00B050"/>
                </a:solidFill>
              </a:rPr>
              <a:t>Gender Identity </a:t>
            </a:r>
            <a:endParaRPr lang="en-US" i="1">
              <a:solidFill>
                <a:srgbClr val="00B050"/>
              </a:solidFill>
            </a:endParaRPr>
          </a:p>
        </p:txBody>
      </p:sp>
      <p:sp>
        <p:nvSpPr>
          <p:cNvPr id="3" name="Content Placeholder 2">
            <a:extLst>
              <a:ext uri="{FF2B5EF4-FFF2-40B4-BE49-F238E27FC236}">
                <a16:creationId xmlns:a16="http://schemas.microsoft.com/office/drawing/2014/main" id="{4B07871C-42F4-4E96-8CFC-B9EB4CA6D790}"/>
              </a:ext>
            </a:extLst>
          </p:cNvPr>
          <p:cNvSpPr>
            <a:spLocks noGrp="1"/>
          </p:cNvSpPr>
          <p:nvPr>
            <p:ph idx="1"/>
          </p:nvPr>
        </p:nvSpPr>
        <p:spPr>
          <a:xfrm>
            <a:off x="598204" y="2233247"/>
            <a:ext cx="8596668" cy="4015154"/>
          </a:xfrm>
        </p:spPr>
        <p:txBody>
          <a:bodyPr/>
          <a:lstStyle/>
          <a:p>
            <a:r>
              <a:rPr lang="en-US" i="1"/>
              <a:t>Footnote 6: </a:t>
            </a:r>
            <a:r>
              <a:rPr lang="en-US" b="1"/>
              <a:t>“The Court does not define what it means by ‘transgender status,’</a:t>
            </a:r>
            <a:r>
              <a:rPr lang="en-US"/>
              <a:t> but the American Psychological Association describes ‘transgender’ as ‘[a]n umbrella term encompassing those whose gender identities or gender roles differ from those typically associated with the sex they were assigned at birth.’ A  Glossary: Defining Transgender Terms, 49 Monitor on Psychology 32 (Sept. 2018), https://www.apa.org/monitor/2018/09/cecorner-glossary. It defines ‘gender identity’ as ‘[a]n internal sense of being male, female or something else, which may or may not correspond to an individual’s sex assigned at birth or sex characteristics.’ </a:t>
            </a:r>
            <a:r>
              <a:rPr lang="en-US" i="1"/>
              <a:t>Ibid. </a:t>
            </a:r>
            <a:r>
              <a:rPr lang="en-US" b="1"/>
              <a:t>Under these definitions, there is no apparent difference between discrimination because of transgender status and discrimination because of gender identity.”</a:t>
            </a:r>
          </a:p>
        </p:txBody>
      </p:sp>
      <p:sp>
        <p:nvSpPr>
          <p:cNvPr id="5" name="Content Placeholder 5">
            <a:extLst>
              <a:ext uri="{FF2B5EF4-FFF2-40B4-BE49-F238E27FC236}">
                <a16:creationId xmlns:a16="http://schemas.microsoft.com/office/drawing/2014/main" id="{9FC77037-37E0-4296-9064-173399B3A9E7}"/>
              </a:ext>
            </a:extLst>
          </p:cNvPr>
          <p:cNvSpPr txBox="1"/>
          <p:nvPr/>
        </p:nvSpPr>
        <p:spPr>
          <a:xfrm>
            <a:off x="610659" y="651510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Opinion located here: https://www.supremecourt.gov/opinions/19pdf/17-1618_hfci.pdf</a:t>
            </a:r>
          </a:p>
        </p:txBody>
      </p:sp>
      <p:sp>
        <p:nvSpPr>
          <p:cNvPr id="4" name="Slide Number Placeholder 3">
            <a:extLst>
              <a:ext uri="{FF2B5EF4-FFF2-40B4-BE49-F238E27FC236}">
                <a16:creationId xmlns:a16="http://schemas.microsoft.com/office/drawing/2014/main" id="{41466F82-B440-414C-8161-BBBB02638C1C}"/>
              </a:ext>
            </a:extLst>
          </p:cNvPr>
          <p:cNvSpPr>
            <a:spLocks noGrp="1"/>
          </p:cNvSpPr>
          <p:nvPr>
            <p:ph type="sldNum" sz="quarter" idx="12"/>
          </p:nvPr>
        </p:nvSpPr>
        <p:spPr/>
        <p:txBody>
          <a:bodyPr/>
          <a:lstStyle/>
          <a:p>
            <a:fld id="{61694C11-F899-46D0-B2BC-DC84C242F1A6}" type="slidenum">
              <a:rPr lang="en-US" smtClean="0"/>
              <a:t>10</a:t>
            </a:fld>
            <a:endParaRPr lang="en-US"/>
          </a:p>
        </p:txBody>
      </p:sp>
    </p:spTree>
    <p:extLst>
      <p:ext uri="{BB962C8B-B14F-4D97-AF65-F5344CB8AC3E}">
        <p14:creationId xmlns:p14="http://schemas.microsoft.com/office/powerpoint/2010/main" val="1229263000"/>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7B6CAA5-F304-4BE4-BD02-65210E52CDC6}"/>
              </a:ext>
            </a:extLst>
          </p:cNvPr>
          <p:cNvSpPr>
            <a:spLocks noGrp="1"/>
          </p:cNvSpPr>
          <p:nvPr>
            <p:ph type="title"/>
          </p:nvPr>
        </p:nvSpPr>
        <p:spPr>
          <a:xfrm>
            <a:off x="677334" y="609600"/>
            <a:ext cx="8529993" cy="1320800"/>
          </a:xfrm>
        </p:spPr>
        <p:txBody>
          <a:bodyPr>
            <a:normAutofit/>
          </a:bodyPr>
          <a:lstStyle/>
          <a:p>
            <a:r>
              <a:rPr lang="en-US" u="sng"/>
              <a:t>OSHA:</a:t>
            </a:r>
            <a:r>
              <a:rPr lang="en-US"/>
              <a:t> Best Practices for Restroom Access for Transgender Workers</a:t>
            </a:r>
          </a:p>
        </p:txBody>
      </p:sp>
      <p:sp>
        <p:nvSpPr>
          <p:cNvPr id="3" name="Content Placeholder 2">
            <a:extLst>
              <a:ext uri="{FF2B5EF4-FFF2-40B4-BE49-F238E27FC236}">
                <a16:creationId xmlns:a16="http://schemas.microsoft.com/office/drawing/2014/main" id="{18F2D4B1-0352-4B50-A870-AB22BE543441}"/>
              </a:ext>
            </a:extLst>
          </p:cNvPr>
          <p:cNvSpPr>
            <a:spLocks noGrp="1"/>
          </p:cNvSpPr>
          <p:nvPr>
            <p:ph idx="1"/>
          </p:nvPr>
        </p:nvSpPr>
        <p:spPr/>
        <p:txBody>
          <a:bodyPr>
            <a:normAutofit/>
          </a:bodyPr>
          <a:lstStyle/>
          <a:p>
            <a:r>
              <a:rPr lang="en-US" sz="2000" b="1">
                <a:solidFill>
                  <a:srgbClr val="00B050"/>
                </a:solidFill>
              </a:rPr>
              <a:t>“Core principle: All employees, including transgender employees, should have access to restrooms that correspond to their gender identity.”</a:t>
            </a:r>
          </a:p>
          <a:p>
            <a:pPr marL="0" indent="0">
              <a:buNone/>
            </a:pPr>
            <a:endParaRPr lang="en-US" sz="2000"/>
          </a:p>
          <a:p>
            <a:r>
              <a:rPr lang="en-US" sz="2000"/>
              <a:t>“For example, a person who identifies as a man should be permitted to use men’s restrooms, and a person who identifies as a woman should be permitted to use women’s restrooms. The employee should determine the most appropriate and safest option for him- or herself.”</a:t>
            </a:r>
          </a:p>
        </p:txBody>
      </p:sp>
      <p:sp>
        <p:nvSpPr>
          <p:cNvPr id="5" name="Content Placeholder 5">
            <a:extLst>
              <a:ext uri="{FF2B5EF4-FFF2-40B4-BE49-F238E27FC236}">
                <a16:creationId xmlns:a16="http://schemas.microsoft.com/office/drawing/2014/main" id="{BDE21B05-E7C8-4501-9B56-E59A07880E8D}"/>
              </a:ext>
            </a:extLst>
          </p:cNvPr>
          <p:cNvSpPr txBox="1"/>
          <p:nvPr/>
        </p:nvSpPr>
        <p:spPr>
          <a:xfrm>
            <a:off x="610659" y="651510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OSHA Guidance: https://www.osha.gov/Publications/OSHA3795.pdf</a:t>
            </a:r>
          </a:p>
        </p:txBody>
      </p:sp>
      <p:sp>
        <p:nvSpPr>
          <p:cNvPr id="4" name="Slide Number Placeholder 3">
            <a:extLst>
              <a:ext uri="{FF2B5EF4-FFF2-40B4-BE49-F238E27FC236}">
                <a16:creationId xmlns:a16="http://schemas.microsoft.com/office/drawing/2014/main" id="{2E156973-DFF3-4FF0-AA3B-4DB0F7BEAB49}"/>
              </a:ext>
            </a:extLst>
          </p:cNvPr>
          <p:cNvSpPr>
            <a:spLocks noGrp="1"/>
          </p:cNvSpPr>
          <p:nvPr>
            <p:ph type="sldNum" sz="quarter" idx="12"/>
          </p:nvPr>
        </p:nvSpPr>
        <p:spPr/>
        <p:txBody>
          <a:bodyPr/>
          <a:lstStyle/>
          <a:p>
            <a:fld id="{61694C11-F899-46D0-B2BC-DC84C242F1A6}" type="slidenum">
              <a:rPr lang="en-US" smtClean="0"/>
              <a:t>11</a:t>
            </a:fld>
            <a:endParaRPr lang="en-US"/>
          </a:p>
        </p:txBody>
      </p:sp>
    </p:spTree>
    <p:extLst>
      <p:ext uri="{BB962C8B-B14F-4D97-AF65-F5344CB8AC3E}">
        <p14:creationId xmlns:p14="http://schemas.microsoft.com/office/powerpoint/2010/main" val="2528678217"/>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09CF8D3-CA9E-491F-AA52-CD0787AE591A}"/>
              </a:ext>
            </a:extLst>
          </p:cNvPr>
          <p:cNvSpPr>
            <a:spLocks noGrp="1"/>
          </p:cNvSpPr>
          <p:nvPr>
            <p:ph type="title"/>
          </p:nvPr>
        </p:nvSpPr>
        <p:spPr>
          <a:xfrm>
            <a:off x="677333" y="609600"/>
            <a:ext cx="8835943" cy="1320800"/>
          </a:xfrm>
        </p:spPr>
        <p:txBody>
          <a:bodyPr/>
          <a:lstStyle/>
          <a:p>
            <a:r>
              <a:rPr lang="en-US" u="sng"/>
              <a:t>OSHA:</a:t>
            </a:r>
            <a:r>
              <a:rPr lang="en-US"/>
              <a:t> Restroom Best Practices </a:t>
            </a:r>
            <a:r>
              <a:rPr lang="en-US" sz="2800" i="1">
                <a:solidFill>
                  <a:schemeClr val="accent5">
                    <a:lumMod val="75000"/>
                  </a:schemeClr>
                </a:solidFill>
              </a:rPr>
              <a:t>(continued)</a:t>
            </a:r>
            <a:endParaRPr lang="en-US" i="1">
              <a:solidFill>
                <a:schemeClr val="accent5">
                  <a:lumMod val="75000"/>
                </a:schemeClr>
              </a:solidFill>
            </a:endParaRPr>
          </a:p>
        </p:txBody>
      </p:sp>
      <p:sp>
        <p:nvSpPr>
          <p:cNvPr id="3" name="Content Placeholder 2">
            <a:extLst>
              <a:ext uri="{FF2B5EF4-FFF2-40B4-BE49-F238E27FC236}">
                <a16:creationId xmlns:a16="http://schemas.microsoft.com/office/drawing/2014/main" id="{22921ED5-8B88-4A22-999E-C13A4E582883}"/>
              </a:ext>
            </a:extLst>
          </p:cNvPr>
          <p:cNvSpPr>
            <a:spLocks noGrp="1"/>
          </p:cNvSpPr>
          <p:nvPr>
            <p:ph idx="1"/>
          </p:nvPr>
        </p:nvSpPr>
        <p:spPr>
          <a:xfrm>
            <a:off x="677334" y="1688123"/>
            <a:ext cx="8596668" cy="4353239"/>
          </a:xfrm>
        </p:spPr>
        <p:txBody>
          <a:bodyPr>
            <a:normAutofit/>
          </a:bodyPr>
          <a:lstStyle/>
          <a:p>
            <a:r>
              <a:rPr lang="en-US"/>
              <a:t>“The </a:t>
            </a:r>
            <a:r>
              <a:rPr lang="en-US" b="1">
                <a:solidFill>
                  <a:schemeClr val="accent5">
                    <a:lumMod val="75000"/>
                  </a:schemeClr>
                </a:solidFill>
              </a:rPr>
              <a:t>best policies also provide additional options</a:t>
            </a:r>
            <a:r>
              <a:rPr lang="en-US"/>
              <a:t>, which employees may choose, but are not required, to use. These include:</a:t>
            </a:r>
          </a:p>
          <a:p>
            <a:pPr lvl="1"/>
            <a:r>
              <a:rPr lang="en-US"/>
              <a:t>Single-occupancy gender-neutral (unisex) facilities; and </a:t>
            </a:r>
          </a:p>
          <a:p>
            <a:pPr lvl="1"/>
            <a:r>
              <a:rPr lang="en-US"/>
              <a:t>Use of multiple-occupant, gender-neutral restroom facilities with lockable single occupant stalls.” </a:t>
            </a:r>
          </a:p>
          <a:p>
            <a:pPr marL="0" indent="0">
              <a:buNone/>
            </a:pPr>
            <a:endParaRPr lang="en-US"/>
          </a:p>
          <a:p>
            <a:r>
              <a:rPr lang="en-US"/>
              <a:t>“Under these best practices, </a:t>
            </a:r>
            <a:r>
              <a:rPr lang="en-US" b="1"/>
              <a:t>employees are not asked to provide any medical or legal documentation</a:t>
            </a:r>
            <a:r>
              <a:rPr lang="en-US"/>
              <a:t> of their gender identity in order to have access to gender-appropriate facilities. In addition, </a:t>
            </a:r>
            <a:r>
              <a:rPr lang="en-US" b="1"/>
              <a:t>no employee should be required to use a segregated facility apart from other employees because of their gender identity or transgender status.</a:t>
            </a:r>
            <a:r>
              <a:rPr lang="en-US"/>
              <a:t> Under OSHA standards, employees generally may not be limited to using facilities that are an unreasonable distance or travel time from the employee’s worksite.”</a:t>
            </a:r>
          </a:p>
        </p:txBody>
      </p:sp>
      <p:sp>
        <p:nvSpPr>
          <p:cNvPr id="4" name="Slide Number Placeholder 3">
            <a:extLst>
              <a:ext uri="{FF2B5EF4-FFF2-40B4-BE49-F238E27FC236}">
                <a16:creationId xmlns:a16="http://schemas.microsoft.com/office/drawing/2014/main" id="{1F073F13-2C0F-4A17-9B2F-E278B418AC4D}"/>
              </a:ext>
            </a:extLst>
          </p:cNvPr>
          <p:cNvSpPr>
            <a:spLocks noGrp="1"/>
          </p:cNvSpPr>
          <p:nvPr>
            <p:ph type="sldNum" sz="quarter" idx="12"/>
          </p:nvPr>
        </p:nvSpPr>
        <p:spPr/>
        <p:txBody>
          <a:bodyPr/>
          <a:lstStyle/>
          <a:p>
            <a:fld id="{61694C11-F899-46D0-B2BC-DC84C242F1A6}" type="slidenum">
              <a:rPr lang="en-US" smtClean="0"/>
              <a:t>12</a:t>
            </a:fld>
            <a:endParaRPr lang="en-US"/>
          </a:p>
        </p:txBody>
      </p:sp>
    </p:spTree>
    <p:extLst>
      <p:ext uri="{BB962C8B-B14F-4D97-AF65-F5344CB8AC3E}">
        <p14:creationId xmlns:p14="http://schemas.microsoft.com/office/powerpoint/2010/main" val="1240852695"/>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grpSp>
        <p:nvGrpSpPr>
          <p:cNvPr id="12" name="Group 11">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3"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cxnSp>
          <p:nvCxnSpPr>
            <p:cNvPr id="14" name="Straight Connector 13">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17"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18" name="Isosceles Triangle 17">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19"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0"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1"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22" name="Isosceles Triangle 21">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grpSp>
      <p:pic>
        <p:nvPicPr>
          <p:cNvPr id="8" name="Picture 7">
            <a:extLst>
              <a:ext uri="{FF2B5EF4-FFF2-40B4-BE49-F238E27FC236}">
                <a16:creationId xmlns:a16="http://schemas.microsoft.com/office/drawing/2014/main" id="{49D4D874-0862-4792-99E4-C2FB061339B4}"/>
              </a:ext>
            </a:extLst>
          </p:cNvPr>
          <p:cNvPicPr>
            <a:picLocks noChangeAspect="1"/>
          </p:cNvPicPr>
          <p:nvPr/>
        </p:nvPicPr>
        <p:blipFill>
          <a:blip r:embed="rId3"/>
          <a:srcRect r="25781" b="1"/>
          <a:stretch>
            <a:fillRect/>
          </a:stretch>
        </p:blipFill>
        <p:spPr>
          <a:xfrm>
            <a:off x="4269854" y="-1"/>
            <a:ext cx="7922146" cy="6858001"/>
          </a:xfrm>
          <a:custGeom>
            <a:rect l="l" t="t" r="r" b="b"/>
            <a:pathLst>
              <a:path w="7922145"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5EF0C36F-55CD-497B-A755-A327EC086D16}"/>
              </a:ext>
            </a:extLst>
          </p:cNvPr>
          <p:cNvSpPr>
            <a:spLocks noGrp="1"/>
          </p:cNvSpPr>
          <p:nvPr>
            <p:ph type="title"/>
          </p:nvPr>
        </p:nvSpPr>
        <p:spPr>
          <a:xfrm>
            <a:off x="353565" y="1678667"/>
            <a:ext cx="5172514" cy="1627952"/>
          </a:xfrm>
        </p:spPr>
        <p:txBody>
          <a:bodyPr vert="horz" lIns="91440" tIns="45720" rIns="91440" bIns="45720" rtlCol="0" anchor="b">
            <a:normAutofit/>
          </a:bodyPr>
          <a:lstStyle/>
          <a:p>
            <a:pPr algn="ctr"/>
            <a:r>
              <a:rPr lang="en-US" sz="4400">
                <a:solidFill>
                  <a:srgbClr val="EC6AE6"/>
                </a:solidFill>
              </a:rPr>
              <a:t>What else has happened in 2020?</a:t>
            </a:r>
          </a:p>
        </p:txBody>
      </p:sp>
      <p:cxnSp>
        <p:nvCxnSpPr>
          <p:cNvPr id="24" name="Straight Connector 2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D177556E-BC44-4B10-B8A7-E0229609CF63}"/>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61694C11-F899-46D0-B2BC-DC84C242F1A6}" type="slidenum">
              <a:rPr lang="en-US">
                <a:solidFill>
                  <a:schemeClr val="bg1"/>
                </a:solidFill>
              </a:rPr>
              <a:pPr>
                <a:spcAft>
                  <a:spcPts val="600"/>
                </a:spcAft>
              </a:pPr>
              <a:t>13</a:t>
            </a:fld>
            <a:endParaRPr lang="en-US">
              <a:solidFill>
                <a:schemeClr val="bg1"/>
              </a:solidFill>
            </a:endParaRPr>
          </a:p>
        </p:txBody>
      </p:sp>
      <p:sp>
        <p:nvSpPr>
          <p:cNvPr id="3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8" name="Picture 4" descr="366 Top Inspirational Quotes and Motivational Quotes for Every Single Day  in 2020 | Inc.com">
            <a:extLst>
              <a:ext uri="{FF2B5EF4-FFF2-40B4-BE49-F238E27FC236}">
                <a16:creationId xmlns:a16="http://schemas.microsoft.com/office/drawing/2014/main" id="{7988E86B-3BC2-4216-9924-E2EC6FB1C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46" t="6877" r="7453" b="18552"/>
          <a:stretch>
            <a:fillRect/>
          </a:stretch>
        </p:blipFill>
        <p:spPr bwMode="auto">
          <a:xfrm>
            <a:off x="1601788" y="3429000"/>
            <a:ext cx="2917210" cy="1401618"/>
          </a:xfrm>
          <a:prstGeom prst="rect">
            <a:avLst/>
          </a:prstGeom>
          <a:noFill/>
          <a:ln w="28575">
            <a:solidFill>
              <a:srgbClr val="EC6AE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91173"/>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grpSp>
        <p:nvGrpSpPr>
          <p:cNvPr id="66" name="Group 5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cxnSp>
          <p:nvCxnSpPr>
            <p:cNvPr id="56" name="Straight Connector 5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5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60" name="Isosceles Triangle 5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6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6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6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sp>
          <p:nvSpPr>
            <p:cNvPr id="64" name="Isosceles Triangle 6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p:txBody>
        </p:sp>
      </p:grpSp>
      <p:pic>
        <p:nvPicPr>
          <p:cNvPr id="10" name="Picture 9">
            <a:extLst>
              <a:ext uri="{FF2B5EF4-FFF2-40B4-BE49-F238E27FC236}">
                <a16:creationId xmlns:a16="http://schemas.microsoft.com/office/drawing/2014/main" id="{22B0B1F3-73B1-4227-9506-59B92CFA3F3D}"/>
              </a:ext>
            </a:extLst>
          </p:cNvPr>
          <p:cNvPicPr>
            <a:picLocks noChangeAspect="1"/>
          </p:cNvPicPr>
          <p:nvPr/>
        </p:nvPicPr>
        <p:blipFill>
          <a:blip r:embed="rId3"/>
          <a:srcRect l="-7343" t="3158" r="12436" b="3041"/>
          <a:stretch>
            <a:fillRect/>
          </a:stretch>
        </p:blipFill>
        <p:spPr>
          <a:xfrm>
            <a:off x="20" y="-1"/>
            <a:ext cx="5394940" cy="6858001"/>
          </a:xfrm>
          <a:custGeom>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1" name="Title 40">
            <a:extLst>
              <a:ext uri="{FF2B5EF4-FFF2-40B4-BE49-F238E27FC236}">
                <a16:creationId xmlns:a16="http://schemas.microsoft.com/office/drawing/2014/main" id="{2E63C3A3-6F0D-4D24-BE94-689B62EAB484}"/>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ctr">
              <a:lnSpc>
                <a:spcPct val="90000"/>
              </a:lnSpc>
            </a:pPr>
            <a:r>
              <a:rPr lang="en-US" sz="4600" b="1"/>
              <a:t>Families First Coronavirus Response Act</a:t>
            </a:r>
          </a:p>
        </p:txBody>
      </p:sp>
      <p:sp>
        <p:nvSpPr>
          <p:cNvPr id="49" name="Text Placeholder 48">
            <a:extLst>
              <a:ext uri="{FF2B5EF4-FFF2-40B4-BE49-F238E27FC236}">
                <a16:creationId xmlns:a16="http://schemas.microsoft.com/office/drawing/2014/main" id="{AC3E4A02-B7C6-4CF2-96DD-E5B163F2182E}"/>
              </a:ext>
            </a:extLst>
          </p:cNvPr>
          <p:cNvSpPr>
            <a:spLocks noGrp="1"/>
          </p:cNvSpPr>
          <p:nvPr>
            <p:ph type="body" idx="1"/>
          </p:nvPr>
        </p:nvSpPr>
        <p:spPr>
          <a:xfrm>
            <a:off x="5380563" y="4050833"/>
            <a:ext cx="3893440" cy="1096899"/>
          </a:xfrm>
        </p:spPr>
        <p:txBody>
          <a:bodyPr vert="horz" lIns="91440" tIns="45720" rIns="91440" bIns="45720" rtlCol="0" anchor="t">
            <a:normAutofit/>
          </a:bodyPr>
          <a:lstStyle/>
          <a:p>
            <a:pPr algn="r">
              <a:spcAft>
                <a:spcPct val="0"/>
              </a:spcAft>
            </a:pPr>
            <a:r>
              <a:rPr lang="en-US" sz="1400" i="1">
                <a:solidFill>
                  <a:schemeClr val="tx1">
                    <a:lumMod val="50000"/>
                    <a:lumOff val="50000"/>
                  </a:schemeClr>
                </a:solidFill>
              </a:rPr>
              <a:t>Currently in effect until December 31, 2020</a:t>
            </a:r>
          </a:p>
        </p:txBody>
      </p:sp>
      <p:sp>
        <p:nvSpPr>
          <p:cNvPr id="12" name="Rectangle: Rounded Corners 11">
            <a:extLst>
              <a:ext uri="{FF2B5EF4-FFF2-40B4-BE49-F238E27FC236}">
                <a16:creationId xmlns:a16="http://schemas.microsoft.com/office/drawing/2014/main" id="{8FF78605-0BDA-4CD9-985E-BF11632F266B}"/>
              </a:ext>
            </a:extLst>
          </p:cNvPr>
          <p:cNvSpPr/>
          <p:nvPr/>
        </p:nvSpPr>
        <p:spPr>
          <a:xfrm>
            <a:off x="5117123" y="1678665"/>
            <a:ext cx="4695092" cy="31765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a:extLst>
              <a:ext uri="{FF2B5EF4-FFF2-40B4-BE49-F238E27FC236}">
                <a16:creationId xmlns:a16="http://schemas.microsoft.com/office/drawing/2014/main" id="{B0C04117-19A4-4A3D-8A91-0014E567BD5C}"/>
              </a:ext>
            </a:extLst>
          </p:cNvPr>
          <p:cNvSpPr txBox="1"/>
          <p:nvPr/>
        </p:nvSpPr>
        <p:spPr>
          <a:xfrm>
            <a:off x="4633999" y="662305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DOL Poster: https://www.dol.gov/sites/dolgov/files/WHD/posters/FFCRA_Poster_WH1422_Non-Federal.pdf</a:t>
            </a:r>
          </a:p>
        </p:txBody>
      </p:sp>
      <p:sp>
        <p:nvSpPr>
          <p:cNvPr id="2" name="Slide Number Placeholder 1">
            <a:extLst>
              <a:ext uri="{FF2B5EF4-FFF2-40B4-BE49-F238E27FC236}">
                <a16:creationId xmlns:a16="http://schemas.microsoft.com/office/drawing/2014/main" id="{84068200-07FA-4096-99D0-9ED07C5AAF74}"/>
              </a:ext>
            </a:extLst>
          </p:cNvPr>
          <p:cNvSpPr>
            <a:spLocks noGrp="1"/>
          </p:cNvSpPr>
          <p:nvPr>
            <p:ph type="sldNum" sz="quarter" idx="12"/>
          </p:nvPr>
        </p:nvSpPr>
        <p:spPr/>
        <p:txBody>
          <a:bodyPr/>
          <a:lstStyle/>
          <a:p>
            <a:fld id="{61694C11-F899-46D0-B2BC-DC84C242F1A6}" type="slidenum">
              <a:rPr lang="en-US" smtClean="0"/>
              <a:t>14</a:t>
            </a:fld>
            <a:endParaRPr lang="en-US"/>
          </a:p>
        </p:txBody>
      </p:sp>
    </p:spTree>
    <p:extLst>
      <p:ext uri="{BB962C8B-B14F-4D97-AF65-F5344CB8AC3E}">
        <p14:creationId xmlns:p14="http://schemas.microsoft.com/office/powerpoint/2010/main" val="3641169212"/>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EBAC2569-76E4-40FE-890A-037628F7ACBC}"/>
              </a:ext>
            </a:extLst>
          </p:cNvPr>
          <p:cNvSpPr>
            <a:spLocks noGrp="1"/>
          </p:cNvSpPr>
          <p:nvPr>
            <p:ph type="title"/>
          </p:nvPr>
        </p:nvSpPr>
        <p:spPr/>
        <p:txBody>
          <a:bodyPr/>
          <a:lstStyle/>
          <a:p>
            <a:r>
              <a:rPr lang="en-US"/>
              <a:t>Some History…</a:t>
            </a:r>
          </a:p>
        </p:txBody>
      </p:sp>
      <p:sp>
        <p:nvSpPr>
          <p:cNvPr id="6" name="Content Placeholder 5">
            <a:extLst>
              <a:ext uri="{FF2B5EF4-FFF2-40B4-BE49-F238E27FC236}">
                <a16:creationId xmlns:a16="http://schemas.microsoft.com/office/drawing/2014/main" id="{691B206C-E7C1-4878-B7AF-F1874C2FE37F}"/>
              </a:ext>
            </a:extLst>
          </p:cNvPr>
          <p:cNvSpPr>
            <a:spLocks noGrp="1"/>
          </p:cNvSpPr>
          <p:nvPr>
            <p:ph idx="1"/>
          </p:nvPr>
        </p:nvSpPr>
        <p:spPr>
          <a:xfrm>
            <a:off x="677334" y="1418253"/>
            <a:ext cx="8596668" cy="4830147"/>
          </a:xfrm>
        </p:spPr>
        <p:txBody>
          <a:bodyPr>
            <a:normAutofit lnSpcReduction="10000"/>
          </a:bodyPr>
          <a:lstStyle/>
          <a:p>
            <a:r>
              <a:rPr lang="en-US">
                <a:solidFill>
                  <a:srgbClr val="00B050"/>
                </a:solidFill>
              </a:rPr>
              <a:t>March 18, 2020: </a:t>
            </a:r>
            <a:r>
              <a:rPr lang="en-US"/>
              <a:t>President signed into law the Families First Coronavirus Response Act with three key portions impacting employers:</a:t>
            </a:r>
          </a:p>
          <a:p>
            <a:pPr lvl="1"/>
            <a:r>
              <a:rPr lang="en-US"/>
              <a:t>Division C: Emergency Family and Medical Leave Expansion Act</a:t>
            </a:r>
          </a:p>
          <a:p>
            <a:pPr lvl="1"/>
            <a:r>
              <a:rPr lang="en-US"/>
              <a:t>Division E: Emergency Paid Sick Leave Act</a:t>
            </a:r>
          </a:p>
          <a:p>
            <a:pPr lvl="1"/>
            <a:r>
              <a:rPr lang="en-US"/>
              <a:t>Division G: Tax Credits for Paid Leaves under Divisions C and E</a:t>
            </a:r>
          </a:p>
          <a:p>
            <a:r>
              <a:rPr lang="en-US">
                <a:solidFill>
                  <a:srgbClr val="00B050"/>
                </a:solidFill>
              </a:rPr>
              <a:t>March 24, 2020: </a:t>
            </a:r>
            <a:r>
              <a:rPr lang="en-US"/>
              <a:t>DOL began issuing its Questions and Answers regarding the FFCRA and has continued to expand and update its Q&amp;A’s as recently as September 11, 2020.</a:t>
            </a:r>
          </a:p>
          <a:p>
            <a:r>
              <a:rPr lang="en-US">
                <a:solidFill>
                  <a:srgbClr val="00B050"/>
                </a:solidFill>
              </a:rPr>
              <a:t>March 25, 2020: </a:t>
            </a:r>
            <a:r>
              <a:rPr lang="en-US"/>
              <a:t>DOL published a poster with a model of the notice that covered employers must post pursuant to the FFCRA.</a:t>
            </a:r>
          </a:p>
          <a:p>
            <a:r>
              <a:rPr lang="en-US">
                <a:solidFill>
                  <a:srgbClr val="00B050"/>
                </a:solidFill>
              </a:rPr>
              <a:t>April 1, 2020: </a:t>
            </a:r>
            <a:r>
              <a:rPr lang="en-US"/>
              <a:t>IRS issued guidance on what records employers should obtain from their employees who request FFCRA paid leave to later provide support for obtaining tax credits.</a:t>
            </a:r>
          </a:p>
          <a:p>
            <a:pPr marL="0" indent="0">
              <a:buNone/>
            </a:pPr>
            <a:endParaRPr lang="en-US" sz="1600" i="1">
              <a:solidFill>
                <a:schemeClr val="accent5">
                  <a:lumMod val="75000"/>
                </a:schemeClr>
              </a:solidFill>
            </a:endParaRPr>
          </a:p>
          <a:p>
            <a:pPr marL="0" indent="0">
              <a:buNone/>
            </a:pPr>
            <a:r>
              <a:rPr lang="en-US" sz="1600" i="1">
                <a:solidFill>
                  <a:schemeClr val="accent1"/>
                </a:solidFill>
              </a:rPr>
              <a:t>Please note that the FFCRA does </a:t>
            </a:r>
            <a:r>
              <a:rPr lang="en-US" sz="1600" i="1" u="sng">
                <a:solidFill>
                  <a:schemeClr val="accent1"/>
                </a:solidFill>
              </a:rPr>
              <a:t>not</a:t>
            </a:r>
            <a:r>
              <a:rPr lang="en-US" sz="1600" i="1">
                <a:solidFill>
                  <a:schemeClr val="accent1"/>
                </a:solidFill>
              </a:rPr>
              <a:t> apply to employers with 500 or more employees.</a:t>
            </a:r>
          </a:p>
        </p:txBody>
      </p:sp>
      <p:sp>
        <p:nvSpPr>
          <p:cNvPr id="2" name="Slide Number Placeholder 1">
            <a:extLst>
              <a:ext uri="{FF2B5EF4-FFF2-40B4-BE49-F238E27FC236}">
                <a16:creationId xmlns:a16="http://schemas.microsoft.com/office/drawing/2014/main" id="{AF107B79-5593-40EC-9567-53D509A86CDF}"/>
              </a:ext>
            </a:extLst>
          </p:cNvPr>
          <p:cNvSpPr>
            <a:spLocks noGrp="1"/>
          </p:cNvSpPr>
          <p:nvPr>
            <p:ph type="sldNum" sz="quarter" idx="12"/>
          </p:nvPr>
        </p:nvSpPr>
        <p:spPr/>
        <p:txBody>
          <a:bodyPr/>
          <a:lstStyle/>
          <a:p>
            <a:fld id="{61694C11-F899-46D0-B2BC-DC84C242F1A6}" type="slidenum">
              <a:rPr lang="en-US" smtClean="0"/>
              <a:t>15</a:t>
            </a:fld>
            <a:endParaRPr lang="en-US"/>
          </a:p>
        </p:txBody>
      </p:sp>
    </p:spTree>
    <p:extLst>
      <p:ext uri="{BB962C8B-B14F-4D97-AF65-F5344CB8AC3E}">
        <p14:creationId xmlns:p14="http://schemas.microsoft.com/office/powerpoint/2010/main" val="1951038069"/>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Picture 6">
            <a:extLst>
              <a:ext uri="{FF2B5EF4-FFF2-40B4-BE49-F238E27FC236}">
                <a16:creationId xmlns:a16="http://schemas.microsoft.com/office/drawing/2014/main" id="{825D2720-2EE8-46BB-B83E-29393122FD87}"/>
              </a:ext>
            </a:extLst>
          </p:cNvPr>
          <p:cNvPicPr>
            <a:picLocks noChangeAspect="1"/>
          </p:cNvPicPr>
          <p:nvPr/>
        </p:nvPicPr>
        <p:blipFill>
          <a:blip r:embed="rId3"/>
          <a:srcRect l="1379" r="975"/>
          <a:stretch>
            <a:fillRect/>
          </a:stretch>
        </p:blipFill>
        <p:spPr>
          <a:xfrm>
            <a:off x="783771" y="782223"/>
            <a:ext cx="7539135" cy="5908190"/>
          </a:xfrm>
          <a:prstGeom prst="rect">
            <a:avLst/>
          </a:prstGeom>
          <a:pattFill prst="pct5">
            <a:fgClr>
              <a:schemeClr val="accent1"/>
            </a:fgClr>
            <a:bgClr>
              <a:schemeClr val="bg1"/>
            </a:bgClr>
          </a:pattFill>
          <a:ln w="15875">
            <a:solidFill>
              <a:schemeClr val="accent5">
                <a:lumMod val="75000"/>
                <a:alpha val="75000"/>
              </a:schemeClr>
            </a:solidFill>
          </a:ln>
        </p:spPr>
      </p:pic>
      <p:sp>
        <p:nvSpPr>
          <p:cNvPr id="2" name="Title 1">
            <a:extLst>
              <a:ext uri="{FF2B5EF4-FFF2-40B4-BE49-F238E27FC236}">
                <a16:creationId xmlns:a16="http://schemas.microsoft.com/office/drawing/2014/main" id="{D6166BC8-0F14-4196-A009-A4EDBF0360CC}"/>
              </a:ext>
            </a:extLst>
          </p:cNvPr>
          <p:cNvSpPr>
            <a:spLocks noGrp="1"/>
          </p:cNvSpPr>
          <p:nvPr>
            <p:ph type="title"/>
          </p:nvPr>
        </p:nvSpPr>
        <p:spPr>
          <a:xfrm>
            <a:off x="783771" y="461714"/>
            <a:ext cx="8340435" cy="417313"/>
          </a:xfrm>
        </p:spPr>
        <p:txBody>
          <a:bodyPr>
            <a:normAutofit fontScale="90000"/>
          </a:bodyPr>
          <a:lstStyle/>
          <a:p>
            <a:r>
              <a:rPr lang="en-US" sz="3600" i="1"/>
              <a:t>April 6, 2020: DOL Regulations</a:t>
            </a:r>
          </a:p>
        </p:txBody>
      </p:sp>
      <p:sp>
        <p:nvSpPr>
          <p:cNvPr id="3" name="Slide Number Placeholder 2">
            <a:extLst>
              <a:ext uri="{FF2B5EF4-FFF2-40B4-BE49-F238E27FC236}">
                <a16:creationId xmlns:a16="http://schemas.microsoft.com/office/drawing/2014/main" id="{3BD94DB5-B04B-4096-AD54-C4E1B69A7DBC}"/>
              </a:ext>
            </a:extLst>
          </p:cNvPr>
          <p:cNvSpPr>
            <a:spLocks noGrp="1"/>
          </p:cNvSpPr>
          <p:nvPr>
            <p:ph type="sldNum" sz="quarter" idx="12"/>
          </p:nvPr>
        </p:nvSpPr>
        <p:spPr/>
        <p:txBody>
          <a:bodyPr/>
          <a:lstStyle/>
          <a:p>
            <a:fld id="{61694C11-F899-46D0-B2BC-DC84C242F1A6}" type="slidenum">
              <a:rPr lang="en-US" smtClean="0"/>
              <a:t>16</a:t>
            </a:fld>
            <a:endParaRPr lang="en-US"/>
          </a:p>
        </p:txBody>
      </p:sp>
      <p:sp>
        <p:nvSpPr>
          <p:cNvPr id="4" name="Rectangle: Rounded Corners 3">
            <a:extLst>
              <a:ext uri="{FF2B5EF4-FFF2-40B4-BE49-F238E27FC236}">
                <a16:creationId xmlns:a16="http://schemas.microsoft.com/office/drawing/2014/main" id="{D11823A1-89D9-40BD-A032-71FF4B61809C}"/>
              </a:ext>
            </a:extLst>
          </p:cNvPr>
          <p:cNvSpPr/>
          <p:nvPr/>
        </p:nvSpPr>
        <p:spPr>
          <a:xfrm>
            <a:off x="1145562" y="3168073"/>
            <a:ext cx="2309281" cy="2724727"/>
          </a:xfrm>
          <a:prstGeom prst="roundRect">
            <a:avLst/>
          </a:prstGeom>
          <a:noFill/>
          <a:ln>
            <a:solidFill>
              <a:srgbClr val="EC6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32B8C16-8FC9-475C-BE00-D3FB532B8DC6}"/>
              </a:ext>
            </a:extLst>
          </p:cNvPr>
          <p:cNvSpPr/>
          <p:nvPr/>
        </p:nvSpPr>
        <p:spPr>
          <a:xfrm>
            <a:off x="5633992" y="3334327"/>
            <a:ext cx="2309281" cy="1422400"/>
          </a:xfrm>
          <a:prstGeom prst="roundRect">
            <a:avLst/>
          </a:prstGeom>
          <a:noFill/>
          <a:ln>
            <a:solidFill>
              <a:srgbClr val="EC6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660888"/>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6AA47AEC-FC35-4793-8240-723737932022}"/>
              </a:ext>
            </a:extLst>
          </p:cNvPr>
          <p:cNvSpPr>
            <a:spLocks noGrp="1"/>
          </p:cNvSpPr>
          <p:nvPr>
            <p:ph type="title"/>
          </p:nvPr>
        </p:nvSpPr>
        <p:spPr/>
        <p:txBody>
          <a:bodyPr/>
          <a:lstStyle/>
          <a:p>
            <a:r>
              <a:rPr lang="en-US"/>
              <a:t>August 3, 2020: </a:t>
            </a:r>
            <a:r>
              <a:rPr lang="en-US" i="1"/>
              <a:t>New York v. Scalia</a:t>
            </a:r>
            <a:br>
              <a:rPr lang="en-US"/>
            </a:br>
            <a:r>
              <a:rPr lang="en-US">
                <a:solidFill>
                  <a:srgbClr val="C00000"/>
                </a:solidFill>
              </a:rPr>
              <a:t>Some DOL Regulations Invalid </a:t>
            </a:r>
          </a:p>
        </p:txBody>
      </p:sp>
      <p:sp>
        <p:nvSpPr>
          <p:cNvPr id="3" name="Content Placeholder 2">
            <a:extLst>
              <a:ext uri="{FF2B5EF4-FFF2-40B4-BE49-F238E27FC236}">
                <a16:creationId xmlns:a16="http://schemas.microsoft.com/office/drawing/2014/main" id="{49E3B33E-500A-4799-ADC3-A1AECE206850}"/>
              </a:ext>
            </a:extLst>
          </p:cNvPr>
          <p:cNvSpPr>
            <a:spLocks noGrp="1"/>
          </p:cNvSpPr>
          <p:nvPr>
            <p:ph idx="1"/>
          </p:nvPr>
        </p:nvSpPr>
        <p:spPr/>
        <p:txBody>
          <a:bodyPr>
            <a:normAutofit/>
          </a:bodyPr>
          <a:lstStyle/>
          <a:p>
            <a:r>
              <a:rPr lang="en-US" b="0" i="0">
                <a:solidFill>
                  <a:srgbClr val="000000"/>
                </a:solidFill>
                <a:effectLst/>
                <a:latin typeface="Source Sans Pro" panose="020b0503030403020204" pitchFamily="34" charset="0"/>
              </a:rPr>
              <a:t>“The ongoing COVID-19 pandemic has visited unforeseen and drastic hardship upon American workers. In response to this extraordinary challenge, Congress passed the </a:t>
            </a:r>
            <a:r>
              <a:rPr lang="en-US" b="0" i="0">
                <a:solidFill>
                  <a:schemeClr val="tx1"/>
                </a:solidFill>
                <a:effectLst/>
                <a:latin typeface="Source Sans Pro" panose="020b0503030403020204" pitchFamily="34" charset="0"/>
              </a:rPr>
              <a:t>Families First Coronavirus Response Act</a:t>
            </a:r>
            <a:r>
              <a:rPr lang="en-US" b="0" i="0">
                <a:solidFill>
                  <a:srgbClr val="000000"/>
                </a:solidFill>
                <a:effectLst/>
                <a:latin typeface="Source Sans Pro" panose="020b0503030403020204" pitchFamily="34" charset="0"/>
              </a:rPr>
              <a:t>, which, broadly speaking, entitles employees who are unable to work due to COVID-19’s myriad effects to federally subsidized paid leave. </a:t>
            </a:r>
            <a:r>
              <a:rPr lang="en-US" b="0" i="0">
                <a:solidFill>
                  <a:schemeClr val="bg2">
                    <a:lumMod val="75000"/>
                  </a:schemeClr>
                </a:solidFill>
                <a:effectLst/>
                <a:latin typeface="Source Sans Pro" panose="020b0503030403020204" pitchFamily="34" charset="0"/>
              </a:rPr>
              <a:t>Congress charged the Department of Labor (‘DOL’) with administering the statute, and the agency promulgated a Final Rule implementing the law’s provisions. </a:t>
            </a:r>
            <a:r>
              <a:rPr lang="en-US" b="0" i="0">
                <a:solidFill>
                  <a:srgbClr val="000000"/>
                </a:solidFill>
                <a:effectLst/>
                <a:latin typeface="Source Sans Pro" panose="020b0503030403020204" pitchFamily="34" charset="0"/>
              </a:rPr>
              <a:t>See 85 Fed. Reg. 19,326 (Apr. 6, 2020) (‘Final Rule’).</a:t>
            </a:r>
          </a:p>
          <a:p>
            <a:endParaRPr lang="en-US">
              <a:solidFill>
                <a:srgbClr val="000000"/>
              </a:solidFill>
              <a:latin typeface="Source Sans Pro" panose="020b0503030403020204" pitchFamily="34" charset="0"/>
            </a:endParaRPr>
          </a:p>
          <a:p>
            <a:r>
              <a:rPr lang="en-US" b="0" i="0">
                <a:solidFill>
                  <a:srgbClr val="000000"/>
                </a:solidFill>
                <a:effectLst/>
                <a:latin typeface="Source Sans Pro" panose="020b0503030403020204" pitchFamily="34" charset="0"/>
              </a:rPr>
              <a:t>The </a:t>
            </a:r>
            <a:r>
              <a:rPr lang="en-US" b="0" i="0">
                <a:solidFill>
                  <a:schemeClr val="tx1"/>
                </a:solidFill>
                <a:effectLst/>
                <a:latin typeface="Source Sans Pro" panose="020b0503030403020204" pitchFamily="34" charset="0"/>
              </a:rPr>
              <a:t>State of New York brings this suit under the Administrative Procedure Act, claiming that several features of DOL’s Final Rule exceed the agency’s authority under the statute</a:t>
            </a:r>
            <a:r>
              <a:rPr lang="en-US">
                <a:solidFill>
                  <a:schemeClr val="tx1"/>
                </a:solidFill>
                <a:latin typeface="Source Sans Pro" panose="020b0503030403020204" pitchFamily="34" charset="0"/>
              </a:rPr>
              <a:t> </a:t>
            </a:r>
            <a:r>
              <a:rPr lang="en-US">
                <a:solidFill>
                  <a:srgbClr val="000000"/>
                </a:solidFill>
                <a:latin typeface="Source Sans Pro" panose="020b0503030403020204" pitchFamily="34" charset="0"/>
              </a:rPr>
              <a:t>…</a:t>
            </a:r>
            <a:r>
              <a:rPr lang="en-US" b="0" i="0">
                <a:solidFill>
                  <a:srgbClr val="000000"/>
                </a:solidFill>
                <a:effectLst/>
                <a:latin typeface="Source Sans Pro" panose="020b0503030403020204" pitchFamily="34" charset="0"/>
              </a:rPr>
              <a:t>  the </a:t>
            </a:r>
            <a:r>
              <a:rPr lang="en-US" b="0" i="0">
                <a:solidFill>
                  <a:schemeClr val="bg2">
                    <a:lumMod val="75000"/>
                  </a:schemeClr>
                </a:solidFill>
                <a:effectLst/>
                <a:latin typeface="Source Sans Pro" panose="020b0503030403020204" pitchFamily="34" charset="0"/>
              </a:rPr>
              <a:t>Court concludes </a:t>
            </a:r>
            <a:r>
              <a:rPr lang="en-US" b="0" i="0">
                <a:solidFill>
                  <a:srgbClr val="000000"/>
                </a:solidFill>
                <a:effectLst/>
                <a:latin typeface="Source Sans Pro" panose="020b0503030403020204" pitchFamily="34" charset="0"/>
              </a:rPr>
              <a:t>that New York has standing to sue and</a:t>
            </a:r>
            <a:r>
              <a:rPr lang="en-US" b="0" i="0">
                <a:solidFill>
                  <a:schemeClr val="bg2">
                    <a:lumMod val="75000"/>
                  </a:schemeClr>
                </a:solidFill>
                <a:effectLst/>
                <a:latin typeface="Source Sans Pro" panose="020b0503030403020204" pitchFamily="34" charset="0"/>
              </a:rPr>
              <a:t> that several features of the Final Rule are invalid</a:t>
            </a:r>
            <a:r>
              <a:rPr lang="en-US" b="0" i="0">
                <a:solidFill>
                  <a:srgbClr val="000000"/>
                </a:solidFill>
                <a:effectLst/>
                <a:latin typeface="Source Sans Pro" panose="020b0503030403020204" pitchFamily="34" charset="0"/>
              </a:rPr>
              <a:t>.”</a:t>
            </a:r>
            <a:endParaRPr lang="en-US"/>
          </a:p>
          <a:p>
            <a:endParaRPr lang="en-US"/>
          </a:p>
        </p:txBody>
      </p:sp>
      <p:sp>
        <p:nvSpPr>
          <p:cNvPr id="4" name="Slide Number Placeholder 3">
            <a:extLst>
              <a:ext uri="{FF2B5EF4-FFF2-40B4-BE49-F238E27FC236}">
                <a16:creationId xmlns:a16="http://schemas.microsoft.com/office/drawing/2014/main" id="{4717B0F6-623E-4220-A8E0-CF26DBB304EA}"/>
              </a:ext>
            </a:extLst>
          </p:cNvPr>
          <p:cNvSpPr>
            <a:spLocks noGrp="1"/>
          </p:cNvSpPr>
          <p:nvPr>
            <p:ph type="sldNum" sz="quarter" idx="12"/>
          </p:nvPr>
        </p:nvSpPr>
        <p:spPr/>
        <p:txBody>
          <a:bodyPr/>
          <a:lstStyle/>
          <a:p>
            <a:fld id="{61694C11-F899-46D0-B2BC-DC84C242F1A6}" type="slidenum">
              <a:rPr lang="en-US" smtClean="0"/>
              <a:t>17</a:t>
            </a:fld>
            <a:endParaRPr lang="en-US"/>
          </a:p>
        </p:txBody>
      </p:sp>
    </p:spTree>
    <p:extLst>
      <p:ext uri="{BB962C8B-B14F-4D97-AF65-F5344CB8AC3E}">
        <p14:creationId xmlns:p14="http://schemas.microsoft.com/office/powerpoint/2010/main" val="494997273"/>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EB5FA9FD-575C-4E7A-8C07-444A647F65AE}"/>
              </a:ext>
            </a:extLst>
          </p:cNvPr>
          <p:cNvSpPr>
            <a:spLocks noGrp="1"/>
          </p:cNvSpPr>
          <p:nvPr>
            <p:ph type="title"/>
          </p:nvPr>
        </p:nvSpPr>
        <p:spPr/>
        <p:txBody>
          <a:bodyPr/>
          <a:lstStyle/>
          <a:p>
            <a:r>
              <a:rPr lang="en-US" i="1"/>
              <a:t>SDNY: Some DOL Regulations Invalid</a:t>
            </a:r>
            <a:endParaRPr lang="en-US" i="1">
              <a:solidFill>
                <a:schemeClr val="accent5">
                  <a:lumMod val="75000"/>
                </a:schemeClr>
              </a:solidFill>
            </a:endParaRPr>
          </a:p>
        </p:txBody>
      </p:sp>
      <p:sp>
        <p:nvSpPr>
          <p:cNvPr id="5" name="Content Placeholder 4">
            <a:extLst>
              <a:ext uri="{FF2B5EF4-FFF2-40B4-BE49-F238E27FC236}">
                <a16:creationId xmlns:a16="http://schemas.microsoft.com/office/drawing/2014/main" id="{B9C51984-576A-4EC9-810E-97E4CA596A57}"/>
              </a:ext>
            </a:extLst>
          </p:cNvPr>
          <p:cNvSpPr>
            <a:spLocks noGrp="1"/>
          </p:cNvSpPr>
          <p:nvPr>
            <p:ph idx="1"/>
          </p:nvPr>
        </p:nvSpPr>
        <p:spPr>
          <a:xfrm>
            <a:off x="677334" y="1565031"/>
            <a:ext cx="8624928" cy="4835769"/>
          </a:xfrm>
        </p:spPr>
        <p:txBody>
          <a:bodyPr>
            <a:normAutofit/>
          </a:bodyPr>
          <a:lstStyle/>
          <a:p>
            <a:pPr>
              <a:buFont typeface="+mj-lt"/>
              <a:buAutoNum type="arabicPeriod"/>
            </a:pPr>
            <a:r>
              <a:rPr lang="en-US" sz="2000"/>
              <a:t>The FFCRA’s very broad definition of health care provider “cannot stand.” </a:t>
            </a:r>
          </a:p>
          <a:p>
            <a:pPr>
              <a:buFont typeface="+mj-lt"/>
              <a:buAutoNum type="arabicPeriod"/>
            </a:pPr>
            <a:r>
              <a:rPr lang="en-US" sz="2000"/>
              <a:t>The requirement that work be available for an employee to receive FFCRA paid leave for some reasons but not others “is entirely unreasoned.”</a:t>
            </a:r>
          </a:p>
          <a:p>
            <a:pPr>
              <a:buFont typeface="+mj-lt"/>
              <a:buAutoNum type="arabicPeriod"/>
            </a:pPr>
            <a:r>
              <a:rPr lang="en-US" sz="2000"/>
              <a:t>The DOL did not sufficiently justify the requirement of employer consent for intermittent FFCRA leave.</a:t>
            </a:r>
          </a:p>
          <a:p>
            <a:pPr>
              <a:buFont typeface="+mj-lt"/>
              <a:buAutoNum type="arabicPeriod"/>
            </a:pPr>
            <a:r>
              <a:rPr lang="en-US" sz="2000"/>
              <a:t>The requirement that an employee provide documentation before being granted FFCRA leave “is inconsistent with the statute’s unambiguous notice provisions.”</a:t>
            </a:r>
          </a:p>
          <a:p>
            <a:pPr lvl="1"/>
            <a:r>
              <a:rPr lang="en-US" u="sng"/>
              <a:t>But:</a:t>
            </a:r>
            <a:r>
              <a:rPr lang="en-US"/>
              <a:t> We continue to recommend obtaining such documentation as it helps to document the tax credit the employer is entitled to receive.</a:t>
            </a:r>
          </a:p>
          <a:p>
            <a:pPr>
              <a:buFont typeface="+mj-lt"/>
              <a:buAutoNum type="arabicPeriod"/>
            </a:pPr>
            <a:endParaRPr lang="en-US" sz="2000"/>
          </a:p>
          <a:p>
            <a:pPr>
              <a:buFont typeface="+mj-lt"/>
              <a:buAutoNum type="arabicPeriod"/>
            </a:pPr>
            <a:endParaRPr lang="en-US" sz="2000"/>
          </a:p>
        </p:txBody>
      </p:sp>
      <p:sp>
        <p:nvSpPr>
          <p:cNvPr id="2" name="Slide Number Placeholder 1">
            <a:extLst>
              <a:ext uri="{FF2B5EF4-FFF2-40B4-BE49-F238E27FC236}">
                <a16:creationId xmlns:a16="http://schemas.microsoft.com/office/drawing/2014/main" id="{0C00974C-B581-4290-81F9-DC9B1475578B}"/>
              </a:ext>
            </a:extLst>
          </p:cNvPr>
          <p:cNvSpPr>
            <a:spLocks noGrp="1"/>
          </p:cNvSpPr>
          <p:nvPr>
            <p:ph type="sldNum" sz="quarter" idx="12"/>
          </p:nvPr>
        </p:nvSpPr>
        <p:spPr/>
        <p:txBody>
          <a:bodyPr/>
          <a:lstStyle/>
          <a:p>
            <a:fld id="{61694C11-F899-46D0-B2BC-DC84C242F1A6}" type="slidenum">
              <a:rPr lang="en-US" smtClean="0"/>
              <a:t>18</a:t>
            </a:fld>
            <a:endParaRPr lang="en-US"/>
          </a:p>
        </p:txBody>
      </p:sp>
    </p:spTree>
    <p:extLst>
      <p:ext uri="{BB962C8B-B14F-4D97-AF65-F5344CB8AC3E}">
        <p14:creationId xmlns:p14="http://schemas.microsoft.com/office/powerpoint/2010/main" val="2865354426"/>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F01E556-753A-4EA3-9D5E-A5A16A54C1A2}"/>
              </a:ext>
            </a:extLst>
          </p:cNvPr>
          <p:cNvSpPr>
            <a:spLocks noGrp="1"/>
          </p:cNvSpPr>
          <p:nvPr>
            <p:ph type="title"/>
          </p:nvPr>
        </p:nvSpPr>
        <p:spPr/>
        <p:txBody>
          <a:bodyPr/>
          <a:lstStyle/>
          <a:p>
            <a:r>
              <a:rPr lang="en-US" u="sng">
                <a:solidFill>
                  <a:schemeClr val="bg2">
                    <a:lumMod val="75000"/>
                  </a:schemeClr>
                </a:solidFill>
              </a:rPr>
              <a:t>DOL: Changes to Regulations</a:t>
            </a:r>
          </a:p>
        </p:txBody>
      </p:sp>
      <p:sp>
        <p:nvSpPr>
          <p:cNvPr id="3" name="Content Placeholder 2">
            <a:extLst>
              <a:ext uri="{FF2B5EF4-FFF2-40B4-BE49-F238E27FC236}">
                <a16:creationId xmlns:a16="http://schemas.microsoft.com/office/drawing/2014/main" id="{20040B3F-A8B9-4942-BA03-1EE1756EA3DA}"/>
              </a:ext>
            </a:extLst>
          </p:cNvPr>
          <p:cNvSpPr>
            <a:spLocks noGrp="1"/>
          </p:cNvSpPr>
          <p:nvPr>
            <p:ph idx="1"/>
          </p:nvPr>
        </p:nvSpPr>
        <p:spPr>
          <a:xfrm>
            <a:off x="677334" y="1415563"/>
            <a:ext cx="8596668" cy="5271564"/>
          </a:xfrm>
        </p:spPr>
        <p:txBody>
          <a:bodyPr>
            <a:normAutofit lnSpcReduction="10000"/>
          </a:bodyPr>
          <a:lstStyle/>
          <a:p>
            <a:pPr>
              <a:buFont typeface="+mj-lt"/>
              <a:buAutoNum type="arabicPeriod"/>
            </a:pPr>
            <a:r>
              <a:rPr lang="en-US"/>
              <a:t>The definition of “health care provider” has been revised.</a:t>
            </a:r>
          </a:p>
          <a:p>
            <a:pPr>
              <a:buFont typeface="+mj-lt"/>
              <a:buAutoNum type="arabicPeriod"/>
            </a:pPr>
            <a:r>
              <a:rPr lang="en-US"/>
              <a:t>The DOL continues to assert that “an employee is not eligible for paid leave unless the employer would otherwise have work for the employee to perform.”</a:t>
            </a:r>
          </a:p>
          <a:p>
            <a:pPr>
              <a:buFont typeface="+mj-lt"/>
              <a:buAutoNum type="arabicPeriod"/>
            </a:pPr>
            <a:r>
              <a:rPr lang="en-US"/>
              <a:t>An employee must still obtain employer consent for intermittent leave (if the employee is not teleworking).</a:t>
            </a:r>
          </a:p>
          <a:p>
            <a:pPr>
              <a:buFont typeface="+mj-lt"/>
              <a:buAutoNum type="arabicPeriod"/>
            </a:pPr>
            <a:r>
              <a:rPr lang="en-US"/>
              <a:t>Employers cannot require documentation as a precondition to taking FFCRA leave.</a:t>
            </a:r>
          </a:p>
          <a:p>
            <a:r>
              <a:rPr lang="en-US"/>
              <a:t>Employers are not required to provide FFCRA paid leave if an employee determines on his/her own that it is unsafe for them to work, or if the employer requires the employee to self-isolate, </a:t>
            </a:r>
            <a:r>
              <a:rPr lang="en-US" u="sng"/>
              <a:t>unless</a:t>
            </a:r>
            <a:r>
              <a:rPr lang="en-US"/>
              <a:t> the employee:</a:t>
            </a:r>
          </a:p>
          <a:p>
            <a:pPr lvl="1"/>
            <a:r>
              <a:rPr lang="en-US"/>
              <a:t>(1) has symptoms of COVID-19 that will be reviewed by a health care provider; or </a:t>
            </a:r>
          </a:p>
          <a:p>
            <a:pPr lvl="1"/>
            <a:r>
              <a:rPr lang="en-US"/>
              <a:t>(2) is subject to a health care provider’s or governmental order to self-quarantine.</a:t>
            </a:r>
          </a:p>
          <a:p>
            <a:pPr marL="0" indent="0">
              <a:buNone/>
            </a:pPr>
            <a:endParaRPr lang="en-US"/>
          </a:p>
          <a:p>
            <a:r>
              <a:rPr lang="en-US"/>
              <a:t>No change was made to the cap on the amount of paid leave available to employees in 2020, and the law is </a:t>
            </a:r>
            <a:r>
              <a:rPr lang="en-US" b="1" u="sng">
                <a:solidFill>
                  <a:schemeClr val="accent5">
                    <a:lumMod val="75000"/>
                  </a:schemeClr>
                </a:solidFill>
              </a:rPr>
              <a:t>still set to expire this December 31.</a:t>
            </a:r>
          </a:p>
        </p:txBody>
      </p:sp>
      <p:sp>
        <p:nvSpPr>
          <p:cNvPr id="4" name="Slide Number Placeholder 3">
            <a:extLst>
              <a:ext uri="{FF2B5EF4-FFF2-40B4-BE49-F238E27FC236}">
                <a16:creationId xmlns:a16="http://schemas.microsoft.com/office/drawing/2014/main" id="{47162FFB-9CB0-4760-A437-2F19A3BD6ECA}"/>
              </a:ext>
            </a:extLst>
          </p:cNvPr>
          <p:cNvSpPr>
            <a:spLocks noGrp="1"/>
          </p:cNvSpPr>
          <p:nvPr>
            <p:ph type="sldNum" sz="quarter" idx="12"/>
          </p:nvPr>
        </p:nvSpPr>
        <p:spPr/>
        <p:txBody>
          <a:bodyPr/>
          <a:lstStyle/>
          <a:p>
            <a:fld id="{61694C11-F899-46D0-B2BC-DC84C242F1A6}" type="slidenum">
              <a:rPr lang="en-US" smtClean="0"/>
              <a:t>19</a:t>
            </a:fld>
            <a:endParaRPr lang="en-US"/>
          </a:p>
        </p:txBody>
      </p:sp>
    </p:spTree>
    <p:extLst>
      <p:ext uri="{BB962C8B-B14F-4D97-AF65-F5344CB8AC3E}">
        <p14:creationId xmlns:p14="http://schemas.microsoft.com/office/powerpoint/2010/main" val="2999543310"/>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3AA7B75-A3EF-4C4D-9E39-D59CEB9A289F}"/>
              </a:ext>
            </a:extLst>
          </p:cNvPr>
          <p:cNvSpPr>
            <a:spLocks noGrp="1"/>
          </p:cNvSpPr>
          <p:nvPr>
            <p:ph type="title"/>
          </p:nvPr>
        </p:nvSpPr>
        <p:spPr>
          <a:xfrm>
            <a:off x="1284003" y="655398"/>
            <a:ext cx="8596668" cy="1320800"/>
          </a:xfrm>
        </p:spPr>
        <p:txBody>
          <a:bodyPr/>
          <a:lstStyle/>
          <a:p>
            <a:r>
              <a:rPr lang="en-US">
                <a:solidFill>
                  <a:srgbClr val="EC6AE6"/>
                </a:solidFill>
                <a:latin typeface="Forte" panose="03060902040502070203" pitchFamily="66" charset="0"/>
              </a:rPr>
              <a:t>Wishing we were at the Sandpearl!</a:t>
            </a:r>
          </a:p>
        </p:txBody>
      </p:sp>
      <p:sp>
        <p:nvSpPr>
          <p:cNvPr id="4" name="Slide Number Placeholder 3">
            <a:extLst>
              <a:ext uri="{FF2B5EF4-FFF2-40B4-BE49-F238E27FC236}">
                <a16:creationId xmlns:a16="http://schemas.microsoft.com/office/drawing/2014/main" id="{642431F1-4982-4E83-B209-8AEB0CE5AD5A}"/>
              </a:ext>
            </a:extLst>
          </p:cNvPr>
          <p:cNvSpPr>
            <a:spLocks noGrp="1"/>
          </p:cNvSpPr>
          <p:nvPr>
            <p:ph type="sldNum" sz="quarter" idx="12"/>
          </p:nvPr>
        </p:nvSpPr>
        <p:spPr/>
        <p:txBody>
          <a:bodyPr/>
          <a:lstStyle/>
          <a:p>
            <a:fld id="{61694C11-F899-46D0-B2BC-DC84C242F1A6}" type="slidenum">
              <a:rPr lang="en-US" smtClean="0"/>
              <a:t>2</a:t>
            </a:fld>
            <a:endParaRPr lang="en-US"/>
          </a:p>
        </p:txBody>
      </p:sp>
      <p:pic>
        <p:nvPicPr>
          <p:cNvPr id="2050" name="Picture 2" descr="Clearwater Beach, FL Resorts | Photo Gallery | Sandpearl Resort">
            <a:extLst>
              <a:ext uri="{FF2B5EF4-FFF2-40B4-BE49-F238E27FC236}">
                <a16:creationId xmlns:a16="http://schemas.microsoft.com/office/drawing/2014/main" id="{F629B084-7F71-40FF-8EE3-A260949E33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676"/>
          <a:stretch>
            <a:fillRect/>
          </a:stretch>
        </p:blipFill>
        <p:spPr bwMode="auto">
          <a:xfrm>
            <a:off x="1662603" y="1414121"/>
            <a:ext cx="6503738" cy="4321514"/>
          </a:xfrm>
          <a:prstGeom prst="rect">
            <a:avLst/>
          </a:prstGeom>
          <a:noFill/>
          <a:ln w="19050">
            <a:solidFill>
              <a:srgbClr val="EC6AE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33496"/>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6166BC8-0F14-4196-A009-A4EDBF0360CC}"/>
              </a:ext>
            </a:extLst>
          </p:cNvPr>
          <p:cNvSpPr>
            <a:spLocks noGrp="1"/>
          </p:cNvSpPr>
          <p:nvPr>
            <p:ph type="title"/>
          </p:nvPr>
        </p:nvSpPr>
        <p:spPr>
          <a:xfrm>
            <a:off x="677334" y="609600"/>
            <a:ext cx="8596668" cy="1320800"/>
          </a:xfrm>
        </p:spPr>
        <p:txBody>
          <a:bodyPr>
            <a:normAutofit/>
          </a:bodyPr>
          <a:lstStyle/>
          <a:p>
            <a:r>
              <a:rPr lang="en-US" sz="3200"/>
              <a:t>September 16, 2020: Revised Regulations</a:t>
            </a:r>
            <a:br>
              <a:rPr lang="en-US" sz="3200"/>
            </a:br>
            <a:r>
              <a:rPr lang="en-US" sz="2700" i="1">
                <a:solidFill>
                  <a:schemeClr val="accent5">
                    <a:lumMod val="75000"/>
                  </a:schemeClr>
                </a:solidFill>
              </a:rPr>
              <a:t>Check out DOL Q&amp;As #101-103</a:t>
            </a:r>
            <a:endParaRPr lang="en-US" sz="3200" i="1">
              <a:solidFill>
                <a:schemeClr val="accent5">
                  <a:lumMod val="75000"/>
                </a:schemeClr>
              </a:solidFill>
            </a:endParaRPr>
          </a:p>
        </p:txBody>
      </p:sp>
      <p:sp>
        <p:nvSpPr>
          <p:cNvPr id="4" name="Content Placeholder 5">
            <a:extLst>
              <a:ext uri="{FF2B5EF4-FFF2-40B4-BE49-F238E27FC236}">
                <a16:creationId xmlns:a16="http://schemas.microsoft.com/office/drawing/2014/main" id="{CB6978E7-553D-4862-99EB-0E26FB7AD34D}"/>
              </a:ext>
            </a:extLst>
          </p:cNvPr>
          <p:cNvSpPr txBox="1"/>
          <p:nvPr/>
        </p:nvSpPr>
        <p:spPr>
          <a:xfrm>
            <a:off x="610659" y="651510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See: hhttps://www.dol.gov/agencies/whd/pandemic/ffcra-questions</a:t>
            </a:r>
          </a:p>
        </p:txBody>
      </p:sp>
      <p:pic>
        <p:nvPicPr>
          <p:cNvPr id="8" name="Picture 7">
            <a:extLst>
              <a:ext uri="{FF2B5EF4-FFF2-40B4-BE49-F238E27FC236}">
                <a16:creationId xmlns:a16="http://schemas.microsoft.com/office/drawing/2014/main" id="{754C2E75-3638-4B70-AE33-86C09DC42B2D}"/>
              </a:ext>
            </a:extLst>
          </p:cNvPr>
          <p:cNvPicPr>
            <a:picLocks noChangeAspect="1"/>
          </p:cNvPicPr>
          <p:nvPr/>
        </p:nvPicPr>
        <p:blipFill>
          <a:blip r:embed="rId3"/>
          <a:srcRect l="759" r="1430"/>
          <a:stretch>
            <a:fillRect/>
          </a:stretch>
        </p:blipFill>
        <p:spPr>
          <a:xfrm>
            <a:off x="806642" y="1930400"/>
            <a:ext cx="8596669" cy="3880030"/>
          </a:xfrm>
          <a:prstGeom prst="rect">
            <a:avLst/>
          </a:prstGeom>
          <a:ln w="25400">
            <a:solidFill>
              <a:schemeClr val="accent5">
                <a:lumMod val="75000"/>
                <a:alpha val="75000"/>
              </a:schemeClr>
            </a:solidFill>
          </a:ln>
        </p:spPr>
      </p:pic>
      <p:sp>
        <p:nvSpPr>
          <p:cNvPr id="3" name="Slide Number Placeholder 2">
            <a:extLst>
              <a:ext uri="{FF2B5EF4-FFF2-40B4-BE49-F238E27FC236}">
                <a16:creationId xmlns:a16="http://schemas.microsoft.com/office/drawing/2014/main" id="{54EC6977-38B1-431A-8602-5C99E6081FA0}"/>
              </a:ext>
            </a:extLst>
          </p:cNvPr>
          <p:cNvSpPr>
            <a:spLocks noGrp="1"/>
          </p:cNvSpPr>
          <p:nvPr>
            <p:ph type="sldNum" sz="quarter" idx="12"/>
          </p:nvPr>
        </p:nvSpPr>
        <p:spPr/>
        <p:txBody>
          <a:bodyPr/>
          <a:lstStyle/>
          <a:p>
            <a:fld id="{61694C11-F899-46D0-B2BC-DC84C242F1A6}" type="slidenum">
              <a:rPr lang="en-US" smtClean="0"/>
              <a:t>20</a:t>
            </a:fld>
            <a:endParaRPr lang="en-US"/>
          </a:p>
        </p:txBody>
      </p:sp>
      <p:sp>
        <p:nvSpPr>
          <p:cNvPr id="5" name="Rectangle: Rounded Corners 4">
            <a:extLst>
              <a:ext uri="{FF2B5EF4-FFF2-40B4-BE49-F238E27FC236}">
                <a16:creationId xmlns:a16="http://schemas.microsoft.com/office/drawing/2014/main" id="{AA6D396D-B77E-4DDF-B04F-9B923F68920A}"/>
              </a:ext>
            </a:extLst>
          </p:cNvPr>
          <p:cNvSpPr/>
          <p:nvPr/>
        </p:nvSpPr>
        <p:spPr>
          <a:xfrm>
            <a:off x="1046285" y="4207120"/>
            <a:ext cx="914997" cy="234950"/>
          </a:xfrm>
          <a:prstGeom prst="roundRect">
            <a:avLst/>
          </a:prstGeom>
          <a:noFill/>
          <a:ln>
            <a:solidFill>
              <a:srgbClr val="EC6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849D38C-408B-4486-82B8-4FAD1FCB3D50}"/>
              </a:ext>
            </a:extLst>
          </p:cNvPr>
          <p:cNvSpPr/>
          <p:nvPr/>
        </p:nvSpPr>
        <p:spPr>
          <a:xfrm flipV="1">
            <a:off x="1046286" y="3580912"/>
            <a:ext cx="2347546" cy="234950"/>
          </a:xfrm>
          <a:prstGeom prst="roundRect">
            <a:avLst/>
          </a:prstGeom>
          <a:noFill/>
          <a:ln>
            <a:solidFill>
              <a:srgbClr val="EC6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B3294F8-7426-40D9-A577-C64F154B04FC}"/>
              </a:ext>
            </a:extLst>
          </p:cNvPr>
          <p:cNvSpPr/>
          <p:nvPr/>
        </p:nvSpPr>
        <p:spPr>
          <a:xfrm flipV="1">
            <a:off x="6926456" y="3311525"/>
            <a:ext cx="2347546" cy="234950"/>
          </a:xfrm>
          <a:prstGeom prst="roundRect">
            <a:avLst/>
          </a:prstGeom>
          <a:noFill/>
          <a:ln>
            <a:solidFill>
              <a:srgbClr val="EC6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022D4E7-EB87-4566-8606-3F445B461B83}"/>
              </a:ext>
            </a:extLst>
          </p:cNvPr>
          <p:cNvSpPr/>
          <p:nvPr/>
        </p:nvSpPr>
        <p:spPr>
          <a:xfrm flipV="1">
            <a:off x="941825" y="5116565"/>
            <a:ext cx="1484852" cy="211573"/>
          </a:xfrm>
          <a:prstGeom prst="roundRect">
            <a:avLst/>
          </a:prstGeom>
          <a:noFill/>
          <a:ln>
            <a:solidFill>
              <a:srgbClr val="EC6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098808"/>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AAEC0B70-5643-4CBB-ADCB-4DA0185062DE}"/>
              </a:ext>
            </a:extLst>
          </p:cNvPr>
          <p:cNvSpPr>
            <a:spLocks noGrp="1"/>
          </p:cNvSpPr>
          <p:nvPr>
            <p:ph type="title"/>
          </p:nvPr>
        </p:nvSpPr>
        <p:spPr>
          <a:xfrm>
            <a:off x="677334" y="284285"/>
            <a:ext cx="8596668" cy="1320800"/>
          </a:xfrm>
        </p:spPr>
        <p:txBody>
          <a:bodyPr/>
          <a:lstStyle/>
          <a:p>
            <a:r>
              <a:rPr lang="en-US"/>
              <a:t>FFCRA: </a:t>
            </a:r>
            <a:br>
              <a:rPr lang="en-US"/>
            </a:br>
            <a:r>
              <a:rPr lang="en-US" u="sng"/>
              <a:t>Emergency Paid Sick Leave</a:t>
            </a:r>
          </a:p>
        </p:txBody>
      </p:sp>
      <p:sp>
        <p:nvSpPr>
          <p:cNvPr id="6" name="Content Placeholder 5">
            <a:extLst>
              <a:ext uri="{FF2B5EF4-FFF2-40B4-BE49-F238E27FC236}">
                <a16:creationId xmlns:a16="http://schemas.microsoft.com/office/drawing/2014/main" id="{4E038C86-7795-4B1C-AC2D-AB228B573C87}"/>
              </a:ext>
            </a:extLst>
          </p:cNvPr>
          <p:cNvSpPr>
            <a:spLocks noGrp="1"/>
          </p:cNvSpPr>
          <p:nvPr>
            <p:ph idx="1"/>
          </p:nvPr>
        </p:nvSpPr>
        <p:spPr>
          <a:xfrm>
            <a:off x="677334" y="1740878"/>
            <a:ext cx="8596668" cy="4589584"/>
          </a:xfrm>
        </p:spPr>
        <p:txBody>
          <a:bodyPr>
            <a:normAutofit/>
          </a:bodyPr>
          <a:lstStyle/>
          <a:p>
            <a:r>
              <a:rPr lang="en-US"/>
              <a:t>Under the FFCRA, an employee may receive up to </a:t>
            </a:r>
            <a:r>
              <a:rPr lang="en-US" u="sng"/>
              <a:t>two weeks</a:t>
            </a:r>
            <a:r>
              <a:rPr lang="en-US"/>
              <a:t> of paid sick leave if the employee is </a:t>
            </a:r>
            <a:r>
              <a:rPr lang="en-US" u="sng"/>
              <a:t>unable to work or telework</a:t>
            </a:r>
            <a:r>
              <a:rPr lang="en-US"/>
              <a:t> because the employee:</a:t>
            </a:r>
          </a:p>
          <a:p>
            <a:pPr marL="800100" lvl="1" indent="-342900">
              <a:buFont typeface="+mj-lt"/>
              <a:buAutoNum type="arabicParenR"/>
            </a:pPr>
            <a:r>
              <a:rPr lang="en-US"/>
              <a:t>is subject to a Federal, State, or local quarantine or isolation order related to COVID-19;</a:t>
            </a:r>
          </a:p>
          <a:p>
            <a:pPr marL="800100" lvl="1" indent="-342900">
              <a:buFont typeface="+mj-lt"/>
              <a:buAutoNum type="arabicParenR"/>
            </a:pPr>
            <a:r>
              <a:rPr lang="en-US"/>
              <a:t>has been advised by a health care provider to self-quarantine related to COVID-19;</a:t>
            </a:r>
          </a:p>
          <a:p>
            <a:pPr marL="800100" lvl="1" indent="-342900">
              <a:buFont typeface="+mj-lt"/>
              <a:buAutoNum type="arabicParenR"/>
            </a:pPr>
            <a:r>
              <a:rPr lang="en-US"/>
              <a:t>is experiencing COVID-19 symptoms and is seeking a medical diagnosis;</a:t>
            </a:r>
          </a:p>
          <a:p>
            <a:pPr marL="800100" lvl="1" indent="-342900">
              <a:buFont typeface="+mj-lt"/>
              <a:buAutoNum type="arabicParenR"/>
            </a:pPr>
            <a:r>
              <a:rPr lang="en-US"/>
              <a:t>is caring for an individual who is either subject to an order described in </a:t>
            </a:r>
            <a:r>
              <a:rPr lang="en-US">
                <a:solidFill>
                  <a:schemeClr val="accent1"/>
                </a:solidFill>
              </a:rPr>
              <a:t>(1)</a:t>
            </a:r>
            <a:r>
              <a:rPr lang="en-US">
                <a:solidFill>
                  <a:srgbClr val="0070C0"/>
                </a:solidFill>
              </a:rPr>
              <a:t> </a:t>
            </a:r>
            <a:r>
              <a:rPr lang="en-US"/>
              <a:t>above or subject to self-quarantine as described in </a:t>
            </a:r>
            <a:r>
              <a:rPr lang="en-US">
                <a:solidFill>
                  <a:schemeClr val="accent1"/>
                </a:solidFill>
              </a:rPr>
              <a:t>(2)</a:t>
            </a:r>
            <a:r>
              <a:rPr lang="en-US">
                <a:solidFill>
                  <a:srgbClr val="0070C0"/>
                </a:solidFill>
              </a:rPr>
              <a:t> </a:t>
            </a:r>
            <a:r>
              <a:rPr lang="en-US"/>
              <a:t>above;</a:t>
            </a:r>
          </a:p>
          <a:p>
            <a:pPr marL="800100" lvl="1" indent="-342900">
              <a:buFont typeface="+mj-lt"/>
              <a:buAutoNum type="arabicParenR"/>
            </a:pPr>
            <a:r>
              <a:rPr lang="en-US"/>
              <a:t>is caring for the employee’s own child whose school, place of care, or childcare provider is closed or unavailable for reasons related to COVID-19; or</a:t>
            </a:r>
          </a:p>
          <a:p>
            <a:pPr marL="800100" lvl="1" indent="-342900">
              <a:buFont typeface="+mj-lt"/>
              <a:buAutoNum type="arabicParenR"/>
            </a:pPr>
            <a:r>
              <a:rPr lang="en-US"/>
              <a:t>is experiencing any other substantially-similar condition specified by the Secretary of U.S. Department of Health and Human Services.</a:t>
            </a:r>
          </a:p>
          <a:p>
            <a:pPr marL="400050"/>
            <a:r>
              <a:rPr lang="en-US" sz="1600" i="1"/>
              <a:t>No. 6 has no applicability yet because the Secretary of Health and Human Services has not specified any “substantially-similar condition.”</a:t>
            </a:r>
          </a:p>
        </p:txBody>
      </p:sp>
      <p:sp>
        <p:nvSpPr>
          <p:cNvPr id="2" name="Slide Number Placeholder 1">
            <a:extLst>
              <a:ext uri="{FF2B5EF4-FFF2-40B4-BE49-F238E27FC236}">
                <a16:creationId xmlns:a16="http://schemas.microsoft.com/office/drawing/2014/main" id="{86DF7175-319E-47AA-A659-C77DDA236EB0}"/>
              </a:ext>
            </a:extLst>
          </p:cNvPr>
          <p:cNvSpPr>
            <a:spLocks noGrp="1"/>
          </p:cNvSpPr>
          <p:nvPr>
            <p:ph type="sldNum" sz="quarter" idx="12"/>
          </p:nvPr>
        </p:nvSpPr>
        <p:spPr/>
        <p:txBody>
          <a:bodyPr/>
          <a:lstStyle/>
          <a:p>
            <a:fld id="{61694C11-F899-46D0-B2BC-DC84C242F1A6}" type="slidenum">
              <a:rPr lang="en-US" smtClean="0"/>
              <a:t>21</a:t>
            </a:fld>
            <a:endParaRPr lang="en-US"/>
          </a:p>
        </p:txBody>
      </p:sp>
    </p:spTree>
    <p:extLst>
      <p:ext uri="{BB962C8B-B14F-4D97-AF65-F5344CB8AC3E}">
        <p14:creationId xmlns:p14="http://schemas.microsoft.com/office/powerpoint/2010/main" val="191425744"/>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A98AC4A-654E-498C-A85C-EC859A76CDE5}"/>
              </a:ext>
            </a:extLst>
          </p:cNvPr>
          <p:cNvSpPr>
            <a:spLocks noGrp="1"/>
          </p:cNvSpPr>
          <p:nvPr>
            <p:ph type="title"/>
          </p:nvPr>
        </p:nvSpPr>
        <p:spPr/>
        <p:txBody>
          <a:bodyPr/>
          <a:lstStyle/>
          <a:p>
            <a:r>
              <a:rPr lang="en-US"/>
              <a:t>FFCRA: </a:t>
            </a:r>
            <a:br>
              <a:rPr lang="en-US"/>
            </a:br>
            <a:r>
              <a:rPr lang="en-US" u="sng"/>
              <a:t>Emergency Paid Sick Leave</a:t>
            </a:r>
            <a:r>
              <a:rPr lang="en-US"/>
              <a:t>  </a:t>
            </a:r>
            <a:r>
              <a:rPr lang="en-US" sz="2800" i="1">
                <a:solidFill>
                  <a:schemeClr val="accent5">
                    <a:lumMod val="75000"/>
                  </a:schemeClr>
                </a:solidFill>
              </a:rPr>
              <a:t>(continued)</a:t>
            </a:r>
            <a:endParaRPr lang="en-US" i="1">
              <a:solidFill>
                <a:schemeClr val="accent5">
                  <a:lumMod val="75000"/>
                </a:schemeClr>
              </a:solidFill>
            </a:endParaRPr>
          </a:p>
        </p:txBody>
      </p:sp>
      <p:sp>
        <p:nvSpPr>
          <p:cNvPr id="3" name="Content Placeholder 2">
            <a:extLst>
              <a:ext uri="{FF2B5EF4-FFF2-40B4-BE49-F238E27FC236}">
                <a16:creationId xmlns:a16="http://schemas.microsoft.com/office/drawing/2014/main" id="{F4A182CB-288A-4821-8AF1-9EE1A671E037}"/>
              </a:ext>
            </a:extLst>
          </p:cNvPr>
          <p:cNvSpPr>
            <a:spLocks noGrp="1"/>
          </p:cNvSpPr>
          <p:nvPr>
            <p:ph idx="1"/>
          </p:nvPr>
        </p:nvSpPr>
        <p:spPr/>
        <p:txBody>
          <a:bodyPr/>
          <a:lstStyle/>
          <a:p>
            <a:pPr marL="400050"/>
            <a:r>
              <a:rPr lang="en-US"/>
              <a:t>For reasons </a:t>
            </a:r>
            <a:r>
              <a:rPr lang="en-US">
                <a:solidFill>
                  <a:schemeClr val="accent1"/>
                </a:solidFill>
              </a:rPr>
              <a:t>(1), (2), and (3)</a:t>
            </a:r>
            <a:r>
              <a:rPr lang="en-US"/>
              <a:t>, the employee receives of his/her normal pay for up to two weeks, with a maximum of $511 daily and $5,110 total.</a:t>
            </a:r>
          </a:p>
          <a:p>
            <a:pPr marL="400050"/>
            <a:r>
              <a:rPr lang="en-US"/>
              <a:t>For reasons </a:t>
            </a:r>
            <a:r>
              <a:rPr lang="en-US">
                <a:solidFill>
                  <a:schemeClr val="accent1"/>
                </a:solidFill>
              </a:rPr>
              <a:t>(4), (5), and (6)</a:t>
            </a:r>
            <a:r>
              <a:rPr lang="en-US"/>
              <a:t>, the employee receives two-thirds of his/her normal pay for up to two weeks, with a maximum of $200 daily and $2,000 total.</a:t>
            </a:r>
          </a:p>
          <a:p>
            <a:pPr lvl="1"/>
            <a:r>
              <a:rPr lang="en-US" i="1"/>
              <a:t>For Reason #5, the employee may be eligible for another 10 weeks of paid leave – to be discussed shortly.</a:t>
            </a:r>
          </a:p>
          <a:p>
            <a:pPr marL="457200" lvl="1" indent="0">
              <a:buNone/>
            </a:pPr>
            <a:endParaRPr lang="en-US" i="1"/>
          </a:p>
          <a:p>
            <a:r>
              <a:rPr lang="en-US"/>
              <a:t>Employees </a:t>
            </a:r>
            <a:r>
              <a:rPr lang="en-US" u="sng"/>
              <a:t>cannot</a:t>
            </a:r>
            <a:r>
              <a:rPr lang="en-US"/>
              <a:t> be required to use other types of paid leave before using their FFCRA paid sick leave.</a:t>
            </a:r>
          </a:p>
        </p:txBody>
      </p:sp>
      <p:sp>
        <p:nvSpPr>
          <p:cNvPr id="4" name="Slide Number Placeholder 3">
            <a:extLst>
              <a:ext uri="{FF2B5EF4-FFF2-40B4-BE49-F238E27FC236}">
                <a16:creationId xmlns:a16="http://schemas.microsoft.com/office/drawing/2014/main" id="{D42B2AC0-266C-4BEE-BA9C-98D629034533}"/>
              </a:ext>
            </a:extLst>
          </p:cNvPr>
          <p:cNvSpPr>
            <a:spLocks noGrp="1"/>
          </p:cNvSpPr>
          <p:nvPr>
            <p:ph type="sldNum" sz="quarter" idx="12"/>
          </p:nvPr>
        </p:nvSpPr>
        <p:spPr/>
        <p:txBody>
          <a:bodyPr/>
          <a:lstStyle/>
          <a:p>
            <a:fld id="{61694C11-F899-46D0-B2BC-DC84C242F1A6}" type="slidenum">
              <a:rPr lang="en-US" smtClean="0"/>
              <a:t>22</a:t>
            </a:fld>
            <a:endParaRPr lang="en-US"/>
          </a:p>
        </p:txBody>
      </p:sp>
    </p:spTree>
    <p:extLst>
      <p:ext uri="{BB962C8B-B14F-4D97-AF65-F5344CB8AC3E}">
        <p14:creationId xmlns:p14="http://schemas.microsoft.com/office/powerpoint/2010/main" val="777787660"/>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D4475CF-B3E4-4FEE-BF64-33A5D7D66B16}"/>
              </a:ext>
            </a:extLst>
          </p:cNvPr>
          <p:cNvSpPr>
            <a:spLocks noGrp="1"/>
          </p:cNvSpPr>
          <p:nvPr>
            <p:ph type="title"/>
          </p:nvPr>
        </p:nvSpPr>
        <p:spPr/>
        <p:txBody>
          <a:bodyPr/>
          <a:lstStyle/>
          <a:p>
            <a:r>
              <a:rPr lang="en-US"/>
              <a:t>Telework and the FFCRA</a:t>
            </a:r>
          </a:p>
        </p:txBody>
      </p:sp>
      <p:sp>
        <p:nvSpPr>
          <p:cNvPr id="3" name="Content Placeholder 2">
            <a:extLst>
              <a:ext uri="{FF2B5EF4-FFF2-40B4-BE49-F238E27FC236}">
                <a16:creationId xmlns:a16="http://schemas.microsoft.com/office/drawing/2014/main" id="{F3523A9B-BF5B-453C-940A-A0DAFDB20874}"/>
              </a:ext>
            </a:extLst>
          </p:cNvPr>
          <p:cNvSpPr>
            <a:spLocks noGrp="1"/>
          </p:cNvSpPr>
          <p:nvPr>
            <p:ph idx="1"/>
          </p:nvPr>
        </p:nvSpPr>
        <p:spPr>
          <a:xfrm>
            <a:off x="677334" y="1451610"/>
            <a:ext cx="8596668" cy="5040629"/>
          </a:xfrm>
        </p:spPr>
        <p:txBody>
          <a:bodyPr>
            <a:normAutofit lnSpcReduction="10000"/>
          </a:bodyPr>
          <a:lstStyle/>
          <a:p>
            <a:r>
              <a:rPr lang="en-US"/>
              <a:t>When is an employee </a:t>
            </a:r>
            <a:r>
              <a:rPr lang="en-US" b="1"/>
              <a:t>able to telework </a:t>
            </a:r>
            <a:r>
              <a:rPr lang="en-US"/>
              <a:t>under the FFCRA?</a:t>
            </a:r>
          </a:p>
          <a:p>
            <a:pPr lvl="1"/>
            <a:r>
              <a:rPr lang="en-US"/>
              <a:t>When the employer allows the employee to perform work at home or at another location away form the normal workplace.</a:t>
            </a:r>
          </a:p>
          <a:p>
            <a:pPr lvl="1"/>
            <a:r>
              <a:rPr lang="en-US" i="1">
                <a:solidFill>
                  <a:schemeClr val="accent5">
                    <a:lumMod val="75000"/>
                  </a:schemeClr>
                </a:solidFill>
              </a:rPr>
              <a:t>If an employee is able to telework, then he/she is not eligible for paid leave under the FFCRA.</a:t>
            </a:r>
          </a:p>
          <a:p>
            <a:pPr marL="457200" lvl="1" indent="0">
              <a:buNone/>
            </a:pPr>
            <a:endParaRPr lang="en-US"/>
          </a:p>
          <a:p>
            <a:r>
              <a:rPr lang="en-US"/>
              <a:t>When is an employee </a:t>
            </a:r>
            <a:r>
              <a:rPr lang="en-US" b="1"/>
              <a:t>unable to telework</a:t>
            </a:r>
            <a:r>
              <a:rPr lang="en-US"/>
              <a:t> under the FFCRA? </a:t>
            </a:r>
          </a:p>
          <a:p>
            <a:pPr lvl="1"/>
            <a:r>
              <a:rPr lang="en-US"/>
              <a:t>When an employee is not able to perform his/her normal job duties at home or at another location away from the employee’s normal worksite.</a:t>
            </a:r>
          </a:p>
          <a:p>
            <a:pPr lvl="2"/>
            <a:r>
              <a:rPr lang="en-US"/>
              <a:t>For example: A lineman is unable to telework because he/she cannot perform his/her job duties from home.</a:t>
            </a:r>
          </a:p>
          <a:p>
            <a:pPr lvl="2"/>
            <a:r>
              <a:rPr lang="en-US"/>
              <a:t>For example: A payroll manager is likely able to telework if he/she can perform his/her job duties from a computer at home.</a:t>
            </a:r>
          </a:p>
          <a:p>
            <a:pPr lvl="1"/>
            <a:r>
              <a:rPr lang="en-US"/>
              <a:t>When an employee falls under one of the FFCRA’s six qualifying reasons and that reason prevents the employee from being able to telework. </a:t>
            </a:r>
          </a:p>
          <a:p>
            <a:pPr lvl="1"/>
            <a:r>
              <a:rPr lang="en-US" i="1">
                <a:solidFill>
                  <a:schemeClr val="accent5">
                    <a:lumMod val="75000"/>
                  </a:schemeClr>
                </a:solidFill>
              </a:rPr>
              <a:t>If an employee is unable to telework and falls under one of the FFCRA’s six reasons, then he/she will be eligible for paid leave.</a:t>
            </a:r>
          </a:p>
          <a:p>
            <a:pPr lvl="1"/>
            <a:endParaRPr lang="en-US"/>
          </a:p>
        </p:txBody>
      </p:sp>
      <p:sp>
        <p:nvSpPr>
          <p:cNvPr id="4" name="Slide Number Placeholder 3">
            <a:extLst>
              <a:ext uri="{FF2B5EF4-FFF2-40B4-BE49-F238E27FC236}">
                <a16:creationId xmlns:a16="http://schemas.microsoft.com/office/drawing/2014/main" id="{88AB20F0-D4DA-4E83-AFB6-3B80D8834C49}"/>
              </a:ext>
            </a:extLst>
          </p:cNvPr>
          <p:cNvSpPr>
            <a:spLocks noGrp="1"/>
          </p:cNvSpPr>
          <p:nvPr>
            <p:ph type="sldNum" sz="quarter" idx="12"/>
          </p:nvPr>
        </p:nvSpPr>
        <p:spPr/>
        <p:txBody>
          <a:bodyPr/>
          <a:lstStyle/>
          <a:p>
            <a:fld id="{61694C11-F899-46D0-B2BC-DC84C242F1A6}" type="slidenum">
              <a:rPr lang="en-US" smtClean="0"/>
              <a:t>23</a:t>
            </a:fld>
            <a:endParaRPr lang="en-US"/>
          </a:p>
        </p:txBody>
      </p:sp>
    </p:spTree>
    <p:extLst>
      <p:ext uri="{BB962C8B-B14F-4D97-AF65-F5344CB8AC3E}">
        <p14:creationId xmlns:p14="http://schemas.microsoft.com/office/powerpoint/2010/main" val="3758434498"/>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4058598-F5F8-4D85-BA3B-896DEF0C9EF4}"/>
              </a:ext>
            </a:extLst>
          </p:cNvPr>
          <p:cNvSpPr>
            <a:spLocks noGrp="1"/>
          </p:cNvSpPr>
          <p:nvPr>
            <p:ph type="title"/>
          </p:nvPr>
        </p:nvSpPr>
        <p:spPr/>
        <p:txBody>
          <a:bodyPr>
            <a:normAutofit fontScale="90000"/>
          </a:bodyPr>
          <a:lstStyle/>
          <a:p>
            <a:r>
              <a:rPr lang="en-US"/>
              <a:t>FFCRA: </a:t>
            </a:r>
            <a:br>
              <a:rPr lang="en-US"/>
            </a:br>
            <a:r>
              <a:rPr lang="en-US" u="sng"/>
              <a:t>Emergency Paid Family and Medical Leave </a:t>
            </a:r>
          </a:p>
        </p:txBody>
      </p:sp>
      <p:sp>
        <p:nvSpPr>
          <p:cNvPr id="3" name="Content Placeholder 2">
            <a:extLst>
              <a:ext uri="{FF2B5EF4-FFF2-40B4-BE49-F238E27FC236}">
                <a16:creationId xmlns:a16="http://schemas.microsoft.com/office/drawing/2014/main" id="{A07CE5AA-856C-4ED9-8A84-C487B12E7CF0}"/>
              </a:ext>
            </a:extLst>
          </p:cNvPr>
          <p:cNvSpPr>
            <a:spLocks noGrp="1"/>
          </p:cNvSpPr>
          <p:nvPr>
            <p:ph idx="1"/>
          </p:nvPr>
        </p:nvSpPr>
        <p:spPr>
          <a:xfrm>
            <a:off x="677333" y="1930400"/>
            <a:ext cx="8844735" cy="4813299"/>
          </a:xfrm>
        </p:spPr>
        <p:txBody>
          <a:bodyPr>
            <a:normAutofit/>
          </a:bodyPr>
          <a:lstStyle/>
          <a:p>
            <a:r>
              <a:rPr lang="en-US"/>
              <a:t>Under the FFCRA, </a:t>
            </a:r>
            <a:r>
              <a:rPr lang="en-US" u="sng"/>
              <a:t>beyond the two weeks</a:t>
            </a:r>
            <a:r>
              <a:rPr lang="en-US"/>
              <a:t> of paid sick leave, the employee may receive </a:t>
            </a:r>
            <a:r>
              <a:rPr lang="en-US" u="sng"/>
              <a:t>up to 10 weeks </a:t>
            </a:r>
            <a:r>
              <a:rPr lang="en-US"/>
              <a:t>of emergency paid family and medical leave if the employee is </a:t>
            </a:r>
            <a:r>
              <a:rPr lang="en-US" u="sng"/>
              <a:t>unable to work or telework</a:t>
            </a:r>
            <a:r>
              <a:rPr lang="en-US"/>
              <a:t> because the employee:</a:t>
            </a:r>
          </a:p>
          <a:p>
            <a:pPr lvl="1"/>
            <a:r>
              <a:rPr lang="en-US" sz="1800"/>
              <a:t>is caring for the employee’s own child whose school, place of care, or childcare provider is closed or unavailable for reasons related to COVID-19.</a:t>
            </a:r>
          </a:p>
          <a:p>
            <a:pPr lvl="1"/>
            <a:endParaRPr lang="en-US"/>
          </a:p>
          <a:p>
            <a:r>
              <a:rPr lang="en-US" sz="1600"/>
              <a:t>The employee must have been employed for at least 30 days before the leave request.</a:t>
            </a:r>
          </a:p>
          <a:p>
            <a:r>
              <a:rPr lang="en-US" sz="1600"/>
              <a:t>The employee receives two-thirds of his/her normal pay for up to 10 weeks, with a maximum of $200 daily and $10,000 total.</a:t>
            </a:r>
          </a:p>
          <a:p>
            <a:r>
              <a:rPr lang="en-US" sz="1600"/>
              <a:t>All other provisions of the FMLA still apply to the employee’s leave of absence.</a:t>
            </a:r>
            <a:endParaRPr lang="en-US"/>
          </a:p>
        </p:txBody>
      </p:sp>
      <p:sp>
        <p:nvSpPr>
          <p:cNvPr id="4" name="Slide Number Placeholder 3">
            <a:extLst>
              <a:ext uri="{FF2B5EF4-FFF2-40B4-BE49-F238E27FC236}">
                <a16:creationId xmlns:a16="http://schemas.microsoft.com/office/drawing/2014/main" id="{F3723C28-22BF-49D1-B10F-9A81F34C518F}"/>
              </a:ext>
            </a:extLst>
          </p:cNvPr>
          <p:cNvSpPr>
            <a:spLocks noGrp="1"/>
          </p:cNvSpPr>
          <p:nvPr>
            <p:ph type="sldNum" sz="quarter" idx="12"/>
          </p:nvPr>
        </p:nvSpPr>
        <p:spPr/>
        <p:txBody>
          <a:bodyPr/>
          <a:lstStyle/>
          <a:p>
            <a:fld id="{61694C11-F899-46D0-B2BC-DC84C242F1A6}" type="slidenum">
              <a:rPr lang="en-US" smtClean="0"/>
              <a:t>24</a:t>
            </a:fld>
            <a:endParaRPr lang="en-US"/>
          </a:p>
        </p:txBody>
      </p:sp>
    </p:spTree>
    <p:extLst>
      <p:ext uri="{BB962C8B-B14F-4D97-AF65-F5344CB8AC3E}">
        <p14:creationId xmlns:p14="http://schemas.microsoft.com/office/powerpoint/2010/main" val="4241049292"/>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AAD6F99-8BB2-489E-BF66-A97A5209FC7E}"/>
              </a:ext>
            </a:extLst>
          </p:cNvPr>
          <p:cNvSpPr>
            <a:spLocks noGrp="1"/>
          </p:cNvSpPr>
          <p:nvPr>
            <p:ph type="title"/>
          </p:nvPr>
        </p:nvSpPr>
        <p:spPr/>
        <p:txBody>
          <a:bodyPr>
            <a:normAutofit fontScale="90000"/>
          </a:bodyPr>
          <a:lstStyle/>
          <a:p>
            <a:r>
              <a:rPr lang="en-US"/>
              <a:t>FFCRA: </a:t>
            </a:r>
            <a:br>
              <a:rPr lang="en-US"/>
            </a:br>
            <a:r>
              <a:rPr lang="en-US"/>
              <a:t>When is a school, place of care, or childcare provider closed or unavailable?</a:t>
            </a:r>
          </a:p>
        </p:txBody>
      </p:sp>
      <p:sp>
        <p:nvSpPr>
          <p:cNvPr id="3" name="Content Placeholder 2">
            <a:extLst>
              <a:ext uri="{FF2B5EF4-FFF2-40B4-BE49-F238E27FC236}">
                <a16:creationId xmlns:a16="http://schemas.microsoft.com/office/drawing/2014/main" id="{4B704690-5E29-4B6B-83E1-D811E1E44884}"/>
              </a:ext>
            </a:extLst>
          </p:cNvPr>
          <p:cNvSpPr>
            <a:spLocks noGrp="1"/>
          </p:cNvSpPr>
          <p:nvPr>
            <p:ph idx="1"/>
          </p:nvPr>
        </p:nvSpPr>
        <p:spPr>
          <a:xfrm>
            <a:off x="677333" y="2294792"/>
            <a:ext cx="8941451" cy="3746570"/>
          </a:xfrm>
        </p:spPr>
        <p:txBody>
          <a:bodyPr>
            <a:normAutofit/>
          </a:bodyPr>
          <a:lstStyle/>
          <a:p>
            <a:r>
              <a:rPr lang="en-US"/>
              <a:t>When a school or place of care is closed due to Covid-19.</a:t>
            </a:r>
          </a:p>
          <a:p>
            <a:pPr lvl="1"/>
            <a:r>
              <a:rPr lang="en-US"/>
              <a:t>For example, students tested positive for Covid-19 and the school is closed for two weeks for sanitation and quarantine.</a:t>
            </a:r>
          </a:p>
          <a:p>
            <a:r>
              <a:rPr lang="en-US"/>
              <a:t>On normal school days when a child cannot (and does not have the option to) attend school in person.  </a:t>
            </a:r>
          </a:p>
          <a:p>
            <a:pPr lvl="1"/>
            <a:r>
              <a:rPr lang="en-US"/>
              <a:t>For example, because a child’s school is rotating when students may attend school in person.</a:t>
            </a:r>
          </a:p>
          <a:p>
            <a:pPr lvl="1"/>
            <a:r>
              <a:rPr lang="en-US"/>
              <a:t>For example, because a child’s school is opening for distance learning only at this point.</a:t>
            </a:r>
          </a:p>
          <a:p>
            <a:endParaRPr lang="en-US"/>
          </a:p>
          <a:p>
            <a:r>
              <a:rPr lang="en-US" i="1">
                <a:solidFill>
                  <a:schemeClr val="accent5">
                    <a:lumMod val="75000"/>
                  </a:schemeClr>
                </a:solidFill>
              </a:rPr>
              <a:t>For the reasons listed above, an employee may be eligible for FFCRA paid leave.</a:t>
            </a:r>
          </a:p>
          <a:p>
            <a:endParaRPr lang="en-US"/>
          </a:p>
          <a:p>
            <a:endParaRPr lang="en-US"/>
          </a:p>
        </p:txBody>
      </p:sp>
      <p:sp>
        <p:nvSpPr>
          <p:cNvPr id="5" name="Content Placeholder 5">
            <a:extLst>
              <a:ext uri="{FF2B5EF4-FFF2-40B4-BE49-F238E27FC236}">
                <a16:creationId xmlns:a16="http://schemas.microsoft.com/office/drawing/2014/main" id="{3FEED50E-CE2C-43BB-A812-217248C7A46D}"/>
              </a:ext>
            </a:extLst>
          </p:cNvPr>
          <p:cNvSpPr txBox="1"/>
          <p:nvPr/>
        </p:nvSpPr>
        <p:spPr>
          <a:xfrm>
            <a:off x="610659" y="651510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See DOL Questions and Answers 98-100: https://www.dol.gov/agencies/whd/pandemic/ffcra-questions#98</a:t>
            </a:r>
          </a:p>
        </p:txBody>
      </p:sp>
      <p:sp>
        <p:nvSpPr>
          <p:cNvPr id="4" name="Slide Number Placeholder 3">
            <a:extLst>
              <a:ext uri="{FF2B5EF4-FFF2-40B4-BE49-F238E27FC236}">
                <a16:creationId xmlns:a16="http://schemas.microsoft.com/office/drawing/2014/main" id="{CDD43E1D-EFE5-4257-AEE8-07A82C55C191}"/>
              </a:ext>
            </a:extLst>
          </p:cNvPr>
          <p:cNvSpPr>
            <a:spLocks noGrp="1"/>
          </p:cNvSpPr>
          <p:nvPr>
            <p:ph type="sldNum" sz="quarter" idx="12"/>
          </p:nvPr>
        </p:nvSpPr>
        <p:spPr/>
        <p:txBody>
          <a:bodyPr/>
          <a:lstStyle/>
          <a:p>
            <a:fld id="{61694C11-F899-46D0-B2BC-DC84C242F1A6}" type="slidenum">
              <a:rPr lang="en-US" smtClean="0"/>
              <a:t>25</a:t>
            </a:fld>
            <a:endParaRPr lang="en-US"/>
          </a:p>
        </p:txBody>
      </p:sp>
    </p:spTree>
    <p:extLst>
      <p:ext uri="{BB962C8B-B14F-4D97-AF65-F5344CB8AC3E}">
        <p14:creationId xmlns:p14="http://schemas.microsoft.com/office/powerpoint/2010/main" val="3161091895"/>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D132121-99DA-4DFF-8647-3440BCCF8D92}"/>
              </a:ext>
            </a:extLst>
          </p:cNvPr>
          <p:cNvSpPr>
            <a:spLocks noGrp="1"/>
          </p:cNvSpPr>
          <p:nvPr>
            <p:ph type="title"/>
          </p:nvPr>
        </p:nvSpPr>
        <p:spPr>
          <a:xfrm>
            <a:off x="807964" y="1273283"/>
            <a:ext cx="8596668" cy="1826581"/>
          </a:xfrm>
        </p:spPr>
        <p:txBody>
          <a:bodyPr>
            <a:normAutofit fontScale="90000"/>
          </a:bodyPr>
          <a:lstStyle/>
          <a:p>
            <a:r>
              <a:rPr lang="en-US"/>
              <a:t>FFCRA: A school, place of care, or childcare provider is </a:t>
            </a:r>
            <a:r>
              <a:rPr lang="en-US" u="sng"/>
              <a:t>not</a:t>
            </a:r>
            <a:r>
              <a:rPr lang="en-US"/>
              <a:t> closed or unavailable when:</a:t>
            </a:r>
          </a:p>
        </p:txBody>
      </p:sp>
      <p:sp>
        <p:nvSpPr>
          <p:cNvPr id="3" name="Content Placeholder 2">
            <a:extLst>
              <a:ext uri="{FF2B5EF4-FFF2-40B4-BE49-F238E27FC236}">
                <a16:creationId xmlns:a16="http://schemas.microsoft.com/office/drawing/2014/main" id="{79862D50-89C8-4BA1-9F62-4F2C75489657}"/>
              </a:ext>
            </a:extLst>
          </p:cNvPr>
          <p:cNvSpPr>
            <a:spLocks noGrp="1"/>
          </p:cNvSpPr>
          <p:nvPr>
            <p:ph type="body" idx="1"/>
          </p:nvPr>
        </p:nvSpPr>
        <p:spPr>
          <a:xfrm>
            <a:off x="807964" y="3099864"/>
            <a:ext cx="8596668" cy="1714732"/>
          </a:xfrm>
        </p:spPr>
        <p:txBody>
          <a:bodyPr>
            <a:normAutofit/>
          </a:bodyPr>
          <a:lstStyle/>
          <a:p>
            <a:r>
              <a:rPr lang="en-US"/>
              <a:t>In-person attendance is available to the employee’s child, but the employee instead decides to keep his/her child home and enrolls the child in online or distance learning classes.</a:t>
            </a:r>
          </a:p>
        </p:txBody>
      </p:sp>
      <p:sp>
        <p:nvSpPr>
          <p:cNvPr id="6" name="TextBox 5">
            <a:extLst>
              <a:ext uri="{FF2B5EF4-FFF2-40B4-BE49-F238E27FC236}">
                <a16:creationId xmlns:a16="http://schemas.microsoft.com/office/drawing/2014/main" id="{2C6FC160-702E-49F6-B19A-D593BA2163BC}"/>
              </a:ext>
            </a:extLst>
          </p:cNvPr>
          <p:cNvSpPr txBox="1"/>
          <p:nvPr/>
        </p:nvSpPr>
        <p:spPr>
          <a:xfrm>
            <a:off x="807963" y="4227123"/>
            <a:ext cx="8248113" cy="369332"/>
          </a:xfrm>
          <a:prstGeom prst="rect">
            <a:avLst/>
          </a:prstGeom>
          <a:noFill/>
        </p:spPr>
        <p:txBody>
          <a:bodyPr wrap="square">
            <a:spAutoFit/>
          </a:bodyPr>
          <a:lstStyle/>
          <a:p>
            <a:r>
              <a:rPr lang="en-US" i="1">
                <a:solidFill>
                  <a:schemeClr val="accent5">
                    <a:lumMod val="75000"/>
                  </a:schemeClr>
                </a:solidFill>
              </a:rPr>
              <a:t>The employee is </a:t>
            </a:r>
            <a:r>
              <a:rPr lang="en-US" i="1" u="sng">
                <a:solidFill>
                  <a:schemeClr val="accent5">
                    <a:lumMod val="75000"/>
                  </a:schemeClr>
                </a:solidFill>
              </a:rPr>
              <a:t>not</a:t>
            </a:r>
            <a:r>
              <a:rPr lang="en-US" i="1">
                <a:solidFill>
                  <a:schemeClr val="accent5">
                    <a:lumMod val="75000"/>
                  </a:schemeClr>
                </a:solidFill>
              </a:rPr>
              <a:t> eligible for FFCRA paid leave in these circumstances.</a:t>
            </a:r>
          </a:p>
        </p:txBody>
      </p:sp>
      <p:sp>
        <p:nvSpPr>
          <p:cNvPr id="4" name="Slide Number Placeholder 3">
            <a:extLst>
              <a:ext uri="{FF2B5EF4-FFF2-40B4-BE49-F238E27FC236}">
                <a16:creationId xmlns:a16="http://schemas.microsoft.com/office/drawing/2014/main" id="{BAD0D35B-8EFE-4F2D-8954-F6FC27108F47}"/>
              </a:ext>
            </a:extLst>
          </p:cNvPr>
          <p:cNvSpPr>
            <a:spLocks noGrp="1"/>
          </p:cNvSpPr>
          <p:nvPr>
            <p:ph type="sldNum" sz="quarter" idx="12"/>
          </p:nvPr>
        </p:nvSpPr>
        <p:spPr/>
        <p:txBody>
          <a:bodyPr/>
          <a:lstStyle/>
          <a:p>
            <a:fld id="{61694C11-F899-46D0-B2BC-DC84C242F1A6}" type="slidenum">
              <a:rPr lang="en-US" smtClean="0"/>
              <a:t>26</a:t>
            </a:fld>
            <a:endParaRPr lang="en-US"/>
          </a:p>
        </p:txBody>
      </p:sp>
    </p:spTree>
    <p:extLst>
      <p:ext uri="{BB962C8B-B14F-4D97-AF65-F5344CB8AC3E}">
        <p14:creationId xmlns:p14="http://schemas.microsoft.com/office/powerpoint/2010/main" val="774018981"/>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1524407-8E16-4521-BB17-DF10991EA814}"/>
              </a:ext>
            </a:extLst>
          </p:cNvPr>
          <p:cNvSpPr>
            <a:spLocks noGrp="1"/>
          </p:cNvSpPr>
          <p:nvPr>
            <p:ph type="title"/>
          </p:nvPr>
        </p:nvSpPr>
        <p:spPr/>
        <p:txBody>
          <a:bodyPr/>
          <a:lstStyle/>
          <a:p>
            <a:r>
              <a:rPr lang="en-US"/>
              <a:t>Additional Telework Issues</a:t>
            </a:r>
          </a:p>
        </p:txBody>
      </p:sp>
      <p:sp>
        <p:nvSpPr>
          <p:cNvPr id="3" name="Content Placeholder 2">
            <a:extLst>
              <a:ext uri="{FF2B5EF4-FFF2-40B4-BE49-F238E27FC236}">
                <a16:creationId xmlns:a16="http://schemas.microsoft.com/office/drawing/2014/main" id="{385EE247-70B3-4401-AB11-A293D670CB3F}"/>
              </a:ext>
            </a:extLst>
          </p:cNvPr>
          <p:cNvSpPr>
            <a:spLocks noGrp="1"/>
          </p:cNvSpPr>
          <p:nvPr>
            <p:ph idx="1"/>
          </p:nvPr>
        </p:nvSpPr>
        <p:spPr>
          <a:xfrm>
            <a:off x="677334" y="1494694"/>
            <a:ext cx="8596668" cy="4888522"/>
          </a:xfrm>
        </p:spPr>
        <p:txBody>
          <a:bodyPr>
            <a:normAutofit/>
          </a:bodyPr>
          <a:lstStyle/>
          <a:p>
            <a:r>
              <a:rPr lang="en-US"/>
              <a:t>Discrimination</a:t>
            </a:r>
          </a:p>
          <a:p>
            <a:pPr lvl="1"/>
            <a:r>
              <a:rPr lang="en-US"/>
              <a:t>Treat similarly-situated employees the same when deciding whether you will permit the employees to telework.</a:t>
            </a:r>
          </a:p>
          <a:p>
            <a:pPr lvl="2"/>
            <a:r>
              <a:rPr lang="en-US"/>
              <a:t>For example: Make the determination on a position basis or other legitimate business reason, not on an individual basis.</a:t>
            </a:r>
          </a:p>
          <a:p>
            <a:pPr lvl="2"/>
            <a:r>
              <a:rPr lang="en-US"/>
              <a:t>For example: Do not consider age when determining whether an employee should be permitted to telework. </a:t>
            </a:r>
            <a:r>
              <a:rPr lang="en-US" i="1"/>
              <a:t>(Caveat: Unless the employee has provided a doctor’s note expressing a need for an accommodation.)</a:t>
            </a:r>
            <a:endParaRPr lang="en-US"/>
          </a:p>
          <a:p>
            <a:pPr marL="457200" lvl="1" indent="0">
              <a:buNone/>
            </a:pPr>
            <a:endParaRPr lang="en-US"/>
          </a:p>
          <a:p>
            <a:r>
              <a:rPr lang="en-US"/>
              <a:t>Disability</a:t>
            </a:r>
          </a:p>
          <a:p>
            <a:pPr lvl="1"/>
            <a:r>
              <a:rPr lang="en-US"/>
              <a:t>If an employee has been provided a reasonable accommodation for a disability at his/her normal work location, consider whether that accommodation needs to be provided to the employee if he/she is approved to telework.</a:t>
            </a:r>
          </a:p>
          <a:p>
            <a:pPr lvl="1"/>
            <a:r>
              <a:rPr lang="en-US"/>
              <a:t>If an employee requests to telework due to a medical reason, consult with legal counsel on whether the accommodation would be reasonable and/or consistent with your Cooperative’s policy and practice.</a:t>
            </a:r>
          </a:p>
        </p:txBody>
      </p:sp>
      <p:sp>
        <p:nvSpPr>
          <p:cNvPr id="4" name="Slide Number Placeholder 3">
            <a:extLst>
              <a:ext uri="{FF2B5EF4-FFF2-40B4-BE49-F238E27FC236}">
                <a16:creationId xmlns:a16="http://schemas.microsoft.com/office/drawing/2014/main" id="{6458ACC6-F042-43B4-9EC5-3C6F3F811C3D}"/>
              </a:ext>
            </a:extLst>
          </p:cNvPr>
          <p:cNvSpPr>
            <a:spLocks noGrp="1"/>
          </p:cNvSpPr>
          <p:nvPr>
            <p:ph type="sldNum" sz="quarter" idx="12"/>
          </p:nvPr>
        </p:nvSpPr>
        <p:spPr/>
        <p:txBody>
          <a:bodyPr/>
          <a:lstStyle/>
          <a:p>
            <a:fld id="{61694C11-F899-46D0-B2BC-DC84C242F1A6}" type="slidenum">
              <a:rPr lang="en-US" smtClean="0"/>
              <a:t>27</a:t>
            </a:fld>
            <a:endParaRPr lang="en-US"/>
          </a:p>
        </p:txBody>
      </p:sp>
    </p:spTree>
    <p:extLst>
      <p:ext uri="{BB962C8B-B14F-4D97-AF65-F5344CB8AC3E}">
        <p14:creationId xmlns:p14="http://schemas.microsoft.com/office/powerpoint/2010/main" val="618437809"/>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8A808794-15CC-4000-9CFF-20BA40944BA3}"/>
              </a:ext>
            </a:extLst>
          </p:cNvPr>
          <p:cNvSpPr>
            <a:spLocks noGrp="1"/>
          </p:cNvSpPr>
          <p:nvPr>
            <p:ph type="title"/>
          </p:nvPr>
        </p:nvSpPr>
        <p:spPr/>
        <p:txBody>
          <a:bodyPr/>
          <a:lstStyle/>
          <a:p>
            <a:r>
              <a:rPr lang="en-US"/>
              <a:t>Additional Telework Issues  </a:t>
            </a:r>
            <a:r>
              <a:rPr lang="en-US" sz="2400" i="1">
                <a:solidFill>
                  <a:schemeClr val="accent5">
                    <a:lumMod val="75000"/>
                  </a:schemeClr>
                </a:solidFill>
              </a:rPr>
              <a:t>(continued)</a:t>
            </a:r>
            <a:endParaRPr lang="en-US" i="1">
              <a:solidFill>
                <a:schemeClr val="accent5">
                  <a:lumMod val="75000"/>
                </a:schemeClr>
              </a:solidFill>
            </a:endParaRPr>
          </a:p>
        </p:txBody>
      </p:sp>
      <p:sp>
        <p:nvSpPr>
          <p:cNvPr id="3" name="Content Placeholder 2">
            <a:extLst>
              <a:ext uri="{FF2B5EF4-FFF2-40B4-BE49-F238E27FC236}">
                <a16:creationId xmlns:a16="http://schemas.microsoft.com/office/drawing/2014/main" id="{B790C85C-6B8E-49F0-A3B4-5F9D55CA7A6F}"/>
              </a:ext>
            </a:extLst>
          </p:cNvPr>
          <p:cNvSpPr>
            <a:spLocks noGrp="1"/>
          </p:cNvSpPr>
          <p:nvPr>
            <p:ph idx="1"/>
          </p:nvPr>
        </p:nvSpPr>
        <p:spPr>
          <a:xfrm>
            <a:off x="677334" y="1626577"/>
            <a:ext cx="8596668" cy="4870938"/>
          </a:xfrm>
        </p:spPr>
        <p:txBody>
          <a:bodyPr/>
          <a:lstStyle/>
          <a:p>
            <a:r>
              <a:rPr lang="en-US"/>
              <a:t>Quality Control</a:t>
            </a:r>
          </a:p>
          <a:p>
            <a:pPr lvl="1"/>
            <a:r>
              <a:rPr lang="en-US"/>
              <a:t>Make sure that work schedules and expectations are clearly established.</a:t>
            </a:r>
          </a:p>
          <a:p>
            <a:pPr lvl="1"/>
            <a:r>
              <a:rPr lang="en-US"/>
              <a:t>Implement employee monitoring controls such as requiring daily or weekly check-ins and updates on pending work tasks.</a:t>
            </a:r>
          </a:p>
          <a:p>
            <a:pPr marL="457200" lvl="1" indent="0">
              <a:buNone/>
            </a:pPr>
            <a:endParaRPr lang="en-US"/>
          </a:p>
          <a:p>
            <a:r>
              <a:rPr lang="en-US"/>
              <a:t>Fair Labor Standards Act (“FLSA”)</a:t>
            </a:r>
          </a:p>
          <a:p>
            <a:pPr lvl="1"/>
            <a:r>
              <a:rPr lang="en-US"/>
              <a:t>Remember that all non-exempt employees must accurately record and report all hours worked.</a:t>
            </a:r>
          </a:p>
          <a:p>
            <a:pPr lvl="1"/>
            <a:r>
              <a:rPr lang="en-US"/>
              <a:t>Ensure that no non-exempt employees are working “off the clock.”</a:t>
            </a:r>
          </a:p>
          <a:p>
            <a:pPr lvl="1"/>
            <a:r>
              <a:rPr lang="en-US"/>
              <a:t>Make sure that IT can remotely monitor and access employee computers if necessary.</a:t>
            </a:r>
          </a:p>
          <a:p>
            <a:pPr lvl="1"/>
            <a:endParaRPr lang="en-US"/>
          </a:p>
          <a:p>
            <a:endParaRPr lang="en-US"/>
          </a:p>
        </p:txBody>
      </p:sp>
      <p:sp>
        <p:nvSpPr>
          <p:cNvPr id="4" name="Slide Number Placeholder 3">
            <a:extLst>
              <a:ext uri="{FF2B5EF4-FFF2-40B4-BE49-F238E27FC236}">
                <a16:creationId xmlns:a16="http://schemas.microsoft.com/office/drawing/2014/main" id="{C3F2BFB1-A5BA-4518-A442-F009CF72EDF8}"/>
              </a:ext>
            </a:extLst>
          </p:cNvPr>
          <p:cNvSpPr>
            <a:spLocks noGrp="1"/>
          </p:cNvSpPr>
          <p:nvPr>
            <p:ph type="sldNum" sz="quarter" idx="12"/>
          </p:nvPr>
        </p:nvSpPr>
        <p:spPr/>
        <p:txBody>
          <a:bodyPr/>
          <a:lstStyle/>
          <a:p>
            <a:fld id="{61694C11-F899-46D0-B2BC-DC84C242F1A6}" type="slidenum">
              <a:rPr lang="en-US" smtClean="0"/>
              <a:t>28</a:t>
            </a:fld>
            <a:endParaRPr lang="en-US"/>
          </a:p>
        </p:txBody>
      </p:sp>
    </p:spTree>
    <p:extLst>
      <p:ext uri="{BB962C8B-B14F-4D97-AF65-F5344CB8AC3E}">
        <p14:creationId xmlns:p14="http://schemas.microsoft.com/office/powerpoint/2010/main" val="1633902419"/>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C2D9FF59-845C-4FE1-B3D4-538F68DEE7FC}"/>
              </a:ext>
            </a:extLst>
          </p:cNvPr>
          <p:cNvSpPr>
            <a:spLocks noGrp="1"/>
          </p:cNvSpPr>
          <p:nvPr>
            <p:ph type="title"/>
          </p:nvPr>
        </p:nvSpPr>
        <p:spPr>
          <a:xfrm>
            <a:off x="1237170" y="4545623"/>
            <a:ext cx="7306458" cy="566738"/>
          </a:xfrm>
        </p:spPr>
        <p:txBody>
          <a:bodyPr/>
          <a:lstStyle/>
          <a:p>
            <a:pPr algn="ctr"/>
            <a:r>
              <a:rPr lang="en-US" b="1"/>
              <a:t>Coronavirus Disease 2019 –- CDC Guidance</a:t>
            </a:r>
          </a:p>
        </p:txBody>
      </p:sp>
      <p:sp>
        <p:nvSpPr>
          <p:cNvPr id="6" name="Text Placeholder 5">
            <a:extLst>
              <a:ext uri="{FF2B5EF4-FFF2-40B4-BE49-F238E27FC236}">
                <a16:creationId xmlns:a16="http://schemas.microsoft.com/office/drawing/2014/main" id="{BB8BF830-3642-4B7B-A1C7-16529925797A}"/>
              </a:ext>
            </a:extLst>
          </p:cNvPr>
          <p:cNvSpPr>
            <a:spLocks noGrp="1"/>
          </p:cNvSpPr>
          <p:nvPr>
            <p:ph type="body" sz="half" idx="2"/>
          </p:nvPr>
        </p:nvSpPr>
        <p:spPr>
          <a:xfrm>
            <a:off x="1237170" y="5112361"/>
            <a:ext cx="7306458" cy="674024"/>
          </a:xfrm>
        </p:spPr>
        <p:txBody>
          <a:bodyPr>
            <a:normAutofit/>
          </a:bodyPr>
          <a:lstStyle/>
          <a:p>
            <a:pPr algn="ctr"/>
            <a:r>
              <a:rPr lang="en-US" sz="1600" i="1">
                <a:solidFill>
                  <a:schemeClr val="accent5">
                    <a:lumMod val="75000"/>
                  </a:schemeClr>
                </a:solidFill>
              </a:rPr>
              <a:t>Please check the CDC website frequently for changes in guidance being issued: https://www.cdc.gov/</a:t>
            </a:r>
          </a:p>
        </p:txBody>
      </p:sp>
      <p:pic>
        <p:nvPicPr>
          <p:cNvPr id="8" name="Picture 7">
            <a:extLst>
              <a:ext uri="{FF2B5EF4-FFF2-40B4-BE49-F238E27FC236}">
                <a16:creationId xmlns:a16="http://schemas.microsoft.com/office/drawing/2014/main" id="{719794EF-14E0-4FFC-97DB-9AD8A17FE8F3}"/>
              </a:ext>
            </a:extLst>
          </p:cNvPr>
          <p:cNvPicPr>
            <a:picLocks noChangeAspect="1"/>
          </p:cNvPicPr>
          <p:nvPr/>
        </p:nvPicPr>
        <p:blipFill>
          <a:blip r:embed="rId3"/>
          <a:stretch>
            <a:fillRect/>
          </a:stretch>
        </p:blipFill>
        <p:spPr>
          <a:xfrm>
            <a:off x="1237170" y="432087"/>
            <a:ext cx="7306458" cy="4113536"/>
          </a:xfrm>
          <a:prstGeom prst="rect">
            <a:avLst/>
          </a:prstGeom>
        </p:spPr>
      </p:pic>
      <p:sp>
        <p:nvSpPr>
          <p:cNvPr id="2" name="Slide Number Placeholder 1">
            <a:extLst>
              <a:ext uri="{FF2B5EF4-FFF2-40B4-BE49-F238E27FC236}">
                <a16:creationId xmlns:a16="http://schemas.microsoft.com/office/drawing/2014/main" id="{6B3DE84F-2022-452F-AC54-B2A32FC47EB1}"/>
              </a:ext>
            </a:extLst>
          </p:cNvPr>
          <p:cNvSpPr>
            <a:spLocks noGrp="1"/>
          </p:cNvSpPr>
          <p:nvPr>
            <p:ph type="sldNum" sz="quarter" idx="12"/>
          </p:nvPr>
        </p:nvSpPr>
        <p:spPr/>
        <p:txBody>
          <a:bodyPr/>
          <a:lstStyle/>
          <a:p>
            <a:fld id="{61694C11-F899-46D0-B2BC-DC84C242F1A6}" type="slidenum">
              <a:rPr lang="en-US" smtClean="0"/>
              <a:t>29</a:t>
            </a:fld>
            <a:endParaRPr lang="en-US"/>
          </a:p>
        </p:txBody>
      </p:sp>
    </p:spTree>
    <p:extLst>
      <p:ext uri="{BB962C8B-B14F-4D97-AF65-F5344CB8AC3E}">
        <p14:creationId xmlns:p14="http://schemas.microsoft.com/office/powerpoint/2010/main" val="1846883730"/>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pic>
        <p:nvPicPr>
          <p:cNvPr id="1028" name="Picture 4" descr="Learn How To Make Turkish Coffee with Step-by-Step Photos">
            <a:extLst>
              <a:ext uri="{FF2B5EF4-FFF2-40B4-BE49-F238E27FC236}">
                <a16:creationId xmlns:a16="http://schemas.microsoft.com/office/drawing/2014/main" id="{BA2DEE14-85B8-4145-B1CE-F84DC52F0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98" r="-2" b="7933"/>
          <a:stretch>
            <a:fillRect/>
          </a:stretch>
        </p:blipFill>
        <p:spPr bwMode="auto">
          <a:xfrm>
            <a:off x="4269854" y="-1"/>
            <a:ext cx="7922146" cy="6858001"/>
          </a:xfrm>
          <a:custGeom>
            <a:rect l="l" t="t" r="r" b="b"/>
            <a:pathLst>
              <a:path w="7922145"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7E3066-E9EB-437D-81C9-DCA6CD3CD59F}"/>
              </a:ext>
            </a:extLst>
          </p:cNvPr>
          <p:cNvSpPr>
            <a:spLocks noGrp="1"/>
          </p:cNvSpPr>
          <p:nvPr>
            <p:ph type="title"/>
          </p:nvPr>
        </p:nvSpPr>
        <p:spPr>
          <a:xfrm>
            <a:off x="307910" y="702516"/>
            <a:ext cx="4220546" cy="647700"/>
          </a:xfrm>
        </p:spPr>
        <p:txBody>
          <a:bodyPr>
            <a:normAutofit/>
          </a:bodyPr>
          <a:lstStyle/>
          <a:p>
            <a:r>
              <a:rPr lang="en-US" b="1">
                <a:solidFill>
                  <a:schemeClr val="bg2">
                    <a:lumMod val="75000"/>
                  </a:schemeClr>
                </a:solidFill>
              </a:rPr>
              <a:t>Hot Topics</a:t>
            </a:r>
          </a:p>
        </p:txBody>
      </p:sp>
      <p:sp>
        <p:nvSpPr>
          <p:cNvPr id="4" name="Content Placeholder 3">
            <a:extLst>
              <a:ext uri="{FF2B5EF4-FFF2-40B4-BE49-F238E27FC236}">
                <a16:creationId xmlns:a16="http://schemas.microsoft.com/office/drawing/2014/main" id="{7313113F-15E8-46EB-A191-64A89A60C6FA}"/>
              </a:ext>
            </a:extLst>
          </p:cNvPr>
          <p:cNvSpPr>
            <a:spLocks noGrp="1"/>
          </p:cNvSpPr>
          <p:nvPr>
            <p:ph idx="1"/>
          </p:nvPr>
        </p:nvSpPr>
        <p:spPr>
          <a:xfrm>
            <a:off x="307910" y="1470828"/>
            <a:ext cx="4954555" cy="4749280"/>
          </a:xfrm>
        </p:spPr>
        <p:txBody>
          <a:bodyPr>
            <a:normAutofit/>
          </a:bodyPr>
          <a:lstStyle/>
          <a:p>
            <a:r>
              <a:rPr lang="en-US"/>
              <a:t>U.S. Supreme Court </a:t>
            </a:r>
          </a:p>
          <a:p>
            <a:pPr lvl="1"/>
            <a:r>
              <a:rPr lang="en-US"/>
              <a:t>Recent Happenings </a:t>
            </a:r>
          </a:p>
          <a:p>
            <a:pPr lvl="1"/>
            <a:r>
              <a:rPr lang="en-US"/>
              <a:t>Sexual Orientation and Gender Identity</a:t>
            </a:r>
          </a:p>
          <a:p>
            <a:r>
              <a:rPr lang="en-US"/>
              <a:t>Families First Coronavirus Response Act and COVID-19</a:t>
            </a:r>
          </a:p>
          <a:p>
            <a:r>
              <a:rPr lang="en-US"/>
              <a:t>Drug-Free Workplace Program and Medical Marijuana</a:t>
            </a:r>
          </a:p>
          <a:p>
            <a:r>
              <a:rPr lang="en-US"/>
              <a:t>Independent Contractor vs. Employee Misclassification</a:t>
            </a:r>
          </a:p>
          <a:p>
            <a:r>
              <a:rPr lang="en-US"/>
              <a:t>Leaves of Absence</a:t>
            </a:r>
          </a:p>
          <a:p>
            <a:r>
              <a:rPr lang="en-US"/>
              <a:t>Social Media Postings</a:t>
            </a:r>
          </a:p>
          <a:p>
            <a:endParaRPr lang="en-US"/>
          </a:p>
          <a:p>
            <a:endParaRPr lang="en-US"/>
          </a:p>
        </p:txBody>
      </p:sp>
      <p:cxnSp>
        <p:nvCxnSpPr>
          <p:cNvPr id="73" name="Straight Connector 7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621C3DF-60AB-45B6-9E74-F0F58024FE9D}"/>
              </a:ext>
            </a:extLst>
          </p:cNvPr>
          <p:cNvSpPr>
            <a:spLocks noGrp="1"/>
          </p:cNvSpPr>
          <p:nvPr>
            <p:ph type="sldNum" sz="quarter" idx="12"/>
          </p:nvPr>
        </p:nvSpPr>
        <p:spPr/>
        <p:txBody>
          <a:bodyPr/>
          <a:lstStyle/>
          <a:p>
            <a:fld id="{61694C11-F899-46D0-B2BC-DC84C242F1A6}" type="slidenum">
              <a:rPr lang="en-US" smtClean="0"/>
              <a:t>3</a:t>
            </a:fld>
            <a:endParaRPr lang="en-US"/>
          </a:p>
        </p:txBody>
      </p:sp>
    </p:spTree>
    <p:extLst>
      <p:ext uri="{BB962C8B-B14F-4D97-AF65-F5344CB8AC3E}">
        <p14:creationId xmlns:p14="http://schemas.microsoft.com/office/powerpoint/2010/main" val="2771294007"/>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85A95C13-01E8-4072-8E0D-5D188E724CB4}"/>
              </a:ext>
            </a:extLst>
          </p:cNvPr>
          <p:cNvSpPr>
            <a:spLocks noGrp="1"/>
          </p:cNvSpPr>
          <p:nvPr>
            <p:ph type="title"/>
          </p:nvPr>
        </p:nvSpPr>
        <p:spPr/>
        <p:txBody>
          <a:bodyPr/>
          <a:lstStyle/>
          <a:p>
            <a:r>
              <a:rPr lang="en-US"/>
              <a:t>CDC Guidance: Employee Health Checks</a:t>
            </a:r>
          </a:p>
        </p:txBody>
      </p:sp>
      <p:pic>
        <p:nvPicPr>
          <p:cNvPr id="7" name="Picture 6">
            <a:extLst>
              <a:ext uri="{FF2B5EF4-FFF2-40B4-BE49-F238E27FC236}">
                <a16:creationId xmlns:a16="http://schemas.microsoft.com/office/drawing/2014/main" id="{B048C5D1-7DD8-4B9D-8141-60E232E8951A}"/>
              </a:ext>
            </a:extLst>
          </p:cNvPr>
          <p:cNvPicPr/>
          <p:nvPr/>
        </p:nvPicPr>
        <p:blipFill>
          <a:blip r:embed="rId3"/>
          <a:stretch>
            <a:fillRect/>
          </a:stretch>
        </p:blipFill>
        <p:spPr>
          <a:xfrm>
            <a:off x="677334" y="1446245"/>
            <a:ext cx="3385185" cy="4114800"/>
          </a:xfrm>
          <a:prstGeom prst="rect">
            <a:avLst/>
          </a:prstGeom>
          <a:ln w="19050">
            <a:solidFill>
              <a:schemeClr val="accent5">
                <a:lumMod val="75000"/>
              </a:schemeClr>
            </a:solidFill>
          </a:ln>
        </p:spPr>
      </p:pic>
      <p:pic>
        <p:nvPicPr>
          <p:cNvPr id="8" name="Picture 7">
            <a:extLst>
              <a:ext uri="{FF2B5EF4-FFF2-40B4-BE49-F238E27FC236}">
                <a16:creationId xmlns:a16="http://schemas.microsoft.com/office/drawing/2014/main" id="{AA2BEEC5-633C-420F-8A4D-EBF6E2A42993}"/>
              </a:ext>
            </a:extLst>
          </p:cNvPr>
          <p:cNvPicPr/>
          <p:nvPr/>
        </p:nvPicPr>
        <p:blipFill>
          <a:blip r:embed="rId4"/>
          <a:stretch>
            <a:fillRect/>
          </a:stretch>
        </p:blipFill>
        <p:spPr>
          <a:xfrm>
            <a:off x="4290527" y="1446245"/>
            <a:ext cx="5943600" cy="1624330"/>
          </a:xfrm>
          <a:prstGeom prst="rect">
            <a:avLst/>
          </a:prstGeom>
          <a:ln w="19050">
            <a:solidFill>
              <a:schemeClr val="accent5">
                <a:lumMod val="75000"/>
                <a:alpha val="75000"/>
              </a:schemeClr>
            </a:solidFill>
          </a:ln>
        </p:spPr>
      </p:pic>
      <p:sp>
        <p:nvSpPr>
          <p:cNvPr id="9" name="Rectangle: Rounded Corners 8">
            <a:extLst>
              <a:ext uri="{FF2B5EF4-FFF2-40B4-BE49-F238E27FC236}">
                <a16:creationId xmlns:a16="http://schemas.microsoft.com/office/drawing/2014/main" id="{7EB1DF7D-A7D7-4696-A62C-DC23CC3DDBE2}"/>
              </a:ext>
            </a:extLst>
          </p:cNvPr>
          <p:cNvSpPr/>
          <p:nvPr/>
        </p:nvSpPr>
        <p:spPr>
          <a:xfrm>
            <a:off x="877455" y="2918691"/>
            <a:ext cx="3158836" cy="181956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2FA879B-A339-4DE8-BBEB-0347AB5FB0FC}"/>
              </a:ext>
            </a:extLst>
          </p:cNvPr>
          <p:cNvSpPr/>
          <p:nvPr/>
        </p:nvSpPr>
        <p:spPr>
          <a:xfrm>
            <a:off x="4290528" y="1446245"/>
            <a:ext cx="3107800" cy="30018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a:extLst>
              <a:ext uri="{FF2B5EF4-FFF2-40B4-BE49-F238E27FC236}">
                <a16:creationId xmlns:a16="http://schemas.microsoft.com/office/drawing/2014/main" id="{81E19109-A968-49D2-819F-CA811CB83152}"/>
              </a:ext>
            </a:extLst>
          </p:cNvPr>
          <p:cNvSpPr txBox="1"/>
          <p:nvPr/>
        </p:nvSpPr>
        <p:spPr>
          <a:xfrm>
            <a:off x="537546" y="6524298"/>
            <a:ext cx="8596668" cy="3860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100" i="1">
                <a:solidFill>
                  <a:schemeClr val="bg1">
                    <a:lumMod val="50000"/>
                  </a:schemeClr>
                </a:solidFill>
              </a:rPr>
              <a:t>See: https://www.cdc.gov/coronavirus/2019-ncov/community/guidance-business-response.html</a:t>
            </a:r>
          </a:p>
        </p:txBody>
      </p:sp>
      <p:sp>
        <p:nvSpPr>
          <p:cNvPr id="2" name="Slide Number Placeholder 1">
            <a:extLst>
              <a:ext uri="{FF2B5EF4-FFF2-40B4-BE49-F238E27FC236}">
                <a16:creationId xmlns:a16="http://schemas.microsoft.com/office/drawing/2014/main" id="{5C2CAD41-EB63-42E0-BED4-30BCAA014A1B}"/>
              </a:ext>
            </a:extLst>
          </p:cNvPr>
          <p:cNvSpPr>
            <a:spLocks noGrp="1"/>
          </p:cNvSpPr>
          <p:nvPr>
            <p:ph type="sldNum" sz="quarter" idx="12"/>
          </p:nvPr>
        </p:nvSpPr>
        <p:spPr/>
        <p:txBody>
          <a:bodyPr/>
          <a:lstStyle/>
          <a:p>
            <a:fld id="{61694C11-F899-46D0-B2BC-DC84C242F1A6}" type="slidenum">
              <a:rPr lang="en-US" smtClean="0"/>
              <a:t>30</a:t>
            </a:fld>
            <a:endParaRPr lang="en-US"/>
          </a:p>
        </p:txBody>
      </p:sp>
    </p:spTree>
    <p:extLst>
      <p:ext uri="{BB962C8B-B14F-4D97-AF65-F5344CB8AC3E}">
        <p14:creationId xmlns:p14="http://schemas.microsoft.com/office/powerpoint/2010/main" val="2725907929"/>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3171CCE-59E9-4AB7-AC0D-769B47D69952}"/>
              </a:ext>
            </a:extLst>
          </p:cNvPr>
          <p:cNvSpPr>
            <a:spLocks noGrp="1"/>
          </p:cNvSpPr>
          <p:nvPr>
            <p:ph type="title"/>
          </p:nvPr>
        </p:nvSpPr>
        <p:spPr>
          <a:xfrm>
            <a:off x="360217" y="609600"/>
            <a:ext cx="9437255" cy="1320800"/>
          </a:xfrm>
        </p:spPr>
        <p:txBody>
          <a:bodyPr/>
          <a:lstStyle/>
          <a:p>
            <a:r>
              <a:rPr lang="en-US"/>
              <a:t>CDC Guidance: Cleaning Recommendations</a:t>
            </a:r>
            <a:endParaRPr lang="en-US">
              <a:solidFill>
                <a:schemeClr val="accent5">
                  <a:lumMod val="75000"/>
                </a:schemeClr>
              </a:solidFill>
            </a:endParaRPr>
          </a:p>
        </p:txBody>
      </p:sp>
      <p:pic>
        <p:nvPicPr>
          <p:cNvPr id="4" name="Content Placeholder 3">
            <a:extLst>
              <a:ext uri="{FF2B5EF4-FFF2-40B4-BE49-F238E27FC236}">
                <a16:creationId xmlns:a16="http://schemas.microsoft.com/office/drawing/2014/main" id="{32719303-A723-4FBC-B5B2-F5DB7640955C}"/>
              </a:ext>
            </a:extLst>
          </p:cNvPr>
          <p:cNvPicPr>
            <a:picLocks noGrp="1"/>
          </p:cNvPicPr>
          <p:nvPr>
            <p:ph idx="1"/>
          </p:nvPr>
        </p:nvPicPr>
        <p:blipFill>
          <a:blip r:embed="rId3"/>
          <a:stretch>
            <a:fillRect/>
          </a:stretch>
        </p:blipFill>
        <p:spPr>
          <a:xfrm>
            <a:off x="429958" y="2105169"/>
            <a:ext cx="5733005" cy="3881437"/>
          </a:xfrm>
          <a:prstGeom prst="rect">
            <a:avLst/>
          </a:prstGeom>
          <a:ln w="19050">
            <a:solidFill>
              <a:schemeClr val="accent5">
                <a:lumMod val="75000"/>
                <a:alpha val="75000"/>
              </a:schemeClr>
            </a:solidFill>
          </a:ln>
        </p:spPr>
      </p:pic>
      <p:pic>
        <p:nvPicPr>
          <p:cNvPr id="6" name="Picture 5">
            <a:extLst>
              <a:ext uri="{FF2B5EF4-FFF2-40B4-BE49-F238E27FC236}">
                <a16:creationId xmlns:a16="http://schemas.microsoft.com/office/drawing/2014/main" id="{A6EA6F82-1052-4A22-98DC-9D18A6AFF56E}"/>
              </a:ext>
            </a:extLst>
          </p:cNvPr>
          <p:cNvPicPr/>
          <p:nvPr/>
        </p:nvPicPr>
        <p:blipFill>
          <a:blip r:embed="rId4"/>
          <a:stretch>
            <a:fillRect/>
          </a:stretch>
        </p:blipFill>
        <p:spPr>
          <a:xfrm>
            <a:off x="5987472" y="2856561"/>
            <a:ext cx="5943600" cy="1990725"/>
          </a:xfrm>
          <a:prstGeom prst="rect">
            <a:avLst/>
          </a:prstGeom>
          <a:ln w="19050">
            <a:solidFill>
              <a:schemeClr val="accent5">
                <a:lumMod val="75000"/>
                <a:alpha val="75000"/>
              </a:schemeClr>
            </a:solidFill>
          </a:ln>
        </p:spPr>
      </p:pic>
      <p:sp>
        <p:nvSpPr>
          <p:cNvPr id="8" name="Rectangle: Rounded Corners 7">
            <a:extLst>
              <a:ext uri="{FF2B5EF4-FFF2-40B4-BE49-F238E27FC236}">
                <a16:creationId xmlns:a16="http://schemas.microsoft.com/office/drawing/2014/main" id="{98A7222C-87BB-43A6-A8BE-6710FB08C97D}"/>
              </a:ext>
            </a:extLst>
          </p:cNvPr>
          <p:cNvSpPr/>
          <p:nvPr/>
        </p:nvSpPr>
        <p:spPr>
          <a:xfrm>
            <a:off x="581891" y="4304144"/>
            <a:ext cx="5227781" cy="103447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E4F4D0E-49A4-477D-8141-74BD56F2DF10}"/>
              </a:ext>
            </a:extLst>
          </p:cNvPr>
          <p:cNvSpPr/>
          <p:nvPr/>
        </p:nvSpPr>
        <p:spPr>
          <a:xfrm>
            <a:off x="5987472" y="2856561"/>
            <a:ext cx="3810001" cy="2767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5174DC08-5568-4C7A-B707-D404B0AF6C2F}"/>
              </a:ext>
            </a:extLst>
          </p:cNvPr>
          <p:cNvSpPr txBox="1"/>
          <p:nvPr/>
        </p:nvSpPr>
        <p:spPr>
          <a:xfrm>
            <a:off x="537546" y="6524298"/>
            <a:ext cx="8596668" cy="3860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100" i="1">
                <a:solidFill>
                  <a:schemeClr val="bg1">
                    <a:lumMod val="50000"/>
                  </a:schemeClr>
                </a:solidFill>
              </a:rPr>
              <a:t>See: https://www.cdc.gov/coronavirus/2019-ncov/community/guidance-business-response.html</a:t>
            </a:r>
          </a:p>
        </p:txBody>
      </p:sp>
      <p:sp>
        <p:nvSpPr>
          <p:cNvPr id="3" name="Slide Number Placeholder 2">
            <a:extLst>
              <a:ext uri="{FF2B5EF4-FFF2-40B4-BE49-F238E27FC236}">
                <a16:creationId xmlns:a16="http://schemas.microsoft.com/office/drawing/2014/main" id="{96C957B1-7570-4B3B-B8EE-6ED980B5CEEE}"/>
              </a:ext>
            </a:extLst>
          </p:cNvPr>
          <p:cNvSpPr>
            <a:spLocks noGrp="1"/>
          </p:cNvSpPr>
          <p:nvPr>
            <p:ph type="sldNum" sz="quarter" idx="12"/>
          </p:nvPr>
        </p:nvSpPr>
        <p:spPr/>
        <p:txBody>
          <a:bodyPr/>
          <a:lstStyle/>
          <a:p>
            <a:fld id="{61694C11-F899-46D0-B2BC-DC84C242F1A6}" type="slidenum">
              <a:rPr lang="en-US" smtClean="0"/>
              <a:t>31</a:t>
            </a:fld>
            <a:endParaRPr lang="en-US"/>
          </a:p>
        </p:txBody>
      </p:sp>
    </p:spTree>
    <p:extLst>
      <p:ext uri="{BB962C8B-B14F-4D97-AF65-F5344CB8AC3E}">
        <p14:creationId xmlns:p14="http://schemas.microsoft.com/office/powerpoint/2010/main" val="3600562629"/>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E009FEBF-DC7D-4A75-A41B-0B13D05FB25A}"/>
              </a:ext>
            </a:extLst>
          </p:cNvPr>
          <p:cNvSpPr>
            <a:spLocks noGrp="1"/>
          </p:cNvSpPr>
          <p:nvPr>
            <p:ph type="title"/>
          </p:nvPr>
        </p:nvSpPr>
        <p:spPr/>
        <p:txBody>
          <a:bodyPr/>
          <a:lstStyle/>
          <a:p>
            <a:r>
              <a:rPr lang="en-US"/>
              <a:t>CDC Guidance: When to Quarantine</a:t>
            </a:r>
          </a:p>
        </p:txBody>
      </p:sp>
      <p:pic>
        <p:nvPicPr>
          <p:cNvPr id="4" name="Content Placeholder 3">
            <a:extLst>
              <a:ext uri="{FF2B5EF4-FFF2-40B4-BE49-F238E27FC236}">
                <a16:creationId xmlns:a16="http://schemas.microsoft.com/office/drawing/2014/main" id="{0BF7184E-3A7E-4446-A081-68E7967902AB}"/>
              </a:ext>
            </a:extLst>
          </p:cNvPr>
          <p:cNvPicPr>
            <a:picLocks noGrp="1"/>
          </p:cNvPicPr>
          <p:nvPr>
            <p:ph idx="1"/>
          </p:nvPr>
        </p:nvPicPr>
        <p:blipFill>
          <a:blip r:embed="rId3"/>
          <a:stretch>
            <a:fillRect/>
          </a:stretch>
        </p:blipFill>
        <p:spPr>
          <a:xfrm>
            <a:off x="1195966" y="1528618"/>
            <a:ext cx="6285488" cy="4336474"/>
          </a:xfrm>
          <a:prstGeom prst="rect">
            <a:avLst/>
          </a:prstGeom>
          <a:ln w="19050">
            <a:solidFill>
              <a:schemeClr val="accent5">
                <a:lumMod val="75000"/>
                <a:alpha val="75000"/>
              </a:schemeClr>
            </a:solidFill>
          </a:ln>
        </p:spPr>
      </p:pic>
      <p:sp>
        <p:nvSpPr>
          <p:cNvPr id="6" name="Text Placeholder 5">
            <a:extLst>
              <a:ext uri="{FF2B5EF4-FFF2-40B4-BE49-F238E27FC236}">
                <a16:creationId xmlns:a16="http://schemas.microsoft.com/office/drawing/2014/main" id="{9C9A57CC-B618-4A19-8046-3BC35F9E2378}"/>
              </a:ext>
            </a:extLst>
          </p:cNvPr>
          <p:cNvSpPr txBox="1"/>
          <p:nvPr/>
        </p:nvSpPr>
        <p:spPr>
          <a:xfrm>
            <a:off x="537546" y="6524298"/>
            <a:ext cx="8596668" cy="3860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100" i="1">
                <a:solidFill>
                  <a:schemeClr val="bg1">
                    <a:lumMod val="50000"/>
                  </a:schemeClr>
                </a:solidFill>
              </a:rPr>
              <a:t>See: https://www.cdc.gov/coronavirus/2019-ncov/if-you-are-sick/quarantine.html</a:t>
            </a:r>
          </a:p>
        </p:txBody>
      </p:sp>
      <p:sp>
        <p:nvSpPr>
          <p:cNvPr id="8" name="Rectangle: Rounded Corners 7">
            <a:extLst>
              <a:ext uri="{FF2B5EF4-FFF2-40B4-BE49-F238E27FC236}">
                <a16:creationId xmlns:a16="http://schemas.microsoft.com/office/drawing/2014/main" id="{F8C773B5-2381-4183-A2C4-08D287CF9A9A}"/>
              </a:ext>
            </a:extLst>
          </p:cNvPr>
          <p:cNvSpPr/>
          <p:nvPr/>
        </p:nvSpPr>
        <p:spPr>
          <a:xfrm>
            <a:off x="2752436" y="2723897"/>
            <a:ext cx="4645891" cy="157101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EE9240F-16C1-41D1-BE32-EF58C19BC412}"/>
              </a:ext>
            </a:extLst>
          </p:cNvPr>
          <p:cNvSpPr/>
          <p:nvPr/>
        </p:nvSpPr>
        <p:spPr>
          <a:xfrm>
            <a:off x="2752436" y="4562764"/>
            <a:ext cx="2013528" cy="2303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0A7F797-D9FE-4982-993D-39265871E2A1}"/>
              </a:ext>
            </a:extLst>
          </p:cNvPr>
          <p:cNvSpPr>
            <a:spLocks noGrp="1"/>
          </p:cNvSpPr>
          <p:nvPr>
            <p:ph type="sldNum" sz="quarter" idx="12"/>
          </p:nvPr>
        </p:nvSpPr>
        <p:spPr/>
        <p:txBody>
          <a:bodyPr/>
          <a:lstStyle/>
          <a:p>
            <a:fld id="{61694C11-F899-46D0-B2BC-DC84C242F1A6}" type="slidenum">
              <a:rPr lang="en-US" smtClean="0"/>
              <a:t>32</a:t>
            </a:fld>
            <a:endParaRPr lang="en-US"/>
          </a:p>
        </p:txBody>
      </p:sp>
    </p:spTree>
    <p:extLst>
      <p:ext uri="{BB962C8B-B14F-4D97-AF65-F5344CB8AC3E}">
        <p14:creationId xmlns:p14="http://schemas.microsoft.com/office/powerpoint/2010/main" val="3426429360"/>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B7928BB0-629D-472E-B00F-87370420364F}"/>
              </a:ext>
            </a:extLst>
          </p:cNvPr>
          <p:cNvSpPr>
            <a:spLocks noGrp="1"/>
          </p:cNvSpPr>
          <p:nvPr>
            <p:ph type="title"/>
          </p:nvPr>
        </p:nvSpPr>
        <p:spPr>
          <a:xfrm>
            <a:off x="677334" y="792937"/>
            <a:ext cx="8596668" cy="786482"/>
          </a:xfrm>
        </p:spPr>
        <p:txBody>
          <a:bodyPr/>
          <a:lstStyle/>
          <a:p>
            <a:r>
              <a:rPr lang="en-US" b="1">
                <a:solidFill>
                  <a:schemeClr val="bg2">
                    <a:lumMod val="50000"/>
                  </a:schemeClr>
                </a:solidFill>
              </a:rPr>
              <a:t>What does OSHA say?</a:t>
            </a:r>
          </a:p>
        </p:txBody>
      </p:sp>
      <p:sp>
        <p:nvSpPr>
          <p:cNvPr id="4" name="Slide Number Placeholder 3">
            <a:extLst>
              <a:ext uri="{FF2B5EF4-FFF2-40B4-BE49-F238E27FC236}">
                <a16:creationId xmlns:a16="http://schemas.microsoft.com/office/drawing/2014/main" id="{CBB8D506-C197-46C1-AFAF-0342F50BCBC1}"/>
              </a:ext>
            </a:extLst>
          </p:cNvPr>
          <p:cNvSpPr>
            <a:spLocks noGrp="1"/>
          </p:cNvSpPr>
          <p:nvPr>
            <p:ph type="sldNum" sz="quarter" idx="12"/>
          </p:nvPr>
        </p:nvSpPr>
        <p:spPr/>
        <p:txBody>
          <a:bodyPr/>
          <a:lstStyle/>
          <a:p>
            <a:fld id="{61694C11-F899-46D0-B2BC-DC84C242F1A6}" type="slidenum">
              <a:rPr lang="en-US" smtClean="0"/>
              <a:t>33</a:t>
            </a:fld>
            <a:endParaRPr lang="en-US"/>
          </a:p>
        </p:txBody>
      </p:sp>
      <p:pic>
        <p:nvPicPr>
          <p:cNvPr id="8" name="Picture 7">
            <a:extLst>
              <a:ext uri="{FF2B5EF4-FFF2-40B4-BE49-F238E27FC236}">
                <a16:creationId xmlns:a16="http://schemas.microsoft.com/office/drawing/2014/main" id="{A1D59D64-43F1-494D-A065-A4BE0CCEC03B}"/>
              </a:ext>
            </a:extLst>
          </p:cNvPr>
          <p:cNvPicPr>
            <a:picLocks noChangeAspect="1"/>
          </p:cNvPicPr>
          <p:nvPr/>
        </p:nvPicPr>
        <p:blipFill>
          <a:blip r:embed="rId3"/>
          <a:stretch>
            <a:fillRect/>
          </a:stretch>
        </p:blipFill>
        <p:spPr>
          <a:xfrm>
            <a:off x="294527" y="1793795"/>
            <a:ext cx="11787674" cy="2162046"/>
          </a:xfrm>
          <a:prstGeom prst="rect">
            <a:avLst/>
          </a:prstGeom>
          <a:ln w="19050" cap="rnd">
            <a:solidFill>
              <a:srgbClr val="C00000">
                <a:alpha val="75000"/>
              </a:srgbClr>
            </a:solidFill>
            <a:bevel/>
          </a:ln>
        </p:spPr>
      </p:pic>
      <p:sp>
        <p:nvSpPr>
          <p:cNvPr id="9" name="Rectangle: Rounded Corners 8">
            <a:extLst>
              <a:ext uri="{FF2B5EF4-FFF2-40B4-BE49-F238E27FC236}">
                <a16:creationId xmlns:a16="http://schemas.microsoft.com/office/drawing/2014/main" id="{64066719-6820-4EBF-83E5-27EFC8CF48E2}"/>
              </a:ext>
            </a:extLst>
          </p:cNvPr>
          <p:cNvSpPr/>
          <p:nvPr/>
        </p:nvSpPr>
        <p:spPr>
          <a:xfrm>
            <a:off x="1450109" y="2632364"/>
            <a:ext cx="5218546" cy="2032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8991584-F3D8-4E58-920A-8039C4F80E50}"/>
              </a:ext>
            </a:extLst>
          </p:cNvPr>
          <p:cNvSpPr/>
          <p:nvPr/>
        </p:nvSpPr>
        <p:spPr>
          <a:xfrm>
            <a:off x="5777345" y="2847109"/>
            <a:ext cx="4262582" cy="27478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670C410C-7400-4451-A7CC-6203BCB37866}"/>
              </a:ext>
            </a:extLst>
          </p:cNvPr>
          <p:cNvSpPr txBox="1"/>
          <p:nvPr/>
        </p:nvSpPr>
        <p:spPr>
          <a:xfrm>
            <a:off x="537546" y="6524298"/>
            <a:ext cx="8596668" cy="3860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100" i="1">
                <a:solidFill>
                  <a:schemeClr val="bg1">
                    <a:lumMod val="50000"/>
                  </a:schemeClr>
                </a:solidFill>
              </a:rPr>
              <a:t>See: https://www.osha.gov/SLTC/covid-19/controlprevention.html</a:t>
            </a:r>
          </a:p>
        </p:txBody>
      </p:sp>
    </p:spTree>
    <p:extLst>
      <p:ext uri="{BB962C8B-B14F-4D97-AF65-F5344CB8AC3E}">
        <p14:creationId xmlns:p14="http://schemas.microsoft.com/office/powerpoint/2010/main" val="2189646935"/>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9871DD84-BEE6-43AB-A923-DD81F505A5AE}"/>
              </a:ext>
            </a:extLst>
          </p:cNvPr>
          <p:cNvSpPr>
            <a:spLocks noGrp="1"/>
          </p:cNvSpPr>
          <p:nvPr>
            <p:ph type="title"/>
          </p:nvPr>
        </p:nvSpPr>
        <p:spPr/>
        <p:txBody>
          <a:bodyPr/>
          <a:lstStyle/>
          <a:p>
            <a:r>
              <a:rPr lang="en-US" b="1">
                <a:solidFill>
                  <a:schemeClr val="bg2">
                    <a:lumMod val="50000"/>
                  </a:schemeClr>
                </a:solidFill>
              </a:rPr>
              <a:t>OSHA: General Guidance for </a:t>
            </a:r>
            <a:r>
              <a:rPr lang="en-US" b="1" u="sng">
                <a:solidFill>
                  <a:schemeClr val="bg2">
                    <a:lumMod val="50000"/>
                  </a:schemeClr>
                </a:solidFill>
              </a:rPr>
              <a:t>All</a:t>
            </a:r>
            <a:r>
              <a:rPr lang="en-US" b="1">
                <a:solidFill>
                  <a:schemeClr val="bg2">
                    <a:lumMod val="50000"/>
                  </a:schemeClr>
                </a:solidFill>
              </a:rPr>
              <a:t> Workers and Employers</a:t>
            </a:r>
            <a:endParaRPr lang="en-US"/>
          </a:p>
        </p:txBody>
      </p:sp>
      <p:pic>
        <p:nvPicPr>
          <p:cNvPr id="7" name="Content Placeholder 6">
            <a:extLst>
              <a:ext uri="{FF2B5EF4-FFF2-40B4-BE49-F238E27FC236}">
                <a16:creationId xmlns:a16="http://schemas.microsoft.com/office/drawing/2014/main" id="{2487610B-40F1-4554-9F95-297298FE6A72}"/>
              </a:ext>
            </a:extLst>
          </p:cNvPr>
          <p:cNvPicPr>
            <a:picLocks noGrp="1" noChangeAspect="1"/>
          </p:cNvPicPr>
          <p:nvPr>
            <p:ph idx="1"/>
          </p:nvPr>
        </p:nvPicPr>
        <p:blipFill>
          <a:blip r:embed="rId3"/>
          <a:stretch>
            <a:fillRect/>
          </a:stretch>
        </p:blipFill>
        <p:spPr>
          <a:xfrm>
            <a:off x="748729" y="2096654"/>
            <a:ext cx="9396690" cy="3048722"/>
          </a:xfrm>
          <a:prstGeom prst="rect">
            <a:avLst/>
          </a:prstGeom>
          <a:ln w="19050">
            <a:solidFill>
              <a:srgbClr val="C00000">
                <a:alpha val="75000"/>
              </a:srgbClr>
            </a:solidFill>
          </a:ln>
        </p:spPr>
      </p:pic>
      <p:sp>
        <p:nvSpPr>
          <p:cNvPr id="4" name="Slide Number Placeholder 3">
            <a:extLst>
              <a:ext uri="{FF2B5EF4-FFF2-40B4-BE49-F238E27FC236}">
                <a16:creationId xmlns:a16="http://schemas.microsoft.com/office/drawing/2014/main" id="{3B1318A1-E36A-42E0-A5D9-0E6142115D8A}"/>
              </a:ext>
            </a:extLst>
          </p:cNvPr>
          <p:cNvSpPr>
            <a:spLocks noGrp="1"/>
          </p:cNvSpPr>
          <p:nvPr>
            <p:ph type="sldNum" sz="quarter" idx="12"/>
          </p:nvPr>
        </p:nvSpPr>
        <p:spPr/>
        <p:txBody>
          <a:bodyPr/>
          <a:lstStyle/>
          <a:p>
            <a:fld id="{61694C11-F899-46D0-B2BC-DC84C242F1A6}" type="slidenum">
              <a:rPr lang="en-US" smtClean="0"/>
              <a:t>34</a:t>
            </a:fld>
            <a:endParaRPr lang="en-US"/>
          </a:p>
        </p:txBody>
      </p:sp>
      <p:sp>
        <p:nvSpPr>
          <p:cNvPr id="9" name="Text Placeholder 5">
            <a:extLst>
              <a:ext uri="{FF2B5EF4-FFF2-40B4-BE49-F238E27FC236}">
                <a16:creationId xmlns:a16="http://schemas.microsoft.com/office/drawing/2014/main" id="{58D3ABE6-841B-49EE-91A7-2F2BC240D8DB}"/>
              </a:ext>
            </a:extLst>
          </p:cNvPr>
          <p:cNvSpPr txBox="1"/>
          <p:nvPr/>
        </p:nvSpPr>
        <p:spPr>
          <a:xfrm>
            <a:off x="537546" y="6524298"/>
            <a:ext cx="8596668" cy="3860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100" i="1">
                <a:solidFill>
                  <a:schemeClr val="bg1">
                    <a:lumMod val="50000"/>
                  </a:schemeClr>
                </a:solidFill>
              </a:rPr>
              <a:t>See: https://www.osha.gov/SLTC/covid-19/controlprevention.html</a:t>
            </a:r>
          </a:p>
        </p:txBody>
      </p:sp>
    </p:spTree>
    <p:extLst>
      <p:ext uri="{BB962C8B-B14F-4D97-AF65-F5344CB8AC3E}">
        <p14:creationId xmlns:p14="http://schemas.microsoft.com/office/powerpoint/2010/main" val="4039921828"/>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Picture 7">
            <a:extLst>
              <a:ext uri="{FF2B5EF4-FFF2-40B4-BE49-F238E27FC236}">
                <a16:creationId xmlns:a16="http://schemas.microsoft.com/office/drawing/2014/main" id="{7446625B-68EF-4697-AACA-7A15F3042325}"/>
              </a:ext>
            </a:extLst>
          </p:cNvPr>
          <p:cNvPicPr>
            <a:picLocks noChangeAspect="1"/>
          </p:cNvPicPr>
          <p:nvPr/>
        </p:nvPicPr>
        <p:blipFill>
          <a:blip r:embed="rId3"/>
          <a:srcRect l="10145" r="8993" b="1"/>
          <a:stretch>
            <a:fillRect/>
          </a:stretch>
        </p:blipFill>
        <p:spPr>
          <a:xfrm>
            <a:off x="4269854" y="-1"/>
            <a:ext cx="7922146" cy="6858001"/>
          </a:xfrm>
          <a:custGeom>
            <a:rect l="l" t="t" r="r" b="b"/>
            <a:pathLst>
              <a:path w="7922145"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5199894B-E3CE-4787-BAF7-C031040B2AD3}"/>
              </a:ext>
            </a:extLst>
          </p:cNvPr>
          <p:cNvSpPr>
            <a:spLocks noGrp="1"/>
          </p:cNvSpPr>
          <p:nvPr>
            <p:ph type="title"/>
          </p:nvPr>
        </p:nvSpPr>
        <p:spPr>
          <a:xfrm>
            <a:off x="702517" y="1782695"/>
            <a:ext cx="4378994" cy="2015019"/>
          </a:xfrm>
        </p:spPr>
        <p:txBody>
          <a:bodyPr vert="horz" lIns="91440" tIns="45720" rIns="91440" bIns="45720" rtlCol="0" anchor="b">
            <a:normAutofit fontScale="90000"/>
          </a:bodyPr>
          <a:lstStyle/>
          <a:p>
            <a:pPr algn="ctr"/>
            <a:r>
              <a:rPr lang="en-US" sz="3600" b="1">
                <a:solidFill>
                  <a:schemeClr val="accent5">
                    <a:lumMod val="75000"/>
                  </a:schemeClr>
                </a:solidFill>
              </a:rPr>
              <a:t>What has your Cooperative been doing to deal with COVID-19?</a:t>
            </a:r>
          </a:p>
        </p:txBody>
      </p:sp>
      <p:sp>
        <p:nvSpPr>
          <p:cNvPr id="6" name="Text Placeholder 5">
            <a:extLst>
              <a:ext uri="{FF2B5EF4-FFF2-40B4-BE49-F238E27FC236}">
                <a16:creationId xmlns:a16="http://schemas.microsoft.com/office/drawing/2014/main" id="{0AB23E36-A0A9-4FC4-9544-823285703688}"/>
              </a:ext>
            </a:extLst>
          </p:cNvPr>
          <p:cNvSpPr>
            <a:spLocks noGrp="1"/>
          </p:cNvSpPr>
          <p:nvPr>
            <p:ph type="body" idx="1"/>
          </p:nvPr>
        </p:nvSpPr>
        <p:spPr>
          <a:xfrm>
            <a:off x="674295" y="3912577"/>
            <a:ext cx="4580465" cy="777173"/>
          </a:xfrm>
        </p:spPr>
        <p:txBody>
          <a:bodyPr vert="horz" lIns="91440" tIns="45720" rIns="91440" bIns="45720" rtlCol="0" anchor="t">
            <a:normAutofit/>
          </a:bodyPr>
          <a:lstStyle/>
          <a:p>
            <a:pPr algn="ctr">
              <a:spcAft>
                <a:spcPct val="0"/>
              </a:spcAft>
            </a:pPr>
            <a:r>
              <a:rPr lang="en-US" sz="1600" b="1"/>
              <a:t>What are the risks of </a:t>
            </a:r>
            <a:r>
              <a:rPr lang="en-US" sz="1600" b="1" u="sng"/>
              <a:t>not</a:t>
            </a:r>
            <a:r>
              <a:rPr lang="en-US" sz="1600" b="1"/>
              <a:t> doing anything to address COVID-19 concerns?</a:t>
            </a:r>
          </a:p>
        </p:txBody>
      </p:sp>
      <p:sp>
        <p:nvSpPr>
          <p:cNvPr id="4" name="Slide Number Placeholder 3">
            <a:extLst>
              <a:ext uri="{FF2B5EF4-FFF2-40B4-BE49-F238E27FC236}">
                <a16:creationId xmlns:a16="http://schemas.microsoft.com/office/drawing/2014/main" id="{73F8EE50-6B95-4ED7-B9F7-999954C62CA1}"/>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61694C11-F899-46D0-B2BC-DC84C242F1A6}" type="slidenum">
              <a:rPr lang="en-US">
                <a:solidFill>
                  <a:schemeClr val="bg1"/>
                </a:solidFill>
              </a:rPr>
              <a:pPr>
                <a:spcAft>
                  <a:spcPts val="600"/>
                </a:spcAft>
              </a:pPr>
              <a:t>35</a:t>
            </a:fld>
            <a:endParaRPr lang="en-US">
              <a:solidFill>
                <a:schemeClr val="bg1"/>
              </a:solidFill>
            </a:endParaRPr>
          </a:p>
        </p:txBody>
      </p:sp>
      <p:sp>
        <p:nvSpPr>
          <p:cNvPr id="7" name="Flowchart: Connector 6">
            <a:extLst>
              <a:ext uri="{FF2B5EF4-FFF2-40B4-BE49-F238E27FC236}">
                <a16:creationId xmlns:a16="http://schemas.microsoft.com/office/drawing/2014/main" id="{8DB450BB-3B47-4D04-8380-5EB120ED0F4F}"/>
              </a:ext>
            </a:extLst>
          </p:cNvPr>
          <p:cNvSpPr/>
          <p:nvPr/>
        </p:nvSpPr>
        <p:spPr>
          <a:xfrm>
            <a:off x="545858" y="1167795"/>
            <a:ext cx="4778481" cy="4180604"/>
          </a:xfrm>
          <a:prstGeom prst="flowChartConnector">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62599"/>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A76215E-A025-4462-9D14-28C74CDB7B3F}"/>
              </a:ext>
            </a:extLst>
          </p:cNvPr>
          <p:cNvSpPr>
            <a:spLocks noGrp="1"/>
          </p:cNvSpPr>
          <p:nvPr>
            <p:ph type="title"/>
          </p:nvPr>
        </p:nvSpPr>
        <p:spPr>
          <a:xfrm>
            <a:off x="677334" y="609600"/>
            <a:ext cx="8596668" cy="744415"/>
          </a:xfrm>
        </p:spPr>
        <p:txBody>
          <a:bodyPr>
            <a:normAutofit/>
          </a:bodyPr>
          <a:lstStyle/>
          <a:p>
            <a:pPr algn="ctr"/>
            <a:r>
              <a:rPr lang="en-US" sz="3400"/>
              <a:t>Workplace Social Distancing Considerations</a:t>
            </a:r>
          </a:p>
        </p:txBody>
      </p:sp>
      <p:sp>
        <p:nvSpPr>
          <p:cNvPr id="3" name="Content Placeholder 2">
            <a:extLst>
              <a:ext uri="{FF2B5EF4-FFF2-40B4-BE49-F238E27FC236}">
                <a16:creationId xmlns:a16="http://schemas.microsoft.com/office/drawing/2014/main" id="{9F4FAF61-8BB7-4614-8BC4-089A7C09F105}"/>
              </a:ext>
            </a:extLst>
          </p:cNvPr>
          <p:cNvSpPr>
            <a:spLocks noGrp="1"/>
          </p:cNvSpPr>
          <p:nvPr>
            <p:ph idx="1"/>
          </p:nvPr>
        </p:nvSpPr>
        <p:spPr>
          <a:xfrm>
            <a:off x="677334" y="1565031"/>
            <a:ext cx="8596668" cy="4809392"/>
          </a:xfrm>
        </p:spPr>
        <p:txBody>
          <a:bodyPr>
            <a:normAutofit/>
          </a:bodyPr>
          <a:lstStyle/>
          <a:p>
            <a:r>
              <a:rPr lang="en-US"/>
              <a:t>Consider </a:t>
            </a:r>
            <a:r>
              <a:rPr lang="en-US" b="1">
                <a:solidFill>
                  <a:schemeClr val="bg2">
                    <a:lumMod val="75000"/>
                  </a:schemeClr>
                </a:solidFill>
              </a:rPr>
              <a:t>staggering shifts</a:t>
            </a:r>
            <a:r>
              <a:rPr lang="en-US">
                <a:solidFill>
                  <a:schemeClr val="bg2">
                    <a:lumMod val="75000"/>
                  </a:schemeClr>
                </a:solidFill>
              </a:rPr>
              <a:t> </a:t>
            </a:r>
            <a:r>
              <a:rPr lang="en-US"/>
              <a:t>or normal </a:t>
            </a:r>
            <a:r>
              <a:rPr lang="en-US" b="1">
                <a:solidFill>
                  <a:schemeClr val="bg2">
                    <a:lumMod val="75000"/>
                  </a:schemeClr>
                </a:solidFill>
              </a:rPr>
              <a:t>arrival</a:t>
            </a:r>
            <a:r>
              <a:rPr lang="en-US"/>
              <a:t> and </a:t>
            </a:r>
            <a:r>
              <a:rPr lang="en-US" b="1">
                <a:solidFill>
                  <a:schemeClr val="bg2">
                    <a:lumMod val="75000"/>
                  </a:schemeClr>
                </a:solidFill>
              </a:rPr>
              <a:t>departure</a:t>
            </a:r>
            <a:r>
              <a:rPr lang="en-US"/>
              <a:t> times to limit the number of employees entering and leaving the workplace at the same time.</a:t>
            </a:r>
          </a:p>
          <a:p>
            <a:endParaRPr lang="en-US"/>
          </a:p>
          <a:p>
            <a:r>
              <a:rPr lang="en-US" b="1">
                <a:solidFill>
                  <a:schemeClr val="bg2">
                    <a:lumMod val="75000"/>
                  </a:schemeClr>
                </a:solidFill>
              </a:rPr>
              <a:t>Increase</a:t>
            </a:r>
            <a:r>
              <a:rPr lang="en-US"/>
              <a:t> physical </a:t>
            </a:r>
            <a:r>
              <a:rPr lang="en-US" b="1">
                <a:solidFill>
                  <a:schemeClr val="bg2">
                    <a:lumMod val="75000"/>
                  </a:schemeClr>
                </a:solidFill>
              </a:rPr>
              <a:t>space</a:t>
            </a:r>
            <a:r>
              <a:rPr lang="en-US"/>
              <a:t> between employee workstations as much as possible.</a:t>
            </a:r>
          </a:p>
          <a:p>
            <a:endParaRPr lang="en-US"/>
          </a:p>
          <a:p>
            <a:r>
              <a:rPr lang="en-US"/>
              <a:t>Implement </a:t>
            </a:r>
            <a:r>
              <a:rPr lang="en-US" b="1">
                <a:solidFill>
                  <a:schemeClr val="bg2">
                    <a:lumMod val="75000"/>
                  </a:schemeClr>
                </a:solidFill>
              </a:rPr>
              <a:t>one-way paths </a:t>
            </a:r>
            <a:r>
              <a:rPr lang="en-US"/>
              <a:t>in larger workplaces to reduce the number of employees coming into contact with each other during the day.</a:t>
            </a:r>
          </a:p>
          <a:p>
            <a:endParaRPr lang="en-US"/>
          </a:p>
          <a:p>
            <a:r>
              <a:rPr lang="en-US" b="1">
                <a:solidFill>
                  <a:schemeClr val="bg2">
                    <a:lumMod val="75000"/>
                  </a:schemeClr>
                </a:solidFill>
              </a:rPr>
              <a:t>Use signs, tape marks, or other visual cues </a:t>
            </a:r>
            <a:r>
              <a:rPr lang="en-US"/>
              <a:t>such as decals or colored tape on the floor, placed at least six feet apart, to indicate where employees (and customers) should stand when physical barriers are not possible.</a:t>
            </a:r>
          </a:p>
        </p:txBody>
      </p:sp>
      <p:sp>
        <p:nvSpPr>
          <p:cNvPr id="4" name="Slide Number Placeholder 3">
            <a:extLst>
              <a:ext uri="{FF2B5EF4-FFF2-40B4-BE49-F238E27FC236}">
                <a16:creationId xmlns:a16="http://schemas.microsoft.com/office/drawing/2014/main" id="{B553C20D-5227-4D82-9CB5-238FEFD4E835}"/>
              </a:ext>
            </a:extLst>
          </p:cNvPr>
          <p:cNvSpPr>
            <a:spLocks noGrp="1"/>
          </p:cNvSpPr>
          <p:nvPr>
            <p:ph type="sldNum" sz="quarter" idx="12"/>
          </p:nvPr>
        </p:nvSpPr>
        <p:spPr/>
        <p:txBody>
          <a:bodyPr/>
          <a:lstStyle/>
          <a:p>
            <a:fld id="{61694C11-F899-46D0-B2BC-DC84C242F1A6}" type="slidenum">
              <a:rPr lang="en-US" smtClean="0"/>
              <a:t>36</a:t>
            </a:fld>
            <a:endParaRPr lang="en-US"/>
          </a:p>
        </p:txBody>
      </p:sp>
    </p:spTree>
    <p:extLst>
      <p:ext uri="{BB962C8B-B14F-4D97-AF65-F5344CB8AC3E}">
        <p14:creationId xmlns:p14="http://schemas.microsoft.com/office/powerpoint/2010/main" val="1527440313"/>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E5CEAE9D-1998-46F1-922A-81D382B280A5}"/>
              </a:ext>
            </a:extLst>
          </p:cNvPr>
          <p:cNvSpPr>
            <a:spLocks noGrp="1"/>
          </p:cNvSpPr>
          <p:nvPr>
            <p:ph type="title"/>
          </p:nvPr>
        </p:nvSpPr>
        <p:spPr>
          <a:xfrm>
            <a:off x="677334" y="609600"/>
            <a:ext cx="8915074" cy="1320800"/>
          </a:xfrm>
        </p:spPr>
        <p:txBody>
          <a:bodyPr>
            <a:normAutofit fontScale="90000"/>
          </a:bodyPr>
          <a:lstStyle/>
          <a:p>
            <a:r>
              <a:rPr lang="en-US" sz="3400"/>
              <a:t>Workplace Social Distancing Considerations</a:t>
            </a:r>
            <a:br>
              <a:rPr lang="en-US" sz="3400"/>
            </a:br>
            <a:r>
              <a:rPr lang="en-US" sz="2700" i="1">
                <a:solidFill>
                  <a:schemeClr val="accent5">
                    <a:lumMod val="75000"/>
                  </a:schemeClr>
                </a:solidFill>
              </a:rPr>
              <a:t>(continued)</a:t>
            </a:r>
            <a:br>
              <a:rPr lang="en-US" sz="3400"/>
            </a:br>
            <a:endParaRPr lang="en-US" sz="3400"/>
          </a:p>
        </p:txBody>
      </p:sp>
      <p:sp>
        <p:nvSpPr>
          <p:cNvPr id="3" name="Content Placeholder 2">
            <a:extLst>
              <a:ext uri="{FF2B5EF4-FFF2-40B4-BE49-F238E27FC236}">
                <a16:creationId xmlns:a16="http://schemas.microsoft.com/office/drawing/2014/main" id="{EDCC9D95-5865-4B04-BAB9-CD190D772FA5}"/>
              </a:ext>
            </a:extLst>
          </p:cNvPr>
          <p:cNvSpPr>
            <a:spLocks noGrp="1"/>
          </p:cNvSpPr>
          <p:nvPr>
            <p:ph idx="1"/>
          </p:nvPr>
        </p:nvSpPr>
        <p:spPr>
          <a:xfrm>
            <a:off x="677334" y="1837592"/>
            <a:ext cx="8985412" cy="4615963"/>
          </a:xfrm>
        </p:spPr>
        <p:txBody>
          <a:bodyPr>
            <a:normAutofit/>
          </a:bodyPr>
          <a:lstStyle/>
          <a:p>
            <a:r>
              <a:rPr lang="en-US" b="1">
                <a:solidFill>
                  <a:schemeClr val="bg2">
                    <a:lumMod val="75000"/>
                  </a:schemeClr>
                </a:solidFill>
              </a:rPr>
              <a:t>Close or restrict access </a:t>
            </a:r>
            <a:r>
              <a:rPr lang="en-US"/>
              <a:t>to employee common areas where employees usually like to congregate and interact (e.g. remove tables and seats in employee </a:t>
            </a:r>
            <a:r>
              <a:rPr lang="en-US" b="1">
                <a:solidFill>
                  <a:schemeClr val="bg2">
                    <a:lumMod val="75000"/>
                  </a:schemeClr>
                </a:solidFill>
              </a:rPr>
              <a:t>breakrooms</a:t>
            </a:r>
            <a:r>
              <a:rPr lang="en-US"/>
              <a:t>).</a:t>
            </a:r>
          </a:p>
          <a:p>
            <a:endParaRPr lang="en-US"/>
          </a:p>
          <a:p>
            <a:r>
              <a:rPr lang="en-US"/>
              <a:t>For meetings and other employee gatherings:</a:t>
            </a:r>
          </a:p>
          <a:p>
            <a:pPr lvl="1"/>
            <a:r>
              <a:rPr lang="en-US"/>
              <a:t>Use </a:t>
            </a:r>
            <a:r>
              <a:rPr lang="en-US" b="1">
                <a:solidFill>
                  <a:schemeClr val="bg2">
                    <a:lumMod val="75000"/>
                  </a:schemeClr>
                </a:solidFill>
              </a:rPr>
              <a:t>videoconferencing</a:t>
            </a:r>
            <a:r>
              <a:rPr lang="en-US"/>
              <a:t> or </a:t>
            </a:r>
            <a:r>
              <a:rPr lang="en-US" b="1">
                <a:solidFill>
                  <a:schemeClr val="bg2">
                    <a:lumMod val="75000"/>
                  </a:schemeClr>
                </a:solidFill>
              </a:rPr>
              <a:t>teleconferencing</a:t>
            </a:r>
            <a:r>
              <a:rPr lang="en-US"/>
              <a:t> whenever possible.</a:t>
            </a:r>
          </a:p>
          <a:p>
            <a:pPr lvl="1"/>
            <a:r>
              <a:rPr lang="en-US"/>
              <a:t>Cancel, adjust, or postpone large work-related meetings or gatherings that can only occur in-person in accordance with state and local regulations and guidance.</a:t>
            </a:r>
          </a:p>
          <a:p>
            <a:pPr lvl="1"/>
            <a:r>
              <a:rPr lang="en-US"/>
              <a:t>When videoconferencing or teleconferencing is not possible, hold meetings in open, well-ventilated spaces, maintaining at least six feet between each person, and require that face coverings be worn.</a:t>
            </a:r>
          </a:p>
          <a:p>
            <a:endParaRPr lang="en-US"/>
          </a:p>
          <a:p>
            <a:r>
              <a:rPr lang="en-US" b="1">
                <a:solidFill>
                  <a:schemeClr val="bg2">
                    <a:lumMod val="75000"/>
                  </a:schemeClr>
                </a:solidFill>
              </a:rPr>
              <a:t>Prohibit handshaking.</a:t>
            </a:r>
          </a:p>
          <a:p>
            <a:endParaRPr lang="en-US"/>
          </a:p>
        </p:txBody>
      </p:sp>
      <p:sp>
        <p:nvSpPr>
          <p:cNvPr id="4" name="Slide Number Placeholder 3">
            <a:extLst>
              <a:ext uri="{FF2B5EF4-FFF2-40B4-BE49-F238E27FC236}">
                <a16:creationId xmlns:a16="http://schemas.microsoft.com/office/drawing/2014/main" id="{73DC1E65-AE5F-4C8F-A986-0B9321BD045A}"/>
              </a:ext>
            </a:extLst>
          </p:cNvPr>
          <p:cNvSpPr>
            <a:spLocks noGrp="1"/>
          </p:cNvSpPr>
          <p:nvPr>
            <p:ph type="sldNum" sz="quarter" idx="12"/>
          </p:nvPr>
        </p:nvSpPr>
        <p:spPr/>
        <p:txBody>
          <a:bodyPr/>
          <a:lstStyle/>
          <a:p>
            <a:fld id="{61694C11-F899-46D0-B2BC-DC84C242F1A6}" type="slidenum">
              <a:rPr lang="en-US" smtClean="0"/>
              <a:t>37</a:t>
            </a:fld>
            <a:endParaRPr lang="en-US"/>
          </a:p>
        </p:txBody>
      </p:sp>
    </p:spTree>
    <p:extLst>
      <p:ext uri="{BB962C8B-B14F-4D97-AF65-F5344CB8AC3E}">
        <p14:creationId xmlns:p14="http://schemas.microsoft.com/office/powerpoint/2010/main" val="4276675305"/>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967AE99C-3A8A-4A2F-B179-97457A868F59}"/>
              </a:ext>
            </a:extLst>
          </p:cNvPr>
          <p:cNvSpPr>
            <a:spLocks noGrp="1"/>
          </p:cNvSpPr>
          <p:nvPr>
            <p:ph type="title"/>
          </p:nvPr>
        </p:nvSpPr>
        <p:spPr>
          <a:xfrm>
            <a:off x="677335" y="1010612"/>
            <a:ext cx="8974665" cy="1826581"/>
          </a:xfrm>
        </p:spPr>
        <p:txBody>
          <a:bodyPr>
            <a:normAutofit/>
          </a:bodyPr>
          <a:lstStyle/>
          <a:p>
            <a:pPr algn="ctr"/>
            <a:r>
              <a:rPr lang="en-US" sz="3200">
                <a:solidFill>
                  <a:schemeClr val="accent5">
                    <a:lumMod val="75000"/>
                  </a:schemeClr>
                </a:solidFill>
              </a:rPr>
              <a:t>If an employee tests positive for COVID-19, </a:t>
            </a:r>
            <a:br>
              <a:rPr lang="en-US" sz="3200">
                <a:solidFill>
                  <a:schemeClr val="accent5">
                    <a:lumMod val="75000"/>
                  </a:schemeClr>
                </a:solidFill>
              </a:rPr>
            </a:br>
            <a:r>
              <a:rPr lang="en-US" sz="3200">
                <a:solidFill>
                  <a:schemeClr val="accent5">
                    <a:lumMod val="75000"/>
                  </a:schemeClr>
                </a:solidFill>
              </a:rPr>
              <a:t>is the employee eligible for </a:t>
            </a:r>
            <a:br>
              <a:rPr lang="en-US" sz="3200">
                <a:solidFill>
                  <a:schemeClr val="accent5">
                    <a:lumMod val="75000"/>
                  </a:schemeClr>
                </a:solidFill>
              </a:rPr>
            </a:br>
            <a:r>
              <a:rPr lang="en-US" sz="3200" b="1">
                <a:solidFill>
                  <a:schemeClr val="accent5">
                    <a:lumMod val="75000"/>
                  </a:schemeClr>
                </a:solidFill>
              </a:rPr>
              <a:t>workers’ compensation benefits</a:t>
            </a:r>
            <a:r>
              <a:rPr lang="en-US" sz="3200">
                <a:solidFill>
                  <a:schemeClr val="accent5">
                    <a:lumMod val="75000"/>
                  </a:schemeClr>
                </a:solidFill>
              </a:rPr>
              <a:t>?</a:t>
            </a:r>
          </a:p>
        </p:txBody>
      </p:sp>
      <p:sp>
        <p:nvSpPr>
          <p:cNvPr id="4" name="Slide Number Placeholder 3">
            <a:extLst>
              <a:ext uri="{FF2B5EF4-FFF2-40B4-BE49-F238E27FC236}">
                <a16:creationId xmlns:a16="http://schemas.microsoft.com/office/drawing/2014/main" id="{78CC8494-6076-4EC6-9782-B0D1FA18C704}"/>
              </a:ext>
            </a:extLst>
          </p:cNvPr>
          <p:cNvSpPr>
            <a:spLocks noGrp="1"/>
          </p:cNvSpPr>
          <p:nvPr>
            <p:ph type="sldNum" sz="quarter" idx="12"/>
          </p:nvPr>
        </p:nvSpPr>
        <p:spPr/>
        <p:txBody>
          <a:bodyPr/>
          <a:lstStyle/>
          <a:p>
            <a:fld id="{61694C11-F899-46D0-B2BC-DC84C242F1A6}" type="slidenum">
              <a:rPr lang="en-US" smtClean="0"/>
              <a:t>38</a:t>
            </a:fld>
            <a:endParaRPr lang="en-US"/>
          </a:p>
        </p:txBody>
      </p:sp>
      <p:pic>
        <p:nvPicPr>
          <p:cNvPr id="5122" name="Picture 2" descr="Workers Compensation: Can I Sue My Employer If Injured At Work? - Rue &amp;  Ziffra">
            <a:extLst>
              <a:ext uri="{FF2B5EF4-FFF2-40B4-BE49-F238E27FC236}">
                <a16:creationId xmlns:a16="http://schemas.microsoft.com/office/drawing/2014/main" id="{0B4C9A6F-E3D8-42B5-8A55-312773A58C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79607" y="2974729"/>
            <a:ext cx="4770120" cy="2092158"/>
          </a:xfrm>
          <a:prstGeom prst="rect">
            <a:avLst/>
          </a:prstGeom>
          <a:noFill/>
          <a:ln w="22225">
            <a:solidFill>
              <a:schemeClr val="accent5">
                <a:lumMod val="75000"/>
                <a:alpha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63171"/>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202EDD0-7734-4E9B-AD00-939470B5AB90}"/>
              </a:ext>
            </a:extLst>
          </p:cNvPr>
          <p:cNvSpPr>
            <a:spLocks noGrp="1"/>
          </p:cNvSpPr>
          <p:nvPr>
            <p:ph type="title"/>
          </p:nvPr>
        </p:nvSpPr>
        <p:spPr>
          <a:xfrm>
            <a:off x="677333" y="609600"/>
            <a:ext cx="8789939" cy="1320800"/>
          </a:xfrm>
        </p:spPr>
        <p:txBody>
          <a:bodyPr>
            <a:normAutofit/>
          </a:bodyPr>
          <a:lstStyle/>
          <a:p>
            <a:r>
              <a:rPr lang="en-US" sz="3200"/>
              <a:t>Workers’ Compensation: Fla. Stat. § 440.151 </a:t>
            </a:r>
          </a:p>
        </p:txBody>
      </p:sp>
      <p:sp>
        <p:nvSpPr>
          <p:cNvPr id="3" name="Content Placeholder 2">
            <a:extLst>
              <a:ext uri="{FF2B5EF4-FFF2-40B4-BE49-F238E27FC236}">
                <a16:creationId xmlns:a16="http://schemas.microsoft.com/office/drawing/2014/main" id="{11FEDE32-67B8-4FE8-AA29-207F9AB4A170}"/>
              </a:ext>
            </a:extLst>
          </p:cNvPr>
          <p:cNvSpPr>
            <a:spLocks noGrp="1"/>
          </p:cNvSpPr>
          <p:nvPr>
            <p:ph idx="1"/>
          </p:nvPr>
        </p:nvSpPr>
        <p:spPr>
          <a:xfrm>
            <a:off x="677334" y="1662545"/>
            <a:ext cx="8596668" cy="4378817"/>
          </a:xfrm>
        </p:spPr>
        <p:txBody>
          <a:bodyPr/>
          <a:lstStyle/>
          <a:p>
            <a:r>
              <a:rPr lang="en-US"/>
              <a:t>Generally, </a:t>
            </a:r>
            <a:r>
              <a:rPr lang="en-US" b="1"/>
              <a:t>NO</a:t>
            </a:r>
            <a:r>
              <a:rPr lang="en-US"/>
              <a:t> unless the employee is a first responder.</a:t>
            </a:r>
          </a:p>
          <a:p>
            <a:r>
              <a:rPr lang="en-US"/>
              <a:t>Greater burden of proof under </a:t>
            </a:r>
            <a:r>
              <a:rPr lang="en-US" b="1">
                <a:solidFill>
                  <a:schemeClr val="bg2">
                    <a:lumMod val="75000"/>
                  </a:schemeClr>
                </a:solidFill>
              </a:rPr>
              <a:t>occupational disease </a:t>
            </a:r>
            <a:r>
              <a:rPr lang="en-US"/>
              <a:t>standards.</a:t>
            </a:r>
          </a:p>
          <a:p>
            <a:endParaRPr lang="en-US" b="1"/>
          </a:p>
          <a:p>
            <a:r>
              <a:rPr lang="en-US"/>
              <a:t>“…the term ‘occupational disease’ shall be construed to mean </a:t>
            </a:r>
            <a:r>
              <a:rPr lang="en-US" b="1">
                <a:solidFill>
                  <a:schemeClr val="bg2">
                    <a:lumMod val="75000"/>
                  </a:schemeClr>
                </a:solidFill>
              </a:rPr>
              <a:t>only a disease which is due to causes and conditions which are characteristic of and peculiar to a particular trade, occupation, process, or employment, </a:t>
            </a:r>
            <a:r>
              <a:rPr lang="en-US"/>
              <a:t>and to exclude all ordinary diseases of life to which the general public is exposed, </a:t>
            </a:r>
            <a:r>
              <a:rPr lang="en-US" b="1">
                <a:solidFill>
                  <a:schemeClr val="bg2">
                    <a:lumMod val="75000"/>
                  </a:schemeClr>
                </a:solidFill>
              </a:rPr>
              <a:t>unless the incidence of the disease is substantially higher </a:t>
            </a:r>
            <a:r>
              <a:rPr lang="en-US"/>
              <a:t>in the particular trade, occupation, process, or employment </a:t>
            </a:r>
            <a:r>
              <a:rPr lang="en-US" b="1">
                <a:solidFill>
                  <a:schemeClr val="bg2">
                    <a:lumMod val="75000"/>
                  </a:schemeClr>
                </a:solidFill>
              </a:rPr>
              <a:t>than for the general public. </a:t>
            </a:r>
            <a:r>
              <a:rPr lang="en-US"/>
              <a:t>‘Occupational disease’ means only a disease for which there are epidemiological studies showing that exposure to the specific substance involved, at the levels to which the employee was exposed, may cause the precise disease sustained by the employee.”</a:t>
            </a:r>
          </a:p>
        </p:txBody>
      </p:sp>
      <p:sp>
        <p:nvSpPr>
          <p:cNvPr id="4" name="Slide Number Placeholder 3">
            <a:extLst>
              <a:ext uri="{FF2B5EF4-FFF2-40B4-BE49-F238E27FC236}">
                <a16:creationId xmlns:a16="http://schemas.microsoft.com/office/drawing/2014/main" id="{F8233220-D4DC-417A-9035-E0DDC2C7DA5C}"/>
              </a:ext>
            </a:extLst>
          </p:cNvPr>
          <p:cNvSpPr>
            <a:spLocks noGrp="1"/>
          </p:cNvSpPr>
          <p:nvPr>
            <p:ph type="sldNum" sz="quarter" idx="12"/>
          </p:nvPr>
        </p:nvSpPr>
        <p:spPr/>
        <p:txBody>
          <a:bodyPr/>
          <a:lstStyle/>
          <a:p>
            <a:fld id="{61694C11-F899-46D0-B2BC-DC84C242F1A6}" type="slidenum">
              <a:rPr lang="en-US" smtClean="0"/>
              <a:t>39</a:t>
            </a:fld>
            <a:endParaRPr lang="en-US"/>
          </a:p>
        </p:txBody>
      </p:sp>
      <p:sp>
        <p:nvSpPr>
          <p:cNvPr id="7" name="Text Placeholder 5">
            <a:extLst>
              <a:ext uri="{FF2B5EF4-FFF2-40B4-BE49-F238E27FC236}">
                <a16:creationId xmlns:a16="http://schemas.microsoft.com/office/drawing/2014/main" id="{54DDDBA1-3AB2-4F4F-B28F-19D1F13870A6}"/>
              </a:ext>
            </a:extLst>
          </p:cNvPr>
          <p:cNvSpPr txBox="1"/>
          <p:nvPr/>
        </p:nvSpPr>
        <p:spPr>
          <a:xfrm>
            <a:off x="537546" y="6524298"/>
            <a:ext cx="8596668" cy="3860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100" i="1">
                <a:solidFill>
                  <a:schemeClr val="bg1">
                    <a:lumMod val="50000"/>
                  </a:schemeClr>
                </a:solidFill>
              </a:rPr>
              <a:t>See: leg.state.fl.us/statutes/index.cfm?App_mode=Display_Statute&amp;Search_String=&amp;URL=0400-0499/0440/Sections/0440.151.html</a:t>
            </a:r>
          </a:p>
        </p:txBody>
      </p:sp>
    </p:spTree>
    <p:extLst>
      <p:ext uri="{BB962C8B-B14F-4D97-AF65-F5344CB8AC3E}">
        <p14:creationId xmlns:p14="http://schemas.microsoft.com/office/powerpoint/2010/main" val="612455723"/>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81E34EF9-8388-4E8A-8E71-0F6C58F539CE}"/>
              </a:ext>
            </a:extLst>
          </p:cNvPr>
          <p:cNvSpPr>
            <a:spLocks noGrp="1"/>
          </p:cNvSpPr>
          <p:nvPr>
            <p:ph type="title"/>
          </p:nvPr>
        </p:nvSpPr>
        <p:spPr>
          <a:xfrm>
            <a:off x="677334" y="609600"/>
            <a:ext cx="8596668" cy="738909"/>
          </a:xfrm>
        </p:spPr>
        <p:txBody>
          <a:bodyPr/>
          <a:lstStyle/>
          <a:p>
            <a:r>
              <a:rPr lang="en-US"/>
              <a:t>And then… give us your questions!</a:t>
            </a:r>
          </a:p>
        </p:txBody>
      </p:sp>
      <p:sp>
        <p:nvSpPr>
          <p:cNvPr id="4" name="Content Placeholder 3">
            <a:extLst>
              <a:ext uri="{FF2B5EF4-FFF2-40B4-BE49-F238E27FC236}">
                <a16:creationId xmlns:a16="http://schemas.microsoft.com/office/drawing/2014/main" id="{77277FA3-55CA-4BDD-A069-8D1E10E47CD4}"/>
              </a:ext>
            </a:extLst>
          </p:cNvPr>
          <p:cNvSpPr>
            <a:spLocks noGrp="1"/>
          </p:cNvSpPr>
          <p:nvPr>
            <p:ph idx="1"/>
          </p:nvPr>
        </p:nvSpPr>
        <p:spPr>
          <a:xfrm>
            <a:off x="492695" y="1468582"/>
            <a:ext cx="9307088" cy="4572780"/>
          </a:xfrm>
        </p:spPr>
        <p:txBody>
          <a:bodyPr>
            <a:normAutofit/>
          </a:bodyPr>
          <a:lstStyle/>
          <a:p>
            <a:r>
              <a:rPr lang="en-US" sz="1600"/>
              <a:t>You may email Michell Hershel (mhershel@feca.com) with questions </a:t>
            </a:r>
            <a:r>
              <a:rPr lang="en-US" sz="1600" b="1"/>
              <a:t>during</a:t>
            </a:r>
            <a:r>
              <a:rPr lang="en-US" sz="1600"/>
              <a:t> our presentation.</a:t>
            </a:r>
          </a:p>
          <a:p>
            <a:r>
              <a:rPr lang="en-US" sz="1600"/>
              <a:t>You may send “chat” messages to Alisia </a:t>
            </a:r>
            <a:r>
              <a:rPr lang="en-US" sz="1600" b="1"/>
              <a:t>during</a:t>
            </a:r>
            <a:r>
              <a:rPr lang="en-US" sz="1600"/>
              <a:t> our presentation.</a:t>
            </a:r>
          </a:p>
          <a:p>
            <a:r>
              <a:rPr lang="en-US" sz="1600"/>
              <a:t>For tomorrow, you can submit questions by emailing </a:t>
            </a:r>
            <a:r>
              <a:rPr lang="en-US" sz="1600" b="1">
                <a:solidFill>
                  <a:schemeClr val="bg2">
                    <a:lumMod val="75000"/>
                  </a:schemeClr>
                </a:solidFill>
              </a:rPr>
              <a:t>CCassidy@RTLAW.com </a:t>
            </a:r>
            <a:r>
              <a:rPr lang="en-US" sz="1600"/>
              <a:t>by 4:00 p.m. today.</a:t>
            </a:r>
            <a:endParaRPr lang="en-US" sz="1600" b="1">
              <a:solidFill>
                <a:schemeClr val="bg2">
                  <a:lumMod val="75000"/>
                </a:schemeClr>
              </a:solidFill>
            </a:endParaRPr>
          </a:p>
          <a:p>
            <a:pPr lvl="1"/>
            <a:r>
              <a:rPr lang="en-US" sz="1400" i="1"/>
              <a:t>Please indicate in the subject line: </a:t>
            </a:r>
            <a:r>
              <a:rPr lang="en-US" sz="1400" i="1" u="sng"/>
              <a:t>FECA Conference </a:t>
            </a:r>
          </a:p>
        </p:txBody>
      </p:sp>
      <p:pic>
        <p:nvPicPr>
          <p:cNvPr id="6" name="Picture 2" descr="Submit Your Question for the Fall Convention Program, &quot;The Future of  Long-Term Care and the Wisconsin State Budget&quot; - WiHCA/WiCAL">
            <a:extLst>
              <a:ext uri="{FF2B5EF4-FFF2-40B4-BE49-F238E27FC236}">
                <a16:creationId xmlns:a16="http://schemas.microsoft.com/office/drawing/2014/main" id="{424A81C8-9EBE-4BCC-9084-C8E3C3B74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83"/>
          <a:stretch>
            <a:fillRect/>
          </a:stretch>
        </p:blipFill>
        <p:spPr bwMode="auto">
          <a:xfrm>
            <a:off x="2584014" y="3138077"/>
            <a:ext cx="5124450" cy="326841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802C1AE-5010-45AD-A9D8-478358E3ACFA}"/>
              </a:ext>
            </a:extLst>
          </p:cNvPr>
          <p:cNvSpPr>
            <a:spLocks noGrp="1"/>
          </p:cNvSpPr>
          <p:nvPr>
            <p:ph type="sldNum" sz="quarter" idx="12"/>
          </p:nvPr>
        </p:nvSpPr>
        <p:spPr/>
        <p:txBody>
          <a:bodyPr/>
          <a:lstStyle/>
          <a:p>
            <a:fld id="{61694C11-F899-46D0-B2BC-DC84C242F1A6}" type="slidenum">
              <a:rPr lang="en-US" smtClean="0"/>
              <a:t>4</a:t>
            </a:fld>
            <a:endParaRPr lang="en-US"/>
          </a:p>
        </p:txBody>
      </p:sp>
    </p:spTree>
    <p:extLst>
      <p:ext uri="{BB962C8B-B14F-4D97-AF65-F5344CB8AC3E}">
        <p14:creationId xmlns:p14="http://schemas.microsoft.com/office/powerpoint/2010/main" val="3240878967"/>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5C928E1-3339-462F-9A92-24D4D82A32F0}"/>
              </a:ext>
            </a:extLst>
          </p:cNvPr>
          <p:cNvSpPr>
            <a:spLocks noGrp="1"/>
          </p:cNvSpPr>
          <p:nvPr>
            <p:ph type="title"/>
          </p:nvPr>
        </p:nvSpPr>
        <p:spPr>
          <a:xfrm>
            <a:off x="228600" y="609600"/>
            <a:ext cx="9328638" cy="942109"/>
          </a:xfrm>
        </p:spPr>
        <p:txBody>
          <a:bodyPr/>
          <a:lstStyle/>
          <a:p>
            <a:r>
              <a:rPr lang="en-US"/>
              <a:t>COVID-19 Employment Policy Considerations</a:t>
            </a:r>
          </a:p>
        </p:txBody>
      </p:sp>
      <p:sp>
        <p:nvSpPr>
          <p:cNvPr id="3" name="Content Placeholder 2">
            <a:extLst>
              <a:ext uri="{FF2B5EF4-FFF2-40B4-BE49-F238E27FC236}">
                <a16:creationId xmlns:a16="http://schemas.microsoft.com/office/drawing/2014/main" id="{BC80BE1E-0E7E-45A1-A2FD-8766B2D9F244}"/>
              </a:ext>
            </a:extLst>
          </p:cNvPr>
          <p:cNvSpPr>
            <a:spLocks noGrp="1"/>
          </p:cNvSpPr>
          <p:nvPr>
            <p:ph idx="1"/>
          </p:nvPr>
        </p:nvSpPr>
        <p:spPr>
          <a:xfrm>
            <a:off x="677334" y="1551709"/>
            <a:ext cx="9436484" cy="5024582"/>
          </a:xfrm>
        </p:spPr>
        <p:txBody>
          <a:bodyPr>
            <a:normAutofit fontScale="92500" lnSpcReduction="20000"/>
          </a:bodyPr>
          <a:lstStyle/>
          <a:p>
            <a:r>
              <a:rPr lang="en-US"/>
              <a:t>Prohibit employees from coming to work when they:</a:t>
            </a:r>
          </a:p>
          <a:p>
            <a:pPr lvl="1"/>
            <a:r>
              <a:rPr lang="en-US"/>
              <a:t>Are exhibiting COVID-19 symptoms;</a:t>
            </a:r>
          </a:p>
          <a:p>
            <a:pPr lvl="1"/>
            <a:r>
              <a:rPr lang="en-US"/>
              <a:t>Have tested positive for COVID-19 (regardless of symptoms);</a:t>
            </a:r>
          </a:p>
          <a:p>
            <a:pPr lvl="1"/>
            <a:r>
              <a:rPr lang="en-US"/>
              <a:t>Have a household member who has tested positive for COVID-19 (regardless of symptoms);</a:t>
            </a:r>
          </a:p>
          <a:p>
            <a:pPr lvl="1"/>
            <a:r>
              <a:rPr lang="en-US"/>
              <a:t>Have been exposed* to someone who tested positive for COVID-19 (regardless of symptoms);</a:t>
            </a:r>
          </a:p>
          <a:p>
            <a:pPr lvl="1"/>
            <a:r>
              <a:rPr lang="en-US"/>
              <a:t>Are in similar situations where reporting to work would risk exposing others to the virus.</a:t>
            </a:r>
          </a:p>
          <a:p>
            <a:endParaRPr lang="en-US"/>
          </a:p>
          <a:p>
            <a:r>
              <a:rPr lang="en-US"/>
              <a:t>Employees should still be required to follow all normal call-out procedures.</a:t>
            </a:r>
          </a:p>
          <a:p>
            <a:endParaRPr lang="en-US"/>
          </a:p>
          <a:p>
            <a:r>
              <a:rPr lang="en-US"/>
              <a:t>Managers should know when to contact HR for help.</a:t>
            </a:r>
          </a:p>
          <a:p>
            <a:endParaRPr lang="en-US"/>
          </a:p>
          <a:p>
            <a:r>
              <a:rPr lang="en-US"/>
              <a:t>HR should periodically review and update policy language as the pandemic and agency guidance, such as from the CDC, are continuing to evolve.</a:t>
            </a:r>
          </a:p>
          <a:p>
            <a:pPr marL="0" indent="0">
              <a:buNone/>
            </a:pPr>
            <a:endParaRPr lang="en-US"/>
          </a:p>
          <a:p>
            <a:pPr marL="0" indent="0">
              <a:buNone/>
            </a:pPr>
            <a:r>
              <a:rPr lang="en-US" sz="1500" i="1">
                <a:solidFill>
                  <a:schemeClr val="accent5">
                    <a:lumMod val="75000"/>
                  </a:schemeClr>
                </a:solidFill>
              </a:rPr>
              <a:t>*Exposure includes being within six feet for 15 minutes or more.</a:t>
            </a:r>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D7AFAF05-08BE-4974-840D-0814899D6E78}"/>
              </a:ext>
            </a:extLst>
          </p:cNvPr>
          <p:cNvSpPr>
            <a:spLocks noGrp="1"/>
          </p:cNvSpPr>
          <p:nvPr>
            <p:ph type="sldNum" sz="quarter" idx="12"/>
          </p:nvPr>
        </p:nvSpPr>
        <p:spPr/>
        <p:txBody>
          <a:bodyPr/>
          <a:lstStyle/>
          <a:p>
            <a:fld id="{61694C11-F899-46D0-B2BC-DC84C242F1A6}" type="slidenum">
              <a:rPr lang="en-US" smtClean="0"/>
              <a:t>40</a:t>
            </a:fld>
            <a:endParaRPr lang="en-US"/>
          </a:p>
        </p:txBody>
      </p:sp>
    </p:spTree>
    <p:extLst>
      <p:ext uri="{BB962C8B-B14F-4D97-AF65-F5344CB8AC3E}">
        <p14:creationId xmlns:p14="http://schemas.microsoft.com/office/powerpoint/2010/main" val="2091760418"/>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06FC9B20-1302-4377-812E-02ADDB9547A0}"/>
              </a:ext>
            </a:extLst>
          </p:cNvPr>
          <p:cNvSpPr>
            <a:spLocks noGrp="1"/>
          </p:cNvSpPr>
          <p:nvPr>
            <p:ph type="title"/>
          </p:nvPr>
        </p:nvSpPr>
        <p:spPr>
          <a:xfrm>
            <a:off x="598203" y="316523"/>
            <a:ext cx="8202897" cy="1125415"/>
          </a:xfrm>
        </p:spPr>
        <p:txBody>
          <a:bodyPr>
            <a:normAutofit fontScale="90000"/>
          </a:bodyPr>
          <a:lstStyle/>
          <a:p>
            <a:pPr algn="ctr"/>
            <a:r>
              <a:rPr lang="en-US"/>
              <a:t>Possible COVID-19 Policy </a:t>
            </a:r>
            <a:br>
              <a:rPr lang="en-US"/>
            </a:br>
            <a:r>
              <a:rPr lang="en-US" u="sng"/>
              <a:t>Requirements for Employees</a:t>
            </a:r>
            <a:endParaRPr lang="en-US" i="1" u="sng">
              <a:solidFill>
                <a:schemeClr val="accent5">
                  <a:lumMod val="75000"/>
                </a:schemeClr>
              </a:solidFill>
            </a:endParaRPr>
          </a:p>
        </p:txBody>
      </p:sp>
      <p:sp>
        <p:nvSpPr>
          <p:cNvPr id="3" name="Content Placeholder 2">
            <a:extLst>
              <a:ext uri="{FF2B5EF4-FFF2-40B4-BE49-F238E27FC236}">
                <a16:creationId xmlns:a16="http://schemas.microsoft.com/office/drawing/2014/main" id="{8F3B0E82-D528-443E-A1F4-2F702958FE8F}"/>
              </a:ext>
            </a:extLst>
          </p:cNvPr>
          <p:cNvSpPr>
            <a:spLocks noGrp="1"/>
          </p:cNvSpPr>
          <p:nvPr>
            <p:ph idx="1"/>
          </p:nvPr>
        </p:nvSpPr>
        <p:spPr>
          <a:xfrm>
            <a:off x="598203" y="1503486"/>
            <a:ext cx="8739228" cy="4744914"/>
          </a:xfrm>
        </p:spPr>
        <p:txBody>
          <a:bodyPr>
            <a:normAutofit fontScale="85000" lnSpcReduction="20000"/>
          </a:bodyPr>
          <a:lstStyle/>
          <a:p>
            <a:r>
              <a:rPr lang="en-US"/>
              <a:t>Wash your hands often with soap and water for at least 20 seconds.  If soap and water are not available, use an alcohol-based hand sanitizer comprised of at least 60-95% alcohol.  </a:t>
            </a:r>
          </a:p>
          <a:p>
            <a:r>
              <a:rPr lang="en-US"/>
              <a:t>Wash your hands or use hand sanitizer each time you enter or leave a work facility, each time you clock in and out, and frequently during the workday.</a:t>
            </a:r>
          </a:p>
          <a:p>
            <a:r>
              <a:rPr lang="en-US"/>
              <a:t>Additional key times to clean your hands include after using the restroom facilities, before eating or preparing food, after blowing your nose, coughing or sneezing, and after putting on, touching or remove face coverings.  </a:t>
            </a:r>
          </a:p>
          <a:p>
            <a:r>
              <a:rPr lang="en-US"/>
              <a:t>Clean and disinfect frequently touched objects and surfaces using appropriate cleaning sprays or wipes.  This includes workstations, doorknobs, desks, keyboards, handrails, remote controls, phones, tables, countertops, and similar objects and surfaces.</a:t>
            </a:r>
          </a:p>
          <a:p>
            <a:r>
              <a:rPr lang="en-US"/>
              <a:t>Do not use other employees’ phones, desks, offices or other work tools and equipment.</a:t>
            </a:r>
          </a:p>
          <a:p>
            <a:r>
              <a:rPr lang="en-US"/>
              <a:t>Do not go beyond the threshold of the door when speaking to other employees in their offices.</a:t>
            </a:r>
          </a:p>
          <a:p>
            <a:r>
              <a:rPr lang="en-US"/>
              <a:t>Wear face coverings, such as masks, whenever you travel through the office or anticipate being in the same space as another employee.</a:t>
            </a:r>
          </a:p>
          <a:p>
            <a:r>
              <a:rPr lang="en-US"/>
              <a:t>Do not touch your face with unwashed hands or after touching potentially contaminated surfaces.</a:t>
            </a:r>
          </a:p>
          <a:p>
            <a:r>
              <a:rPr lang="en-US"/>
              <a:t>Use proper respiratory etiquette (including only coughing and sneezing into one’s upper sleeve, not hands), and then promptly sanitize hands after coughs or sneezes.</a:t>
            </a:r>
          </a:p>
          <a:p>
            <a:endParaRPr lang="en-US"/>
          </a:p>
        </p:txBody>
      </p:sp>
      <p:sp>
        <p:nvSpPr>
          <p:cNvPr id="2" name="Slide Number Placeholder 1">
            <a:extLst>
              <a:ext uri="{FF2B5EF4-FFF2-40B4-BE49-F238E27FC236}">
                <a16:creationId xmlns:a16="http://schemas.microsoft.com/office/drawing/2014/main" id="{36F1384E-7EE4-4D83-B81E-6A1D34BABBF4}"/>
              </a:ext>
            </a:extLst>
          </p:cNvPr>
          <p:cNvSpPr>
            <a:spLocks noGrp="1"/>
          </p:cNvSpPr>
          <p:nvPr>
            <p:ph type="sldNum" sz="quarter" idx="12"/>
          </p:nvPr>
        </p:nvSpPr>
        <p:spPr/>
        <p:txBody>
          <a:bodyPr/>
          <a:lstStyle/>
          <a:p>
            <a:fld id="{61694C11-F899-46D0-B2BC-DC84C242F1A6}" type="slidenum">
              <a:rPr lang="en-US" smtClean="0"/>
              <a:t>41</a:t>
            </a:fld>
            <a:endParaRPr lang="en-US"/>
          </a:p>
        </p:txBody>
      </p:sp>
    </p:spTree>
    <p:extLst>
      <p:ext uri="{BB962C8B-B14F-4D97-AF65-F5344CB8AC3E}">
        <p14:creationId xmlns:p14="http://schemas.microsoft.com/office/powerpoint/2010/main" val="1212919251"/>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ED8C73C1-C9E4-4038-B583-EA98947FE1A1}"/>
              </a:ext>
            </a:extLst>
          </p:cNvPr>
          <p:cNvSpPr>
            <a:spLocks noGrp="1"/>
          </p:cNvSpPr>
          <p:nvPr>
            <p:ph type="title"/>
          </p:nvPr>
        </p:nvSpPr>
        <p:spPr/>
        <p:txBody>
          <a:bodyPr>
            <a:normAutofit fontScale="90000"/>
          </a:bodyPr>
          <a:lstStyle/>
          <a:p>
            <a:pPr algn="ctr"/>
            <a:r>
              <a:rPr lang="en-US" sz="3200"/>
              <a:t>Possible COVID-19 Policy </a:t>
            </a:r>
            <a:br>
              <a:rPr lang="en-US" sz="3200"/>
            </a:br>
            <a:r>
              <a:rPr lang="en-US" sz="3200" u="sng"/>
              <a:t>Requirements for Employees </a:t>
            </a:r>
            <a:br>
              <a:rPr lang="en-US" sz="3200"/>
            </a:br>
            <a:r>
              <a:rPr lang="en-US" sz="2800" i="1">
                <a:solidFill>
                  <a:schemeClr val="accent5">
                    <a:lumMod val="75000"/>
                  </a:schemeClr>
                </a:solidFill>
              </a:rPr>
              <a:t>(continued)</a:t>
            </a:r>
            <a:endParaRPr lang="en-US" i="1">
              <a:solidFill>
                <a:schemeClr val="accent5">
                  <a:lumMod val="75000"/>
                </a:schemeClr>
              </a:solidFill>
            </a:endParaRPr>
          </a:p>
        </p:txBody>
      </p:sp>
      <p:sp>
        <p:nvSpPr>
          <p:cNvPr id="3" name="Content Placeholder 2">
            <a:extLst>
              <a:ext uri="{FF2B5EF4-FFF2-40B4-BE49-F238E27FC236}">
                <a16:creationId xmlns:a16="http://schemas.microsoft.com/office/drawing/2014/main" id="{533BBD8F-DFDA-4B43-86A5-68E835D341F2}"/>
              </a:ext>
            </a:extLst>
          </p:cNvPr>
          <p:cNvSpPr>
            <a:spLocks noGrp="1"/>
          </p:cNvSpPr>
          <p:nvPr>
            <p:ph idx="1"/>
          </p:nvPr>
        </p:nvSpPr>
        <p:spPr/>
        <p:txBody>
          <a:bodyPr>
            <a:normAutofit fontScale="85000" lnSpcReduction="10000"/>
          </a:bodyPr>
          <a:lstStyle/>
          <a:p>
            <a:r>
              <a:rPr lang="en-US"/>
              <a:t>Do not shake hands with others and do not engage in other greetings involving touching, such as hugs.</a:t>
            </a:r>
          </a:p>
          <a:p>
            <a:r>
              <a:rPr lang="en-US"/>
              <a:t>Practice social distancing at all times and avoid gatherings with other employees; Remain six feet or more away from others wherever possible.</a:t>
            </a:r>
          </a:p>
          <a:p>
            <a:r>
              <a:rPr lang="en-US"/>
              <a:t>Avoid all non-essential work travel.</a:t>
            </a:r>
          </a:p>
          <a:p>
            <a:r>
              <a:rPr lang="en-US"/>
              <a:t>Utilize telephonic and web-based conferences instead of in-person meetings whenever possible. </a:t>
            </a:r>
          </a:p>
          <a:p>
            <a:r>
              <a:rPr lang="en-US"/>
              <a:t>Only when an in-person meeting becomes essential, limit the meeting to a maximum of 10 people and practice social distancing (six feet or more away from others).</a:t>
            </a:r>
          </a:p>
          <a:p>
            <a:r>
              <a:rPr lang="en-US"/>
              <a:t>Contact HR if you anticipate engaging in any personal travel more than 100 miles away.</a:t>
            </a:r>
          </a:p>
          <a:p>
            <a:r>
              <a:rPr lang="en-US"/>
              <a:t>Engage in proper social distancing practices, remaining six feet or more from others, during and outside of work hours to help eliminate the spread of COVID-19 in our communities.</a:t>
            </a:r>
          </a:p>
          <a:p>
            <a:r>
              <a:rPr lang="en-US"/>
              <a:t>Follow all governmental orders and guidance applicable to you during the COVID-19 pandemic.</a:t>
            </a:r>
          </a:p>
          <a:p>
            <a:endParaRPr lang="en-US"/>
          </a:p>
        </p:txBody>
      </p:sp>
      <p:sp>
        <p:nvSpPr>
          <p:cNvPr id="4" name="Slide Number Placeholder 3">
            <a:extLst>
              <a:ext uri="{FF2B5EF4-FFF2-40B4-BE49-F238E27FC236}">
                <a16:creationId xmlns:a16="http://schemas.microsoft.com/office/drawing/2014/main" id="{0C501F40-0102-4AE5-AA07-86D897EE1B90}"/>
              </a:ext>
            </a:extLst>
          </p:cNvPr>
          <p:cNvSpPr>
            <a:spLocks noGrp="1"/>
          </p:cNvSpPr>
          <p:nvPr>
            <p:ph type="sldNum" sz="quarter" idx="12"/>
          </p:nvPr>
        </p:nvSpPr>
        <p:spPr/>
        <p:txBody>
          <a:bodyPr/>
          <a:lstStyle/>
          <a:p>
            <a:fld id="{61694C11-F899-46D0-B2BC-DC84C242F1A6}" type="slidenum">
              <a:rPr lang="en-US" smtClean="0"/>
              <a:t>42</a:t>
            </a:fld>
            <a:endParaRPr lang="en-US"/>
          </a:p>
        </p:txBody>
      </p:sp>
    </p:spTree>
    <p:extLst>
      <p:ext uri="{BB962C8B-B14F-4D97-AF65-F5344CB8AC3E}">
        <p14:creationId xmlns:p14="http://schemas.microsoft.com/office/powerpoint/2010/main" val="2674709477"/>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F87959DA-210B-4647-B954-140219CC5526}"/>
              </a:ext>
            </a:extLst>
          </p:cNvPr>
          <p:cNvSpPr>
            <a:spLocks noGrp="1"/>
          </p:cNvSpPr>
          <p:nvPr>
            <p:ph type="title"/>
          </p:nvPr>
        </p:nvSpPr>
        <p:spPr>
          <a:xfrm>
            <a:off x="677335" y="3230669"/>
            <a:ext cx="8596668" cy="1826581"/>
          </a:xfrm>
        </p:spPr>
        <p:txBody>
          <a:bodyPr>
            <a:normAutofit/>
          </a:bodyPr>
          <a:lstStyle/>
          <a:p>
            <a:pPr algn="ctr"/>
            <a:r>
              <a:rPr lang="en-US"/>
              <a:t>How to Address Employee Fears </a:t>
            </a:r>
            <a:br>
              <a:rPr lang="en-US"/>
            </a:br>
            <a:r>
              <a:rPr lang="en-US"/>
              <a:t>about Returning to Work</a:t>
            </a:r>
          </a:p>
        </p:txBody>
      </p:sp>
      <p:sp>
        <p:nvSpPr>
          <p:cNvPr id="5" name="Text Placeholder 4">
            <a:extLst>
              <a:ext uri="{FF2B5EF4-FFF2-40B4-BE49-F238E27FC236}">
                <a16:creationId xmlns:a16="http://schemas.microsoft.com/office/drawing/2014/main" id="{090F153F-0A25-4C06-BB76-11E699C88037}"/>
              </a:ext>
            </a:extLst>
          </p:cNvPr>
          <p:cNvSpPr>
            <a:spLocks noGrp="1"/>
          </p:cNvSpPr>
          <p:nvPr>
            <p:ph type="body" idx="1"/>
          </p:nvPr>
        </p:nvSpPr>
        <p:spPr>
          <a:xfrm>
            <a:off x="677335" y="5057250"/>
            <a:ext cx="8596668" cy="662068"/>
          </a:xfrm>
        </p:spPr>
        <p:txBody>
          <a:bodyPr/>
          <a:lstStyle/>
          <a:p>
            <a:pPr algn="ctr"/>
            <a:r>
              <a:rPr lang="en-US" i="1"/>
              <a:t>Caveat: Let’s talk about the “reasonable” person…</a:t>
            </a:r>
          </a:p>
        </p:txBody>
      </p:sp>
      <p:pic>
        <p:nvPicPr>
          <p:cNvPr id="2050" name="Picture 2" descr="As Businesses Reopen, CFOs Grow Hopeful But Employee Fears Linger">
            <a:extLst>
              <a:ext uri="{FF2B5EF4-FFF2-40B4-BE49-F238E27FC236}">
                <a16:creationId xmlns:a16="http://schemas.microsoft.com/office/drawing/2014/main" id="{678B40B6-A76B-4572-956F-C7E79D2C1D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5886" y="809682"/>
            <a:ext cx="5438775" cy="2857500"/>
          </a:xfrm>
          <a:prstGeom prst="rect">
            <a:avLst/>
          </a:prstGeom>
          <a:noFill/>
          <a:ln w="25400">
            <a:solidFill>
              <a:schemeClr val="accent5">
                <a:lumMod val="75000"/>
                <a:alpha val="75000"/>
              </a:schemeClr>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2AECE8B-0080-4B05-AD75-3461B35C8FB5}"/>
              </a:ext>
            </a:extLst>
          </p:cNvPr>
          <p:cNvSpPr>
            <a:spLocks noGrp="1"/>
          </p:cNvSpPr>
          <p:nvPr>
            <p:ph type="sldNum" sz="quarter" idx="12"/>
          </p:nvPr>
        </p:nvSpPr>
        <p:spPr/>
        <p:txBody>
          <a:bodyPr/>
          <a:lstStyle/>
          <a:p>
            <a:fld id="{61694C11-F899-46D0-B2BC-DC84C242F1A6}" type="slidenum">
              <a:rPr lang="en-US" smtClean="0"/>
              <a:t>43</a:t>
            </a:fld>
            <a:endParaRPr lang="en-US"/>
          </a:p>
        </p:txBody>
      </p:sp>
    </p:spTree>
    <p:extLst>
      <p:ext uri="{BB962C8B-B14F-4D97-AF65-F5344CB8AC3E}">
        <p14:creationId xmlns:p14="http://schemas.microsoft.com/office/powerpoint/2010/main" val="822124768"/>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FB3AD6F0-F7E7-433A-B00F-9267E64232FF}"/>
              </a:ext>
            </a:extLst>
          </p:cNvPr>
          <p:cNvSpPr>
            <a:spLocks noGrp="1"/>
          </p:cNvSpPr>
          <p:nvPr>
            <p:ph type="title"/>
          </p:nvPr>
        </p:nvSpPr>
        <p:spPr/>
        <p:txBody>
          <a:bodyPr>
            <a:normAutofit fontScale="90000"/>
          </a:bodyPr>
          <a:lstStyle/>
          <a:p>
            <a:pPr algn="ctr"/>
            <a:r>
              <a:rPr lang="en-US"/>
              <a:t>Addressing Employees Afraid </a:t>
            </a:r>
            <a:br>
              <a:rPr lang="en-US"/>
            </a:br>
            <a:r>
              <a:rPr lang="en-US"/>
              <a:t>to Return to Work</a:t>
            </a:r>
            <a:br>
              <a:rPr lang="en-US"/>
            </a:br>
            <a:r>
              <a:rPr lang="en-US" sz="2700" i="1">
                <a:solidFill>
                  <a:schemeClr val="accent5">
                    <a:lumMod val="75000"/>
                  </a:schemeClr>
                </a:solidFill>
              </a:rPr>
              <a:t>(continued)</a:t>
            </a:r>
            <a:endParaRPr lang="en-US"/>
          </a:p>
        </p:txBody>
      </p:sp>
      <p:sp>
        <p:nvSpPr>
          <p:cNvPr id="5" name="Content Placeholder 4">
            <a:extLst>
              <a:ext uri="{FF2B5EF4-FFF2-40B4-BE49-F238E27FC236}">
                <a16:creationId xmlns:a16="http://schemas.microsoft.com/office/drawing/2014/main" id="{809AB899-86BA-42FE-BB76-666C4D4FB0BE}"/>
              </a:ext>
            </a:extLst>
          </p:cNvPr>
          <p:cNvSpPr>
            <a:spLocks noGrp="1"/>
          </p:cNvSpPr>
          <p:nvPr>
            <p:ph idx="1"/>
          </p:nvPr>
        </p:nvSpPr>
        <p:spPr/>
        <p:txBody>
          <a:bodyPr>
            <a:normAutofit/>
          </a:bodyPr>
          <a:lstStyle/>
          <a:p>
            <a:r>
              <a:rPr lang="en-US"/>
              <a:t>Reassure with Preparation and Action:</a:t>
            </a:r>
          </a:p>
          <a:p>
            <a:pPr lvl="1"/>
            <a:r>
              <a:rPr lang="en-US"/>
              <a:t>Increase Sanitary Procedures</a:t>
            </a:r>
          </a:p>
          <a:p>
            <a:pPr lvl="2"/>
            <a:r>
              <a:rPr lang="en-US"/>
              <a:t>Engage in extra sanitation procedures, including disinfecting office surfaces, equipment, doorknobs, handles, and other commonly touched items.</a:t>
            </a:r>
          </a:p>
          <a:p>
            <a:pPr lvl="2"/>
            <a:r>
              <a:rPr lang="en-US"/>
              <a:t>Consult with a medical professional, such as an epidemiologist, about the proper sanitation procedures for your workplaces.</a:t>
            </a:r>
          </a:p>
          <a:p>
            <a:pPr lvl="2"/>
            <a:r>
              <a:rPr lang="en-US"/>
              <a:t>Have additional sanitation specialists, such as a fumigation company, on standby in the event you need to quickly engage them due to an outbreak.</a:t>
            </a:r>
          </a:p>
          <a:p>
            <a:pPr lvl="1"/>
            <a:r>
              <a:rPr lang="en-US"/>
              <a:t>Ensure sure that appropriate PPE, wash stations, and hand sanitizer is available.</a:t>
            </a:r>
          </a:p>
        </p:txBody>
      </p:sp>
      <p:sp>
        <p:nvSpPr>
          <p:cNvPr id="2" name="Slide Number Placeholder 1">
            <a:extLst>
              <a:ext uri="{FF2B5EF4-FFF2-40B4-BE49-F238E27FC236}">
                <a16:creationId xmlns:a16="http://schemas.microsoft.com/office/drawing/2014/main" id="{B1A0DA47-659F-4B99-8D21-35B46A32F898}"/>
              </a:ext>
            </a:extLst>
          </p:cNvPr>
          <p:cNvSpPr>
            <a:spLocks noGrp="1"/>
          </p:cNvSpPr>
          <p:nvPr>
            <p:ph type="sldNum" sz="quarter" idx="12"/>
          </p:nvPr>
        </p:nvSpPr>
        <p:spPr/>
        <p:txBody>
          <a:bodyPr/>
          <a:lstStyle/>
          <a:p>
            <a:fld id="{61694C11-F899-46D0-B2BC-DC84C242F1A6}" type="slidenum">
              <a:rPr lang="en-US" smtClean="0"/>
              <a:t>44</a:t>
            </a:fld>
            <a:endParaRPr lang="en-US"/>
          </a:p>
        </p:txBody>
      </p:sp>
    </p:spTree>
    <p:extLst>
      <p:ext uri="{BB962C8B-B14F-4D97-AF65-F5344CB8AC3E}">
        <p14:creationId xmlns:p14="http://schemas.microsoft.com/office/powerpoint/2010/main" val="3252820223"/>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BEFBF81-1C92-4088-A21C-0F65EBFBBE0E}"/>
              </a:ext>
            </a:extLst>
          </p:cNvPr>
          <p:cNvSpPr>
            <a:spLocks noGrp="1"/>
          </p:cNvSpPr>
          <p:nvPr>
            <p:ph type="title"/>
          </p:nvPr>
        </p:nvSpPr>
        <p:spPr/>
        <p:txBody>
          <a:bodyPr>
            <a:normAutofit fontScale="90000"/>
          </a:bodyPr>
          <a:lstStyle/>
          <a:p>
            <a:pPr algn="ctr"/>
            <a:r>
              <a:rPr lang="en-US"/>
              <a:t>Addressing Employees Afraid </a:t>
            </a:r>
            <a:br>
              <a:rPr lang="en-US"/>
            </a:br>
            <a:r>
              <a:rPr lang="en-US"/>
              <a:t>to Return to Work </a:t>
            </a:r>
            <a:br>
              <a:rPr lang="en-US"/>
            </a:br>
            <a:r>
              <a:rPr lang="en-US" sz="2200" i="1">
                <a:solidFill>
                  <a:schemeClr val="accent5">
                    <a:lumMod val="75000"/>
                  </a:schemeClr>
                </a:solidFill>
              </a:rPr>
              <a:t>(continued)</a:t>
            </a:r>
            <a:endParaRPr lang="en-US"/>
          </a:p>
        </p:txBody>
      </p:sp>
      <p:sp>
        <p:nvSpPr>
          <p:cNvPr id="3" name="Content Placeholder 2">
            <a:extLst>
              <a:ext uri="{FF2B5EF4-FFF2-40B4-BE49-F238E27FC236}">
                <a16:creationId xmlns:a16="http://schemas.microsoft.com/office/drawing/2014/main" id="{9C397821-948E-4F38-9783-9BD43C3BC416}"/>
              </a:ext>
            </a:extLst>
          </p:cNvPr>
          <p:cNvSpPr>
            <a:spLocks noGrp="1"/>
          </p:cNvSpPr>
          <p:nvPr>
            <p:ph idx="1"/>
          </p:nvPr>
        </p:nvSpPr>
        <p:spPr/>
        <p:txBody>
          <a:bodyPr/>
          <a:lstStyle/>
          <a:p>
            <a:r>
              <a:rPr lang="en-US"/>
              <a:t>Communicate!  </a:t>
            </a:r>
          </a:p>
          <a:p>
            <a:pPr lvl="1"/>
            <a:r>
              <a:rPr lang="en-US"/>
              <a:t>Maintain communication with your employees about the Cooperative’s requirements and expectations for a safe and healthy workplace.</a:t>
            </a:r>
          </a:p>
          <a:p>
            <a:pPr lvl="1"/>
            <a:r>
              <a:rPr lang="en-US"/>
              <a:t>Provide (general) updates on what your Cooperative is doing to protect its employees.</a:t>
            </a:r>
          </a:p>
          <a:p>
            <a:pPr lvl="1"/>
            <a:r>
              <a:rPr lang="en-US"/>
              <a:t>Implement policies and procedures for COVID-19 related issues.</a:t>
            </a:r>
          </a:p>
          <a:p>
            <a:pPr lvl="1"/>
            <a:r>
              <a:rPr lang="en-US"/>
              <a:t>Educate employees about the steps they can take to protect themselves at work and outside of work.</a:t>
            </a:r>
          </a:p>
          <a:p>
            <a:pPr lvl="1"/>
            <a:r>
              <a:rPr lang="en-US"/>
              <a:t>Provide face masks and hand sanitizer for employees and advise employees about where such items are located.</a:t>
            </a:r>
          </a:p>
          <a:p>
            <a:endParaRPr lang="en-US"/>
          </a:p>
        </p:txBody>
      </p:sp>
      <p:sp>
        <p:nvSpPr>
          <p:cNvPr id="4" name="Slide Number Placeholder 3">
            <a:extLst>
              <a:ext uri="{FF2B5EF4-FFF2-40B4-BE49-F238E27FC236}">
                <a16:creationId xmlns:a16="http://schemas.microsoft.com/office/drawing/2014/main" id="{AD904FF5-831C-4568-8C00-2FBD537315A7}"/>
              </a:ext>
            </a:extLst>
          </p:cNvPr>
          <p:cNvSpPr>
            <a:spLocks noGrp="1"/>
          </p:cNvSpPr>
          <p:nvPr>
            <p:ph type="sldNum" sz="quarter" idx="12"/>
          </p:nvPr>
        </p:nvSpPr>
        <p:spPr/>
        <p:txBody>
          <a:bodyPr/>
          <a:lstStyle/>
          <a:p>
            <a:fld id="{61694C11-F899-46D0-B2BC-DC84C242F1A6}" type="slidenum">
              <a:rPr lang="en-US" smtClean="0"/>
              <a:t>45</a:t>
            </a:fld>
            <a:endParaRPr lang="en-US"/>
          </a:p>
        </p:txBody>
      </p:sp>
    </p:spTree>
    <p:extLst>
      <p:ext uri="{BB962C8B-B14F-4D97-AF65-F5344CB8AC3E}">
        <p14:creationId xmlns:p14="http://schemas.microsoft.com/office/powerpoint/2010/main" val="3415719414"/>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8E5154E2-039B-4919-BB05-85CCD10D8753}"/>
              </a:ext>
            </a:extLst>
          </p:cNvPr>
          <p:cNvSpPr>
            <a:spLocks noGrp="1"/>
          </p:cNvSpPr>
          <p:nvPr>
            <p:ph type="title"/>
          </p:nvPr>
        </p:nvSpPr>
        <p:spPr/>
        <p:txBody>
          <a:bodyPr>
            <a:normAutofit fontScale="90000"/>
          </a:bodyPr>
          <a:lstStyle/>
          <a:p>
            <a:pPr algn="ctr"/>
            <a:r>
              <a:rPr lang="en-US"/>
              <a:t>Addressing Employees Afraid </a:t>
            </a:r>
            <a:br>
              <a:rPr lang="en-US"/>
            </a:br>
            <a:r>
              <a:rPr lang="en-US"/>
              <a:t>to Return to Work  </a:t>
            </a:r>
            <a:br>
              <a:rPr lang="en-US"/>
            </a:br>
            <a:r>
              <a:rPr lang="en-US" sz="2800" i="1">
                <a:solidFill>
                  <a:schemeClr val="accent5">
                    <a:lumMod val="75000"/>
                  </a:schemeClr>
                </a:solidFill>
              </a:rPr>
              <a:t>(continued)</a:t>
            </a:r>
            <a:endParaRPr lang="en-US">
              <a:solidFill>
                <a:schemeClr val="accent5">
                  <a:lumMod val="75000"/>
                </a:schemeClr>
              </a:solidFill>
            </a:endParaRPr>
          </a:p>
        </p:txBody>
      </p:sp>
      <p:sp>
        <p:nvSpPr>
          <p:cNvPr id="3" name="Content Placeholder 2">
            <a:extLst>
              <a:ext uri="{FF2B5EF4-FFF2-40B4-BE49-F238E27FC236}">
                <a16:creationId xmlns:a16="http://schemas.microsoft.com/office/drawing/2014/main" id="{C6E096CC-239C-4788-AE77-31138842F759}"/>
              </a:ext>
            </a:extLst>
          </p:cNvPr>
          <p:cNvSpPr>
            <a:spLocks noGrp="1"/>
          </p:cNvSpPr>
          <p:nvPr>
            <p:ph idx="1"/>
          </p:nvPr>
        </p:nvSpPr>
        <p:spPr/>
        <p:txBody>
          <a:bodyPr/>
          <a:lstStyle/>
          <a:p>
            <a:r>
              <a:rPr lang="en-US"/>
              <a:t>Positive Reinforcement</a:t>
            </a:r>
          </a:p>
          <a:p>
            <a:pPr lvl="1"/>
            <a:r>
              <a:rPr lang="en-US"/>
              <a:t>Thank employees for complying with your Cooperative’s policies on safety, sanitation, and social distancing.</a:t>
            </a:r>
          </a:p>
          <a:p>
            <a:pPr lvl="1"/>
            <a:r>
              <a:rPr lang="en-US"/>
              <a:t>Remind employees how (and encourage employees) to contact HR with any questions or concerns.</a:t>
            </a:r>
          </a:p>
          <a:p>
            <a:pPr lvl="1"/>
            <a:endParaRPr lang="en-US"/>
          </a:p>
          <a:p>
            <a:r>
              <a:rPr lang="en-US"/>
              <a:t>Manager Consistency</a:t>
            </a:r>
          </a:p>
          <a:p>
            <a:pPr lvl="1"/>
            <a:r>
              <a:rPr lang="en-US"/>
              <a:t>Reach out to managers who may be reluctant to follow the rules and remind them your Cooperative’s expectations.</a:t>
            </a:r>
          </a:p>
          <a:p>
            <a:pPr lvl="1"/>
            <a:r>
              <a:rPr lang="en-US"/>
              <a:t>Make sure your managers are consistently enforcing COVID-19 related policies.</a:t>
            </a:r>
          </a:p>
        </p:txBody>
      </p:sp>
      <p:sp>
        <p:nvSpPr>
          <p:cNvPr id="4" name="Slide Number Placeholder 3">
            <a:extLst>
              <a:ext uri="{FF2B5EF4-FFF2-40B4-BE49-F238E27FC236}">
                <a16:creationId xmlns:a16="http://schemas.microsoft.com/office/drawing/2014/main" id="{36F16355-EFCA-459B-A1B7-4A769C72B1AB}"/>
              </a:ext>
            </a:extLst>
          </p:cNvPr>
          <p:cNvSpPr>
            <a:spLocks noGrp="1"/>
          </p:cNvSpPr>
          <p:nvPr>
            <p:ph type="sldNum" sz="quarter" idx="12"/>
          </p:nvPr>
        </p:nvSpPr>
        <p:spPr/>
        <p:txBody>
          <a:bodyPr/>
          <a:lstStyle/>
          <a:p>
            <a:fld id="{61694C11-F899-46D0-B2BC-DC84C242F1A6}" type="slidenum">
              <a:rPr lang="en-US" smtClean="0"/>
              <a:t>46</a:t>
            </a:fld>
            <a:endParaRPr lang="en-US"/>
          </a:p>
        </p:txBody>
      </p:sp>
    </p:spTree>
    <p:extLst>
      <p:ext uri="{BB962C8B-B14F-4D97-AF65-F5344CB8AC3E}">
        <p14:creationId xmlns:p14="http://schemas.microsoft.com/office/powerpoint/2010/main" val="435113758"/>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C09E2DD-2751-491F-BD22-672DBF29AA18}"/>
              </a:ext>
            </a:extLst>
          </p:cNvPr>
          <p:cNvSpPr>
            <a:spLocks noGrp="1"/>
          </p:cNvSpPr>
          <p:nvPr>
            <p:ph type="title"/>
          </p:nvPr>
        </p:nvSpPr>
        <p:spPr/>
        <p:txBody>
          <a:bodyPr/>
          <a:lstStyle/>
          <a:p>
            <a:r>
              <a:rPr lang="en-US"/>
              <a:t>Employees </a:t>
            </a:r>
            <a:r>
              <a:rPr lang="en-US" u="sng"/>
              <a:t>Refusing</a:t>
            </a:r>
            <a:r>
              <a:rPr lang="en-US"/>
              <a:t> to Return to Work</a:t>
            </a:r>
          </a:p>
        </p:txBody>
      </p:sp>
      <p:sp>
        <p:nvSpPr>
          <p:cNvPr id="3" name="Content Placeholder 2">
            <a:extLst>
              <a:ext uri="{FF2B5EF4-FFF2-40B4-BE49-F238E27FC236}">
                <a16:creationId xmlns:a16="http://schemas.microsoft.com/office/drawing/2014/main" id="{6945F33E-467F-4E55-AEB3-96B888E7240A}"/>
              </a:ext>
            </a:extLst>
          </p:cNvPr>
          <p:cNvSpPr>
            <a:spLocks noGrp="1"/>
          </p:cNvSpPr>
          <p:nvPr>
            <p:ph idx="1"/>
          </p:nvPr>
        </p:nvSpPr>
        <p:spPr>
          <a:xfrm>
            <a:off x="446424" y="1450730"/>
            <a:ext cx="9293144" cy="5245634"/>
          </a:xfrm>
        </p:spPr>
        <p:txBody>
          <a:bodyPr>
            <a:normAutofit lnSpcReduction="10000"/>
          </a:bodyPr>
          <a:lstStyle/>
          <a:p>
            <a:r>
              <a:rPr lang="en-US"/>
              <a:t>Assuming the employee does not have a sufficient reason to be out, the Cooperative can require that the employee report to work onsite.  This may be a condition of the employee’s continued employment with the Cooperative.</a:t>
            </a:r>
          </a:p>
          <a:p>
            <a:endParaRPr lang="en-US"/>
          </a:p>
          <a:p>
            <a:r>
              <a:rPr lang="en-US"/>
              <a:t>Consider whether you have ever permitted employees to remain home or away from the worksite in the past.  Does your Cooperative have a Personal Leave of Absence policy?  If so, in the past, what sort of reasons have qualified for such leave?  For how long was leave granted?</a:t>
            </a:r>
          </a:p>
          <a:p>
            <a:endParaRPr lang="en-US"/>
          </a:p>
          <a:p>
            <a:r>
              <a:rPr lang="en-US"/>
              <a:t>Consider providing a date by which the employee must provide documentation supporting a need to remain home or report to work.  Otherwise, if neither will be met, consider telling the employee that you will accept his/her voluntary resignation on that date.</a:t>
            </a:r>
          </a:p>
          <a:p>
            <a:endParaRPr lang="en-US"/>
          </a:p>
          <a:p>
            <a:pPr marL="0" indent="0">
              <a:buNone/>
            </a:pPr>
            <a:r>
              <a:rPr lang="en-US" sz="1600" i="1">
                <a:solidFill>
                  <a:schemeClr val="accent5">
                    <a:lumMod val="75000"/>
                  </a:schemeClr>
                </a:solidFill>
              </a:rPr>
              <a:t>Remember: Consistency is key! You should treat similarly-situated employees the same.</a:t>
            </a:r>
          </a:p>
          <a:p>
            <a:pPr marL="0" indent="0">
              <a:buNone/>
            </a:pPr>
            <a:r>
              <a:rPr lang="en-US" sz="1600" i="1">
                <a:solidFill>
                  <a:schemeClr val="accent5">
                    <a:lumMod val="75000"/>
                  </a:schemeClr>
                </a:solidFill>
              </a:rPr>
              <a:t>Caveat: Concerted activity under the NLRA.</a:t>
            </a:r>
          </a:p>
        </p:txBody>
      </p:sp>
      <p:sp>
        <p:nvSpPr>
          <p:cNvPr id="4" name="Slide Number Placeholder 3">
            <a:extLst>
              <a:ext uri="{FF2B5EF4-FFF2-40B4-BE49-F238E27FC236}">
                <a16:creationId xmlns:a16="http://schemas.microsoft.com/office/drawing/2014/main" id="{9E989F44-A38F-4265-996A-553E913D254A}"/>
              </a:ext>
            </a:extLst>
          </p:cNvPr>
          <p:cNvSpPr>
            <a:spLocks noGrp="1"/>
          </p:cNvSpPr>
          <p:nvPr>
            <p:ph type="sldNum" sz="quarter" idx="12"/>
          </p:nvPr>
        </p:nvSpPr>
        <p:spPr/>
        <p:txBody>
          <a:bodyPr/>
          <a:lstStyle/>
          <a:p>
            <a:fld id="{61694C11-F899-46D0-B2BC-DC84C242F1A6}" type="slidenum">
              <a:rPr lang="en-US" smtClean="0"/>
              <a:t>47</a:t>
            </a:fld>
            <a:endParaRPr lang="en-US"/>
          </a:p>
        </p:txBody>
      </p:sp>
    </p:spTree>
    <p:extLst>
      <p:ext uri="{BB962C8B-B14F-4D97-AF65-F5344CB8AC3E}">
        <p14:creationId xmlns:p14="http://schemas.microsoft.com/office/powerpoint/2010/main" val="1362585891"/>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Title 9">
            <a:extLst>
              <a:ext uri="{FF2B5EF4-FFF2-40B4-BE49-F238E27FC236}">
                <a16:creationId xmlns:a16="http://schemas.microsoft.com/office/drawing/2014/main" id="{B44D1754-14C4-4CD3-B775-BD43FFE10EAF}"/>
              </a:ext>
            </a:extLst>
          </p:cNvPr>
          <p:cNvSpPr>
            <a:spLocks noGrp="1"/>
          </p:cNvSpPr>
          <p:nvPr>
            <p:ph type="title"/>
          </p:nvPr>
        </p:nvSpPr>
        <p:spPr>
          <a:xfrm>
            <a:off x="695808" y="25400"/>
            <a:ext cx="8596668" cy="3403600"/>
          </a:xfrm>
        </p:spPr>
        <p:txBody>
          <a:bodyPr/>
          <a:lstStyle/>
          <a:p>
            <a:r>
              <a:rPr lang="en-US"/>
              <a:t>Masks and Face Coverings</a:t>
            </a:r>
          </a:p>
        </p:txBody>
      </p:sp>
      <p:sp>
        <p:nvSpPr>
          <p:cNvPr id="9" name="Content Placeholder 8">
            <a:extLst>
              <a:ext uri="{FF2B5EF4-FFF2-40B4-BE49-F238E27FC236}">
                <a16:creationId xmlns:a16="http://schemas.microsoft.com/office/drawing/2014/main" id="{02AD53D4-7FB2-4061-AEE4-D5FDADED51BC}"/>
              </a:ext>
            </a:extLst>
          </p:cNvPr>
          <p:cNvSpPr>
            <a:spLocks noGrp="1"/>
          </p:cNvSpPr>
          <p:nvPr>
            <p:ph type="body" idx="1"/>
          </p:nvPr>
        </p:nvSpPr>
        <p:spPr>
          <a:xfrm>
            <a:off x="695808" y="2225351"/>
            <a:ext cx="8596668" cy="1570962"/>
          </a:xfrm>
        </p:spPr>
        <p:txBody>
          <a:bodyPr/>
          <a:lstStyle/>
          <a:p>
            <a:r>
              <a:rPr lang="en-US" sz="2400" b="1"/>
              <a:t>Can you require your employees to wear masks or other face coverings during work?</a:t>
            </a:r>
          </a:p>
          <a:p>
            <a:endParaRPr lang="en-US" sz="2400"/>
          </a:p>
          <a:p>
            <a:endParaRPr lang="en-US"/>
          </a:p>
        </p:txBody>
      </p:sp>
      <p:pic>
        <p:nvPicPr>
          <p:cNvPr id="8196" name="Picture 4" descr="Retailers Require Customers and Employees to Wear Masks">
            <a:extLst>
              <a:ext uri="{FF2B5EF4-FFF2-40B4-BE49-F238E27FC236}">
                <a16:creationId xmlns:a16="http://schemas.microsoft.com/office/drawing/2014/main" id="{407E79EA-3B1E-482A-BCD5-F687D58FBA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87938" y="3105727"/>
            <a:ext cx="5944730" cy="3120984"/>
          </a:xfrm>
          <a:prstGeom prst="rect">
            <a:avLst/>
          </a:prstGeom>
          <a:noFill/>
          <a:ln w="22225">
            <a:solidFill>
              <a:schemeClr val="accent5">
                <a:lumMod val="75000"/>
                <a:alpha val="75000"/>
              </a:schemeClr>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211D91E-FCD1-4580-884B-990B67473F5A}"/>
              </a:ext>
            </a:extLst>
          </p:cNvPr>
          <p:cNvSpPr>
            <a:spLocks noGrp="1"/>
          </p:cNvSpPr>
          <p:nvPr>
            <p:ph type="sldNum" sz="quarter" idx="12"/>
          </p:nvPr>
        </p:nvSpPr>
        <p:spPr/>
        <p:txBody>
          <a:bodyPr/>
          <a:lstStyle/>
          <a:p>
            <a:fld id="{61694C11-F899-46D0-B2BC-DC84C242F1A6}" type="slidenum">
              <a:rPr lang="en-US" smtClean="0"/>
              <a:t>48</a:t>
            </a:fld>
            <a:endParaRPr lang="en-US"/>
          </a:p>
        </p:txBody>
      </p:sp>
    </p:spTree>
    <p:extLst>
      <p:ext uri="{BB962C8B-B14F-4D97-AF65-F5344CB8AC3E}">
        <p14:creationId xmlns:p14="http://schemas.microsoft.com/office/powerpoint/2010/main" val="3053945752"/>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424B4671-A686-479E-8599-E807B8B6CAA2}"/>
              </a:ext>
            </a:extLst>
          </p:cNvPr>
          <p:cNvSpPr>
            <a:spLocks noGrp="1"/>
          </p:cNvSpPr>
          <p:nvPr>
            <p:ph type="title"/>
          </p:nvPr>
        </p:nvSpPr>
        <p:spPr/>
        <p:txBody>
          <a:bodyPr/>
          <a:lstStyle/>
          <a:p>
            <a:r>
              <a:rPr lang="en-US" b="1">
                <a:solidFill>
                  <a:schemeClr val="accent5">
                    <a:lumMod val="75000"/>
                  </a:schemeClr>
                </a:solidFill>
              </a:rPr>
              <a:t>YES!  </a:t>
            </a:r>
            <a:r>
              <a:rPr lang="en-US"/>
              <a:t>But… Important Considerations</a:t>
            </a:r>
          </a:p>
        </p:txBody>
      </p:sp>
      <p:sp>
        <p:nvSpPr>
          <p:cNvPr id="5" name="Content Placeholder 4">
            <a:extLst>
              <a:ext uri="{FF2B5EF4-FFF2-40B4-BE49-F238E27FC236}">
                <a16:creationId xmlns:a16="http://schemas.microsoft.com/office/drawing/2014/main" id="{A16A3E1A-1951-421D-ACC4-6FE6EFCF4B20}"/>
              </a:ext>
            </a:extLst>
          </p:cNvPr>
          <p:cNvSpPr>
            <a:spLocks noGrp="1"/>
          </p:cNvSpPr>
          <p:nvPr>
            <p:ph idx="1"/>
          </p:nvPr>
        </p:nvSpPr>
        <p:spPr>
          <a:xfrm>
            <a:off x="677334" y="1707503"/>
            <a:ext cx="8596668" cy="4333860"/>
          </a:xfrm>
        </p:spPr>
        <p:txBody>
          <a:bodyPr/>
          <a:lstStyle/>
          <a:p>
            <a:r>
              <a:rPr lang="en-US" sz="2200"/>
              <a:t>Safety</a:t>
            </a:r>
          </a:p>
          <a:p>
            <a:pPr lvl="1"/>
            <a:r>
              <a:rPr lang="en-US" sz="1800"/>
              <a:t>Consider whether wearing a mask would jeopardize the safety of an employee working in a safety sensitive position.</a:t>
            </a:r>
          </a:p>
          <a:p>
            <a:pPr lvl="1"/>
            <a:r>
              <a:rPr lang="en-US" sz="1800"/>
              <a:t>Are there other alternatives?  </a:t>
            </a:r>
          </a:p>
          <a:p>
            <a:pPr lvl="1"/>
            <a:r>
              <a:rPr lang="en-US" sz="1800"/>
              <a:t>Can the employee wear the mask </a:t>
            </a:r>
            <a:r>
              <a:rPr lang="en-US" sz="1800" i="1"/>
              <a:t>except for</a:t>
            </a:r>
            <a:r>
              <a:rPr lang="en-US" sz="1800"/>
              <a:t> when performing certain safety-sensitive tasks?</a:t>
            </a:r>
          </a:p>
          <a:p>
            <a:pPr marL="457200" lvl="1" indent="0">
              <a:buNone/>
            </a:pPr>
            <a:endParaRPr lang="en-US" sz="1800"/>
          </a:p>
          <a:p>
            <a:r>
              <a:rPr lang="en-US" sz="2200"/>
              <a:t>Medical Excuse</a:t>
            </a:r>
          </a:p>
          <a:p>
            <a:pPr lvl="1"/>
            <a:r>
              <a:rPr lang="en-US" sz="1800"/>
              <a:t>It is uncommon but possible that an employee will say he/she cannot wear a mask or face covering due to a medical condition.</a:t>
            </a:r>
          </a:p>
          <a:p>
            <a:pPr lvl="1"/>
            <a:r>
              <a:rPr lang="en-US" sz="1800"/>
              <a:t>If this occurs, contact legal counsel for guidance.</a:t>
            </a:r>
          </a:p>
          <a:p>
            <a:pPr marL="0" indent="0">
              <a:buNone/>
            </a:pPr>
            <a:endParaRPr lang="en-US"/>
          </a:p>
          <a:p>
            <a:endParaRPr lang="en-US"/>
          </a:p>
        </p:txBody>
      </p:sp>
      <p:sp>
        <p:nvSpPr>
          <p:cNvPr id="2" name="Slide Number Placeholder 1">
            <a:extLst>
              <a:ext uri="{FF2B5EF4-FFF2-40B4-BE49-F238E27FC236}">
                <a16:creationId xmlns:a16="http://schemas.microsoft.com/office/drawing/2014/main" id="{55BD0EB3-8C4D-43E9-BDE2-F7DDD211CC1E}"/>
              </a:ext>
            </a:extLst>
          </p:cNvPr>
          <p:cNvSpPr>
            <a:spLocks noGrp="1"/>
          </p:cNvSpPr>
          <p:nvPr>
            <p:ph type="sldNum" sz="quarter" idx="12"/>
          </p:nvPr>
        </p:nvSpPr>
        <p:spPr/>
        <p:txBody>
          <a:bodyPr/>
          <a:lstStyle/>
          <a:p>
            <a:fld id="{61694C11-F899-46D0-B2BC-DC84C242F1A6}" type="slidenum">
              <a:rPr lang="en-US" smtClean="0"/>
              <a:t>49</a:t>
            </a:fld>
            <a:endParaRPr lang="en-US"/>
          </a:p>
        </p:txBody>
      </p:sp>
    </p:spTree>
    <p:extLst>
      <p:ext uri="{BB962C8B-B14F-4D97-AF65-F5344CB8AC3E}">
        <p14:creationId xmlns:p14="http://schemas.microsoft.com/office/powerpoint/2010/main" val="1331759997"/>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EFEC022-31F6-4C54-9D8E-FA03594ABA67}"/>
              </a:ext>
            </a:extLst>
          </p:cNvPr>
          <p:cNvSpPr>
            <a:spLocks noGrp="1"/>
          </p:cNvSpPr>
          <p:nvPr>
            <p:ph type="title"/>
          </p:nvPr>
        </p:nvSpPr>
        <p:spPr/>
        <p:txBody>
          <a:bodyPr/>
          <a:lstStyle/>
          <a:p>
            <a:pPr algn="ctr"/>
            <a:r>
              <a:rPr lang="en-US"/>
              <a:t>Justice Ruth Bader Ginsburg</a:t>
            </a:r>
            <a:br>
              <a:rPr lang="en-US"/>
            </a:br>
            <a:r>
              <a:rPr lang="en-US" sz="2000" i="1"/>
              <a:t>March 15, 1933 – September 18, 2020</a:t>
            </a:r>
            <a:endParaRPr lang="en-US" i="1"/>
          </a:p>
        </p:txBody>
      </p:sp>
      <p:sp>
        <p:nvSpPr>
          <p:cNvPr id="3" name="Content Placeholder 2">
            <a:extLst>
              <a:ext uri="{FF2B5EF4-FFF2-40B4-BE49-F238E27FC236}">
                <a16:creationId xmlns:a16="http://schemas.microsoft.com/office/drawing/2014/main" id="{F2EA032A-1FD6-4FF7-AC68-1B93CF52D905}"/>
              </a:ext>
            </a:extLst>
          </p:cNvPr>
          <p:cNvSpPr>
            <a:spLocks noGrp="1"/>
          </p:cNvSpPr>
          <p:nvPr>
            <p:ph idx="1"/>
          </p:nvPr>
        </p:nvSpPr>
        <p:spPr>
          <a:xfrm>
            <a:off x="677334" y="1717964"/>
            <a:ext cx="8596668" cy="4655127"/>
          </a:xfrm>
        </p:spPr>
        <p:txBody>
          <a:bodyPr>
            <a:normAutofit/>
          </a:bodyPr>
          <a:lstStyle/>
          <a:p>
            <a:r>
              <a:rPr lang="en-US"/>
              <a:t>Appointed by President Jimmy Carter to the U.S. Court of Appeals for the District of Columbia in </a:t>
            </a:r>
            <a:r>
              <a:rPr lang="en-US" b="1"/>
              <a:t>1980</a:t>
            </a:r>
            <a:r>
              <a:rPr lang="en-US"/>
              <a:t>.</a:t>
            </a:r>
          </a:p>
          <a:p>
            <a:endParaRPr lang="en-US" sz="1200"/>
          </a:p>
          <a:p>
            <a:r>
              <a:rPr lang="en-US"/>
              <a:t>Appointed by President Bill Clinton to the U.S. Supreme Court in </a:t>
            </a:r>
            <a:r>
              <a:rPr lang="en-US" b="1"/>
              <a:t>1993</a:t>
            </a:r>
            <a:r>
              <a:rPr lang="en-US"/>
              <a:t>.</a:t>
            </a:r>
          </a:p>
          <a:p>
            <a:pPr lvl="1"/>
            <a:r>
              <a:rPr lang="en-US"/>
              <a:t>“In 1996, Ginsburg wrote the majority opinion in </a:t>
            </a:r>
            <a:r>
              <a:rPr lang="en-US" i="1"/>
              <a:t>United States v. Virginia</a:t>
            </a:r>
            <a:r>
              <a:rPr lang="en-US"/>
              <a:t>, holding that </a:t>
            </a:r>
            <a:r>
              <a:rPr lang="en-US">
                <a:solidFill>
                  <a:srgbClr val="00B0F0"/>
                </a:solidFill>
              </a:rPr>
              <a:t>qualified women could not be denied admission </a:t>
            </a:r>
            <a:r>
              <a:rPr lang="en-US"/>
              <a:t>to Virginia Military Institute.”</a:t>
            </a:r>
          </a:p>
          <a:p>
            <a:pPr lvl="1"/>
            <a:r>
              <a:rPr lang="en-US"/>
              <a:t>“She dissented in </a:t>
            </a:r>
            <a:r>
              <a:rPr lang="en-US" i="1"/>
              <a:t>Ledbetter v. Goodyear Tire &amp; Rubber Co. </a:t>
            </a:r>
            <a:r>
              <a:rPr lang="en-US"/>
              <a:t>where the plaintiff, a </a:t>
            </a:r>
            <a:r>
              <a:rPr lang="en-US">
                <a:solidFill>
                  <a:srgbClr val="00B0F0"/>
                </a:solidFill>
              </a:rPr>
              <a:t>female worker being paid significantly less than males with her same qualifications, </a:t>
            </a:r>
            <a:r>
              <a:rPr lang="en-US"/>
              <a:t>sued under Title VII but was denied relief under a statute of limitations issue.”</a:t>
            </a:r>
          </a:p>
          <a:p>
            <a:pPr lvl="1"/>
            <a:r>
              <a:rPr lang="en-US"/>
              <a:t>“She also called for Congress to undo this improper interpretation of the law in her dissent, and then worked with President Obama to pass the very first piece of legislation he signed, the </a:t>
            </a:r>
            <a:r>
              <a:rPr lang="en-US">
                <a:solidFill>
                  <a:srgbClr val="00B0F0"/>
                </a:solidFill>
              </a:rPr>
              <a:t>Lilly Ledbetter Fair Pay Act of 2009</a:t>
            </a:r>
            <a:r>
              <a:rPr lang="en-US">
                <a:solidFill>
                  <a:schemeClr val="tx1"/>
                </a:solidFill>
              </a:rPr>
              <a:t>,</a:t>
            </a:r>
            <a:r>
              <a:rPr lang="en-US">
                <a:solidFill>
                  <a:srgbClr val="00B0F0"/>
                </a:solidFill>
              </a:rPr>
              <a:t> </a:t>
            </a:r>
            <a:r>
              <a:rPr lang="en-US"/>
              <a:t>a copy of which hangs proudly in her office.”</a:t>
            </a:r>
          </a:p>
          <a:p>
            <a:endParaRPr lang="en-US"/>
          </a:p>
        </p:txBody>
      </p:sp>
      <p:sp>
        <p:nvSpPr>
          <p:cNvPr id="4" name="Content Placeholder 5">
            <a:extLst>
              <a:ext uri="{FF2B5EF4-FFF2-40B4-BE49-F238E27FC236}">
                <a16:creationId xmlns:a16="http://schemas.microsoft.com/office/drawing/2014/main" id="{40546D03-2E6A-4228-AFB2-C4CCFD1E7DF0}"/>
              </a:ext>
            </a:extLst>
          </p:cNvPr>
          <p:cNvSpPr txBox="1"/>
          <p:nvPr/>
        </p:nvSpPr>
        <p:spPr>
          <a:xfrm>
            <a:off x="610659" y="651510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See: https://www.oyez.org/justices/ruth_bader_ginsburg</a:t>
            </a:r>
          </a:p>
        </p:txBody>
      </p:sp>
      <p:sp>
        <p:nvSpPr>
          <p:cNvPr id="5" name="Slide Number Placeholder 4">
            <a:extLst>
              <a:ext uri="{FF2B5EF4-FFF2-40B4-BE49-F238E27FC236}">
                <a16:creationId xmlns:a16="http://schemas.microsoft.com/office/drawing/2014/main" id="{F4CFCE82-451C-4167-84A7-4D2EFCC1355B}"/>
              </a:ext>
            </a:extLst>
          </p:cNvPr>
          <p:cNvSpPr>
            <a:spLocks noGrp="1"/>
          </p:cNvSpPr>
          <p:nvPr>
            <p:ph type="sldNum" sz="quarter" idx="12"/>
          </p:nvPr>
        </p:nvSpPr>
        <p:spPr/>
        <p:txBody>
          <a:bodyPr/>
          <a:lstStyle/>
          <a:p>
            <a:fld id="{61694C11-F899-46D0-B2BC-DC84C242F1A6}" type="slidenum">
              <a:rPr lang="en-US" smtClean="0"/>
              <a:t>5</a:t>
            </a:fld>
            <a:endParaRPr lang="en-US"/>
          </a:p>
        </p:txBody>
      </p:sp>
    </p:spTree>
    <p:extLst>
      <p:ext uri="{BB962C8B-B14F-4D97-AF65-F5344CB8AC3E}">
        <p14:creationId xmlns:p14="http://schemas.microsoft.com/office/powerpoint/2010/main" val="787911720"/>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53CB220-F89E-496B-B671-140F9ECDAE4F}"/>
              </a:ext>
            </a:extLst>
          </p:cNvPr>
          <p:cNvSpPr>
            <a:spLocks noGrp="1"/>
          </p:cNvSpPr>
          <p:nvPr>
            <p:ph type="title"/>
          </p:nvPr>
        </p:nvSpPr>
        <p:spPr/>
        <p:txBody>
          <a:bodyPr/>
          <a:lstStyle/>
          <a:p>
            <a:pPr algn="ctr"/>
            <a:r>
              <a:rPr lang="en-US"/>
              <a:t>Requiring Masks and Face Coverings:</a:t>
            </a:r>
            <a:br>
              <a:rPr lang="en-US"/>
            </a:br>
            <a:r>
              <a:rPr lang="en-US"/>
              <a:t>Considerations</a:t>
            </a:r>
          </a:p>
        </p:txBody>
      </p:sp>
      <p:sp>
        <p:nvSpPr>
          <p:cNvPr id="3" name="Content Placeholder 2">
            <a:extLst>
              <a:ext uri="{FF2B5EF4-FFF2-40B4-BE49-F238E27FC236}">
                <a16:creationId xmlns:a16="http://schemas.microsoft.com/office/drawing/2014/main" id="{7B6B314E-3E03-4342-AA21-F2B7761E8A8E}"/>
              </a:ext>
            </a:extLst>
          </p:cNvPr>
          <p:cNvSpPr>
            <a:spLocks noGrp="1"/>
          </p:cNvSpPr>
          <p:nvPr>
            <p:ph idx="1"/>
          </p:nvPr>
        </p:nvSpPr>
        <p:spPr>
          <a:xfrm>
            <a:off x="677333" y="1930401"/>
            <a:ext cx="8706811" cy="4442690"/>
          </a:xfrm>
        </p:spPr>
        <p:txBody>
          <a:bodyPr>
            <a:normAutofit fontScale="92500" lnSpcReduction="10000"/>
          </a:bodyPr>
          <a:lstStyle/>
          <a:p>
            <a:r>
              <a:rPr lang="en-US"/>
              <a:t>Are there any local executive orders or other requirements requiring your employees to wear masks or other face coverings indoors or in the workplace?</a:t>
            </a:r>
          </a:p>
          <a:p>
            <a:r>
              <a:rPr lang="en-US"/>
              <a:t>Implementing a policy with restrictions regarding employees and when they are required to wear face masks, such as when:</a:t>
            </a:r>
          </a:p>
          <a:p>
            <a:pPr lvl="1"/>
            <a:r>
              <a:rPr lang="en-US"/>
              <a:t>Employees are traveling to/from and throughout the workplace;</a:t>
            </a:r>
          </a:p>
          <a:p>
            <a:pPr lvl="1"/>
            <a:r>
              <a:rPr lang="en-US"/>
              <a:t>Employees are traveling for work (personal or company vehicle) with other employees inside the vehicle;</a:t>
            </a:r>
          </a:p>
          <a:p>
            <a:pPr lvl="1"/>
            <a:r>
              <a:rPr lang="en-US"/>
              <a:t>Six-feet social distancing cannot be maintained;</a:t>
            </a:r>
          </a:p>
          <a:p>
            <a:pPr lvl="1"/>
            <a:r>
              <a:rPr lang="en-US"/>
              <a:t>Employees are working in areas that are not well ventilated;</a:t>
            </a:r>
          </a:p>
          <a:p>
            <a:pPr lvl="1"/>
            <a:r>
              <a:rPr lang="en-US"/>
              <a:t>Employees are interacting with customers, vendors, and other non-employees.</a:t>
            </a:r>
          </a:p>
          <a:p>
            <a:pPr lvl="1"/>
            <a:endParaRPr lang="en-US"/>
          </a:p>
          <a:p>
            <a:r>
              <a:rPr lang="en-US"/>
              <a:t>The employer can issue face masks or approved face coverings, or the employer can permit employees to utilize their own face masks, so long as they meet the employer’s preferred standards.</a:t>
            </a:r>
          </a:p>
        </p:txBody>
      </p:sp>
      <p:sp>
        <p:nvSpPr>
          <p:cNvPr id="4" name="Slide Number Placeholder 3">
            <a:extLst>
              <a:ext uri="{FF2B5EF4-FFF2-40B4-BE49-F238E27FC236}">
                <a16:creationId xmlns:a16="http://schemas.microsoft.com/office/drawing/2014/main" id="{638CF6B4-3503-4375-B20D-569A97CC9472}"/>
              </a:ext>
            </a:extLst>
          </p:cNvPr>
          <p:cNvSpPr>
            <a:spLocks noGrp="1"/>
          </p:cNvSpPr>
          <p:nvPr>
            <p:ph type="sldNum" sz="quarter" idx="12"/>
          </p:nvPr>
        </p:nvSpPr>
        <p:spPr/>
        <p:txBody>
          <a:bodyPr/>
          <a:lstStyle/>
          <a:p>
            <a:fld id="{61694C11-F899-46D0-B2BC-DC84C242F1A6}" type="slidenum">
              <a:rPr lang="en-US" smtClean="0"/>
              <a:t>50</a:t>
            </a:fld>
            <a:endParaRPr lang="en-US"/>
          </a:p>
        </p:txBody>
      </p:sp>
    </p:spTree>
    <p:extLst>
      <p:ext uri="{BB962C8B-B14F-4D97-AF65-F5344CB8AC3E}">
        <p14:creationId xmlns:p14="http://schemas.microsoft.com/office/powerpoint/2010/main" val="1967581411"/>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50E1FB5F-9C43-449F-9CEE-FDCC0AE15E51}"/>
              </a:ext>
            </a:extLst>
          </p:cNvPr>
          <p:cNvSpPr>
            <a:spLocks noGrp="1"/>
          </p:cNvSpPr>
          <p:nvPr>
            <p:ph type="title"/>
          </p:nvPr>
        </p:nvSpPr>
        <p:spPr>
          <a:xfrm>
            <a:off x="677335" y="943528"/>
            <a:ext cx="8596668" cy="945608"/>
          </a:xfrm>
        </p:spPr>
        <p:txBody>
          <a:bodyPr/>
          <a:lstStyle/>
          <a:p>
            <a:pPr algn="ctr"/>
            <a:r>
              <a:rPr lang="en-US" b="1"/>
              <a:t>U.S. EEOC – Coronavirus Resources</a:t>
            </a:r>
          </a:p>
        </p:txBody>
      </p:sp>
      <p:sp>
        <p:nvSpPr>
          <p:cNvPr id="6" name="Text Placeholder 5">
            <a:extLst>
              <a:ext uri="{FF2B5EF4-FFF2-40B4-BE49-F238E27FC236}">
                <a16:creationId xmlns:a16="http://schemas.microsoft.com/office/drawing/2014/main" id="{DB600C6B-80C4-44CA-97B6-8745B690FC7E}"/>
              </a:ext>
            </a:extLst>
          </p:cNvPr>
          <p:cNvSpPr>
            <a:spLocks noGrp="1"/>
          </p:cNvSpPr>
          <p:nvPr>
            <p:ph type="body" idx="1"/>
          </p:nvPr>
        </p:nvSpPr>
        <p:spPr>
          <a:xfrm>
            <a:off x="519073" y="6485384"/>
            <a:ext cx="8596668" cy="298316"/>
          </a:xfrm>
        </p:spPr>
        <p:txBody>
          <a:bodyPr>
            <a:normAutofit lnSpcReduction="10000"/>
          </a:bodyPr>
          <a:lstStyle/>
          <a:p>
            <a:r>
              <a:rPr lang="en-US" sz="1400" i="1">
                <a:solidFill>
                  <a:schemeClr val="bg1">
                    <a:lumMod val="50000"/>
                  </a:schemeClr>
                </a:solidFill>
              </a:rPr>
              <a:t>EEOC’s COVID-19 Resources: https://www.eeoc.gov/coronavirus</a:t>
            </a:r>
            <a:endParaRPr lang="en-US" sz="1400">
              <a:solidFill>
                <a:schemeClr val="bg1">
                  <a:lumMod val="50000"/>
                </a:schemeClr>
              </a:solidFill>
            </a:endParaRPr>
          </a:p>
        </p:txBody>
      </p:sp>
      <p:pic>
        <p:nvPicPr>
          <p:cNvPr id="7" name="Picture 6">
            <a:extLst>
              <a:ext uri="{FF2B5EF4-FFF2-40B4-BE49-F238E27FC236}">
                <a16:creationId xmlns:a16="http://schemas.microsoft.com/office/drawing/2014/main" id="{FFE7AF02-B4F3-40C4-98E0-B661092B0865}"/>
              </a:ext>
            </a:extLst>
          </p:cNvPr>
          <p:cNvPicPr>
            <a:picLocks noChangeAspect="1"/>
          </p:cNvPicPr>
          <p:nvPr/>
        </p:nvPicPr>
        <p:blipFill>
          <a:blip r:embed="rId3"/>
          <a:stretch>
            <a:fillRect/>
          </a:stretch>
        </p:blipFill>
        <p:spPr>
          <a:xfrm>
            <a:off x="3023000" y="2137417"/>
            <a:ext cx="3905338" cy="3154078"/>
          </a:xfrm>
          <a:prstGeom prst="rect">
            <a:avLst/>
          </a:prstGeom>
        </p:spPr>
      </p:pic>
      <p:sp>
        <p:nvSpPr>
          <p:cNvPr id="2" name="Slide Number Placeholder 1">
            <a:extLst>
              <a:ext uri="{FF2B5EF4-FFF2-40B4-BE49-F238E27FC236}">
                <a16:creationId xmlns:a16="http://schemas.microsoft.com/office/drawing/2014/main" id="{7928ABB6-D51E-4462-8FDA-223F768093EE}"/>
              </a:ext>
            </a:extLst>
          </p:cNvPr>
          <p:cNvSpPr>
            <a:spLocks noGrp="1"/>
          </p:cNvSpPr>
          <p:nvPr>
            <p:ph type="sldNum" sz="quarter" idx="12"/>
          </p:nvPr>
        </p:nvSpPr>
        <p:spPr/>
        <p:txBody>
          <a:bodyPr/>
          <a:lstStyle/>
          <a:p>
            <a:fld id="{61694C11-F899-46D0-B2BC-DC84C242F1A6}" type="slidenum">
              <a:rPr lang="en-US" smtClean="0"/>
              <a:t>51</a:t>
            </a:fld>
            <a:endParaRPr lang="en-US"/>
          </a:p>
        </p:txBody>
      </p:sp>
    </p:spTree>
    <p:extLst>
      <p:ext uri="{BB962C8B-B14F-4D97-AF65-F5344CB8AC3E}">
        <p14:creationId xmlns:p14="http://schemas.microsoft.com/office/powerpoint/2010/main" val="4008864914"/>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CD2B921F-1481-4524-BD9B-310156A11093}"/>
              </a:ext>
            </a:extLst>
          </p:cNvPr>
          <p:cNvSpPr>
            <a:spLocks noGrp="1"/>
          </p:cNvSpPr>
          <p:nvPr>
            <p:ph type="title"/>
          </p:nvPr>
        </p:nvSpPr>
        <p:spPr>
          <a:xfrm>
            <a:off x="931334" y="609600"/>
            <a:ext cx="8098366" cy="3022600"/>
          </a:xfrm>
        </p:spPr>
        <p:txBody>
          <a:bodyPr>
            <a:noAutofit/>
          </a:bodyPr>
          <a:lstStyle/>
          <a:p>
            <a:r>
              <a:rPr lang="en-US" sz="2400" b="1"/>
              <a:t>Coronavirus is a hazard in the workplace. </a:t>
            </a:r>
            <a:r>
              <a:rPr lang="en-US" sz="2400"/>
              <a:t>But it is not unique to the workplace or (with the exception of certain industries, like health care) caused by work tasks themselves. This by no means lessens the need for employers to address the virus. </a:t>
            </a:r>
            <a:r>
              <a:rPr lang="en-US" sz="2400" b="1"/>
              <a:t>But it means that the virus cannot be viewed in the same way as other workplace hazards.</a:t>
            </a:r>
          </a:p>
        </p:txBody>
      </p:sp>
      <p:sp>
        <p:nvSpPr>
          <p:cNvPr id="6" name="Text Placeholder 5">
            <a:extLst>
              <a:ext uri="{FF2B5EF4-FFF2-40B4-BE49-F238E27FC236}">
                <a16:creationId xmlns:a16="http://schemas.microsoft.com/office/drawing/2014/main" id="{9225736A-8805-424A-95B5-7BC9F9225A46}"/>
              </a:ext>
            </a:extLst>
          </p:cNvPr>
          <p:cNvSpPr>
            <a:spLocks noGrp="1"/>
          </p:cNvSpPr>
          <p:nvPr>
            <p:ph type="body" sz="quarter" idx="13"/>
          </p:nvPr>
        </p:nvSpPr>
        <p:spPr/>
        <p:txBody>
          <a:bodyPr/>
          <a:lstStyle/>
          <a:p>
            <a:r>
              <a:rPr lang="en-US" i="1"/>
              <a:t>U.S. Secretary of Labor Eugene Scalia </a:t>
            </a:r>
          </a:p>
        </p:txBody>
      </p:sp>
      <p:pic>
        <p:nvPicPr>
          <p:cNvPr id="3074" name="Picture 2">
            <a:extLst>
              <a:ext uri="{FF2B5EF4-FFF2-40B4-BE49-F238E27FC236}">
                <a16:creationId xmlns:a16="http://schemas.microsoft.com/office/drawing/2014/main" id="{C0E66739-481A-450D-8EB4-9600E802B4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7106" y="322580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DC748F4-4FDD-4AB4-80EC-535B9D9BF958}"/>
              </a:ext>
            </a:extLst>
          </p:cNvPr>
          <p:cNvSpPr>
            <a:spLocks noGrp="1"/>
          </p:cNvSpPr>
          <p:nvPr>
            <p:ph type="sldNum" sz="quarter" idx="12"/>
          </p:nvPr>
        </p:nvSpPr>
        <p:spPr/>
        <p:txBody>
          <a:bodyPr/>
          <a:lstStyle/>
          <a:p>
            <a:fld id="{61694C11-F899-46D0-B2BC-DC84C242F1A6}" type="slidenum">
              <a:rPr lang="en-US" smtClean="0"/>
              <a:t>52</a:t>
            </a:fld>
            <a:endParaRPr lang="en-US"/>
          </a:p>
        </p:txBody>
      </p:sp>
    </p:spTree>
    <p:extLst>
      <p:ext uri="{BB962C8B-B14F-4D97-AF65-F5344CB8AC3E}">
        <p14:creationId xmlns:p14="http://schemas.microsoft.com/office/powerpoint/2010/main" val="1883448498"/>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54F30A16-4BAC-449E-B35C-E045A690AFE2}"/>
              </a:ext>
            </a:extLst>
          </p:cNvPr>
          <p:cNvSpPr>
            <a:spLocks noGrp="1"/>
          </p:cNvSpPr>
          <p:nvPr>
            <p:ph type="title"/>
          </p:nvPr>
        </p:nvSpPr>
        <p:spPr>
          <a:xfrm>
            <a:off x="272562" y="609600"/>
            <a:ext cx="9513276" cy="753208"/>
          </a:xfrm>
        </p:spPr>
        <p:txBody>
          <a:bodyPr>
            <a:normAutofit/>
          </a:bodyPr>
          <a:lstStyle/>
          <a:p>
            <a:r>
              <a:rPr lang="en-US" sz="3200"/>
              <a:t>COVID-19 and the Americans with Disabilities Act</a:t>
            </a:r>
          </a:p>
        </p:txBody>
      </p:sp>
      <p:sp>
        <p:nvSpPr>
          <p:cNvPr id="5" name="Content Placeholder 4">
            <a:extLst>
              <a:ext uri="{FF2B5EF4-FFF2-40B4-BE49-F238E27FC236}">
                <a16:creationId xmlns:a16="http://schemas.microsoft.com/office/drawing/2014/main" id="{8D12185B-3753-4C1F-ADF4-E524670E9398}"/>
              </a:ext>
            </a:extLst>
          </p:cNvPr>
          <p:cNvSpPr>
            <a:spLocks noGrp="1"/>
          </p:cNvSpPr>
          <p:nvPr>
            <p:ph idx="1"/>
          </p:nvPr>
        </p:nvSpPr>
        <p:spPr>
          <a:xfrm>
            <a:off x="677334" y="1424354"/>
            <a:ext cx="8596668" cy="4914899"/>
          </a:xfrm>
        </p:spPr>
        <p:txBody>
          <a:bodyPr>
            <a:normAutofit/>
          </a:bodyPr>
          <a:lstStyle/>
          <a:p>
            <a:pPr marL="0" indent="0">
              <a:buNone/>
            </a:pPr>
            <a:r>
              <a:rPr lang="en-US" sz="2400" b="1" u="sng">
                <a:solidFill>
                  <a:schemeClr val="accent5">
                    <a:lumMod val="75000"/>
                  </a:schemeClr>
                </a:solidFill>
              </a:rPr>
              <a:t>Medical Inquiries – EEOC says yes you can ask!</a:t>
            </a:r>
          </a:p>
          <a:p>
            <a:pPr lvl="1"/>
            <a:r>
              <a:rPr lang="en-US"/>
              <a:t>Employers </a:t>
            </a:r>
            <a:r>
              <a:rPr lang="en-US" b="1" u="sng"/>
              <a:t>can</a:t>
            </a:r>
            <a:r>
              <a:rPr lang="en-US"/>
              <a:t> ask employees questions about COVID-19, for example, if an employee is experiencing COVID-19 symptoms such as fever, cough, shortness of breath, sore throat, loss of taste or smell, etc. </a:t>
            </a:r>
          </a:p>
          <a:p>
            <a:pPr lvl="1"/>
            <a:r>
              <a:rPr lang="en-US"/>
              <a:t>Employers </a:t>
            </a:r>
            <a:r>
              <a:rPr lang="en-US" b="1" u="sng"/>
              <a:t>can</a:t>
            </a:r>
            <a:r>
              <a:rPr lang="en-US"/>
              <a:t> take employees’ temperatures.</a:t>
            </a:r>
          </a:p>
          <a:p>
            <a:pPr lvl="2"/>
            <a:r>
              <a:rPr lang="en-US"/>
              <a:t>If you document employee temperatures, consider indicating “yes” or “no” of a temperature of 100.4ºF or above as opposed to writing down each employee’s temperature.</a:t>
            </a:r>
          </a:p>
          <a:p>
            <a:pPr lvl="1"/>
            <a:r>
              <a:rPr lang="en-US"/>
              <a:t>Employers </a:t>
            </a:r>
            <a:r>
              <a:rPr lang="en-US" b="1" u="sng"/>
              <a:t>can</a:t>
            </a:r>
            <a:r>
              <a:rPr lang="en-US"/>
              <a:t> require employees to stay home from work if the employees are experiencing COVID-19 symptoms.</a:t>
            </a:r>
          </a:p>
          <a:p>
            <a:pPr lvl="1"/>
            <a:r>
              <a:rPr lang="en-US"/>
              <a:t>Employers </a:t>
            </a:r>
            <a:r>
              <a:rPr lang="en-US" b="1" u="sng"/>
              <a:t>can</a:t>
            </a:r>
            <a:r>
              <a:rPr lang="en-US"/>
              <a:t> require employees to provide doctor’s notes before returning to work after experiencing COVID-19 symptoms.  </a:t>
            </a:r>
            <a:r>
              <a:rPr lang="en-US" i="1"/>
              <a:t>(Caveat: Discuss possible issues.)</a:t>
            </a:r>
            <a:endParaRPr lang="en-US"/>
          </a:p>
          <a:p>
            <a:pPr lvl="1"/>
            <a:r>
              <a:rPr lang="en-US"/>
              <a:t>Remember to maintain all employee medical information as confidential and to put any medical documentation in a separate, confidential medical file for the employee.</a:t>
            </a:r>
          </a:p>
        </p:txBody>
      </p:sp>
      <p:sp>
        <p:nvSpPr>
          <p:cNvPr id="6" name="Text Placeholder 5">
            <a:extLst>
              <a:ext uri="{FF2B5EF4-FFF2-40B4-BE49-F238E27FC236}">
                <a16:creationId xmlns:a16="http://schemas.microsoft.com/office/drawing/2014/main" id="{960D3749-509E-4BE8-A7AB-AE134CF3EC6D}"/>
              </a:ext>
            </a:extLst>
          </p:cNvPr>
          <p:cNvSpPr txBox="1"/>
          <p:nvPr/>
        </p:nvSpPr>
        <p:spPr>
          <a:xfrm>
            <a:off x="519073" y="6485384"/>
            <a:ext cx="8596668" cy="298316"/>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400" i="1">
                <a:solidFill>
                  <a:schemeClr val="bg1">
                    <a:lumMod val="50000"/>
                  </a:schemeClr>
                </a:solidFill>
              </a:rPr>
              <a:t>See: https://www.eeoc.gov/wysk/what-you-should-know-about-covid-19-and-ada-rehabilitation-act-and-other-eeo-laws</a:t>
            </a:r>
            <a:endParaRPr lang="en-US" sz="1400">
              <a:solidFill>
                <a:schemeClr val="bg1">
                  <a:lumMod val="50000"/>
                </a:schemeClr>
              </a:solidFill>
            </a:endParaRPr>
          </a:p>
        </p:txBody>
      </p:sp>
      <p:sp>
        <p:nvSpPr>
          <p:cNvPr id="2" name="Slide Number Placeholder 1">
            <a:extLst>
              <a:ext uri="{FF2B5EF4-FFF2-40B4-BE49-F238E27FC236}">
                <a16:creationId xmlns:a16="http://schemas.microsoft.com/office/drawing/2014/main" id="{7AD9E989-F8B3-42B8-BFCC-B1C3290ECB78}"/>
              </a:ext>
            </a:extLst>
          </p:cNvPr>
          <p:cNvSpPr>
            <a:spLocks noGrp="1"/>
          </p:cNvSpPr>
          <p:nvPr>
            <p:ph type="sldNum" sz="quarter" idx="12"/>
          </p:nvPr>
        </p:nvSpPr>
        <p:spPr/>
        <p:txBody>
          <a:bodyPr/>
          <a:lstStyle/>
          <a:p>
            <a:fld id="{61694C11-F899-46D0-B2BC-DC84C242F1A6}" type="slidenum">
              <a:rPr lang="en-US" smtClean="0"/>
              <a:t>53</a:t>
            </a:fld>
            <a:endParaRPr lang="en-US"/>
          </a:p>
        </p:txBody>
      </p:sp>
    </p:spTree>
    <p:extLst>
      <p:ext uri="{BB962C8B-B14F-4D97-AF65-F5344CB8AC3E}">
        <p14:creationId xmlns:p14="http://schemas.microsoft.com/office/powerpoint/2010/main" val="1047328266"/>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BF562DE-DC0D-4C73-BAD6-E4795C51FF60}"/>
              </a:ext>
            </a:extLst>
          </p:cNvPr>
          <p:cNvSpPr>
            <a:spLocks noGrp="1"/>
          </p:cNvSpPr>
          <p:nvPr>
            <p:ph type="title"/>
          </p:nvPr>
        </p:nvSpPr>
        <p:spPr>
          <a:xfrm>
            <a:off x="677335" y="3245990"/>
            <a:ext cx="8596668" cy="1826581"/>
          </a:xfrm>
        </p:spPr>
        <p:txBody>
          <a:bodyPr/>
          <a:lstStyle/>
          <a:p>
            <a:pPr algn="ctr"/>
            <a:r>
              <a:rPr lang="en-US"/>
              <a:t>Possible </a:t>
            </a:r>
            <a:r>
              <a:rPr lang="en-US" b="1">
                <a:solidFill>
                  <a:schemeClr val="accent5">
                    <a:lumMod val="75000"/>
                  </a:schemeClr>
                </a:solidFill>
              </a:rPr>
              <a:t>Emergency Responder </a:t>
            </a:r>
            <a:r>
              <a:rPr lang="en-US"/>
              <a:t>Exception to FFCRA Requirements</a:t>
            </a:r>
          </a:p>
        </p:txBody>
      </p:sp>
      <p:sp>
        <p:nvSpPr>
          <p:cNvPr id="3" name="Text Placeholder 2">
            <a:extLst>
              <a:ext uri="{FF2B5EF4-FFF2-40B4-BE49-F238E27FC236}">
                <a16:creationId xmlns:a16="http://schemas.microsoft.com/office/drawing/2014/main" id="{18E9C05C-C8AC-4548-9165-E0F0B72C595C}"/>
              </a:ext>
            </a:extLst>
          </p:cNvPr>
          <p:cNvSpPr>
            <a:spLocks noGrp="1"/>
          </p:cNvSpPr>
          <p:nvPr>
            <p:ph type="body" idx="1"/>
          </p:nvPr>
        </p:nvSpPr>
        <p:spPr>
          <a:xfrm>
            <a:off x="677335" y="5072571"/>
            <a:ext cx="8596668" cy="860400"/>
          </a:xfrm>
        </p:spPr>
        <p:txBody>
          <a:bodyPr/>
          <a:lstStyle/>
          <a:p>
            <a:pPr algn="ctr"/>
            <a:r>
              <a:rPr lang="en-US" i="1"/>
              <a:t>What does this mean?  Does the exception still apply?</a:t>
            </a:r>
          </a:p>
        </p:txBody>
      </p:sp>
      <p:pic>
        <p:nvPicPr>
          <p:cNvPr id="7170" name="Picture 2" descr="Hundreds of Schneider Associates Serve as Volunteer Emergency Responders">
            <a:extLst>
              <a:ext uri="{FF2B5EF4-FFF2-40B4-BE49-F238E27FC236}">
                <a16:creationId xmlns:a16="http://schemas.microsoft.com/office/drawing/2014/main" id="{F282BDDA-9B7E-47A1-9174-CD7843CC4C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26552" y="899554"/>
            <a:ext cx="3698234" cy="28662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3EC045D-A9E0-43BF-AABE-2926F0D51DF2}"/>
              </a:ext>
            </a:extLst>
          </p:cNvPr>
          <p:cNvSpPr>
            <a:spLocks noGrp="1"/>
          </p:cNvSpPr>
          <p:nvPr>
            <p:ph type="sldNum" sz="quarter" idx="12"/>
          </p:nvPr>
        </p:nvSpPr>
        <p:spPr/>
        <p:txBody>
          <a:bodyPr/>
          <a:lstStyle/>
          <a:p>
            <a:fld id="{61694C11-F899-46D0-B2BC-DC84C242F1A6}" type="slidenum">
              <a:rPr lang="en-US" smtClean="0"/>
              <a:t>54</a:t>
            </a:fld>
            <a:endParaRPr lang="en-US"/>
          </a:p>
        </p:txBody>
      </p:sp>
    </p:spTree>
    <p:extLst>
      <p:ext uri="{BB962C8B-B14F-4D97-AF65-F5344CB8AC3E}">
        <p14:creationId xmlns:p14="http://schemas.microsoft.com/office/powerpoint/2010/main" val="1890846097"/>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itle 7">
            <a:extLst>
              <a:ext uri="{FF2B5EF4-FFF2-40B4-BE49-F238E27FC236}">
                <a16:creationId xmlns:a16="http://schemas.microsoft.com/office/drawing/2014/main" id="{69370D58-073A-47E3-8F0A-337CAFC18086}"/>
              </a:ext>
            </a:extLst>
          </p:cNvPr>
          <p:cNvSpPr>
            <a:spLocks noGrp="1"/>
          </p:cNvSpPr>
          <p:nvPr>
            <p:ph type="title"/>
          </p:nvPr>
        </p:nvSpPr>
        <p:spPr/>
        <p:txBody>
          <a:bodyPr/>
          <a:lstStyle/>
          <a:p>
            <a:r>
              <a:rPr lang="en-US"/>
              <a:t>Employers May Exclude Emergency Responders from FFCRA Leave Provisions </a:t>
            </a:r>
          </a:p>
        </p:txBody>
      </p:sp>
      <p:sp>
        <p:nvSpPr>
          <p:cNvPr id="5" name="Content Placeholder 4">
            <a:extLst>
              <a:ext uri="{FF2B5EF4-FFF2-40B4-BE49-F238E27FC236}">
                <a16:creationId xmlns:a16="http://schemas.microsoft.com/office/drawing/2014/main" id="{FE59F465-6E91-4AEA-84AB-1B6A0DF03155}"/>
              </a:ext>
            </a:extLst>
          </p:cNvPr>
          <p:cNvSpPr>
            <a:spLocks noGrp="1"/>
          </p:cNvSpPr>
          <p:nvPr>
            <p:ph idx="1"/>
          </p:nvPr>
        </p:nvSpPr>
        <p:spPr>
          <a:xfrm>
            <a:off x="677334" y="2160589"/>
            <a:ext cx="8596668" cy="4087811"/>
          </a:xfrm>
        </p:spPr>
        <p:txBody>
          <a:bodyPr>
            <a:normAutofit fontScale="92500" lnSpcReduction="10000"/>
          </a:bodyPr>
          <a:lstStyle/>
          <a:p>
            <a:r>
              <a:rPr lang="en-US"/>
              <a:t>“The EFMLEA and the EPSLA both provide that </a:t>
            </a:r>
            <a:r>
              <a:rPr lang="en-US">
                <a:solidFill>
                  <a:schemeClr val="bg2">
                    <a:lumMod val="75000"/>
                  </a:schemeClr>
                </a:solidFill>
              </a:rPr>
              <a:t>an employer may exclude employees who are </a:t>
            </a:r>
            <a:r>
              <a:rPr lang="en-US"/>
              <a:t>health care providers or </a:t>
            </a:r>
            <a:r>
              <a:rPr lang="en-US">
                <a:solidFill>
                  <a:schemeClr val="bg2">
                    <a:lumMod val="75000"/>
                  </a:schemeClr>
                </a:solidFill>
              </a:rPr>
              <a:t>emergency responders from leave requirements under the Acts </a:t>
            </a:r>
            <a:r>
              <a:rPr lang="en-US"/>
              <a:t>… An employer’s exercise of this option does not impact an employee’s earned or accrued sick, personal, vacation, or other employer-provided leave under the employer’s established policies. Further, an employer’s exercise of this option does not authorize an employer to prevent an employee who is a health care provider or emergency responder from taking earned or accrued leave in accordance with established employer policies.</a:t>
            </a:r>
          </a:p>
          <a:p>
            <a:r>
              <a:rPr lang="en-US"/>
              <a:t>Because an employer is not required to exercise this option, if an employer does not elect to exclude an otherwise-eligible health care provider or emergency responder from taking paid leave under the EPSLA or the EFMLEA, such leave is subject to all other requirements of those laws and this Part, and should be treated in the same manner for purposes of the tax credit created by the FFCRA. </a:t>
            </a:r>
            <a:r>
              <a:rPr lang="en-US">
                <a:solidFill>
                  <a:schemeClr val="bg2">
                    <a:lumMod val="75000"/>
                  </a:schemeClr>
                </a:solidFill>
              </a:rPr>
              <a:t>To minimize the spread of COVID–19, the Department encourages employers to be judicious when using this definition to exempt health care providers and emergency responders from the provisions of the FFCRA.” </a:t>
            </a:r>
          </a:p>
        </p:txBody>
      </p:sp>
      <p:sp>
        <p:nvSpPr>
          <p:cNvPr id="7" name="Text Placeholder 5">
            <a:extLst>
              <a:ext uri="{FF2B5EF4-FFF2-40B4-BE49-F238E27FC236}">
                <a16:creationId xmlns:a16="http://schemas.microsoft.com/office/drawing/2014/main" id="{2724B2B1-ECF0-4408-969E-015FAEF3EA1D}"/>
              </a:ext>
            </a:extLst>
          </p:cNvPr>
          <p:cNvSpPr txBox="1"/>
          <p:nvPr/>
        </p:nvSpPr>
        <p:spPr>
          <a:xfrm>
            <a:off x="519073" y="6485384"/>
            <a:ext cx="8596668" cy="2983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400" i="1">
                <a:solidFill>
                  <a:schemeClr val="bg1">
                    <a:lumMod val="50000"/>
                  </a:schemeClr>
                </a:solidFill>
              </a:rPr>
              <a:t>See DOL Regulations: https://www.govinfo.gov/content/pkg/FR-2020-04-06/pdf/2020-07237.pdf</a:t>
            </a:r>
            <a:endParaRPr lang="en-US" sz="1400">
              <a:solidFill>
                <a:schemeClr val="bg1">
                  <a:lumMod val="50000"/>
                </a:schemeClr>
              </a:solidFill>
            </a:endParaRPr>
          </a:p>
        </p:txBody>
      </p:sp>
      <p:sp>
        <p:nvSpPr>
          <p:cNvPr id="2" name="Slide Number Placeholder 1">
            <a:extLst>
              <a:ext uri="{FF2B5EF4-FFF2-40B4-BE49-F238E27FC236}">
                <a16:creationId xmlns:a16="http://schemas.microsoft.com/office/drawing/2014/main" id="{BBD8DF1B-5F6A-4247-9689-B8006D72E1A1}"/>
              </a:ext>
            </a:extLst>
          </p:cNvPr>
          <p:cNvSpPr>
            <a:spLocks noGrp="1"/>
          </p:cNvSpPr>
          <p:nvPr>
            <p:ph type="sldNum" sz="quarter" idx="12"/>
          </p:nvPr>
        </p:nvSpPr>
        <p:spPr/>
        <p:txBody>
          <a:bodyPr/>
          <a:lstStyle/>
          <a:p>
            <a:fld id="{61694C11-F899-46D0-B2BC-DC84C242F1A6}" type="slidenum">
              <a:rPr lang="en-US" smtClean="0"/>
              <a:t>55</a:t>
            </a:fld>
            <a:endParaRPr lang="en-US"/>
          </a:p>
        </p:txBody>
      </p:sp>
    </p:spTree>
    <p:extLst>
      <p:ext uri="{BB962C8B-B14F-4D97-AF65-F5344CB8AC3E}">
        <p14:creationId xmlns:p14="http://schemas.microsoft.com/office/powerpoint/2010/main" val="990508636"/>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DDA61EB3-4E6A-483B-B07E-EBAD67E9F9B7}"/>
              </a:ext>
            </a:extLst>
          </p:cNvPr>
          <p:cNvSpPr>
            <a:spLocks noGrp="1"/>
          </p:cNvSpPr>
          <p:nvPr>
            <p:ph type="title"/>
          </p:nvPr>
        </p:nvSpPr>
        <p:spPr>
          <a:xfrm>
            <a:off x="650957" y="453045"/>
            <a:ext cx="8596668" cy="1002072"/>
          </a:xfrm>
        </p:spPr>
        <p:txBody>
          <a:bodyPr/>
          <a:lstStyle/>
          <a:p>
            <a:pPr algn="ctr"/>
            <a:r>
              <a:rPr lang="en-US">
                <a:solidFill>
                  <a:schemeClr val="accent5">
                    <a:lumMod val="75000"/>
                  </a:schemeClr>
                </a:solidFill>
              </a:rPr>
              <a:t>DOL “</a:t>
            </a:r>
            <a:r>
              <a:rPr lang="en-US" u="sng">
                <a:solidFill>
                  <a:schemeClr val="accent5">
                    <a:lumMod val="75000"/>
                  </a:schemeClr>
                </a:solidFill>
              </a:rPr>
              <a:t>Emergency Responder</a:t>
            </a:r>
            <a:r>
              <a:rPr lang="en-US">
                <a:solidFill>
                  <a:schemeClr val="accent5">
                    <a:lumMod val="75000"/>
                  </a:schemeClr>
                </a:solidFill>
              </a:rPr>
              <a:t>” Definition</a:t>
            </a:r>
          </a:p>
        </p:txBody>
      </p:sp>
      <p:sp>
        <p:nvSpPr>
          <p:cNvPr id="7" name="Content Placeholder 6">
            <a:extLst>
              <a:ext uri="{FF2B5EF4-FFF2-40B4-BE49-F238E27FC236}">
                <a16:creationId xmlns:a16="http://schemas.microsoft.com/office/drawing/2014/main" id="{27D1D688-3F6A-49FD-BA75-C1C37F8AB110}"/>
              </a:ext>
            </a:extLst>
          </p:cNvPr>
          <p:cNvSpPr>
            <a:spLocks noGrp="1"/>
          </p:cNvSpPr>
          <p:nvPr>
            <p:ph idx="1"/>
          </p:nvPr>
        </p:nvSpPr>
        <p:spPr>
          <a:xfrm>
            <a:off x="430823" y="1635370"/>
            <a:ext cx="9267092" cy="4405994"/>
          </a:xfrm>
        </p:spPr>
        <p:txBody>
          <a:bodyPr>
            <a:normAutofit lnSpcReduction="10000"/>
          </a:bodyPr>
          <a:lstStyle/>
          <a:p>
            <a:r>
              <a:rPr lang="en-US"/>
              <a:t>“For the purposes of Employees who may be excluded from Paid Sick Leave or Expanded Family and Medical Leave by their Employer under the FFCRA, </a:t>
            </a:r>
            <a:r>
              <a:rPr lang="en-US">
                <a:solidFill>
                  <a:schemeClr val="bg2">
                    <a:lumMod val="75000"/>
                  </a:schemeClr>
                </a:solidFill>
              </a:rPr>
              <a:t>an emergency responder is anyone necessary for the provision of transport, care, healthcare, comfort and nutrition of such patients, or others needed for the response to COVID-19.</a:t>
            </a:r>
            <a:r>
              <a:rPr lang="en-US"/>
              <a:t> This includes but is not limited to military or national guard, law enforcement officers, correctional institution personnel, fire fighters, emergency medical services personnel, physicians, nurses, public health personnel, emergency medical technicians, paramedics, emergency management personnel, 911 operators, child welfare workers and service providers, </a:t>
            </a:r>
            <a:r>
              <a:rPr lang="en-US">
                <a:solidFill>
                  <a:schemeClr val="bg2">
                    <a:lumMod val="75000"/>
                  </a:schemeClr>
                </a:solidFill>
              </a:rPr>
              <a:t>public works personnel, and persons with skills or training in operating specialized equipment or other skills needed to provide aid in a declared emergency, as well as individuals who work for such facilities employing these individuals and whose work is necessary to maintain the operation of the facility.</a:t>
            </a:r>
            <a:r>
              <a:rPr lang="en-US"/>
              <a:t> This also includes any individual whom the highest official of a State or territory, including the District of Columbia, determines is an emergency responder necessary for that State’s or territory’s or the District of Columbia’s response to COVID-19.”</a:t>
            </a:r>
          </a:p>
        </p:txBody>
      </p:sp>
      <p:sp>
        <p:nvSpPr>
          <p:cNvPr id="2" name="Text Placeholder 5">
            <a:extLst>
              <a:ext uri="{FF2B5EF4-FFF2-40B4-BE49-F238E27FC236}">
                <a16:creationId xmlns:a16="http://schemas.microsoft.com/office/drawing/2014/main" id="{9B63E2C4-A781-4864-9004-2D8EDEAEAEC2}"/>
              </a:ext>
            </a:extLst>
          </p:cNvPr>
          <p:cNvSpPr txBox="1"/>
          <p:nvPr/>
        </p:nvSpPr>
        <p:spPr>
          <a:xfrm>
            <a:off x="519073" y="6485384"/>
            <a:ext cx="8596668" cy="2983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400" i="1">
                <a:solidFill>
                  <a:schemeClr val="bg1">
                    <a:lumMod val="50000"/>
                  </a:schemeClr>
                </a:solidFill>
              </a:rPr>
              <a:t>See DOL Q&amp;A #57: https://www.dol.gov/agencies/whd/pandemic/ffcra-questions</a:t>
            </a:r>
            <a:endParaRPr lang="en-US" sz="1400">
              <a:solidFill>
                <a:schemeClr val="bg1">
                  <a:lumMod val="50000"/>
                </a:schemeClr>
              </a:solidFill>
            </a:endParaRPr>
          </a:p>
        </p:txBody>
      </p:sp>
      <p:sp>
        <p:nvSpPr>
          <p:cNvPr id="3" name="Slide Number Placeholder 2">
            <a:extLst>
              <a:ext uri="{FF2B5EF4-FFF2-40B4-BE49-F238E27FC236}">
                <a16:creationId xmlns:a16="http://schemas.microsoft.com/office/drawing/2014/main" id="{1B12910B-81BD-41D9-A3A8-E988336B298D}"/>
              </a:ext>
            </a:extLst>
          </p:cNvPr>
          <p:cNvSpPr>
            <a:spLocks noGrp="1"/>
          </p:cNvSpPr>
          <p:nvPr>
            <p:ph type="sldNum" sz="quarter" idx="12"/>
          </p:nvPr>
        </p:nvSpPr>
        <p:spPr/>
        <p:txBody>
          <a:bodyPr/>
          <a:lstStyle/>
          <a:p>
            <a:fld id="{61694C11-F899-46D0-B2BC-DC84C242F1A6}" type="slidenum">
              <a:rPr lang="en-US" smtClean="0"/>
              <a:t>56</a:t>
            </a:fld>
            <a:endParaRPr lang="en-US"/>
          </a:p>
        </p:txBody>
      </p:sp>
    </p:spTree>
    <p:extLst>
      <p:ext uri="{BB962C8B-B14F-4D97-AF65-F5344CB8AC3E}">
        <p14:creationId xmlns:p14="http://schemas.microsoft.com/office/powerpoint/2010/main" val="2217890369"/>
      </p:ext>
    </p:ext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456E297A-F187-44EB-8832-4F83609AB90D}"/>
              </a:ext>
            </a:extLst>
          </p:cNvPr>
          <p:cNvSpPr>
            <a:spLocks noGrp="1"/>
          </p:cNvSpPr>
          <p:nvPr>
            <p:ph type="title"/>
          </p:nvPr>
        </p:nvSpPr>
        <p:spPr>
          <a:xfrm>
            <a:off x="2643710" y="1019472"/>
            <a:ext cx="6896124" cy="1362807"/>
          </a:xfrm>
        </p:spPr>
        <p:txBody>
          <a:bodyPr>
            <a:noAutofit/>
          </a:bodyPr>
          <a:lstStyle/>
          <a:p>
            <a:r>
              <a:rPr lang="en-US" sz="2800"/>
              <a:t>Are </a:t>
            </a:r>
            <a:r>
              <a:rPr lang="en-US" sz="2800" u="sng"/>
              <a:t>any of your</a:t>
            </a:r>
            <a:r>
              <a:rPr lang="en-US" sz="2800"/>
              <a:t> Cooperative employees “emergency responders” for purposes of FFCRA?  </a:t>
            </a:r>
            <a:endParaRPr lang="en-US" sz="2800" i="1">
              <a:solidFill>
                <a:schemeClr val="accent5">
                  <a:lumMod val="75000"/>
                </a:schemeClr>
              </a:solidFill>
            </a:endParaRPr>
          </a:p>
        </p:txBody>
      </p:sp>
      <p:pic>
        <p:nvPicPr>
          <p:cNvPr id="3074" name="Picture 2" descr="First Electric Cooperative - Home | Facebook">
            <a:extLst>
              <a:ext uri="{FF2B5EF4-FFF2-40B4-BE49-F238E27FC236}">
                <a16:creationId xmlns:a16="http://schemas.microsoft.com/office/drawing/2014/main" id="{027ECEEE-5EC9-4C8E-AADE-F2842DBA81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585" y="634076"/>
            <a:ext cx="2143125"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AFFA76D-406A-42D3-AE02-47B3D4CAA271}"/>
              </a:ext>
            </a:extLst>
          </p:cNvPr>
          <p:cNvSpPr>
            <a:spLocks noGrp="1"/>
          </p:cNvSpPr>
          <p:nvPr>
            <p:ph type="sldNum" sz="quarter" idx="12"/>
          </p:nvPr>
        </p:nvSpPr>
        <p:spPr/>
        <p:txBody>
          <a:bodyPr/>
          <a:lstStyle/>
          <a:p>
            <a:fld id="{61694C11-F899-46D0-B2BC-DC84C242F1A6}" type="slidenum">
              <a:rPr lang="en-US" smtClean="0"/>
              <a:t>57</a:t>
            </a:fld>
            <a:endParaRPr lang="en-US"/>
          </a:p>
        </p:txBody>
      </p:sp>
      <p:sp>
        <p:nvSpPr>
          <p:cNvPr id="5" name="Title 3">
            <a:extLst>
              <a:ext uri="{FF2B5EF4-FFF2-40B4-BE49-F238E27FC236}">
                <a16:creationId xmlns:a16="http://schemas.microsoft.com/office/drawing/2014/main" id="{612F4901-0530-4D6E-89C3-A01DCAF9D189}"/>
              </a:ext>
            </a:extLst>
          </p:cNvPr>
          <p:cNvSpPr txBox="1"/>
          <p:nvPr/>
        </p:nvSpPr>
        <p:spPr>
          <a:xfrm>
            <a:off x="985417" y="2915086"/>
            <a:ext cx="9046785" cy="2728546"/>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US" sz="2800" i="1">
                <a:solidFill>
                  <a:schemeClr val="accent5">
                    <a:lumMod val="75000"/>
                  </a:schemeClr>
                </a:solidFill>
              </a:rPr>
              <a:t>If yes, who?</a:t>
            </a:r>
          </a:p>
          <a:p>
            <a:pPr marL="457200" indent="-457200">
              <a:buFont typeface="Arial" panose="020b0604020202020204" pitchFamily="34" charset="0"/>
              <a:buChar char="•"/>
            </a:pPr>
            <a:r>
              <a:rPr lang="en-US" sz="2800" i="1">
                <a:solidFill>
                  <a:schemeClr val="accent5">
                    <a:lumMod val="75000"/>
                  </a:schemeClr>
                </a:solidFill>
              </a:rPr>
              <a:t>And what is the significance?</a:t>
            </a:r>
          </a:p>
          <a:p>
            <a:pPr marL="457200" indent="-457200">
              <a:buFont typeface="Arial" panose="020b0604020202020204" pitchFamily="34" charset="0"/>
              <a:buChar char="•"/>
            </a:pPr>
            <a:r>
              <a:rPr lang="en-US" sz="2800" i="1">
                <a:solidFill>
                  <a:schemeClr val="accent5">
                    <a:lumMod val="75000"/>
                  </a:schemeClr>
                </a:solidFill>
              </a:rPr>
              <a:t>Could DOL’s definition of “emergency responder” be challenged ion the same way that “health care provider” has been challenged?</a:t>
            </a:r>
          </a:p>
          <a:p>
            <a:pPr marL="457200" indent="-457200">
              <a:buFont typeface="Arial" panose="020b0604020202020204" pitchFamily="34" charset="0"/>
              <a:buChar char="•"/>
            </a:pPr>
            <a:r>
              <a:rPr lang="en-US" sz="2800" i="1">
                <a:solidFill>
                  <a:schemeClr val="accent5">
                    <a:lumMod val="75000"/>
                  </a:schemeClr>
                </a:solidFill>
              </a:rPr>
              <a:t>If so, what would be the ramifications?</a:t>
            </a:r>
          </a:p>
        </p:txBody>
      </p:sp>
    </p:spTree>
    <p:extLst>
      <p:ext uri="{BB962C8B-B14F-4D97-AF65-F5344CB8AC3E}">
        <p14:creationId xmlns:p14="http://schemas.microsoft.com/office/powerpoint/2010/main" val="3133855954"/>
      </p:ext>
    </p:extLst>
  </p:cSld>
  <p:clrMapOvr>
    <a:masterClrMapping/>
  </p:clrMapOvr>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2726CB0B-0E13-4912-AD8A-4510FB3FA49D}"/>
              </a:ext>
            </a:extLst>
          </p:cNvPr>
          <p:cNvSpPr>
            <a:spLocks noGrp="1"/>
          </p:cNvSpPr>
          <p:nvPr>
            <p:ph type="title"/>
          </p:nvPr>
        </p:nvSpPr>
        <p:spPr>
          <a:xfrm>
            <a:off x="4954554" y="1459171"/>
            <a:ext cx="4282125" cy="1826581"/>
          </a:xfrm>
        </p:spPr>
        <p:txBody>
          <a:bodyPr/>
          <a:lstStyle/>
          <a:p>
            <a:r>
              <a:rPr lang="en-US"/>
              <a:t>Tread carefully!</a:t>
            </a:r>
          </a:p>
        </p:txBody>
      </p:sp>
      <p:sp>
        <p:nvSpPr>
          <p:cNvPr id="6" name="Text Placeholder 5">
            <a:extLst>
              <a:ext uri="{FF2B5EF4-FFF2-40B4-BE49-F238E27FC236}">
                <a16:creationId xmlns:a16="http://schemas.microsoft.com/office/drawing/2014/main" id="{D4689A8D-9962-43B4-B181-63F310453CAB}"/>
              </a:ext>
            </a:extLst>
          </p:cNvPr>
          <p:cNvSpPr>
            <a:spLocks noGrp="1"/>
          </p:cNvSpPr>
          <p:nvPr>
            <p:ph type="body" idx="1"/>
          </p:nvPr>
        </p:nvSpPr>
        <p:spPr>
          <a:xfrm>
            <a:off x="5029200" y="3285752"/>
            <a:ext cx="4702001" cy="860400"/>
          </a:xfrm>
        </p:spPr>
        <p:txBody>
          <a:bodyPr>
            <a:normAutofit fontScale="92500" lnSpcReduction="20000"/>
          </a:bodyPr>
          <a:lstStyle/>
          <a:p>
            <a:r>
              <a:rPr lang="en-US" i="1"/>
              <a:t>Consult with legal counsel if you plan to exclude certain employees from the FFCRA’s paid leave provisions.</a:t>
            </a:r>
          </a:p>
        </p:txBody>
      </p:sp>
      <p:pic>
        <p:nvPicPr>
          <p:cNvPr id="4100" name="Picture 4" descr="ATTENTION, DANGER, CAUTION Warning, Danger vector sign. CAUTION sign  triangle yellow warning sign. | Yellow sign, Signs, Sticker template">
            <a:extLst>
              <a:ext uri="{FF2B5EF4-FFF2-40B4-BE49-F238E27FC236}">
                <a16:creationId xmlns:a16="http://schemas.microsoft.com/office/drawing/2014/main" id="{D14FE02A-8719-401B-821C-65FAB9A770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0069" y="1459171"/>
            <a:ext cx="3305175" cy="33051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63FFFDD-5C5D-4B5E-A542-93FB4ABAB600}"/>
              </a:ext>
            </a:extLst>
          </p:cNvPr>
          <p:cNvSpPr>
            <a:spLocks noGrp="1"/>
          </p:cNvSpPr>
          <p:nvPr>
            <p:ph type="sldNum" sz="quarter" idx="12"/>
          </p:nvPr>
        </p:nvSpPr>
        <p:spPr/>
        <p:txBody>
          <a:bodyPr/>
          <a:lstStyle/>
          <a:p>
            <a:fld id="{61694C11-F899-46D0-B2BC-DC84C242F1A6}" type="slidenum">
              <a:rPr lang="en-US" smtClean="0"/>
              <a:t>58</a:t>
            </a:fld>
            <a:endParaRPr lang="en-US"/>
          </a:p>
        </p:txBody>
      </p:sp>
    </p:spTree>
    <p:extLst>
      <p:ext uri="{BB962C8B-B14F-4D97-AF65-F5344CB8AC3E}">
        <p14:creationId xmlns:p14="http://schemas.microsoft.com/office/powerpoint/2010/main" val="3285569294"/>
      </p:ext>
    </p:extLst>
  </p:cSld>
  <p:clrMapOvr>
    <a:masterClrMapping/>
  </p:clrMapOvr>
  <p:transition/>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itle 4">
            <a:extLst>
              <a:ext uri="{FF2B5EF4-FFF2-40B4-BE49-F238E27FC236}">
                <a16:creationId xmlns:a16="http://schemas.microsoft.com/office/drawing/2014/main" id="{452DC5AD-17FC-43E2-A6E8-9D2A0ECC223E}"/>
              </a:ext>
            </a:extLst>
          </p:cNvPr>
          <p:cNvSpPr>
            <a:spLocks noGrp="1"/>
          </p:cNvSpPr>
          <p:nvPr>
            <p:ph type="title"/>
          </p:nvPr>
        </p:nvSpPr>
        <p:spPr>
          <a:xfrm>
            <a:off x="452443" y="451513"/>
            <a:ext cx="8596668" cy="1826581"/>
          </a:xfrm>
        </p:spPr>
        <p:txBody>
          <a:bodyPr>
            <a:normAutofit fontScale="90000"/>
          </a:bodyPr>
          <a:lstStyle/>
          <a:p>
            <a:pPr algn="ctr"/>
            <a:r>
              <a:rPr lang="en-US">
                <a:solidFill>
                  <a:schemeClr val="tx1"/>
                </a:solidFill>
              </a:rPr>
              <a:t>COVID-19 makes us appreciate the issues that existed </a:t>
            </a:r>
            <a:r>
              <a:rPr lang="en-US" i="1" u="sng">
                <a:solidFill>
                  <a:schemeClr val="tx1"/>
                </a:solidFill>
              </a:rPr>
              <a:t>before</a:t>
            </a:r>
            <a:r>
              <a:rPr lang="en-US">
                <a:solidFill>
                  <a:schemeClr val="tx1"/>
                </a:solidFill>
              </a:rPr>
              <a:t> March 2020!</a:t>
            </a:r>
          </a:p>
        </p:txBody>
      </p:sp>
      <p:sp>
        <p:nvSpPr>
          <p:cNvPr id="4" name="Slide Number Placeholder 3">
            <a:extLst>
              <a:ext uri="{FF2B5EF4-FFF2-40B4-BE49-F238E27FC236}">
                <a16:creationId xmlns:a16="http://schemas.microsoft.com/office/drawing/2014/main" id="{B858642F-91A5-43D3-9BD3-26AC4B448B97}"/>
              </a:ext>
            </a:extLst>
          </p:cNvPr>
          <p:cNvSpPr>
            <a:spLocks noGrp="1"/>
          </p:cNvSpPr>
          <p:nvPr>
            <p:ph type="sldNum" sz="quarter" idx="12"/>
          </p:nvPr>
        </p:nvSpPr>
        <p:spPr/>
        <p:txBody>
          <a:bodyPr/>
          <a:lstStyle/>
          <a:p>
            <a:fld id="{61694C11-F899-46D0-B2BC-DC84C242F1A6}" type="slidenum">
              <a:rPr lang="en-US" smtClean="0"/>
              <a:t>59</a:t>
            </a:fld>
            <a:endParaRPr lang="en-US"/>
          </a:p>
        </p:txBody>
      </p:sp>
      <p:pic>
        <p:nvPicPr>
          <p:cNvPr id="1026" name="Picture 2" descr="Advise employees on any uk human resource issues by Hrsherpa">
            <a:extLst>
              <a:ext uri="{FF2B5EF4-FFF2-40B4-BE49-F238E27FC236}">
                <a16:creationId xmlns:a16="http://schemas.microsoft.com/office/drawing/2014/main" id="{F9F5755A-B4FE-4BA8-9D52-6C71B1B31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73" t="5550" r="1251" b="3321"/>
          <a:stretch>
            <a:fillRect/>
          </a:stretch>
        </p:blipFill>
        <p:spPr bwMode="auto">
          <a:xfrm>
            <a:off x="1600200" y="2278094"/>
            <a:ext cx="6611815" cy="330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59230"/>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28D60017-EA18-493E-9A3C-839108230937}"/>
              </a:ext>
            </a:extLst>
          </p:cNvPr>
          <p:cNvSpPr>
            <a:spLocks noGrp="1"/>
          </p:cNvSpPr>
          <p:nvPr>
            <p:ph type="title"/>
          </p:nvPr>
        </p:nvSpPr>
        <p:spPr>
          <a:xfrm>
            <a:off x="677333" y="4641317"/>
            <a:ext cx="8596667" cy="566738"/>
          </a:xfrm>
        </p:spPr>
        <p:txBody>
          <a:bodyPr/>
          <a:lstStyle/>
          <a:p>
            <a:pPr algn="ctr"/>
            <a:r>
              <a:rPr lang="en-US"/>
              <a:t>U.S. Supreme Court Justices</a:t>
            </a:r>
          </a:p>
        </p:txBody>
      </p:sp>
      <p:pic>
        <p:nvPicPr>
          <p:cNvPr id="8" name="Picture Placeholder 7" descr="A group of people posing for a photo in front of a curtain&#10;&#10;Description automatically generated">
            <a:extLst>
              <a:ext uri="{FF2B5EF4-FFF2-40B4-BE49-F238E27FC236}">
                <a16:creationId xmlns:a16="http://schemas.microsoft.com/office/drawing/2014/main" id="{79AA3C11-DD73-40A2-8B51-821FCB79DC0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799" b="21547"/>
          <a:stretch>
            <a:fillRect/>
          </a:stretch>
        </p:blipFill>
        <p:spPr>
          <a:xfrm>
            <a:off x="677333" y="677489"/>
            <a:ext cx="8596668" cy="3963828"/>
          </a:xfrm>
          <a:ln w="19050">
            <a:solidFill>
              <a:schemeClr val="accent5">
                <a:lumMod val="75000"/>
                <a:alpha val="50000"/>
              </a:schemeClr>
            </a:solidFill>
          </a:ln>
        </p:spPr>
      </p:pic>
      <p:sp>
        <p:nvSpPr>
          <p:cNvPr id="6" name="Text Placeholder 5">
            <a:extLst>
              <a:ext uri="{FF2B5EF4-FFF2-40B4-BE49-F238E27FC236}">
                <a16:creationId xmlns:a16="http://schemas.microsoft.com/office/drawing/2014/main" id="{ACBA1518-8EB7-47CB-9D1E-2FC1249D9619}"/>
              </a:ext>
            </a:extLst>
          </p:cNvPr>
          <p:cNvSpPr>
            <a:spLocks noGrp="1"/>
          </p:cNvSpPr>
          <p:nvPr>
            <p:ph type="body" sz="half" idx="2"/>
          </p:nvPr>
        </p:nvSpPr>
        <p:spPr>
          <a:xfrm>
            <a:off x="677333" y="5208055"/>
            <a:ext cx="8596667" cy="324527"/>
          </a:xfrm>
        </p:spPr>
        <p:txBody>
          <a:bodyPr/>
          <a:lstStyle/>
          <a:p>
            <a:pPr algn="ctr"/>
            <a:r>
              <a:rPr lang="en-US"/>
              <a:t>October 2018 to September 2020</a:t>
            </a:r>
          </a:p>
        </p:txBody>
      </p:sp>
      <p:sp>
        <p:nvSpPr>
          <p:cNvPr id="10" name="Content Placeholder 5">
            <a:extLst>
              <a:ext uri="{FF2B5EF4-FFF2-40B4-BE49-F238E27FC236}">
                <a16:creationId xmlns:a16="http://schemas.microsoft.com/office/drawing/2014/main" id="{C0871465-EC21-4BFE-8B69-268EB1D18505}"/>
              </a:ext>
            </a:extLst>
          </p:cNvPr>
          <p:cNvSpPr txBox="1"/>
          <p:nvPr/>
        </p:nvSpPr>
        <p:spPr>
          <a:xfrm>
            <a:off x="437188" y="6567973"/>
            <a:ext cx="8596668" cy="3245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100" i="1">
                <a:solidFill>
                  <a:schemeClr val="bg1">
                    <a:lumMod val="50000"/>
                  </a:schemeClr>
                </a:solidFill>
              </a:rPr>
              <a:t>Photo: https://www.supremecourt.gov/about/justices.aspx</a:t>
            </a:r>
          </a:p>
        </p:txBody>
      </p:sp>
      <p:sp>
        <p:nvSpPr>
          <p:cNvPr id="2" name="Slide Number Placeholder 1">
            <a:extLst>
              <a:ext uri="{FF2B5EF4-FFF2-40B4-BE49-F238E27FC236}">
                <a16:creationId xmlns:a16="http://schemas.microsoft.com/office/drawing/2014/main" id="{5FE5EA64-2E7A-4855-B0BE-47F1D6CC7656}"/>
              </a:ext>
            </a:extLst>
          </p:cNvPr>
          <p:cNvSpPr>
            <a:spLocks noGrp="1"/>
          </p:cNvSpPr>
          <p:nvPr>
            <p:ph type="sldNum" sz="quarter" idx="12"/>
          </p:nvPr>
        </p:nvSpPr>
        <p:spPr/>
        <p:txBody>
          <a:bodyPr/>
          <a:lstStyle/>
          <a:p>
            <a:fld id="{61694C11-F899-46D0-B2BC-DC84C242F1A6}" type="slidenum">
              <a:rPr lang="en-US" smtClean="0"/>
              <a:t>6</a:t>
            </a:fld>
            <a:endParaRPr lang="en-US"/>
          </a:p>
        </p:txBody>
      </p:sp>
    </p:spTree>
    <p:extLst>
      <p:ext uri="{BB962C8B-B14F-4D97-AF65-F5344CB8AC3E}">
        <p14:creationId xmlns:p14="http://schemas.microsoft.com/office/powerpoint/2010/main" val="3213472042"/>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0B2E9AE9-9E8B-4A3A-9146-F1240655EFF0}"/>
              </a:ext>
            </a:extLst>
          </p:cNvPr>
          <p:cNvSpPr>
            <a:spLocks noGrp="1"/>
          </p:cNvSpPr>
          <p:nvPr>
            <p:ph type="title"/>
          </p:nvPr>
        </p:nvSpPr>
        <p:spPr>
          <a:xfrm>
            <a:off x="677334" y="4192495"/>
            <a:ext cx="8596668" cy="991146"/>
          </a:xfrm>
        </p:spPr>
        <p:txBody>
          <a:bodyPr/>
          <a:lstStyle/>
          <a:p>
            <a:pPr algn="ctr"/>
            <a:r>
              <a:rPr lang="en-US"/>
              <a:t>Florida Drug-Free Workplace</a:t>
            </a:r>
          </a:p>
        </p:txBody>
      </p:sp>
      <p:sp>
        <p:nvSpPr>
          <p:cNvPr id="2" name="Slide Number Placeholder 1">
            <a:extLst>
              <a:ext uri="{FF2B5EF4-FFF2-40B4-BE49-F238E27FC236}">
                <a16:creationId xmlns:a16="http://schemas.microsoft.com/office/drawing/2014/main" id="{7487896D-2AC3-4D2A-992D-94800CD9139D}"/>
              </a:ext>
            </a:extLst>
          </p:cNvPr>
          <p:cNvSpPr>
            <a:spLocks noGrp="1"/>
          </p:cNvSpPr>
          <p:nvPr>
            <p:ph type="sldNum" sz="quarter" idx="12"/>
          </p:nvPr>
        </p:nvSpPr>
        <p:spPr/>
        <p:txBody>
          <a:bodyPr/>
          <a:lstStyle/>
          <a:p>
            <a:fld id="{61694C11-F899-46D0-B2BC-DC84C242F1A6}" type="slidenum">
              <a:rPr lang="en-US" smtClean="0"/>
              <a:t>60</a:t>
            </a:fld>
            <a:endParaRPr lang="en-US"/>
          </a:p>
        </p:txBody>
      </p:sp>
      <p:pic>
        <p:nvPicPr>
          <p:cNvPr id="1026" name="Picture 2" descr="Develop A Drug Free Workplace Policy">
            <a:extLst>
              <a:ext uri="{FF2B5EF4-FFF2-40B4-BE49-F238E27FC236}">
                <a16:creationId xmlns:a16="http://schemas.microsoft.com/office/drawing/2014/main" id="{AE9FB9B0-3DB0-4E6E-B2A1-A8EC77F50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05" t="7156" r="5314" b="7329"/>
          <a:stretch>
            <a:fillRect/>
          </a:stretch>
        </p:blipFill>
        <p:spPr bwMode="auto">
          <a:xfrm>
            <a:off x="2917997" y="1038569"/>
            <a:ext cx="3278096" cy="315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75581"/>
      </p:ext>
    </p:extLst>
  </p:cSld>
  <p:clrMapOvr>
    <a:masterClrMapping/>
  </p:clrMapOvr>
  <p:transition/>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544D6816-01F7-4179-9747-5D6D01D1EB05}"/>
              </a:ext>
            </a:extLst>
          </p:cNvPr>
          <p:cNvSpPr>
            <a:spLocks noGrp="1"/>
          </p:cNvSpPr>
          <p:nvPr>
            <p:ph type="title"/>
          </p:nvPr>
        </p:nvSpPr>
        <p:spPr>
          <a:xfrm>
            <a:off x="590551" y="609600"/>
            <a:ext cx="8947062" cy="1320800"/>
          </a:xfrm>
        </p:spPr>
        <p:txBody>
          <a:bodyPr>
            <a:normAutofit/>
          </a:bodyPr>
          <a:lstStyle/>
          <a:p>
            <a:pPr algn="ctr"/>
            <a:r>
              <a:rPr lang="en-US"/>
              <a:t>Are you a “Florida Drug-Free Workplace”?</a:t>
            </a:r>
            <a:br>
              <a:rPr lang="en-US"/>
            </a:br>
            <a:r>
              <a:rPr lang="en-US" sz="1800" i="1"/>
              <a:t>(for workers’ compensation insurance purposes)</a:t>
            </a:r>
            <a:endParaRPr lang="en-US" sz="1800"/>
          </a:p>
        </p:txBody>
      </p:sp>
      <p:sp>
        <p:nvSpPr>
          <p:cNvPr id="5" name="Text Placeholder 4">
            <a:extLst>
              <a:ext uri="{FF2B5EF4-FFF2-40B4-BE49-F238E27FC236}">
                <a16:creationId xmlns:a16="http://schemas.microsoft.com/office/drawing/2014/main" id="{FED50AB1-F603-4561-A71B-97C9EA69FCFA}"/>
              </a:ext>
            </a:extLst>
          </p:cNvPr>
          <p:cNvSpPr>
            <a:spLocks noGrp="1"/>
          </p:cNvSpPr>
          <p:nvPr>
            <p:ph type="body" idx="1"/>
          </p:nvPr>
        </p:nvSpPr>
        <p:spPr>
          <a:xfrm>
            <a:off x="675745" y="1482592"/>
            <a:ext cx="4185623" cy="576262"/>
          </a:xfrm>
        </p:spPr>
        <p:txBody>
          <a:bodyPr/>
          <a:lstStyle/>
          <a:p>
            <a:pPr algn="ctr"/>
            <a:r>
              <a:rPr lang="en-US" b="1" u="sng">
                <a:solidFill>
                  <a:srgbClr val="00B050"/>
                </a:solidFill>
              </a:rPr>
              <a:t>If YES:</a:t>
            </a:r>
          </a:p>
        </p:txBody>
      </p:sp>
      <p:sp>
        <p:nvSpPr>
          <p:cNvPr id="6" name="Content Placeholder 5">
            <a:extLst>
              <a:ext uri="{FF2B5EF4-FFF2-40B4-BE49-F238E27FC236}">
                <a16:creationId xmlns:a16="http://schemas.microsoft.com/office/drawing/2014/main" id="{301914F3-3BBB-4079-A833-122A74A7842C}"/>
              </a:ext>
            </a:extLst>
          </p:cNvPr>
          <p:cNvSpPr>
            <a:spLocks noGrp="1"/>
          </p:cNvSpPr>
          <p:nvPr>
            <p:ph sz="half" idx="2"/>
          </p:nvPr>
        </p:nvSpPr>
        <p:spPr>
          <a:xfrm>
            <a:off x="281877" y="2058854"/>
            <a:ext cx="4579491" cy="3730230"/>
          </a:xfrm>
        </p:spPr>
        <p:txBody>
          <a:bodyPr>
            <a:normAutofit lnSpcReduction="10000"/>
          </a:bodyPr>
          <a:lstStyle/>
          <a:p>
            <a:r>
              <a:rPr lang="en-US"/>
              <a:t>Must comply with all requirements outlined in Florida Statutes § 440.102, including:</a:t>
            </a:r>
          </a:p>
          <a:p>
            <a:pPr lvl="1"/>
            <a:r>
              <a:rPr lang="en-US" sz="1800"/>
              <a:t>Providing notice and the written policy statement to all applicants and employees;</a:t>
            </a:r>
          </a:p>
          <a:p>
            <a:pPr lvl="1"/>
            <a:r>
              <a:rPr lang="en-US" sz="1800"/>
              <a:t>Conducting pre-hire, reasonable suspicion, fitness-for-duty, and follow-up testing;</a:t>
            </a:r>
          </a:p>
          <a:p>
            <a:pPr lvl="1"/>
            <a:r>
              <a:rPr lang="en-US" sz="1800"/>
              <a:t>Meeting various requirements for utilization of a Medical Review Officer (“MRO”) and other procedures. </a:t>
            </a:r>
          </a:p>
          <a:p>
            <a:endParaRPr lang="en-US"/>
          </a:p>
          <a:p>
            <a:pPr lvl="1"/>
            <a:endParaRPr lang="en-US"/>
          </a:p>
        </p:txBody>
      </p:sp>
      <p:sp>
        <p:nvSpPr>
          <p:cNvPr id="7" name="Text Placeholder 6">
            <a:extLst>
              <a:ext uri="{FF2B5EF4-FFF2-40B4-BE49-F238E27FC236}">
                <a16:creationId xmlns:a16="http://schemas.microsoft.com/office/drawing/2014/main" id="{732F7132-EFAB-49AA-A51A-74BE2253236B}"/>
              </a:ext>
            </a:extLst>
          </p:cNvPr>
          <p:cNvSpPr>
            <a:spLocks noGrp="1"/>
          </p:cNvSpPr>
          <p:nvPr>
            <p:ph type="body" sz="quarter" idx="3"/>
          </p:nvPr>
        </p:nvSpPr>
        <p:spPr>
          <a:xfrm>
            <a:off x="5088384" y="1482592"/>
            <a:ext cx="4185618" cy="576262"/>
          </a:xfrm>
        </p:spPr>
        <p:txBody>
          <a:bodyPr/>
          <a:lstStyle/>
          <a:p>
            <a:pPr algn="ctr"/>
            <a:r>
              <a:rPr lang="en-US" b="1" u="sng">
                <a:solidFill>
                  <a:srgbClr val="C00000"/>
                </a:solidFill>
              </a:rPr>
              <a:t>If NO:</a:t>
            </a:r>
          </a:p>
        </p:txBody>
      </p:sp>
      <p:sp>
        <p:nvSpPr>
          <p:cNvPr id="8" name="Content Placeholder 7">
            <a:extLst>
              <a:ext uri="{FF2B5EF4-FFF2-40B4-BE49-F238E27FC236}">
                <a16:creationId xmlns:a16="http://schemas.microsoft.com/office/drawing/2014/main" id="{7E1D2311-94F7-4645-9F08-153135634C73}"/>
              </a:ext>
            </a:extLst>
          </p:cNvPr>
          <p:cNvSpPr>
            <a:spLocks noGrp="1"/>
          </p:cNvSpPr>
          <p:nvPr>
            <p:ph sz="quarter" idx="4"/>
          </p:nvPr>
        </p:nvSpPr>
        <p:spPr>
          <a:xfrm>
            <a:off x="5088384" y="2058854"/>
            <a:ext cx="4579491" cy="3854055"/>
          </a:xfrm>
        </p:spPr>
        <p:txBody>
          <a:bodyPr>
            <a:normAutofit lnSpcReduction="10000"/>
          </a:bodyPr>
          <a:lstStyle/>
          <a:p>
            <a:r>
              <a:rPr lang="en-US"/>
              <a:t>May (but is not required to) perform pre-hire and post-hire drug testing.</a:t>
            </a:r>
          </a:p>
          <a:p>
            <a:r>
              <a:rPr lang="en-US"/>
              <a:t>Not required to comply with § 440.102 requirements but can use those as guidance in formulating drug-testing policies and procedures.</a:t>
            </a:r>
          </a:p>
          <a:p>
            <a:endParaRPr lang="en-US"/>
          </a:p>
        </p:txBody>
      </p:sp>
      <p:sp>
        <p:nvSpPr>
          <p:cNvPr id="9" name="Content Placeholder 2">
            <a:extLst>
              <a:ext uri="{FF2B5EF4-FFF2-40B4-BE49-F238E27FC236}">
                <a16:creationId xmlns:a16="http://schemas.microsoft.com/office/drawing/2014/main" id="{19BDF2EA-94E9-4275-A6B8-8912F3A291FC}"/>
              </a:ext>
            </a:extLst>
          </p:cNvPr>
          <p:cNvSpPr txBox="1"/>
          <p:nvPr/>
        </p:nvSpPr>
        <p:spPr>
          <a:xfrm>
            <a:off x="413722" y="6463968"/>
            <a:ext cx="9635886" cy="30731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ct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ct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ct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US" sz="1000" i="1">
                <a:solidFill>
                  <a:schemeClr val="bg1">
                    <a:lumMod val="50000"/>
                  </a:schemeClr>
                </a:solidFill>
              </a:rPr>
              <a:t>Fla. Stat. § 440.102: http://www.leg.state.fl.us/statutes/index.cfm?App_mode=Display_Statute&amp;URL=0400-0499/0440/Sections/0440.102.html</a:t>
            </a:r>
          </a:p>
        </p:txBody>
      </p:sp>
      <p:sp>
        <p:nvSpPr>
          <p:cNvPr id="2" name="Slide Number Placeholder 1">
            <a:extLst>
              <a:ext uri="{FF2B5EF4-FFF2-40B4-BE49-F238E27FC236}">
                <a16:creationId xmlns:a16="http://schemas.microsoft.com/office/drawing/2014/main" id="{941913AA-25FE-4520-9AC6-E151A1F68887}"/>
              </a:ext>
            </a:extLst>
          </p:cNvPr>
          <p:cNvSpPr>
            <a:spLocks noGrp="1"/>
          </p:cNvSpPr>
          <p:nvPr>
            <p:ph type="sldNum" sz="quarter" idx="12"/>
          </p:nvPr>
        </p:nvSpPr>
        <p:spPr/>
        <p:txBody>
          <a:bodyPr/>
          <a:lstStyle/>
          <a:p>
            <a:fld id="{61694C11-F899-46D0-B2BC-DC84C242F1A6}" type="slidenum">
              <a:rPr lang="en-US" smtClean="0"/>
              <a:t>61</a:t>
            </a:fld>
            <a:endParaRPr lang="en-US"/>
          </a:p>
        </p:txBody>
      </p:sp>
    </p:spTree>
    <p:extLst>
      <p:ext uri="{BB962C8B-B14F-4D97-AF65-F5344CB8AC3E}">
        <p14:creationId xmlns:p14="http://schemas.microsoft.com/office/powerpoint/2010/main" val="483986499"/>
      </p:ext>
    </p:extLst>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itle 6">
            <a:extLst>
              <a:ext uri="{FF2B5EF4-FFF2-40B4-BE49-F238E27FC236}">
                <a16:creationId xmlns:a16="http://schemas.microsoft.com/office/drawing/2014/main" id="{398B7511-D295-48DD-9D83-7BEF22FE7669}"/>
              </a:ext>
            </a:extLst>
          </p:cNvPr>
          <p:cNvSpPr>
            <a:spLocks noGrp="1"/>
          </p:cNvSpPr>
          <p:nvPr>
            <p:ph type="title"/>
          </p:nvPr>
        </p:nvSpPr>
        <p:spPr/>
        <p:txBody>
          <a:bodyPr/>
          <a:lstStyle/>
          <a:p>
            <a:r>
              <a:rPr lang="en-US"/>
              <a:t>Written Policy must Include:</a:t>
            </a:r>
          </a:p>
        </p:txBody>
      </p:sp>
      <p:sp>
        <p:nvSpPr>
          <p:cNvPr id="8" name="Content Placeholder 7">
            <a:extLst>
              <a:ext uri="{FF2B5EF4-FFF2-40B4-BE49-F238E27FC236}">
                <a16:creationId xmlns:a16="http://schemas.microsoft.com/office/drawing/2014/main" id="{8DF8ED65-C66E-4ECE-94AC-434662AFBA30}"/>
              </a:ext>
            </a:extLst>
          </p:cNvPr>
          <p:cNvSpPr>
            <a:spLocks noGrp="1"/>
          </p:cNvSpPr>
          <p:nvPr>
            <p:ph idx="1"/>
          </p:nvPr>
        </p:nvSpPr>
        <p:spPr>
          <a:xfrm>
            <a:off x="677334" y="1723293"/>
            <a:ext cx="8596668" cy="4318070"/>
          </a:xfrm>
        </p:spPr>
        <p:txBody>
          <a:bodyPr>
            <a:normAutofit/>
          </a:bodyPr>
          <a:lstStyle/>
          <a:p>
            <a:r>
              <a:rPr lang="en-US" sz="2000"/>
              <a:t>“A </a:t>
            </a:r>
            <a:r>
              <a:rPr lang="en-US" sz="2000" b="1">
                <a:solidFill>
                  <a:srgbClr val="00B050"/>
                </a:solidFill>
              </a:rPr>
              <a:t>list of the most common medications</a:t>
            </a:r>
            <a:r>
              <a:rPr lang="en-US" sz="2000"/>
              <a:t>, by brand name or common name, as applicable, as well as by chemical name, </a:t>
            </a:r>
            <a:r>
              <a:rPr lang="en-US" sz="2000" b="1">
                <a:solidFill>
                  <a:srgbClr val="00B050"/>
                </a:solidFill>
              </a:rPr>
              <a:t>which may alter or affect a drug test</a:t>
            </a:r>
            <a:r>
              <a:rPr lang="en-US" sz="2000">
                <a:solidFill>
                  <a:srgbClr val="00B050"/>
                </a:solidFill>
              </a:rPr>
              <a:t>.</a:t>
            </a:r>
            <a:r>
              <a:rPr lang="en-US" sz="2000"/>
              <a:t> A list of such medications as developed by the Agency for Health Care Administration shall be available to employers through the department.”</a:t>
            </a:r>
          </a:p>
          <a:p>
            <a:endParaRPr lang="en-US" sz="2000"/>
          </a:p>
          <a:p>
            <a:r>
              <a:rPr lang="en-US" sz="2000"/>
              <a:t>“A </a:t>
            </a:r>
            <a:r>
              <a:rPr lang="en-US" sz="2000" b="1">
                <a:solidFill>
                  <a:srgbClr val="00B050"/>
                </a:solidFill>
              </a:rPr>
              <a:t>list of all drugs for which the employer will test</a:t>
            </a:r>
            <a:r>
              <a:rPr lang="en-US" sz="2000"/>
              <a:t>, described by brand name or common name, as applicable, as well as by chemical name.”</a:t>
            </a:r>
          </a:p>
        </p:txBody>
      </p:sp>
      <p:sp>
        <p:nvSpPr>
          <p:cNvPr id="2" name="Content Placeholder 2">
            <a:extLst>
              <a:ext uri="{FF2B5EF4-FFF2-40B4-BE49-F238E27FC236}">
                <a16:creationId xmlns:a16="http://schemas.microsoft.com/office/drawing/2014/main" id="{75D1D513-47BF-4DEB-9D4E-A33E7654E999}"/>
              </a:ext>
            </a:extLst>
          </p:cNvPr>
          <p:cNvSpPr txBox="1"/>
          <p:nvPr/>
        </p:nvSpPr>
        <p:spPr>
          <a:xfrm>
            <a:off x="413722" y="6463968"/>
            <a:ext cx="9635886" cy="30731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ct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ct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ct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US" sz="1000" i="1">
                <a:solidFill>
                  <a:schemeClr val="bg1">
                    <a:lumMod val="50000"/>
                  </a:schemeClr>
                </a:solidFill>
              </a:rPr>
              <a:t>Fla. Stat. § 440.102: http://www.leg.state.fl.us/statutes/index.cfm?App_mode=Display_Statute&amp;URL=0400-0499/0440/Sections/0440.102.html</a:t>
            </a:r>
          </a:p>
        </p:txBody>
      </p:sp>
      <p:sp>
        <p:nvSpPr>
          <p:cNvPr id="3" name="Slide Number Placeholder 2">
            <a:extLst>
              <a:ext uri="{FF2B5EF4-FFF2-40B4-BE49-F238E27FC236}">
                <a16:creationId xmlns:a16="http://schemas.microsoft.com/office/drawing/2014/main" id="{F06CE647-C55A-4982-8850-1FA5206D12AF}"/>
              </a:ext>
            </a:extLst>
          </p:cNvPr>
          <p:cNvSpPr>
            <a:spLocks noGrp="1"/>
          </p:cNvSpPr>
          <p:nvPr>
            <p:ph type="sldNum" sz="quarter" idx="12"/>
          </p:nvPr>
        </p:nvSpPr>
        <p:spPr/>
        <p:txBody>
          <a:bodyPr/>
          <a:lstStyle/>
          <a:p>
            <a:fld id="{61694C11-F899-46D0-B2BC-DC84C242F1A6}" type="slidenum">
              <a:rPr lang="en-US" smtClean="0"/>
              <a:t>62</a:t>
            </a:fld>
            <a:endParaRPr lang="en-US"/>
          </a:p>
        </p:txBody>
      </p:sp>
    </p:spTree>
    <p:extLst>
      <p:ext uri="{BB962C8B-B14F-4D97-AF65-F5344CB8AC3E}">
        <p14:creationId xmlns:p14="http://schemas.microsoft.com/office/powerpoint/2010/main" val="1866393182"/>
      </p:ext>
    </p:extLst>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382402CA-1B3D-4B6D-A030-2895D8F4B878}"/>
              </a:ext>
            </a:extLst>
          </p:cNvPr>
          <p:cNvSpPr>
            <a:spLocks noGrp="1"/>
          </p:cNvSpPr>
          <p:nvPr>
            <p:ph type="title"/>
          </p:nvPr>
        </p:nvSpPr>
        <p:spPr>
          <a:xfrm>
            <a:off x="678326" y="378439"/>
            <a:ext cx="8596668" cy="1320800"/>
          </a:xfrm>
        </p:spPr>
        <p:txBody>
          <a:bodyPr/>
          <a:lstStyle/>
          <a:p>
            <a:r>
              <a:rPr lang="en-US"/>
              <a:t>Florida Drug-Free Workplace Standards:</a:t>
            </a:r>
            <a:br>
              <a:rPr lang="en-US"/>
            </a:br>
            <a:r>
              <a:rPr lang="en-US"/>
              <a:t>Florida Administrative Code § 59A-24</a:t>
            </a:r>
          </a:p>
        </p:txBody>
      </p:sp>
      <p:sp>
        <p:nvSpPr>
          <p:cNvPr id="6" name="Content Placeholder 2">
            <a:extLst>
              <a:ext uri="{FF2B5EF4-FFF2-40B4-BE49-F238E27FC236}">
                <a16:creationId xmlns:a16="http://schemas.microsoft.com/office/drawing/2014/main" id="{F9CA0645-7B5A-47BA-832D-3789D167C2F5}"/>
              </a:ext>
            </a:extLst>
          </p:cNvPr>
          <p:cNvSpPr txBox="1"/>
          <p:nvPr/>
        </p:nvSpPr>
        <p:spPr>
          <a:xfrm>
            <a:off x="413722" y="6463968"/>
            <a:ext cx="9635886" cy="30731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ct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ct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ct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US" sz="1000" i="1">
                <a:solidFill>
                  <a:schemeClr val="bg1">
                    <a:lumMod val="50000"/>
                  </a:schemeClr>
                </a:solidFill>
              </a:rPr>
              <a:t>Fla. Admin. Code § 59A-24: https://www.flrules.org/gateway/ChapterHome.asp?Chapter=59A-24</a:t>
            </a:r>
          </a:p>
        </p:txBody>
      </p:sp>
      <p:pic>
        <p:nvPicPr>
          <p:cNvPr id="9" name="Picture 8">
            <a:extLst>
              <a:ext uri="{FF2B5EF4-FFF2-40B4-BE49-F238E27FC236}">
                <a16:creationId xmlns:a16="http://schemas.microsoft.com/office/drawing/2014/main" id="{7AB39F4F-4375-4423-9330-3C5419348F6B}"/>
              </a:ext>
            </a:extLst>
          </p:cNvPr>
          <p:cNvPicPr>
            <a:picLocks noChangeAspect="1"/>
          </p:cNvPicPr>
          <p:nvPr/>
        </p:nvPicPr>
        <p:blipFill>
          <a:blip r:embed="rId3"/>
          <a:stretch>
            <a:fillRect/>
          </a:stretch>
        </p:blipFill>
        <p:spPr>
          <a:xfrm>
            <a:off x="597345" y="1699239"/>
            <a:ext cx="8895601" cy="4644499"/>
          </a:xfrm>
          <a:prstGeom prst="rect">
            <a:avLst/>
          </a:prstGeom>
          <a:ln w="25400">
            <a:solidFill>
              <a:schemeClr val="accent5">
                <a:lumMod val="75000"/>
                <a:alpha val="75000"/>
              </a:schemeClr>
            </a:solidFill>
          </a:ln>
        </p:spPr>
      </p:pic>
      <p:sp>
        <p:nvSpPr>
          <p:cNvPr id="11" name="Rectangle: Rounded Corners 10">
            <a:extLst>
              <a:ext uri="{FF2B5EF4-FFF2-40B4-BE49-F238E27FC236}">
                <a16:creationId xmlns:a16="http://schemas.microsoft.com/office/drawing/2014/main" id="{CA275D7F-C036-46B3-83EE-D54D3B34D5E9}"/>
              </a:ext>
            </a:extLst>
          </p:cNvPr>
          <p:cNvSpPr/>
          <p:nvPr/>
        </p:nvSpPr>
        <p:spPr>
          <a:xfrm>
            <a:off x="766619" y="3293918"/>
            <a:ext cx="3445163" cy="22513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C3EDF7B-194C-411C-B7E1-4703ACB05E59}"/>
              </a:ext>
            </a:extLst>
          </p:cNvPr>
          <p:cNvSpPr>
            <a:spLocks noGrp="1"/>
          </p:cNvSpPr>
          <p:nvPr>
            <p:ph type="sldNum" sz="quarter" idx="12"/>
          </p:nvPr>
        </p:nvSpPr>
        <p:spPr/>
        <p:txBody>
          <a:bodyPr/>
          <a:lstStyle/>
          <a:p>
            <a:fld id="{61694C11-F899-46D0-B2BC-DC84C242F1A6}" type="slidenum">
              <a:rPr lang="en-US" smtClean="0"/>
              <a:t>63</a:t>
            </a:fld>
            <a:endParaRPr lang="en-US"/>
          </a:p>
        </p:txBody>
      </p:sp>
    </p:spTree>
    <p:extLst>
      <p:ext uri="{BB962C8B-B14F-4D97-AF65-F5344CB8AC3E}">
        <p14:creationId xmlns:p14="http://schemas.microsoft.com/office/powerpoint/2010/main" val="1082679862"/>
      </p:ext>
    </p:extLst>
  </p:cSld>
  <p:clrMapOvr>
    <a:masterClrMapping/>
  </p:clrMapOvr>
  <p:transition/>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BBDF38-F2A0-401E-B981-04871E7EC263}"/>
              </a:ext>
            </a:extLst>
          </p:cNvPr>
          <p:cNvSpPr>
            <a:spLocks noGrp="1"/>
          </p:cNvSpPr>
          <p:nvPr>
            <p:ph type="title"/>
          </p:nvPr>
        </p:nvSpPr>
        <p:spPr>
          <a:xfrm>
            <a:off x="535902" y="378690"/>
            <a:ext cx="8596668" cy="1320800"/>
          </a:xfrm>
        </p:spPr>
        <p:txBody>
          <a:bodyPr/>
          <a:lstStyle/>
          <a:p>
            <a:r>
              <a:rPr lang="en-US"/>
              <a:t>Florida Drug-Free Workplace Standards:</a:t>
            </a:r>
            <a:br>
              <a:rPr lang="en-US"/>
            </a:br>
            <a:r>
              <a:rPr lang="en-US"/>
              <a:t>Florida Administrative Code § 59A-24</a:t>
            </a:r>
          </a:p>
        </p:txBody>
      </p:sp>
      <p:pic>
        <p:nvPicPr>
          <p:cNvPr id="4" name="Content Placeholder 3">
            <a:extLst>
              <a:ext uri="{FF2B5EF4-FFF2-40B4-BE49-F238E27FC236}">
                <a16:creationId xmlns:a16="http://schemas.microsoft.com/office/drawing/2014/main" id="{B064CE91-CCD2-4A74-BF0A-716D6B7576B5}"/>
              </a:ext>
            </a:extLst>
          </p:cNvPr>
          <p:cNvPicPr>
            <a:picLocks noGrp="1" noChangeAspect="1"/>
          </p:cNvPicPr>
          <p:nvPr>
            <p:ph idx="1"/>
          </p:nvPr>
        </p:nvPicPr>
        <p:blipFill>
          <a:blip r:embed="rId3"/>
          <a:stretch>
            <a:fillRect/>
          </a:stretch>
        </p:blipFill>
        <p:spPr>
          <a:xfrm>
            <a:off x="819468" y="1860710"/>
            <a:ext cx="8313102" cy="4481194"/>
          </a:xfrm>
          <a:prstGeom prst="rect">
            <a:avLst/>
          </a:prstGeom>
          <a:ln w="25400">
            <a:solidFill>
              <a:schemeClr val="accent5">
                <a:lumMod val="75000"/>
                <a:alpha val="75000"/>
              </a:schemeClr>
            </a:solidFill>
          </a:ln>
        </p:spPr>
      </p:pic>
      <p:sp>
        <p:nvSpPr>
          <p:cNvPr id="6" name="Content Placeholder 2">
            <a:extLst>
              <a:ext uri="{FF2B5EF4-FFF2-40B4-BE49-F238E27FC236}">
                <a16:creationId xmlns:a16="http://schemas.microsoft.com/office/drawing/2014/main" id="{4ABB7D85-EDD4-492A-B19D-FA25AF2579DE}"/>
              </a:ext>
            </a:extLst>
          </p:cNvPr>
          <p:cNvSpPr txBox="1"/>
          <p:nvPr/>
        </p:nvSpPr>
        <p:spPr>
          <a:xfrm>
            <a:off x="413722" y="6463968"/>
            <a:ext cx="9635886" cy="30731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ct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ct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ct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US" sz="1000" i="1"/>
              <a:t>Fla. Admin. Code § 59A-24: https://www.flrules.org/gateway/ChapterHome.asp?Chapter=59A-24</a:t>
            </a:r>
          </a:p>
        </p:txBody>
      </p:sp>
      <p:sp>
        <p:nvSpPr>
          <p:cNvPr id="7" name="Rectangle: Rounded Corners 6">
            <a:extLst>
              <a:ext uri="{FF2B5EF4-FFF2-40B4-BE49-F238E27FC236}">
                <a16:creationId xmlns:a16="http://schemas.microsoft.com/office/drawing/2014/main" id="{DC5EBF0F-AE95-47BB-B74D-5858B3F84D79}"/>
              </a:ext>
            </a:extLst>
          </p:cNvPr>
          <p:cNvSpPr/>
          <p:nvPr/>
        </p:nvSpPr>
        <p:spPr>
          <a:xfrm>
            <a:off x="979055" y="2540000"/>
            <a:ext cx="7462981" cy="21243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C3E4C86-C723-44D8-858A-2063D5B2429B}"/>
              </a:ext>
            </a:extLst>
          </p:cNvPr>
          <p:cNvSpPr/>
          <p:nvPr/>
        </p:nvSpPr>
        <p:spPr>
          <a:xfrm>
            <a:off x="979055" y="5232400"/>
            <a:ext cx="7989454" cy="21243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30B2D7-7B08-470B-AFFC-DCF8E9158D55}"/>
              </a:ext>
            </a:extLst>
          </p:cNvPr>
          <p:cNvSpPr>
            <a:spLocks noGrp="1"/>
          </p:cNvSpPr>
          <p:nvPr>
            <p:ph type="sldNum" sz="quarter" idx="12"/>
          </p:nvPr>
        </p:nvSpPr>
        <p:spPr/>
        <p:txBody>
          <a:bodyPr/>
          <a:lstStyle/>
          <a:p>
            <a:fld id="{61694C11-F899-46D0-B2BC-DC84C242F1A6}" type="slidenum">
              <a:rPr lang="en-US" smtClean="0"/>
              <a:t>64</a:t>
            </a:fld>
            <a:endParaRPr lang="en-US"/>
          </a:p>
        </p:txBody>
      </p:sp>
    </p:spTree>
    <p:extLst>
      <p:ext uri="{BB962C8B-B14F-4D97-AF65-F5344CB8AC3E}">
        <p14:creationId xmlns:p14="http://schemas.microsoft.com/office/powerpoint/2010/main" val="953600302"/>
      </p:ext>
    </p:extLst>
  </p:cSld>
  <p:clrMapOvr>
    <a:masterClrMapping/>
  </p:clrMapOvr>
  <p:transition/>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B9A03AE-5BE9-4D1F-B0D4-25EC4288A0CC}"/>
              </a:ext>
            </a:extLst>
          </p:cNvPr>
          <p:cNvSpPr>
            <a:spLocks noGrp="1"/>
          </p:cNvSpPr>
          <p:nvPr>
            <p:ph type="title"/>
          </p:nvPr>
        </p:nvSpPr>
        <p:spPr/>
        <p:txBody>
          <a:bodyPr/>
          <a:lstStyle/>
          <a:p>
            <a:r>
              <a:rPr lang="en-US" u="sng"/>
              <a:t>Remember! Medical Marijuana…</a:t>
            </a:r>
          </a:p>
        </p:txBody>
      </p:sp>
      <p:sp>
        <p:nvSpPr>
          <p:cNvPr id="3" name="Content Placeholder 2">
            <a:extLst>
              <a:ext uri="{FF2B5EF4-FFF2-40B4-BE49-F238E27FC236}">
                <a16:creationId xmlns:a16="http://schemas.microsoft.com/office/drawing/2014/main" id="{9AFCF75B-D7E8-4977-87EF-24E1421AF4C4}"/>
              </a:ext>
            </a:extLst>
          </p:cNvPr>
          <p:cNvSpPr>
            <a:spLocks noGrp="1"/>
          </p:cNvSpPr>
          <p:nvPr>
            <p:ph idx="1"/>
          </p:nvPr>
        </p:nvSpPr>
        <p:spPr>
          <a:xfrm>
            <a:off x="677334" y="1930400"/>
            <a:ext cx="9371830" cy="4544291"/>
          </a:xfrm>
        </p:spPr>
        <p:txBody>
          <a:bodyPr/>
          <a:lstStyle/>
          <a:p>
            <a:r>
              <a:rPr lang="en-US" sz="2000" b="1"/>
              <a:t>Is still illegal under federal law.</a:t>
            </a:r>
          </a:p>
          <a:p>
            <a:pPr lvl="1"/>
            <a:r>
              <a:rPr lang="en-US" sz="1800"/>
              <a:t>For U.S. Department of Transportation (“DOT”) drivers, you must follow all federal laws regarding DOT drug-testing.</a:t>
            </a:r>
          </a:p>
          <a:p>
            <a:pPr lvl="1"/>
            <a:r>
              <a:rPr lang="en-US" sz="1800"/>
              <a:t>“The [DOT’s] Drug and Alcohol Testing Regulation … </a:t>
            </a:r>
            <a:r>
              <a:rPr lang="en-US" sz="1800">
                <a:solidFill>
                  <a:schemeClr val="bg2">
                    <a:lumMod val="50000"/>
                  </a:schemeClr>
                </a:solidFill>
              </a:rPr>
              <a:t>does not authorize ‘medical marijuana’ under a state law to be a valid medical explanation for a transportation employee’s positive drug test result.”</a:t>
            </a:r>
            <a:endParaRPr lang="en-US" sz="1800">
              <a:solidFill>
                <a:schemeClr val="bg2">
                  <a:lumMod val="50000"/>
                </a:schemeClr>
              </a:solidFill>
              <a:highlight>
                <a:srgbClr val="FFFF00"/>
              </a:highlight>
            </a:endParaRPr>
          </a:p>
          <a:p>
            <a:pPr lvl="1"/>
            <a:endParaRPr lang="en-US" sz="1800"/>
          </a:p>
          <a:p>
            <a:r>
              <a:rPr lang="en-US" sz="2000" b="1"/>
              <a:t>Florida</a:t>
            </a:r>
            <a:r>
              <a:rPr lang="en-US" sz="2000"/>
              <a:t> has strong protections in favor of employers who w</a:t>
            </a:r>
            <a:r>
              <a:rPr lang="en-US" sz="1800"/>
              <a:t>ant to maintain a zero-tolerance policy.</a:t>
            </a:r>
          </a:p>
          <a:p>
            <a:pPr marL="457200" lvl="1" indent="0">
              <a:buNone/>
            </a:pPr>
            <a:endParaRPr lang="en-US" sz="1800"/>
          </a:p>
          <a:p>
            <a:pPr marL="457200" lvl="1" indent="0">
              <a:buNone/>
            </a:pPr>
            <a:r>
              <a:rPr lang="en-US" b="1" i="1">
                <a:solidFill>
                  <a:schemeClr val="accent5">
                    <a:lumMod val="75000"/>
                  </a:schemeClr>
                </a:solidFill>
              </a:rPr>
              <a:t>Remember that consistency is key!</a:t>
            </a:r>
          </a:p>
          <a:p>
            <a:pPr lvl="1"/>
            <a:endParaRPr lang="en-US"/>
          </a:p>
          <a:p>
            <a:pPr lvl="1"/>
            <a:endParaRPr lang="en-US"/>
          </a:p>
        </p:txBody>
      </p:sp>
      <p:sp>
        <p:nvSpPr>
          <p:cNvPr id="5" name="Content Placeholder 2">
            <a:extLst>
              <a:ext uri="{FF2B5EF4-FFF2-40B4-BE49-F238E27FC236}">
                <a16:creationId xmlns:a16="http://schemas.microsoft.com/office/drawing/2014/main" id="{D21FA559-37BC-4F80-AD51-D6E3DA09E7EE}"/>
              </a:ext>
            </a:extLst>
          </p:cNvPr>
          <p:cNvSpPr txBox="1"/>
          <p:nvPr/>
        </p:nvSpPr>
        <p:spPr>
          <a:xfrm>
            <a:off x="413722" y="6463968"/>
            <a:ext cx="9635886" cy="30731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ct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ct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ct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ct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US" sz="1000">
                <a:solidFill>
                  <a:schemeClr val="bg1">
                    <a:lumMod val="50000"/>
                  </a:schemeClr>
                </a:solidFill>
              </a:rPr>
              <a:t>See: </a:t>
            </a:r>
            <a:r>
              <a:rPr lang="en-US" sz="1000" i="1">
                <a:solidFill>
                  <a:schemeClr val="bg1">
                    <a:lumMod val="50000"/>
                  </a:schemeClr>
                </a:solidFill>
              </a:rPr>
              <a:t>https://www.transportation.gov/odapc/medical-marijuana-notice</a:t>
            </a:r>
          </a:p>
        </p:txBody>
      </p:sp>
      <p:pic>
        <p:nvPicPr>
          <p:cNvPr id="6" name="Picture 5">
            <a:extLst>
              <a:ext uri="{FF2B5EF4-FFF2-40B4-BE49-F238E27FC236}">
                <a16:creationId xmlns:a16="http://schemas.microsoft.com/office/drawing/2014/main" id="{E70AF207-543A-45C1-A049-0EF5AD4F585B}"/>
              </a:ext>
            </a:extLst>
          </p:cNvPr>
          <p:cNvPicPr>
            <a:picLocks noChangeAspect="1"/>
          </p:cNvPicPr>
          <p:nvPr/>
        </p:nvPicPr>
        <p:blipFill>
          <a:blip r:embed="rId3"/>
          <a:stretch>
            <a:fillRect/>
          </a:stretch>
        </p:blipFill>
        <p:spPr>
          <a:xfrm>
            <a:off x="7742516" y="198687"/>
            <a:ext cx="3590196" cy="2062788"/>
          </a:xfrm>
          <a:prstGeom prst="rect">
            <a:avLst/>
          </a:prstGeom>
        </p:spPr>
      </p:pic>
      <p:sp>
        <p:nvSpPr>
          <p:cNvPr id="4" name="Slide Number Placeholder 3">
            <a:extLst>
              <a:ext uri="{FF2B5EF4-FFF2-40B4-BE49-F238E27FC236}">
                <a16:creationId xmlns:a16="http://schemas.microsoft.com/office/drawing/2014/main" id="{37CBC3ED-7419-4FEF-90FC-BD55A713BCCB}"/>
              </a:ext>
            </a:extLst>
          </p:cNvPr>
          <p:cNvSpPr>
            <a:spLocks noGrp="1"/>
          </p:cNvSpPr>
          <p:nvPr>
            <p:ph type="sldNum" sz="quarter" idx="12"/>
          </p:nvPr>
        </p:nvSpPr>
        <p:spPr/>
        <p:txBody>
          <a:bodyPr/>
          <a:lstStyle/>
          <a:p>
            <a:fld id="{61694C11-F899-46D0-B2BC-DC84C242F1A6}" type="slidenum">
              <a:rPr lang="en-US" smtClean="0"/>
              <a:t>65</a:t>
            </a:fld>
            <a:endParaRPr lang="en-US"/>
          </a:p>
        </p:txBody>
      </p:sp>
    </p:spTree>
    <p:extLst>
      <p:ext uri="{BB962C8B-B14F-4D97-AF65-F5344CB8AC3E}">
        <p14:creationId xmlns:p14="http://schemas.microsoft.com/office/powerpoint/2010/main" val="2224462365"/>
      </p:ext>
    </p:extLst>
  </p:cSld>
  <p:clrMapOvr>
    <a:masterClrMapping/>
  </p:clrMapOvr>
  <p:transition/>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84881503-430D-46B3-B3C7-11B206DADC0D}"/>
              </a:ext>
            </a:extLst>
          </p:cNvPr>
          <p:cNvSpPr>
            <a:spLocks noGrp="1"/>
          </p:cNvSpPr>
          <p:nvPr>
            <p:ph type="title"/>
          </p:nvPr>
        </p:nvSpPr>
        <p:spPr/>
        <p:txBody>
          <a:bodyPr/>
          <a:lstStyle/>
          <a:p>
            <a:r>
              <a:rPr lang="en-US"/>
              <a:t>Florida Statutes § 381.986:</a:t>
            </a:r>
          </a:p>
        </p:txBody>
      </p:sp>
      <p:sp>
        <p:nvSpPr>
          <p:cNvPr id="3" name="Content Placeholder 2">
            <a:extLst>
              <a:ext uri="{FF2B5EF4-FFF2-40B4-BE49-F238E27FC236}">
                <a16:creationId xmlns:a16="http://schemas.microsoft.com/office/drawing/2014/main" id="{E34C1DFD-0988-4203-9B2E-862B88C0372E}"/>
              </a:ext>
            </a:extLst>
          </p:cNvPr>
          <p:cNvSpPr>
            <a:spLocks noGrp="1"/>
          </p:cNvSpPr>
          <p:nvPr>
            <p:ph idx="1"/>
          </p:nvPr>
        </p:nvSpPr>
        <p:spPr>
          <a:xfrm>
            <a:off x="677334" y="1542473"/>
            <a:ext cx="8596668" cy="4406526"/>
          </a:xfrm>
        </p:spPr>
        <p:txBody>
          <a:bodyPr>
            <a:normAutofit fontScale="92500" lnSpcReduction="20000"/>
          </a:bodyPr>
          <a:lstStyle/>
          <a:p>
            <a:pPr marL="0" indent="0">
              <a:buNone/>
            </a:pPr>
            <a:r>
              <a:rPr lang="en-US" b="1"/>
              <a:t>(15) APPLICABILITY.—</a:t>
            </a:r>
          </a:p>
          <a:p>
            <a:pPr marL="0" indent="0">
              <a:buNone/>
            </a:pPr>
            <a:r>
              <a:rPr lang="en-US"/>
              <a:t>(a) This section does not limit the ability of an employer to establish, continue, or enforce a drug-free workplace program or policy.</a:t>
            </a:r>
          </a:p>
          <a:p>
            <a:pPr marL="0" indent="0">
              <a:buNone/>
            </a:pPr>
            <a:r>
              <a:rPr lang="en-US" b="1">
                <a:solidFill>
                  <a:schemeClr val="bg2">
                    <a:lumMod val="75000"/>
                  </a:schemeClr>
                </a:solidFill>
              </a:rPr>
              <a:t>(b) This section does not require an employer to accommodate the medical use of marijuana in any workplace or any employee working while under the influence of marijuana.</a:t>
            </a:r>
          </a:p>
          <a:p>
            <a:pPr marL="0" indent="0">
              <a:buNone/>
            </a:pPr>
            <a:r>
              <a:rPr lang="en-US"/>
              <a:t>(c) This section does not create a cause of action against an employer for wrongful discharge or discrimination.</a:t>
            </a:r>
          </a:p>
          <a:p>
            <a:pPr marL="0" indent="0">
              <a:buNone/>
            </a:pPr>
            <a:r>
              <a:rPr lang="en-US"/>
              <a:t>(d) This section does not impair the ability of any party to restrict or limit smoking or vaping marijuana on his or her private property.</a:t>
            </a:r>
          </a:p>
          <a:p>
            <a:pPr marL="0" indent="0">
              <a:buNone/>
            </a:pPr>
            <a:r>
              <a:rPr lang="en-US"/>
              <a:t>(e) This section does not prohibit the medical use of marijuana or a caregiver assisting with the medical use of marijuana in a nursing home facility licensed under part II of chapter 400, a hospice facility licensed under part IV of chapter 400, or an assisted living facility licensed under part I of chapter 429, if the medical use of marijuana is not prohibited in the facility’s policies.</a:t>
            </a:r>
          </a:p>
          <a:p>
            <a:pPr marL="0" indent="0">
              <a:buNone/>
            </a:pPr>
            <a:r>
              <a:rPr lang="en-US"/>
              <a:t>(f) Marijuana, as defined in this section, is not reimbursable under chapter 440.</a:t>
            </a:r>
          </a:p>
        </p:txBody>
      </p:sp>
      <p:sp>
        <p:nvSpPr>
          <p:cNvPr id="4" name="Slide Number Placeholder 3">
            <a:extLst>
              <a:ext uri="{FF2B5EF4-FFF2-40B4-BE49-F238E27FC236}">
                <a16:creationId xmlns:a16="http://schemas.microsoft.com/office/drawing/2014/main" id="{1AA18711-3E04-4DD5-9AA7-7C9FC0A789F6}"/>
              </a:ext>
            </a:extLst>
          </p:cNvPr>
          <p:cNvSpPr>
            <a:spLocks noGrp="1"/>
          </p:cNvSpPr>
          <p:nvPr>
            <p:ph type="sldNum" sz="quarter" idx="12"/>
          </p:nvPr>
        </p:nvSpPr>
        <p:spPr/>
        <p:txBody>
          <a:bodyPr/>
          <a:lstStyle/>
          <a:p>
            <a:fld id="{61694C11-F899-46D0-B2BC-DC84C242F1A6}" type="slidenum">
              <a:rPr lang="en-US" smtClean="0"/>
              <a:t>66</a:t>
            </a:fld>
            <a:endParaRPr lang="en-US"/>
          </a:p>
        </p:txBody>
      </p:sp>
    </p:spTree>
    <p:extLst>
      <p:ext uri="{BB962C8B-B14F-4D97-AF65-F5344CB8AC3E}">
        <p14:creationId xmlns:p14="http://schemas.microsoft.com/office/powerpoint/2010/main" val="983610926"/>
      </p:ext>
    </p:extLst>
  </p:cSld>
  <p:clrMapOvr>
    <a:masterClrMapping/>
  </p:clrMapOvr>
  <p:transition/>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5036089-9DDB-44CE-9E33-F9F08F7D28DF}"/>
              </a:ext>
            </a:extLst>
          </p:cNvPr>
          <p:cNvSpPr>
            <a:spLocks noGrp="1"/>
          </p:cNvSpPr>
          <p:nvPr>
            <p:ph type="title"/>
          </p:nvPr>
        </p:nvSpPr>
        <p:spPr/>
        <p:txBody>
          <a:bodyPr/>
          <a:lstStyle/>
          <a:p>
            <a:r>
              <a:rPr lang="en-US"/>
              <a:t>Medical Marijuana in Florida: </a:t>
            </a:r>
            <a:br>
              <a:rPr lang="en-US"/>
            </a:br>
            <a:r>
              <a:rPr lang="en-US"/>
              <a:t>Recent Activity</a:t>
            </a:r>
          </a:p>
        </p:txBody>
      </p:sp>
      <p:sp>
        <p:nvSpPr>
          <p:cNvPr id="3" name="Content Placeholder 2">
            <a:extLst>
              <a:ext uri="{FF2B5EF4-FFF2-40B4-BE49-F238E27FC236}">
                <a16:creationId xmlns:a16="http://schemas.microsoft.com/office/drawing/2014/main" id="{5437F201-7FD5-4E68-AE0F-39D8B1801467}"/>
              </a:ext>
            </a:extLst>
          </p:cNvPr>
          <p:cNvSpPr>
            <a:spLocks noGrp="1"/>
          </p:cNvSpPr>
          <p:nvPr>
            <p:ph idx="1"/>
          </p:nvPr>
        </p:nvSpPr>
        <p:spPr/>
        <p:txBody>
          <a:bodyPr/>
          <a:lstStyle/>
          <a:p>
            <a:r>
              <a:rPr lang="en-US" b="1">
                <a:solidFill>
                  <a:srgbClr val="00B050"/>
                </a:solidFill>
              </a:rPr>
              <a:t>January 2020: </a:t>
            </a:r>
            <a:r>
              <a:rPr lang="en-US"/>
              <a:t>Medical Marijuana Employee Protection Act (HB 595/SB 962) </a:t>
            </a:r>
          </a:p>
          <a:p>
            <a:pPr lvl="1"/>
            <a:r>
              <a:rPr lang="en-US"/>
              <a:t>Introduced during the legislative session but did not pass!</a:t>
            </a:r>
          </a:p>
          <a:p>
            <a:pPr lvl="1"/>
            <a:r>
              <a:rPr lang="en-US"/>
              <a:t>The Act would have extended rights to private and public-sector employees and applicants, allowing persons to sue for adverse action due to status as a legal medical marijuana user.</a:t>
            </a:r>
          </a:p>
          <a:p>
            <a:pPr lvl="1"/>
            <a:r>
              <a:rPr lang="en-US"/>
              <a:t>The Act would have included an exception for positions with safety-sensitive job duties.</a:t>
            </a:r>
          </a:p>
          <a:p>
            <a:pPr lvl="1"/>
            <a:endParaRPr lang="en-US"/>
          </a:p>
          <a:p>
            <a:r>
              <a:rPr lang="en-US" b="1">
                <a:solidFill>
                  <a:srgbClr val="00B050"/>
                </a:solidFill>
              </a:rPr>
              <a:t>August 27, 2020: </a:t>
            </a:r>
            <a:r>
              <a:rPr lang="en-US"/>
              <a:t>Florida Department of Health quietly made a change to allow edibles as a route of administration of medical marijuana to qualified patients.</a:t>
            </a:r>
          </a:p>
        </p:txBody>
      </p:sp>
      <p:sp>
        <p:nvSpPr>
          <p:cNvPr id="4" name="Slide Number Placeholder 3">
            <a:extLst>
              <a:ext uri="{FF2B5EF4-FFF2-40B4-BE49-F238E27FC236}">
                <a16:creationId xmlns:a16="http://schemas.microsoft.com/office/drawing/2014/main" id="{F33294D6-44A8-488F-B7A4-0CBA419BFC8F}"/>
              </a:ext>
            </a:extLst>
          </p:cNvPr>
          <p:cNvSpPr>
            <a:spLocks noGrp="1"/>
          </p:cNvSpPr>
          <p:nvPr>
            <p:ph type="sldNum" sz="quarter" idx="12"/>
          </p:nvPr>
        </p:nvSpPr>
        <p:spPr/>
        <p:txBody>
          <a:bodyPr/>
          <a:lstStyle/>
          <a:p>
            <a:fld id="{61694C11-F899-46D0-B2BC-DC84C242F1A6}" type="slidenum">
              <a:rPr lang="en-US" smtClean="0"/>
              <a:t>67</a:t>
            </a:fld>
            <a:endParaRPr lang="en-US"/>
          </a:p>
        </p:txBody>
      </p:sp>
    </p:spTree>
    <p:extLst>
      <p:ext uri="{BB962C8B-B14F-4D97-AF65-F5344CB8AC3E}">
        <p14:creationId xmlns:p14="http://schemas.microsoft.com/office/powerpoint/2010/main" val="175219044"/>
      </p:ext>
    </p:extLst>
  </p:cSld>
  <p:clrMapOvr>
    <a:masterClrMapping/>
  </p:clrMapOvr>
  <p:transition/>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6D36E89-83A6-4960-BC50-F82A2A1442C2}"/>
              </a:ext>
            </a:extLst>
          </p:cNvPr>
          <p:cNvSpPr>
            <a:spLocks noGrp="1"/>
          </p:cNvSpPr>
          <p:nvPr>
            <p:ph type="title"/>
          </p:nvPr>
        </p:nvSpPr>
        <p:spPr/>
        <p:txBody>
          <a:bodyPr/>
          <a:lstStyle/>
          <a:p>
            <a:r>
              <a:rPr lang="en-US"/>
              <a:t>Medical Marijuana in Florida:</a:t>
            </a:r>
            <a:br>
              <a:rPr lang="en-US"/>
            </a:br>
            <a:r>
              <a:rPr lang="en-US"/>
              <a:t>Restrictions on </a:t>
            </a:r>
            <a:r>
              <a:rPr lang="en-US">
                <a:solidFill>
                  <a:srgbClr val="00B050"/>
                </a:solidFill>
              </a:rPr>
              <a:t>Smoking</a:t>
            </a:r>
            <a:r>
              <a:rPr lang="en-US"/>
              <a:t> and </a:t>
            </a:r>
            <a:r>
              <a:rPr lang="en-US">
                <a:solidFill>
                  <a:srgbClr val="00B050"/>
                </a:solidFill>
              </a:rPr>
              <a:t>Vaping</a:t>
            </a:r>
          </a:p>
        </p:txBody>
      </p:sp>
      <p:sp>
        <p:nvSpPr>
          <p:cNvPr id="3" name="Content Placeholder 2">
            <a:extLst>
              <a:ext uri="{FF2B5EF4-FFF2-40B4-BE49-F238E27FC236}">
                <a16:creationId xmlns:a16="http://schemas.microsoft.com/office/drawing/2014/main" id="{240E4AA2-81E7-4FB7-A18C-6687A5BCE541}"/>
              </a:ext>
            </a:extLst>
          </p:cNvPr>
          <p:cNvSpPr>
            <a:spLocks noGrp="1"/>
          </p:cNvSpPr>
          <p:nvPr>
            <p:ph idx="1"/>
          </p:nvPr>
        </p:nvSpPr>
        <p:spPr/>
        <p:txBody>
          <a:bodyPr>
            <a:normAutofit fontScale="92500" lnSpcReduction="10000"/>
          </a:bodyPr>
          <a:lstStyle/>
          <a:p>
            <a:r>
              <a:rPr lang="en-US"/>
              <a:t>Medical marijuana cannot be smoked or vaped in public or in an indoor workplace. </a:t>
            </a:r>
          </a:p>
          <a:p>
            <a:pPr lvl="1"/>
            <a:r>
              <a:rPr lang="en-US"/>
              <a:t>Fla. Stat. § 381.986(1)(j). </a:t>
            </a:r>
          </a:p>
          <a:p>
            <a:r>
              <a:rPr lang="en-US"/>
              <a:t>A private party may restrict or limit smoking or vaping medical marijuana on its property.</a:t>
            </a:r>
          </a:p>
          <a:p>
            <a:pPr lvl="1"/>
            <a:r>
              <a:rPr lang="en-US"/>
              <a:t>Fla. Stat. § 381.986(15)(d).</a:t>
            </a:r>
          </a:p>
          <a:p>
            <a:endParaRPr lang="en-US"/>
          </a:p>
          <a:p>
            <a:r>
              <a:rPr lang="en-US"/>
              <a:t>The term “drug” means “alcohol, including a distilled spirit, wine, a malt beverage, or an intoxicating liquor; an amphetamine; a cannabinoid; cocaine; phencyclidine (PCP); a hallucinogen; methaqualone; an opiate; a barbiturate; a benzodiazepine; a synthetic narcotic; a designer drug; or a metabolite of any of the substances listed in this paragraph. An employer may test an individual for any or all of such drugs.”</a:t>
            </a:r>
          </a:p>
          <a:p>
            <a:pPr lvl="1"/>
            <a:r>
              <a:rPr lang="en-US"/>
              <a:t>Fla. Stat. § 440.102(1)(c).</a:t>
            </a:r>
          </a:p>
          <a:p>
            <a:pPr lvl="1"/>
            <a:endParaRPr lang="en-US"/>
          </a:p>
        </p:txBody>
      </p:sp>
      <p:sp>
        <p:nvSpPr>
          <p:cNvPr id="4" name="Slide Number Placeholder 3">
            <a:extLst>
              <a:ext uri="{FF2B5EF4-FFF2-40B4-BE49-F238E27FC236}">
                <a16:creationId xmlns:a16="http://schemas.microsoft.com/office/drawing/2014/main" id="{AD30753A-B609-4193-80B9-852472F1275B}"/>
              </a:ext>
            </a:extLst>
          </p:cNvPr>
          <p:cNvSpPr>
            <a:spLocks noGrp="1"/>
          </p:cNvSpPr>
          <p:nvPr>
            <p:ph type="sldNum" sz="quarter" idx="12"/>
          </p:nvPr>
        </p:nvSpPr>
        <p:spPr/>
        <p:txBody>
          <a:bodyPr/>
          <a:lstStyle/>
          <a:p>
            <a:fld id="{61694C11-F899-46D0-B2BC-DC84C242F1A6}" type="slidenum">
              <a:rPr lang="en-US" smtClean="0"/>
              <a:t>68</a:t>
            </a:fld>
            <a:endParaRPr lang="en-US"/>
          </a:p>
        </p:txBody>
      </p:sp>
    </p:spTree>
    <p:extLst>
      <p:ext uri="{BB962C8B-B14F-4D97-AF65-F5344CB8AC3E}">
        <p14:creationId xmlns:p14="http://schemas.microsoft.com/office/powerpoint/2010/main" val="3488490980"/>
      </p:ext>
    </p:extLst>
  </p:cSld>
  <p:clrMapOvr>
    <a:masterClrMapping/>
  </p:clrMapOvr>
  <p:transition/>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0620D1C2-C84D-4CF4-B299-FB25099D9237}"/>
              </a:ext>
            </a:extLst>
          </p:cNvPr>
          <p:cNvSpPr>
            <a:spLocks noGrp="1"/>
          </p:cNvSpPr>
          <p:nvPr>
            <p:ph type="title"/>
          </p:nvPr>
        </p:nvSpPr>
        <p:spPr>
          <a:xfrm>
            <a:off x="829735" y="1146387"/>
            <a:ext cx="8596668" cy="1241213"/>
          </a:xfrm>
        </p:spPr>
        <p:txBody>
          <a:bodyPr>
            <a:normAutofit fontScale="90000"/>
          </a:bodyPr>
          <a:lstStyle/>
          <a:p>
            <a:r>
              <a:rPr lang="en-US" b="1"/>
              <a:t>Independent Contractor or Employee?</a:t>
            </a:r>
            <a:br>
              <a:rPr lang="en-US" b="1"/>
            </a:br>
            <a:endParaRPr lang="en-US" b="1"/>
          </a:p>
        </p:txBody>
      </p:sp>
      <p:pic>
        <p:nvPicPr>
          <p:cNvPr id="8" name="Picture 7">
            <a:extLst>
              <a:ext uri="{FF2B5EF4-FFF2-40B4-BE49-F238E27FC236}">
                <a16:creationId xmlns:a16="http://schemas.microsoft.com/office/drawing/2014/main" id="{608D2CF2-1DE0-469D-9D8C-0C1A3B840522}"/>
              </a:ext>
            </a:extLst>
          </p:cNvPr>
          <p:cNvPicPr>
            <a:picLocks noChangeAspect="1"/>
          </p:cNvPicPr>
          <p:nvPr/>
        </p:nvPicPr>
        <p:blipFill>
          <a:blip r:embed="rId3"/>
          <a:stretch>
            <a:fillRect/>
          </a:stretch>
        </p:blipFill>
        <p:spPr>
          <a:xfrm>
            <a:off x="1583036" y="2089313"/>
            <a:ext cx="6622706" cy="3317508"/>
          </a:xfrm>
          <a:prstGeom prst="rect">
            <a:avLst/>
          </a:prstGeom>
        </p:spPr>
      </p:pic>
      <p:sp>
        <p:nvSpPr>
          <p:cNvPr id="2" name="Slide Number Placeholder 1">
            <a:extLst>
              <a:ext uri="{FF2B5EF4-FFF2-40B4-BE49-F238E27FC236}">
                <a16:creationId xmlns:a16="http://schemas.microsoft.com/office/drawing/2014/main" id="{F88184D8-F932-4336-A442-52BCB187C9E3}"/>
              </a:ext>
            </a:extLst>
          </p:cNvPr>
          <p:cNvSpPr>
            <a:spLocks noGrp="1"/>
          </p:cNvSpPr>
          <p:nvPr>
            <p:ph type="sldNum" sz="quarter" idx="12"/>
          </p:nvPr>
        </p:nvSpPr>
        <p:spPr/>
        <p:txBody>
          <a:bodyPr/>
          <a:lstStyle/>
          <a:p>
            <a:fld id="{61694C11-F899-46D0-B2BC-DC84C242F1A6}" type="slidenum">
              <a:rPr lang="en-US" smtClean="0"/>
              <a:t>69</a:t>
            </a:fld>
            <a:endParaRPr lang="en-US"/>
          </a:p>
        </p:txBody>
      </p:sp>
    </p:spTree>
    <p:extLst>
      <p:ext uri="{BB962C8B-B14F-4D97-AF65-F5344CB8AC3E}">
        <p14:creationId xmlns:p14="http://schemas.microsoft.com/office/powerpoint/2010/main" val="3306642795"/>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100E5C9B-B8A2-4E0A-AFBE-DC12BADB0DAD}"/>
              </a:ext>
            </a:extLst>
          </p:cNvPr>
          <p:cNvSpPr>
            <a:spLocks noGrp="1"/>
          </p:cNvSpPr>
          <p:nvPr>
            <p:ph type="title"/>
          </p:nvPr>
        </p:nvSpPr>
        <p:spPr>
          <a:xfrm>
            <a:off x="359195" y="3235569"/>
            <a:ext cx="10024520" cy="1450730"/>
          </a:xfrm>
        </p:spPr>
        <p:txBody>
          <a:bodyPr>
            <a:normAutofit/>
          </a:bodyPr>
          <a:lstStyle/>
          <a:p>
            <a:pPr algn="ctr"/>
            <a:r>
              <a:rPr lang="en-US" sz="3600">
                <a:solidFill>
                  <a:schemeClr val="tx1"/>
                </a:solidFill>
              </a:rPr>
              <a:t>Are sexual orientation and gender identity protected under Title VII?</a:t>
            </a:r>
          </a:p>
        </p:txBody>
      </p:sp>
      <p:pic>
        <p:nvPicPr>
          <p:cNvPr id="1026" name="Picture 2" descr="New Study Uses Machine Learning to Predict Sexual Orientation | Synced">
            <a:extLst>
              <a:ext uri="{FF2B5EF4-FFF2-40B4-BE49-F238E27FC236}">
                <a16:creationId xmlns:a16="http://schemas.microsoft.com/office/drawing/2014/main" id="{1A405A4A-C8AA-45E8-A535-D30EACFB5B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99919" y="1189782"/>
            <a:ext cx="4632866" cy="22392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BFF9A42-640D-4F7D-9041-1FB53705BBB2}"/>
              </a:ext>
            </a:extLst>
          </p:cNvPr>
          <p:cNvSpPr>
            <a:spLocks noGrp="1"/>
          </p:cNvSpPr>
          <p:nvPr>
            <p:ph type="sldNum" sz="quarter" idx="12"/>
          </p:nvPr>
        </p:nvSpPr>
        <p:spPr/>
        <p:txBody>
          <a:bodyPr/>
          <a:lstStyle/>
          <a:p>
            <a:fld id="{61694C11-F899-46D0-B2BC-DC84C242F1A6}" type="slidenum">
              <a:rPr lang="en-US" smtClean="0"/>
              <a:t>7</a:t>
            </a:fld>
            <a:endParaRPr lang="en-US"/>
          </a:p>
        </p:txBody>
      </p:sp>
    </p:spTree>
    <p:extLst>
      <p:ext uri="{BB962C8B-B14F-4D97-AF65-F5344CB8AC3E}">
        <p14:creationId xmlns:p14="http://schemas.microsoft.com/office/powerpoint/2010/main" val="35955158"/>
      </p:ext>
    </p:extLst>
  </p:cSld>
  <p:clrMapOvr>
    <a:masterClrMapping/>
  </p:clrMapOvr>
  <p:transition/>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Picture 3">
            <a:extLst>
              <a:ext uri="{FF2B5EF4-FFF2-40B4-BE49-F238E27FC236}">
                <a16:creationId xmlns:a16="http://schemas.microsoft.com/office/drawing/2014/main" id="{70ADA32E-7B1B-405E-AEAC-A60B226B1050}"/>
              </a:ext>
            </a:extLst>
          </p:cNvPr>
          <p:cNvPicPr>
            <a:picLocks noChangeAspect="1"/>
          </p:cNvPicPr>
          <p:nvPr/>
        </p:nvPicPr>
        <p:blipFill>
          <a:blip r:embed="rId3"/>
          <a:stretch>
            <a:fillRect/>
          </a:stretch>
        </p:blipFill>
        <p:spPr>
          <a:xfrm>
            <a:off x="715434" y="276225"/>
            <a:ext cx="8294356" cy="6096000"/>
          </a:xfrm>
          <a:prstGeom prst="rect">
            <a:avLst/>
          </a:prstGeom>
        </p:spPr>
      </p:pic>
      <p:sp>
        <p:nvSpPr>
          <p:cNvPr id="6" name="Content Placeholder 5">
            <a:extLst>
              <a:ext uri="{FF2B5EF4-FFF2-40B4-BE49-F238E27FC236}">
                <a16:creationId xmlns:a16="http://schemas.microsoft.com/office/drawing/2014/main" id="{941E1D9A-7EDA-4785-B168-1FBC141D71DA}"/>
              </a:ext>
            </a:extLst>
          </p:cNvPr>
          <p:cNvSpPr>
            <a:spLocks noGrp="1"/>
          </p:cNvSpPr>
          <p:nvPr>
            <p:ph idx="1"/>
          </p:nvPr>
        </p:nvSpPr>
        <p:spPr>
          <a:xfrm>
            <a:off x="610659" y="6515100"/>
            <a:ext cx="8596668" cy="234950"/>
          </a:xfrm>
        </p:spPr>
        <p:txBody>
          <a:bodyPr>
            <a:normAutofit fontScale="77500" lnSpcReduction="20000"/>
          </a:bodyPr>
          <a:lstStyle/>
          <a:p>
            <a:pPr marL="0" indent="0">
              <a:buNone/>
            </a:pPr>
            <a:r>
              <a:rPr lang="en-US" sz="1400" i="1">
                <a:solidFill>
                  <a:schemeClr val="bg1">
                    <a:lumMod val="50000"/>
                  </a:schemeClr>
                </a:solidFill>
              </a:rPr>
              <a:t>Taken from: https://www.dol.gov/sites/dolgov/files/WHD/legacy/files/misclassification-facts.pdf</a:t>
            </a:r>
          </a:p>
        </p:txBody>
      </p:sp>
      <p:sp>
        <p:nvSpPr>
          <p:cNvPr id="2" name="Slide Number Placeholder 1">
            <a:extLst>
              <a:ext uri="{FF2B5EF4-FFF2-40B4-BE49-F238E27FC236}">
                <a16:creationId xmlns:a16="http://schemas.microsoft.com/office/drawing/2014/main" id="{886F4BD4-A544-4C63-88A8-8D1BD8854A11}"/>
              </a:ext>
            </a:extLst>
          </p:cNvPr>
          <p:cNvSpPr>
            <a:spLocks noGrp="1"/>
          </p:cNvSpPr>
          <p:nvPr>
            <p:ph type="sldNum" sz="quarter" idx="12"/>
          </p:nvPr>
        </p:nvSpPr>
        <p:spPr/>
        <p:txBody>
          <a:bodyPr/>
          <a:lstStyle/>
          <a:p>
            <a:fld id="{61694C11-F899-46D0-B2BC-DC84C242F1A6}" type="slidenum">
              <a:rPr lang="en-US" smtClean="0"/>
              <a:t>70</a:t>
            </a:fld>
            <a:endParaRPr lang="en-US"/>
          </a:p>
        </p:txBody>
      </p:sp>
    </p:spTree>
    <p:extLst>
      <p:ext uri="{BB962C8B-B14F-4D97-AF65-F5344CB8AC3E}">
        <p14:creationId xmlns:p14="http://schemas.microsoft.com/office/powerpoint/2010/main" val="700713209"/>
      </p:ext>
    </p:extLst>
  </p:cSld>
  <p:clrMapOvr>
    <a:masterClrMapping/>
  </p:clrMapOvr>
  <p:transition/>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01FBDBA-2533-4D1B-A313-2A4A1900E4CA}"/>
              </a:ext>
            </a:extLst>
          </p:cNvPr>
          <p:cNvSpPr>
            <a:spLocks noGrp="1"/>
          </p:cNvSpPr>
          <p:nvPr>
            <p:ph type="title"/>
          </p:nvPr>
        </p:nvSpPr>
        <p:spPr>
          <a:xfrm>
            <a:off x="677334" y="609600"/>
            <a:ext cx="8695266" cy="1320800"/>
          </a:xfrm>
        </p:spPr>
        <p:txBody>
          <a:bodyPr/>
          <a:lstStyle/>
          <a:p>
            <a:r>
              <a:rPr lang="en-US"/>
              <a:t>U.S. Department of Labor Fact Sheet #13</a:t>
            </a:r>
          </a:p>
        </p:txBody>
      </p:sp>
      <p:sp>
        <p:nvSpPr>
          <p:cNvPr id="3" name="Content Placeholder 2">
            <a:extLst>
              <a:ext uri="{FF2B5EF4-FFF2-40B4-BE49-F238E27FC236}">
                <a16:creationId xmlns:a16="http://schemas.microsoft.com/office/drawing/2014/main" id="{8F6CE015-4E0E-432C-8EDA-A2C9F3ED161E}"/>
              </a:ext>
            </a:extLst>
          </p:cNvPr>
          <p:cNvSpPr>
            <a:spLocks noGrp="1"/>
          </p:cNvSpPr>
          <p:nvPr>
            <p:ph idx="1"/>
          </p:nvPr>
        </p:nvSpPr>
        <p:spPr>
          <a:xfrm>
            <a:off x="496359" y="6457950"/>
            <a:ext cx="8596668" cy="307312"/>
          </a:xfrm>
        </p:spPr>
        <p:txBody>
          <a:bodyPr>
            <a:normAutofit/>
          </a:bodyPr>
          <a:lstStyle/>
          <a:p>
            <a:pPr marL="0" indent="0">
              <a:buNone/>
            </a:pPr>
            <a:r>
              <a:rPr lang="en-US" sz="1100" i="1">
                <a:solidFill>
                  <a:schemeClr val="bg1">
                    <a:lumMod val="50000"/>
                  </a:schemeClr>
                </a:solidFill>
              </a:rPr>
              <a:t>See: https://www.dol.gov/sites/dolgov/files/WHD/legacy/files/whdfs13.pdf</a:t>
            </a:r>
          </a:p>
        </p:txBody>
      </p:sp>
      <p:pic>
        <p:nvPicPr>
          <p:cNvPr id="4" name="Picture 3">
            <a:extLst>
              <a:ext uri="{FF2B5EF4-FFF2-40B4-BE49-F238E27FC236}">
                <a16:creationId xmlns:a16="http://schemas.microsoft.com/office/drawing/2014/main" id="{39A64CE3-0F42-4A32-BB21-6ACF007A1652}"/>
              </a:ext>
            </a:extLst>
          </p:cNvPr>
          <p:cNvPicPr>
            <a:picLocks noChangeAspect="1"/>
          </p:cNvPicPr>
          <p:nvPr/>
        </p:nvPicPr>
        <p:blipFill>
          <a:blip r:embed="rId3"/>
          <a:srcRect r="398"/>
          <a:stretch>
            <a:fillRect/>
          </a:stretch>
        </p:blipFill>
        <p:spPr>
          <a:xfrm>
            <a:off x="776817" y="1479489"/>
            <a:ext cx="8462433" cy="4641972"/>
          </a:xfrm>
          <a:prstGeom prst="rect">
            <a:avLst/>
          </a:prstGeom>
          <a:ln w="25400">
            <a:solidFill>
              <a:schemeClr val="accent5">
                <a:alpha val="75000"/>
              </a:schemeClr>
            </a:solidFill>
          </a:ln>
        </p:spPr>
      </p:pic>
      <p:sp>
        <p:nvSpPr>
          <p:cNvPr id="5" name="Slide Number Placeholder 4">
            <a:extLst>
              <a:ext uri="{FF2B5EF4-FFF2-40B4-BE49-F238E27FC236}">
                <a16:creationId xmlns:a16="http://schemas.microsoft.com/office/drawing/2014/main" id="{68EE434E-1AFA-48B0-B5A6-E3AAE7D9151D}"/>
              </a:ext>
            </a:extLst>
          </p:cNvPr>
          <p:cNvSpPr>
            <a:spLocks noGrp="1"/>
          </p:cNvSpPr>
          <p:nvPr>
            <p:ph type="sldNum" sz="quarter" idx="12"/>
          </p:nvPr>
        </p:nvSpPr>
        <p:spPr/>
        <p:txBody>
          <a:bodyPr/>
          <a:lstStyle/>
          <a:p>
            <a:fld id="{61694C11-F899-46D0-B2BC-DC84C242F1A6}" type="slidenum">
              <a:rPr lang="en-US" smtClean="0"/>
              <a:t>71</a:t>
            </a:fld>
            <a:endParaRPr lang="en-US"/>
          </a:p>
        </p:txBody>
      </p:sp>
    </p:spTree>
    <p:extLst>
      <p:ext uri="{BB962C8B-B14F-4D97-AF65-F5344CB8AC3E}">
        <p14:creationId xmlns:p14="http://schemas.microsoft.com/office/powerpoint/2010/main" val="3376490661"/>
      </p:ext>
    </p:extLst>
  </p:cSld>
  <p:clrMapOvr>
    <a:masterClrMapping/>
  </p:clrMapOvr>
  <p:transition/>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E65E9F5-32B2-4895-84A4-DB851EDAC775}"/>
              </a:ext>
            </a:extLst>
          </p:cNvPr>
          <p:cNvSpPr>
            <a:spLocks noGrp="1"/>
          </p:cNvSpPr>
          <p:nvPr>
            <p:ph type="title"/>
          </p:nvPr>
        </p:nvSpPr>
        <p:spPr>
          <a:xfrm>
            <a:off x="677334" y="441736"/>
            <a:ext cx="8596668" cy="1294700"/>
          </a:xfrm>
        </p:spPr>
        <p:txBody>
          <a:bodyPr/>
          <a:lstStyle/>
          <a:p>
            <a:r>
              <a:rPr lang="en-US"/>
              <a:t>September 22, 2020: DOL Proposed Rule</a:t>
            </a:r>
          </a:p>
        </p:txBody>
      </p:sp>
      <p:sp>
        <p:nvSpPr>
          <p:cNvPr id="4" name="Slide Number Placeholder 3">
            <a:extLst>
              <a:ext uri="{FF2B5EF4-FFF2-40B4-BE49-F238E27FC236}">
                <a16:creationId xmlns:a16="http://schemas.microsoft.com/office/drawing/2014/main" id="{22A46C24-7D32-4D51-8E59-AE3B06DD87FE}"/>
              </a:ext>
            </a:extLst>
          </p:cNvPr>
          <p:cNvSpPr>
            <a:spLocks noGrp="1"/>
          </p:cNvSpPr>
          <p:nvPr>
            <p:ph type="sldNum" sz="quarter" idx="12"/>
          </p:nvPr>
        </p:nvSpPr>
        <p:spPr/>
        <p:txBody>
          <a:bodyPr/>
          <a:lstStyle/>
          <a:p>
            <a:fld id="{61694C11-F899-46D0-B2BC-DC84C242F1A6}" type="slidenum">
              <a:rPr lang="en-US" smtClean="0"/>
              <a:t>72</a:t>
            </a:fld>
            <a:endParaRPr lang="en-US"/>
          </a:p>
        </p:txBody>
      </p:sp>
      <p:pic>
        <p:nvPicPr>
          <p:cNvPr id="1026" name="Picture 2" descr="Proposed Rule: Independent Contractor">
            <a:extLst>
              <a:ext uri="{FF2B5EF4-FFF2-40B4-BE49-F238E27FC236}">
                <a16:creationId xmlns:a16="http://schemas.microsoft.com/office/drawing/2014/main" id="{0A9D7709-0A43-44AE-8896-AEC239A478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126" y="1168430"/>
            <a:ext cx="3894216" cy="2687008"/>
          </a:xfrm>
          <a:prstGeom prst="rect">
            <a:avLst/>
          </a:prstGeom>
          <a:noFill/>
          <a:ln w="15875">
            <a:solidFill>
              <a:schemeClr val="accent5">
                <a:lumMod val="75000"/>
                <a:alpha val="75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92A8DE-5C5A-4F79-8987-21AF5671B788}"/>
              </a:ext>
            </a:extLst>
          </p:cNvPr>
          <p:cNvPicPr>
            <a:picLocks noChangeAspect="1"/>
          </p:cNvPicPr>
          <p:nvPr/>
        </p:nvPicPr>
        <p:blipFill>
          <a:blip r:embed="rId4"/>
          <a:stretch>
            <a:fillRect/>
          </a:stretch>
        </p:blipFill>
        <p:spPr>
          <a:xfrm>
            <a:off x="1097577" y="3093468"/>
            <a:ext cx="8399426" cy="2973616"/>
          </a:xfrm>
          <a:prstGeom prst="rect">
            <a:avLst/>
          </a:prstGeom>
          <a:ln w="15875">
            <a:solidFill>
              <a:schemeClr val="accent5">
                <a:lumMod val="75000"/>
                <a:alpha val="75000"/>
              </a:schemeClr>
            </a:solidFill>
          </a:ln>
        </p:spPr>
      </p:pic>
      <p:sp>
        <p:nvSpPr>
          <p:cNvPr id="11" name="TextBox 10">
            <a:extLst>
              <a:ext uri="{FF2B5EF4-FFF2-40B4-BE49-F238E27FC236}">
                <a16:creationId xmlns:a16="http://schemas.microsoft.com/office/drawing/2014/main" id="{4B60D61B-7D03-464E-97D0-F8864E7F6EAF}"/>
              </a:ext>
            </a:extLst>
          </p:cNvPr>
          <p:cNvSpPr txBox="1"/>
          <p:nvPr/>
        </p:nvSpPr>
        <p:spPr>
          <a:xfrm>
            <a:off x="464126" y="6507170"/>
            <a:ext cx="8399425" cy="261610"/>
          </a:xfrm>
          <a:prstGeom prst="rect">
            <a:avLst/>
          </a:prstGeom>
          <a:noFill/>
        </p:spPr>
        <p:txBody>
          <a:bodyPr wrap="square">
            <a:spAutoFit/>
          </a:bodyPr>
          <a:lstStyle/>
          <a:p>
            <a:pPr marL="0" indent="0">
              <a:buNone/>
            </a:pPr>
            <a:r>
              <a:rPr lang="en-US" sz="1100" i="1">
                <a:solidFill>
                  <a:schemeClr val="bg1">
                    <a:lumMod val="50000"/>
                  </a:schemeClr>
                </a:solidFill>
              </a:rPr>
              <a:t>See: https://www.dol.gov/agencies/whd/flsa/2020-independent-contractor-nprm</a:t>
            </a:r>
          </a:p>
        </p:txBody>
      </p:sp>
      <p:sp>
        <p:nvSpPr>
          <p:cNvPr id="12" name="Title 1">
            <a:extLst>
              <a:ext uri="{FF2B5EF4-FFF2-40B4-BE49-F238E27FC236}">
                <a16:creationId xmlns:a16="http://schemas.microsoft.com/office/drawing/2014/main" id="{BC4633D6-C9F8-4DA2-B4C1-38803B6CA3FD}"/>
              </a:ext>
            </a:extLst>
          </p:cNvPr>
          <p:cNvSpPr txBox="1"/>
          <p:nvPr/>
        </p:nvSpPr>
        <p:spPr>
          <a:xfrm>
            <a:off x="4405745" y="1729298"/>
            <a:ext cx="5621051" cy="78263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a:solidFill>
                  <a:schemeClr val="accent5">
                    <a:lumMod val="75000"/>
                  </a:schemeClr>
                </a:solidFill>
              </a:rPr>
              <a:t>Once published in the Federal Register, the public will have 30 days to submit comments.</a:t>
            </a:r>
          </a:p>
        </p:txBody>
      </p:sp>
    </p:spTree>
    <p:extLst>
      <p:ext uri="{BB962C8B-B14F-4D97-AF65-F5344CB8AC3E}">
        <p14:creationId xmlns:p14="http://schemas.microsoft.com/office/powerpoint/2010/main" val="2887058659"/>
      </p:ext>
    </p:extLst>
  </p:cSld>
  <p:clrMapOvr>
    <a:masterClrMapping/>
  </p:clrMapOvr>
  <p:transition/>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BA5A116-21B0-440C-BC4F-D51D6B1EA04E}"/>
              </a:ext>
            </a:extLst>
          </p:cNvPr>
          <p:cNvSpPr>
            <a:spLocks noGrp="1"/>
          </p:cNvSpPr>
          <p:nvPr>
            <p:ph type="title"/>
          </p:nvPr>
        </p:nvSpPr>
        <p:spPr/>
        <p:txBody>
          <a:bodyPr/>
          <a:lstStyle/>
          <a:p>
            <a:r>
              <a:rPr lang="en-US"/>
              <a:t>Misclassification Risks</a:t>
            </a:r>
          </a:p>
        </p:txBody>
      </p:sp>
      <p:sp>
        <p:nvSpPr>
          <p:cNvPr id="3" name="Content Placeholder 2">
            <a:extLst>
              <a:ext uri="{FF2B5EF4-FFF2-40B4-BE49-F238E27FC236}">
                <a16:creationId xmlns:a16="http://schemas.microsoft.com/office/drawing/2014/main" id="{2ADD86A8-F822-4078-B491-3CF5BDBC3C29}"/>
              </a:ext>
            </a:extLst>
          </p:cNvPr>
          <p:cNvSpPr>
            <a:spLocks noGrp="1"/>
          </p:cNvSpPr>
          <p:nvPr>
            <p:ph idx="1"/>
          </p:nvPr>
        </p:nvSpPr>
        <p:spPr>
          <a:xfrm>
            <a:off x="677333" y="1533525"/>
            <a:ext cx="8897489" cy="4507838"/>
          </a:xfrm>
        </p:spPr>
        <p:txBody>
          <a:bodyPr/>
          <a:lstStyle/>
          <a:p>
            <a:r>
              <a:rPr lang="en-US" sz="2000"/>
              <a:t>Misclassification in this context means when an employer </a:t>
            </a:r>
            <a:r>
              <a:rPr lang="en-US" sz="2000" b="1">
                <a:solidFill>
                  <a:srgbClr val="00B050"/>
                </a:solidFill>
              </a:rPr>
              <a:t>treats a worker as an independent contractor</a:t>
            </a:r>
            <a:r>
              <a:rPr lang="en-US" sz="2000" b="1"/>
              <a:t> </a:t>
            </a:r>
            <a:r>
              <a:rPr lang="en-US" sz="2000"/>
              <a:t>when really the employer </a:t>
            </a:r>
            <a:r>
              <a:rPr lang="en-US" sz="2000" b="1">
                <a:solidFill>
                  <a:schemeClr val="bg2">
                    <a:lumMod val="75000"/>
                  </a:schemeClr>
                </a:solidFill>
              </a:rPr>
              <a:t>should be</a:t>
            </a:r>
            <a:r>
              <a:rPr lang="en-US" sz="2000"/>
              <a:t> treating the worker as an </a:t>
            </a:r>
            <a:r>
              <a:rPr lang="en-US" sz="2000" b="1">
                <a:solidFill>
                  <a:schemeClr val="bg2">
                    <a:lumMod val="75000"/>
                  </a:schemeClr>
                </a:solidFill>
              </a:rPr>
              <a:t>employee</a:t>
            </a:r>
            <a:r>
              <a:rPr lang="en-US" sz="2000"/>
              <a:t>.</a:t>
            </a:r>
          </a:p>
          <a:p>
            <a:endParaRPr lang="en-US" sz="2000"/>
          </a:p>
          <a:p>
            <a:r>
              <a:rPr lang="en-US" sz="2000"/>
              <a:t>Some Risks:</a:t>
            </a:r>
          </a:p>
          <a:p>
            <a:pPr lvl="1"/>
            <a:r>
              <a:rPr lang="en-US" sz="1800"/>
              <a:t>Failing to pay the worker minimum wage and overtime compensation (FLSA).</a:t>
            </a:r>
          </a:p>
          <a:p>
            <a:pPr lvl="1"/>
            <a:r>
              <a:rPr lang="en-US" sz="1800"/>
              <a:t>Failing to pay appropriate employment-related taxes (IRS).</a:t>
            </a:r>
          </a:p>
          <a:p>
            <a:pPr lvl="1"/>
            <a:r>
              <a:rPr lang="en-US" sz="1800"/>
              <a:t>Failing to offer group health insurance benefits (PPACA).</a:t>
            </a:r>
          </a:p>
        </p:txBody>
      </p:sp>
      <p:sp>
        <p:nvSpPr>
          <p:cNvPr id="4" name="Slide Number Placeholder 3">
            <a:extLst>
              <a:ext uri="{FF2B5EF4-FFF2-40B4-BE49-F238E27FC236}">
                <a16:creationId xmlns:a16="http://schemas.microsoft.com/office/drawing/2014/main" id="{F725887E-67C8-43FC-A634-1BA7DDA14AB9}"/>
              </a:ext>
            </a:extLst>
          </p:cNvPr>
          <p:cNvSpPr>
            <a:spLocks noGrp="1"/>
          </p:cNvSpPr>
          <p:nvPr>
            <p:ph type="sldNum" sz="quarter" idx="12"/>
          </p:nvPr>
        </p:nvSpPr>
        <p:spPr/>
        <p:txBody>
          <a:bodyPr/>
          <a:lstStyle/>
          <a:p>
            <a:fld id="{61694C11-F899-46D0-B2BC-DC84C242F1A6}" type="slidenum">
              <a:rPr lang="en-US" smtClean="0"/>
              <a:t>73</a:t>
            </a:fld>
            <a:endParaRPr lang="en-US"/>
          </a:p>
        </p:txBody>
      </p:sp>
    </p:spTree>
    <p:extLst>
      <p:ext uri="{BB962C8B-B14F-4D97-AF65-F5344CB8AC3E}">
        <p14:creationId xmlns:p14="http://schemas.microsoft.com/office/powerpoint/2010/main" val="2980067858"/>
      </p:ext>
    </p:extLst>
  </p:cSld>
  <p:clrMapOvr>
    <a:masterClrMapping/>
  </p:clrMapOvr>
  <p:transition/>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614E1532-EAEE-41CA-9A51-3A3EA871CD67}"/>
              </a:ext>
            </a:extLst>
          </p:cNvPr>
          <p:cNvSpPr>
            <a:spLocks noGrp="1"/>
          </p:cNvSpPr>
          <p:nvPr>
            <p:ph type="title"/>
          </p:nvPr>
        </p:nvSpPr>
        <p:spPr>
          <a:xfrm>
            <a:off x="772585" y="965200"/>
            <a:ext cx="8596668" cy="1485900"/>
          </a:xfrm>
        </p:spPr>
        <p:txBody>
          <a:bodyPr/>
          <a:lstStyle/>
          <a:p>
            <a:r>
              <a:rPr lang="en-US"/>
              <a:t>Leave of Absence Issues</a:t>
            </a:r>
          </a:p>
        </p:txBody>
      </p:sp>
      <p:sp>
        <p:nvSpPr>
          <p:cNvPr id="2" name="Text Placeholder 1">
            <a:extLst>
              <a:ext uri="{FF2B5EF4-FFF2-40B4-BE49-F238E27FC236}">
                <a16:creationId xmlns:a16="http://schemas.microsoft.com/office/drawing/2014/main" id="{26DAC0AB-1AA9-4E0B-AD2C-82FCEC533040}"/>
              </a:ext>
            </a:extLst>
          </p:cNvPr>
          <p:cNvSpPr>
            <a:spLocks noGrp="1"/>
          </p:cNvSpPr>
          <p:nvPr>
            <p:ph type="body" idx="1"/>
          </p:nvPr>
        </p:nvSpPr>
        <p:spPr>
          <a:xfrm>
            <a:off x="858310" y="1985038"/>
            <a:ext cx="8596668" cy="466062"/>
          </a:xfrm>
        </p:spPr>
        <p:txBody>
          <a:bodyPr/>
          <a:lstStyle/>
          <a:p>
            <a:r>
              <a:rPr lang="en-US" i="1"/>
              <a:t>Non-FMLA Leaves of Absence</a:t>
            </a:r>
          </a:p>
        </p:txBody>
      </p:sp>
      <p:pic>
        <p:nvPicPr>
          <p:cNvPr id="6146" name="Picture 2" descr="Employee Leave of Absence: Everything You Need to Know - Insperity">
            <a:extLst>
              <a:ext uri="{FF2B5EF4-FFF2-40B4-BE49-F238E27FC236}">
                <a16:creationId xmlns:a16="http://schemas.microsoft.com/office/drawing/2014/main" id="{BEDA828B-36DA-47EE-9162-6225A5391E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1175" y="2574925"/>
            <a:ext cx="6096000" cy="2876550"/>
          </a:xfrm>
          <a:prstGeom prst="rect">
            <a:avLst/>
          </a:prstGeom>
          <a:noFill/>
          <a:ln w="19050">
            <a:solidFill>
              <a:schemeClr val="accent5">
                <a:lumMod val="75000"/>
                <a:alpha val="75000"/>
              </a:schemeClr>
            </a:solidFill>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BB59597-93FE-4033-B7F2-DB769F07330C}"/>
              </a:ext>
            </a:extLst>
          </p:cNvPr>
          <p:cNvSpPr>
            <a:spLocks noGrp="1"/>
          </p:cNvSpPr>
          <p:nvPr>
            <p:ph type="sldNum" sz="quarter" idx="12"/>
          </p:nvPr>
        </p:nvSpPr>
        <p:spPr/>
        <p:txBody>
          <a:bodyPr/>
          <a:lstStyle/>
          <a:p>
            <a:fld id="{61694C11-F899-46D0-B2BC-DC84C242F1A6}" type="slidenum">
              <a:rPr lang="en-US" smtClean="0"/>
              <a:t>74</a:t>
            </a:fld>
            <a:endParaRPr lang="en-US"/>
          </a:p>
        </p:txBody>
      </p:sp>
    </p:spTree>
    <p:extLst>
      <p:ext uri="{BB962C8B-B14F-4D97-AF65-F5344CB8AC3E}">
        <p14:creationId xmlns:p14="http://schemas.microsoft.com/office/powerpoint/2010/main" val="1882101918"/>
      </p:ext>
    </p:extLst>
  </p:cSld>
  <p:clrMapOvr>
    <a:masterClrMapping/>
  </p:clrMapOvr>
  <p:transition/>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CCA5AA89-BFC6-4164-AFC7-BD34FDE3BD3E}"/>
              </a:ext>
            </a:extLst>
          </p:cNvPr>
          <p:cNvSpPr>
            <a:spLocks noGrp="1"/>
          </p:cNvSpPr>
          <p:nvPr>
            <p:ph type="title"/>
          </p:nvPr>
        </p:nvSpPr>
        <p:spPr>
          <a:xfrm>
            <a:off x="673986" y="628650"/>
            <a:ext cx="8596668" cy="1320800"/>
          </a:xfrm>
        </p:spPr>
        <p:txBody>
          <a:bodyPr/>
          <a:lstStyle/>
          <a:p>
            <a:r>
              <a:rPr lang="en-US" i="1">
                <a:solidFill>
                  <a:schemeClr val="accent5">
                    <a:lumMod val="75000"/>
                  </a:schemeClr>
                </a:solidFill>
              </a:rPr>
              <a:t>Considerations for:</a:t>
            </a:r>
            <a:br>
              <a:rPr lang="en-US"/>
            </a:br>
            <a:r>
              <a:rPr lang="en-US"/>
              <a:t>Non-FMLA Personal Leave of Absence</a:t>
            </a:r>
          </a:p>
        </p:txBody>
      </p:sp>
      <p:sp>
        <p:nvSpPr>
          <p:cNvPr id="5" name="Content Placeholder 4">
            <a:extLst>
              <a:ext uri="{FF2B5EF4-FFF2-40B4-BE49-F238E27FC236}">
                <a16:creationId xmlns:a16="http://schemas.microsoft.com/office/drawing/2014/main" id="{E328CBB4-D7E4-4A52-B5C0-C82A7C608CB9}"/>
              </a:ext>
            </a:extLst>
          </p:cNvPr>
          <p:cNvSpPr>
            <a:spLocks noGrp="1"/>
          </p:cNvSpPr>
          <p:nvPr>
            <p:ph idx="1"/>
          </p:nvPr>
        </p:nvSpPr>
        <p:spPr>
          <a:xfrm>
            <a:off x="677334" y="1949450"/>
            <a:ext cx="8961966" cy="4203699"/>
          </a:xfrm>
        </p:spPr>
        <p:txBody>
          <a:bodyPr>
            <a:normAutofit/>
          </a:bodyPr>
          <a:lstStyle/>
          <a:p>
            <a:r>
              <a:rPr lang="en-US"/>
              <a:t>These are generally:</a:t>
            </a:r>
          </a:p>
          <a:p>
            <a:pPr lvl="1"/>
            <a:r>
              <a:rPr lang="en-US"/>
              <a:t>Unpaid.</a:t>
            </a:r>
          </a:p>
          <a:p>
            <a:pPr lvl="1"/>
            <a:r>
              <a:rPr lang="en-US"/>
              <a:t>Only granted for significant personal or medical reasons.</a:t>
            </a:r>
          </a:p>
          <a:p>
            <a:pPr lvl="1"/>
            <a:r>
              <a:rPr lang="en-US"/>
              <a:t>Capped at a maximum number of weeks or months.  </a:t>
            </a:r>
            <a:r>
              <a:rPr lang="en-US" i="1"/>
              <a:t>(Caveat: ADA reasonable accommodation when definite in duration)</a:t>
            </a:r>
          </a:p>
          <a:p>
            <a:pPr marL="457200" lvl="1" indent="0">
              <a:buNone/>
            </a:pPr>
            <a:endParaRPr lang="en-US"/>
          </a:p>
          <a:p>
            <a:r>
              <a:rPr lang="en-US"/>
              <a:t>Require use of any accrued paid time off, vacation time, and/or sick time.</a:t>
            </a:r>
          </a:p>
          <a:p>
            <a:pPr lvl="1"/>
            <a:r>
              <a:rPr lang="en-US"/>
              <a:t>Considerations for offering paid time off vs. vacation/sick time.</a:t>
            </a:r>
          </a:p>
          <a:p>
            <a:pPr lvl="1"/>
            <a:r>
              <a:rPr lang="en-US"/>
              <a:t>Considerations for implementing a leave donation program.</a:t>
            </a:r>
          </a:p>
          <a:p>
            <a:pPr marL="457200" lvl="1" indent="0">
              <a:buNone/>
            </a:pPr>
            <a:endParaRPr lang="en-US"/>
          </a:p>
          <a:p>
            <a:r>
              <a:rPr lang="en-US"/>
              <a:t>Apply leave consistently based on Cooperative policy and past practice.</a:t>
            </a:r>
          </a:p>
          <a:p>
            <a:pPr marL="914400" lvl="2" indent="0">
              <a:buNone/>
            </a:pPr>
            <a:endParaRPr lang="en-US"/>
          </a:p>
          <a:p>
            <a:endParaRPr lang="en-US"/>
          </a:p>
        </p:txBody>
      </p:sp>
      <p:sp>
        <p:nvSpPr>
          <p:cNvPr id="2" name="Slide Number Placeholder 1">
            <a:extLst>
              <a:ext uri="{FF2B5EF4-FFF2-40B4-BE49-F238E27FC236}">
                <a16:creationId xmlns:a16="http://schemas.microsoft.com/office/drawing/2014/main" id="{F1CF1941-6844-4DC3-A94D-9CBB95ACF4AC}"/>
              </a:ext>
            </a:extLst>
          </p:cNvPr>
          <p:cNvSpPr>
            <a:spLocks noGrp="1"/>
          </p:cNvSpPr>
          <p:nvPr>
            <p:ph type="sldNum" sz="quarter" idx="12"/>
          </p:nvPr>
        </p:nvSpPr>
        <p:spPr/>
        <p:txBody>
          <a:bodyPr/>
          <a:lstStyle/>
          <a:p>
            <a:fld id="{61694C11-F899-46D0-B2BC-DC84C242F1A6}" type="slidenum">
              <a:rPr lang="en-US" smtClean="0"/>
              <a:t>75</a:t>
            </a:fld>
            <a:endParaRPr lang="en-US"/>
          </a:p>
        </p:txBody>
      </p:sp>
    </p:spTree>
    <p:extLst>
      <p:ext uri="{BB962C8B-B14F-4D97-AF65-F5344CB8AC3E}">
        <p14:creationId xmlns:p14="http://schemas.microsoft.com/office/powerpoint/2010/main" val="1439740432"/>
      </p:ext>
    </p:extLst>
  </p:cSld>
  <p:clrMapOvr>
    <a:masterClrMapping/>
  </p:clrMapOvr>
  <p:transition/>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A61DA938-B571-4F76-9356-96DAC3FA8F9E}"/>
              </a:ext>
            </a:extLst>
          </p:cNvPr>
          <p:cNvSpPr>
            <a:spLocks noGrp="1"/>
          </p:cNvSpPr>
          <p:nvPr>
            <p:ph type="title"/>
          </p:nvPr>
        </p:nvSpPr>
        <p:spPr>
          <a:xfrm>
            <a:off x="858310" y="3257551"/>
            <a:ext cx="8596668" cy="907947"/>
          </a:xfrm>
        </p:spPr>
        <p:txBody>
          <a:bodyPr/>
          <a:lstStyle/>
          <a:p>
            <a:r>
              <a:rPr lang="en-US"/>
              <a:t>Inappropriate Social Media Posts</a:t>
            </a:r>
          </a:p>
        </p:txBody>
      </p:sp>
      <p:sp>
        <p:nvSpPr>
          <p:cNvPr id="5" name="Text Placeholder 4">
            <a:extLst>
              <a:ext uri="{FF2B5EF4-FFF2-40B4-BE49-F238E27FC236}">
                <a16:creationId xmlns:a16="http://schemas.microsoft.com/office/drawing/2014/main" id="{C3A8B4FD-2983-4715-848B-1CE5EF5E8531}"/>
              </a:ext>
            </a:extLst>
          </p:cNvPr>
          <p:cNvSpPr>
            <a:spLocks noGrp="1"/>
          </p:cNvSpPr>
          <p:nvPr>
            <p:ph type="body" idx="1"/>
          </p:nvPr>
        </p:nvSpPr>
        <p:spPr>
          <a:xfrm>
            <a:off x="982135" y="4286249"/>
            <a:ext cx="8596668" cy="1208943"/>
          </a:xfrm>
        </p:spPr>
        <p:txBody>
          <a:bodyPr>
            <a:normAutofit/>
          </a:bodyPr>
          <a:lstStyle/>
          <a:p>
            <a:r>
              <a:rPr lang="en-US" i="1"/>
              <a:t>Can an employer discipline an employee for what he/she posts on social media sites such as Facebook, Instagram, and Twitter?</a:t>
            </a:r>
          </a:p>
          <a:p>
            <a:r>
              <a:rPr lang="en-US" i="1"/>
              <a:t>What if the employee’s spouse is posting inappropriate material?</a:t>
            </a:r>
          </a:p>
        </p:txBody>
      </p:sp>
      <p:pic>
        <p:nvPicPr>
          <p:cNvPr id="7170" name="Picture 2" descr="What Should You Do When A Child Brings Inappropriate Language Into Your  Early Years Setting?">
            <a:extLst>
              <a:ext uri="{FF2B5EF4-FFF2-40B4-BE49-F238E27FC236}">
                <a16:creationId xmlns:a16="http://schemas.microsoft.com/office/drawing/2014/main" id="{0D0B2052-E4CE-41E7-8918-0724A5CCA6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8605" y="785054"/>
            <a:ext cx="2311188" cy="20050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12 Types of Content to Post on Social Media | ClickDimensions Blog">
            <a:extLst>
              <a:ext uri="{FF2B5EF4-FFF2-40B4-BE49-F238E27FC236}">
                <a16:creationId xmlns:a16="http://schemas.microsoft.com/office/drawing/2014/main" id="{061C3EF4-1A5C-490B-AF72-0BFF5CF8F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25" r="21500"/>
          <a:stretch>
            <a:fillRect/>
          </a:stretch>
        </p:blipFill>
        <p:spPr bwMode="auto">
          <a:xfrm>
            <a:off x="2386602" y="575784"/>
            <a:ext cx="2975586" cy="26627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C44B3DB-5F77-4110-8815-24B76325E8F0}"/>
              </a:ext>
            </a:extLst>
          </p:cNvPr>
          <p:cNvSpPr>
            <a:spLocks noGrp="1"/>
          </p:cNvSpPr>
          <p:nvPr>
            <p:ph type="sldNum" sz="quarter" idx="12"/>
          </p:nvPr>
        </p:nvSpPr>
        <p:spPr/>
        <p:txBody>
          <a:bodyPr/>
          <a:lstStyle/>
          <a:p>
            <a:fld id="{61694C11-F899-46D0-B2BC-DC84C242F1A6}" type="slidenum">
              <a:rPr lang="en-US" smtClean="0"/>
              <a:t>76</a:t>
            </a:fld>
            <a:endParaRPr lang="en-US"/>
          </a:p>
        </p:txBody>
      </p:sp>
    </p:spTree>
    <p:extLst>
      <p:ext uri="{BB962C8B-B14F-4D97-AF65-F5344CB8AC3E}">
        <p14:creationId xmlns:p14="http://schemas.microsoft.com/office/powerpoint/2010/main" val="867810442"/>
      </p:ext>
    </p:extLst>
  </p:cSld>
  <p:clrMapOvr>
    <a:masterClrMapping/>
  </p:clrMapOvr>
  <p:transition/>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A23F945-2CD0-41F6-87E2-BD7BEF3FF213}"/>
              </a:ext>
            </a:extLst>
          </p:cNvPr>
          <p:cNvSpPr>
            <a:spLocks noGrp="1"/>
          </p:cNvSpPr>
          <p:nvPr>
            <p:ph type="title"/>
          </p:nvPr>
        </p:nvSpPr>
        <p:spPr/>
        <p:txBody>
          <a:bodyPr/>
          <a:lstStyle/>
          <a:p>
            <a:r>
              <a:rPr lang="en-US" u="sng"/>
              <a:t>National Labor Relations Act</a:t>
            </a:r>
          </a:p>
        </p:txBody>
      </p:sp>
      <p:pic>
        <p:nvPicPr>
          <p:cNvPr id="5" name="Picture 4">
            <a:extLst>
              <a:ext uri="{FF2B5EF4-FFF2-40B4-BE49-F238E27FC236}">
                <a16:creationId xmlns:a16="http://schemas.microsoft.com/office/drawing/2014/main" id="{CEBF7178-FC5F-4CD7-A560-4B6BEBB26873}"/>
              </a:ext>
            </a:extLst>
          </p:cNvPr>
          <p:cNvPicPr>
            <a:picLocks noChangeAspect="1"/>
          </p:cNvPicPr>
          <p:nvPr/>
        </p:nvPicPr>
        <p:blipFill>
          <a:blip r:embed="rId3"/>
          <a:stretch>
            <a:fillRect/>
          </a:stretch>
        </p:blipFill>
        <p:spPr>
          <a:xfrm>
            <a:off x="705616" y="4594620"/>
            <a:ext cx="8540104" cy="1041954"/>
          </a:xfrm>
          <a:prstGeom prst="rect">
            <a:avLst/>
          </a:prstGeom>
          <a:ln w="19050">
            <a:solidFill>
              <a:schemeClr val="accent5">
                <a:lumMod val="75000"/>
                <a:alpha val="75000"/>
              </a:schemeClr>
            </a:solidFill>
          </a:ln>
        </p:spPr>
      </p:pic>
      <p:sp>
        <p:nvSpPr>
          <p:cNvPr id="9" name="TextBox 8">
            <a:extLst>
              <a:ext uri="{FF2B5EF4-FFF2-40B4-BE49-F238E27FC236}">
                <a16:creationId xmlns:a16="http://schemas.microsoft.com/office/drawing/2014/main" id="{AF6F5F81-7349-49C9-BBBE-F641722B51E5}"/>
              </a:ext>
            </a:extLst>
          </p:cNvPr>
          <p:cNvSpPr txBox="1"/>
          <p:nvPr/>
        </p:nvSpPr>
        <p:spPr>
          <a:xfrm>
            <a:off x="534459" y="6488668"/>
            <a:ext cx="8480953" cy="261610"/>
          </a:xfrm>
          <a:prstGeom prst="rect">
            <a:avLst/>
          </a:prstGeom>
          <a:noFill/>
        </p:spPr>
        <p:txBody>
          <a:bodyPr wrap="square">
            <a:spAutoFit/>
          </a:bodyPr>
          <a:lstStyle/>
          <a:p>
            <a:pPr marL="0" indent="0">
              <a:buNone/>
            </a:pPr>
            <a:r>
              <a:rPr lang="en-US" sz="1100" i="1">
                <a:solidFill>
                  <a:schemeClr val="bg1">
                    <a:lumMod val="50000"/>
                  </a:schemeClr>
                </a:solidFill>
              </a:rPr>
              <a:t>See: https://www.nlrb.gov/about-nlrb/rights-we-protect/your-rights/the-nlrb-and-social-media</a:t>
            </a:r>
          </a:p>
        </p:txBody>
      </p:sp>
      <p:pic>
        <p:nvPicPr>
          <p:cNvPr id="8194" name="Picture 2" descr="How to Make Killer Posts for Social Networks: A Nike Case Study">
            <a:extLst>
              <a:ext uri="{FF2B5EF4-FFF2-40B4-BE49-F238E27FC236}">
                <a16:creationId xmlns:a16="http://schemas.microsoft.com/office/drawing/2014/main" id="{4F778680-8026-4DCC-9824-646C2B33999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19325" y="1402401"/>
            <a:ext cx="5276850" cy="3015342"/>
          </a:xfrm>
          <a:prstGeom prst="rect">
            <a:avLst/>
          </a:prstGeom>
          <a:noFill/>
          <a:ln w="22225">
            <a:solidFill>
              <a:schemeClr val="accent5">
                <a:lumMod val="75000"/>
                <a:alpha val="75000"/>
              </a:schemeClr>
            </a:solidFill>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78AA55B-44A9-4EA8-BE9B-F8CED830225B}"/>
              </a:ext>
            </a:extLst>
          </p:cNvPr>
          <p:cNvSpPr>
            <a:spLocks noGrp="1"/>
          </p:cNvSpPr>
          <p:nvPr>
            <p:ph type="sldNum" sz="quarter" idx="12"/>
          </p:nvPr>
        </p:nvSpPr>
        <p:spPr/>
        <p:txBody>
          <a:bodyPr/>
          <a:lstStyle/>
          <a:p>
            <a:fld id="{61694C11-F899-46D0-B2BC-DC84C242F1A6}" type="slidenum">
              <a:rPr lang="en-US" smtClean="0"/>
              <a:t>77</a:t>
            </a:fld>
            <a:endParaRPr lang="en-US"/>
          </a:p>
        </p:txBody>
      </p:sp>
    </p:spTree>
    <p:extLst>
      <p:ext uri="{BB962C8B-B14F-4D97-AF65-F5344CB8AC3E}">
        <p14:creationId xmlns:p14="http://schemas.microsoft.com/office/powerpoint/2010/main" val="42515933"/>
      </p:ext>
    </p:extLst>
  </p:cSld>
  <p:clrMapOvr>
    <a:masterClrMapping/>
  </p:clrMapOvr>
  <p:transition/>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95B8E89-7B80-4A04-A71A-094DB5F0B2CF}"/>
              </a:ext>
            </a:extLst>
          </p:cNvPr>
          <p:cNvSpPr>
            <a:spLocks noGrp="1"/>
          </p:cNvSpPr>
          <p:nvPr>
            <p:ph type="title"/>
          </p:nvPr>
        </p:nvSpPr>
        <p:spPr/>
        <p:txBody>
          <a:bodyPr/>
          <a:lstStyle/>
          <a:p>
            <a:r>
              <a:rPr lang="en-US"/>
              <a:t>Social Media Postings:</a:t>
            </a:r>
            <a:br>
              <a:rPr lang="en-US"/>
            </a:br>
            <a:r>
              <a:rPr lang="en-US" i="1">
                <a:solidFill>
                  <a:schemeClr val="accent5">
                    <a:lumMod val="75000"/>
                  </a:schemeClr>
                </a:solidFill>
              </a:rPr>
              <a:t>When can an employer act?</a:t>
            </a:r>
          </a:p>
        </p:txBody>
      </p:sp>
      <p:sp>
        <p:nvSpPr>
          <p:cNvPr id="9" name="Content Placeholder 8">
            <a:extLst>
              <a:ext uri="{FF2B5EF4-FFF2-40B4-BE49-F238E27FC236}">
                <a16:creationId xmlns:a16="http://schemas.microsoft.com/office/drawing/2014/main" id="{D7382DEF-8ACA-4ECB-8E58-B85147DBC4A1}"/>
              </a:ext>
            </a:extLst>
          </p:cNvPr>
          <p:cNvSpPr>
            <a:spLocks noGrp="1"/>
          </p:cNvSpPr>
          <p:nvPr>
            <p:ph idx="1"/>
          </p:nvPr>
        </p:nvSpPr>
        <p:spPr>
          <a:xfrm>
            <a:off x="2729311" y="5227635"/>
            <a:ext cx="1746778" cy="1209675"/>
          </a:xfrm>
        </p:spPr>
        <p:txBody>
          <a:bodyPr>
            <a:normAutofit/>
          </a:bodyPr>
          <a:lstStyle/>
          <a:p>
            <a:pPr marL="0" indent="0" algn="ctr">
              <a:buNone/>
            </a:pPr>
            <a:r>
              <a:rPr lang="en-US">
                <a:solidFill>
                  <a:srgbClr val="FF0000"/>
                </a:solidFill>
              </a:rPr>
              <a:t>No!</a:t>
            </a:r>
          </a:p>
          <a:p>
            <a:endParaRPr lang="en-US"/>
          </a:p>
        </p:txBody>
      </p:sp>
      <p:sp>
        <p:nvSpPr>
          <p:cNvPr id="4" name="Oval 3">
            <a:extLst>
              <a:ext uri="{FF2B5EF4-FFF2-40B4-BE49-F238E27FC236}">
                <a16:creationId xmlns:a16="http://schemas.microsoft.com/office/drawing/2014/main" id="{926C0D49-8902-454D-AD24-C58E775447EE}"/>
              </a:ext>
            </a:extLst>
          </p:cNvPr>
          <p:cNvSpPr/>
          <p:nvPr/>
        </p:nvSpPr>
        <p:spPr>
          <a:xfrm>
            <a:off x="2162175" y="1966911"/>
            <a:ext cx="3019425" cy="29051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B5A504-C4D1-413C-9E6B-08024FE92793}"/>
              </a:ext>
            </a:extLst>
          </p:cNvPr>
          <p:cNvSpPr/>
          <p:nvPr/>
        </p:nvSpPr>
        <p:spPr>
          <a:xfrm>
            <a:off x="4586287" y="1976437"/>
            <a:ext cx="3019425" cy="29051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8">
            <a:extLst>
              <a:ext uri="{FF2B5EF4-FFF2-40B4-BE49-F238E27FC236}">
                <a16:creationId xmlns:a16="http://schemas.microsoft.com/office/drawing/2014/main" id="{00F6CA80-5359-46E7-BA37-E18E0B2165AE}"/>
              </a:ext>
            </a:extLst>
          </p:cNvPr>
          <p:cNvSpPr txBox="1"/>
          <p:nvPr/>
        </p:nvSpPr>
        <p:spPr>
          <a:xfrm>
            <a:off x="5043225" y="3228974"/>
            <a:ext cx="2652713" cy="10382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solidFill>
                  <a:srgbClr val="00B050"/>
                </a:solidFill>
              </a:rPr>
              <a:t>Vulgar, Inappropriate, and/or Derogatory Language</a:t>
            </a:r>
          </a:p>
          <a:p>
            <a:endParaRPr lang="en-US"/>
          </a:p>
        </p:txBody>
      </p:sp>
      <p:sp>
        <p:nvSpPr>
          <p:cNvPr id="11" name="Content Placeholder 8">
            <a:extLst>
              <a:ext uri="{FF2B5EF4-FFF2-40B4-BE49-F238E27FC236}">
                <a16:creationId xmlns:a16="http://schemas.microsoft.com/office/drawing/2014/main" id="{FCB894B7-EC24-4F8F-BF7B-3A18949CD334}"/>
              </a:ext>
            </a:extLst>
          </p:cNvPr>
          <p:cNvSpPr txBox="1"/>
          <p:nvPr/>
        </p:nvSpPr>
        <p:spPr>
          <a:xfrm>
            <a:off x="2729311" y="3062286"/>
            <a:ext cx="1746778" cy="12096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solidFill>
                  <a:srgbClr val="FF0000"/>
                </a:solidFill>
              </a:rPr>
              <a:t>Terms and Conditions of Employment</a:t>
            </a:r>
          </a:p>
          <a:p>
            <a:endParaRPr lang="en-US"/>
          </a:p>
        </p:txBody>
      </p:sp>
      <p:sp>
        <p:nvSpPr>
          <p:cNvPr id="13" name="Content Placeholder 8">
            <a:extLst>
              <a:ext uri="{FF2B5EF4-FFF2-40B4-BE49-F238E27FC236}">
                <a16:creationId xmlns:a16="http://schemas.microsoft.com/office/drawing/2014/main" id="{59BB9954-196D-4D9C-A5E7-E97F12A950C9}"/>
              </a:ext>
            </a:extLst>
          </p:cNvPr>
          <p:cNvSpPr txBox="1"/>
          <p:nvPr/>
        </p:nvSpPr>
        <p:spPr>
          <a:xfrm>
            <a:off x="5043225" y="5237161"/>
            <a:ext cx="2652713" cy="7905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solidFill>
                  <a:srgbClr val="00B050"/>
                </a:solidFill>
              </a:rPr>
              <a:t>Yes!</a:t>
            </a:r>
          </a:p>
          <a:p>
            <a:endParaRPr lang="en-US"/>
          </a:p>
        </p:txBody>
      </p:sp>
      <p:cxnSp>
        <p:nvCxnSpPr>
          <p:cNvPr id="16" name="Straight Arrow Connector 15">
            <a:extLst>
              <a:ext uri="{FF2B5EF4-FFF2-40B4-BE49-F238E27FC236}">
                <a16:creationId xmlns:a16="http://schemas.microsoft.com/office/drawing/2014/main" id="{1723FF2A-B8F3-4E37-B0EA-C8A52AC6EF78}"/>
              </a:ext>
            </a:extLst>
          </p:cNvPr>
          <p:cNvCxnSpPr/>
          <p:nvPr/>
        </p:nvCxnSpPr>
        <p:spPr>
          <a:xfrm flipH="1" flipV="1">
            <a:off x="3602700" y="4113210"/>
            <a:ext cx="0" cy="1006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2EB5A2-B8D2-4169-B923-738B736D3115}"/>
              </a:ext>
            </a:extLst>
          </p:cNvPr>
          <p:cNvCxnSpPr/>
          <p:nvPr/>
        </p:nvCxnSpPr>
        <p:spPr>
          <a:xfrm flipH="1" flipV="1">
            <a:off x="6369581" y="4086221"/>
            <a:ext cx="0" cy="1006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A6C9AA-E7E7-49C4-B01F-23307F4ABCBF}"/>
              </a:ext>
            </a:extLst>
          </p:cNvPr>
          <p:cNvCxnSpPr/>
          <p:nvPr/>
        </p:nvCxnSpPr>
        <p:spPr>
          <a:xfrm flipH="1" flipV="1">
            <a:off x="4908848" y="3419474"/>
            <a:ext cx="33141" cy="2412998"/>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8">
            <a:extLst>
              <a:ext uri="{FF2B5EF4-FFF2-40B4-BE49-F238E27FC236}">
                <a16:creationId xmlns:a16="http://schemas.microsoft.com/office/drawing/2014/main" id="{61317BE5-87C7-40DC-BE6E-DB838E273042}"/>
              </a:ext>
            </a:extLst>
          </p:cNvPr>
          <p:cNvSpPr txBox="1"/>
          <p:nvPr/>
        </p:nvSpPr>
        <p:spPr>
          <a:xfrm>
            <a:off x="3214644" y="5919785"/>
            <a:ext cx="3529275" cy="4889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b="1">
                <a:solidFill>
                  <a:srgbClr val="00B0F0"/>
                </a:solidFill>
              </a:rPr>
              <a:t>Be careful! </a:t>
            </a:r>
            <a:endParaRPr lang="en-US"/>
          </a:p>
        </p:txBody>
      </p:sp>
      <p:sp>
        <p:nvSpPr>
          <p:cNvPr id="3" name="Slide Number Placeholder 2">
            <a:extLst>
              <a:ext uri="{FF2B5EF4-FFF2-40B4-BE49-F238E27FC236}">
                <a16:creationId xmlns:a16="http://schemas.microsoft.com/office/drawing/2014/main" id="{8C4336D1-D4B9-4556-A21B-ADCACF822C6F}"/>
              </a:ext>
            </a:extLst>
          </p:cNvPr>
          <p:cNvSpPr>
            <a:spLocks noGrp="1"/>
          </p:cNvSpPr>
          <p:nvPr>
            <p:ph type="sldNum" sz="quarter" idx="12"/>
          </p:nvPr>
        </p:nvSpPr>
        <p:spPr/>
        <p:txBody>
          <a:bodyPr/>
          <a:lstStyle/>
          <a:p>
            <a:fld id="{61694C11-F899-46D0-B2BC-DC84C242F1A6}" type="slidenum">
              <a:rPr lang="en-US" smtClean="0"/>
              <a:t>78</a:t>
            </a:fld>
            <a:endParaRPr lang="en-US"/>
          </a:p>
        </p:txBody>
      </p:sp>
    </p:spTree>
    <p:extLst>
      <p:ext uri="{BB962C8B-B14F-4D97-AF65-F5344CB8AC3E}">
        <p14:creationId xmlns:p14="http://schemas.microsoft.com/office/powerpoint/2010/main" val="2782957230"/>
      </p:ext>
    </p:extLst>
  </p:cSld>
  <p:clrMapOvr>
    <a:masterClrMapping/>
  </p:clrMapOvr>
  <p:transition/>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2D2C0B1-437C-4500-856D-C05131651160}"/>
              </a:ext>
            </a:extLst>
          </p:cNvPr>
          <p:cNvSpPr>
            <a:spLocks noGrp="1"/>
          </p:cNvSpPr>
          <p:nvPr>
            <p:ph type="title"/>
          </p:nvPr>
        </p:nvSpPr>
        <p:spPr>
          <a:xfrm>
            <a:off x="677333" y="609600"/>
            <a:ext cx="8811899" cy="1320800"/>
          </a:xfrm>
        </p:spPr>
        <p:txBody>
          <a:bodyPr/>
          <a:lstStyle/>
          <a:p>
            <a:pPr algn="ctr"/>
            <a:r>
              <a:rPr lang="en-US"/>
              <a:t>Now, let’s turn to </a:t>
            </a:r>
            <a:r>
              <a:rPr lang="en-US" b="1"/>
              <a:t>your</a:t>
            </a:r>
            <a:r>
              <a:rPr lang="en-US"/>
              <a:t> </a:t>
            </a:r>
            <a:br>
              <a:rPr lang="en-US"/>
            </a:br>
            <a:r>
              <a:rPr lang="en-US" b="1"/>
              <a:t>questions</a:t>
            </a:r>
            <a:r>
              <a:rPr lang="en-US"/>
              <a:t> for discussion.</a:t>
            </a:r>
          </a:p>
        </p:txBody>
      </p:sp>
      <p:pic>
        <p:nvPicPr>
          <p:cNvPr id="4098" name="Picture 2" descr="Popular expert panel discussions from 2019 | SourceSecurity.com | Security  News - SourceSecurity.com">
            <a:extLst>
              <a:ext uri="{FF2B5EF4-FFF2-40B4-BE49-F238E27FC236}">
                <a16:creationId xmlns:a16="http://schemas.microsoft.com/office/drawing/2014/main" id="{35C41E61-8674-4D3A-A583-7D0196FEDF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66331" y="2012806"/>
            <a:ext cx="6699666" cy="3881437"/>
          </a:xfrm>
          <a:prstGeom prst="rect">
            <a:avLst/>
          </a:prstGeom>
          <a:noFill/>
          <a:ln w="25400">
            <a:solidFill>
              <a:schemeClr val="accent5">
                <a:lumMod val="75000"/>
                <a:alpha val="45000"/>
              </a:schemeClr>
            </a:solidFill>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B216A1B-EC34-4422-BBC6-32A1F82B46EE}"/>
              </a:ext>
            </a:extLst>
          </p:cNvPr>
          <p:cNvSpPr>
            <a:spLocks noGrp="1"/>
          </p:cNvSpPr>
          <p:nvPr>
            <p:ph type="sldNum" sz="quarter" idx="12"/>
          </p:nvPr>
        </p:nvSpPr>
        <p:spPr/>
        <p:txBody>
          <a:bodyPr/>
          <a:lstStyle/>
          <a:p>
            <a:fld id="{61694C11-F899-46D0-B2BC-DC84C242F1A6}" type="slidenum">
              <a:rPr lang="en-US" smtClean="0"/>
              <a:t>79</a:t>
            </a:fld>
            <a:endParaRPr lang="en-US"/>
          </a:p>
        </p:txBody>
      </p:sp>
    </p:spTree>
    <p:extLst>
      <p:ext uri="{BB962C8B-B14F-4D97-AF65-F5344CB8AC3E}">
        <p14:creationId xmlns:p14="http://schemas.microsoft.com/office/powerpoint/2010/main" val="2003475560"/>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E48BEC26-A76E-46DE-B6A8-56DF226DF788}"/>
              </a:ext>
            </a:extLst>
          </p:cNvPr>
          <p:cNvSpPr>
            <a:spLocks noGrp="1"/>
          </p:cNvSpPr>
          <p:nvPr>
            <p:ph type="title"/>
          </p:nvPr>
        </p:nvSpPr>
        <p:spPr/>
        <p:txBody>
          <a:bodyPr/>
          <a:lstStyle/>
          <a:p>
            <a:r>
              <a:rPr lang="en-US"/>
              <a:t>Looking Back…</a:t>
            </a:r>
          </a:p>
        </p:txBody>
      </p:sp>
      <p:sp>
        <p:nvSpPr>
          <p:cNvPr id="5" name="Content Placeholder 4">
            <a:extLst>
              <a:ext uri="{FF2B5EF4-FFF2-40B4-BE49-F238E27FC236}">
                <a16:creationId xmlns:a16="http://schemas.microsoft.com/office/drawing/2014/main" id="{3B9764E4-B47A-4227-B0A1-543FB517F77D}"/>
              </a:ext>
            </a:extLst>
          </p:cNvPr>
          <p:cNvSpPr>
            <a:spLocks noGrp="1"/>
          </p:cNvSpPr>
          <p:nvPr>
            <p:ph idx="1"/>
          </p:nvPr>
        </p:nvSpPr>
        <p:spPr>
          <a:xfrm>
            <a:off x="677334" y="1758875"/>
            <a:ext cx="8596668" cy="4650717"/>
          </a:xfrm>
        </p:spPr>
        <p:txBody>
          <a:bodyPr/>
          <a:lstStyle/>
          <a:p>
            <a:r>
              <a:rPr lang="en-US" sz="2200" u="sng"/>
              <a:t>2018 Spilt Among the Circuits</a:t>
            </a:r>
          </a:p>
          <a:p>
            <a:pPr lvl="1"/>
            <a:r>
              <a:rPr lang="en-US" sz="1800"/>
              <a:t>2</a:t>
            </a:r>
            <a:r>
              <a:rPr lang="en-US" sz="1800" baseline="30000"/>
              <a:t>nd</a:t>
            </a:r>
            <a:r>
              <a:rPr lang="en-US" sz="1800"/>
              <a:t> Circuit: Sexual orientation </a:t>
            </a:r>
            <a:r>
              <a:rPr lang="en-US" sz="1800" u="sng"/>
              <a:t>is</a:t>
            </a:r>
            <a:r>
              <a:rPr lang="en-US" sz="1800"/>
              <a:t> protected under Title VII.</a:t>
            </a:r>
          </a:p>
          <a:p>
            <a:pPr lvl="1"/>
            <a:r>
              <a:rPr lang="en-US" sz="1800"/>
              <a:t>6</a:t>
            </a:r>
            <a:r>
              <a:rPr lang="en-US" sz="1800" baseline="30000"/>
              <a:t>th</a:t>
            </a:r>
            <a:r>
              <a:rPr lang="en-US" sz="1800"/>
              <a:t> Circuit: Transgender status </a:t>
            </a:r>
            <a:r>
              <a:rPr lang="en-US" sz="1800" u="sng"/>
              <a:t>is</a:t>
            </a:r>
            <a:r>
              <a:rPr lang="en-US" sz="1800"/>
              <a:t> protected under Title VII.</a:t>
            </a:r>
          </a:p>
          <a:p>
            <a:pPr lvl="1"/>
            <a:r>
              <a:rPr lang="en-US" sz="1800"/>
              <a:t>11</a:t>
            </a:r>
            <a:r>
              <a:rPr lang="en-US" sz="1800" baseline="30000"/>
              <a:t>th</a:t>
            </a:r>
            <a:r>
              <a:rPr lang="en-US" sz="1800"/>
              <a:t> Circuit: Sexual orientation </a:t>
            </a:r>
            <a:r>
              <a:rPr lang="en-US" sz="1800" u="sng"/>
              <a:t>is not</a:t>
            </a:r>
            <a:r>
              <a:rPr lang="en-US" sz="1800"/>
              <a:t> protected under Title VII.</a:t>
            </a:r>
          </a:p>
          <a:p>
            <a:pPr marL="457200" lvl="1" indent="0">
              <a:buNone/>
            </a:pPr>
            <a:endParaRPr lang="en-US"/>
          </a:p>
          <a:p>
            <a:r>
              <a:rPr lang="en-US" sz="2200" u="sng"/>
              <a:t>2019 Supreme Court</a:t>
            </a:r>
          </a:p>
          <a:p>
            <a:pPr lvl="1"/>
            <a:r>
              <a:rPr lang="en-US" sz="1800" b="1"/>
              <a:t>April:</a:t>
            </a:r>
            <a:r>
              <a:rPr lang="en-US" sz="1800"/>
              <a:t> The U.S. Supreme Court accepted review of the above three cases.</a:t>
            </a:r>
          </a:p>
          <a:p>
            <a:pPr lvl="1"/>
            <a:r>
              <a:rPr lang="en-US" sz="1800" b="1"/>
              <a:t>October: </a:t>
            </a:r>
            <a:r>
              <a:rPr lang="en-US" sz="1800"/>
              <a:t>The U.S. Supreme Court held oral argument on the three cases.</a:t>
            </a:r>
          </a:p>
          <a:p>
            <a:endParaRPr lang="en-US"/>
          </a:p>
          <a:p>
            <a:r>
              <a:rPr lang="en-US" sz="2400" i="1">
                <a:solidFill>
                  <a:srgbClr val="EC6AE6"/>
                </a:solidFill>
              </a:rPr>
              <a:t>How did the Supreme Court rule?</a:t>
            </a:r>
            <a:endParaRPr lang="en-US">
              <a:solidFill>
                <a:srgbClr val="EC6AE6"/>
              </a:solidFill>
            </a:endParaRPr>
          </a:p>
          <a:p>
            <a:pPr lvl="1"/>
            <a:endParaRPr lang="en-US"/>
          </a:p>
          <a:p>
            <a:pPr marL="457200" lvl="1" indent="0">
              <a:buNone/>
            </a:pPr>
            <a:endParaRPr lang="en-US"/>
          </a:p>
        </p:txBody>
      </p:sp>
      <p:sp>
        <p:nvSpPr>
          <p:cNvPr id="2" name="Slide Number Placeholder 1">
            <a:extLst>
              <a:ext uri="{FF2B5EF4-FFF2-40B4-BE49-F238E27FC236}">
                <a16:creationId xmlns:a16="http://schemas.microsoft.com/office/drawing/2014/main" id="{41353245-A36B-424B-9D5D-25ED353AA626}"/>
              </a:ext>
            </a:extLst>
          </p:cNvPr>
          <p:cNvSpPr>
            <a:spLocks noGrp="1"/>
          </p:cNvSpPr>
          <p:nvPr>
            <p:ph type="sldNum" sz="quarter" idx="12"/>
          </p:nvPr>
        </p:nvSpPr>
        <p:spPr/>
        <p:txBody>
          <a:bodyPr/>
          <a:lstStyle/>
          <a:p>
            <a:fld id="{61694C11-F899-46D0-B2BC-DC84C242F1A6}" type="slidenum">
              <a:rPr lang="en-US" smtClean="0"/>
              <a:t>8</a:t>
            </a:fld>
            <a:endParaRPr lang="en-US"/>
          </a:p>
        </p:txBody>
      </p:sp>
    </p:spTree>
    <p:extLst>
      <p:ext uri="{BB962C8B-B14F-4D97-AF65-F5344CB8AC3E}">
        <p14:creationId xmlns:p14="http://schemas.microsoft.com/office/powerpoint/2010/main" val="478181859"/>
      </p:ext>
    </p:extLst>
  </p:cSld>
  <p:clrMapOvr>
    <a:masterClrMapping/>
  </p:clrMapOvr>
  <p:transition/>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A69B142-2996-488C-B596-8A98492297AB}"/>
              </a:ext>
            </a:extLst>
          </p:cNvPr>
          <p:cNvSpPr>
            <a:spLocks noGrp="1"/>
          </p:cNvSpPr>
          <p:nvPr>
            <p:ph type="title"/>
          </p:nvPr>
        </p:nvSpPr>
        <p:spPr/>
        <p:txBody>
          <a:bodyPr/>
          <a:lstStyle/>
          <a:p>
            <a:r>
              <a:rPr lang="en-US"/>
              <a:t>Your questions…</a:t>
            </a:r>
          </a:p>
        </p:txBody>
      </p:sp>
      <p:pic>
        <p:nvPicPr>
          <p:cNvPr id="6146" name="Picture 2" descr="10 Useful Questions for Counselors to Ask | Psychology Today Singapore">
            <a:extLst>
              <a:ext uri="{FF2B5EF4-FFF2-40B4-BE49-F238E27FC236}">
                <a16:creationId xmlns:a16="http://schemas.microsoft.com/office/drawing/2014/main" id="{FF21C351-B635-41B3-9CD9-5D2099FAAE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66662" y="1508091"/>
            <a:ext cx="6686938" cy="43115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8D5FDD5-9C74-4739-BA3F-9EC07C4EBB5A}"/>
              </a:ext>
            </a:extLst>
          </p:cNvPr>
          <p:cNvSpPr>
            <a:spLocks noGrp="1"/>
          </p:cNvSpPr>
          <p:nvPr>
            <p:ph type="sldNum" sz="quarter" idx="12"/>
          </p:nvPr>
        </p:nvSpPr>
        <p:spPr/>
        <p:txBody>
          <a:bodyPr/>
          <a:lstStyle/>
          <a:p>
            <a:fld id="{61694C11-F899-46D0-B2BC-DC84C242F1A6}" type="slidenum">
              <a:rPr lang="en-US" smtClean="0"/>
              <a:t>80</a:t>
            </a:fld>
            <a:endParaRPr lang="en-US"/>
          </a:p>
        </p:txBody>
      </p:sp>
    </p:spTree>
    <p:extLst>
      <p:ext uri="{BB962C8B-B14F-4D97-AF65-F5344CB8AC3E}">
        <p14:creationId xmlns:p14="http://schemas.microsoft.com/office/powerpoint/2010/main" val="3587572656"/>
      </p:ext>
    </p:extLst>
  </p:cSld>
  <p:clrMapOvr>
    <a:masterClrMapping/>
  </p:clrMapOvr>
  <p:transition/>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xfrm>
      </p:grpSpPr>
      <p:sp>
        <p:nvSpPr>
          <p:cNvPr id="5" name="Content Placeholder 4">
            <a:extLst>
              <a:ext uri="{FF2B5EF4-FFF2-40B4-BE49-F238E27FC236}">
                <a16:creationId xmlns:a16="http://schemas.microsoft.com/office/drawing/2014/main" id="{11936FA1-FD79-40FC-846D-D7D385CD95BA}"/>
              </a:ext>
            </a:extLst>
          </p:cNvPr>
          <p:cNvSpPr>
            <a:spLocks noGrp="1"/>
          </p:cNvSpPr>
          <p:nvPr>
            <p:ph sz="half" idx="1"/>
          </p:nvPr>
        </p:nvSpPr>
        <p:spPr>
          <a:xfrm>
            <a:off x="2400756" y="4109151"/>
            <a:ext cx="3540020" cy="1875761"/>
          </a:xfrm>
        </p:spPr>
        <p:txBody>
          <a:bodyPr/>
          <a:lstStyle/>
          <a:p>
            <a:pPr marL="0" indent="0">
              <a:buNone/>
            </a:pPr>
            <a:r>
              <a:rPr lang="en-US" b="1"/>
              <a:t>Bob Riegel</a:t>
            </a:r>
          </a:p>
          <a:p>
            <a:r>
              <a:rPr lang="en-US"/>
              <a:t>rriegel@rtlaw.com </a:t>
            </a:r>
          </a:p>
          <a:p>
            <a:r>
              <a:rPr lang="en-US"/>
              <a:t>(904) 473-1383</a:t>
            </a:r>
          </a:p>
          <a:p>
            <a:r>
              <a:rPr lang="en-US"/>
              <a:t>Ponte Vedra Beach</a:t>
            </a:r>
          </a:p>
        </p:txBody>
      </p:sp>
      <p:sp>
        <p:nvSpPr>
          <p:cNvPr id="10" name="Title 10">
            <a:extLst>
              <a:ext uri="{FF2B5EF4-FFF2-40B4-BE49-F238E27FC236}">
                <a16:creationId xmlns:a16="http://schemas.microsoft.com/office/drawing/2014/main" id="{CE95811F-2CBB-46A1-B17B-FC64460AB1D2}"/>
              </a:ext>
            </a:extLst>
          </p:cNvPr>
          <p:cNvSpPr>
            <a:spLocks noGrp="1"/>
          </p:cNvSpPr>
          <p:nvPr>
            <p:ph type="title"/>
          </p:nvPr>
        </p:nvSpPr>
        <p:spPr>
          <a:xfrm>
            <a:off x="1586636" y="507006"/>
            <a:ext cx="8596668" cy="714826"/>
          </a:xfrm>
        </p:spPr>
        <p:txBody>
          <a:bodyPr>
            <a:normAutofit/>
          </a:bodyPr>
          <a:lstStyle/>
          <a:p>
            <a:pPr algn="ctr"/>
            <a:r>
              <a:rPr lang="en-US" b="1"/>
              <a:t>THANK YOU!</a:t>
            </a:r>
          </a:p>
        </p:txBody>
      </p:sp>
      <p:sp>
        <p:nvSpPr>
          <p:cNvPr id="12" name="Content Placeholder 5">
            <a:extLst>
              <a:ext uri="{FF2B5EF4-FFF2-40B4-BE49-F238E27FC236}">
                <a16:creationId xmlns:a16="http://schemas.microsoft.com/office/drawing/2014/main" id="{F22CEA01-1812-4E09-A0C8-E6BBC984B6E0}"/>
              </a:ext>
            </a:extLst>
          </p:cNvPr>
          <p:cNvSpPr>
            <a:spLocks noGrp="1"/>
          </p:cNvSpPr>
          <p:nvPr>
            <p:ph sz="half" idx="2"/>
          </p:nvPr>
        </p:nvSpPr>
        <p:spPr>
          <a:xfrm>
            <a:off x="6442218" y="4109149"/>
            <a:ext cx="3540020" cy="1875763"/>
          </a:xfrm>
        </p:spPr>
        <p:txBody>
          <a:bodyPr/>
          <a:lstStyle/>
          <a:p>
            <a:pPr marL="0" indent="0">
              <a:buNone/>
            </a:pPr>
            <a:r>
              <a:rPr lang="en-US" b="1"/>
              <a:t>Katie Rudderman</a:t>
            </a:r>
          </a:p>
          <a:p>
            <a:r>
              <a:rPr lang="en-US"/>
              <a:t>krudderman@rtlaw.com</a:t>
            </a:r>
          </a:p>
          <a:p>
            <a:r>
              <a:rPr lang="en-US"/>
              <a:t>(904) 346-5791</a:t>
            </a:r>
          </a:p>
          <a:p>
            <a:r>
              <a:rPr lang="en-US"/>
              <a:t>Jacksonville</a:t>
            </a:r>
          </a:p>
        </p:txBody>
      </p:sp>
      <p:pic>
        <p:nvPicPr>
          <p:cNvPr id="3" name="Picture 2">
            <a:extLst>
              <a:ext uri="{FF2B5EF4-FFF2-40B4-BE49-F238E27FC236}">
                <a16:creationId xmlns:a16="http://schemas.microsoft.com/office/drawing/2014/main" id="{3DF9CDA9-797E-480F-A892-C60B6DFB0914}"/>
              </a:ext>
            </a:extLst>
          </p:cNvPr>
          <p:cNvPicPr>
            <a:picLocks noChangeAspect="1"/>
          </p:cNvPicPr>
          <p:nvPr/>
        </p:nvPicPr>
        <p:blipFill>
          <a:blip r:embed="rId3"/>
          <a:stretch>
            <a:fillRect/>
          </a:stretch>
        </p:blipFill>
        <p:spPr>
          <a:xfrm>
            <a:off x="2400756" y="1308408"/>
            <a:ext cx="2810267" cy="2810267"/>
          </a:xfrm>
          <a:prstGeom prst="rect">
            <a:avLst/>
          </a:prstGeom>
        </p:spPr>
      </p:pic>
      <p:pic>
        <p:nvPicPr>
          <p:cNvPr id="6" name="Picture 5">
            <a:extLst>
              <a:ext uri="{FF2B5EF4-FFF2-40B4-BE49-F238E27FC236}">
                <a16:creationId xmlns:a16="http://schemas.microsoft.com/office/drawing/2014/main" id="{0CF2BB16-75C5-4B32-AED4-6A1AA073AAE4}"/>
              </a:ext>
            </a:extLst>
          </p:cNvPr>
          <p:cNvPicPr>
            <a:picLocks noChangeAspect="1"/>
          </p:cNvPicPr>
          <p:nvPr/>
        </p:nvPicPr>
        <p:blipFill>
          <a:blip r:embed="rId4"/>
          <a:stretch>
            <a:fillRect/>
          </a:stretch>
        </p:blipFill>
        <p:spPr>
          <a:xfrm>
            <a:off x="6500704" y="1308408"/>
            <a:ext cx="2772162" cy="2800741"/>
          </a:xfrm>
          <a:prstGeom prst="rect">
            <a:avLst/>
          </a:prstGeom>
        </p:spPr>
      </p:pic>
      <p:pic>
        <p:nvPicPr>
          <p:cNvPr id="2" name="Picture 1" descr="A picture containing object, clock&#10;&#10;Description automatically generated">
            <a:extLst>
              <a:ext uri="{FF2B5EF4-FFF2-40B4-BE49-F238E27FC236}">
                <a16:creationId xmlns:a16="http://schemas.microsoft.com/office/drawing/2014/main" id="{61102BF5-8CCA-4CC6-80E5-1D2F12D5F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500" y="5943898"/>
            <a:ext cx="3398566" cy="751690"/>
          </a:xfrm>
          <a:prstGeom prst="rect">
            <a:avLst/>
          </a:prstGeom>
        </p:spPr>
      </p:pic>
      <p:sp>
        <p:nvSpPr>
          <p:cNvPr id="4" name="Slide Number Placeholder 3">
            <a:extLst>
              <a:ext uri="{FF2B5EF4-FFF2-40B4-BE49-F238E27FC236}">
                <a16:creationId xmlns:a16="http://schemas.microsoft.com/office/drawing/2014/main" id="{8D280DB6-07D8-42B2-838E-D9FCE3E4CD6C}"/>
              </a:ext>
            </a:extLst>
          </p:cNvPr>
          <p:cNvSpPr>
            <a:spLocks noGrp="1"/>
          </p:cNvSpPr>
          <p:nvPr>
            <p:ph type="sldNum" sz="quarter" idx="12"/>
          </p:nvPr>
        </p:nvSpPr>
        <p:spPr/>
        <p:txBody>
          <a:bodyPr/>
          <a:lstStyle/>
          <a:p>
            <a:fld id="{61694C11-F899-46D0-B2BC-DC84C242F1A6}" type="slidenum">
              <a:rPr lang="en-US" smtClean="0"/>
              <a:t>81</a:t>
            </a:fld>
            <a:endParaRPr lang="en-US"/>
          </a:p>
        </p:txBody>
      </p:sp>
    </p:spTree>
    <p:extLst>
      <p:ext uri="{BB962C8B-B14F-4D97-AF65-F5344CB8AC3E}">
        <p14:creationId xmlns:p14="http://schemas.microsoft.com/office/powerpoint/2010/main" val="3560956836"/>
      </p:ext>
    </p:extLst>
  </p:cSld>
  <p:clrMapOvr>
    <a:masterClrMapping/>
  </p:clrMapOvr>
  <p:transition/>
  <p:timing/>
</p:sld>
</file>

<file path=ppt/slides/slide8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DAB398FA-E62F-49A9-AFC5-DFCAE9F02B32}"/>
              </a:ext>
            </a:extLst>
          </p:cNvPr>
          <p:cNvSpPr>
            <a:spLocks noGrp="1"/>
          </p:cNvSpPr>
          <p:nvPr>
            <p:ph type="body" idx="1"/>
          </p:nvPr>
        </p:nvSpPr>
        <p:spPr>
          <a:xfrm>
            <a:off x="1056640" y="4663652"/>
            <a:ext cx="8117840" cy="1026017"/>
          </a:xfrm>
        </p:spPr>
        <p:txBody>
          <a:bodyPr/>
          <a:lstStyle/>
          <a:p>
            <a:pPr marL="0" indent="0" algn="ctr">
              <a:buNone/>
            </a:pPr>
            <a:r>
              <a:rPr lang="en-US" sz="1200" i="1"/>
              <a:t>Please note that our presentation materials are not intended to provide legal advice concerning specific matters within your Cooperative.  Please seek the assistance of legal counsel to address any particular legal issues that exist or may arise within your Cooperative.</a:t>
            </a:r>
            <a:endParaRPr lang="en-US"/>
          </a:p>
        </p:txBody>
      </p:sp>
      <p:pic>
        <p:nvPicPr>
          <p:cNvPr id="8" name="Picture 3">
            <a:extLst>
              <a:ext uri="{FF2B5EF4-FFF2-40B4-BE49-F238E27FC236}">
                <a16:creationId xmlns:a16="http://schemas.microsoft.com/office/drawing/2014/main" id="{9D0F139B-485D-47E9-AB2F-3E3BF8CCC7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1785" y="1496334"/>
            <a:ext cx="8596668" cy="308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BD992FFD-BDE6-4769-8662-46ED96BBF44C}"/>
              </a:ext>
            </a:extLst>
          </p:cNvPr>
          <p:cNvSpPr>
            <a:spLocks noGrp="1"/>
          </p:cNvSpPr>
          <p:nvPr>
            <p:ph type="sldNum" sz="quarter" idx="12"/>
          </p:nvPr>
        </p:nvSpPr>
        <p:spPr/>
        <p:txBody>
          <a:bodyPr/>
          <a:lstStyle/>
          <a:p>
            <a:fld id="{61694C11-F899-46D0-B2BC-DC84C242F1A6}" type="slidenum">
              <a:rPr lang="en-US" smtClean="0"/>
              <a:t>82</a:t>
            </a:fld>
            <a:endParaRPr lang="en-US"/>
          </a:p>
        </p:txBody>
      </p:sp>
    </p:spTree>
    <p:extLst>
      <p:ext uri="{BB962C8B-B14F-4D97-AF65-F5344CB8AC3E}">
        <p14:creationId xmlns:p14="http://schemas.microsoft.com/office/powerpoint/2010/main" val="2671599479"/>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FD88402-312C-4EC1-ABE0-A9CE74357826}"/>
              </a:ext>
            </a:extLst>
          </p:cNvPr>
          <p:cNvSpPr>
            <a:spLocks noGrp="1"/>
          </p:cNvSpPr>
          <p:nvPr>
            <p:ph type="title"/>
          </p:nvPr>
        </p:nvSpPr>
        <p:spPr>
          <a:xfrm>
            <a:off x="422031" y="609600"/>
            <a:ext cx="8851971" cy="1320800"/>
          </a:xfrm>
        </p:spPr>
        <p:txBody>
          <a:bodyPr/>
          <a:lstStyle/>
          <a:p>
            <a:r>
              <a:rPr lang="en-US" i="1" u="sng">
                <a:solidFill>
                  <a:schemeClr val="bg2">
                    <a:lumMod val="75000"/>
                  </a:schemeClr>
                </a:solidFill>
              </a:rPr>
              <a:t>Bostock v. Clayton County, Georgia (2020)</a:t>
            </a:r>
          </a:p>
        </p:txBody>
      </p:sp>
      <p:sp>
        <p:nvSpPr>
          <p:cNvPr id="3" name="Content Placeholder 2">
            <a:extLst>
              <a:ext uri="{FF2B5EF4-FFF2-40B4-BE49-F238E27FC236}">
                <a16:creationId xmlns:a16="http://schemas.microsoft.com/office/drawing/2014/main" id="{FFA20140-5A41-47BE-83A1-979A8BB9EBDB}"/>
              </a:ext>
            </a:extLst>
          </p:cNvPr>
          <p:cNvSpPr>
            <a:spLocks noGrp="1"/>
          </p:cNvSpPr>
          <p:nvPr>
            <p:ph idx="1"/>
          </p:nvPr>
        </p:nvSpPr>
        <p:spPr>
          <a:xfrm>
            <a:off x="677333" y="1514475"/>
            <a:ext cx="9002997" cy="4526888"/>
          </a:xfrm>
        </p:spPr>
        <p:txBody>
          <a:bodyPr>
            <a:normAutofit/>
          </a:bodyPr>
          <a:lstStyle/>
          <a:p>
            <a:r>
              <a:rPr lang="en-US" sz="2200" u="sng"/>
              <a:t>June 15, 2020</a:t>
            </a:r>
          </a:p>
          <a:p>
            <a:pPr lvl="1"/>
            <a:r>
              <a:rPr lang="en-US" sz="1800"/>
              <a:t>The United States Supreme Court ruled that discrimination because of </a:t>
            </a:r>
            <a:r>
              <a:rPr lang="en-US" sz="1800" b="1">
                <a:solidFill>
                  <a:srgbClr val="00B050"/>
                </a:solidFill>
              </a:rPr>
              <a:t>“sex” includes discrimination because of homosexuality and transgender status. </a:t>
            </a:r>
          </a:p>
          <a:p>
            <a:pPr lvl="1"/>
            <a:r>
              <a:rPr lang="en-US" sz="1800"/>
              <a:t>“When an employer fires an employee for being homosexual or transgender, it necessarily and intentionally discriminates against that individual in part because of sex. And that is all Title VII has ever demanded to establish liability.” </a:t>
            </a:r>
          </a:p>
          <a:p>
            <a:pPr marL="457200" lvl="1" indent="0">
              <a:buNone/>
            </a:pPr>
            <a:endParaRPr lang="en-US"/>
          </a:p>
          <a:p>
            <a:r>
              <a:rPr lang="en-US" sz="2200"/>
              <a:t>Related Issues </a:t>
            </a:r>
            <a:r>
              <a:rPr lang="en-US" sz="2200" u="sng"/>
              <a:t>Not</a:t>
            </a:r>
            <a:r>
              <a:rPr lang="en-US" sz="2200"/>
              <a:t> Before the Court:</a:t>
            </a:r>
          </a:p>
          <a:p>
            <a:pPr lvl="1"/>
            <a:r>
              <a:rPr lang="en-US" sz="1800"/>
              <a:t>Effect on other federal and state laws;</a:t>
            </a:r>
          </a:p>
          <a:p>
            <a:pPr lvl="1"/>
            <a:r>
              <a:rPr lang="en-US" sz="1800"/>
              <a:t>Freedom of religion;</a:t>
            </a:r>
          </a:p>
          <a:p>
            <a:pPr lvl="1"/>
            <a:r>
              <a:rPr lang="en-US" sz="1800"/>
              <a:t>Employee bathroom, locker room, and dress code issues.  </a:t>
            </a:r>
          </a:p>
        </p:txBody>
      </p:sp>
      <p:sp>
        <p:nvSpPr>
          <p:cNvPr id="5" name="Content Placeholder 5">
            <a:extLst>
              <a:ext uri="{FF2B5EF4-FFF2-40B4-BE49-F238E27FC236}">
                <a16:creationId xmlns:a16="http://schemas.microsoft.com/office/drawing/2014/main" id="{31918DFF-0194-4D7D-BB58-EF1F862F93A8}"/>
              </a:ext>
            </a:extLst>
          </p:cNvPr>
          <p:cNvSpPr txBox="1"/>
          <p:nvPr/>
        </p:nvSpPr>
        <p:spPr>
          <a:xfrm>
            <a:off x="610659" y="6515100"/>
            <a:ext cx="8596668" cy="23495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i="1">
                <a:solidFill>
                  <a:schemeClr val="bg1">
                    <a:lumMod val="50000"/>
                  </a:schemeClr>
                </a:solidFill>
              </a:rPr>
              <a:t>Opinion located here: https://www.supremecourt.gov/opinions/19pdf/17-1618_hfci.pdf</a:t>
            </a:r>
          </a:p>
        </p:txBody>
      </p:sp>
      <p:sp>
        <p:nvSpPr>
          <p:cNvPr id="4" name="Slide Number Placeholder 3">
            <a:extLst>
              <a:ext uri="{FF2B5EF4-FFF2-40B4-BE49-F238E27FC236}">
                <a16:creationId xmlns:a16="http://schemas.microsoft.com/office/drawing/2014/main" id="{83D724DA-6CB3-49E4-9F12-03CBED04B92C}"/>
              </a:ext>
            </a:extLst>
          </p:cNvPr>
          <p:cNvSpPr>
            <a:spLocks noGrp="1"/>
          </p:cNvSpPr>
          <p:nvPr>
            <p:ph type="sldNum" sz="quarter" idx="12"/>
          </p:nvPr>
        </p:nvSpPr>
        <p:spPr/>
        <p:txBody>
          <a:bodyPr/>
          <a:lstStyle/>
          <a:p>
            <a:fld id="{61694C11-F899-46D0-B2BC-DC84C242F1A6}" type="slidenum">
              <a:rPr lang="en-US" smtClean="0"/>
              <a:t>9</a:t>
            </a:fld>
            <a:endParaRPr lang="en-US"/>
          </a:p>
        </p:txBody>
      </p:sp>
    </p:spTree>
    <p:extLst>
      <p:ext uri="{BB962C8B-B14F-4D97-AF65-F5344CB8AC3E}">
        <p14:creationId xmlns:p14="http://schemas.microsoft.com/office/powerpoint/2010/main" val="723840974"/>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7763.0"/>
  <p:tag name="AS_RELEASE_DATE" val="2020.02.14"/>
  <p:tag name="AS_TITLE" val="Aspose.Slides for .NET 4.0 Client Profile"/>
  <p:tag name="AS_VERSION" val="20.2"/>
</p:tagLst>
</file>

<file path=ppt/theme/theme1.xml><?xml version="1.0" encoding="utf-8"?>
<a:theme xmlns:r="http://schemas.openxmlformats.org/officeDocument/2006/relationships"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Arial"/>
        <a:cs typeface="Arial"/>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Arial"/>
        <a:cs typeface="Arial"/>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20.0200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file>