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Lst>
  <p:notesMasterIdLst>
    <p:notesMasterId r:id="rId32"/>
  </p:notesMasterIdLst>
  <p:handoutMasterIdLst>
    <p:handoutMasterId r:id="rId33"/>
  </p:handoutMasterIdLst>
  <p:sldIdLst>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osing" id="{ED9037B3-8436-482C-9DDD-89144B36584F}">
          <p14:sldIdLst>
            <p14:sldId id="359"/>
            <p14:sldId id="360"/>
            <p14:sldId id="361"/>
            <p14:sldId id="362"/>
            <p14:sldId id="363"/>
            <p14:sldId id="364"/>
            <p14:sldId id="365"/>
            <p14:sldId id="366"/>
            <p14:sldId id="367"/>
            <p14:sldId id="368"/>
            <p14:sldId id="369"/>
            <p14:sldId id="370"/>
            <p14:sldId id="371"/>
            <p14:sldId id="373"/>
            <p14:sldId id="374"/>
            <p14:sldId id="375"/>
            <p14:sldId id="376"/>
            <p14:sldId id="377"/>
            <p14:sldId id="378"/>
            <p14:sldId id="379"/>
            <p14:sldId id="380"/>
            <p14:sldId id="381"/>
            <p14:sldId id="382"/>
            <p14:sldId id="383"/>
            <p14:sldId id="384"/>
            <p14:sldId id="385"/>
            <p14:sldId id="386"/>
            <p14:sldId id="387"/>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ED1B24"/>
    <a:srgbClr val="E3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0" d="100"/>
          <a:sy n="60" d="100"/>
        </p:scale>
        <p:origin x="252" y="48"/>
      </p:cViewPr>
      <p:guideLst/>
    </p:cSldViewPr>
  </p:slideViewPr>
  <p:notesTextViewPr>
    <p:cViewPr>
      <p:scale>
        <a:sx n="3" d="2"/>
        <a:sy n="3" d="2"/>
      </p:scale>
      <p:origin x="0" y="0"/>
    </p:cViewPr>
  </p:notesText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23" y="0"/>
            <a:ext cx="7008777" cy="466435"/>
          </a:xfrm>
          <a:prstGeom prst="rect">
            <a:avLst/>
          </a:prstGeom>
        </p:spPr>
        <p:txBody>
          <a:bodyPr vert="horz" lIns="93136" tIns="46569" rIns="93136" bIns="46569" rtlCol="0" anchor="b"/>
          <a:lstStyle>
            <a:lvl1pPr algn="l">
              <a:defRPr sz="1200"/>
            </a:lvl1pPr>
          </a:lstStyle>
          <a:p>
            <a:pPr algn="ctr"/>
            <a:r>
              <a:rPr lang="en-US" b="1" i="1" smtClean="0">
                <a:solidFill>
                  <a:srgbClr val="003399"/>
                </a:solidFill>
              </a:rPr>
              <a:t>Business Continuity &amp; Relocation Plan - Appendix C - Pandemic Training Materials - Leaders</a:t>
            </a:r>
            <a:endParaRPr lang="en-US" b="1" i="1">
              <a:solidFill>
                <a:srgbClr val="003399"/>
              </a:solidFill>
            </a:endParaRPr>
          </a:p>
        </p:txBody>
      </p:sp>
      <p:sp>
        <p:nvSpPr>
          <p:cNvPr id="5" name="Slide Number Placeholder 4"/>
          <p:cNvSpPr>
            <a:spLocks noGrp="1"/>
          </p:cNvSpPr>
          <p:nvPr>
            <p:ph type="sldNum" sz="quarter" idx="3"/>
          </p:nvPr>
        </p:nvSpPr>
        <p:spPr>
          <a:xfrm>
            <a:off x="5673688" y="8829970"/>
            <a:ext cx="1335091" cy="466433"/>
          </a:xfrm>
          <a:prstGeom prst="rect">
            <a:avLst/>
          </a:prstGeom>
        </p:spPr>
        <p:txBody>
          <a:bodyPr vert="horz" lIns="93136" tIns="46569" rIns="93136" bIns="46569" rtlCol="0" anchor="ctr"/>
          <a:lstStyle>
            <a:lvl1pPr algn="r">
              <a:defRPr sz="1200"/>
            </a:lvl1pPr>
          </a:lstStyle>
          <a:p>
            <a:fld id="{9E5B0F4F-C29B-481A-929E-801C7A6926DD}" type="slidenum">
              <a:rPr lang="en-US" smtClean="0"/>
              <a:t>‹#›</a:t>
            </a:fld>
            <a:endParaRPr lang="en-US"/>
          </a:p>
        </p:txBody>
      </p:sp>
      <p:sp>
        <p:nvSpPr>
          <p:cNvPr id="3" name="Date Placeholder 2"/>
          <p:cNvSpPr>
            <a:spLocks noGrp="1"/>
          </p:cNvSpPr>
          <p:nvPr>
            <p:ph type="dt" sz="quarter" idx="1"/>
          </p:nvPr>
        </p:nvSpPr>
        <p:spPr>
          <a:xfrm>
            <a:off x="1623" y="8818658"/>
            <a:ext cx="3038475" cy="466725"/>
          </a:xfrm>
          <a:prstGeom prst="rect">
            <a:avLst/>
          </a:prstGeom>
        </p:spPr>
        <p:txBody>
          <a:bodyPr vert="horz" lIns="91440" tIns="45720" rIns="91440" bIns="45720" rtlCol="0"/>
          <a:lstStyle>
            <a:lvl1pPr algn="r">
              <a:defRPr sz="1200"/>
            </a:lvl1pPr>
          </a:lstStyle>
          <a:p>
            <a:pPr algn="ctr"/>
            <a:r>
              <a:rPr lang="en-US" smtClean="0"/>
              <a:t>Printed as of: </a:t>
            </a:r>
            <a:fld id="{345A4C60-421C-462E-9716-2E86E7C39F5F}" type="datetimeFigureOut">
              <a:rPr lang="en-US" smtClean="0"/>
              <a:pPr algn="ctr"/>
              <a:t>3/16/2020</a:t>
            </a:fld>
            <a:endParaRPr lang="en-US"/>
          </a:p>
        </p:txBody>
      </p:sp>
    </p:spTree>
    <p:extLst>
      <p:ext uri="{BB962C8B-B14F-4D97-AF65-F5344CB8AC3E}">
        <p14:creationId xmlns:p14="http://schemas.microsoft.com/office/powerpoint/2010/main" val="10695431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r>
              <a:rPr lang="en-US" smtClean="0"/>
              <a:t>Business Continuity &amp; Relocation Plan - Appendix C - Pandemic Training Materials - Leaders</a:t>
            </a:r>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4DEACB18-8C5E-49E6-868A-1460E815F402}" type="datetime1">
              <a:rPr lang="en-US" smtClean="0"/>
              <a:t>3/16/2020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36" tIns="46569" rIns="93136" bIns="465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3"/>
          </a:xfrm>
          <a:prstGeom prst="rect">
            <a:avLst/>
          </a:prstGeom>
        </p:spPr>
        <p:txBody>
          <a:bodyPr vert="horz" lIns="93136" tIns="46569" rIns="93136"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36" tIns="46569" rIns="93136" bIns="46569" rtlCol="0" anchor="b"/>
          <a:lstStyle>
            <a:lvl1pPr algn="r">
              <a:defRPr sz="1200"/>
            </a:lvl1pPr>
          </a:lstStyle>
          <a:p>
            <a:fld id="{2056113F-D7E0-4B45-A3E6-9741ADEAC7A4}" type="slidenum">
              <a:rPr lang="en-US" smtClean="0"/>
              <a:t>‹#›</a:t>
            </a:fld>
            <a:endParaRPr lang="en-US"/>
          </a:p>
        </p:txBody>
      </p:sp>
    </p:spTree>
    <p:extLst>
      <p:ext uri="{BB962C8B-B14F-4D97-AF65-F5344CB8AC3E}">
        <p14:creationId xmlns:p14="http://schemas.microsoft.com/office/powerpoint/2010/main" val="366826403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0" cap="none" spc="0" baseline="0">
                <a:ln w="0"/>
                <a:solidFill>
                  <a:srgbClr val="000099"/>
                </a:solidFill>
                <a:effectLst>
                  <a:outerShdw blurRad="38100" dist="25400" dir="5400000" algn="ctr" rotWithShape="0">
                    <a:srgbClr val="6E747A">
                      <a:alpha val="43000"/>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sp>
        <p:nvSpPr>
          <p:cNvPr id="10" name="Rectangle 9"/>
          <p:cNvSpPr/>
          <p:nvPr userDrawn="1"/>
        </p:nvSpPr>
        <p:spPr>
          <a:xfrm>
            <a:off x="1" y="6459785"/>
            <a:ext cx="12192000" cy="3982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16114252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1" name="Rectangle 10"/>
          <p:cNvSpPr/>
          <p:nvPr userDrawn="1"/>
        </p:nvSpPr>
        <p:spPr>
          <a:xfrm>
            <a:off x="0" y="0"/>
            <a:ext cx="12188825" cy="4903686"/>
          </a:xfrm>
          <a:prstGeom prst="rect">
            <a:avLst/>
          </a:prstGeom>
          <a:gradFill flip="none" rotWithShape="1">
            <a:gsLst>
              <a:gs pos="0">
                <a:schemeClr val="bg1"/>
              </a:gs>
              <a:gs pos="74000">
                <a:schemeClr val="bg1">
                  <a:lumMod val="75000"/>
                </a:schemeClr>
              </a:gs>
              <a:gs pos="83000">
                <a:schemeClr val="bg1">
                  <a:lumMod val="65000"/>
                </a:schemeClr>
              </a:gs>
              <a:gs pos="100000">
                <a:schemeClr val="bg1">
                  <a:lumMod val="5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953000"/>
            <a:ext cx="12188825" cy="1905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5"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400" b="1">
                <a:solidFill>
                  <a:srgbClr val="FFFFFF"/>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096D-0186-4760-9B11-C0E32EE0C086}"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2811131" y="0"/>
            <a:ext cx="6169687" cy="488941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032" y="5360309"/>
            <a:ext cx="779217" cy="712894"/>
          </a:xfrm>
          <a:prstGeom prst="rect">
            <a:avLst/>
          </a:prstGeom>
        </p:spPr>
      </p:pic>
    </p:spTree>
    <p:extLst>
      <p:ext uri="{BB962C8B-B14F-4D97-AF65-F5344CB8AC3E}">
        <p14:creationId xmlns:p14="http://schemas.microsoft.com/office/powerpoint/2010/main" val="18149148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7012604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368431"/>
            <a:ext cx="12192000" cy="48956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sp>
        <p:nvSpPr>
          <p:cNvPr id="9" name="Rectangle 8"/>
          <p:cNvSpPr/>
          <p:nvPr userDrawn="1"/>
        </p:nvSpPr>
        <p:spPr>
          <a:xfrm>
            <a:off x="0" y="-32004"/>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42406323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E0B52-FFFE-4110-A60C-46F825F3C0FD}"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5915032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E0B52-FFFE-4110-A60C-46F825F3C0FD}"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0999220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5900" y="1709738"/>
            <a:ext cx="986155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485900" y="4589463"/>
            <a:ext cx="9861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E0B52-FFFE-4110-A60C-46F825F3C0FD}"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18954483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685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085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3E0B52-FFFE-4110-A60C-46F825F3C0FD}"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025925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9863"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3986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39863"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7227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72275"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3E0B52-FFFE-4110-A60C-46F825F3C0FD}"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29228120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3E0B52-FFFE-4110-A60C-46F825F3C0FD}"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3682119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E0B52-FFFE-4110-A60C-46F825F3C0FD}"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19463007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9554" y="229960"/>
            <a:ext cx="10286726" cy="595428"/>
          </a:xfrm>
        </p:spPr>
        <p:txBody>
          <a:bodyPr anchor="ctr"/>
          <a:lstStyle>
            <a:lvl1pPr marL="0">
              <a:defRPr/>
            </a:lvl1pPr>
          </a:lstStyle>
          <a:p>
            <a:r>
              <a:rPr lang="en-US" smtClean="0"/>
              <a:t>Click to edit Master title style</a:t>
            </a:r>
            <a:endParaRPr lang="en-US"/>
          </a:p>
        </p:txBody>
      </p:sp>
      <p:sp>
        <p:nvSpPr>
          <p:cNvPr id="3" name="Content Placeholder 2"/>
          <p:cNvSpPr>
            <a:spLocks noGrp="1"/>
          </p:cNvSpPr>
          <p:nvPr>
            <p:ph idx="1"/>
          </p:nvPr>
        </p:nvSpPr>
        <p:spPr>
          <a:xfrm>
            <a:off x="1519554" y="1019597"/>
            <a:ext cx="10286726" cy="5276008"/>
          </a:xfrm>
        </p:spPr>
        <p:txBody>
          <a:bodyPr/>
          <a:lstStyle>
            <a:lvl1pPr>
              <a:defRPr>
                <a:solidFill>
                  <a:schemeClr val="tx1"/>
                </a:solidFill>
              </a:defRPr>
            </a:lvl1pPr>
            <a:lvl2pPr marL="384048" indent="-182880">
              <a:buClr>
                <a:srgbClr val="000099"/>
              </a:buClr>
              <a:buFont typeface="Courier New" panose="02070309020205020404" pitchFamily="49" charset="0"/>
              <a:buChar char="o"/>
              <a:defRPr>
                <a:solidFill>
                  <a:schemeClr val="tx1"/>
                </a:solidFill>
              </a:defRPr>
            </a:lvl2pPr>
            <a:lvl3pPr marL="566928" indent="-182880">
              <a:buClr>
                <a:srgbClr val="000099"/>
              </a:buClr>
              <a:buFont typeface="Wingdings" panose="05000000000000000000" pitchFamily="2" charset="2"/>
              <a:buChar char="§"/>
              <a:defRPr>
                <a:solidFill>
                  <a:schemeClr val="tx1"/>
                </a:solidFill>
              </a:defRPr>
            </a:lvl3pPr>
            <a:lvl4pPr marL="749808" indent="-182880">
              <a:buClr>
                <a:srgbClr val="000099"/>
              </a:buClr>
              <a:buFont typeface="Arial" pitchFamily="34" charset="0"/>
              <a:buChar char="•"/>
              <a:defRPr>
                <a:solidFill>
                  <a:schemeClr val="tx1"/>
                </a:solidFill>
              </a:defRPr>
            </a:lvl4pPr>
            <a:lvl5pPr marL="932688" indent="-182880">
              <a:buClr>
                <a:srgbClr val="000099"/>
              </a:buClr>
              <a:buFont typeface="Wingdings" panose="05000000000000000000" pitchFamily="2" charset="2"/>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34226831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93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7927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93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E0B52-FFFE-4110-A60C-46F825F3C0FD}"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913936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8913"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80231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589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E0B52-FFFE-4110-A60C-46F825F3C0FD}"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945126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1" name="Rectangle 10"/>
          <p:cNvSpPr/>
          <p:nvPr userDrawn="1"/>
        </p:nvSpPr>
        <p:spPr>
          <a:xfrm>
            <a:off x="0" y="0"/>
            <a:ext cx="12188825" cy="4903686"/>
          </a:xfrm>
          <a:prstGeom prst="rect">
            <a:avLst/>
          </a:prstGeom>
          <a:gradFill flip="none" rotWithShape="1">
            <a:gsLst>
              <a:gs pos="0">
                <a:schemeClr val="bg1"/>
              </a:gs>
              <a:gs pos="74000">
                <a:schemeClr val="bg1">
                  <a:lumMod val="75000"/>
                </a:schemeClr>
              </a:gs>
              <a:gs pos="83000">
                <a:schemeClr val="bg1">
                  <a:lumMod val="65000"/>
                </a:schemeClr>
              </a:gs>
              <a:gs pos="100000">
                <a:schemeClr val="bg1">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953000"/>
            <a:ext cx="12188825" cy="19050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5"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400" b="1">
                <a:solidFill>
                  <a:srgbClr val="FFFFFF"/>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096D-0186-4760-9B11-C0E32EE0C086}"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2811131" y="0"/>
            <a:ext cx="6169687" cy="4889416"/>
          </a:xfrm>
          <a:prstGeom prst="rect">
            <a:avLst/>
          </a:prstGeom>
        </p:spPr>
      </p:pic>
    </p:spTree>
    <p:extLst>
      <p:ext uri="{BB962C8B-B14F-4D97-AF65-F5344CB8AC3E}">
        <p14:creationId xmlns:p14="http://schemas.microsoft.com/office/powerpoint/2010/main" val="24850552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E0B52-FFFE-4110-A60C-46F825F3C0FD}"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0790156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63075"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6375"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E0B52-FFFE-4110-A60C-46F825F3C0FD}"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593F-6153-4E1A-93E4-C69511DE3B3D}" type="slidenum">
              <a:rPr lang="en-US" smtClean="0"/>
              <a:t>‹#›</a:t>
            </a:fld>
            <a:endParaRPr lang="en-US"/>
          </a:p>
        </p:txBody>
      </p:sp>
    </p:spTree>
    <p:extLst>
      <p:ext uri="{BB962C8B-B14F-4D97-AF65-F5344CB8AC3E}">
        <p14:creationId xmlns:p14="http://schemas.microsoft.com/office/powerpoint/2010/main" val="31713358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hart Title, Header, Chart">
    <p:spTree>
      <p:nvGrpSpPr>
        <p:cNvPr id="1" name=""/>
        <p:cNvGrpSpPr/>
        <p:nvPr/>
      </p:nvGrpSpPr>
      <p:grpSpPr>
        <a:xfrm>
          <a:off x="0" y="0"/>
          <a:ext cx="0" cy="0"/>
          <a:chOff x="0" y="0"/>
          <a:chExt cx="0" cy="0"/>
        </a:xfrm>
      </p:grpSpPr>
      <p:sp>
        <p:nvSpPr>
          <p:cNvPr id="2" name="Title 1"/>
          <p:cNvSpPr>
            <a:spLocks noGrp="1"/>
          </p:cNvSpPr>
          <p:nvPr>
            <p:ph type="title"/>
          </p:nvPr>
        </p:nvSpPr>
        <p:spPr>
          <a:xfrm>
            <a:off x="1519554" y="124764"/>
            <a:ext cx="10286726" cy="595428"/>
          </a:xfrm>
        </p:spPr>
        <p:txBody>
          <a:bodyPr anchor="ctr"/>
          <a:lstStyle>
            <a:lvl1pPr marL="0">
              <a:defRPr/>
            </a:lvl1pPr>
          </a:lstStyle>
          <a:p>
            <a:r>
              <a:rPr lang="en-US" smtClean="0"/>
              <a:t>Click to edit Master title style</a:t>
            </a:r>
            <a:endParaRPr lang="en-US"/>
          </a:p>
        </p:txBody>
      </p:sp>
      <p:sp>
        <p:nvSpPr>
          <p:cNvPr id="3" name="Content Placeholder 2"/>
          <p:cNvSpPr>
            <a:spLocks noGrp="1"/>
          </p:cNvSpPr>
          <p:nvPr>
            <p:ph idx="1"/>
          </p:nvPr>
        </p:nvSpPr>
        <p:spPr>
          <a:xfrm>
            <a:off x="1519554" y="784927"/>
            <a:ext cx="10286726" cy="5510677"/>
          </a:xfrm>
        </p:spPr>
        <p:txBody>
          <a:bodyPr/>
          <a:lstStyle>
            <a:lvl1pPr>
              <a:defRPr>
                <a:solidFill>
                  <a:schemeClr val="tx1"/>
                </a:solidFill>
              </a:defRPr>
            </a:lvl1pPr>
            <a:lvl2pPr marL="384048" indent="-182880">
              <a:buFont typeface="Courier New" panose="02070309020205020404" pitchFamily="49" charset="0"/>
              <a:buChar char="o"/>
              <a:defRPr>
                <a:solidFill>
                  <a:schemeClr val="tx1"/>
                </a:solidFill>
              </a:defRPr>
            </a:lvl2pPr>
            <a:lvl3pPr marL="566928" indent="-182880">
              <a:buFont typeface="Wingdings" panose="05000000000000000000" pitchFamily="2" charset="2"/>
              <a:buChar char="§"/>
              <a:defRPr>
                <a:solidFill>
                  <a:schemeClr val="tx1"/>
                </a:solidFill>
              </a:defRPr>
            </a:lvl3pPr>
            <a:lvl4pPr marL="749808" indent="-182880">
              <a:buFont typeface="Arial" pitchFamily="34" charset="0"/>
              <a:buChar char="•"/>
              <a:defRPr>
                <a:solidFill>
                  <a:schemeClr val="tx1"/>
                </a:solidFill>
              </a:defRPr>
            </a:lvl4pPr>
            <a:lvl5pPr marL="932688" indent="-182880">
              <a:buFont typeface="Wingdings" panose="05000000000000000000" pitchFamily="2" charset="2"/>
              <a:buChar char="§"/>
              <a:defRPr>
                <a:solidFill>
                  <a:schemeClr val="tx1"/>
                </a:solidFill>
              </a:defRPr>
            </a:lvl5pPr>
          </a:lstStyle>
          <a:p>
            <a:pPr lvl="0"/>
            <a:r>
              <a:rPr lang="en-US" smtClean="0"/>
              <a:t>Click to edit Master text styles</a:t>
            </a:r>
            <a:endParaRPr lang="en-US"/>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1336805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1" y="6459785"/>
            <a:ext cx="12192000" cy="39821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0099"/>
                </a:solidFill>
              </a:defRPr>
            </a:lvl1pPr>
          </a:lstStyle>
          <a:p>
            <a:r>
              <a:rPr lang="en-US" smtClean="0"/>
              <a:t>Click to edit Master</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F25A6-EECB-4DD2-B42A-F9D00643017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096D-0186-4760-9B11-C0E32EE0C08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0" y="1583853"/>
            <a:ext cx="1215048" cy="1343518"/>
          </a:xfrm>
          <a:prstGeom prst="rect">
            <a:avLst/>
          </a:prstGeom>
        </p:spPr>
      </p:pic>
    </p:spTree>
    <p:extLst>
      <p:ext uri="{BB962C8B-B14F-4D97-AF65-F5344CB8AC3E}">
        <p14:creationId xmlns:p14="http://schemas.microsoft.com/office/powerpoint/2010/main" val="13001625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42547715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437144" y="286603"/>
            <a:ext cx="10058400" cy="145075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37144"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37144"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57784"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7784"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F25A6-EECB-4DD2-B42A-F9D00643017C}"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5190196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F25A6-EECB-4DD2-B42A-F9D00643017C}"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A096D-0186-4760-9B11-C0E32EE0C086}" type="slidenum">
              <a:rPr lang="en-US" smtClean="0"/>
              <a:t>‹#›</a:t>
            </a:fld>
            <a:endParaRPr lang="en-US"/>
          </a:p>
        </p:txBody>
      </p:sp>
    </p:spTree>
    <p:extLst>
      <p:ext uri="{BB962C8B-B14F-4D97-AF65-F5344CB8AC3E}">
        <p14:creationId xmlns:p14="http://schemas.microsoft.com/office/powerpoint/2010/main" val="28860802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3" name="Rectangle 12"/>
          <p:cNvSpPr/>
          <p:nvPr userDrawn="1"/>
        </p:nvSpPr>
        <p:spPr>
          <a:xfrm>
            <a:off x="1" y="6368431"/>
            <a:ext cx="12192000" cy="48956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userDrawn="1"/>
        </p:nvSpPr>
        <p:spPr>
          <a:xfrm>
            <a:off x="0" y="6334316"/>
            <a:ext cx="12192001" cy="65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7" name="Date Placeholder 6"/>
          <p:cNvSpPr>
            <a:spLocks noGrp="1"/>
          </p:cNvSpPr>
          <p:nvPr>
            <p:ph type="dt" sz="half" idx="10"/>
          </p:nvPr>
        </p:nvSpPr>
        <p:spPr/>
        <p:txBody>
          <a:bodyPr/>
          <a:lstStyle/>
          <a:p>
            <a:fld id="{498F25A6-EECB-4DD2-B42A-F9D00643017C}" type="datetimeFigureOut">
              <a:rPr lang="en-US" smtClean="0"/>
              <a:t>3/16/2020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1FA096D-0186-4760-9B11-C0E32EE0C086}" type="slidenum">
              <a:rPr lang="en-US" smtClean="0"/>
              <a:t>‹#›</a:t>
            </a:fld>
            <a:endParaRPr lang="en-US"/>
          </a:p>
        </p:txBody>
      </p:sp>
      <p:sp>
        <p:nvSpPr>
          <p:cNvPr id="12" name="Rectangle 11"/>
          <p:cNvSpPr/>
          <p:nvPr userDrawn="1"/>
        </p:nvSpPr>
        <p:spPr>
          <a:xfrm>
            <a:off x="0" y="-32004"/>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22256809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8F25A6-EECB-4DD2-B42A-F9D00643017C}" type="datetimeFigureOut">
              <a:rPr lang="en-US" smtClean="0"/>
              <a:t>3/16/2020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FA096D-0186-4760-9B11-C0E32EE0C086}" type="slidenum">
              <a:rPr lang="en-US" smtClean="0"/>
              <a:t>‹#›</a:t>
            </a:fld>
            <a:endParaRPr lang="en-US"/>
          </a:p>
        </p:txBody>
      </p:sp>
    </p:spTree>
    <p:extLst>
      <p:ext uri="{BB962C8B-B14F-4D97-AF65-F5344CB8AC3E}">
        <p14:creationId xmlns:p14="http://schemas.microsoft.com/office/powerpoint/2010/main" val="9108700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368431"/>
            <a:ext cx="12192000" cy="48956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Placeholder 1"/>
          <p:cNvSpPr>
            <a:spLocks noGrp="1"/>
          </p:cNvSpPr>
          <p:nvPr>
            <p:ph type="title"/>
          </p:nvPr>
        </p:nvSpPr>
        <p:spPr>
          <a:xfrm>
            <a:off x="1519554" y="286603"/>
            <a:ext cx="9636126" cy="747067"/>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19554" y="1160890"/>
            <a:ext cx="9636126" cy="4708204"/>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8F25A6-EECB-4DD2-B42A-F9D00643017C}" type="datetimeFigureOut">
              <a:rPr lang="en-US" smtClean="0"/>
              <a:t>3/16/2020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FA096D-0186-4760-9B11-C0E32EE0C086}" type="slidenum">
              <a:rPr lang="en-US" smtClean="0"/>
              <a:t>‹#›</a:t>
            </a:fld>
            <a:endParaRPr lang="en-US"/>
          </a:p>
        </p:txBody>
      </p:sp>
      <p:cxnSp>
        <p:nvCxnSpPr>
          <p:cNvPr id="13" name="Straight Connector 12"/>
          <p:cNvCxnSpPr/>
          <p:nvPr userDrawn="1"/>
        </p:nvCxnSpPr>
        <p:spPr>
          <a:xfrm flipH="1">
            <a:off x="1407805" y="230226"/>
            <a:ext cx="0" cy="5757106"/>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606" y="230226"/>
            <a:ext cx="1269325" cy="1161288"/>
          </a:xfrm>
          <a:prstGeom prst="rect">
            <a:avLst/>
          </a:prstGeom>
        </p:spPr>
      </p:pic>
    </p:spTree>
    <p:extLst>
      <p:ext uri="{BB962C8B-B14F-4D97-AF65-F5344CB8AC3E}">
        <p14:creationId xmlns:p14="http://schemas.microsoft.com/office/powerpoint/2010/main" val="33528636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8"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txStyles>
    <p:titleStyle>
      <a:lvl1pPr algn="l" defTabSz="914400" rtl="0" eaLnBrk="1" latinLnBrk="0" hangingPunct="1">
        <a:lnSpc>
          <a:spcPct val="85000"/>
        </a:lnSpc>
        <a:spcBef>
          <a:spcPct val="0"/>
        </a:spcBef>
        <a:buNone/>
        <a:defRPr sz="4400" b="0" kern="1200" cap="none" spc="0" baseline="0">
          <a:ln w="0"/>
          <a:solidFill>
            <a:srgbClr val="000099"/>
          </a:solidFill>
          <a:effectLst>
            <a:outerShdw blurRad="38100" dist="25400" dir="5400000" algn="ctr" rotWithShape="0">
              <a:srgbClr val="6E747A">
                <a:alpha val="43000"/>
              </a:srgbClr>
            </a:outerShdw>
          </a:effectLst>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itchFamily="34" charset="0"/>
        <a:buChar char="•"/>
        <a:defRPr sz="1400" kern="1200">
          <a:solidFill>
            <a:schemeClr val="tx1"/>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userDrawn="1"/>
        </p:nvSpPr>
        <p:spPr>
          <a:xfrm>
            <a:off x="0" y="6334316"/>
            <a:ext cx="12192001" cy="65998"/>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Placeholder 1"/>
          <p:cNvSpPr>
            <a:spLocks noGrp="1"/>
          </p:cNvSpPr>
          <p:nvPr>
            <p:ph type="title"/>
          </p:nvPr>
        </p:nvSpPr>
        <p:spPr>
          <a:xfrm>
            <a:off x="1487316" y="365125"/>
            <a:ext cx="9866484"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87316" y="1825625"/>
            <a:ext cx="9866484"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E0B52-FFFE-4110-A60C-46F825F3C0FD}"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E593F-6153-4E1A-93E4-C69511DE3B3D}" type="slidenum">
              <a:rPr lang="en-US" smtClean="0"/>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561" y="230226"/>
            <a:ext cx="1156734" cy="1279038"/>
          </a:xfrm>
          <a:prstGeom prst="rect">
            <a:avLst/>
          </a:prstGeom>
        </p:spPr>
      </p:pic>
      <p:cxnSp>
        <p:nvCxnSpPr>
          <p:cNvPr id="10" name="Straight Connector 9"/>
          <p:cNvCxnSpPr/>
          <p:nvPr userDrawn="1"/>
        </p:nvCxnSpPr>
        <p:spPr>
          <a:xfrm flipH="1">
            <a:off x="1407805" y="230226"/>
            <a:ext cx="0" cy="5757106"/>
          </a:xfrm>
          <a:prstGeom prst="line">
            <a:avLst/>
          </a:prstGeom>
        </p:spPr>
        <p:style>
          <a:lnRef idx="1">
            <a:schemeClr val="accent2"/>
          </a:lnRef>
          <a:fillRef idx="0">
            <a:schemeClr val="accent2"/>
          </a:fillRef>
          <a:effectRef idx="0">
            <a:schemeClr val="accent2"/>
          </a:effectRef>
          <a:fontRef idx="minor">
            <a:schemeClr val="tx1"/>
          </a:fontRef>
        </p:style>
      </p:cxnSp>
      <p:sp>
        <p:nvSpPr>
          <p:cNvPr id="11" name="Rectangle 10"/>
          <p:cNvSpPr/>
          <p:nvPr userDrawn="1"/>
        </p:nvSpPr>
        <p:spPr>
          <a:xfrm>
            <a:off x="0" y="-9264"/>
            <a:ext cx="12192001" cy="65998"/>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30591599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7" r:id="rId10"/>
    <p:sldLayoutId id="2147483735" r:id="rId11"/>
    <p:sldLayoutId id="2147483736" r:id="rId12"/>
  </p:sldLayoutIdLst>
  <p:transition/>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Clr>
          <a:srgbClr val="E31B23"/>
        </a:buClr>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31B23"/>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31B23"/>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31B23"/>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31B23"/>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healthywater/hygiene/etiquette/coughing_sneezing.html" TargetMode="External"/><Relationship Id="rId2" Type="http://schemas.openxmlformats.org/officeDocument/2006/relationships/hyperlink" Target="https://www.cdc.gov/nonpharmaceutical-interventions/tools-resources/educational-materials.html" TargetMode="External"/><Relationship Id="rId1" Type="http://schemas.openxmlformats.org/officeDocument/2006/relationships/slideLayout" Target="../slideLayouts/slideLayout2.xml"/><Relationship Id="rId4" Type="http://schemas.openxmlformats.org/officeDocument/2006/relationships/hyperlink" Target="https://www.cdc.gov/handwashing/material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about/symptoms.html" TargetMode="External"/><Relationship Id="rId2" Type="http://schemas.openxmlformats.org/officeDocument/2006/relationships/hyperlink" Target="http://www.cdc.gov/trave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coronavirus/2019-ncov/php/risk-assessmen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37470"/>
            <a:ext cx="10058400" cy="1087642"/>
          </a:xfrm>
        </p:spPr>
        <p:txBody>
          <a:bodyPr>
            <a:normAutofit fontScale="90000"/>
          </a:bodyPr>
          <a:lstStyle/>
          <a:p>
            <a:r>
              <a:rPr lang="en-US" smtClean="0"/>
              <a:t/>
            </a:r>
            <a:br>
              <a:rPr lang="en-US" smtClean="0"/>
            </a:br>
            <a:r>
              <a:rPr lang="en-US"/>
              <a:t>Pandemic Planning</a:t>
            </a:r>
          </a:p>
        </p:txBody>
      </p:sp>
      <p:sp>
        <p:nvSpPr>
          <p:cNvPr id="5" name="Subtitle 4"/>
          <p:cNvSpPr>
            <a:spLocks noGrp="1"/>
          </p:cNvSpPr>
          <p:nvPr>
            <p:ph type="body" idx="1"/>
          </p:nvPr>
        </p:nvSpPr>
        <p:spPr/>
        <p:txBody>
          <a:bodyPr/>
          <a:lstStyle/>
          <a:p>
            <a:r>
              <a:rPr lang="en-US">
                <a:solidFill>
                  <a:schemeClr val="accent2">
                    <a:lumMod val="75000"/>
                  </a:schemeClr>
                </a:solidFill>
              </a:rPr>
              <a:t>Appendix </a:t>
            </a:r>
            <a:r>
              <a:rPr lang="en-US" smtClean="0">
                <a:solidFill>
                  <a:schemeClr val="accent2">
                    <a:lumMod val="75000"/>
                  </a:schemeClr>
                </a:solidFill>
              </a:rPr>
              <a:t>C-1-Leadership Training</a:t>
            </a:r>
            <a:endParaRPr lang="en-US">
              <a:solidFill>
                <a:schemeClr val="accent2">
                  <a:lumMod val="75000"/>
                </a:schemeClr>
              </a:solidFill>
            </a:endParaRPr>
          </a:p>
        </p:txBody>
      </p:sp>
      <p:sp>
        <p:nvSpPr>
          <p:cNvPr id="4" name="Footer Placeholder 3"/>
          <p:cNvSpPr>
            <a:spLocks noGrp="1"/>
          </p:cNvSpPr>
          <p:nvPr>
            <p:ph type="ftr" sz="quarter" idx="11"/>
          </p:nvPr>
        </p:nvSpPr>
        <p:spPr/>
        <p:txBody>
          <a:bodyPr/>
          <a:lstStyle/>
          <a:p>
            <a:endParaRPr lang="en-US" sz="2400">
              <a:solidFill>
                <a:schemeClr val="accent2">
                  <a:lumMod val="75000"/>
                </a:schemeClr>
              </a:solidFill>
            </a:endParaRPr>
          </a:p>
        </p:txBody>
      </p:sp>
    </p:spTree>
    <p:extLst>
      <p:ext uri="{BB962C8B-B14F-4D97-AF65-F5344CB8AC3E}">
        <p14:creationId xmlns:p14="http://schemas.microsoft.com/office/powerpoint/2010/main" val="5181924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OSHA</a:t>
            </a:r>
            <a:endParaRPr lang="en-US"/>
          </a:p>
        </p:txBody>
      </p:sp>
      <p:sp>
        <p:nvSpPr>
          <p:cNvPr id="3" name="Content Placeholder 2"/>
          <p:cNvSpPr>
            <a:spLocks noGrp="1"/>
          </p:cNvSpPr>
          <p:nvPr>
            <p:ph idx="1"/>
          </p:nvPr>
        </p:nvSpPr>
        <p:spPr/>
        <p:txBody>
          <a:bodyPr/>
          <a:lstStyle/>
          <a:p>
            <a:endParaRPr lang="en-US" u="sng" smtClean="0"/>
          </a:p>
          <a:p>
            <a:r>
              <a:rPr lang="en-US" u="sng" smtClean="0"/>
              <a:t>Refusals to work</a:t>
            </a:r>
            <a:r>
              <a:rPr lang="en-US" smtClean="0"/>
              <a:t>: “If the employee, with no reasonable alternative, refuses in good faith to expose himself/herself to the dangerous condition,” protected from discrimination.</a:t>
            </a:r>
          </a:p>
          <a:p>
            <a:pPr lvl="1">
              <a:buFont typeface="Wingdings" panose="05000000000000000000" pitchFamily="2" charset="2"/>
              <a:buChar char="ü"/>
            </a:pPr>
            <a:r>
              <a:rPr lang="en-US" smtClean="0"/>
              <a:t>Reasonable Person Guide (29 CFR 1977.12(b)(2).</a:t>
            </a:r>
            <a:endParaRPr lang="en-US"/>
          </a:p>
        </p:txBody>
      </p:sp>
    </p:spTree>
    <p:extLst>
      <p:ext uri="{BB962C8B-B14F-4D97-AF65-F5344CB8AC3E}">
        <p14:creationId xmlns:p14="http://schemas.microsoft.com/office/powerpoint/2010/main" val="15366719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Workers’ Compensation</a:t>
            </a:r>
            <a:endParaRPr lang="en-US"/>
          </a:p>
        </p:txBody>
      </p:sp>
      <p:sp>
        <p:nvSpPr>
          <p:cNvPr id="3" name="Content Placeholder 2"/>
          <p:cNvSpPr>
            <a:spLocks noGrp="1"/>
          </p:cNvSpPr>
          <p:nvPr>
            <p:ph idx="1"/>
          </p:nvPr>
        </p:nvSpPr>
        <p:spPr/>
        <p:txBody>
          <a:bodyPr/>
          <a:lstStyle/>
          <a:p>
            <a:endParaRPr lang="en-US" smtClean="0"/>
          </a:p>
          <a:p>
            <a:r>
              <a:rPr lang="en-US" smtClean="0"/>
              <a:t>Protects employees for illnesses and injuries incurred in the course and scope of employment.</a:t>
            </a:r>
          </a:p>
          <a:p>
            <a:r>
              <a:rPr lang="en-US" smtClean="0"/>
              <a:t>USIS, our workers compensation insurance will evaluate on a case by case basis.</a:t>
            </a:r>
            <a:endParaRPr lang="en-US"/>
          </a:p>
        </p:txBody>
      </p:sp>
    </p:spTree>
    <p:extLst>
      <p:ext uri="{BB962C8B-B14F-4D97-AF65-F5344CB8AC3E}">
        <p14:creationId xmlns:p14="http://schemas.microsoft.com/office/powerpoint/2010/main" val="41337548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Family Medical Leave </a:t>
            </a:r>
            <a:r>
              <a:rPr lang="en-US"/>
              <a:t>Act (</a:t>
            </a:r>
            <a:r>
              <a:rPr lang="en-US" smtClean="0"/>
              <a:t>FMLA)</a:t>
            </a:r>
            <a:endParaRPr lang="en-US"/>
          </a:p>
        </p:txBody>
      </p:sp>
      <p:sp>
        <p:nvSpPr>
          <p:cNvPr id="3" name="Content Placeholder 2"/>
          <p:cNvSpPr>
            <a:spLocks noGrp="1"/>
          </p:cNvSpPr>
          <p:nvPr>
            <p:ph idx="1"/>
          </p:nvPr>
        </p:nvSpPr>
        <p:spPr/>
        <p:txBody>
          <a:bodyPr/>
          <a:lstStyle/>
          <a:p>
            <a:r>
              <a:rPr lang="en-US" smtClean="0"/>
              <a:t>Absence for a serious health condition</a:t>
            </a:r>
          </a:p>
          <a:p>
            <a:pPr lvl="1">
              <a:buFont typeface="Wingdings" panose="05000000000000000000" pitchFamily="2" charset="2"/>
              <a:buChar char="ü"/>
            </a:pPr>
            <a:r>
              <a:rPr lang="en-US" smtClean="0"/>
              <a:t>Employee   (Short Term Disability on 8</a:t>
            </a:r>
            <a:r>
              <a:rPr lang="en-US" baseline="30000" smtClean="0"/>
              <a:t>th</a:t>
            </a:r>
            <a:r>
              <a:rPr lang="en-US" smtClean="0"/>
              <a:t> day)</a:t>
            </a:r>
          </a:p>
          <a:p>
            <a:pPr lvl="1">
              <a:buFont typeface="Wingdings" panose="05000000000000000000" pitchFamily="2" charset="2"/>
              <a:buChar char="ü"/>
            </a:pPr>
            <a:r>
              <a:rPr lang="en-US" smtClean="0"/>
              <a:t>Care for a Family Member</a:t>
            </a:r>
          </a:p>
          <a:p>
            <a:pPr lvl="1">
              <a:buFont typeface="Wingdings" panose="05000000000000000000" pitchFamily="2" charset="2"/>
              <a:buChar char="ü"/>
            </a:pPr>
            <a:r>
              <a:rPr lang="en-US" smtClean="0"/>
              <a:t>Up to 12 weeks of unpaid leave/time off</a:t>
            </a:r>
            <a:endParaRPr lang="en-US"/>
          </a:p>
        </p:txBody>
      </p:sp>
    </p:spTree>
    <p:extLst>
      <p:ext uri="{BB962C8B-B14F-4D97-AF65-F5344CB8AC3E}">
        <p14:creationId xmlns:p14="http://schemas.microsoft.com/office/powerpoint/2010/main" val="30482076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Employee Privacy</a:t>
            </a:r>
            <a:endParaRPr lang="en-US"/>
          </a:p>
        </p:txBody>
      </p:sp>
      <p:sp>
        <p:nvSpPr>
          <p:cNvPr id="3" name="Content Placeholder 2"/>
          <p:cNvSpPr>
            <a:spLocks noGrp="1"/>
          </p:cNvSpPr>
          <p:nvPr>
            <p:ph idx="1"/>
          </p:nvPr>
        </p:nvSpPr>
        <p:spPr/>
        <p:txBody>
          <a:bodyPr>
            <a:normAutofit/>
          </a:bodyPr>
          <a:lstStyle/>
          <a:p>
            <a:r>
              <a:rPr lang="en-US" smtClean="0"/>
              <a:t>Personal health information is subject to protections</a:t>
            </a:r>
          </a:p>
          <a:p>
            <a:r>
              <a:rPr lang="en-US" smtClean="0"/>
              <a:t>Workers are required to disclose only the information that relates to their ability to perform their jobs and that </a:t>
            </a:r>
            <a:r>
              <a:rPr lang="en-US" smtClean="0">
                <a:solidFill>
                  <a:srgbClr val="FF0000"/>
                </a:solidFill>
              </a:rPr>
              <a:t>could increase the risk to others.</a:t>
            </a:r>
          </a:p>
          <a:p>
            <a:r>
              <a:rPr lang="en-US" smtClean="0"/>
              <a:t>Employers may disclose to supervisors and in some cases, co-workers the diagnosis and precautions that have been taken with ill employees. The information should be kept as confidential as possible.</a:t>
            </a:r>
            <a:endParaRPr lang="en-US"/>
          </a:p>
        </p:txBody>
      </p:sp>
    </p:spTree>
    <p:extLst>
      <p:ext uri="{BB962C8B-B14F-4D97-AF65-F5344CB8AC3E}">
        <p14:creationId xmlns:p14="http://schemas.microsoft.com/office/powerpoint/2010/main" val="34048625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Planning Assumptions</a:t>
            </a:r>
            <a:endParaRPr lang="en-US"/>
          </a:p>
        </p:txBody>
      </p:sp>
      <p:sp>
        <p:nvSpPr>
          <p:cNvPr id="5" name="Content Placeholder 4"/>
          <p:cNvSpPr>
            <a:spLocks noGrp="1"/>
          </p:cNvSpPr>
          <p:nvPr>
            <p:ph idx="1"/>
          </p:nvPr>
        </p:nvSpPr>
        <p:spPr/>
        <p:txBody>
          <a:bodyPr>
            <a:normAutofit/>
          </a:bodyPr>
          <a:lstStyle/>
          <a:p>
            <a:r>
              <a:rPr lang="en-US" smtClean="0"/>
              <a:t>The disease will attack 30% of the population, Illness will be highest among school-aged children(about 40%). Among working adults, an average of 20% will become ill during a community outbreak.</a:t>
            </a:r>
          </a:p>
          <a:p>
            <a:r>
              <a:rPr lang="en-US" smtClean="0"/>
              <a:t>Rates of absenteeism will depend upon the severity of the pandemic. In a severe pandemic absenteeism may reach 40%, due to closing of day care and schools, need to care for a family member, and fear of infection.</a:t>
            </a:r>
            <a:endParaRPr lang="en-US"/>
          </a:p>
        </p:txBody>
      </p:sp>
    </p:spTree>
    <p:extLst>
      <p:ext uri="{BB962C8B-B14F-4D97-AF65-F5344CB8AC3E}">
        <p14:creationId xmlns:p14="http://schemas.microsoft.com/office/powerpoint/2010/main" val="417500307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a14="http://schemas.microsoft.com/office/drawing/2010/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Assumptions</a:t>
            </a:r>
            <a:endParaRPr lang="en-US"/>
          </a:p>
        </p:txBody>
      </p:sp>
      <p:sp>
        <p:nvSpPr>
          <p:cNvPr id="3" name="Content Placeholder 2"/>
          <p:cNvSpPr>
            <a:spLocks noGrp="1"/>
          </p:cNvSpPr>
          <p:nvPr>
            <p:ph idx="1"/>
          </p:nvPr>
        </p:nvSpPr>
        <p:spPr/>
        <p:txBody>
          <a:bodyPr>
            <a:normAutofit/>
          </a:bodyPr>
          <a:lstStyle/>
          <a:p>
            <a:r>
              <a:rPr lang="en-US" smtClean="0"/>
              <a:t>The time between infection and onset of symptoms is from one to two days.</a:t>
            </a:r>
          </a:p>
          <a:p>
            <a:r>
              <a:rPr lang="en-US" smtClean="0"/>
              <a:t>Persons that become ill may shed virus and transmit infection for ½ to 1 day before the onset of illness. </a:t>
            </a:r>
          </a:p>
          <a:p>
            <a:r>
              <a:rPr lang="en-US" smtClean="0"/>
              <a:t>On average, infected persons will transmit infection to two other people.</a:t>
            </a:r>
          </a:p>
          <a:p>
            <a:r>
              <a:rPr lang="en-US" smtClean="0"/>
              <a:t>Epidemics may last 6 to 8 weeks with multiple waves of illness likely to occur with each lasting 2 to 3 months. </a:t>
            </a:r>
            <a:endParaRPr lang="en-US"/>
          </a:p>
        </p:txBody>
      </p:sp>
    </p:spTree>
    <p:extLst>
      <p:ext uri="{BB962C8B-B14F-4D97-AF65-F5344CB8AC3E}">
        <p14:creationId xmlns:p14="http://schemas.microsoft.com/office/powerpoint/2010/main" val="126985788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a14="http://schemas.microsoft.com/office/drawing/2010/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Identify business-essential positions and the employees required to sustain the business necessary functions and operations.</a:t>
            </a:r>
          </a:p>
          <a:p>
            <a:pPr lvl="1">
              <a:buFont typeface="Wingdings" panose="05000000000000000000" pitchFamily="2" charset="2"/>
              <a:buChar char="ü"/>
            </a:pPr>
            <a:r>
              <a:rPr lang="en-US" smtClean="0"/>
              <a:t>Who is trained to perform the business-essential functions. </a:t>
            </a:r>
          </a:p>
          <a:p>
            <a:pPr lvl="1">
              <a:buFont typeface="Wingdings" panose="05000000000000000000" pitchFamily="2" charset="2"/>
              <a:buChar char="ü"/>
            </a:pPr>
            <a:r>
              <a:rPr lang="en-US" smtClean="0"/>
              <a:t>How would your department operate with 20% absenteeism over a period of several weeks?</a:t>
            </a:r>
          </a:p>
          <a:p>
            <a:pPr lvl="1">
              <a:buFont typeface="Wingdings" panose="05000000000000000000" pitchFamily="2" charset="2"/>
              <a:buChar char="ü"/>
            </a:pPr>
            <a:r>
              <a:rPr lang="en-US" smtClean="0"/>
              <a:t>How would your department operate with 40% absenteeism over a period of several weeks?</a:t>
            </a:r>
            <a:endParaRPr lang="en-US"/>
          </a:p>
        </p:txBody>
      </p:sp>
    </p:spTree>
    <p:extLst>
      <p:ext uri="{BB962C8B-B14F-4D97-AF65-F5344CB8AC3E}">
        <p14:creationId xmlns:p14="http://schemas.microsoft.com/office/powerpoint/2010/main" val="21573614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Protecting Our Employees</a:t>
            </a:r>
          </a:p>
          <a:p>
            <a:pPr lvl="1">
              <a:buFont typeface="Wingdings" panose="05000000000000000000" pitchFamily="2" charset="2"/>
              <a:buChar char="ü"/>
            </a:pPr>
            <a:r>
              <a:rPr lang="en-US" smtClean="0"/>
              <a:t>Classify your employees’ exposure to contagious disease at work.</a:t>
            </a:r>
          </a:p>
          <a:p>
            <a:pPr lvl="1">
              <a:buFont typeface="Wingdings" panose="05000000000000000000" pitchFamily="2" charset="2"/>
              <a:buChar char="ü"/>
            </a:pPr>
            <a:r>
              <a:rPr lang="en-US" smtClean="0"/>
              <a:t>Risk levels from Lower to Very High depending upon the employee contact with people known to be infected and/or frequent close contact with the public/consumers.</a:t>
            </a:r>
            <a:endParaRPr lang="en-US"/>
          </a:p>
        </p:txBody>
      </p:sp>
    </p:spTree>
    <p:extLst>
      <p:ext uri="{BB962C8B-B14F-4D97-AF65-F5344CB8AC3E}">
        <p14:creationId xmlns:p14="http://schemas.microsoft.com/office/powerpoint/2010/main" val="11693810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Work with our suppliers to ensure continued supplies and services during a contagious disease episode.</a:t>
            </a:r>
          </a:p>
          <a:p>
            <a:pPr lvl="1">
              <a:buFont typeface="Wingdings" panose="05000000000000000000" pitchFamily="2" charset="2"/>
              <a:buChar char="ü"/>
            </a:pPr>
            <a:r>
              <a:rPr lang="en-US" smtClean="0"/>
              <a:t>Identify your suppliers. Do you have adequate supplies on hand? For what time period?</a:t>
            </a:r>
            <a:endParaRPr lang="en-US"/>
          </a:p>
        </p:txBody>
      </p:sp>
    </p:spTree>
    <p:extLst>
      <p:ext uri="{BB962C8B-B14F-4D97-AF65-F5344CB8AC3E}">
        <p14:creationId xmlns:p14="http://schemas.microsoft.com/office/powerpoint/2010/main" val="2139845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Determine which employees and at which level of exposure/threat will need PPE.</a:t>
            </a:r>
          </a:p>
          <a:p>
            <a:r>
              <a:rPr lang="en-US" smtClean="0"/>
              <a:t>Determine what PPE is appropriate.</a:t>
            </a:r>
          </a:p>
          <a:p>
            <a:r>
              <a:rPr lang="en-US" smtClean="0"/>
              <a:t>Determine if other measures may be used in lieu of PPE (gloves and masks/respirators), such as clear plastic sneeze barriers, closing all but drive-through for consumer payments.</a:t>
            </a:r>
            <a:endParaRPr lang="en-US"/>
          </a:p>
        </p:txBody>
      </p:sp>
    </p:spTree>
    <p:extLst>
      <p:ext uri="{BB962C8B-B14F-4D97-AF65-F5344CB8AC3E}">
        <p14:creationId xmlns:p14="http://schemas.microsoft.com/office/powerpoint/2010/main" val="17825570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 S. Government Critical Infrastructure</a:t>
            </a:r>
            <a:endParaRPr lang="en-US"/>
          </a:p>
        </p:txBody>
      </p:sp>
      <p:sp>
        <p:nvSpPr>
          <p:cNvPr id="3" name="Content Placeholder 2"/>
          <p:cNvSpPr>
            <a:spLocks noGrp="1"/>
          </p:cNvSpPr>
          <p:nvPr>
            <p:ph idx="1"/>
          </p:nvPr>
        </p:nvSpPr>
        <p:spPr/>
        <p:txBody>
          <a:bodyPr>
            <a:normAutofit/>
          </a:bodyPr>
          <a:lstStyle/>
          <a:p>
            <a:endParaRPr lang="en-US" smtClean="0">
              <a:latin typeface="Arial Rounded MT Bold" pitchFamily="34" charset="0"/>
            </a:endParaRPr>
          </a:p>
          <a:p>
            <a:r>
              <a:rPr lang="en-US" smtClean="0">
                <a:latin typeface="Arial Rounded MT Bold" pitchFamily="34" charset="0"/>
              </a:rPr>
              <a:t>Energy</a:t>
            </a:r>
            <a:r>
              <a:rPr lang="en-US" smtClean="0"/>
              <a:t> has been identified as one of the thirteen critical infrastructure sectors that provide the production of essential goods and services, interconnectedness and operability, public safety, and security that contribute to a strong national defense and thriving economy. </a:t>
            </a:r>
          </a:p>
          <a:p>
            <a:endParaRPr lang="en-US"/>
          </a:p>
          <a:p>
            <a:endParaRPr lang="en-US" sz="1400"/>
          </a:p>
          <a:p>
            <a:pPr>
              <a:buNone/>
            </a:pPr>
            <a:r>
              <a:rPr lang="en-US" sz="2000"/>
              <a:t>U. S. Department of Homeland Security</a:t>
            </a:r>
          </a:p>
        </p:txBody>
      </p:sp>
    </p:spTree>
    <p:extLst>
      <p:ext uri="{BB962C8B-B14F-4D97-AF65-F5344CB8AC3E}">
        <p14:creationId xmlns:p14="http://schemas.microsoft.com/office/powerpoint/2010/main" val="9033422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Determine at what threat level we may need to further minimize employee exposure.</a:t>
            </a:r>
          </a:p>
          <a:p>
            <a:pPr lvl="1">
              <a:buFont typeface="Wingdings" panose="05000000000000000000" pitchFamily="2" charset="2"/>
              <a:buChar char="ü"/>
            </a:pPr>
            <a:r>
              <a:rPr lang="en-US" smtClean="0"/>
              <a:t>Minimize face-to-face contact</a:t>
            </a:r>
          </a:p>
          <a:p>
            <a:pPr lvl="1">
              <a:buFont typeface="Wingdings" panose="05000000000000000000" pitchFamily="2" charset="2"/>
              <a:buChar char="ü"/>
            </a:pPr>
            <a:r>
              <a:rPr lang="en-US" smtClean="0"/>
              <a:t>Minimize meetings (schedule conference calls or teleconferences?)</a:t>
            </a:r>
          </a:p>
          <a:p>
            <a:pPr lvl="1">
              <a:buFont typeface="Wingdings" panose="05000000000000000000" pitchFamily="2" charset="2"/>
              <a:buChar char="ü"/>
            </a:pPr>
            <a:r>
              <a:rPr lang="en-US" smtClean="0"/>
              <a:t>Consider flexible work schedules, telecommuting, etc.</a:t>
            </a:r>
          </a:p>
          <a:p>
            <a:pPr lvl="1">
              <a:buFont typeface="Wingdings" panose="05000000000000000000" pitchFamily="2" charset="2"/>
              <a:buChar char="ü"/>
            </a:pPr>
            <a:r>
              <a:rPr lang="en-US" smtClean="0"/>
              <a:t>Discontinue unessential travel to locations with high illness transmission rates.</a:t>
            </a:r>
            <a:endParaRPr lang="en-US"/>
          </a:p>
        </p:txBody>
      </p:sp>
    </p:spTree>
    <p:extLst>
      <p:ext uri="{BB962C8B-B14F-4D97-AF65-F5344CB8AC3E}">
        <p14:creationId xmlns:p14="http://schemas.microsoft.com/office/powerpoint/2010/main" val="75374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Determine when it would be appropriate to brief the cleaning crew on disinfecting techniques. There could be issues with cleaning an infected office and properly disposing of garbage, etc. if we have a confirmed case of the pandemic influenza strain.</a:t>
            </a:r>
            <a:endParaRPr lang="en-US"/>
          </a:p>
        </p:txBody>
      </p:sp>
    </p:spTree>
    <p:extLst>
      <p:ext uri="{BB962C8B-B14F-4D97-AF65-F5344CB8AC3E}">
        <p14:creationId xmlns:p14="http://schemas.microsoft.com/office/powerpoint/2010/main" val="25899899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Steps</a:t>
            </a:r>
            <a:endParaRPr lang="en-US"/>
          </a:p>
        </p:txBody>
      </p:sp>
      <p:sp>
        <p:nvSpPr>
          <p:cNvPr id="3" name="Content Placeholder 2"/>
          <p:cNvSpPr>
            <a:spLocks noGrp="1"/>
          </p:cNvSpPr>
          <p:nvPr>
            <p:ph idx="1"/>
          </p:nvPr>
        </p:nvSpPr>
        <p:spPr/>
        <p:txBody>
          <a:bodyPr/>
          <a:lstStyle/>
          <a:p>
            <a:r>
              <a:rPr lang="en-US" smtClean="0"/>
              <a:t>Determine at what level of outbreak in the community or level of absenteeism that CHELCO will consider the distribution of PPE (Personal Protective Equipment). </a:t>
            </a:r>
          </a:p>
          <a:p>
            <a:pPr lvl="1">
              <a:buFont typeface="Wingdings" panose="05000000000000000000" pitchFamily="2" charset="2"/>
              <a:buChar char="ü"/>
            </a:pPr>
            <a:r>
              <a:rPr lang="en-US" smtClean="0"/>
              <a:t>Who would receive the PPE, how would employees be trained on proper use</a:t>
            </a:r>
          </a:p>
          <a:p>
            <a:pPr lvl="1">
              <a:buNone/>
            </a:pPr>
            <a:r>
              <a:rPr lang="en-US"/>
              <a:t> </a:t>
            </a:r>
            <a:r>
              <a:rPr lang="en-US" smtClean="0"/>
              <a:t>(Example: gloves or N95 masks)</a:t>
            </a:r>
            <a:endParaRPr lang="en-US"/>
          </a:p>
        </p:txBody>
      </p:sp>
    </p:spTree>
    <p:extLst>
      <p:ext uri="{BB962C8B-B14F-4D97-AF65-F5344CB8AC3E}">
        <p14:creationId xmlns:p14="http://schemas.microsoft.com/office/powerpoint/2010/main" val="40931247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Current Response at CHELCO </a:t>
            </a:r>
            <a:endParaRPr lang="en-US"/>
          </a:p>
        </p:txBody>
      </p:sp>
      <p:sp>
        <p:nvSpPr>
          <p:cNvPr id="3" name="Content Placeholder 2"/>
          <p:cNvSpPr>
            <a:spLocks noGrp="1"/>
          </p:cNvSpPr>
          <p:nvPr>
            <p:ph idx="1"/>
          </p:nvPr>
        </p:nvSpPr>
        <p:spPr/>
        <p:txBody>
          <a:bodyPr>
            <a:normAutofit/>
          </a:bodyPr>
          <a:lstStyle/>
          <a:p>
            <a:r>
              <a:rPr lang="en-US" smtClean="0"/>
              <a:t>Provide training and education for our employees regarding the pandemic influenza strain. </a:t>
            </a:r>
          </a:p>
          <a:p>
            <a:r>
              <a:rPr lang="en-US" smtClean="0"/>
              <a:t>Distribute via email updates as well as information in the </a:t>
            </a:r>
            <a:r>
              <a:rPr lang="en-US" i="1" smtClean="0"/>
              <a:t>PluggedIn</a:t>
            </a:r>
            <a:r>
              <a:rPr lang="en-US" smtClean="0"/>
              <a:t>.  </a:t>
            </a:r>
          </a:p>
          <a:p>
            <a:pPr lvl="1">
              <a:buNone/>
            </a:pPr>
            <a:endParaRPr lang="en-US" smtClean="0"/>
          </a:p>
          <a:p>
            <a:pPr lvl="1">
              <a:buNone/>
            </a:pPr>
            <a:endParaRPr lang="en-US"/>
          </a:p>
        </p:txBody>
      </p:sp>
    </p:spTree>
    <p:extLst>
      <p:ext uri="{BB962C8B-B14F-4D97-AF65-F5344CB8AC3E}">
        <p14:creationId xmlns:p14="http://schemas.microsoft.com/office/powerpoint/2010/main" val="38784247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Leaders should:</a:t>
            </a:r>
            <a:endParaRPr lang="en-US"/>
          </a:p>
        </p:txBody>
      </p:sp>
      <p:sp>
        <p:nvSpPr>
          <p:cNvPr id="3" name="Content Placeholder 2"/>
          <p:cNvSpPr>
            <a:spLocks noGrp="1"/>
          </p:cNvSpPr>
          <p:nvPr>
            <p:ph idx="1"/>
          </p:nvPr>
        </p:nvSpPr>
        <p:spPr/>
        <p:txBody>
          <a:bodyPr/>
          <a:lstStyle/>
          <a:p>
            <a:pPr lvl="0"/>
            <a:r>
              <a:rPr lang="en-US" b="1"/>
              <a:t>Actively encourage sick employees to stay home:</a:t>
            </a:r>
            <a:endParaRPr lang="en-US" sz="1800"/>
          </a:p>
          <a:p>
            <a:pPr lvl="1"/>
            <a:r>
              <a:rPr lang="en-US"/>
              <a:t>Employees who have symptoms of acute respiratory illness are recommended to stay home and not come to work until they are free of fever (100.4° F [37.8° C] or greater using an oral thermometer), signs of a fever, and any other symptoms for at least 24 hours, without the use of fever-reducing or other symptom-altering medicines (e.g. cough suppressants). Employees should notify their supervisor and stay home if they are sick.</a:t>
            </a:r>
            <a:endParaRPr lang="en-US" sz="1600"/>
          </a:p>
          <a:p>
            <a:pPr lvl="1"/>
            <a:r>
              <a:rPr lang="en-US"/>
              <a:t>Do not require a healthcare provider’s note for employees who are sick with acute respiratory illness to validate their illness or to return to work, as healthcare provider offices and medical facilities may be extremely busy and not able to provide such documentation in a timely way.</a:t>
            </a:r>
            <a:endParaRPr lang="en-US" sz="1600"/>
          </a:p>
          <a:p>
            <a:pPr lvl="1"/>
            <a:r>
              <a:rPr lang="en-US"/>
              <a:t>During a pandemic, leaders should do their best to permit employees to stay home to care for a sick family member. Leaders should be aware that more employees may need to stay at home to care for sick children or other sick family members than is usual.</a:t>
            </a:r>
            <a:endParaRPr lang="en-US" sz="1600"/>
          </a:p>
          <a:p>
            <a:endParaRPr lang="en-US"/>
          </a:p>
        </p:txBody>
      </p:sp>
    </p:spTree>
    <p:extLst>
      <p:ext uri="{BB962C8B-B14F-4D97-AF65-F5344CB8AC3E}">
        <p14:creationId xmlns:p14="http://schemas.microsoft.com/office/powerpoint/2010/main" val="27625753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Leaders should:</a:t>
            </a:r>
          </a:p>
        </p:txBody>
      </p:sp>
      <p:sp>
        <p:nvSpPr>
          <p:cNvPr id="3" name="Content Placeholder 2"/>
          <p:cNvSpPr>
            <a:spLocks noGrp="1"/>
          </p:cNvSpPr>
          <p:nvPr>
            <p:ph idx="1"/>
          </p:nvPr>
        </p:nvSpPr>
        <p:spPr/>
        <p:txBody>
          <a:bodyPr/>
          <a:lstStyle/>
          <a:p>
            <a:pPr lvl="0"/>
            <a:r>
              <a:rPr lang="en-US" b="1"/>
              <a:t>Separate sick employees:</a:t>
            </a:r>
            <a:endParaRPr lang="en-US" sz="1800"/>
          </a:p>
          <a:p>
            <a:pPr lvl="1"/>
            <a:r>
              <a:rPr lang="en-US"/>
              <a:t>CDC recommends that employees who appear to have acute respiratory illness symptoms (i.e. cough, shortness of breath) upon arrival to work or become sick during the day should be separated from other employees and be sent home immediately. Sick employees should cover their noses and mouths with a tissue when coughing or sneezing (or an elbow or shoulder if no tissue is available).</a:t>
            </a:r>
            <a:endParaRPr lang="en-US" sz="1600"/>
          </a:p>
          <a:p>
            <a:endParaRPr lang="en-US"/>
          </a:p>
        </p:txBody>
      </p:sp>
    </p:spTree>
    <p:extLst>
      <p:ext uri="{BB962C8B-B14F-4D97-AF65-F5344CB8AC3E}">
        <p14:creationId xmlns:p14="http://schemas.microsoft.com/office/powerpoint/2010/main" val="29929624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Leaders should:</a:t>
            </a:r>
          </a:p>
        </p:txBody>
      </p:sp>
      <p:sp>
        <p:nvSpPr>
          <p:cNvPr id="3" name="Content Placeholder 2"/>
          <p:cNvSpPr>
            <a:spLocks noGrp="1"/>
          </p:cNvSpPr>
          <p:nvPr>
            <p:ph idx="1"/>
          </p:nvPr>
        </p:nvSpPr>
        <p:spPr/>
        <p:txBody>
          <a:bodyPr/>
          <a:lstStyle/>
          <a:p>
            <a:pPr lvl="0"/>
            <a:r>
              <a:rPr lang="en-US" b="1"/>
              <a:t>Emphasize staying home when sick, respiratory etiquette and hand hygiene by all employees:</a:t>
            </a:r>
            <a:endParaRPr lang="en-US" sz="1800"/>
          </a:p>
          <a:p>
            <a:pPr lvl="1"/>
            <a:r>
              <a:rPr lang="en-US"/>
              <a:t>HR&amp;T will place posters that encourage </a:t>
            </a:r>
            <a:r>
              <a:rPr lang="en-US" u="sng">
                <a:hlinkClick r:id="rId2"/>
              </a:rPr>
              <a:t>staying home when sick</a:t>
            </a:r>
            <a:r>
              <a:rPr lang="en-US"/>
              <a:t>, </a:t>
            </a:r>
            <a:r>
              <a:rPr lang="en-US" u="sng">
                <a:hlinkClick r:id="rId3"/>
              </a:rPr>
              <a:t>cough and sneeze etiquette</a:t>
            </a:r>
            <a:r>
              <a:rPr lang="en-US"/>
              <a:t>, and </a:t>
            </a:r>
            <a:r>
              <a:rPr lang="en-US" u="sng">
                <a:hlinkClick r:id="rId4"/>
              </a:rPr>
              <a:t>hand hygiene</a:t>
            </a:r>
            <a:r>
              <a:rPr lang="en-US"/>
              <a:t> in restrooms and in other workplace areas where they are likely to be seen.</a:t>
            </a:r>
            <a:endParaRPr lang="en-US" sz="1600"/>
          </a:p>
          <a:p>
            <a:pPr lvl="1"/>
            <a:r>
              <a:rPr lang="en-US"/>
              <a:t>Provide tissues and no-touch disposal receptacles for use by employees.</a:t>
            </a:r>
            <a:endParaRPr lang="en-US" sz="1600"/>
          </a:p>
          <a:p>
            <a:pPr lvl="1"/>
            <a:r>
              <a:rPr lang="en-US"/>
              <a:t>Instruct employees to clean their hands often with an alcohol-based hand sanitizer that contains at least 60-95% alcohol, or wash their hands with soap and water for at least 20 seconds. Soap and water should be used preferentially if hands are visibly dirty.</a:t>
            </a:r>
            <a:endParaRPr lang="en-US" sz="1600"/>
          </a:p>
          <a:p>
            <a:pPr lvl="1"/>
            <a:r>
              <a:rPr lang="en-US"/>
              <a:t>Provide soap and water and alcohol-based hand rubs in the workplace. Ensure that adequate supplies are maintained. Place hand rubs in multiple locations or in conference rooms to encourage hand hygiene.</a:t>
            </a:r>
            <a:endParaRPr lang="en-US" sz="1600"/>
          </a:p>
          <a:p>
            <a:endParaRPr lang="en-US"/>
          </a:p>
        </p:txBody>
      </p:sp>
    </p:spTree>
    <p:extLst>
      <p:ext uri="{BB962C8B-B14F-4D97-AF65-F5344CB8AC3E}">
        <p14:creationId xmlns:p14="http://schemas.microsoft.com/office/powerpoint/2010/main" val="18376858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Leaders should:</a:t>
            </a:r>
          </a:p>
        </p:txBody>
      </p:sp>
      <p:sp>
        <p:nvSpPr>
          <p:cNvPr id="3" name="Content Placeholder 2"/>
          <p:cNvSpPr>
            <a:spLocks noGrp="1"/>
          </p:cNvSpPr>
          <p:nvPr>
            <p:ph idx="1"/>
          </p:nvPr>
        </p:nvSpPr>
        <p:spPr/>
        <p:txBody>
          <a:bodyPr/>
          <a:lstStyle/>
          <a:p>
            <a:pPr lvl="0"/>
            <a:r>
              <a:rPr lang="en-US" b="1"/>
              <a:t>Perform routine environmental cleaning:</a:t>
            </a:r>
            <a:endParaRPr lang="en-US" sz="1800"/>
          </a:p>
          <a:p>
            <a:pPr lvl="1"/>
            <a:r>
              <a:rPr lang="en-US"/>
              <a:t>Routinely clean all frequently touched surfaces in the workplace, such as workstations, countertops, and doorknobs. Use the cleaning agents that are usually used in these areas and follow the directions on the label.</a:t>
            </a:r>
            <a:endParaRPr lang="en-US" sz="1600"/>
          </a:p>
          <a:p>
            <a:pPr lvl="1"/>
            <a:r>
              <a:rPr lang="en-US"/>
              <a:t>No additional disinfection beyond routine cleaning is recommended at this time.</a:t>
            </a:r>
            <a:endParaRPr lang="en-US" sz="1600"/>
          </a:p>
          <a:p>
            <a:pPr lvl="1"/>
            <a:r>
              <a:rPr lang="en-US"/>
              <a:t>Provide disposable wipes so that commonly used surfaces (for example, doorknobs, keyboards, remote controls, desks) can be wiped down by employees before each use.</a:t>
            </a:r>
            <a:endParaRPr lang="en-US" sz="1600"/>
          </a:p>
          <a:p>
            <a:endParaRPr lang="en-US"/>
          </a:p>
        </p:txBody>
      </p:sp>
    </p:spTree>
    <p:extLst>
      <p:ext uri="{BB962C8B-B14F-4D97-AF65-F5344CB8AC3E}">
        <p14:creationId xmlns:p14="http://schemas.microsoft.com/office/powerpoint/2010/main" val="2774450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Leaders should:</a:t>
            </a:r>
          </a:p>
        </p:txBody>
      </p:sp>
      <p:sp>
        <p:nvSpPr>
          <p:cNvPr id="3" name="Content Placeholder 2"/>
          <p:cNvSpPr>
            <a:spLocks noGrp="1"/>
          </p:cNvSpPr>
          <p:nvPr>
            <p:ph idx="1"/>
          </p:nvPr>
        </p:nvSpPr>
        <p:spPr/>
        <p:txBody>
          <a:bodyPr/>
          <a:lstStyle/>
          <a:p>
            <a:pPr lvl="0"/>
            <a:r>
              <a:rPr lang="en-US" b="1"/>
              <a:t>Advise employees before traveling to take certain steps:</a:t>
            </a:r>
            <a:endParaRPr lang="en-US" sz="1800"/>
          </a:p>
          <a:p>
            <a:pPr lvl="1"/>
            <a:r>
              <a:rPr lang="en-US"/>
              <a:t>Check the </a:t>
            </a:r>
            <a:r>
              <a:rPr lang="en-US" u="sng">
                <a:hlinkClick r:id="rId2"/>
              </a:rPr>
              <a:t>CDC’s Traveler’s Health Notices</a:t>
            </a:r>
            <a:r>
              <a:rPr lang="en-US"/>
              <a:t> for the latest guidance and recommendations for each country to which you will travel. </a:t>
            </a:r>
            <a:endParaRPr lang="en-US" sz="1600"/>
          </a:p>
          <a:p>
            <a:pPr lvl="1"/>
            <a:r>
              <a:rPr lang="en-US"/>
              <a:t>Advise employees to check themselves for symptoms of </a:t>
            </a:r>
            <a:r>
              <a:rPr lang="en-US" u="sng">
                <a:hlinkClick r:id="rId3"/>
              </a:rPr>
              <a:t>acute respiratory illness</a:t>
            </a:r>
            <a:r>
              <a:rPr lang="en-US"/>
              <a:t> before starting travel and notify their supervisor and stay home if they are sick.</a:t>
            </a:r>
            <a:endParaRPr lang="en-US" sz="1600"/>
          </a:p>
          <a:p>
            <a:pPr lvl="1"/>
            <a:r>
              <a:rPr lang="en-US"/>
              <a:t>Ensure employees who become sick while traveling or on temporary assignment understand that they should notify their supervisor and should promptly call a healthcare provider for advice if needed.</a:t>
            </a:r>
            <a:endParaRPr lang="en-US" sz="1600"/>
          </a:p>
          <a:p>
            <a:endParaRPr lang="en-US"/>
          </a:p>
        </p:txBody>
      </p:sp>
    </p:spTree>
    <p:extLst>
      <p:ext uri="{BB962C8B-B14F-4D97-AF65-F5344CB8AC3E}">
        <p14:creationId xmlns:p14="http://schemas.microsoft.com/office/powerpoint/2010/main" val="41107171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Leaders should:</a:t>
            </a:r>
            <a:endParaRPr lang="en-US"/>
          </a:p>
        </p:txBody>
      </p:sp>
      <p:sp>
        <p:nvSpPr>
          <p:cNvPr id="3" name="Content Placeholder 2"/>
          <p:cNvSpPr>
            <a:spLocks noGrp="1"/>
          </p:cNvSpPr>
          <p:nvPr>
            <p:ph idx="1"/>
          </p:nvPr>
        </p:nvSpPr>
        <p:spPr/>
        <p:txBody>
          <a:bodyPr/>
          <a:lstStyle/>
          <a:p>
            <a:pPr lvl="0"/>
            <a:r>
              <a:rPr lang="en-US" b="1"/>
              <a:t>Additional Measures in Response to Currently Occurring Sporadic Importations pandemic influenza:</a:t>
            </a:r>
            <a:endParaRPr lang="en-US" sz="1800"/>
          </a:p>
          <a:p>
            <a:pPr lvl="1"/>
            <a:r>
              <a:rPr lang="en-US"/>
              <a:t>Employees who are well but who have a sick family member at home with pandemic influenza strain should notify their supervisor and refer to CDC guidance for </a:t>
            </a:r>
            <a:r>
              <a:rPr lang="en-US" u="sng">
                <a:hlinkClick r:id="rId2"/>
              </a:rPr>
              <a:t>how to conduct a risk assessment</a:t>
            </a:r>
            <a:r>
              <a:rPr lang="en-US"/>
              <a:t> of their potential exposure.</a:t>
            </a:r>
            <a:endParaRPr lang="en-US" sz="1600"/>
          </a:p>
          <a:p>
            <a:r>
              <a:rPr lang="en-US"/>
              <a:t>If an employee is confirmed to have the pandemic influenza strain, leaders should inform HR&amp;T and fellow employees of their possible exposure to the pandemic influenza in the workplace but maintain confidentiality as required by the Americans with Disabilities Act (ADA). Employees exposed to a co-worker with confirmed the pandemic influenza strain should refer to CDC guidance for </a:t>
            </a:r>
            <a:r>
              <a:rPr lang="en-US" u="sng">
                <a:hlinkClick r:id="rId2"/>
              </a:rPr>
              <a:t>how to conduct a risk assessment</a:t>
            </a:r>
            <a:r>
              <a:rPr lang="en-US"/>
              <a:t> of their potential exposure.</a:t>
            </a:r>
          </a:p>
        </p:txBody>
      </p:sp>
    </p:spTree>
    <p:extLst>
      <p:ext uri="{BB962C8B-B14F-4D97-AF65-F5344CB8AC3E}">
        <p14:creationId xmlns:p14="http://schemas.microsoft.com/office/powerpoint/2010/main" val="29629357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Overview of Legal Issues</a:t>
            </a:r>
            <a:endParaRPr lang="en-US"/>
          </a:p>
        </p:txBody>
      </p:sp>
      <p:sp>
        <p:nvSpPr>
          <p:cNvPr id="3" name="Content Placeholder 2"/>
          <p:cNvSpPr>
            <a:spLocks noGrp="1"/>
          </p:cNvSpPr>
          <p:nvPr>
            <p:ph idx="1"/>
          </p:nvPr>
        </p:nvSpPr>
        <p:spPr/>
        <p:txBody>
          <a:bodyPr/>
          <a:lstStyle/>
          <a:p>
            <a:pPr>
              <a:buNone/>
            </a:pPr>
            <a:r>
              <a:rPr lang="en-US" sz="4000"/>
              <a:t>Legal Issues</a:t>
            </a:r>
          </a:p>
          <a:p>
            <a:endParaRPr lang="en-US" sz="4000"/>
          </a:p>
          <a:p>
            <a:pPr marL="914400" lvl="1" indent="-514350">
              <a:buFont typeface="Wingdings" panose="05000000000000000000" pitchFamily="2" charset="2"/>
              <a:buChar char="ü"/>
            </a:pPr>
            <a:r>
              <a:rPr lang="en-US" smtClean="0"/>
              <a:t>OSHA</a:t>
            </a:r>
          </a:p>
          <a:p>
            <a:pPr marL="914400" lvl="1" indent="-514350">
              <a:buFont typeface="Wingdings" panose="05000000000000000000" pitchFamily="2" charset="2"/>
              <a:buChar char="ü"/>
            </a:pPr>
            <a:r>
              <a:rPr lang="en-US" smtClean="0"/>
              <a:t>FMLA</a:t>
            </a:r>
          </a:p>
          <a:p>
            <a:pPr marL="914400" lvl="1" indent="-514350">
              <a:buFont typeface="Wingdings" panose="05000000000000000000" pitchFamily="2" charset="2"/>
              <a:buChar char="ü"/>
            </a:pPr>
            <a:r>
              <a:rPr lang="en-US" smtClean="0"/>
              <a:t>Workers’ Compensation</a:t>
            </a:r>
          </a:p>
          <a:p>
            <a:pPr marL="914400" lvl="1" indent="-514350">
              <a:buFont typeface="Wingdings" panose="05000000000000000000" pitchFamily="2" charset="2"/>
              <a:buChar char="ü"/>
            </a:pPr>
            <a:r>
              <a:rPr lang="en-US" smtClean="0"/>
              <a:t>Privacy</a:t>
            </a:r>
            <a:endParaRPr lang="en-US"/>
          </a:p>
        </p:txBody>
      </p:sp>
    </p:spTree>
    <p:extLst>
      <p:ext uri="{BB962C8B-B14F-4D97-AF65-F5344CB8AC3E}">
        <p14:creationId xmlns:p14="http://schemas.microsoft.com/office/powerpoint/2010/main" val="25951878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OSHA</a:t>
            </a:r>
            <a:endParaRPr lang="en-US"/>
          </a:p>
        </p:txBody>
      </p:sp>
      <p:sp>
        <p:nvSpPr>
          <p:cNvPr id="3" name="Content Placeholder 2"/>
          <p:cNvSpPr>
            <a:spLocks noGrp="1"/>
          </p:cNvSpPr>
          <p:nvPr>
            <p:ph idx="1"/>
          </p:nvPr>
        </p:nvSpPr>
        <p:spPr/>
        <p:txBody>
          <a:bodyPr>
            <a:normAutofit/>
          </a:bodyPr>
          <a:lstStyle/>
          <a:p>
            <a:r>
              <a:rPr lang="en-US" smtClean="0"/>
              <a:t>OSHA does not have a standard or regulation that mandates pandemic response plans</a:t>
            </a:r>
          </a:p>
          <a:p>
            <a:r>
              <a:rPr lang="en-US" u="sng" smtClean="0"/>
              <a:t>General Duty Clause of the OSH Act</a:t>
            </a:r>
          </a:p>
          <a:p>
            <a:pPr>
              <a:buNone/>
            </a:pPr>
            <a:r>
              <a:rPr lang="en-US" smtClean="0"/>
              <a:t>	Employers are required to provide a workplace “free from recognized hazards” that cause serious injury or death</a:t>
            </a:r>
          </a:p>
          <a:p>
            <a:pPr lvl="1">
              <a:buFont typeface="Wingdings" panose="05000000000000000000" pitchFamily="2" charset="2"/>
              <a:buChar char="ü"/>
            </a:pPr>
            <a:r>
              <a:rPr lang="en-US" smtClean="0"/>
              <a:t>Does a recognized hazard exist? Is there exposure?</a:t>
            </a:r>
          </a:p>
          <a:p>
            <a:pPr lvl="1">
              <a:buFont typeface="Wingdings" panose="05000000000000000000" pitchFamily="2" charset="2"/>
              <a:buChar char="ü"/>
            </a:pPr>
            <a:r>
              <a:rPr lang="en-US" smtClean="0"/>
              <a:t>Is there a feasible way to abate the hazard?</a:t>
            </a:r>
            <a:endParaRPr lang="en-US"/>
          </a:p>
        </p:txBody>
      </p:sp>
    </p:spTree>
    <p:extLst>
      <p:ext uri="{BB962C8B-B14F-4D97-AF65-F5344CB8AC3E}">
        <p14:creationId xmlns:p14="http://schemas.microsoft.com/office/powerpoint/2010/main" val="18534063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Scenario</a:t>
            </a:r>
            <a:endParaRPr lang="en-US"/>
          </a:p>
        </p:txBody>
      </p:sp>
      <p:sp>
        <p:nvSpPr>
          <p:cNvPr id="3" name="Content Placeholder 2"/>
          <p:cNvSpPr>
            <a:spLocks noGrp="1"/>
          </p:cNvSpPr>
          <p:nvPr>
            <p:ph idx="1"/>
          </p:nvPr>
        </p:nvSpPr>
        <p:spPr/>
        <p:txBody>
          <a:bodyPr/>
          <a:lstStyle/>
          <a:p>
            <a:r>
              <a:rPr lang="en-US" smtClean="0"/>
              <a:t>Adam and Eve, two of your Marketing employees have an energy audit scheduled with an important customer. Adam comes to you and tells you that he doesn’t want to go because of the the pandemic influenza strain flu threat, and if he does go, he wants to wear a protective respirator.</a:t>
            </a:r>
          </a:p>
          <a:p>
            <a:r>
              <a:rPr lang="en-US" smtClean="0"/>
              <a:t>Do you have to provide Adam with the respirator?</a:t>
            </a:r>
            <a:endParaRPr lang="en-US"/>
          </a:p>
        </p:txBody>
      </p:sp>
    </p:spTree>
    <p:extLst>
      <p:ext uri="{BB962C8B-B14F-4D97-AF65-F5344CB8AC3E}">
        <p14:creationId xmlns:p14="http://schemas.microsoft.com/office/powerpoint/2010/main" val="34434734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OSHA</a:t>
            </a:r>
            <a:endParaRPr lang="en-US"/>
          </a:p>
        </p:txBody>
      </p:sp>
      <p:sp>
        <p:nvSpPr>
          <p:cNvPr id="3" name="Content Placeholder 2"/>
          <p:cNvSpPr>
            <a:spLocks noGrp="1"/>
          </p:cNvSpPr>
          <p:nvPr>
            <p:ph idx="1"/>
          </p:nvPr>
        </p:nvSpPr>
        <p:spPr/>
        <p:txBody>
          <a:bodyPr/>
          <a:lstStyle/>
          <a:p>
            <a:pPr>
              <a:buNone/>
            </a:pPr>
            <a:r>
              <a:rPr lang="en-US" sz="2600"/>
              <a:t>You are probably not legally obligated to provide the respirator.</a:t>
            </a:r>
          </a:p>
          <a:p>
            <a:pPr lvl="2">
              <a:buFont typeface="Wingdings" panose="05000000000000000000" pitchFamily="2" charset="2"/>
              <a:buChar char="ü"/>
            </a:pPr>
            <a:r>
              <a:rPr lang="en-US" smtClean="0"/>
              <a:t>There is no proof the the pandemic influenza strain virus hazard is or will be present in the home.</a:t>
            </a:r>
          </a:p>
          <a:p>
            <a:pPr>
              <a:buNone/>
            </a:pPr>
            <a:r>
              <a:rPr lang="en-US" sz="2600"/>
              <a:t>What if someone in the home is known to have </a:t>
            </a:r>
            <a:r>
              <a:rPr lang="en-US" sz="2600" smtClean="0"/>
              <a:t>the pandemic influenza strain?</a:t>
            </a:r>
            <a:endParaRPr lang="en-US" sz="2600"/>
          </a:p>
          <a:p>
            <a:pPr lvl="2">
              <a:buFont typeface="Wingdings" panose="05000000000000000000" pitchFamily="2" charset="2"/>
              <a:buChar char="ü"/>
            </a:pPr>
            <a:r>
              <a:rPr lang="en-US" smtClean="0"/>
              <a:t>Different scenario. You could provide a respirator or cancel the audit.</a:t>
            </a:r>
          </a:p>
          <a:p>
            <a:pPr lvl="1">
              <a:buNone/>
            </a:pPr>
            <a:endParaRPr lang="en-US" smtClean="0"/>
          </a:p>
          <a:p>
            <a:pPr lvl="1">
              <a:buNone/>
            </a:pPr>
            <a:endParaRPr lang="en-US" smtClean="0"/>
          </a:p>
        </p:txBody>
      </p:sp>
    </p:spTree>
    <p:extLst>
      <p:ext uri="{BB962C8B-B14F-4D97-AF65-F5344CB8AC3E}">
        <p14:creationId xmlns:p14="http://schemas.microsoft.com/office/powerpoint/2010/main" val="5253453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OSHA</a:t>
            </a:r>
            <a:endParaRPr lang="en-US"/>
          </a:p>
        </p:txBody>
      </p:sp>
      <p:sp>
        <p:nvSpPr>
          <p:cNvPr id="3" name="Content Placeholder 2"/>
          <p:cNvSpPr>
            <a:spLocks noGrp="1"/>
          </p:cNvSpPr>
          <p:nvPr>
            <p:ph idx="1"/>
          </p:nvPr>
        </p:nvSpPr>
        <p:spPr/>
        <p:txBody>
          <a:bodyPr/>
          <a:lstStyle/>
          <a:p>
            <a:endParaRPr lang="en-US" smtClean="0"/>
          </a:p>
          <a:p>
            <a:r>
              <a:rPr lang="en-US" smtClean="0"/>
              <a:t>What if you decide to provide the respirator rather than cancel the audit?</a:t>
            </a:r>
          </a:p>
          <a:p>
            <a:pPr lvl="1">
              <a:buFont typeface="Wingdings" panose="05000000000000000000" pitchFamily="2" charset="2"/>
              <a:buChar char="ü"/>
            </a:pPr>
            <a:r>
              <a:rPr lang="en-US" smtClean="0"/>
              <a:t>Respirator Protection Standard (29 CFR1910.134 applies)</a:t>
            </a:r>
          </a:p>
          <a:p>
            <a:pPr lvl="1">
              <a:buNone/>
            </a:pPr>
            <a:endParaRPr lang="en-US"/>
          </a:p>
        </p:txBody>
      </p:sp>
    </p:spTree>
    <p:extLst>
      <p:ext uri="{BB962C8B-B14F-4D97-AF65-F5344CB8AC3E}">
        <p14:creationId xmlns:p14="http://schemas.microsoft.com/office/powerpoint/2010/main" val="11716543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Scenario </a:t>
            </a:r>
            <a:endParaRPr lang="en-US"/>
          </a:p>
        </p:txBody>
      </p:sp>
      <p:sp>
        <p:nvSpPr>
          <p:cNvPr id="3" name="Content Placeholder 2"/>
          <p:cNvSpPr>
            <a:spLocks noGrp="1"/>
          </p:cNvSpPr>
          <p:nvPr>
            <p:ph idx="1"/>
          </p:nvPr>
        </p:nvSpPr>
        <p:spPr/>
        <p:txBody>
          <a:bodyPr/>
          <a:lstStyle/>
          <a:p>
            <a:r>
              <a:rPr lang="en-US" smtClean="0"/>
              <a:t>Pamela returns from her fabulous honeymoon in Italy on Sunday. She comes back to work on Monday. Monday night she begins to exhibit symptoms and realizes she may have the pandemic influenza strain. She stays at home once symptoms begin. Her co-worker, Jason, then comes down with the pandemic influenza strain. Jason misses work.</a:t>
            </a:r>
          </a:p>
          <a:p>
            <a:pPr>
              <a:buNone/>
            </a:pPr>
            <a:endParaRPr lang="en-US"/>
          </a:p>
          <a:p>
            <a:pPr>
              <a:buNone/>
            </a:pPr>
            <a:r>
              <a:rPr lang="en-US" sz="1400" smtClean="0"/>
              <a:t>Italy has </a:t>
            </a:r>
            <a:r>
              <a:rPr lang="en-US" sz="1400"/>
              <a:t>a high incidence of confirmed </a:t>
            </a:r>
            <a:r>
              <a:rPr lang="en-US" sz="1400" smtClean="0"/>
              <a:t>the pandemic influenza strain </a:t>
            </a:r>
            <a:r>
              <a:rPr lang="en-US" sz="1400"/>
              <a:t>cases.</a:t>
            </a:r>
          </a:p>
        </p:txBody>
      </p:sp>
    </p:spTree>
    <p:extLst>
      <p:ext uri="{BB962C8B-B14F-4D97-AF65-F5344CB8AC3E}">
        <p14:creationId xmlns:p14="http://schemas.microsoft.com/office/powerpoint/2010/main" val="23408382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OSHA</a:t>
            </a:r>
            <a:endParaRPr lang="en-US"/>
          </a:p>
        </p:txBody>
      </p:sp>
      <p:sp>
        <p:nvSpPr>
          <p:cNvPr id="3" name="Content Placeholder 2"/>
          <p:cNvSpPr>
            <a:spLocks noGrp="1"/>
          </p:cNvSpPr>
          <p:nvPr>
            <p:ph idx="1"/>
          </p:nvPr>
        </p:nvSpPr>
        <p:spPr/>
        <p:txBody>
          <a:bodyPr/>
          <a:lstStyle/>
          <a:p>
            <a:r>
              <a:rPr lang="en-US" smtClean="0"/>
              <a:t>Recordkeeping Requirements:</a:t>
            </a:r>
          </a:p>
          <a:p>
            <a:pPr lvl="1">
              <a:buFont typeface="Wingdings" panose="05000000000000000000" pitchFamily="2" charset="2"/>
              <a:buChar char="ü"/>
            </a:pPr>
            <a:r>
              <a:rPr lang="en-US" smtClean="0"/>
              <a:t>CHELCO must record any work-related injury or illness that meets one of the recording criteria on the OSHA 300 Log.</a:t>
            </a:r>
          </a:p>
          <a:p>
            <a:pPr lvl="2">
              <a:buFont typeface="Wingdings" panose="05000000000000000000" pitchFamily="2" charset="2"/>
              <a:buChar char="§"/>
            </a:pPr>
            <a:r>
              <a:rPr lang="en-US" smtClean="0"/>
              <a:t>Jason’s case is work-related, he missed work and received a prescription from his doctor for Tamiflu.</a:t>
            </a:r>
          </a:p>
          <a:p>
            <a:pPr lvl="2">
              <a:buFont typeface="Wingdings" panose="05000000000000000000" pitchFamily="2" charset="2"/>
              <a:buChar char="§"/>
            </a:pPr>
            <a:r>
              <a:rPr lang="en-US" smtClean="0"/>
              <a:t>“Contagious diseases such as tuberculosis and hepatitis A are work related if employees are infected at work.”</a:t>
            </a:r>
          </a:p>
        </p:txBody>
      </p:sp>
    </p:spTree>
    <p:extLst>
      <p:ext uri="{BB962C8B-B14F-4D97-AF65-F5344CB8AC3E}">
        <p14:creationId xmlns:p14="http://schemas.microsoft.com/office/powerpoint/2010/main" val="26245659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8.12.12"/>
  <p:tag name="AS_TITLE" val="Aspose.Slides for .NET 4.0"/>
  <p:tag name="AS_VERSION" val="18.12"/>
</p:tagLst>
</file>

<file path=ppt/theme/theme1.xml><?xml version="1.0" encoding="utf-8"?>
<a:theme xmlns:a="http://schemas.openxmlformats.org/drawingml/2006/main" name="Retrospect">
  <a:themeElements>
    <a:clrScheme name="CHELCO-Final">
      <a:dk1>
        <a:sysClr val="windowText" lastClr="000000"/>
      </a:dk1>
      <a:lt1>
        <a:sysClr val="window" lastClr="FFFFFF"/>
      </a:lt1>
      <a:dk2>
        <a:srgbClr val="303030"/>
      </a:dk2>
      <a:lt2>
        <a:srgbClr val="DEDEE0"/>
      </a:lt2>
      <a:accent1>
        <a:srgbClr val="E31B23"/>
      </a:accent1>
      <a:accent2>
        <a:srgbClr val="000000"/>
      </a:accent2>
      <a:accent3>
        <a:srgbClr val="F6CD00"/>
      </a:accent3>
      <a:accent4>
        <a:srgbClr val="B69800"/>
      </a:accent4>
      <a:accent5>
        <a:srgbClr val="424E5B"/>
      </a:accent5>
      <a:accent6>
        <a:srgbClr val="E31B23"/>
      </a:accent6>
      <a:hlink>
        <a:srgbClr val="F6CD00"/>
      </a:hlink>
      <a:folHlink>
        <a:srgbClr val="FFE76E"/>
      </a:folHlink>
    </a:clrScheme>
    <a:fontScheme name="Retrospect">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4736</TotalTime>
  <Words>1514</Words>
  <Application>Microsoft Office PowerPoint</Application>
  <PresentationFormat>Widescreen</PresentationFormat>
  <Paragraphs>126</Paragraphs>
  <Slides>29</Slides>
  <Notes>0</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Arial Rounded MT Bold</vt:lpstr>
      <vt:lpstr>Calibri</vt:lpstr>
      <vt:lpstr>Calibri Light</vt:lpstr>
      <vt:lpstr>Century Gothic</vt:lpstr>
      <vt:lpstr>Courier New</vt:lpstr>
      <vt:lpstr>Wingdings</vt:lpstr>
      <vt:lpstr>Retrospect</vt:lpstr>
      <vt:lpstr>Custom Design</vt:lpstr>
      <vt:lpstr> Pandemic Planning</vt:lpstr>
      <vt:lpstr>U. S. Government Critical Infrastructure</vt:lpstr>
      <vt:lpstr>Overview of Legal Issues</vt:lpstr>
      <vt:lpstr>OSHA</vt:lpstr>
      <vt:lpstr>Scenario</vt:lpstr>
      <vt:lpstr>OSHA</vt:lpstr>
      <vt:lpstr>OSHA</vt:lpstr>
      <vt:lpstr>Scenario </vt:lpstr>
      <vt:lpstr>OSHA</vt:lpstr>
      <vt:lpstr>OSHA</vt:lpstr>
      <vt:lpstr>Workers’ Compensation</vt:lpstr>
      <vt:lpstr>Family Medical Leave Act (FMLA)</vt:lpstr>
      <vt:lpstr>Employee Privacy</vt:lpstr>
      <vt:lpstr>Planning Assumptions</vt:lpstr>
      <vt:lpstr>Planning Assumptions</vt:lpstr>
      <vt:lpstr>Planning Steps</vt:lpstr>
      <vt:lpstr>Planning Steps</vt:lpstr>
      <vt:lpstr>Planning Steps</vt:lpstr>
      <vt:lpstr>Planning Steps</vt:lpstr>
      <vt:lpstr>Planning Steps</vt:lpstr>
      <vt:lpstr>Planning Steps</vt:lpstr>
      <vt:lpstr>Planning Steps</vt:lpstr>
      <vt:lpstr>Current Response at CHELCO </vt:lpstr>
      <vt:lpstr>Leaders should:</vt:lpstr>
      <vt:lpstr>Leaders should:</vt:lpstr>
      <vt:lpstr>Leaders should:</vt:lpstr>
      <vt:lpstr>Leaders should:</vt:lpstr>
      <vt:lpstr>Leaders should:</vt:lpstr>
      <vt:lpstr>Leaders should: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CHELCO</dc:title>
  <dc:creator>Susan Van Buren</dc:creator>
  <cp:lastModifiedBy>Susan Van Buren</cp:lastModifiedBy>
  <cp:revision>335</cp:revision>
  <cp:lastPrinted>2020-01-29T17:34:23Z</cp:lastPrinted>
  <dcterms:created xsi:type="dcterms:W3CDTF">2015-02-18T22:06:20Z</dcterms:created>
  <dcterms:modified xsi:type="dcterms:W3CDTF">2020-03-16T14:37:55Z</dcterms:modified>
</cp:coreProperties>
</file>