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9" r:id="rId2"/>
    <p:sldId id="260" r:id="rId3"/>
    <p:sldId id="263" r:id="rId4"/>
    <p:sldId id="271" r:id="rId5"/>
    <p:sldId id="273" r:id="rId6"/>
    <p:sldId id="274" r:id="rId7"/>
    <p:sldId id="275" r:id="rId8"/>
    <p:sldId id="276" r:id="rId9"/>
    <p:sldId id="277" r:id="rId10"/>
    <p:sldId id="264" r:id="rId11"/>
    <p:sldId id="265" r:id="rId12"/>
    <p:sldId id="266" r:id="rId13"/>
    <p:sldId id="278" r:id="rId14"/>
    <p:sldId id="268" r:id="rId15"/>
    <p:sldId id="269" r:id="rId16"/>
    <p:sldId id="270" r:id="rId17"/>
    <p:sldId id="279" r:id="rId18"/>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282"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AC4750-E13E-40E0-977C-E2043558BE21}" type="datetimeFigureOut">
              <a:rPr lang="en-US" smtClean="0"/>
              <a:t>3/16/2020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088DFF9-ECBF-46F0-88D3-4ADB2398FB13}" type="slidenum">
              <a:rPr lang="en-US" smtClean="0"/>
              <a:t>‹#›</a:t>
            </a:fld>
            <a:endParaRPr lang="en-US"/>
          </a:p>
        </p:txBody>
      </p:sp>
    </p:spTree>
    <p:extLst>
      <p:ext uri="{BB962C8B-B14F-4D97-AF65-F5344CB8AC3E}">
        <p14:creationId xmlns:p14="http://schemas.microsoft.com/office/powerpoint/2010/main" val="2215186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1" cy="636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6459785"/>
            <a:ext cx="12192000" cy="3982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ctrTitle"/>
          </p:nvPr>
        </p:nvSpPr>
        <p:spPr>
          <a:xfrm>
            <a:off x="1383738" y="1489511"/>
            <a:ext cx="9970062" cy="2853889"/>
          </a:xfrm>
        </p:spPr>
        <p:txBody>
          <a:bodyPr anchor="b">
            <a:normAutofit/>
          </a:bodyPr>
          <a:lstStyle>
            <a:lvl1pPr algn="l" defTabSz="914400" rtl="0" eaLnBrk="1" latinLnBrk="0" hangingPunct="1">
              <a:lnSpc>
                <a:spcPct val="90000"/>
              </a:lnSpc>
              <a:spcBef>
                <a:spcPct val="0"/>
              </a:spcBef>
              <a:buNone/>
              <a:defRPr lang="en-US" sz="5400" b="0" kern="1200" cap="all" baseline="0">
                <a:solidFill>
                  <a:srgbClr val="003399"/>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US" smtClean="0"/>
              <a:t>Click to edit Master title style</a:t>
            </a:r>
            <a:endParaRPr lang="en-US"/>
          </a:p>
        </p:txBody>
      </p:sp>
      <p:sp>
        <p:nvSpPr>
          <p:cNvPr id="3" name="Subtitle 2"/>
          <p:cNvSpPr>
            <a:spLocks noGrp="1"/>
          </p:cNvSpPr>
          <p:nvPr>
            <p:ph type="subTitle" idx="1"/>
          </p:nvPr>
        </p:nvSpPr>
        <p:spPr>
          <a:xfrm>
            <a:off x="1383738" y="4343400"/>
            <a:ext cx="9970062" cy="1284610"/>
          </a:xfrm>
        </p:spPr>
        <p:txBody>
          <a:bodyPr/>
          <a:lstStyle>
            <a:lvl1pPr marL="0" indent="0" algn="l">
              <a:buNone/>
              <a:defRPr sz="2400">
                <a:solidFill>
                  <a:srgbClr val="0033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456778"/>
            <a:ext cx="2743200" cy="365125"/>
          </a:xfrm>
        </p:spPr>
        <p:txBody>
          <a:bodyPr/>
          <a:lstStyle/>
          <a:p>
            <a:fld id="{013F3C33-1283-4A13-86DE-24FDA4039DEE}" type="datetimeFigureOut">
              <a:rPr lang="en-US" smtClean="0"/>
              <a:t>3/16/2020</a:t>
            </a:fld>
            <a:endParaRPr lang="en-US"/>
          </a:p>
        </p:txBody>
      </p:sp>
      <p:sp>
        <p:nvSpPr>
          <p:cNvPr id="5" name="Footer Placeholder 4"/>
          <p:cNvSpPr>
            <a:spLocks noGrp="1"/>
          </p:cNvSpPr>
          <p:nvPr>
            <p:ph type="ftr" sz="quarter" idx="11"/>
          </p:nvPr>
        </p:nvSpPr>
        <p:spPr>
          <a:xfrm>
            <a:off x="4038601" y="6456778"/>
            <a:ext cx="4114800" cy="365125"/>
          </a:xfrm>
        </p:spPr>
        <p:txBody>
          <a:bodyPr/>
          <a:lstStyle/>
          <a:p>
            <a:endParaRPr lang="en-US"/>
          </a:p>
        </p:txBody>
      </p:sp>
      <p:sp>
        <p:nvSpPr>
          <p:cNvPr id="6" name="Slide Number Placeholder 5"/>
          <p:cNvSpPr>
            <a:spLocks noGrp="1"/>
          </p:cNvSpPr>
          <p:nvPr>
            <p:ph type="sldNum" sz="quarter" idx="12"/>
          </p:nvPr>
        </p:nvSpPr>
        <p:spPr>
          <a:xfrm>
            <a:off x="8610602" y="6453772"/>
            <a:ext cx="2743200" cy="365125"/>
          </a:xfrm>
        </p:spPr>
        <p:txBody>
          <a:bodyPr/>
          <a:lstStyle/>
          <a:p>
            <a:fld id="{98927337-76B3-40D2-90E4-D48C5BF7719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738" y="1208071"/>
            <a:ext cx="1215048" cy="1343518"/>
          </a:xfrm>
          <a:prstGeom prst="rect">
            <a:avLst/>
          </a:prstGeom>
        </p:spPr>
      </p:pic>
      <p:cxnSp>
        <p:nvCxnSpPr>
          <p:cNvPr id="8" name="Straight Connector 7"/>
          <p:cNvCxnSpPr/>
          <p:nvPr userDrawn="1"/>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3633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3335"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43044" y="457200"/>
            <a:ext cx="6338326"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333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F3C33-1283-4A13-86DE-24FDA4039DE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32819450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151" y="457201"/>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866726" y="457201"/>
            <a:ext cx="548866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487151"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F3C33-1283-4A13-86DE-24FDA4039DE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733138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F3C33-1283-4A13-86DE-24FDA4039DE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3202318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5118" y="365125"/>
            <a:ext cx="7067381"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F3C33-1283-4A13-86DE-24FDA4039DE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2122900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indent="-457200">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F3C33-1283-4A13-86DE-24FDA4039DE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26656009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5578" y="1709738"/>
            <a:ext cx="9801871"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545578" y="4589463"/>
            <a:ext cx="980187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F3C33-1283-4A13-86DE-24FDA4039DE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39456987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11" name="Rectangle 10"/>
          <p:cNvSpPr/>
          <p:nvPr userDrawn="1"/>
        </p:nvSpPr>
        <p:spPr>
          <a:xfrm>
            <a:off x="0" y="0"/>
            <a:ext cx="12188825" cy="4903686"/>
          </a:xfrm>
          <a:prstGeom prst="rect">
            <a:avLst/>
          </a:prstGeom>
          <a:gradFill flip="none" rotWithShape="1">
            <a:gsLst>
              <a:gs pos="0">
                <a:schemeClr val="bg1"/>
              </a:gs>
              <a:gs pos="74000">
                <a:schemeClr val="bg1">
                  <a:lumMod val="75000"/>
                </a:schemeClr>
              </a:gs>
              <a:gs pos="83000">
                <a:schemeClr val="bg1">
                  <a:lumMod val="65000"/>
                </a:schemeClr>
              </a:gs>
              <a:gs pos="100000">
                <a:schemeClr val="bg1">
                  <a:lumMod val="5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953000"/>
            <a:ext cx="12188825" cy="1905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5"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400" b="1">
                <a:solidFill>
                  <a:srgbClr val="FFFFFF"/>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096D-0186-4760-9B11-C0E32EE0C086}"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032" y="5360309"/>
            <a:ext cx="779217" cy="712894"/>
          </a:xfrm>
          <a:prstGeom prst="rect">
            <a:avLst/>
          </a:prstGeom>
        </p:spPr>
      </p:pic>
      <p:grpSp>
        <p:nvGrpSpPr>
          <p:cNvPr id="3" name="Group 2"/>
          <p:cNvGrpSpPr/>
          <p:nvPr userDrawn="1"/>
        </p:nvGrpSpPr>
        <p:grpSpPr>
          <a:xfrm>
            <a:off x="2811131" y="0"/>
            <a:ext cx="9443393" cy="4889416"/>
            <a:chOff x="2811131" y="0"/>
            <a:chExt cx="9443393" cy="4889416"/>
          </a:xfrm>
        </p:grpSpPr>
        <p:pic>
          <p:nvPicPr>
            <p:cNvPr id="12" name="Picture 11"/>
            <p:cNvPicPr>
              <a:picLocks noChangeAspect="1"/>
            </p:cNvPicPr>
            <p:nvPr userDrawn="1"/>
          </p:nvPicPr>
          <p:blipFill>
            <a:blip r:embed="rId3"/>
            <a:stretch>
              <a:fillRect/>
            </a:stretch>
          </p:blipFill>
          <p:spPr>
            <a:xfrm>
              <a:off x="2811131" y="0"/>
              <a:ext cx="6169687" cy="4889416"/>
            </a:xfrm>
            <a:prstGeom prst="rect">
              <a:avLst/>
            </a:prstGeom>
          </p:spPr>
        </p:pic>
        <p:sp>
          <p:nvSpPr>
            <p:cNvPr id="14" name="TextBox 13"/>
            <p:cNvSpPr txBox="1"/>
            <p:nvPr userDrawn="1"/>
          </p:nvSpPr>
          <p:spPr>
            <a:xfrm>
              <a:off x="10643080" y="4608349"/>
              <a:ext cx="1611444" cy="230832"/>
            </a:xfrm>
            <a:prstGeom prst="rect">
              <a:avLst/>
            </a:prstGeom>
            <a:noFill/>
          </p:spPr>
          <p:txBody>
            <a:bodyPr wrap="square" rtlCol="0">
              <a:spAutoFit/>
            </a:bodyPr>
            <a:lstStyle/>
            <a:p>
              <a:r>
                <a:rPr lang="en-US" sz="900" i="1" smtClean="0">
                  <a:solidFill>
                    <a:schemeClr val="bg1">
                      <a:lumMod val="50000"/>
                    </a:schemeClr>
                  </a:solidFill>
                </a:rPr>
                <a:t>Artwork by Cynthia Perring</a:t>
              </a:r>
              <a:endParaRPr lang="en-US" sz="900" i="1">
                <a:solidFill>
                  <a:schemeClr val="bg1">
                    <a:lumMod val="50000"/>
                  </a:schemeClr>
                </a:solidFill>
              </a:endParaRPr>
            </a:p>
          </p:txBody>
        </p:sp>
      </p:grpSp>
    </p:spTree>
    <p:extLst>
      <p:ext uri="{BB962C8B-B14F-4D97-AF65-F5344CB8AC3E}">
        <p14:creationId xmlns:p14="http://schemas.microsoft.com/office/powerpoint/2010/main" val="37649233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2">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838200" y="5074920"/>
            <a:ext cx="10372344" cy="822960"/>
          </a:xfrm>
        </p:spPr>
        <p:txBody>
          <a:bodyPr lIns="91440" tIns="0" rIns="91440" bIns="0" anchor="b">
            <a:noAutofit/>
          </a:bodyPr>
          <a:lstStyle>
            <a:lvl1pPr>
              <a:defRPr sz="4400" b="1">
                <a:solidFill>
                  <a:srgbClr val="FFFFFF"/>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38200" y="5907023"/>
            <a:ext cx="1037234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096D-0186-4760-9B11-C0E32EE0C08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613" y="1208091"/>
            <a:ext cx="2260699" cy="2499728"/>
          </a:xfrm>
          <a:prstGeom prst="rect">
            <a:avLst/>
          </a:prstGeom>
        </p:spPr>
      </p:pic>
      <p:sp>
        <p:nvSpPr>
          <p:cNvPr id="9" name="Rectangle 8"/>
          <p:cNvSpPr/>
          <p:nvPr/>
        </p:nvSpPr>
        <p:spPr>
          <a:xfrm>
            <a:off x="15"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3" name="Group 2"/>
          <p:cNvGrpSpPr/>
          <p:nvPr userDrawn="1"/>
        </p:nvGrpSpPr>
        <p:grpSpPr>
          <a:xfrm>
            <a:off x="3523264" y="0"/>
            <a:ext cx="8729561" cy="4928486"/>
            <a:chOff x="3523264" y="0"/>
            <a:chExt cx="8729561" cy="4928486"/>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400" y="0"/>
              <a:ext cx="8671425" cy="4928486"/>
            </a:xfrm>
            <a:prstGeom prst="rect">
              <a:avLst/>
            </a:prstGeom>
          </p:spPr>
        </p:pic>
        <p:sp>
          <p:nvSpPr>
            <p:cNvPr id="11" name="TextBox 10"/>
            <p:cNvSpPr txBox="1"/>
            <p:nvPr userDrawn="1"/>
          </p:nvSpPr>
          <p:spPr>
            <a:xfrm>
              <a:off x="3523264" y="4671987"/>
              <a:ext cx="1611444" cy="230832"/>
            </a:xfrm>
            <a:prstGeom prst="rect">
              <a:avLst/>
            </a:prstGeom>
            <a:noFill/>
          </p:spPr>
          <p:txBody>
            <a:bodyPr wrap="square" rtlCol="0">
              <a:spAutoFit/>
            </a:bodyPr>
            <a:lstStyle/>
            <a:p>
              <a:r>
                <a:rPr lang="en-US" sz="900" i="1" smtClean="0">
                  <a:solidFill>
                    <a:srgbClr val="002060"/>
                  </a:solidFill>
                </a:rPr>
                <a:t>Artwork by Cynthia Perring</a:t>
              </a:r>
              <a:endParaRPr lang="en-US" sz="900" i="1">
                <a:solidFill>
                  <a:srgbClr val="002060"/>
                </a:solidFill>
              </a:endParaRPr>
            </a:p>
          </p:txBody>
        </p:sp>
      </p:grpSp>
    </p:spTree>
    <p:extLst>
      <p:ext uri="{BB962C8B-B14F-4D97-AF65-F5344CB8AC3E}">
        <p14:creationId xmlns:p14="http://schemas.microsoft.com/office/powerpoint/2010/main" val="37496489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3680" y="1825625"/>
            <a:ext cx="45561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14088" y="1825625"/>
            <a:ext cx="483971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F3C33-1283-4A13-86DE-24FDA4039DE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8237291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9394" y="365125"/>
            <a:ext cx="9825993"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40382" y="1681163"/>
            <a:ext cx="47318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0381" y="2505075"/>
            <a:ext cx="473181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75752" y="1681163"/>
            <a:ext cx="45796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75752" y="2505075"/>
            <a:ext cx="457963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F3C33-1283-4A13-86DE-24FDA4039DEE}"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21801026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F3C33-1283-4A13-86DE-24FDA4039DEE}"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17208337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F3C33-1283-4A13-86DE-24FDA4039DEE}"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27337-76B3-40D2-90E4-D48C5BF77194}" type="slidenum">
              <a:rPr lang="en-US" smtClean="0"/>
              <a:t>‹#›</a:t>
            </a:fld>
            <a:endParaRPr lang="en-US"/>
          </a:p>
        </p:txBody>
      </p:sp>
    </p:spTree>
    <p:extLst>
      <p:ext uri="{BB962C8B-B14F-4D97-AF65-F5344CB8AC3E}">
        <p14:creationId xmlns:p14="http://schemas.microsoft.com/office/powerpoint/2010/main" val="2491557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680" y="365126"/>
            <a:ext cx="9890120" cy="84058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3680" y="1302818"/>
            <a:ext cx="9890120" cy="48741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F3C33-1283-4A13-86DE-24FDA4039DEE}"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27337-76B3-40D2-90E4-D48C5BF77194}" type="slidenum">
              <a:rPr lang="en-US" smtClean="0"/>
              <a:t>‹#›</a:t>
            </a:fld>
            <a:endParaRPr lang="en-US"/>
          </a:p>
        </p:txBody>
      </p:sp>
      <p:cxnSp>
        <p:nvCxnSpPr>
          <p:cNvPr id="7" name="Straight Connector 6"/>
          <p:cNvCxnSpPr/>
          <p:nvPr userDrawn="1"/>
        </p:nvCxnSpPr>
        <p:spPr>
          <a:xfrm flipH="1">
            <a:off x="1407805" y="230226"/>
            <a:ext cx="0" cy="5943600"/>
          </a:xfrm>
          <a:prstGeom prst="line">
            <a:avLst/>
          </a:prstGeom>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606" y="230226"/>
            <a:ext cx="1269325" cy="1161288"/>
          </a:xfrm>
          <a:prstGeom prst="rect">
            <a:avLst/>
          </a:prstGeom>
        </p:spPr>
      </p:pic>
      <p:sp>
        <p:nvSpPr>
          <p:cNvPr id="9" name="Rectangle 8"/>
          <p:cNvSpPr/>
          <p:nvPr userDrawn="1"/>
        </p:nvSpPr>
        <p:spPr>
          <a:xfrm>
            <a:off x="1" y="6368431"/>
            <a:ext cx="12192000" cy="48956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1048569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txStyles>
    <p:titleStyle>
      <a:lvl1pPr algn="l" defTabSz="914400" rtl="0" eaLnBrk="1" latinLnBrk="0" hangingPunct="1">
        <a:lnSpc>
          <a:spcPct val="90000"/>
        </a:lnSpc>
        <a:spcBef>
          <a:spcPct val="0"/>
        </a:spcBef>
        <a:buNone/>
        <a:defRPr sz="4400" b="0" kern="1200" cap="all" baseline="0">
          <a:solidFill>
            <a:srgbClr val="003399"/>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3399"/>
        </a:buClr>
        <a:buFont typeface="Wingdings" panose="05000000000000000000" pitchFamily="2" charset="2"/>
        <a:buChar char="q"/>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003399"/>
        </a:buClr>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003399"/>
        </a:buClr>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rgbClr val="003399"/>
        </a:buClr>
        <a:buFont typeface="Arial"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rgbClr val="003399"/>
        </a:buClr>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coronavirus/2019-ncov/about/prevention-treatmen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coronavirus/2019-ncov/about/prevention-treatmen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coronavirus/2019-ncov/about/prevention-treatmen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ealth.ny.gov/publications/7114.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ny.gov/publications/7114.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travelers/index.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smtClean="0">
                <a:effectLst>
                  <a:outerShdw blurRad="38100" dist="38100" dir="2700000" algn="tl">
                    <a:srgbClr val="000000">
                      <a:alpha val="43137"/>
                    </a:srgbClr>
                  </a:outerShdw>
                </a:effectLst>
              </a:rPr>
              <a:t>Pandemic Influenza </a:t>
            </a:r>
            <a:endParaRPr lang="en-US" sz="540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a:bodyPr>
          <a:lstStyle/>
          <a:p>
            <a:r>
              <a:rPr lang="en-US" sz="3200" smtClean="0"/>
              <a:t>Appendix C-2: Employee Training</a:t>
            </a:r>
            <a:endParaRPr lang="en-US" sz="3200"/>
          </a:p>
        </p:txBody>
      </p:sp>
    </p:spTree>
    <p:extLst>
      <p:ext uri="{BB962C8B-B14F-4D97-AF65-F5344CB8AC3E}">
        <p14:creationId xmlns:p14="http://schemas.microsoft.com/office/powerpoint/2010/main" val="68096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Staying Healthy</a:t>
            </a: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a:t>There is currently no vaccine to prevent coronavirus disease 2019 (COVID-19). The best way to prevent illness is to avoid being exposed to this virus. However, as a reminder, CDC always recommends everyday preventive actions to help prevent the spread of respiratory diseases, including</a:t>
            </a:r>
            <a:r>
              <a:rPr lang="en-US" smtClean="0"/>
              <a:t>:</a:t>
            </a:r>
            <a:endParaRPr lang="en-US"/>
          </a:p>
          <a:p>
            <a:r>
              <a:rPr lang="en-US"/>
              <a:t>Avoid close contact with people who are sick.</a:t>
            </a:r>
          </a:p>
          <a:p>
            <a:r>
              <a:rPr lang="en-US"/>
              <a:t>Avoid touching your eyes, nose, and mouth.</a:t>
            </a:r>
          </a:p>
          <a:p>
            <a:r>
              <a:rPr lang="en-US"/>
              <a:t>Stay home when you are sick.</a:t>
            </a:r>
          </a:p>
          <a:p>
            <a:r>
              <a:rPr lang="en-US"/>
              <a:t>Cover your cough or sneeze with a tissue, then throw the tissue in the trash. If tissues not available, </a:t>
            </a:r>
            <a:r>
              <a:rPr lang="en-US" smtClean="0"/>
              <a:t>use elbow/shoulder</a:t>
            </a:r>
            <a:r>
              <a:rPr lang="en-US"/>
              <a:t>, not hands</a:t>
            </a:r>
          </a:p>
          <a:p>
            <a:r>
              <a:rPr lang="en-US"/>
              <a:t>Clean and disinfect frequently touched objects and surfaces using a regular household cleaning spray or wipe</a:t>
            </a:r>
            <a:r>
              <a:rPr lang="en-US" smtClean="0"/>
              <a:t>.</a:t>
            </a:r>
          </a:p>
          <a:p>
            <a:r>
              <a:rPr lang="en-US"/>
              <a:t>Boosting your immune system by </a:t>
            </a:r>
            <a:r>
              <a:rPr lang="en-US" smtClean="0"/>
              <a:t>eating healthy </a:t>
            </a:r>
            <a:r>
              <a:rPr lang="en-US"/>
              <a:t>foods, and getting enough rest </a:t>
            </a:r>
            <a:r>
              <a:rPr lang="en-US" smtClean="0"/>
              <a:t>and exercise </a:t>
            </a:r>
            <a:r>
              <a:rPr lang="en-US"/>
              <a:t>can also help protect you </a:t>
            </a:r>
            <a:r>
              <a:rPr lang="en-US" smtClean="0"/>
              <a:t>against the </a:t>
            </a:r>
            <a:r>
              <a:rPr lang="en-US"/>
              <a:t>flu. </a:t>
            </a:r>
            <a:endParaRPr lang="en-US" smtClean="0"/>
          </a:p>
        </p:txBody>
      </p:sp>
      <p:sp>
        <p:nvSpPr>
          <p:cNvPr id="4" name="Rectangle 3"/>
          <p:cNvSpPr/>
          <p:nvPr/>
        </p:nvSpPr>
        <p:spPr>
          <a:xfrm>
            <a:off x="1464398" y="5992297"/>
            <a:ext cx="9889402" cy="369332"/>
          </a:xfrm>
          <a:prstGeom prst="rect">
            <a:avLst/>
          </a:prstGeom>
        </p:spPr>
        <p:txBody>
          <a:bodyPr wrap="square">
            <a:spAutoFit/>
          </a:bodyPr>
          <a:lstStyle/>
          <a:p>
            <a:r>
              <a:rPr lang="en-US">
                <a:solidFill>
                  <a:schemeClr val="bg1"/>
                </a:solidFill>
                <a:hlinkClick r:id="rId2"/>
              </a:rPr>
              <a:t>https://www.cdc.gov/coronavirus/2019-ncov/about/prevention-treatment.html</a:t>
            </a:r>
            <a:endParaRPr lang="en-US">
              <a:solidFill>
                <a:schemeClr val="bg1"/>
              </a:solidFill>
            </a:endParaRPr>
          </a:p>
        </p:txBody>
      </p:sp>
    </p:spTree>
    <p:extLst>
      <p:ext uri="{BB962C8B-B14F-4D97-AF65-F5344CB8AC3E}">
        <p14:creationId xmlns:p14="http://schemas.microsoft.com/office/powerpoint/2010/main" val="10872816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 Hygiene</a:t>
            </a:r>
            <a:endParaRPr lang="en-US"/>
          </a:p>
        </p:txBody>
      </p:sp>
      <p:sp>
        <p:nvSpPr>
          <p:cNvPr id="3" name="Content Placeholder 2"/>
          <p:cNvSpPr>
            <a:spLocks noGrp="1"/>
          </p:cNvSpPr>
          <p:nvPr>
            <p:ph idx="1"/>
          </p:nvPr>
        </p:nvSpPr>
        <p:spPr/>
        <p:txBody>
          <a:bodyPr/>
          <a:lstStyle/>
          <a:p>
            <a:r>
              <a:rPr lang="en-US"/>
              <a:t>Wash your hands often with soap and water for at least 20 seconds, especially after going to the bathroom; before eating; </a:t>
            </a:r>
            <a:r>
              <a:rPr lang="en-US" smtClean="0"/>
              <a:t>after </a:t>
            </a:r>
            <a:r>
              <a:rPr lang="en-US"/>
              <a:t>blowing your nose, coughing, or </a:t>
            </a:r>
            <a:r>
              <a:rPr lang="en-US" smtClean="0"/>
              <a:t>sneezing; and BEFORE and AFTER touching nose, eyes, or mouth.</a:t>
            </a:r>
            <a:endParaRPr lang="en-US"/>
          </a:p>
          <a:p>
            <a:pPr lvl="1"/>
            <a:r>
              <a:rPr lang="en-US"/>
              <a:t>If soap and water are not readily available, use an alcohol-based hand sanitizer with at least 60% alcohol. Always wash hands with soap and water if hands are visibly dirty</a:t>
            </a:r>
            <a:r>
              <a:rPr lang="en-US" smtClean="0"/>
              <a:t>.</a:t>
            </a:r>
            <a:endParaRPr lang="en-US"/>
          </a:p>
        </p:txBody>
      </p:sp>
      <p:sp>
        <p:nvSpPr>
          <p:cNvPr id="4" name="Rectangle 3"/>
          <p:cNvSpPr/>
          <p:nvPr/>
        </p:nvSpPr>
        <p:spPr>
          <a:xfrm>
            <a:off x="1464398" y="5992297"/>
            <a:ext cx="9889402" cy="369332"/>
          </a:xfrm>
          <a:prstGeom prst="rect">
            <a:avLst/>
          </a:prstGeom>
        </p:spPr>
        <p:txBody>
          <a:bodyPr wrap="square">
            <a:spAutoFit/>
          </a:bodyPr>
          <a:lstStyle/>
          <a:p>
            <a:r>
              <a:rPr lang="en-US">
                <a:solidFill>
                  <a:schemeClr val="bg1"/>
                </a:solidFill>
                <a:hlinkClick r:id="rId2"/>
              </a:rPr>
              <a:t>https://www.cdc.gov/coronavirus/2019-ncov/about/prevention-treatment.html</a:t>
            </a:r>
            <a:endParaRPr lang="en-US">
              <a:solidFill>
                <a:schemeClr val="bg1"/>
              </a:solidFill>
            </a:endParaRPr>
          </a:p>
        </p:txBody>
      </p:sp>
    </p:spTree>
    <p:extLst>
      <p:ext uri="{BB962C8B-B14F-4D97-AF65-F5344CB8AC3E}">
        <p14:creationId xmlns:p14="http://schemas.microsoft.com/office/powerpoint/2010/main" val="5113502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a:t>
            </a:r>
            <a:endParaRPr lang="en-US"/>
          </a:p>
        </p:txBody>
      </p:sp>
      <p:sp>
        <p:nvSpPr>
          <p:cNvPr id="3" name="Content Placeholder 2"/>
          <p:cNvSpPr>
            <a:spLocks noGrp="1"/>
          </p:cNvSpPr>
          <p:nvPr>
            <p:ph idx="1"/>
          </p:nvPr>
        </p:nvSpPr>
        <p:spPr/>
        <p:txBody>
          <a:bodyPr>
            <a:normAutofit lnSpcReduction="10000"/>
          </a:bodyPr>
          <a:lstStyle/>
          <a:p>
            <a:r>
              <a:rPr lang="en-US"/>
              <a:t>Routinely clean all frequently touched surfaces in the workplace, such as workstations, countertops, and doorknobs. Use the cleaning agents that are usually used in these areas and follow the directions on the label.</a:t>
            </a:r>
          </a:p>
          <a:p>
            <a:r>
              <a:rPr lang="en-US"/>
              <a:t>No additional disinfection beyond routine cleaning is recommended at this time.</a:t>
            </a:r>
          </a:p>
          <a:p>
            <a:r>
              <a:rPr lang="en-US"/>
              <a:t>Provide disposable wipes so that commonly used surfaces (for example, doorknobs, keyboards, remote controls, desks) can be wiped down by employees before each use.</a:t>
            </a:r>
          </a:p>
        </p:txBody>
      </p:sp>
    </p:spTree>
    <p:extLst>
      <p:ext uri="{BB962C8B-B14F-4D97-AF65-F5344CB8AC3E}">
        <p14:creationId xmlns:p14="http://schemas.microsoft.com/office/powerpoint/2010/main" val="2103235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Personal Protective Equipment (PPE)</a:t>
            </a:r>
          </a:p>
        </p:txBody>
      </p:sp>
      <p:sp>
        <p:nvSpPr>
          <p:cNvPr id="3" name="Content Placeholder 2"/>
          <p:cNvSpPr>
            <a:spLocks noGrp="1"/>
          </p:cNvSpPr>
          <p:nvPr>
            <p:ph idx="1"/>
          </p:nvPr>
        </p:nvSpPr>
        <p:spPr/>
        <p:txBody>
          <a:bodyPr>
            <a:normAutofit/>
          </a:bodyPr>
          <a:lstStyle/>
          <a:p>
            <a:r>
              <a:rPr lang="en-US"/>
              <a:t>Follow CDC’s recommendations for using a facemask.</a:t>
            </a:r>
          </a:p>
          <a:p>
            <a:pPr lvl="1"/>
            <a:r>
              <a:rPr lang="en-US"/>
              <a:t>CDC does not recommend that people who are well wear a facemask to protect themselves from respiratory diseases, including COVID-19.</a:t>
            </a:r>
          </a:p>
          <a:p>
            <a:pPr lvl="1"/>
            <a:r>
              <a:rPr lang="en-US"/>
              <a:t>Facemasks should be used by people who show symptoms of COVID-19 to help prevent the spread of the disease to  others. The use of facemasks is also crucial for health workers and people who are taking care of someone in close settings (at home or in a health care facility).</a:t>
            </a:r>
          </a:p>
          <a:p>
            <a:pPr marL="0" indent="0">
              <a:buNone/>
            </a:pPr>
            <a:endParaRPr lang="en-US"/>
          </a:p>
        </p:txBody>
      </p:sp>
      <p:sp>
        <p:nvSpPr>
          <p:cNvPr id="4" name="Rectangle 3"/>
          <p:cNvSpPr/>
          <p:nvPr/>
        </p:nvSpPr>
        <p:spPr>
          <a:xfrm>
            <a:off x="1464398" y="5992297"/>
            <a:ext cx="9889402" cy="369332"/>
          </a:xfrm>
          <a:prstGeom prst="rect">
            <a:avLst/>
          </a:prstGeom>
        </p:spPr>
        <p:txBody>
          <a:bodyPr wrap="square">
            <a:spAutoFit/>
          </a:bodyPr>
          <a:lstStyle/>
          <a:p>
            <a:r>
              <a:rPr lang="en-US">
                <a:solidFill>
                  <a:schemeClr val="bg1"/>
                </a:solidFill>
                <a:hlinkClick r:id="rId2"/>
              </a:rPr>
              <a:t>https://www.cdc.gov/coronavirus/2019-ncov/about/prevention-treatment.html</a:t>
            </a:r>
            <a:endParaRPr lang="en-US">
              <a:solidFill>
                <a:schemeClr val="bg1"/>
              </a:solidFill>
            </a:endParaRPr>
          </a:p>
        </p:txBody>
      </p:sp>
    </p:spTree>
    <p:extLst>
      <p:ext uri="{BB962C8B-B14F-4D97-AF65-F5344CB8AC3E}">
        <p14:creationId xmlns:p14="http://schemas.microsoft.com/office/powerpoint/2010/main" val="10872816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Keeping your </a:t>
            </a:r>
            <a:r>
              <a:rPr lang="en-US" smtClean="0"/>
              <a:t>“Social distance”</a:t>
            </a:r>
            <a:endParaRPr lang="en-US"/>
          </a:p>
        </p:txBody>
      </p:sp>
      <p:sp>
        <p:nvSpPr>
          <p:cNvPr id="3" name="Content Placeholder 2"/>
          <p:cNvSpPr>
            <a:spLocks noGrp="1"/>
          </p:cNvSpPr>
          <p:nvPr>
            <p:ph idx="1"/>
          </p:nvPr>
        </p:nvSpPr>
        <p:spPr/>
        <p:txBody>
          <a:bodyPr>
            <a:normAutofit lnSpcReduction="10000"/>
          </a:bodyPr>
          <a:lstStyle/>
          <a:p>
            <a:r>
              <a:rPr lang="en-US"/>
              <a:t>Avoid close contact with people who are sick</a:t>
            </a:r>
            <a:r>
              <a:rPr lang="en-US" smtClean="0"/>
              <a:t>.</a:t>
            </a:r>
          </a:p>
          <a:p>
            <a:r>
              <a:rPr lang="en-US"/>
              <a:t>If work activities include contact, you should:</a:t>
            </a:r>
          </a:p>
          <a:p>
            <a:pPr lvl="1"/>
            <a:r>
              <a:rPr lang="en-US"/>
              <a:t>Maintain distance of 6 feet or more</a:t>
            </a:r>
          </a:p>
          <a:p>
            <a:pPr lvl="1"/>
            <a:r>
              <a:rPr lang="en-US"/>
              <a:t>Keep interactions as brief as possible</a:t>
            </a:r>
          </a:p>
          <a:p>
            <a:pPr lvl="1"/>
            <a:r>
              <a:rPr lang="en-US"/>
              <a:t>Ask ill person to follow good cough etiquette, hand hygiene and to wear facemask (sick person, not you)</a:t>
            </a:r>
          </a:p>
          <a:p>
            <a:pPr lvl="1"/>
            <a:r>
              <a:rPr lang="en-US"/>
              <a:t>No handshakes and avoid crowded elevators</a:t>
            </a:r>
          </a:p>
          <a:p>
            <a:pPr lvl="1"/>
            <a:r>
              <a:rPr lang="en-US"/>
              <a:t>Use emails and phones for conversations whenever possible</a:t>
            </a:r>
          </a:p>
          <a:p>
            <a:r>
              <a:rPr lang="en-US" smtClean="0"/>
              <a:t>Avoid attending events where large groups of people come together.</a:t>
            </a:r>
          </a:p>
          <a:p>
            <a:pPr lvl="1"/>
            <a:endParaRPr lang="en-US"/>
          </a:p>
        </p:txBody>
      </p:sp>
      <p:sp>
        <p:nvSpPr>
          <p:cNvPr id="4" name="TextBox 3"/>
          <p:cNvSpPr txBox="1"/>
          <p:nvPr/>
        </p:nvSpPr>
        <p:spPr>
          <a:xfrm>
            <a:off x="1463680" y="5992297"/>
            <a:ext cx="3856377" cy="369332"/>
          </a:xfrm>
          <a:prstGeom prst="rect">
            <a:avLst/>
          </a:prstGeom>
          <a:noFill/>
        </p:spPr>
        <p:txBody>
          <a:bodyPr wrap="none" rtlCol="0">
            <a:spAutoFit/>
          </a:bodyPr>
          <a:lstStyle/>
          <a:p>
            <a:r>
              <a:rPr lang="en-US" smtClean="0"/>
              <a:t>Source: SHRM Pandemic Webinar 2010</a:t>
            </a:r>
            <a:endParaRPr lang="en-US"/>
          </a:p>
        </p:txBody>
      </p:sp>
    </p:spTree>
    <p:extLst>
      <p:ext uri="{BB962C8B-B14F-4D97-AF65-F5344CB8AC3E}">
        <p14:creationId xmlns:p14="http://schemas.microsoft.com/office/powerpoint/2010/main" val="25868308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 if someone is sick</a:t>
            </a:r>
          </a:p>
        </p:txBody>
      </p:sp>
      <p:sp>
        <p:nvSpPr>
          <p:cNvPr id="3" name="Content Placeholder 2"/>
          <p:cNvSpPr>
            <a:spLocks noGrp="1"/>
          </p:cNvSpPr>
          <p:nvPr>
            <p:ph idx="1"/>
          </p:nvPr>
        </p:nvSpPr>
        <p:spPr/>
        <p:txBody>
          <a:bodyPr>
            <a:normAutofit fontScale="92500" lnSpcReduction="10000"/>
          </a:bodyPr>
          <a:lstStyle/>
          <a:p>
            <a:r>
              <a:rPr lang="en-US"/>
              <a:t>Ask yourself daily before coming to work:</a:t>
            </a:r>
          </a:p>
          <a:p>
            <a:pPr lvl="1"/>
            <a:r>
              <a:rPr lang="en-US" smtClean="0"/>
              <a:t>Do </a:t>
            </a:r>
            <a:r>
              <a:rPr lang="en-US"/>
              <a:t>I have a fever?</a:t>
            </a:r>
          </a:p>
          <a:p>
            <a:pPr lvl="1"/>
            <a:r>
              <a:rPr lang="en-US" smtClean="0"/>
              <a:t>Do </a:t>
            </a:r>
            <a:r>
              <a:rPr lang="en-US"/>
              <a:t>I have a sore throat?</a:t>
            </a:r>
          </a:p>
          <a:p>
            <a:pPr lvl="1"/>
            <a:r>
              <a:rPr lang="en-US" smtClean="0"/>
              <a:t>Am </a:t>
            </a:r>
            <a:r>
              <a:rPr lang="en-US"/>
              <a:t>I coughing?</a:t>
            </a:r>
          </a:p>
          <a:p>
            <a:pPr lvl="1"/>
            <a:r>
              <a:rPr lang="en-US" smtClean="0"/>
              <a:t>Do </a:t>
            </a:r>
            <a:r>
              <a:rPr lang="en-US"/>
              <a:t>my muscles ache?</a:t>
            </a:r>
          </a:p>
          <a:p>
            <a:pPr lvl="1"/>
            <a:r>
              <a:rPr lang="en-US" smtClean="0"/>
              <a:t>Do </a:t>
            </a:r>
            <a:r>
              <a:rPr lang="en-US"/>
              <a:t>I feel ill?</a:t>
            </a:r>
          </a:p>
          <a:p>
            <a:r>
              <a:rPr lang="en-US" smtClean="0"/>
              <a:t>If </a:t>
            </a:r>
            <a:r>
              <a:rPr lang="en-US"/>
              <a:t>you answered “yes” to any of the </a:t>
            </a:r>
            <a:r>
              <a:rPr lang="en-US" smtClean="0"/>
              <a:t>questions above</a:t>
            </a:r>
            <a:r>
              <a:rPr lang="en-US"/>
              <a:t>:</a:t>
            </a:r>
          </a:p>
          <a:p>
            <a:pPr lvl="1"/>
            <a:r>
              <a:rPr lang="en-US" smtClean="0"/>
              <a:t>Do </a:t>
            </a:r>
            <a:r>
              <a:rPr lang="en-US"/>
              <a:t>not report to work; stay at home</a:t>
            </a:r>
          </a:p>
          <a:p>
            <a:pPr lvl="1"/>
            <a:r>
              <a:rPr lang="en-US" smtClean="0"/>
              <a:t>Notify </a:t>
            </a:r>
            <a:r>
              <a:rPr lang="en-US"/>
              <a:t>your supervisor as soon as possible</a:t>
            </a:r>
          </a:p>
          <a:p>
            <a:pPr lvl="1"/>
            <a:r>
              <a:rPr lang="en-US" smtClean="0"/>
              <a:t>Seek </a:t>
            </a:r>
            <a:r>
              <a:rPr lang="en-US"/>
              <a:t>medical guidance</a:t>
            </a:r>
          </a:p>
        </p:txBody>
      </p:sp>
    </p:spTree>
    <p:extLst>
      <p:ext uri="{BB962C8B-B14F-4D97-AF65-F5344CB8AC3E}">
        <p14:creationId xmlns:p14="http://schemas.microsoft.com/office/powerpoint/2010/main" val="5443279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contact </a:t>
            </a:r>
            <a:r>
              <a:rPr lang="en-US"/>
              <a:t>with a sick </a:t>
            </a:r>
            <a:r>
              <a:rPr lang="en-US" smtClean="0"/>
              <a:t>person</a:t>
            </a:r>
            <a:endParaRPr lang="en-US"/>
          </a:p>
        </p:txBody>
      </p:sp>
      <p:sp>
        <p:nvSpPr>
          <p:cNvPr id="3" name="Content Placeholder 2"/>
          <p:cNvSpPr>
            <a:spLocks noGrp="1"/>
          </p:cNvSpPr>
          <p:nvPr>
            <p:ph idx="1"/>
          </p:nvPr>
        </p:nvSpPr>
        <p:spPr/>
        <p:txBody>
          <a:bodyPr>
            <a:normAutofit/>
          </a:bodyPr>
          <a:lstStyle/>
          <a:p>
            <a:pPr marL="0" indent="0">
              <a:buNone/>
            </a:pPr>
            <a:r>
              <a:rPr lang="en-US"/>
              <a:t>When someone has the flu, </a:t>
            </a:r>
            <a:endParaRPr lang="en-US" smtClean="0"/>
          </a:p>
          <a:p>
            <a:r>
              <a:rPr lang="en-US"/>
              <a:t>K</a:t>
            </a:r>
            <a:r>
              <a:rPr lang="en-US" smtClean="0"/>
              <a:t>eep everyone’s personal </a:t>
            </a:r>
            <a:r>
              <a:rPr lang="en-US"/>
              <a:t>items separate. Avoid </a:t>
            </a:r>
            <a:r>
              <a:rPr lang="en-US" smtClean="0"/>
              <a:t>sharing computers</a:t>
            </a:r>
            <a:r>
              <a:rPr lang="en-US"/>
              <a:t>, pens, papers, clothes, towels</a:t>
            </a:r>
            <a:r>
              <a:rPr lang="en-US" smtClean="0"/>
              <a:t>, sheets</a:t>
            </a:r>
            <a:r>
              <a:rPr lang="en-US"/>
              <a:t>, blankets, food and eating utensils</a:t>
            </a:r>
            <a:r>
              <a:rPr lang="en-US" smtClean="0"/>
              <a:t>.</a:t>
            </a:r>
          </a:p>
          <a:p>
            <a:r>
              <a:rPr lang="en-US"/>
              <a:t> One person should be assigned to </a:t>
            </a:r>
            <a:r>
              <a:rPr lang="en-US" smtClean="0"/>
              <a:t>provide care </a:t>
            </a:r>
            <a:r>
              <a:rPr lang="en-US"/>
              <a:t>to the family member who is ill. It </a:t>
            </a:r>
            <a:r>
              <a:rPr lang="en-US" smtClean="0"/>
              <a:t>may help </a:t>
            </a:r>
            <a:r>
              <a:rPr lang="en-US"/>
              <a:t>for the caregiver to wear a mask </a:t>
            </a:r>
            <a:r>
              <a:rPr lang="en-US" smtClean="0"/>
              <a:t>when dealing </a:t>
            </a:r>
            <a:r>
              <a:rPr lang="en-US"/>
              <a:t>with the person who is ill</a:t>
            </a:r>
            <a:r>
              <a:rPr lang="en-US" smtClean="0"/>
              <a:t>.</a:t>
            </a:r>
          </a:p>
        </p:txBody>
      </p:sp>
      <p:sp>
        <p:nvSpPr>
          <p:cNvPr id="5" name="Rectangle 4"/>
          <p:cNvSpPr/>
          <p:nvPr/>
        </p:nvSpPr>
        <p:spPr>
          <a:xfrm>
            <a:off x="1463680" y="5992297"/>
            <a:ext cx="4862357" cy="369332"/>
          </a:xfrm>
          <a:prstGeom prst="rect">
            <a:avLst/>
          </a:prstGeom>
        </p:spPr>
        <p:txBody>
          <a:bodyPr wrap="none">
            <a:spAutoFit/>
          </a:bodyPr>
          <a:lstStyle/>
          <a:p>
            <a:r>
              <a:rPr lang="en-US">
                <a:hlinkClick r:id="rId2"/>
              </a:rPr>
              <a:t>https://www.health.ny.gov/publications/7114.pdf</a:t>
            </a:r>
            <a:endParaRPr lang="en-US"/>
          </a:p>
        </p:txBody>
      </p:sp>
    </p:spTree>
    <p:extLst>
      <p:ext uri="{BB962C8B-B14F-4D97-AF65-F5344CB8AC3E}">
        <p14:creationId xmlns:p14="http://schemas.microsoft.com/office/powerpoint/2010/main" val="26780820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contact </a:t>
            </a:r>
            <a:r>
              <a:rPr lang="en-US"/>
              <a:t>with a sick </a:t>
            </a:r>
            <a:r>
              <a:rPr lang="en-US" smtClean="0"/>
              <a:t>person</a:t>
            </a:r>
            <a:endParaRPr lang="en-US"/>
          </a:p>
        </p:txBody>
      </p:sp>
      <p:sp>
        <p:nvSpPr>
          <p:cNvPr id="3" name="Content Placeholder 2"/>
          <p:cNvSpPr>
            <a:spLocks noGrp="1"/>
          </p:cNvSpPr>
          <p:nvPr>
            <p:ph idx="1"/>
          </p:nvPr>
        </p:nvSpPr>
        <p:spPr/>
        <p:txBody>
          <a:bodyPr>
            <a:normAutofit/>
          </a:bodyPr>
          <a:lstStyle/>
          <a:p>
            <a:r>
              <a:rPr lang="en-US" smtClean="0"/>
              <a:t>Wear </a:t>
            </a:r>
            <a:r>
              <a:rPr lang="en-US"/>
              <a:t>disposable gloves when in </a:t>
            </a:r>
            <a:r>
              <a:rPr lang="en-US" smtClean="0"/>
              <a:t>contact with </a:t>
            </a:r>
            <a:r>
              <a:rPr lang="en-US"/>
              <a:t>or cleaning up body fluids </a:t>
            </a:r>
            <a:r>
              <a:rPr lang="en-US" smtClean="0"/>
              <a:t>or contaminated </a:t>
            </a:r>
            <a:r>
              <a:rPr lang="en-US"/>
              <a:t>items such as tissues. </a:t>
            </a:r>
            <a:r>
              <a:rPr lang="en-US" smtClean="0"/>
              <a:t>Wash your </a:t>
            </a:r>
            <a:r>
              <a:rPr lang="en-US"/>
              <a:t>hands immediately after </a:t>
            </a:r>
            <a:r>
              <a:rPr lang="en-US" smtClean="0"/>
              <a:t>removing your </a:t>
            </a:r>
            <a:r>
              <a:rPr lang="en-US"/>
              <a:t>gloves.</a:t>
            </a:r>
          </a:p>
          <a:p>
            <a:r>
              <a:rPr lang="en-US" smtClean="0"/>
              <a:t>Use </a:t>
            </a:r>
            <a:r>
              <a:rPr lang="en-US"/>
              <a:t>hot water for all laundry and </a:t>
            </a:r>
            <a:r>
              <a:rPr lang="en-US" smtClean="0"/>
              <a:t>wash your </a:t>
            </a:r>
            <a:r>
              <a:rPr lang="en-US"/>
              <a:t>hands after handling dirty </a:t>
            </a:r>
            <a:r>
              <a:rPr lang="en-US" smtClean="0"/>
              <a:t>laundry.</a:t>
            </a:r>
          </a:p>
          <a:p>
            <a:r>
              <a:rPr lang="en-US" smtClean="0"/>
              <a:t>Clean and disinfect surfaces. </a:t>
            </a:r>
            <a:endParaRPr lang="en-US"/>
          </a:p>
        </p:txBody>
      </p:sp>
      <p:sp>
        <p:nvSpPr>
          <p:cNvPr id="5" name="Rectangle 4"/>
          <p:cNvSpPr/>
          <p:nvPr/>
        </p:nvSpPr>
        <p:spPr>
          <a:xfrm>
            <a:off x="1463680" y="5992297"/>
            <a:ext cx="4862357" cy="369332"/>
          </a:xfrm>
          <a:prstGeom prst="rect">
            <a:avLst/>
          </a:prstGeom>
        </p:spPr>
        <p:txBody>
          <a:bodyPr wrap="none">
            <a:spAutoFit/>
          </a:bodyPr>
          <a:lstStyle/>
          <a:p>
            <a:r>
              <a:rPr lang="en-US">
                <a:hlinkClick r:id="rId2"/>
              </a:rPr>
              <a:t>https://www.health.ny.gov/publications/7114.pdf</a:t>
            </a:r>
            <a:endParaRPr lang="en-US"/>
          </a:p>
        </p:txBody>
      </p:sp>
    </p:spTree>
    <p:extLst>
      <p:ext uri="{BB962C8B-B14F-4D97-AF65-F5344CB8AC3E}">
        <p14:creationId xmlns:p14="http://schemas.microsoft.com/office/powerpoint/2010/main" val="26780820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a:p>
        </p:txBody>
      </p:sp>
      <p:sp>
        <p:nvSpPr>
          <p:cNvPr id="3" name="Content Placeholder 2"/>
          <p:cNvSpPr>
            <a:spLocks noGrp="1"/>
          </p:cNvSpPr>
          <p:nvPr>
            <p:ph idx="1"/>
          </p:nvPr>
        </p:nvSpPr>
        <p:spPr/>
        <p:txBody>
          <a:bodyPr>
            <a:normAutofit fontScale="92500"/>
          </a:bodyPr>
          <a:lstStyle/>
          <a:p>
            <a:r>
              <a:rPr lang="en-US"/>
              <a:t>Introduction to pandemics</a:t>
            </a:r>
          </a:p>
          <a:p>
            <a:r>
              <a:rPr lang="en-US"/>
              <a:t>Staying healthy</a:t>
            </a:r>
          </a:p>
          <a:p>
            <a:r>
              <a:rPr lang="en-US"/>
              <a:t>Personal hygiene</a:t>
            </a:r>
          </a:p>
          <a:p>
            <a:r>
              <a:rPr lang="en-US"/>
              <a:t>Cleaning and food safety</a:t>
            </a:r>
          </a:p>
          <a:p>
            <a:r>
              <a:rPr lang="en-US"/>
              <a:t>Personal Protective Equipment (PPE)</a:t>
            </a:r>
          </a:p>
          <a:p>
            <a:r>
              <a:rPr lang="en-US"/>
              <a:t>Keeping your distance</a:t>
            </a:r>
          </a:p>
          <a:p>
            <a:r>
              <a:rPr lang="en-US"/>
              <a:t>What to do if someone is sick</a:t>
            </a:r>
          </a:p>
          <a:p>
            <a:r>
              <a:rPr lang="en-US"/>
              <a:t>If you have contact with a sick person (contact tracing)</a:t>
            </a:r>
          </a:p>
        </p:txBody>
      </p:sp>
    </p:spTree>
    <p:extLst>
      <p:ext uri="{BB962C8B-B14F-4D97-AF65-F5344CB8AC3E}">
        <p14:creationId xmlns:p14="http://schemas.microsoft.com/office/powerpoint/2010/main" val="3637179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Pandemics</a:t>
            </a:r>
            <a:endParaRPr lang="en-US"/>
          </a:p>
        </p:txBody>
      </p:sp>
      <p:sp>
        <p:nvSpPr>
          <p:cNvPr id="3" name="Content Placeholder 2"/>
          <p:cNvSpPr>
            <a:spLocks noGrp="1"/>
          </p:cNvSpPr>
          <p:nvPr>
            <p:ph idx="1"/>
          </p:nvPr>
        </p:nvSpPr>
        <p:spPr/>
        <p:txBody>
          <a:bodyPr>
            <a:normAutofit lnSpcReduction="10000"/>
          </a:bodyPr>
          <a:lstStyle/>
          <a:p>
            <a:r>
              <a:rPr lang="en-US"/>
              <a:t>A flu pandemic occurs when a new flu virus that </a:t>
            </a:r>
            <a:r>
              <a:rPr lang="en-US" smtClean="0"/>
              <a:t>is different </a:t>
            </a:r>
            <a:r>
              <a:rPr lang="en-US"/>
              <a:t>from seasonal flu viruses emerges </a:t>
            </a:r>
            <a:r>
              <a:rPr lang="en-US" smtClean="0"/>
              <a:t>and spreads </a:t>
            </a:r>
            <a:r>
              <a:rPr lang="en-US"/>
              <a:t>quickly between people, causing </a:t>
            </a:r>
            <a:r>
              <a:rPr lang="en-US" smtClean="0"/>
              <a:t>illness worldwide</a:t>
            </a:r>
            <a:r>
              <a:rPr lang="en-US"/>
              <a:t>. Most people will lack immunity to </a:t>
            </a:r>
            <a:r>
              <a:rPr lang="en-US" smtClean="0"/>
              <a:t>the pandemic </a:t>
            </a:r>
            <a:r>
              <a:rPr lang="en-US"/>
              <a:t>flu virus. </a:t>
            </a:r>
            <a:endParaRPr lang="en-US" smtClean="0"/>
          </a:p>
          <a:p>
            <a:r>
              <a:rPr lang="en-US" smtClean="0"/>
              <a:t>It is important to be informed and not fall prey to the hype that might be associated with a pandemic virus. Keep some perspective on the issue. </a:t>
            </a:r>
          </a:p>
          <a:p>
            <a:pPr lvl="1"/>
            <a:r>
              <a:rPr lang="en-US" smtClean="0"/>
              <a:t>At least 12,000 Americans due from the standard flu in any given year. </a:t>
            </a:r>
            <a:r>
              <a:rPr lang="en-US"/>
              <a:t>As </a:t>
            </a:r>
            <a:r>
              <a:rPr lang="en-US" b="1"/>
              <a:t>many</a:t>
            </a:r>
            <a:r>
              <a:rPr lang="en-US"/>
              <a:t> as 61,000 </a:t>
            </a:r>
            <a:r>
              <a:rPr lang="en-US" b="1"/>
              <a:t>people died</a:t>
            </a:r>
            <a:r>
              <a:rPr lang="en-US"/>
              <a:t> in the </a:t>
            </a:r>
            <a:r>
              <a:rPr lang="en-US" smtClean="0"/>
              <a:t>2017-2018</a:t>
            </a:r>
            <a:r>
              <a:rPr lang="en-US"/>
              <a:t> </a:t>
            </a:r>
            <a:r>
              <a:rPr lang="en-US" b="1"/>
              <a:t>flu</a:t>
            </a:r>
            <a:r>
              <a:rPr lang="en-US"/>
              <a:t> season, and 45 million were infected.</a:t>
            </a:r>
            <a:endParaRPr lang="en-US" smtClean="0"/>
          </a:p>
        </p:txBody>
      </p:sp>
    </p:spTree>
    <p:extLst>
      <p:ext uri="{BB962C8B-B14F-4D97-AF65-F5344CB8AC3E}">
        <p14:creationId xmlns:p14="http://schemas.microsoft.com/office/powerpoint/2010/main" val="15731418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sp>
        <p:nvSpPr>
          <p:cNvPr id="3" name="Content Placeholder 2"/>
          <p:cNvSpPr>
            <a:spLocks noGrp="1"/>
          </p:cNvSpPr>
          <p:nvPr>
            <p:ph idx="1"/>
          </p:nvPr>
        </p:nvSpPr>
        <p:spPr/>
        <p:txBody>
          <a:bodyPr>
            <a:normAutofit/>
          </a:bodyPr>
          <a:lstStyle/>
          <a:p>
            <a:r>
              <a:rPr lang="en-US"/>
              <a:t>Coronaviruses are a large family of viruses that are common in humans and many different species of animals, including camels, cattle, cats, and bats. Rarely, animal coronaviruses can infect people and then spread between people, such as with MERS-CoV and SARS-CoV. </a:t>
            </a:r>
            <a:endParaRPr lang="en-US" smtClean="0"/>
          </a:p>
        </p:txBody>
      </p:sp>
    </p:spTree>
    <p:extLst>
      <p:ext uri="{BB962C8B-B14F-4D97-AF65-F5344CB8AC3E}">
        <p14:creationId xmlns:p14="http://schemas.microsoft.com/office/powerpoint/2010/main" val="15731418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sp>
        <p:nvSpPr>
          <p:cNvPr id="3" name="Content Placeholder 2"/>
          <p:cNvSpPr>
            <a:spLocks noGrp="1"/>
          </p:cNvSpPr>
          <p:nvPr>
            <p:ph idx="1"/>
          </p:nvPr>
        </p:nvSpPr>
        <p:spPr/>
        <p:txBody>
          <a:bodyPr>
            <a:normAutofit fontScale="92500" lnSpcReduction="10000"/>
          </a:bodyPr>
          <a:lstStyle/>
          <a:p>
            <a:r>
              <a:rPr lang="en-US"/>
              <a:t>COVID-19 is a new disease and we are still learning how it spreads, the severity of illness it causes, and to what extent it may spread in the United States</a:t>
            </a:r>
            <a:r>
              <a:rPr lang="en-US" smtClean="0"/>
              <a:t>.</a:t>
            </a:r>
          </a:p>
          <a:p>
            <a:r>
              <a:rPr lang="en-US"/>
              <a:t>How COVID-19  Spreads</a:t>
            </a:r>
          </a:p>
          <a:p>
            <a:pPr lvl="1"/>
            <a:r>
              <a:rPr lang="en-US"/>
              <a:t>Person-to-person spread</a:t>
            </a:r>
          </a:p>
          <a:p>
            <a:pPr lvl="2"/>
            <a:r>
              <a:rPr lang="en-US"/>
              <a:t>The virus is thought to spread mainly from person-to-person</a:t>
            </a:r>
            <a:r>
              <a:rPr lang="en-US" smtClean="0"/>
              <a:t>.</a:t>
            </a:r>
            <a:endParaRPr lang="en-US"/>
          </a:p>
          <a:p>
            <a:pPr lvl="2"/>
            <a:r>
              <a:rPr lang="en-US"/>
              <a:t>Between people who are in close contact with one another (within about 6 feet</a:t>
            </a:r>
            <a:r>
              <a:rPr lang="en-US" smtClean="0"/>
              <a:t>).</a:t>
            </a:r>
          </a:p>
          <a:p>
            <a:pPr lvl="2"/>
            <a:r>
              <a:rPr lang="en-US"/>
              <a:t>Through respiratory droplets produced when an infected person coughs or sneezes.</a:t>
            </a:r>
          </a:p>
          <a:p>
            <a:pPr lvl="1"/>
            <a:r>
              <a:rPr lang="en-US"/>
              <a:t>These droplets can land in the mouths or noses of people who are nearby or possibly be inhaled into the lungs.</a:t>
            </a:r>
          </a:p>
          <a:p>
            <a:pPr lvl="2"/>
            <a:endParaRPr lang="en-US"/>
          </a:p>
        </p:txBody>
      </p:sp>
    </p:spTree>
    <p:extLst>
      <p:ext uri="{BB962C8B-B14F-4D97-AF65-F5344CB8AC3E}">
        <p14:creationId xmlns:p14="http://schemas.microsoft.com/office/powerpoint/2010/main" val="17889332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sp>
        <p:nvSpPr>
          <p:cNvPr id="3" name="Content Placeholder 2"/>
          <p:cNvSpPr>
            <a:spLocks noGrp="1"/>
          </p:cNvSpPr>
          <p:nvPr>
            <p:ph idx="1"/>
          </p:nvPr>
        </p:nvSpPr>
        <p:spPr/>
        <p:txBody>
          <a:bodyPr>
            <a:normAutofit/>
          </a:bodyPr>
          <a:lstStyle/>
          <a:p>
            <a:r>
              <a:rPr lang="en-US" smtClean="0"/>
              <a:t>Can </a:t>
            </a:r>
            <a:r>
              <a:rPr lang="en-US"/>
              <a:t>someone spread the virus without being sick?</a:t>
            </a:r>
          </a:p>
          <a:p>
            <a:pPr lvl="1"/>
            <a:r>
              <a:rPr lang="en-US"/>
              <a:t>People are thought to be most contagious when they are most symptomatic (the sickest).</a:t>
            </a:r>
          </a:p>
          <a:p>
            <a:pPr lvl="1"/>
            <a:r>
              <a:rPr lang="en-US"/>
              <a:t>Some spread might be possible before people show symptoms; there have been reports of this occurring with this new coronavirus, but this is not thought to be the main way the virus spreads.</a:t>
            </a:r>
            <a:endParaRPr lang="en-US" smtClean="0"/>
          </a:p>
        </p:txBody>
      </p:sp>
    </p:spTree>
    <p:extLst>
      <p:ext uri="{BB962C8B-B14F-4D97-AF65-F5344CB8AC3E}">
        <p14:creationId xmlns:p14="http://schemas.microsoft.com/office/powerpoint/2010/main" val="17889332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sp>
        <p:nvSpPr>
          <p:cNvPr id="3" name="Content Placeholder 2"/>
          <p:cNvSpPr>
            <a:spLocks noGrp="1"/>
          </p:cNvSpPr>
          <p:nvPr>
            <p:ph idx="1"/>
          </p:nvPr>
        </p:nvSpPr>
        <p:spPr/>
        <p:txBody>
          <a:bodyPr>
            <a:normAutofit/>
          </a:bodyPr>
          <a:lstStyle/>
          <a:p>
            <a:r>
              <a:rPr lang="en-US"/>
              <a:t>Spread from contact with infected surfaces or objects</a:t>
            </a:r>
          </a:p>
          <a:p>
            <a:pPr lvl="1"/>
            <a:r>
              <a:rPr lang="en-US"/>
              <a:t>It may be possible that a person can get COVID-19 by touching a surface or object that has the virus on it and then touching their own mouth, nose, or possibly their eyes, but this is not thought to be the main way the </a:t>
            </a:r>
            <a:r>
              <a:rPr lang="en-US" smtClean="0"/>
              <a:t>virus </a:t>
            </a:r>
            <a:r>
              <a:rPr lang="en-US"/>
              <a:t>spreads</a:t>
            </a:r>
            <a:r>
              <a:rPr lang="en-US" smtClean="0"/>
              <a:t>.</a:t>
            </a:r>
          </a:p>
        </p:txBody>
      </p:sp>
    </p:spTree>
    <p:extLst>
      <p:ext uri="{BB962C8B-B14F-4D97-AF65-F5344CB8AC3E}">
        <p14:creationId xmlns:p14="http://schemas.microsoft.com/office/powerpoint/2010/main" val="30400646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sp>
        <p:nvSpPr>
          <p:cNvPr id="3" name="Content Placeholder 2"/>
          <p:cNvSpPr>
            <a:spLocks noGrp="1"/>
          </p:cNvSpPr>
          <p:nvPr>
            <p:ph idx="1"/>
          </p:nvPr>
        </p:nvSpPr>
        <p:spPr/>
        <p:txBody>
          <a:bodyPr>
            <a:normAutofit/>
          </a:bodyPr>
          <a:lstStyle/>
          <a:p>
            <a:r>
              <a:rPr lang="en-US" smtClean="0"/>
              <a:t>How </a:t>
            </a:r>
            <a:r>
              <a:rPr lang="en-US"/>
              <a:t>easily the virus spreads</a:t>
            </a:r>
          </a:p>
          <a:p>
            <a:pPr lvl="1"/>
            <a:r>
              <a:rPr lang="en-US"/>
              <a:t>How easily a virus spreads from person-to-person can vary. Some viruses are highly contagious (spread easily), like measles, while other viruses do not spread as easily. Another factor is whether the spread is sustained, spreading continually without stopping.</a:t>
            </a:r>
          </a:p>
          <a:p>
            <a:endParaRPr lang="en-US"/>
          </a:p>
        </p:txBody>
      </p:sp>
    </p:spTree>
    <p:extLst>
      <p:ext uri="{BB962C8B-B14F-4D97-AF65-F5344CB8AC3E}">
        <p14:creationId xmlns:p14="http://schemas.microsoft.com/office/powerpoint/2010/main" val="30400646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COVID-19</a:t>
            </a:r>
            <a:endParaRPr lang="en-US"/>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223033" y="877099"/>
            <a:ext cx="7763582" cy="4923247"/>
          </a:xfrm>
          <a:prstGeom prst="rect">
            <a:avLst/>
          </a:prstGeom>
        </p:spPr>
      </p:pic>
      <p:sp>
        <p:nvSpPr>
          <p:cNvPr id="5" name="TextBox 4"/>
          <p:cNvSpPr txBox="1"/>
          <p:nvPr/>
        </p:nvSpPr>
        <p:spPr>
          <a:xfrm>
            <a:off x="6219278" y="6011501"/>
            <a:ext cx="4835003" cy="369332"/>
          </a:xfrm>
          <a:prstGeom prst="rect">
            <a:avLst/>
          </a:prstGeom>
          <a:noFill/>
        </p:spPr>
        <p:txBody>
          <a:bodyPr wrap="square" rtlCol="0">
            <a:spAutoFit/>
          </a:bodyPr>
          <a:lstStyle/>
          <a:p>
            <a:pPr algn="r"/>
            <a:r>
              <a:rPr lang="en-US" smtClean="0"/>
              <a:t>As of: March 4, 2020</a:t>
            </a:r>
            <a:endParaRPr lang="en-US"/>
          </a:p>
        </p:txBody>
      </p:sp>
      <p:sp>
        <p:nvSpPr>
          <p:cNvPr id="6" name="TextBox 5"/>
          <p:cNvSpPr txBox="1"/>
          <p:nvPr/>
        </p:nvSpPr>
        <p:spPr>
          <a:xfrm>
            <a:off x="1539089" y="5942987"/>
            <a:ext cx="6397392" cy="369332"/>
          </a:xfrm>
          <a:prstGeom prst="rect">
            <a:avLst/>
          </a:prstGeom>
          <a:noFill/>
        </p:spPr>
        <p:txBody>
          <a:bodyPr wrap="none" rtlCol="0">
            <a:spAutoFit/>
          </a:bodyPr>
          <a:lstStyle/>
          <a:p>
            <a:r>
              <a:rPr lang="en-US">
                <a:hlinkClick r:id="rId3"/>
              </a:rPr>
              <a:t>https://www.cdc.gov/coronavirus/2019-ncov/travelers/index.html</a:t>
            </a:r>
            <a:endParaRPr lang="en-US"/>
          </a:p>
        </p:txBody>
      </p:sp>
    </p:spTree>
    <p:extLst>
      <p:ext uri="{BB962C8B-B14F-4D97-AF65-F5344CB8AC3E}">
        <p14:creationId xmlns:p14="http://schemas.microsoft.com/office/powerpoint/2010/main" val="2488027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8.12.12"/>
  <p:tag name="AS_TITLE" val="Aspose.Slides for .NET 4.0"/>
  <p:tag name="AS_VERSION" val="18.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LCO PowerPoint Template - Widescreen (Blue)" id="{025A7EFF-6F32-4089-9856-634C3B7C18D4}" vid="{30744494-7149-4090-8886-84413CDA83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CHELCO PowerPoint Template - Widescreen (Blue)</Template>
  <TotalTime>77</TotalTime>
  <Words>1170</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Courier New</vt:lpstr>
      <vt:lpstr>Wingdings</vt:lpstr>
      <vt:lpstr>Office Theme</vt:lpstr>
      <vt:lpstr>Pandemic Influenza </vt:lpstr>
      <vt:lpstr>Overview</vt:lpstr>
      <vt:lpstr>Introduction to Pandemics</vt:lpstr>
      <vt:lpstr>COVID-19</vt:lpstr>
      <vt:lpstr>COVID-19</vt:lpstr>
      <vt:lpstr>COVID-19</vt:lpstr>
      <vt:lpstr>COVID-19</vt:lpstr>
      <vt:lpstr>COVID-19</vt:lpstr>
      <vt:lpstr>COVID-19</vt:lpstr>
      <vt:lpstr>Staying Healthy</vt:lpstr>
      <vt:lpstr>Personal Hygiene</vt:lpstr>
      <vt:lpstr>Cleaning</vt:lpstr>
      <vt:lpstr>Personal Protective Equipment (PPE)</vt:lpstr>
      <vt:lpstr>Keeping your “Social distance”</vt:lpstr>
      <vt:lpstr>What to do if someone is sick</vt:lpstr>
      <vt:lpstr>contact with a sick person</vt:lpstr>
      <vt:lpstr>contact with a sick person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Influenza</dc:title>
  <dc:creator>Susan Van Buren</dc:creator>
  <cp:lastModifiedBy>Susan Van Buren</cp:lastModifiedBy>
  <cp:revision>9</cp:revision>
  <cp:lastPrinted>2020-03-04T20:31:12Z</cp:lastPrinted>
  <dcterms:created xsi:type="dcterms:W3CDTF">2020-03-04T19:13:27Z</dcterms:created>
  <dcterms:modified xsi:type="dcterms:W3CDTF">2020-03-16T14:36:37Z</dcterms:modified>
</cp:coreProperties>
</file>