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5" r:id="rId4"/>
  </p:sldMasterIdLst>
  <p:notesMasterIdLst>
    <p:notesMasterId r:id="rId36"/>
  </p:notesMasterIdLst>
  <p:handoutMasterIdLst>
    <p:handoutMasterId r:id="rId37"/>
  </p:handoutMasterIdLst>
  <p:sldIdLst>
    <p:sldId id="293" r:id="rId5"/>
    <p:sldId id="358" r:id="rId6"/>
    <p:sldId id="414" r:id="rId7"/>
    <p:sldId id="415" r:id="rId8"/>
    <p:sldId id="416" r:id="rId9"/>
    <p:sldId id="363" r:id="rId10"/>
    <p:sldId id="700" r:id="rId11"/>
    <p:sldId id="701" r:id="rId12"/>
    <p:sldId id="364" r:id="rId13"/>
    <p:sldId id="417" r:id="rId14"/>
    <p:sldId id="362" r:id="rId15"/>
    <p:sldId id="703" r:id="rId16"/>
    <p:sldId id="702" r:id="rId17"/>
    <p:sldId id="391" r:id="rId18"/>
    <p:sldId id="400" r:id="rId19"/>
    <p:sldId id="392" r:id="rId20"/>
    <p:sldId id="393" r:id="rId21"/>
    <p:sldId id="411" r:id="rId22"/>
    <p:sldId id="412" r:id="rId23"/>
    <p:sldId id="376" r:id="rId24"/>
    <p:sldId id="413" r:id="rId25"/>
    <p:sldId id="380" r:id="rId26"/>
    <p:sldId id="403" r:id="rId27"/>
    <p:sldId id="405" r:id="rId28"/>
    <p:sldId id="384" r:id="rId29"/>
    <p:sldId id="385" r:id="rId30"/>
    <p:sldId id="386" r:id="rId31"/>
    <p:sldId id="387" r:id="rId32"/>
    <p:sldId id="388" r:id="rId33"/>
    <p:sldId id="389" r:id="rId34"/>
    <p:sldId id="3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RECA Green Design Template" id="{BF1CC716-A919-4887-AA16-6E97F237BE15}">
          <p14:sldIdLst>
            <p14:sldId id="293"/>
            <p14:sldId id="358"/>
            <p14:sldId id="414"/>
            <p14:sldId id="415"/>
            <p14:sldId id="416"/>
            <p14:sldId id="363"/>
            <p14:sldId id="700"/>
            <p14:sldId id="701"/>
            <p14:sldId id="364"/>
            <p14:sldId id="417"/>
            <p14:sldId id="362"/>
            <p14:sldId id="703"/>
            <p14:sldId id="702"/>
            <p14:sldId id="391"/>
            <p14:sldId id="400"/>
            <p14:sldId id="392"/>
            <p14:sldId id="393"/>
            <p14:sldId id="411"/>
            <p14:sldId id="412"/>
            <p14:sldId id="376"/>
            <p14:sldId id="413"/>
            <p14:sldId id="380"/>
            <p14:sldId id="403"/>
            <p14:sldId id="405"/>
            <p14:sldId id="384"/>
            <p14:sldId id="385"/>
            <p14:sldId id="386"/>
            <p14:sldId id="387"/>
            <p14:sldId id="388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ero, Doug W." initials="DWF" lastIdx="10" clrIdx="0"/>
  <p:cmAuthor id="1" name="Tedja, Amy N." initials="AN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E4"/>
    <a:srgbClr val="AEAEE2"/>
    <a:srgbClr val="CCCCFF"/>
    <a:srgbClr val="2EBFC4"/>
    <a:srgbClr val="889D98"/>
    <a:srgbClr val="068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3940" autoAdjust="0"/>
  </p:normalViewPr>
  <p:slideViewPr>
    <p:cSldViewPr snapToGrid="0" snapToObjects="1">
      <p:cViewPr varScale="1">
        <p:scale>
          <a:sx n="72" d="100"/>
          <a:sy n="72" d="100"/>
        </p:scale>
        <p:origin x="111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72673436522565E-2"/>
          <c:y val="4.9960875984251966E-2"/>
          <c:w val="0.5295637799938111"/>
          <c:h val="0.8409714566929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 Linked Bonds (TIPS)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9BE-8AD0-070F3C4D4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Nominal Bonds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25</c:v>
                </c:pt>
                <c:pt idx="4">
                  <c:v>45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9BE-8AD0-070F3C4D43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Commodities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9BE-8AD0-070F3C4D43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 Estate (REITs)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57-49BE-8AD0-070F3C4D43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U.S. Lrg.- and Mid-Cap Stocks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48</c:v>
                </c:pt>
                <c:pt idx="1">
                  <c:v>48</c:v>
                </c:pt>
                <c:pt idx="2">
                  <c:v>45</c:v>
                </c:pt>
                <c:pt idx="3">
                  <c:v>35</c:v>
                </c:pt>
                <c:pt idx="4">
                  <c:v>24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7-49BE-8AD0-070F3C4D436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U.S. Small-Cap Stocks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57-49BE-8AD0-070F3C4D436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Int'l Stocks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2060*</c:v>
                </c:pt>
                <c:pt idx="1">
                  <c:v>2050</c:v>
                </c:pt>
                <c:pt idx="2">
                  <c:v>2040</c:v>
                </c:pt>
                <c:pt idx="3">
                  <c:v>2030</c:v>
                </c:pt>
                <c:pt idx="4">
                  <c:v>2020</c:v>
                </c:pt>
                <c:pt idx="5">
                  <c:v>RET.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31</c:v>
                </c:pt>
                <c:pt idx="1">
                  <c:v>31</c:v>
                </c:pt>
                <c:pt idx="2">
                  <c:v>28</c:v>
                </c:pt>
                <c:pt idx="3">
                  <c:v>22</c:v>
                </c:pt>
                <c:pt idx="4">
                  <c:v>14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57-49BE-8AD0-070F3C4D4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449792"/>
        <c:axId val="114451584"/>
      </c:barChart>
      <c:catAx>
        <c:axId val="11444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451584"/>
        <c:crosses val="autoZero"/>
        <c:auto val="1"/>
        <c:lblAlgn val="ctr"/>
        <c:lblOffset val="100"/>
        <c:noMultiLvlLbl val="0"/>
      </c:catAx>
      <c:valAx>
        <c:axId val="1144515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4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41298323359895"/>
          <c:y val="3.1950049212598426E-2"/>
          <c:w val="0.37858701676640105"/>
          <c:h val="0.92047490157480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52B35-7AF7-4B7F-8649-C6D80EF134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44A4A-1AAD-4E09-9EC8-5136ADC84F5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VCAP Contribution</a:t>
          </a:r>
        </a:p>
      </dgm:t>
    </dgm:pt>
    <dgm:pt modelId="{BF526D03-0A34-481A-96A4-AEB4E790A836}" type="parTrans" cxnId="{34D508DD-F708-49AD-AD53-CD98326D42DB}">
      <dgm:prSet/>
      <dgm:spPr/>
      <dgm:t>
        <a:bodyPr/>
        <a:lstStyle/>
        <a:p>
          <a:endParaRPr lang="en-US"/>
        </a:p>
      </dgm:t>
    </dgm:pt>
    <dgm:pt modelId="{8D255871-FC02-4F34-B8C6-3FA9FA2BDDED}" type="sibTrans" cxnId="{34D508DD-F708-49AD-AD53-CD98326D42DB}">
      <dgm:prSet/>
      <dgm:spPr>
        <a:solidFill>
          <a:srgbClr val="739D82"/>
        </a:solidFill>
      </dgm:spPr>
      <dgm:t>
        <a:bodyPr/>
        <a:lstStyle/>
        <a:p>
          <a:endParaRPr lang="en-US"/>
        </a:p>
      </dgm:t>
    </dgm:pt>
    <dgm:pt modelId="{C2A84FBF-BCB8-4925-8C70-285F975708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Discount Period (&lt;10Y)</a:t>
          </a:r>
        </a:p>
      </dgm:t>
    </dgm:pt>
    <dgm:pt modelId="{2BF1304C-FDFF-4A3B-9757-67A61015BA45}" type="parTrans" cxnId="{D8517E56-0F90-4BA4-851C-7B8E06DD3319}">
      <dgm:prSet/>
      <dgm:spPr/>
      <dgm:t>
        <a:bodyPr/>
        <a:lstStyle/>
        <a:p>
          <a:endParaRPr lang="en-US"/>
        </a:p>
      </dgm:t>
    </dgm:pt>
    <dgm:pt modelId="{97D7E473-4B37-41A9-A02F-25D77710E879}" type="sibTrans" cxnId="{D8517E56-0F90-4BA4-851C-7B8E06DD3319}">
      <dgm:prSet/>
      <dgm:spPr>
        <a:solidFill>
          <a:srgbClr val="739D82"/>
        </a:solidFill>
      </dgm:spPr>
      <dgm:t>
        <a:bodyPr/>
        <a:lstStyle/>
        <a:p>
          <a:endParaRPr lang="en-US"/>
        </a:p>
      </dgm:t>
    </dgm:pt>
    <dgm:pt modelId="{66FBC272-300C-469B-80CD-556B2816A57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Billing Rate Discount</a:t>
          </a:r>
        </a:p>
      </dgm:t>
    </dgm:pt>
    <dgm:pt modelId="{4B0985B1-6BFF-4529-A587-FE72E8134D58}" type="parTrans" cxnId="{3E871FF0-A9A8-4AE0-86FD-89A32E0B3000}">
      <dgm:prSet/>
      <dgm:spPr/>
      <dgm:t>
        <a:bodyPr/>
        <a:lstStyle/>
        <a:p>
          <a:endParaRPr lang="en-US"/>
        </a:p>
      </dgm:t>
    </dgm:pt>
    <dgm:pt modelId="{8523C523-1636-4CBF-B8F5-F30AD2B5753E}" type="sibTrans" cxnId="{3E871FF0-A9A8-4AE0-86FD-89A32E0B3000}">
      <dgm:prSet/>
      <dgm:spPr>
        <a:solidFill>
          <a:srgbClr val="739D82"/>
        </a:solidFill>
      </dgm:spPr>
      <dgm:t>
        <a:bodyPr/>
        <a:lstStyle/>
        <a:p>
          <a:endParaRPr lang="en-US"/>
        </a:p>
      </dgm:t>
    </dgm:pt>
    <dgm:pt modelId="{18713015-3DF2-4672-9CFD-58EAA83447FD}" type="pres">
      <dgm:prSet presAssocID="{06452B35-7AF7-4B7F-8649-C6D80EF1343C}" presName="Name0" presStyleCnt="0">
        <dgm:presLayoutVars>
          <dgm:dir/>
          <dgm:resizeHandles val="exact"/>
        </dgm:presLayoutVars>
      </dgm:prSet>
      <dgm:spPr/>
    </dgm:pt>
    <dgm:pt modelId="{2D2F0B9A-4A40-40F1-9E11-5AB74FF63EC7}" type="pres">
      <dgm:prSet presAssocID="{F1644A4A-1AAD-4E09-9EC8-5136ADC84F56}" presName="node" presStyleLbl="node1" presStyleIdx="0" presStyleCnt="3" custRadScaleRad="100712">
        <dgm:presLayoutVars>
          <dgm:bulletEnabled val="1"/>
        </dgm:presLayoutVars>
      </dgm:prSet>
      <dgm:spPr/>
    </dgm:pt>
    <dgm:pt modelId="{416B10E4-BFBE-4815-B017-68AFD5AAEDF5}" type="pres">
      <dgm:prSet presAssocID="{8D255871-FC02-4F34-B8C6-3FA9FA2BDDED}" presName="sibTrans" presStyleLbl="sibTrans2D1" presStyleIdx="0" presStyleCnt="3"/>
      <dgm:spPr/>
    </dgm:pt>
    <dgm:pt modelId="{AFCF77C0-F250-49D7-AC96-D969A6D5BDFA}" type="pres">
      <dgm:prSet presAssocID="{8D255871-FC02-4F34-B8C6-3FA9FA2BDDED}" presName="connectorText" presStyleLbl="sibTrans2D1" presStyleIdx="0" presStyleCnt="3"/>
      <dgm:spPr/>
    </dgm:pt>
    <dgm:pt modelId="{09E22393-4C44-4D38-ABF3-F60F2AED046F}" type="pres">
      <dgm:prSet presAssocID="{C2A84FBF-BCB8-4925-8C70-285F9757080A}" presName="node" presStyleLbl="node1" presStyleIdx="1" presStyleCnt="3">
        <dgm:presLayoutVars>
          <dgm:bulletEnabled val="1"/>
        </dgm:presLayoutVars>
      </dgm:prSet>
      <dgm:spPr/>
    </dgm:pt>
    <dgm:pt modelId="{FD1EF35F-57F5-43A4-AF3C-23D951317DA9}" type="pres">
      <dgm:prSet presAssocID="{97D7E473-4B37-41A9-A02F-25D77710E879}" presName="sibTrans" presStyleLbl="sibTrans2D1" presStyleIdx="1" presStyleCnt="3"/>
      <dgm:spPr/>
    </dgm:pt>
    <dgm:pt modelId="{321E9B4E-37F0-40D2-AA11-7C9CDC45769F}" type="pres">
      <dgm:prSet presAssocID="{97D7E473-4B37-41A9-A02F-25D77710E879}" presName="connectorText" presStyleLbl="sibTrans2D1" presStyleIdx="1" presStyleCnt="3"/>
      <dgm:spPr/>
    </dgm:pt>
    <dgm:pt modelId="{683DBF69-F7BA-4289-8953-4C11EDFD1CDC}" type="pres">
      <dgm:prSet presAssocID="{66FBC272-300C-469B-80CD-556B2816A572}" presName="node" presStyleLbl="node1" presStyleIdx="2" presStyleCnt="3">
        <dgm:presLayoutVars>
          <dgm:bulletEnabled val="1"/>
        </dgm:presLayoutVars>
      </dgm:prSet>
      <dgm:spPr/>
    </dgm:pt>
    <dgm:pt modelId="{C89DA374-0BFD-47C0-B899-0BFC61BC6B3D}" type="pres">
      <dgm:prSet presAssocID="{8523C523-1636-4CBF-B8F5-F30AD2B5753E}" presName="sibTrans" presStyleLbl="sibTrans2D1" presStyleIdx="2" presStyleCnt="3"/>
      <dgm:spPr/>
    </dgm:pt>
    <dgm:pt modelId="{E137C338-40A1-4D61-9F3E-E34FBFCA305D}" type="pres">
      <dgm:prSet presAssocID="{8523C523-1636-4CBF-B8F5-F30AD2B5753E}" presName="connectorText" presStyleLbl="sibTrans2D1" presStyleIdx="2" presStyleCnt="3"/>
      <dgm:spPr/>
    </dgm:pt>
  </dgm:ptLst>
  <dgm:cxnLst>
    <dgm:cxn modelId="{53AA0F01-7388-48E6-A785-765837533A7F}" type="presOf" srcId="{8523C523-1636-4CBF-B8F5-F30AD2B5753E}" destId="{C89DA374-0BFD-47C0-B899-0BFC61BC6B3D}" srcOrd="0" destOrd="0" presId="urn:microsoft.com/office/officeart/2005/8/layout/cycle7"/>
    <dgm:cxn modelId="{726C6B2C-9EA5-44AA-B68A-46F680108A57}" type="presOf" srcId="{F1644A4A-1AAD-4E09-9EC8-5136ADC84F56}" destId="{2D2F0B9A-4A40-40F1-9E11-5AB74FF63EC7}" srcOrd="0" destOrd="0" presId="urn:microsoft.com/office/officeart/2005/8/layout/cycle7"/>
    <dgm:cxn modelId="{46907D43-AF19-45DC-B325-453059375AC0}" type="presOf" srcId="{97D7E473-4B37-41A9-A02F-25D77710E879}" destId="{321E9B4E-37F0-40D2-AA11-7C9CDC45769F}" srcOrd="1" destOrd="0" presId="urn:microsoft.com/office/officeart/2005/8/layout/cycle7"/>
    <dgm:cxn modelId="{CC78ED65-1E9F-48F6-8EFB-D9DDCF76C668}" type="presOf" srcId="{C2A84FBF-BCB8-4925-8C70-285F9757080A}" destId="{09E22393-4C44-4D38-ABF3-F60F2AED046F}" srcOrd="0" destOrd="0" presId="urn:microsoft.com/office/officeart/2005/8/layout/cycle7"/>
    <dgm:cxn modelId="{B0FEF873-E0F6-4262-B330-5DB9462AAA58}" type="presOf" srcId="{8D255871-FC02-4F34-B8C6-3FA9FA2BDDED}" destId="{AFCF77C0-F250-49D7-AC96-D969A6D5BDFA}" srcOrd="1" destOrd="0" presId="urn:microsoft.com/office/officeart/2005/8/layout/cycle7"/>
    <dgm:cxn modelId="{D8517E56-0F90-4BA4-851C-7B8E06DD3319}" srcId="{06452B35-7AF7-4B7F-8649-C6D80EF1343C}" destId="{C2A84FBF-BCB8-4925-8C70-285F9757080A}" srcOrd="1" destOrd="0" parTransId="{2BF1304C-FDFF-4A3B-9757-67A61015BA45}" sibTransId="{97D7E473-4B37-41A9-A02F-25D77710E879}"/>
    <dgm:cxn modelId="{DADFF198-7F02-4883-A98D-054E6AFE284A}" type="presOf" srcId="{8D255871-FC02-4F34-B8C6-3FA9FA2BDDED}" destId="{416B10E4-BFBE-4815-B017-68AFD5AAEDF5}" srcOrd="0" destOrd="0" presId="urn:microsoft.com/office/officeart/2005/8/layout/cycle7"/>
    <dgm:cxn modelId="{F2D441A6-15D5-4886-8C90-3FE37C0E9770}" type="presOf" srcId="{97D7E473-4B37-41A9-A02F-25D77710E879}" destId="{FD1EF35F-57F5-43A4-AF3C-23D951317DA9}" srcOrd="0" destOrd="0" presId="urn:microsoft.com/office/officeart/2005/8/layout/cycle7"/>
    <dgm:cxn modelId="{242EEBA6-823A-4AEA-908A-0F470AE285EC}" type="presOf" srcId="{66FBC272-300C-469B-80CD-556B2816A572}" destId="{683DBF69-F7BA-4289-8953-4C11EDFD1CDC}" srcOrd="0" destOrd="0" presId="urn:microsoft.com/office/officeart/2005/8/layout/cycle7"/>
    <dgm:cxn modelId="{B71B77B0-62B9-4D90-9780-54D2C386C1E0}" type="presOf" srcId="{8523C523-1636-4CBF-B8F5-F30AD2B5753E}" destId="{E137C338-40A1-4D61-9F3E-E34FBFCA305D}" srcOrd="1" destOrd="0" presId="urn:microsoft.com/office/officeart/2005/8/layout/cycle7"/>
    <dgm:cxn modelId="{34D508DD-F708-49AD-AD53-CD98326D42DB}" srcId="{06452B35-7AF7-4B7F-8649-C6D80EF1343C}" destId="{F1644A4A-1AAD-4E09-9EC8-5136ADC84F56}" srcOrd="0" destOrd="0" parTransId="{BF526D03-0A34-481A-96A4-AEB4E790A836}" sibTransId="{8D255871-FC02-4F34-B8C6-3FA9FA2BDDED}"/>
    <dgm:cxn modelId="{3E871FF0-A9A8-4AE0-86FD-89A32E0B3000}" srcId="{06452B35-7AF7-4B7F-8649-C6D80EF1343C}" destId="{66FBC272-300C-469B-80CD-556B2816A572}" srcOrd="2" destOrd="0" parTransId="{4B0985B1-6BFF-4529-A587-FE72E8134D58}" sibTransId="{8523C523-1636-4CBF-B8F5-F30AD2B5753E}"/>
    <dgm:cxn modelId="{160083FA-C1EC-4003-953B-35E80DA0529D}" type="presOf" srcId="{06452B35-7AF7-4B7F-8649-C6D80EF1343C}" destId="{18713015-3DF2-4672-9CFD-58EAA83447FD}" srcOrd="0" destOrd="0" presId="urn:microsoft.com/office/officeart/2005/8/layout/cycle7"/>
    <dgm:cxn modelId="{9D3CB4B6-09E3-4D0D-A82D-4985A2E7D94B}" type="presParOf" srcId="{18713015-3DF2-4672-9CFD-58EAA83447FD}" destId="{2D2F0B9A-4A40-40F1-9E11-5AB74FF63EC7}" srcOrd="0" destOrd="0" presId="urn:microsoft.com/office/officeart/2005/8/layout/cycle7"/>
    <dgm:cxn modelId="{930CE0B9-DDD0-4790-A208-EB19512AF27B}" type="presParOf" srcId="{18713015-3DF2-4672-9CFD-58EAA83447FD}" destId="{416B10E4-BFBE-4815-B017-68AFD5AAEDF5}" srcOrd="1" destOrd="0" presId="urn:microsoft.com/office/officeart/2005/8/layout/cycle7"/>
    <dgm:cxn modelId="{5B18FC7C-753E-4BD3-9645-919BB2ECBCB0}" type="presParOf" srcId="{416B10E4-BFBE-4815-B017-68AFD5AAEDF5}" destId="{AFCF77C0-F250-49D7-AC96-D969A6D5BDFA}" srcOrd="0" destOrd="0" presId="urn:microsoft.com/office/officeart/2005/8/layout/cycle7"/>
    <dgm:cxn modelId="{4D9368F2-DCC1-4999-BF1F-1B1C64E72295}" type="presParOf" srcId="{18713015-3DF2-4672-9CFD-58EAA83447FD}" destId="{09E22393-4C44-4D38-ABF3-F60F2AED046F}" srcOrd="2" destOrd="0" presId="urn:microsoft.com/office/officeart/2005/8/layout/cycle7"/>
    <dgm:cxn modelId="{3A94B4BB-ECE6-406B-B1F4-AEC1190F652C}" type="presParOf" srcId="{18713015-3DF2-4672-9CFD-58EAA83447FD}" destId="{FD1EF35F-57F5-43A4-AF3C-23D951317DA9}" srcOrd="3" destOrd="0" presId="urn:microsoft.com/office/officeart/2005/8/layout/cycle7"/>
    <dgm:cxn modelId="{BDA0C608-B316-4605-A039-A1AA93143ED4}" type="presParOf" srcId="{FD1EF35F-57F5-43A4-AF3C-23D951317DA9}" destId="{321E9B4E-37F0-40D2-AA11-7C9CDC45769F}" srcOrd="0" destOrd="0" presId="urn:microsoft.com/office/officeart/2005/8/layout/cycle7"/>
    <dgm:cxn modelId="{FB5BD48B-394C-4BA5-B44A-555B78B411E7}" type="presParOf" srcId="{18713015-3DF2-4672-9CFD-58EAA83447FD}" destId="{683DBF69-F7BA-4289-8953-4C11EDFD1CDC}" srcOrd="4" destOrd="0" presId="urn:microsoft.com/office/officeart/2005/8/layout/cycle7"/>
    <dgm:cxn modelId="{F916C483-B72F-4D93-8485-595640525E4B}" type="presParOf" srcId="{18713015-3DF2-4672-9CFD-58EAA83447FD}" destId="{C89DA374-0BFD-47C0-B899-0BFC61BC6B3D}" srcOrd="5" destOrd="0" presId="urn:microsoft.com/office/officeart/2005/8/layout/cycle7"/>
    <dgm:cxn modelId="{2A447F2A-DD47-4D63-BBCD-2C57EF603E2C}" type="presParOf" srcId="{C89DA374-0BFD-47C0-B899-0BFC61BC6B3D}" destId="{E137C338-40A1-4D61-9F3E-E34FBFCA305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48140-E0A6-4B6D-B41F-67942FC41B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949368-8BED-40D9-8AB9-7F10C334B1EB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Call Hyatt@  800-821-6400</a:t>
          </a:r>
        </a:p>
      </dgm:t>
    </dgm:pt>
    <dgm:pt modelId="{B35DB25F-15BD-427C-A144-A1CA7A2F17EB}" type="parTrans" cxnId="{C22E6D80-F906-4783-9F03-93198D6B494E}">
      <dgm:prSet/>
      <dgm:spPr/>
      <dgm:t>
        <a:bodyPr/>
        <a:lstStyle/>
        <a:p>
          <a:endParaRPr lang="en-US"/>
        </a:p>
      </dgm:t>
    </dgm:pt>
    <dgm:pt modelId="{CCE031F4-C8BB-4CB0-BF13-8B32D254FC49}" type="sibTrans" cxnId="{C22E6D80-F906-4783-9F03-93198D6B494E}">
      <dgm:prSet/>
      <dgm:spPr/>
      <dgm:t>
        <a:bodyPr/>
        <a:lstStyle/>
        <a:p>
          <a:endParaRPr lang="en-US"/>
        </a:p>
      </dgm:t>
    </dgm:pt>
    <dgm:pt modelId="{E9576253-1E34-4E60-B095-B7A722034D0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Appointment with Local Attorney</a:t>
          </a:r>
        </a:p>
      </dgm:t>
    </dgm:pt>
    <dgm:pt modelId="{2C22DAF3-64B5-4E55-93A7-89C8493F831D}" type="parTrans" cxnId="{F72E2EF2-9CAB-440B-BF36-9626EDB1D691}">
      <dgm:prSet/>
      <dgm:spPr/>
      <dgm:t>
        <a:bodyPr/>
        <a:lstStyle/>
        <a:p>
          <a:endParaRPr lang="en-US"/>
        </a:p>
      </dgm:t>
    </dgm:pt>
    <dgm:pt modelId="{AC14C2C4-93EC-4A32-A2CA-08C7752C5CE1}" type="sibTrans" cxnId="{F72E2EF2-9CAB-440B-BF36-9626EDB1D691}">
      <dgm:prSet/>
      <dgm:spPr/>
      <dgm:t>
        <a:bodyPr/>
        <a:lstStyle/>
        <a:p>
          <a:endParaRPr lang="en-US"/>
        </a:p>
      </dgm:t>
    </dgm:pt>
    <dgm:pt modelId="{BB55275E-406C-49DF-A389-34FE9652D3F7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Free</a:t>
          </a:r>
          <a:r>
            <a:rPr lang="en-US" dirty="0"/>
            <a:t> or Reimbursement</a:t>
          </a:r>
        </a:p>
      </dgm:t>
    </dgm:pt>
    <dgm:pt modelId="{28C96528-2681-42C8-9E2B-6022DFCD82A6}" type="parTrans" cxnId="{30C42BEC-18C0-4BB9-8B7D-C73BF3531583}">
      <dgm:prSet/>
      <dgm:spPr/>
      <dgm:t>
        <a:bodyPr/>
        <a:lstStyle/>
        <a:p>
          <a:endParaRPr lang="en-US"/>
        </a:p>
      </dgm:t>
    </dgm:pt>
    <dgm:pt modelId="{91482274-726C-4300-B22E-2D8FB693F87B}" type="sibTrans" cxnId="{30C42BEC-18C0-4BB9-8B7D-C73BF3531583}">
      <dgm:prSet/>
      <dgm:spPr/>
      <dgm:t>
        <a:bodyPr/>
        <a:lstStyle/>
        <a:p>
          <a:endParaRPr lang="en-US"/>
        </a:p>
      </dgm:t>
    </dgm:pt>
    <dgm:pt modelId="{704A6EC1-F477-417F-B310-ECB744B25A43}" type="pres">
      <dgm:prSet presAssocID="{E2548140-E0A6-4B6D-B41F-67942FC41BBC}" presName="CompostProcess" presStyleCnt="0">
        <dgm:presLayoutVars>
          <dgm:dir/>
          <dgm:resizeHandles val="exact"/>
        </dgm:presLayoutVars>
      </dgm:prSet>
      <dgm:spPr/>
    </dgm:pt>
    <dgm:pt modelId="{B80E2B77-B5F9-49A0-9125-738676BD454D}" type="pres">
      <dgm:prSet presAssocID="{E2548140-E0A6-4B6D-B41F-67942FC41BBC}" presName="arrow" presStyleLbl="bgShp" presStyleIdx="0" presStyleCnt="1" custLinFactNeighborX="-14" custLinFactNeighborY="73"/>
      <dgm:spPr>
        <a:solidFill>
          <a:schemeClr val="bg1">
            <a:lumMod val="50000"/>
          </a:schemeClr>
        </a:solidFill>
      </dgm:spPr>
    </dgm:pt>
    <dgm:pt modelId="{3B380DD7-8A6D-4FCD-8C57-F6E8A1AB06E8}" type="pres">
      <dgm:prSet presAssocID="{E2548140-E0A6-4B6D-B41F-67942FC41BBC}" presName="linearProcess" presStyleCnt="0"/>
      <dgm:spPr/>
    </dgm:pt>
    <dgm:pt modelId="{69A8F36E-EBEF-4C51-AA9B-77687A56FE44}" type="pres">
      <dgm:prSet presAssocID="{B2949368-8BED-40D9-8AB9-7F10C334B1EB}" presName="textNode" presStyleLbl="node1" presStyleIdx="0" presStyleCnt="3">
        <dgm:presLayoutVars>
          <dgm:bulletEnabled val="1"/>
        </dgm:presLayoutVars>
      </dgm:prSet>
      <dgm:spPr/>
    </dgm:pt>
    <dgm:pt modelId="{1C24A318-3B3B-430B-85B2-D9539A1ED94E}" type="pres">
      <dgm:prSet presAssocID="{CCE031F4-C8BB-4CB0-BF13-8B32D254FC49}" presName="sibTrans" presStyleCnt="0"/>
      <dgm:spPr/>
    </dgm:pt>
    <dgm:pt modelId="{4A2954A2-7B29-4038-8D59-0CB1D8334D91}" type="pres">
      <dgm:prSet presAssocID="{E9576253-1E34-4E60-B095-B7A722034D08}" presName="textNode" presStyleLbl="node1" presStyleIdx="1" presStyleCnt="3">
        <dgm:presLayoutVars>
          <dgm:bulletEnabled val="1"/>
        </dgm:presLayoutVars>
      </dgm:prSet>
      <dgm:spPr/>
    </dgm:pt>
    <dgm:pt modelId="{9B81C00D-E4AC-404C-8DE6-9EF7007079DE}" type="pres">
      <dgm:prSet presAssocID="{AC14C2C4-93EC-4A32-A2CA-08C7752C5CE1}" presName="sibTrans" presStyleCnt="0"/>
      <dgm:spPr/>
    </dgm:pt>
    <dgm:pt modelId="{E48F677B-B487-44F6-B1EB-54E3142BBC85}" type="pres">
      <dgm:prSet presAssocID="{BB55275E-406C-49DF-A389-34FE9652D3F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4763445-3062-4DAC-8A3B-B5B516D64A1E}" type="presOf" srcId="{BB55275E-406C-49DF-A389-34FE9652D3F7}" destId="{E48F677B-B487-44F6-B1EB-54E3142BBC85}" srcOrd="0" destOrd="0" presId="urn:microsoft.com/office/officeart/2005/8/layout/hProcess9"/>
    <dgm:cxn modelId="{C22E6D80-F906-4783-9F03-93198D6B494E}" srcId="{E2548140-E0A6-4B6D-B41F-67942FC41BBC}" destId="{B2949368-8BED-40D9-8AB9-7F10C334B1EB}" srcOrd="0" destOrd="0" parTransId="{B35DB25F-15BD-427C-A144-A1CA7A2F17EB}" sibTransId="{CCE031F4-C8BB-4CB0-BF13-8B32D254FC49}"/>
    <dgm:cxn modelId="{2D046D81-570A-43CF-A9D5-F57DEA6849A8}" type="presOf" srcId="{E9576253-1E34-4E60-B095-B7A722034D08}" destId="{4A2954A2-7B29-4038-8D59-0CB1D8334D91}" srcOrd="0" destOrd="0" presId="urn:microsoft.com/office/officeart/2005/8/layout/hProcess9"/>
    <dgm:cxn modelId="{3CCA2394-1BD2-407D-9212-9DFA915E181B}" type="presOf" srcId="{B2949368-8BED-40D9-8AB9-7F10C334B1EB}" destId="{69A8F36E-EBEF-4C51-AA9B-77687A56FE44}" srcOrd="0" destOrd="0" presId="urn:microsoft.com/office/officeart/2005/8/layout/hProcess9"/>
    <dgm:cxn modelId="{A6A700D9-57D0-4A25-95F0-FBE92E126179}" type="presOf" srcId="{E2548140-E0A6-4B6D-B41F-67942FC41BBC}" destId="{704A6EC1-F477-417F-B310-ECB744B25A43}" srcOrd="0" destOrd="0" presId="urn:microsoft.com/office/officeart/2005/8/layout/hProcess9"/>
    <dgm:cxn modelId="{30C42BEC-18C0-4BB9-8B7D-C73BF3531583}" srcId="{E2548140-E0A6-4B6D-B41F-67942FC41BBC}" destId="{BB55275E-406C-49DF-A389-34FE9652D3F7}" srcOrd="2" destOrd="0" parTransId="{28C96528-2681-42C8-9E2B-6022DFCD82A6}" sibTransId="{91482274-726C-4300-B22E-2D8FB693F87B}"/>
    <dgm:cxn modelId="{F72E2EF2-9CAB-440B-BF36-9626EDB1D691}" srcId="{E2548140-E0A6-4B6D-B41F-67942FC41BBC}" destId="{E9576253-1E34-4E60-B095-B7A722034D08}" srcOrd="1" destOrd="0" parTransId="{2C22DAF3-64B5-4E55-93A7-89C8493F831D}" sibTransId="{AC14C2C4-93EC-4A32-A2CA-08C7752C5CE1}"/>
    <dgm:cxn modelId="{25DD4103-668A-4B77-99AC-FE66BC3E6107}" type="presParOf" srcId="{704A6EC1-F477-417F-B310-ECB744B25A43}" destId="{B80E2B77-B5F9-49A0-9125-738676BD454D}" srcOrd="0" destOrd="0" presId="urn:microsoft.com/office/officeart/2005/8/layout/hProcess9"/>
    <dgm:cxn modelId="{03851383-66C8-4EF8-9B3A-66FC98B3A17C}" type="presParOf" srcId="{704A6EC1-F477-417F-B310-ECB744B25A43}" destId="{3B380DD7-8A6D-4FCD-8C57-F6E8A1AB06E8}" srcOrd="1" destOrd="0" presId="urn:microsoft.com/office/officeart/2005/8/layout/hProcess9"/>
    <dgm:cxn modelId="{04E90A16-38CE-43D0-B394-D6EEBD24DB00}" type="presParOf" srcId="{3B380DD7-8A6D-4FCD-8C57-F6E8A1AB06E8}" destId="{69A8F36E-EBEF-4C51-AA9B-77687A56FE44}" srcOrd="0" destOrd="0" presId="urn:microsoft.com/office/officeart/2005/8/layout/hProcess9"/>
    <dgm:cxn modelId="{19CA1736-74DC-49EA-A46A-8076EBD562EA}" type="presParOf" srcId="{3B380DD7-8A6D-4FCD-8C57-F6E8A1AB06E8}" destId="{1C24A318-3B3B-430B-85B2-D9539A1ED94E}" srcOrd="1" destOrd="0" presId="urn:microsoft.com/office/officeart/2005/8/layout/hProcess9"/>
    <dgm:cxn modelId="{3E9CAB67-50D0-4D98-AACF-D6F69D3E85F5}" type="presParOf" srcId="{3B380DD7-8A6D-4FCD-8C57-F6E8A1AB06E8}" destId="{4A2954A2-7B29-4038-8D59-0CB1D8334D91}" srcOrd="2" destOrd="0" presId="urn:microsoft.com/office/officeart/2005/8/layout/hProcess9"/>
    <dgm:cxn modelId="{99F7F660-4BD9-474F-A4A7-94507508A703}" type="presParOf" srcId="{3B380DD7-8A6D-4FCD-8C57-F6E8A1AB06E8}" destId="{9B81C00D-E4AC-404C-8DE6-9EF7007079DE}" srcOrd="3" destOrd="0" presId="urn:microsoft.com/office/officeart/2005/8/layout/hProcess9"/>
    <dgm:cxn modelId="{55169AE3-7403-4994-A2E2-8F48B9759B8C}" type="presParOf" srcId="{3B380DD7-8A6D-4FCD-8C57-F6E8A1AB06E8}" destId="{E48F677B-B487-44F6-B1EB-54E3142BBC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F0B9A-4A40-40F1-9E11-5AB74FF63EC7}">
      <dsp:nvSpPr>
        <dsp:cNvPr id="0" name=""/>
        <dsp:cNvSpPr/>
      </dsp:nvSpPr>
      <dsp:spPr>
        <a:xfrm>
          <a:off x="2556761" y="0"/>
          <a:ext cx="1531460" cy="76573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VCAP Contribution</a:t>
          </a:r>
        </a:p>
      </dsp:txBody>
      <dsp:txXfrm>
        <a:off x="2579188" y="22427"/>
        <a:ext cx="1486606" cy="720876"/>
      </dsp:txXfrm>
    </dsp:sp>
    <dsp:sp modelId="{416B10E4-BFBE-4815-B017-68AFD5AAEDF5}">
      <dsp:nvSpPr>
        <dsp:cNvPr id="0" name=""/>
        <dsp:cNvSpPr/>
      </dsp:nvSpPr>
      <dsp:spPr>
        <a:xfrm rot="3600591">
          <a:off x="3555714" y="1344420"/>
          <a:ext cx="798094" cy="268005"/>
        </a:xfrm>
        <a:prstGeom prst="leftRightArrow">
          <a:avLst>
            <a:gd name="adj1" fmla="val 60000"/>
            <a:gd name="adj2" fmla="val 50000"/>
          </a:avLst>
        </a:prstGeom>
        <a:solidFill>
          <a:srgbClr val="739D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636116" y="1398021"/>
        <a:ext cx="637291" cy="160803"/>
      </dsp:txXfrm>
    </dsp:sp>
    <dsp:sp modelId="{09E22393-4C44-4D38-ABF3-F60F2AED046F}">
      <dsp:nvSpPr>
        <dsp:cNvPr id="0" name=""/>
        <dsp:cNvSpPr/>
      </dsp:nvSpPr>
      <dsp:spPr>
        <a:xfrm>
          <a:off x="3821300" y="2191116"/>
          <a:ext cx="1531460" cy="76573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Discount Period (&lt;10Y)</a:t>
          </a:r>
        </a:p>
      </dsp:txBody>
      <dsp:txXfrm>
        <a:off x="3843727" y="2213543"/>
        <a:ext cx="1486606" cy="720876"/>
      </dsp:txXfrm>
    </dsp:sp>
    <dsp:sp modelId="{FD1EF35F-57F5-43A4-AF3C-23D951317DA9}">
      <dsp:nvSpPr>
        <dsp:cNvPr id="0" name=""/>
        <dsp:cNvSpPr/>
      </dsp:nvSpPr>
      <dsp:spPr>
        <a:xfrm rot="10800000">
          <a:off x="2923444" y="2439978"/>
          <a:ext cx="798094" cy="268005"/>
        </a:xfrm>
        <a:prstGeom prst="leftRightArrow">
          <a:avLst>
            <a:gd name="adj1" fmla="val 60000"/>
            <a:gd name="adj2" fmla="val 50000"/>
          </a:avLst>
        </a:prstGeom>
        <a:solidFill>
          <a:srgbClr val="739D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03845" y="2493579"/>
        <a:ext cx="637291" cy="160803"/>
      </dsp:txXfrm>
    </dsp:sp>
    <dsp:sp modelId="{683DBF69-F7BA-4289-8953-4C11EDFD1CDC}">
      <dsp:nvSpPr>
        <dsp:cNvPr id="0" name=""/>
        <dsp:cNvSpPr/>
      </dsp:nvSpPr>
      <dsp:spPr>
        <a:xfrm>
          <a:off x="1292221" y="2191116"/>
          <a:ext cx="1531460" cy="76573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Billing Rate Discount</a:t>
          </a:r>
        </a:p>
      </dsp:txBody>
      <dsp:txXfrm>
        <a:off x="1314648" y="2213543"/>
        <a:ext cx="1486606" cy="720876"/>
      </dsp:txXfrm>
    </dsp:sp>
    <dsp:sp modelId="{C89DA374-0BFD-47C0-B899-0BFC61BC6B3D}">
      <dsp:nvSpPr>
        <dsp:cNvPr id="0" name=""/>
        <dsp:cNvSpPr/>
      </dsp:nvSpPr>
      <dsp:spPr>
        <a:xfrm rot="17999409">
          <a:off x="2291174" y="1344420"/>
          <a:ext cx="798094" cy="268005"/>
        </a:xfrm>
        <a:prstGeom prst="leftRightArrow">
          <a:avLst>
            <a:gd name="adj1" fmla="val 60000"/>
            <a:gd name="adj2" fmla="val 50000"/>
          </a:avLst>
        </a:prstGeom>
        <a:solidFill>
          <a:srgbClr val="739D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71576" y="1398021"/>
        <a:ext cx="637291" cy="16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E2B77-B5F9-49A0-9125-738676BD454D}">
      <dsp:nvSpPr>
        <dsp:cNvPr id="0" name=""/>
        <dsp:cNvSpPr/>
      </dsp:nvSpPr>
      <dsp:spPr>
        <a:xfrm>
          <a:off x="859693" y="0"/>
          <a:ext cx="9758680" cy="5105400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8F36E-EBEF-4C51-AA9B-77687A56FE44}">
      <dsp:nvSpPr>
        <dsp:cNvPr id="0" name=""/>
        <dsp:cNvSpPr/>
      </dsp:nvSpPr>
      <dsp:spPr>
        <a:xfrm>
          <a:off x="12332" y="1531620"/>
          <a:ext cx="3695382" cy="20421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Call Hyatt@  800-821-6400</a:t>
          </a:r>
        </a:p>
      </dsp:txBody>
      <dsp:txXfrm>
        <a:off x="112022" y="1631310"/>
        <a:ext cx="3496002" cy="1842780"/>
      </dsp:txXfrm>
    </dsp:sp>
    <dsp:sp modelId="{4A2954A2-7B29-4038-8D59-0CB1D8334D91}">
      <dsp:nvSpPr>
        <dsp:cNvPr id="0" name=""/>
        <dsp:cNvSpPr/>
      </dsp:nvSpPr>
      <dsp:spPr>
        <a:xfrm>
          <a:off x="3892708" y="1531620"/>
          <a:ext cx="3695382" cy="20421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Appointment with Local Attorney</a:t>
          </a:r>
        </a:p>
      </dsp:txBody>
      <dsp:txXfrm>
        <a:off x="3992398" y="1631310"/>
        <a:ext cx="3496002" cy="1842780"/>
      </dsp:txXfrm>
    </dsp:sp>
    <dsp:sp modelId="{E48F677B-B487-44F6-B1EB-54E3142BBC85}">
      <dsp:nvSpPr>
        <dsp:cNvPr id="0" name=""/>
        <dsp:cNvSpPr/>
      </dsp:nvSpPr>
      <dsp:spPr>
        <a:xfrm>
          <a:off x="7773084" y="1531620"/>
          <a:ext cx="3695382" cy="20421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Free</a:t>
          </a:r>
          <a:r>
            <a:rPr lang="en-US" sz="3700" kern="1200" dirty="0"/>
            <a:t> or Reimbursement</a:t>
          </a:r>
        </a:p>
      </dsp:txBody>
      <dsp:txXfrm>
        <a:off x="7872774" y="1631310"/>
        <a:ext cx="3496002" cy="184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D4DCF-161D-40BB-A9AD-74349E852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32C8A-DC85-4BEB-9D84-BB4E32A12D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20AF-F44F-42FA-9DC2-28617770F89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89826-0976-4670-A6DA-1B3155C611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AE07B-63FF-4888-A0C1-2242A18D7D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C1803-A2E4-46CA-80D7-4454F35F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1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14A3-72E1-3943-BE42-D1C8BC611C7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DA2A-51FC-214B-B910-AF601010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6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8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2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34C014-EEB0-417F-A351-80F87E4CA08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0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34C014-EEB0-417F-A351-80F87E4CA08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4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2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4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44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74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51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990" b="0" i="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3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4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67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99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4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0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3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3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0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8759C09-6AAF-475A-A404-58C59470E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696913"/>
            <a:ext cx="6199187" cy="348773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05" y="4414840"/>
            <a:ext cx="5504204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0323" y="2014539"/>
            <a:ext cx="9144000" cy="2100263"/>
          </a:xfrm>
        </p:spPr>
        <p:txBody>
          <a:bodyPr lIns="0" tIns="0" rIns="0" anchor="b" anchorCtr="0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0323" y="4212191"/>
            <a:ext cx="9144000" cy="1045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15349" y="342901"/>
            <a:ext cx="7038975" cy="573087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  <a:lvl2pPr marL="45720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Report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0323" y="5922647"/>
            <a:ext cx="9144000" cy="320675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FontTx/>
              <a:buNone/>
              <a:defRPr sz="1800" b="0" i="0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01712" y="6243322"/>
            <a:ext cx="185261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F74060A-9E82-40D4-9127-1BD5D298D628}" type="datetime4">
              <a:rPr lang="en-US" smtClean="0"/>
              <a:t>September 24,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4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F35A0F-C3E4-40C0-AC59-9D3687765037}"/>
              </a:ext>
            </a:extLst>
          </p:cNvPr>
          <p:cNvSpPr/>
          <p:nvPr userDrawn="1"/>
        </p:nvSpPr>
        <p:spPr>
          <a:xfrm>
            <a:off x="0" y="0"/>
            <a:ext cx="12192000" cy="1088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0081" y="1238492"/>
            <a:ext cx="11014711" cy="449079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0082" y="0"/>
            <a:ext cx="11013047" cy="105156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5" y="6199634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fld id="{B1C5863E-E0FB-495D-B5B5-F682FBCA00CD}" type="datetime4">
              <a:rPr lang="en-US" smtClean="0"/>
              <a:t>September 24,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853" y="6199634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latin typeface="Calibri" panose="020F0502020204030204" pitchFamily="34" charset="0"/>
              </a:rPr>
              <a:t>| Pg. </a:t>
            </a:r>
            <a:fld id="{818D94B4-8502-5D40-8A2F-77E12E792061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Powerhill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F35A0F-C3E4-40C0-AC59-9D3687765037}"/>
              </a:ext>
            </a:extLst>
          </p:cNvPr>
          <p:cNvSpPr/>
          <p:nvPr userDrawn="1"/>
        </p:nvSpPr>
        <p:spPr>
          <a:xfrm>
            <a:off x="0" y="0"/>
            <a:ext cx="12192000" cy="1088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5" y="6199634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fld id="{8278BA96-4018-4E0F-86FC-E7246BA0ECBF}" type="datetime4">
              <a:rPr lang="en-US" smtClean="0"/>
              <a:t>September 24,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9" y="6199634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latin typeface="Calibri" panose="020F0502020204030204" pitchFamily="34" charset="0"/>
              </a:rPr>
              <a:t>| Pg. </a:t>
            </a:r>
            <a:fld id="{818D94B4-8502-5D40-8A2F-77E12E792061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1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1016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0" y="2209800"/>
            <a:ext cx="9245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67D1A-EDF5-452B-82E2-00F3C1649ADC}" type="datetime4">
              <a:rPr lang="en-US" sz="2400" smtClean="0">
                <a:solidFill>
                  <a:srgbClr val="000000"/>
                </a:solidFill>
              </a:rPr>
              <a:t>September 24, 2018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064415" y="6196276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fld id="{E4BAC1E7-0CAF-45AE-A6E0-57FA74361E9F}" type="datetime4">
              <a:rPr lang="en-US" smtClean="0"/>
              <a:t>September 24,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291" y="6196276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latin typeface="Calibri" panose="020F0502020204030204" pitchFamily="34" charset="0"/>
              </a:rPr>
              <a:t>| Pg. </a:t>
            </a:r>
            <a:fld id="{818D94B4-8502-5D40-8A2F-77E12E792061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94ABE-5618-42FE-A2F0-B898318572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082" y="6035470"/>
            <a:ext cx="1467175" cy="6295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1"/>
            <a:ext cx="10972800" cy="105219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689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0" r:id="rId3"/>
    <p:sldLayoutId id="214748370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+mn-lt"/>
          <a:ea typeface="Arial Rounded MT Bold" panose="020F0704030504030204" pitchFamily="34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hyperlink" Target="mailto:allison.Smudricks@nreca.coop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9.gi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lk-9Kdv9q2Fa-M&amp;tbnid=jpaj2awBY9fjmM:&amp;ved=0CAUQjRw&amp;url=http://www.benefits.org/&amp;ei=iGBqU5bwBJaoyATZ3YLwBA&amp;bvm=bv.66111022,d.aWc&amp;psig=AFQjCNGHUzYOJ8Tajub0kUePVPRWNNJUwA&amp;ust=13995667680926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3"/>
          <p:cNvSpPr>
            <a:spLocks noGrp="1" noChangeArrowheads="1"/>
          </p:cNvSpPr>
          <p:nvPr>
            <p:ph type="ctrTitle"/>
          </p:nvPr>
        </p:nvSpPr>
        <p:spPr>
          <a:xfrm>
            <a:off x="156150" y="2243136"/>
            <a:ext cx="11473300" cy="2100263"/>
          </a:xfrm>
        </p:spPr>
        <p:txBody>
          <a:bodyPr>
            <a:normAutofit/>
          </a:bodyPr>
          <a:lstStyle/>
          <a:p>
            <a:r>
              <a:rPr lang="en-US" sz="3600" dirty="0"/>
              <a:t>Florida Electric Cooperatives Association</a:t>
            </a:r>
            <a:br>
              <a:rPr lang="en-US" sz="3600" dirty="0"/>
            </a:br>
            <a:r>
              <a:rPr lang="en-US" sz="3600" dirty="0"/>
              <a:t>2018 Finance &amp; Accounting/Human Resources Conference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Allison Smudricks</a:t>
            </a:r>
          </a:p>
          <a:p>
            <a:r>
              <a:rPr lang="en-US" sz="2600" dirty="0"/>
              <a:t>Field Services Representative</a:t>
            </a:r>
          </a:p>
          <a:p>
            <a:r>
              <a:rPr lang="en-US" sz="2600" dirty="0"/>
              <a:t>Friday, September 21, 2018</a:t>
            </a:r>
          </a:p>
          <a:p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3759200" y="4876800"/>
            <a:ext cx="42672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•"/>
              <a:defRPr sz="24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–"/>
              <a:defRPr sz="2000">
                <a:solidFill>
                  <a:schemeClr val="tx1"/>
                </a:solidFill>
                <a:latin typeface="Arial" pitchFamily="-60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•"/>
              <a:defRPr>
                <a:solidFill>
                  <a:schemeClr val="tx1"/>
                </a:solidFill>
                <a:latin typeface="Arial" pitchFamily="-60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–"/>
              <a:defRPr sz="1600">
                <a:solidFill>
                  <a:schemeClr val="tx1"/>
                </a:solidFill>
                <a:latin typeface="Arial" pitchFamily="-60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»"/>
              <a:defRPr sz="1600">
                <a:solidFill>
                  <a:schemeClr val="tx1"/>
                </a:solidFill>
                <a:latin typeface="Arial" pitchFamily="-60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673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sz="16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CC7BF7-0D1B-43EB-84A8-2BF93340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 Plan Key Performance Indicators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21554E-DA44-4B4E-B666-5996F753D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556" y="1428098"/>
            <a:ext cx="11428888" cy="332249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CA7960E-4A68-4D17-A019-E402C5DE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84" y="4664493"/>
            <a:ext cx="8788755" cy="12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2F48D3-9808-45D0-823D-787E1724C011}"/>
              </a:ext>
            </a:extLst>
          </p:cNvPr>
          <p:cNvSpPr/>
          <p:nvPr/>
        </p:nvSpPr>
        <p:spPr>
          <a:xfrm>
            <a:off x="2620537" y="4103289"/>
            <a:ext cx="1025912" cy="400110"/>
          </a:xfrm>
          <a:prstGeom prst="rect">
            <a:avLst/>
          </a:prstGeom>
          <a:solidFill>
            <a:srgbClr val="B4B4E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2700000" sx="109000" sy="109000" algn="tl" rotWithShape="0">
                    <a:prstClr val="black">
                      <a:alpha val="27000"/>
                    </a:prstClr>
                  </a:outerShdw>
                </a:effectLst>
              </a:rPr>
              <a:t>18.53%</a:t>
            </a:r>
          </a:p>
        </p:txBody>
      </p:sp>
    </p:spTree>
    <p:extLst>
      <p:ext uri="{BB962C8B-B14F-4D97-AF65-F5344CB8AC3E}">
        <p14:creationId xmlns:p14="http://schemas.microsoft.com/office/powerpoint/2010/main" val="7264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533400"/>
          </a:xfrm>
        </p:spPr>
        <p:txBody>
          <a:bodyPr/>
          <a:lstStyle/>
          <a:p>
            <a:pPr algn="ctr"/>
            <a:r>
              <a:rPr lang="en-US" sz="2400"/>
              <a:t>Prevalence of Key Co-op RS Plan Provisions: FL vs U.S.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37" y="1269999"/>
            <a:ext cx="8964926" cy="48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51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533400"/>
          </a:xfrm>
        </p:spPr>
        <p:txBody>
          <a:bodyPr/>
          <a:lstStyle/>
          <a:p>
            <a:pPr algn="ctr"/>
            <a:r>
              <a:rPr lang="en-US" sz="2400"/>
              <a:t>Other RS Plan Provisions: FL vs U.S.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55" y="1270002"/>
            <a:ext cx="8788090" cy="489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08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402B8F-D27E-4753-B071-4D297D88A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449" y="1238250"/>
            <a:ext cx="7626290" cy="449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E090AC-DD6C-47E1-AD18-968FDAF7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5" y="-48240"/>
            <a:ext cx="11013047" cy="1051560"/>
          </a:xfrm>
        </p:spPr>
        <p:txBody>
          <a:bodyPr/>
          <a:lstStyle/>
          <a:p>
            <a:r>
              <a:rPr lang="en-US" dirty="0"/>
              <a:t>RS Plan Enhancements</a:t>
            </a:r>
          </a:p>
        </p:txBody>
      </p:sp>
    </p:spTree>
    <p:extLst>
      <p:ext uri="{BB962C8B-B14F-4D97-AF65-F5344CB8AC3E}">
        <p14:creationId xmlns:p14="http://schemas.microsoft.com/office/powerpoint/2010/main" val="86141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40081" y="1307942"/>
            <a:ext cx="11014711" cy="4490798"/>
          </a:xfrm>
        </p:spPr>
        <p:txBody>
          <a:bodyPr/>
          <a:lstStyle/>
          <a:p>
            <a:pPr lvl="0"/>
            <a:r>
              <a:rPr lang="en-US" dirty="0"/>
              <a:t>The VCAP program permits co-ops to make flexible and accelerated RS contributions.</a:t>
            </a:r>
          </a:p>
          <a:p>
            <a:r>
              <a:rPr lang="en-US" dirty="0"/>
              <a:t>The VCAP contribution can be converted into a lower and/or constant billing percentage discount (Trust Contribution only, not administrative fees)</a:t>
            </a:r>
          </a:p>
          <a:p>
            <a:r>
              <a:rPr lang="en-US" dirty="0"/>
              <a:t>VCAP is tracked and reported over time via your notional “VCAP account balance.” The billing rate discount ends when the co-op’s notional VCAP account balance reaches zero.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9378" y="0"/>
            <a:ext cx="11013047" cy="105156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Voluntary Contribution Accelerated Program (VCAP)  Overview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06400" y="62484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ヒラギノ角ゴ Pro W3" charset="-128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3333FF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5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VCAP vs. 2013 Prepayment Program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42316"/>
              </p:ext>
            </p:extLst>
          </p:nvPr>
        </p:nvGraphicFramePr>
        <p:xfrm>
          <a:off x="731522" y="1220983"/>
          <a:ext cx="10756054" cy="4348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701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2013 Prepayment Program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VCAP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19">
                <a:tc>
                  <a:txBody>
                    <a:bodyPr/>
                    <a:lstStyle/>
                    <a:p>
                      <a:r>
                        <a:rPr lang="en-US" sz="1700" dirty="0"/>
                        <a:t>1. C</a:t>
                      </a:r>
                      <a:r>
                        <a:rPr lang="en-US" sz="1700" baseline="0" dirty="0"/>
                        <a:t>ontribution amount</a:t>
                      </a:r>
                      <a:endParaRPr lang="en-US" sz="17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Fixed (Approx. 2.5 x expected 2013 RS trust contribution)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Variable (Set by co-op,</a:t>
                      </a:r>
                      <a:r>
                        <a:rPr lang="en-US" sz="1700" baseline="0" dirty="0"/>
                        <a:t> but </a:t>
                      </a:r>
                      <a:r>
                        <a:rPr lang="en-US" sz="1700" dirty="0"/>
                        <a:t>prudent to keep below unfunded liability)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01">
                <a:tc>
                  <a:txBody>
                    <a:bodyPr/>
                    <a:lstStyle/>
                    <a:p>
                      <a:r>
                        <a:rPr lang="en-US" sz="1700" dirty="0"/>
                        <a:t>2. Billing rate discount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Fixed (Approx. 25% of the 2013  base billing rate)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Variable (Set</a:t>
                      </a:r>
                      <a:r>
                        <a:rPr lang="en-US" sz="1700" baseline="0" dirty="0"/>
                        <a:t> by co-op or based on $ contribution/discount period)</a:t>
                      </a:r>
                      <a:endParaRPr lang="en-US" sz="17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01">
                <a:tc>
                  <a:txBody>
                    <a:bodyPr/>
                    <a:lstStyle/>
                    <a:p>
                      <a:r>
                        <a:rPr lang="en-US" sz="1700" dirty="0"/>
                        <a:t>3. Billing rate discount period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Consistent </a:t>
                      </a:r>
                      <a:r>
                        <a:rPr lang="en-US" sz="1700" baseline="0" dirty="0"/>
                        <a:t>(</a:t>
                      </a:r>
                      <a:r>
                        <a:rPr lang="en-US" sz="1700" dirty="0"/>
                        <a:t>rate differential for prepayers vs non-prepayers lasts approx. 15 years from 2013)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Variable</a:t>
                      </a:r>
                      <a:r>
                        <a:rPr lang="en-US" sz="1700" baseline="0" dirty="0"/>
                        <a:t> (</a:t>
                      </a:r>
                      <a:r>
                        <a:rPr lang="en-US" sz="1700" dirty="0"/>
                        <a:t>Set by co-op,</a:t>
                      </a:r>
                      <a:r>
                        <a:rPr lang="en-US" sz="1700" baseline="0" dirty="0"/>
                        <a:t> but </a:t>
                      </a:r>
                      <a:r>
                        <a:rPr lang="en-US" sz="1700" dirty="0"/>
                        <a:t>not more</a:t>
                      </a:r>
                      <a:r>
                        <a:rPr lang="en-US" sz="1700" baseline="0" dirty="0"/>
                        <a:t> than</a:t>
                      </a:r>
                      <a:r>
                        <a:rPr lang="en-US" sz="1700" dirty="0"/>
                        <a:t> 10 years from contribution date)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01">
                <a:tc>
                  <a:txBody>
                    <a:bodyPr/>
                    <a:lstStyle/>
                    <a:p>
                      <a:r>
                        <a:rPr lang="en-US" sz="1700" dirty="0"/>
                        <a:t>4. Timing/</a:t>
                      </a:r>
                      <a:r>
                        <a:rPr lang="en-US" sz="1700" baseline="0" dirty="0"/>
                        <a:t> flexibility</a:t>
                      </a:r>
                      <a:endParaRPr lang="en-US" sz="17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Closed (2013 Prepayment Program is not available</a:t>
                      </a:r>
                      <a:r>
                        <a:rPr lang="en-US" sz="1700" baseline="0" dirty="0"/>
                        <a:t> for </a:t>
                      </a:r>
                      <a:r>
                        <a:rPr lang="en-US" sz="1700" dirty="0"/>
                        <a:t>any additional contributions)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Ongoing (Note: future availability and terms subject to approval of the RS Plan fiduciary committee)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01">
                <a:tc>
                  <a:txBody>
                    <a:bodyPr/>
                    <a:lstStyle/>
                    <a:p>
                      <a:r>
                        <a:rPr lang="en-US" sz="1700" dirty="0"/>
                        <a:t>5. Co-op participation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If co-op participated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in program, generally required</a:t>
                      </a:r>
                      <a:r>
                        <a:rPr lang="en-US" sz="1700" baseline="0" dirty="0"/>
                        <a:t> to</a:t>
                      </a:r>
                      <a:r>
                        <a:rPr lang="en-US" sz="1700" dirty="0"/>
                        <a:t> prepay for </a:t>
                      </a:r>
                      <a:r>
                        <a:rPr lang="en-US" sz="1700" u="sng" dirty="0"/>
                        <a:t>all</a:t>
                      </a:r>
                      <a:r>
                        <a:rPr lang="en-US" sz="1700" dirty="0"/>
                        <a:t> plans/sub-groups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Co-op chooses which plans /sub-groups to include, and can</a:t>
                      </a:r>
                      <a:r>
                        <a:rPr lang="en-US" sz="1700" baseline="0" dirty="0"/>
                        <a:t> vary the items listed above for each plan</a:t>
                      </a:r>
                      <a:endParaRPr lang="en-US" sz="17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73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Co-ops selects two of the three parameters below.</a:t>
            </a:r>
          </a:p>
          <a:p>
            <a:r>
              <a:rPr lang="en-US" dirty="0"/>
              <a:t>The third parameter is set based on this selection.</a:t>
            </a:r>
          </a:p>
          <a:p>
            <a:r>
              <a:rPr lang="en-US" dirty="0"/>
              <a:t>VCAP will be offered beginning 1/1/19 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VCAP Overview (cont.)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8210359"/>
              </p:ext>
            </p:extLst>
          </p:nvPr>
        </p:nvGraphicFramePr>
        <p:xfrm>
          <a:off x="2695787" y="3049555"/>
          <a:ext cx="6644983" cy="295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41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Smooths annual operating costs for a co-op facing large future expenditures</a:t>
            </a:r>
          </a:p>
          <a:p>
            <a:pPr lvl="0"/>
            <a:r>
              <a:rPr lang="en-US" dirty="0"/>
              <a:t>Interest rate arbitrage:</a:t>
            </a:r>
          </a:p>
          <a:p>
            <a:pPr lvl="1"/>
            <a:r>
              <a:rPr lang="en-US" dirty="0"/>
              <a:t>Use current cash more effectively (or borrow at low interest rate)</a:t>
            </a:r>
          </a:p>
          <a:p>
            <a:pPr lvl="1"/>
            <a:r>
              <a:rPr lang="en-US" dirty="0"/>
              <a:t>VCAP account credited with RS Plan investment return (+/-)</a:t>
            </a:r>
          </a:p>
          <a:p>
            <a:pPr lvl="0"/>
            <a:r>
              <a:rPr lang="en-US" dirty="0"/>
              <a:t>VCAP funds the excess of actual required monthly contributions above the capped contribution level</a:t>
            </a:r>
          </a:p>
          <a:p>
            <a:pPr lvl="0"/>
            <a:r>
              <a:rPr lang="en-US" dirty="0"/>
              <a:t>Under VCAP co-ops can target a constant proportional reduction, or a constant billing rate, for the duration of the discount period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1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7/1/18  for all plans that do not offer the optional death benefit</a:t>
            </a:r>
          </a:p>
          <a:p>
            <a:r>
              <a:rPr lang="en-US" dirty="0"/>
              <a:t>Cost neutral – why?</a:t>
            </a:r>
          </a:p>
          <a:p>
            <a:pPr lvl="1"/>
            <a:r>
              <a:rPr lang="en-US" dirty="0"/>
              <a:t>Due to this change, participants are expected to quasi-retire a few months later than currently</a:t>
            </a:r>
          </a:p>
          <a:p>
            <a:pPr lvl="1"/>
            <a:r>
              <a:rPr lang="en-US" dirty="0"/>
              <a:t>Added months of contributions, combined with a lower present value due to later retirement, is expected to offset the increased cost of the few who decease</a:t>
            </a:r>
          </a:p>
          <a:p>
            <a:pPr lvl="1"/>
            <a:r>
              <a:rPr lang="en-US" dirty="0"/>
              <a:t>The 5% cost for the optional death benefit has this neutral post-NRA cost already built in:</a:t>
            </a:r>
          </a:p>
          <a:p>
            <a:pPr lvl="2"/>
            <a:r>
              <a:rPr lang="en-US" dirty="0"/>
              <a:t>So there will be no reduction in the current 5% cost</a:t>
            </a:r>
          </a:p>
          <a:p>
            <a:pPr lvl="2"/>
            <a:r>
              <a:rPr lang="en-US" dirty="0"/>
              <a:t>Basically the 5% cost covers the added cost of pre-NRA death benefits (those over the cost of the standard death benefit)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Standard Death Benefit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8351" y="6407853"/>
            <a:ext cx="186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58F268-DAE5-42BD-BAD1-8FDD334630FF}" type="slidenum">
              <a:rPr lang="en-US" sz="1200" smtClean="0">
                <a:solidFill>
                  <a:schemeClr val="bg1"/>
                </a:solidFill>
              </a:rPr>
              <a:pPr algn="r"/>
              <a:t>17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5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40081" y="1157467"/>
            <a:ext cx="11014711" cy="4490798"/>
          </a:xfrm>
        </p:spPr>
        <p:txBody>
          <a:bodyPr/>
          <a:lstStyle/>
          <a:p>
            <a:r>
              <a:rPr lang="en-US" dirty="0"/>
              <a:t>Each co-op may remove the lump sum and/or quasi-retirement distribution option from the RS Plan</a:t>
            </a:r>
          </a:p>
          <a:p>
            <a:pPr lvl="1"/>
            <a:r>
              <a:rPr lang="en-US" dirty="0"/>
              <a:t>All benefits accrued prior to the change are protected</a:t>
            </a:r>
          </a:p>
          <a:p>
            <a:r>
              <a:rPr lang="en-US" dirty="0"/>
              <a:t>Cost reduction for lump sum opt-out</a:t>
            </a:r>
          </a:p>
          <a:p>
            <a:pPr lvl="1"/>
            <a:r>
              <a:rPr lang="en-US" dirty="0"/>
              <a:t>Up to 5% of annual billing rate for “</a:t>
            </a:r>
            <a:r>
              <a:rPr lang="en-US" dirty="0" err="1"/>
              <a:t>prepayers</a:t>
            </a:r>
            <a:r>
              <a:rPr lang="en-US" dirty="0"/>
              <a:t>”*</a:t>
            </a:r>
          </a:p>
          <a:p>
            <a:pPr lvl="1"/>
            <a:r>
              <a:rPr lang="en-US" dirty="0"/>
              <a:t>Up to 3.75% of annual billing rate for “non-</a:t>
            </a:r>
            <a:r>
              <a:rPr lang="en-US" dirty="0" err="1"/>
              <a:t>prepayers</a:t>
            </a:r>
            <a:r>
              <a:rPr lang="en-US" dirty="0"/>
              <a:t>”*</a:t>
            </a:r>
          </a:p>
          <a:p>
            <a:r>
              <a:rPr lang="en-US" dirty="0"/>
              <a:t>No cost reduction for quasi-retirement opt-out (initially)</a:t>
            </a:r>
          </a:p>
          <a:p>
            <a:r>
              <a:rPr lang="en-US" dirty="0"/>
              <a:t>Cannot opt back in for 5 years</a:t>
            </a:r>
          </a:p>
          <a:p>
            <a:pPr lvl="1"/>
            <a:r>
              <a:rPr lang="en-US" dirty="0"/>
              <a:t>And vice versa</a:t>
            </a:r>
          </a:p>
          <a:p>
            <a:r>
              <a:rPr lang="en-US" dirty="0"/>
              <a:t>January 1, 2019 is the earliest effective date you may adopt this change.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 Lump Sum/Quasi-Retirement Opt-out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1638" y="5705185"/>
            <a:ext cx="581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*Trust contributions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8351" y="6407853"/>
            <a:ext cx="186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58F268-DAE5-42BD-BAD1-8FDD334630FF}" type="slidenum">
              <a:rPr lang="en-US" sz="1200" smtClean="0">
                <a:solidFill>
                  <a:schemeClr val="bg1"/>
                </a:solidFill>
              </a:rPr>
              <a:pPr algn="r"/>
              <a:t>18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NRECA Added Value</a:t>
            </a:r>
          </a:p>
          <a:p>
            <a:r>
              <a:rPr lang="en-US" dirty="0"/>
              <a:t>Retirement Security (RS) Plan Update</a:t>
            </a:r>
          </a:p>
          <a:p>
            <a:r>
              <a:rPr lang="en-US" dirty="0"/>
              <a:t>401(k) Pension Plan Update</a:t>
            </a:r>
          </a:p>
          <a:p>
            <a:r>
              <a:rPr lang="en-US" dirty="0"/>
              <a:t>2018 NRECA Group Benefit Enhancements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5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401(k) Pension Plan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46" y="1419225"/>
            <a:ext cx="89916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8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23900"/>
              </p:ext>
            </p:extLst>
          </p:nvPr>
        </p:nvGraphicFramePr>
        <p:xfrm>
          <a:off x="2199190" y="1192191"/>
          <a:ext cx="6771190" cy="5383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512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/>
                        <a:t>Stable Income</a:t>
                      </a:r>
                      <a:endParaRPr lang="en-US" sz="17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Short-Term Bond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/>
                        <a:t>Value Stock Fund</a:t>
                      </a:r>
                      <a:endParaRPr lang="en-US" sz="17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13.76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9.40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11.70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S&amp;P 500 Stock Index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International Stock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20.11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7.60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Small Company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6.54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11.60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/>
                        <a:t>Diversified Growth</a:t>
                      </a:r>
                      <a:endParaRPr lang="en-US" sz="17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30.91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18.98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Retirement TDP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3.70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5.11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2020 TDP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6.85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5.11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2030 TDP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9.47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5.66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6.62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2040 TDP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6.82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7.84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 dirty="0"/>
                        <a:t>2050 TDP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12.59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7.26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en-US" sz="1700"/>
                        <a:t>2060 TDP</a:t>
                      </a:r>
                      <a:endParaRPr lang="en-US" sz="17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1"/>
            <a:ext cx="10972800" cy="1052196"/>
          </a:xfrm>
        </p:spPr>
        <p:txBody>
          <a:bodyPr anchor="ctr">
            <a:normAutofit/>
          </a:bodyPr>
          <a:lstStyle/>
          <a:p>
            <a:r>
              <a:rPr lang="en-US" altLang="en-US" b="0" dirty="0"/>
              <a:t>401(k) Plan Investment Returns (as of March 31, 2018)</a:t>
            </a:r>
            <a:endParaRPr lang="en-US" altLang="en-US" b="0" dirty="0"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284112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Enhancements to the NRECA 401(k) Pension Plan:</a:t>
            </a:r>
          </a:p>
          <a:p>
            <a:pPr lvl="1"/>
            <a:r>
              <a:rPr lang="en-US" dirty="0"/>
              <a:t>Added </a:t>
            </a:r>
            <a:r>
              <a:rPr lang="en-US" b="1" dirty="0"/>
              <a:t>2060 Target Date Portfolio</a:t>
            </a:r>
          </a:p>
          <a:p>
            <a:pPr lvl="1"/>
            <a:r>
              <a:rPr lang="en-US" dirty="0"/>
              <a:t>Restructured Money Market Fund into the </a:t>
            </a:r>
          </a:p>
          <a:p>
            <a:pPr lvl="2"/>
            <a:r>
              <a:rPr lang="en-US" dirty="0"/>
              <a:t>Stable Income Fund</a:t>
            </a:r>
          </a:p>
          <a:p>
            <a:pPr lvl="2"/>
            <a:r>
              <a:rPr lang="en-US" dirty="0"/>
              <a:t>Appointed PIMCO as fund manager</a:t>
            </a:r>
          </a:p>
          <a:p>
            <a:pPr lvl="1"/>
            <a:r>
              <a:rPr lang="en-US" dirty="0"/>
              <a:t>Renamed </a:t>
            </a:r>
            <a:r>
              <a:rPr lang="en-US" b="1" dirty="0"/>
              <a:t>Growth &amp; Income Stock Fund </a:t>
            </a:r>
            <a:r>
              <a:rPr lang="en-US" dirty="0"/>
              <a:t>as the Value Stock Fund to match investment strategy</a:t>
            </a:r>
          </a:p>
          <a:p>
            <a:pPr lvl="1"/>
            <a:r>
              <a:rPr lang="en-US" dirty="0"/>
              <a:t>Updated </a:t>
            </a:r>
            <a:r>
              <a:rPr lang="en-US" b="1" dirty="0"/>
              <a:t>investment strategy </a:t>
            </a:r>
            <a:r>
              <a:rPr lang="en-US" dirty="0"/>
              <a:t>relative to the International Stock Fund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186932"/>
            <a:ext cx="11013047" cy="1051560"/>
          </a:xfrm>
        </p:spPr>
        <p:txBody>
          <a:bodyPr/>
          <a:lstStyle/>
          <a:p>
            <a:r>
              <a:rPr lang="en-US" dirty="0"/>
              <a:t>401(k) Pension Plan: Enhancements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3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11569700" cy="1143000"/>
          </a:xfrm>
          <a:noFill/>
          <a:ln/>
        </p:spPr>
        <p:txBody>
          <a:bodyPr anchor="ctr">
            <a:normAutofit/>
          </a:bodyPr>
          <a:lstStyle/>
          <a:p>
            <a:r>
              <a:rPr lang="en-US" dirty="0"/>
              <a:t>NRECA 401(k) Investment Options (as of 12/1/17)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00738" y="1119276"/>
            <a:ext cx="7159625" cy="794802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ucida Grande"/>
                <a:ea typeface="ヒラギノ角ゴ Pro W3"/>
              </a:rPr>
              <a:t>LESS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</a:rPr>
              <a:t>    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</a:rPr>
              <a:t>Level of Participant Involvement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Grande"/>
                <a:ea typeface="ヒラギノ角ゴ Pro W3"/>
              </a:rPr>
              <a:t>MORE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6200000">
            <a:off x="-652648" y="3412633"/>
            <a:ext cx="4155648" cy="794802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0">
                <a:schemeClr val="accent2">
                  <a:tint val="44500"/>
                  <a:satMod val="160000"/>
                  <a:lumMod val="25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Grande"/>
                <a:ea typeface="ヒラギノ角ゴ Pro W3"/>
              </a:rPr>
              <a:t>MORE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</a:rPr>
              <a:t>  Risk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</a:rPr>
              <a:t> Tolerance 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ucida Grande"/>
                <a:ea typeface="ヒラギノ角ゴ Pro W3"/>
              </a:rPr>
              <a:t>LESS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Lucida Grande"/>
              <a:ea typeface="ヒラギノ角ゴ Pro W3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27880" y="2122205"/>
            <a:ext cx="3080734" cy="3462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/>
              <a:t>Target Date Portfolios</a:t>
            </a:r>
          </a:p>
          <a:p>
            <a:pPr marL="23495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Retirement</a:t>
            </a:r>
          </a:p>
          <a:p>
            <a:pPr marL="23495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2020</a:t>
            </a:r>
          </a:p>
          <a:p>
            <a:pPr marL="23495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2030</a:t>
            </a:r>
          </a:p>
          <a:p>
            <a:pPr marL="23495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2040</a:t>
            </a:r>
          </a:p>
          <a:p>
            <a:pPr marL="23495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2050</a:t>
            </a:r>
          </a:p>
          <a:p>
            <a:pPr marL="23495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2060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81190" y="2124484"/>
            <a:ext cx="3323174" cy="369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/>
              <a:t>Core Funds </a:t>
            </a:r>
            <a:r>
              <a:rPr lang="en-US" sz="2000" b="1" u="sng" dirty="0"/>
              <a:t>                                          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Stable Income Fund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Short-Term Bond Fund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Value Stock Fund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S&amp;P 500® Stock Index Fund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Diversified Growth Stock Fund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Small-Company Stock Fund</a:t>
            </a:r>
          </a:p>
          <a:p>
            <a:pPr marL="234950" indent="-2349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International Stock Fund</a:t>
            </a:r>
          </a:p>
        </p:txBody>
      </p:sp>
    </p:spTree>
    <p:extLst>
      <p:ext uri="{BB962C8B-B14F-4D97-AF65-F5344CB8AC3E}">
        <p14:creationId xmlns:p14="http://schemas.microsoft.com/office/powerpoint/2010/main" val="413529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Date Portfolios  </a:t>
            </a:r>
            <a:r>
              <a:rPr lang="en-US" sz="2800" dirty="0"/>
              <a:t>(as of 12/31/17)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47972423"/>
              </p:ext>
            </p:extLst>
          </p:nvPr>
        </p:nvGraphicFramePr>
        <p:xfrm>
          <a:off x="462987" y="1273215"/>
          <a:ext cx="10266745" cy="437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14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more age-based benefit reductions for</a:t>
            </a:r>
          </a:p>
          <a:p>
            <a:pPr lvl="1"/>
            <a:r>
              <a:rPr lang="en-US"/>
              <a:t>Supplemental life</a:t>
            </a:r>
          </a:p>
          <a:p>
            <a:pPr lvl="1"/>
            <a:r>
              <a:rPr lang="en-US"/>
              <a:t>Supplemental AD&amp;D</a:t>
            </a:r>
          </a:p>
          <a:p>
            <a:pPr lvl="1"/>
            <a:r>
              <a:rPr lang="en-US"/>
              <a:t>Spouse life</a:t>
            </a:r>
          </a:p>
          <a:p>
            <a:pPr lvl="1"/>
            <a:r>
              <a:rPr lang="en-US"/>
              <a:t>Director’s life and director’s AD&amp;D</a:t>
            </a:r>
          </a:p>
          <a:p>
            <a:pPr lvl="1"/>
            <a:r>
              <a:rPr lang="en-US"/>
              <a:t>Director’s AD&amp;D only</a:t>
            </a:r>
          </a:p>
          <a:p>
            <a:r>
              <a:rPr lang="en-US" altLang="en-US"/>
              <a:t>Benefits reduced prior to 1/1/18 will remain at reduced levels without further reductions</a:t>
            </a:r>
          </a:p>
          <a:p>
            <a:r>
              <a:rPr lang="en-US" altLang="en-US"/>
              <a:t>Basic life and basic AD&amp;D will continue age based reductions as they do today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Life &amp; AD&amp;D Enhancements</a:t>
            </a:r>
          </a:p>
        </p:txBody>
      </p:sp>
    </p:spTree>
    <p:extLst>
      <p:ext uri="{BB962C8B-B14F-4D97-AF65-F5344CB8AC3E}">
        <p14:creationId xmlns:p14="http://schemas.microsoft.com/office/powerpoint/2010/main" val="404837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life</a:t>
            </a:r>
          </a:p>
          <a:p>
            <a:pPr lvl="1"/>
            <a:r>
              <a:rPr lang="en-US" dirty="0"/>
              <a:t>Will, living will and power of attorney preparation at no additional cost through Hyatt Legal Plans</a:t>
            </a:r>
          </a:p>
          <a:p>
            <a:pPr lvl="2"/>
            <a:r>
              <a:rPr lang="en-US" dirty="0"/>
              <a:t>For insured and spouse </a:t>
            </a:r>
          </a:p>
          <a:p>
            <a:pPr lvl="1"/>
            <a:r>
              <a:rPr lang="en-US" dirty="0"/>
              <a:t>Estate resolution services at no additional cost through Hyatt Legal Plans</a:t>
            </a:r>
          </a:p>
          <a:p>
            <a:pPr lvl="2"/>
            <a:r>
              <a:rPr lang="en-US" dirty="0"/>
              <a:t>For insured’s and spouse’s/domestic partner’s estate executor/administrator and beneficiaries</a:t>
            </a:r>
          </a:p>
          <a:p>
            <a:pPr lvl="1"/>
            <a:r>
              <a:rPr lang="en-US" dirty="0"/>
              <a:t>Grief counseling at no additional cost through     Harris Rothenberg</a:t>
            </a:r>
          </a:p>
          <a:p>
            <a:pPr lvl="2"/>
            <a:r>
              <a:rPr lang="en-US" dirty="0"/>
              <a:t>24/7 phone access</a:t>
            </a:r>
          </a:p>
          <a:p>
            <a:pPr lvl="2"/>
            <a:r>
              <a:rPr lang="en-US" dirty="0"/>
              <a:t>Up to five in-person sessions</a:t>
            </a:r>
          </a:p>
          <a:p>
            <a:pPr lvl="2"/>
            <a:r>
              <a:rPr lang="en-US" dirty="0"/>
              <a:t>Also includes funeral planning assistance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 Life &amp; AD&amp;D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91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Will Preparation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9712672"/>
              </p:ext>
            </p:extLst>
          </p:nvPr>
        </p:nvGraphicFramePr>
        <p:xfrm>
          <a:off x="254650" y="1119850"/>
          <a:ext cx="11480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2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 Assistance at no additional cost through AXA Assistance</a:t>
            </a:r>
          </a:p>
          <a:p>
            <a:pPr lvl="1"/>
            <a:r>
              <a:rPr lang="en-US" dirty="0"/>
              <a:t>24/7 access for participants traveling 100 miles or more from home for up to 120 days </a:t>
            </a:r>
          </a:p>
          <a:p>
            <a:pPr lvl="1"/>
            <a:r>
              <a:rPr lang="en-US" dirty="0"/>
              <a:t>Medical assistance services</a:t>
            </a:r>
          </a:p>
          <a:p>
            <a:pPr lvl="1"/>
            <a:r>
              <a:rPr lang="en-US" dirty="0"/>
              <a:t>Concierge services</a:t>
            </a:r>
          </a:p>
          <a:p>
            <a:r>
              <a:rPr lang="en-US" dirty="0"/>
              <a:t>Identity theft solutions at no additional cost through AXA Assistance (do not have to be traveling to use)</a:t>
            </a:r>
          </a:p>
          <a:p>
            <a:pPr lvl="1"/>
            <a:r>
              <a:rPr lang="en-US" dirty="0"/>
              <a:t>Identity theft risk and prevention tool kit and resolution guide </a:t>
            </a:r>
          </a:p>
          <a:p>
            <a:pPr lvl="1"/>
            <a:r>
              <a:rPr lang="en-US" dirty="0"/>
              <a:t>Guidance with police and credit reports, contacting creditor fraud departments, and more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Life &amp; AD&amp;D Enhancements</a:t>
            </a:r>
          </a:p>
        </p:txBody>
      </p:sp>
    </p:spTree>
    <p:extLst>
      <p:ext uri="{BB962C8B-B14F-4D97-AF65-F5344CB8AC3E}">
        <p14:creationId xmlns:p14="http://schemas.microsoft.com/office/powerpoint/2010/main" val="379928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6300"/>
            <a:ext cx="11887200" cy="1123950"/>
          </a:xfrm>
        </p:spPr>
        <p:txBody>
          <a:bodyPr anchor="ctr">
            <a:normAutofit/>
          </a:bodyPr>
          <a:lstStyle/>
          <a:p>
            <a:r>
              <a:rPr lang="en-US" dirty="0"/>
              <a:t>NRECA Resources</a:t>
            </a:r>
            <a:endParaRPr lang="en-US" dirty="0">
              <a:sym typeface="FoxPrint" pitchFamily="49" charset="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23950"/>
            <a:ext cx="10972800" cy="5276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NRECA Employee Benefits Website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cooperative.com</a:t>
            </a:r>
          </a:p>
          <a:p>
            <a:pPr marL="2743200" lvl="6" indent="0">
              <a:buNone/>
            </a:pPr>
            <a:endParaRPr lang="en-US" sz="600" b="1" u="sng" dirty="0"/>
          </a:p>
          <a:p>
            <a:pPr marL="0" indent="0" algn="ctr">
              <a:buNone/>
            </a:pPr>
            <a:r>
              <a:rPr lang="en-US" sz="2800" b="1" dirty="0"/>
              <a:t>Member Contact Center </a:t>
            </a:r>
          </a:p>
          <a:p>
            <a:pPr marL="0" indent="0" algn="ctr">
              <a:buNone/>
            </a:pPr>
            <a:r>
              <a:rPr lang="en-US" b="1" dirty="0">
                <a:sym typeface="FoxPrint" pitchFamily="49" charset="2"/>
              </a:rPr>
              <a:t>1.866.673.2299</a:t>
            </a:r>
          </a:p>
          <a:p>
            <a:pPr marL="0" indent="0" algn="ctr">
              <a:buNone/>
            </a:pPr>
            <a:r>
              <a:rPr lang="en-US" b="1" dirty="0">
                <a:sym typeface="FoxPrint" pitchFamily="49" charset="2"/>
              </a:rPr>
              <a:t>contactcenter@nreca.coop	</a:t>
            </a:r>
          </a:p>
          <a:p>
            <a:pPr marL="0" indent="0">
              <a:buNone/>
            </a:pP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>
                <a:cs typeface="Arial" panose="020B0604020202020204" pitchFamily="34" charset="0"/>
              </a:rPr>
              <a:t>Prompt  </a:t>
            </a:r>
            <a:r>
              <a:rPr lang="en-US" sz="2000" dirty="0">
                <a:cs typeface="Arial" panose="020B0604020202020204" pitchFamily="34" charset="0"/>
              </a:rPr>
              <a:t>#1   </a:t>
            </a:r>
            <a:r>
              <a:rPr lang="en-US" sz="2000" dirty="0"/>
              <a:t>Health plan questions (medical, dental, vision, disability, FSA &amp; HRA).  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>
                <a:cs typeface="Arial" panose="020B0604020202020204" pitchFamily="34" charset="0"/>
              </a:rPr>
              <a:t>Prompt  </a:t>
            </a:r>
            <a:r>
              <a:rPr lang="en-US" sz="2000" dirty="0">
                <a:cs typeface="Arial" panose="020B0604020202020204" pitchFamily="34" charset="0"/>
              </a:rPr>
              <a:t>#5   Retirement Plans (Loans/withdrawals/option forms)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>
                <a:cs typeface="Arial" panose="020B0604020202020204" pitchFamily="34" charset="0"/>
              </a:rPr>
              <a:t>Prompt</a:t>
            </a:r>
            <a:r>
              <a:rPr lang="en-US" sz="2000" dirty="0">
                <a:cs typeface="Arial" panose="020B0604020202020204" pitchFamily="34" charset="0"/>
              </a:rPr>
              <a:t>  #6   PIRC - pirc@nreca.coop /8:30am – 5pm 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>
                <a:cs typeface="Arial" panose="020B0604020202020204" pitchFamily="34" charset="0"/>
              </a:rPr>
              <a:t>Prompt</a:t>
            </a:r>
            <a:r>
              <a:rPr lang="en-US" sz="2000" dirty="0">
                <a:cs typeface="Arial" panose="020B0604020202020204" pitchFamily="34" charset="0"/>
              </a:rPr>
              <a:t>  #7   Benefit Compliance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>
                <a:cs typeface="Arial" panose="020B0604020202020204" pitchFamily="34" charset="0"/>
              </a:rPr>
              <a:t>Prompt  </a:t>
            </a:r>
            <a:r>
              <a:rPr lang="en-US" sz="2000" dirty="0">
                <a:cs typeface="Arial" panose="020B0604020202020204" pitchFamily="34" charset="0"/>
              </a:rPr>
              <a:t># 8  Member Contact Center representatives</a:t>
            </a:r>
            <a:r>
              <a:rPr lang="en-US" sz="2000" b="1" dirty="0"/>
              <a:t>	 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0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E4CEEF-9424-40FC-BA89-F615DB01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NRECA Adds to your Benefit Programs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65CB95-A6D3-434E-A0D5-E42FC50C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74233"/>
            <a:ext cx="9702800" cy="430953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latin typeface="Meta-Caps"/>
              </a:rPr>
              <a:t>NRECA’s goal is to ensure that member cooperatives, regardless of their size and location, have access to comprehensive, flexible and affordable benefit programs for employees and their dependents, so </a:t>
            </a:r>
            <a:r>
              <a:rPr lang="en-US" sz="2300" b="1" i="1" dirty="0">
                <a:latin typeface="Meta-Caps"/>
              </a:rPr>
              <a:t>they can</a:t>
            </a:r>
            <a:r>
              <a:rPr lang="en-US" sz="2300" dirty="0">
                <a:latin typeface="Meta-Caps"/>
              </a:rPr>
              <a:t>…</a:t>
            </a:r>
            <a:br>
              <a:rPr lang="en-US" sz="2300" dirty="0">
                <a:latin typeface="Meta-Caps"/>
              </a:rPr>
            </a:br>
            <a:endParaRPr lang="en-US" sz="2300" dirty="0">
              <a:latin typeface="Meta-Caps"/>
            </a:endParaRPr>
          </a:p>
          <a:p>
            <a:r>
              <a:rPr lang="en-US" sz="2300" u="sng" dirty="0">
                <a:latin typeface="Meta-Caps"/>
              </a:rPr>
              <a:t>Attract, retain and reward</a:t>
            </a:r>
            <a:r>
              <a:rPr lang="en-US" sz="2300" dirty="0">
                <a:latin typeface="Meta-Caps"/>
              </a:rPr>
              <a:t> both the current and next generation workforce they need to fulfill their mission</a:t>
            </a:r>
          </a:p>
          <a:p>
            <a:r>
              <a:rPr lang="en-US" sz="2300" dirty="0">
                <a:latin typeface="Meta-Caps"/>
              </a:rPr>
              <a:t>Improve engagement, productivity and safety of their workforce through personalized health, wellness, and savings programs promoting shared responsibility and financial security</a:t>
            </a:r>
          </a:p>
          <a:p>
            <a:r>
              <a:rPr lang="en-US" sz="2300" dirty="0">
                <a:latin typeface="Meta-Caps"/>
              </a:rPr>
              <a:t>Reduce the fiduciary, compliance and cost burden of their staff and Board</a:t>
            </a:r>
          </a:p>
          <a:p>
            <a:r>
              <a:rPr lang="en-US" sz="2300" dirty="0">
                <a:latin typeface="Meta-Caps"/>
              </a:rPr>
              <a:t>Have a voice in Washington to influence laws/regulations governing employer-sponsored benefit programs and the cost to the cooperative and its employees</a:t>
            </a:r>
          </a:p>
        </p:txBody>
      </p:sp>
    </p:spTree>
    <p:extLst>
      <p:ext uri="{BB962C8B-B14F-4D97-AF65-F5344CB8AC3E}">
        <p14:creationId xmlns:p14="http://schemas.microsoft.com/office/powerpoint/2010/main" val="3730972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A10F0-1083-4F47-AE5A-BD8088690D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9126" y="5706441"/>
            <a:ext cx="2324118" cy="543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B27DE-F33C-43E9-8C51-E513C7B7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087" y="5524894"/>
            <a:ext cx="2684098" cy="1136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66008-AC38-4B91-9A04-FCE07B2D09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1298" y="5703776"/>
            <a:ext cx="1445685" cy="9550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4FF56-F4F8-4DE8-B148-230350344F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7890" y="2404767"/>
            <a:ext cx="1701292" cy="764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B81A9B-254E-4D97-A45D-F6375392736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020" y="4092823"/>
            <a:ext cx="2379867" cy="753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7F8410-B549-4982-B6B2-F0B18B8B3B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4654" y="1443952"/>
            <a:ext cx="2281894" cy="703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BCFCC3-67D0-417A-8887-9C722E4231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59" y="4999279"/>
            <a:ext cx="3481765" cy="797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5C5D85-9965-441B-A594-74BCBD3726E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926" y="1452262"/>
            <a:ext cx="2558393" cy="8501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0F0BBD-5988-420E-812F-EFB6D74E635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E203"/>
              </a:clrFrom>
              <a:clrTo>
                <a:srgbClr val="FEE203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172213" y="3076668"/>
            <a:ext cx="2867833" cy="108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0E0811-A5BF-418A-8F22-F82DD7FEE6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588" y="4341197"/>
            <a:ext cx="1310647" cy="10279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0C4AB5-17C2-4E70-BAC1-D92E1D1FC7B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8102" y="292447"/>
            <a:ext cx="2708378" cy="27083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DA4AF5-4E34-4349-90D8-D4E87D0725F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414" y="4071949"/>
            <a:ext cx="1303830" cy="1303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8B425D-CE14-4D4D-8F96-81C1E2F2989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1512" y="1891808"/>
            <a:ext cx="3125375" cy="2062748"/>
          </a:xfrm>
          <a:prstGeom prst="rect">
            <a:avLst/>
          </a:prstGeom>
        </p:spPr>
      </p:pic>
      <p:pic>
        <p:nvPicPr>
          <p:cNvPr id="39936" name="Picture 39935">
            <a:extLst>
              <a:ext uri="{FF2B5EF4-FFF2-40B4-BE49-F238E27FC236}">
                <a16:creationId xmlns:a16="http://schemas.microsoft.com/office/drawing/2014/main" id="{C352DE61-FC04-43B3-A589-50D6738B92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19007" y="5796738"/>
            <a:ext cx="1917045" cy="868258"/>
          </a:xfrm>
          <a:prstGeom prst="rect">
            <a:avLst/>
          </a:prstGeom>
        </p:spPr>
      </p:pic>
      <p:pic>
        <p:nvPicPr>
          <p:cNvPr id="39940" name="Picture 39939">
            <a:extLst>
              <a:ext uri="{FF2B5EF4-FFF2-40B4-BE49-F238E27FC236}">
                <a16:creationId xmlns:a16="http://schemas.microsoft.com/office/drawing/2014/main" id="{27B9900E-293A-40A9-83A9-B1CCA0D214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41132" y="3552060"/>
            <a:ext cx="2143172" cy="577543"/>
          </a:xfrm>
          <a:prstGeom prst="rect">
            <a:avLst/>
          </a:prstGeom>
        </p:spPr>
      </p:pic>
      <p:pic>
        <p:nvPicPr>
          <p:cNvPr id="39942" name="Picture 39941">
            <a:extLst>
              <a:ext uri="{FF2B5EF4-FFF2-40B4-BE49-F238E27FC236}">
                <a16:creationId xmlns:a16="http://schemas.microsoft.com/office/drawing/2014/main" id="{DB9718AF-0E44-463B-BCF1-E9039F85B5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0719" y="1496248"/>
            <a:ext cx="2833569" cy="497949"/>
          </a:xfrm>
          <a:prstGeom prst="rect">
            <a:avLst/>
          </a:prstGeom>
        </p:spPr>
      </p:pic>
      <p:pic>
        <p:nvPicPr>
          <p:cNvPr id="39944" name="Picture 39943">
            <a:extLst>
              <a:ext uri="{FF2B5EF4-FFF2-40B4-BE49-F238E27FC236}">
                <a16:creationId xmlns:a16="http://schemas.microsoft.com/office/drawing/2014/main" id="{0F3B783B-E8EE-466A-AAD0-70743EA515F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739" y="5706441"/>
            <a:ext cx="2252476" cy="737624"/>
          </a:xfrm>
          <a:prstGeom prst="rect">
            <a:avLst/>
          </a:prstGeom>
        </p:spPr>
      </p:pic>
      <p:pic>
        <p:nvPicPr>
          <p:cNvPr id="39948" name="Picture 39947">
            <a:extLst>
              <a:ext uri="{FF2B5EF4-FFF2-40B4-BE49-F238E27FC236}">
                <a16:creationId xmlns:a16="http://schemas.microsoft.com/office/drawing/2014/main" id="{23B2C69E-E51A-496E-8F07-A847A542AABA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4696" y="4822194"/>
            <a:ext cx="4303724" cy="911900"/>
          </a:xfrm>
          <a:prstGeom prst="rect">
            <a:avLst/>
          </a:prstGeom>
        </p:spPr>
      </p:pic>
      <p:sp>
        <p:nvSpPr>
          <p:cNvPr id="39949" name="Oval 39948">
            <a:extLst>
              <a:ext uri="{FF2B5EF4-FFF2-40B4-BE49-F238E27FC236}">
                <a16:creationId xmlns:a16="http://schemas.microsoft.com/office/drawing/2014/main" id="{88200B2C-CD58-49B4-904D-35AEE7C70491}"/>
              </a:ext>
            </a:extLst>
          </p:cNvPr>
          <p:cNvSpPr/>
          <p:nvPr/>
        </p:nvSpPr>
        <p:spPr>
          <a:xfrm>
            <a:off x="2896765" y="2247378"/>
            <a:ext cx="6393886" cy="2460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/>
              <a:t>Allison Smudricks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Field Services Representative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hlinkClick r:id="rId21"/>
              </a:rPr>
              <a:t>allison.smudricks@nreca.coop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/>
              <a:t>(404) 977.7716</a:t>
            </a:r>
          </a:p>
        </p:txBody>
      </p:sp>
    </p:spTree>
    <p:extLst>
      <p:ext uri="{BB962C8B-B14F-4D97-AF65-F5344CB8AC3E}">
        <p14:creationId xmlns:p14="http://schemas.microsoft.com/office/powerpoint/2010/main" val="372275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1B52B6-B978-4480-8AC4-A4B09B8A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7150"/>
            <a:ext cx="11013047" cy="1051560"/>
          </a:xfrm>
        </p:spPr>
        <p:txBody>
          <a:bodyPr/>
          <a:lstStyle/>
          <a:p>
            <a:r>
              <a:rPr lang="en-US" dirty="0"/>
              <a:t>Reasons for Benefit Programs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5A516C-E6D6-4494-810E-FCF6AFBACB9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644" y="1851708"/>
            <a:ext cx="11014711" cy="4490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Support the culture and business goals of the co-op</a:t>
            </a:r>
          </a:p>
          <a:p>
            <a:pPr eaLnBrk="1" hangingPunct="1"/>
            <a:r>
              <a:rPr lang="en-US" altLang="en-US" dirty="0"/>
              <a:t>Attract and maintain quality workforce</a:t>
            </a:r>
          </a:p>
          <a:p>
            <a:pPr eaLnBrk="1" hangingPunct="1"/>
            <a:r>
              <a:rPr lang="en-US" altLang="en-US" dirty="0"/>
              <a:t>Encourage appropriate turnover </a:t>
            </a:r>
          </a:p>
        </p:txBody>
      </p:sp>
      <p:pic>
        <p:nvPicPr>
          <p:cNvPr id="6" name="Picture 8" descr="http://www.benefits.org/images/PieChart-SA.png">
            <a:hlinkClick r:id="rId3"/>
            <a:extLst>
              <a:ext uri="{FF2B5EF4-FFF2-40B4-BE49-F238E27FC236}">
                <a16:creationId xmlns:a16="http://schemas.microsoft.com/office/drawing/2014/main" id="{00DB6EC7-4E02-4B50-AEA8-E9EA9BEE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2912005"/>
            <a:ext cx="28543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0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BA1A78-BC4F-406A-9A70-0DF06E94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Striking the Right Balance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B434D5-769D-4DCB-A0BB-0CFCF38A763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/>
              <a:t>Compensation or benefits?</a:t>
            </a:r>
          </a:p>
          <a:p>
            <a:pPr eaLnBrk="1" hangingPunct="1">
              <a:defRPr/>
            </a:pPr>
            <a:r>
              <a:rPr lang="en-US" altLang="en-US" dirty="0"/>
              <a:t>Local competition</a:t>
            </a:r>
          </a:p>
          <a:p>
            <a:pPr eaLnBrk="1" hangingPunct="1">
              <a:defRPr/>
            </a:pPr>
            <a:r>
              <a:rPr lang="en-US" altLang="en-US" dirty="0"/>
              <a:t>IOU benefits comparison</a:t>
            </a:r>
          </a:p>
          <a:p>
            <a:pPr eaLnBrk="1" hangingPunct="1">
              <a:defRPr/>
            </a:pPr>
            <a:r>
              <a:rPr lang="en-US" altLang="en-US" dirty="0"/>
              <a:t>Collective bargaining agreement</a:t>
            </a:r>
          </a:p>
          <a:p>
            <a:pPr eaLnBrk="1" hangingPunct="1">
              <a:defRPr/>
            </a:pPr>
            <a:r>
              <a:rPr lang="en-US" altLang="en-US" dirty="0"/>
              <a:t>How many employees do you have?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dirty="0"/>
              <a:t>Experience-rated?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dirty="0"/>
              <a:t>Highly-compensated employees?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dirty="0"/>
              <a:t>How old is your workforce?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" name="Picture 5" descr="C:\Users\jak1\AppData\Local\Microsoft\Windows\Temporary Internet Files\Content.IE5\D7O2XAUP\costos-beneficios[1].jpg">
            <a:extLst>
              <a:ext uri="{FF2B5EF4-FFF2-40B4-BE49-F238E27FC236}">
                <a16:creationId xmlns:a16="http://schemas.microsoft.com/office/drawing/2014/main" id="{A774761E-B211-4658-A617-C148C919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46" y="1531937"/>
            <a:ext cx="262096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9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kern="1200" dirty="0">
                <a:cs typeface="Arial" panose="020B0604020202020204" pitchFamily="34" charset="0"/>
              </a:rPr>
              <a:t>Retirement Security Plan Update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4" y="1393303"/>
            <a:ext cx="83010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4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RS Plan Investment Return History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093759C-B21E-4F38-AFEB-7AA424AA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79" y="3892378"/>
            <a:ext cx="1664952" cy="1057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507885A-E587-46F1-8540-D7A3AD99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1" y="1475234"/>
            <a:ext cx="786718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5EEAFCD-C9A8-4DE5-8098-B42BFD62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13" y="3892378"/>
            <a:ext cx="1670054" cy="10606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43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RS Plan Investment Return History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1291445"/>
            <a:ext cx="6423317" cy="465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1752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ヒラギノ角ゴ Pro W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fld id="{279FE143-9B5B-418A-AFA0-E7AF7F91EDA8}" type="slidenum">
              <a:rPr lang="en-US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2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last 10 years, the number of co-ops with plans has remained steady at around 880</a:t>
            </a:r>
          </a:p>
          <a:p>
            <a:r>
              <a:rPr lang="en-US" dirty="0"/>
              <a:t>Each year 2% to 3% make formula changes for existing participants</a:t>
            </a:r>
          </a:p>
          <a:p>
            <a:r>
              <a:rPr lang="en-US" dirty="0"/>
              <a:t>Less than 1% each year elect to change retirement age for existing participants</a:t>
            </a:r>
          </a:p>
          <a:p>
            <a:r>
              <a:rPr lang="en-US" dirty="0"/>
              <a:t>From 2013 to 2017:</a:t>
            </a:r>
          </a:p>
          <a:p>
            <a:pPr lvl="1"/>
            <a:r>
              <a:rPr lang="en-US" dirty="0"/>
              <a:t>4 withdrew from the RS Plan</a:t>
            </a:r>
          </a:p>
          <a:p>
            <a:pPr lvl="1"/>
            <a:r>
              <a:rPr lang="en-US" dirty="0"/>
              <a:t>14 froze their benefit formula</a:t>
            </a:r>
          </a:p>
          <a:p>
            <a:pPr lvl="1"/>
            <a:r>
              <a:rPr lang="en-US" dirty="0"/>
              <a:t>8 co-ops adopted the RS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 Plan Change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75627"/>
      </p:ext>
    </p:extLst>
  </p:cSld>
  <p:clrMapOvr>
    <a:masterClrMapping/>
  </p:clrMapOvr>
</p:sld>
</file>

<file path=ppt/theme/theme1.xml><?xml version="1.0" encoding="utf-8"?>
<a:theme xmlns:a="http://schemas.openxmlformats.org/drawingml/2006/main" name="NRECA Green">
  <a:themeElements>
    <a:clrScheme name="NRECA">
      <a:dk1>
        <a:srgbClr val="000000"/>
      </a:dk1>
      <a:lt1>
        <a:srgbClr val="FFFFFF"/>
      </a:lt1>
      <a:dk2>
        <a:srgbClr val="008953"/>
      </a:dk2>
      <a:lt2>
        <a:srgbClr val="E7E6E6"/>
      </a:lt2>
      <a:accent1>
        <a:srgbClr val="008953"/>
      </a:accent1>
      <a:accent2>
        <a:srgbClr val="34BBC3"/>
      </a:accent2>
      <a:accent3>
        <a:srgbClr val="FBAE1A"/>
      </a:accent3>
      <a:accent4>
        <a:srgbClr val="A5CD38"/>
      </a:accent4>
      <a:accent5>
        <a:srgbClr val="F04B43"/>
      </a:accent5>
      <a:accent6>
        <a:srgbClr val="653065"/>
      </a:accent6>
      <a:hlink>
        <a:srgbClr val="8A9E97"/>
      </a:hlink>
      <a:folHlink>
        <a:srgbClr val="44444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ECA Branded PowerPoint Template V2.pptx" id="{317732D8-8ADA-4B2B-B502-6BCE5B561B5F}" vid="{28D52B3C-DB07-426F-BFE7-CB680B6DA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164F2BE50B649B229CF524957AD2D" ma:contentTypeVersion="20" ma:contentTypeDescription="Create a new document." ma:contentTypeScope="" ma:versionID="645ec52a14a1063b81788c7182777c18">
  <xsd:schema xmlns:xsd="http://www.w3.org/2001/XMLSchema" xmlns:xs="http://www.w3.org/2001/XMLSchema" xmlns:p="http://schemas.microsoft.com/office/2006/metadata/properties" xmlns:ns1="http://schemas.microsoft.com/sharepoint/v3" xmlns:ns2="13FD5413-7C7F-41EA-ACB4-505B31114EDA" targetNamespace="http://schemas.microsoft.com/office/2006/metadata/properties" ma:root="true" ma:fieldsID="dc8c35c73ce1f6979780bde0cde85d15" ns1:_="" ns2:_="">
    <xsd:import namespace="http://schemas.microsoft.com/sharepoint/v3"/>
    <xsd:import namespace="13FD5413-7C7F-41EA-ACB4-505B31114EDA"/>
    <xsd:element name="properties">
      <xsd:complexType>
        <xsd:sequence>
          <xsd:element name="documentManagement">
            <xsd:complexType>
              <xsd:all>
                <xsd:element ref="ns1:Category"/>
                <xsd:element ref="ns2:DCP_x0020_Catagory" minOccurs="0"/>
                <xsd:element ref="ns2:Knowledge_x0020_Base_x0020_entry" minOccurs="0"/>
                <xsd:element ref="ns2:Description0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ternalName="Category" ma:readOnly="false">
      <xsd:simpleType>
        <xsd:restriction base="dms:Choice">
          <xsd:enumeration value="401(k) Plan"/>
          <xsd:enumeration value="Retirement Security"/>
          <xsd:enumeration value="Medical Plans"/>
          <xsd:enumeration value="Life, BTA, Disability, Dental and Vision Plans"/>
          <xsd:enumeration value="Deferred Compensation"/>
          <xsd:enumeration value="Field Staff Tools"/>
          <xsd:enumeration value="Group Annual Renewal Material"/>
          <xsd:enumeration value="Investment Advisor Representative"/>
          <xsd:enumeration value="Retiree Insurance Solutions"/>
          <xsd:enumeration value="Competitive Analysis"/>
          <xsd:enumeration value="Eligibility and Life Events"/>
          <xsd:enumeration value="Benefits Website"/>
          <xsd:enumeration value="Brochures and Forms"/>
          <xsd:enumeration value="Bios"/>
          <xsd:enumeration value="Field Presentations"/>
          <xsd:enumeration value="AU Consulting"/>
          <xsd:enumeration value="RX/Pharmac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D5413-7C7F-41EA-ACB4-505B31114EDA" elementFormDefault="qualified">
    <xsd:import namespace="http://schemas.microsoft.com/office/2006/documentManagement/types"/>
    <xsd:import namespace="http://schemas.microsoft.com/office/infopath/2007/PartnerControls"/>
    <xsd:element name="DCP_x0020_Catagory" ma:index="9" nillable="true" ma:displayName="Sub Category" ma:description="If your document is a Deferred Compensation Document select the DCP category Above" ma:format="Dropdown" ma:internalName="DCP_x0020_Catagory">
      <xsd:simpleType>
        <xsd:restriction base="dms:Choice">
          <xsd:enumeration value="Executive Compensation 457(b)"/>
          <xsd:enumeration value="Pension Restoration Plan (PRP)"/>
          <xsd:enumeration value="Executive Benefit Restoration (EBR)"/>
          <xsd:enumeration value="Compliance"/>
          <xsd:enumeration value="Eligibility"/>
          <xsd:enumeration value="Life"/>
          <xsd:enumeration value="Disability"/>
          <xsd:enumeration value="Dental"/>
          <xsd:enumeration value="Vision"/>
          <xsd:enumeration value="Plan Changes"/>
          <xsd:enumeration value="RS Pre-Payments"/>
          <xsd:enumeration value="Frontlines"/>
          <xsd:enumeration value="Life Events"/>
          <xsd:enumeration value="Archives"/>
          <xsd:enumeration value="Deferred Compensation"/>
          <xsd:enumeration value="401(k) plans"/>
          <xsd:enumeration value="Bios"/>
          <xsd:enumeration value="Field Updates"/>
          <xsd:enumeration value="Field Updates Archives"/>
          <xsd:enumeration value="Benefits Website"/>
          <xsd:enumeration value="Brochures and Forms"/>
          <xsd:enumeration value="Bios"/>
          <xsd:enumeration value="Medical and RX"/>
          <xsd:enumeration value="Retirement Security"/>
          <xsd:enumeration value="Field Presentations"/>
        </xsd:restriction>
      </xsd:simpleType>
    </xsd:element>
    <xsd:element name="Knowledge_x0020_Base_x0020_entry" ma:index="10" nillable="true" ma:displayName="Knowledge Base entry" ma:format="DateOnly" ma:internalName="Knowledge_x0020_Base_x0020_entry">
      <xsd:simpleType>
        <xsd:restriction base="dms:DateTime"/>
      </xsd:simple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Year" ma:index="12" nillable="true" ma:displayName="Year" ma:format="Dropdown" ma:internalName="Year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http://schemas.microsoft.com/sharepoint/v3">Field Presentations</Category>
    <Year xmlns="13FD5413-7C7F-41EA-ACB4-505B31114EDA">2018</Year>
    <DCP_x0020_Catagory xmlns="13FD5413-7C7F-41EA-ACB4-505B31114EDA" xsi:nil="true"/>
    <Knowledge_x0020_Base_x0020_entry xmlns="13FD5413-7C7F-41EA-ACB4-505B31114EDA">2018-05-17T04:00:00+00:00</Knowledge_x0020_Base_x0020_entry>
    <Description0 xmlns="13FD5413-7C7F-41EA-ACB4-505B31114EDA">HR and Finance Meeting Presentation - 
Retirement and Group Benefits Trust Summary
Retirement Security (RS) Plan Update
401(k) Pension Plan Update
2018 NRECA Group Benefit Enhancement</Description0>
  </documentManagement>
</p:properties>
</file>

<file path=customXml/itemProps1.xml><?xml version="1.0" encoding="utf-8"?>
<ds:datastoreItem xmlns:ds="http://schemas.openxmlformats.org/officeDocument/2006/customXml" ds:itemID="{F7055DE4-0781-4395-ABC4-82A6DDB460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1E2A4-E0CA-459F-BD36-8042D09CA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FD5413-7C7F-41EA-ACB4-505B31114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7FC1F4-BF89-4EE3-A658-E2526C18EA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3FD5413-7C7F-41EA-ACB4-505B31114EDA"/>
    <ds:schemaRef ds:uri="http://schemas.microsoft.com/office/infopath/2007/PartnerControls"/>
    <ds:schemaRef ds:uri="http://purl.org/dc/dcmitype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15677</TotalTime>
  <Words>1356</Words>
  <Application>Microsoft Office PowerPoint</Application>
  <PresentationFormat>Widescreen</PresentationFormat>
  <Paragraphs>253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Rounded MT Bold</vt:lpstr>
      <vt:lpstr>Arial-BoldMT</vt:lpstr>
      <vt:lpstr>Calibri</vt:lpstr>
      <vt:lpstr>Courier New</vt:lpstr>
      <vt:lpstr>FoxPrint</vt:lpstr>
      <vt:lpstr>Lucida Grande</vt:lpstr>
      <vt:lpstr>Meta-Caps</vt:lpstr>
      <vt:lpstr>Times</vt:lpstr>
      <vt:lpstr>Times New Roman</vt:lpstr>
      <vt:lpstr>ヒラギノ角ゴ Pro W3</vt:lpstr>
      <vt:lpstr>NRECA Green</vt:lpstr>
      <vt:lpstr>Florida Electric Cooperatives Association 2018 Finance &amp; Accounting/Human Resources Conference </vt:lpstr>
      <vt:lpstr>Agenda</vt:lpstr>
      <vt:lpstr>The Value NRECA Adds to your Benefit Programs</vt:lpstr>
      <vt:lpstr>Reasons for Benefit Programs</vt:lpstr>
      <vt:lpstr>Striking the Right Balance</vt:lpstr>
      <vt:lpstr>Retirement Security Plan Update</vt:lpstr>
      <vt:lpstr>RS Plan Investment Return History</vt:lpstr>
      <vt:lpstr>RS Plan Investment Return History</vt:lpstr>
      <vt:lpstr>RS Plan Change Statistics</vt:lpstr>
      <vt:lpstr>RS Plan Key Performance Indicators</vt:lpstr>
      <vt:lpstr>Prevalence of Key Co-op RS Plan Provisions: FL vs U.S.</vt:lpstr>
      <vt:lpstr>Other RS Plan Provisions: FL vs U.S.</vt:lpstr>
      <vt:lpstr>RS Plan Enhancements</vt:lpstr>
      <vt:lpstr>Voluntary Contribution Accelerated Program (VCAP)  Overview</vt:lpstr>
      <vt:lpstr>VCAP vs. 2013 Prepayment Program</vt:lpstr>
      <vt:lpstr>VCAP Overview (cont.)</vt:lpstr>
      <vt:lpstr>Why VCAP?</vt:lpstr>
      <vt:lpstr>Enhanced Standard Death Benefit</vt:lpstr>
      <vt:lpstr>RS Lump Sum/Quasi-Retirement Opt-out</vt:lpstr>
      <vt:lpstr>401(k) Pension Plan</vt:lpstr>
      <vt:lpstr>401(k) Plan Investment Returns (as of March 31, 2018)</vt:lpstr>
      <vt:lpstr>401(k) Pension Plan: Enhancements </vt:lpstr>
      <vt:lpstr>NRECA 401(k) Investment Options (as of 12/1/17)</vt:lpstr>
      <vt:lpstr>Target Date Portfolios  (as of 12/31/17)</vt:lpstr>
      <vt:lpstr>2018 Life &amp; AD&amp;D Enhancements</vt:lpstr>
      <vt:lpstr>2018 Life &amp; AD&amp;D Enhancements</vt:lpstr>
      <vt:lpstr>Will Preparation</vt:lpstr>
      <vt:lpstr>2018 Life &amp; AD&amp;D Enhancements</vt:lpstr>
      <vt:lpstr>NRECA Resources</vt:lpstr>
      <vt:lpstr>Questions?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and Finance Meeting</dc:title>
  <dc:creator>NRECA</dc:creator>
  <cp:lastModifiedBy>Michelle</cp:lastModifiedBy>
  <cp:revision>145</cp:revision>
  <dcterms:created xsi:type="dcterms:W3CDTF">2018-01-18T21:01:20Z</dcterms:created>
  <dcterms:modified xsi:type="dcterms:W3CDTF">2018-09-24T14:25:02Z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0x010100ACE164F2BE50B649B229CF524957AD2D</vt:lpwstr>
  </property>
</Properties>
</file>