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notesSlides/notesSlide11.xml" ContentType="application/vnd.openxmlformats-officedocument.presentationml.notesSlide+xml"/>
  <Override PartName="/ppt/charts/chart5.xml" ContentType="application/vnd.openxmlformats-officedocument.drawingml.chart+xml"/>
  <Override PartName="/ppt/charts/chart6.xml" ContentType="application/vnd.openxmlformats-officedocument.drawingml.chart+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handoutMasterIdLst>
    <p:handoutMasterId r:id="rId24"/>
  </p:handoutMasterIdLst>
  <p:sldIdLst>
    <p:sldId id="256" r:id="rId2"/>
    <p:sldId id="330" r:id="rId3"/>
    <p:sldId id="379" r:id="rId4"/>
    <p:sldId id="407" r:id="rId5"/>
    <p:sldId id="417" r:id="rId6"/>
    <p:sldId id="381" r:id="rId7"/>
    <p:sldId id="347" r:id="rId8"/>
    <p:sldId id="348" r:id="rId9"/>
    <p:sldId id="410" r:id="rId10"/>
    <p:sldId id="397" r:id="rId11"/>
    <p:sldId id="408" r:id="rId12"/>
    <p:sldId id="414" r:id="rId13"/>
    <p:sldId id="415" r:id="rId14"/>
    <p:sldId id="409" r:id="rId15"/>
    <p:sldId id="411" r:id="rId16"/>
    <p:sldId id="418" r:id="rId17"/>
    <p:sldId id="419" r:id="rId18"/>
    <p:sldId id="412" r:id="rId19"/>
    <p:sldId id="421" r:id="rId20"/>
    <p:sldId id="413" r:id="rId21"/>
    <p:sldId id="416" r:id="rId22"/>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B88BB"/>
    <a:srgbClr val="2A338F"/>
    <a:srgbClr val="00987A"/>
    <a:srgbClr val="C6DBD2"/>
    <a:srgbClr val="2F5997"/>
    <a:srgbClr val="3C608C"/>
    <a:srgbClr val="1E6CAA"/>
    <a:srgbClr val="BBB9D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5699" autoAdjust="0"/>
  </p:normalViewPr>
  <p:slideViewPr>
    <p:cSldViewPr snapToGrid="0">
      <p:cViewPr varScale="1">
        <p:scale>
          <a:sx n="74" d="100"/>
          <a:sy n="74" d="100"/>
        </p:scale>
        <p:origin x="1042" y="67"/>
      </p:cViewPr>
      <p:guideLst/>
    </p:cSldViewPr>
  </p:slid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64" d="100"/>
          <a:sy n="64" d="100"/>
        </p:scale>
        <p:origin x="3115"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8574389815446299"/>
          <c:y val="0.10930020831067928"/>
          <c:w val="0.62246185400647958"/>
          <c:h val="0.8906997916893209"/>
        </c:manualLayout>
      </c:layout>
      <c:pieChart>
        <c:varyColors val="1"/>
        <c:ser>
          <c:idx val="0"/>
          <c:order val="0"/>
          <c:tx>
            <c:strRef>
              <c:f>Sheet1!$B$1</c:f>
              <c:strCache>
                <c:ptCount val="1"/>
                <c:pt idx="0">
                  <c:v>2018 Budget</c:v>
                </c:pt>
              </c:strCache>
            </c:strRef>
          </c:tx>
          <c:dPt>
            <c:idx val="1"/>
            <c:bubble3D val="0"/>
            <c:extLst>
              <c:ext xmlns:c16="http://schemas.microsoft.com/office/drawing/2014/chart" uri="{C3380CC4-5D6E-409C-BE32-E72D297353CC}">
                <c16:uniqueId val="{00000000-0E2A-4973-97C4-19775F62B14E}"/>
              </c:ext>
            </c:extLst>
          </c:dPt>
          <c:dPt>
            <c:idx val="6"/>
            <c:bubble3D val="0"/>
            <c:extLst>
              <c:ext xmlns:c16="http://schemas.microsoft.com/office/drawing/2014/chart" uri="{C3380CC4-5D6E-409C-BE32-E72D297353CC}">
                <c16:uniqueId val="{00000001-0E2A-4973-97C4-19775F62B14E}"/>
              </c:ext>
            </c:extLst>
          </c:dPt>
          <c:dLbls>
            <c:dLbl>
              <c:idx val="0"/>
              <c:layout>
                <c:manualLayout>
                  <c:x val="-0.18385677870164491"/>
                  <c:y val="0.11320203577314818"/>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2-0E2A-4973-97C4-19775F62B14E}"/>
                </c:ext>
              </c:extLst>
            </c:dLbl>
            <c:dLbl>
              <c:idx val="1"/>
              <c:layout>
                <c:manualLayout>
                  <c:x val="-0.11886396256419751"/>
                  <c:y val="-7.2379698983605925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0-0E2A-4973-97C4-19775F62B14E}"/>
                </c:ext>
              </c:extLst>
            </c:dLbl>
            <c:dLbl>
              <c:idx val="2"/>
              <c:layout>
                <c:manualLayout>
                  <c:x val="0.14394359596928877"/>
                  <c:y val="-5.8278217355243266E-2"/>
                </c:manualLayout>
              </c:layout>
              <c:tx>
                <c:rich>
                  <a:bodyPr/>
                  <a:lstStyle/>
                  <a:p>
                    <a:pPr>
                      <a:defRPr sz="1300" baseline="0">
                        <a:solidFill>
                          <a:schemeClr val="bg1"/>
                        </a:solidFill>
                      </a:defRPr>
                    </a:pPr>
                    <a:r>
                      <a:rPr lang="en-US" dirty="0">
                        <a:solidFill>
                          <a:schemeClr val="bg1"/>
                        </a:solidFill>
                      </a:rPr>
                      <a:t>Purchased Power Non-fuel
16%</a:t>
                    </a:r>
                  </a:p>
                </c:rich>
              </c:tx>
              <c:sp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0E2A-4973-97C4-19775F62B14E}"/>
                </c:ext>
              </c:extLst>
            </c:dLbl>
            <c:dLbl>
              <c:idx val="3"/>
              <c:layout>
                <c:manualLayout>
                  <c:x val="-3.0253993841321018E-3"/>
                  <c:y val="-1.5760969036478903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4-0E2A-4973-97C4-19775F62B14E}"/>
                </c:ext>
              </c:extLst>
            </c:dLbl>
            <c:dLbl>
              <c:idx val="4"/>
              <c:layout>
                <c:manualLayout>
                  <c:x val="-5.5717444768222865E-4"/>
                  <c:y val="4.9264513497943092E-2"/>
                </c:manualLayout>
              </c:layout>
              <c:tx>
                <c:rich>
                  <a:bodyPr/>
                  <a:lstStyle/>
                  <a:p>
                    <a:r>
                      <a:rPr lang="en-US" dirty="0"/>
                      <a:t>Trans.</a:t>
                    </a:r>
                  </a:p>
                  <a:p>
                    <a:r>
                      <a:rPr lang="en-US" dirty="0"/>
                      <a:t> Service
9%</a:t>
                    </a:r>
                  </a:p>
                </c:rich>
              </c:tx>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0E2A-4973-97C4-19775F62B14E}"/>
                </c:ext>
              </c:extLst>
            </c:dLbl>
            <c:dLbl>
              <c:idx val="5"/>
              <c:layout>
                <c:manualLayout>
                  <c:x val="6.3986194639055948E-3"/>
                  <c:y val="2.4022248236367859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6-0E2A-4973-97C4-19775F62B14E}"/>
                </c:ext>
              </c:extLst>
            </c:dLbl>
            <c:dLbl>
              <c:idx val="6"/>
              <c:layout>
                <c:manualLayout>
                  <c:x val="5.5642805763033487E-2"/>
                  <c:y val="1.3325913464716178E-7"/>
                </c:manualLayout>
              </c:layout>
              <c:tx>
                <c:rich>
                  <a:bodyPr/>
                  <a:lstStyle/>
                  <a:p>
                    <a:r>
                      <a:rPr lang="en-US" sz="1300" b="1" i="0" baseline="0" dirty="0">
                        <a:solidFill>
                          <a:schemeClr val="tx1"/>
                        </a:solidFill>
                        <a:latin typeface="Calibri" pitchFamily="34" charset="0"/>
                      </a:rPr>
                      <a:t>Fixed Charges/ Other
8%</a:t>
                    </a:r>
                    <a:endParaRPr lang="en-US" sz="1400" b="1" i="0" baseline="0" dirty="0">
                      <a:solidFill>
                        <a:schemeClr val="tx1"/>
                      </a:solidFill>
                      <a:latin typeface="Calibri" pitchFamily="34" charset="0"/>
                    </a:endParaRPr>
                  </a:p>
                </c:rich>
              </c:tx>
              <c:showLegendKey val="0"/>
              <c:showVal val="0"/>
              <c:showCatName val="1"/>
              <c:showSerName val="0"/>
              <c:showPercent val="1"/>
              <c:showBubbleSize val="0"/>
              <c:extLst>
                <c:ext xmlns:c15="http://schemas.microsoft.com/office/drawing/2012/chart" uri="{CE6537A1-D6FC-4f65-9D91-7224C49458BB}">
                  <c15:layout>
                    <c:manualLayout>
                      <c:w val="0.13738480582338017"/>
                      <c:h val="0.2250203086921202"/>
                    </c:manualLayout>
                  </c15:layout>
                </c:ext>
                <c:ext xmlns:c16="http://schemas.microsoft.com/office/drawing/2014/chart" uri="{C3380CC4-5D6E-409C-BE32-E72D297353CC}">
                  <c16:uniqueId val="{00000001-0E2A-4973-97C4-19775F62B14E}"/>
                </c:ext>
              </c:extLst>
            </c:dLbl>
            <c:dLbl>
              <c:idx val="7"/>
              <c:layout>
                <c:manualLayout>
                  <c:x val="4.7470673189571648E-2"/>
                  <c:y val="3.6326440104816307E-4"/>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0E2A-4973-97C4-19775F62B14E}"/>
                </c:ext>
              </c:extLst>
            </c:dLbl>
            <c:spPr>
              <a:noFill/>
              <a:ln>
                <a:noFill/>
              </a:ln>
              <a:effectLst/>
            </c:spPr>
            <c:txPr>
              <a:bodyPr/>
              <a:lstStyle/>
              <a:p>
                <a:pPr>
                  <a:defRPr sz="1300" baseline="0"/>
                </a:pPr>
                <a:endParaRPr lang="en-US"/>
              </a:p>
            </c:txPr>
            <c:showLegendKey val="0"/>
            <c:showVal val="0"/>
            <c:showCatName val="1"/>
            <c:showSerName val="0"/>
            <c:showPercent val="1"/>
            <c:showBubbleSize val="0"/>
            <c:showLeaderLines val="0"/>
            <c:extLst>
              <c:ext xmlns:c15="http://schemas.microsoft.com/office/drawing/2012/chart" uri="{CE6537A1-D6FC-4f65-9D91-7224C49458BB}"/>
            </c:extLst>
          </c:dLbls>
          <c:cat>
            <c:strRef>
              <c:f>Sheet1!$A$2:$A$9</c:f>
              <c:strCache>
                <c:ptCount val="8"/>
                <c:pt idx="0">
                  <c:v>Generation Fuel</c:v>
                </c:pt>
                <c:pt idx="1">
                  <c:v>Purchased Power Fuel</c:v>
                </c:pt>
                <c:pt idx="2">
                  <c:v>Purchased Power Non-Fuel</c:v>
                </c:pt>
                <c:pt idx="3">
                  <c:v>O&amp;M</c:v>
                </c:pt>
                <c:pt idx="4">
                  <c:v>Trans. Service</c:v>
                </c:pt>
                <c:pt idx="5">
                  <c:v>A&amp;G, net</c:v>
                </c:pt>
                <c:pt idx="6">
                  <c:v>Fixed Charges/Other</c:v>
                </c:pt>
                <c:pt idx="7">
                  <c:v>Net Margin</c:v>
                </c:pt>
              </c:strCache>
            </c:strRef>
          </c:cat>
          <c:val>
            <c:numRef>
              <c:f>Sheet1!$B$2:$B$9</c:f>
              <c:numCache>
                <c:formatCode>#,##0.00_);[Red]\(#,##0.00\)</c:formatCode>
                <c:ptCount val="8"/>
                <c:pt idx="0">
                  <c:v>389.08</c:v>
                </c:pt>
                <c:pt idx="1">
                  <c:v>130.61000000000001</c:v>
                </c:pt>
                <c:pt idx="2">
                  <c:v>174.34</c:v>
                </c:pt>
                <c:pt idx="3">
                  <c:v>110.94</c:v>
                </c:pt>
                <c:pt idx="4">
                  <c:v>93.85</c:v>
                </c:pt>
                <c:pt idx="5">
                  <c:v>51.64</c:v>
                </c:pt>
                <c:pt idx="6">
                  <c:v>87.53</c:v>
                </c:pt>
                <c:pt idx="7">
                  <c:v>27.54</c:v>
                </c:pt>
              </c:numCache>
            </c:numRef>
          </c:val>
          <c:extLst>
            <c:ext xmlns:c16="http://schemas.microsoft.com/office/drawing/2014/chart" uri="{C3380CC4-5D6E-409C-BE32-E72D297353CC}">
              <c16:uniqueId val="{00000008-0E2A-4973-97C4-19775F62B14E}"/>
            </c:ext>
          </c:extLst>
        </c:ser>
        <c:dLbls>
          <c:showLegendKey val="0"/>
          <c:showVal val="0"/>
          <c:showCatName val="0"/>
          <c:showSerName val="0"/>
          <c:showPercent val="0"/>
          <c:showBubbleSize val="0"/>
          <c:showLeaderLines val="0"/>
        </c:dLbls>
        <c:firstSliceAng val="0"/>
      </c:pieChart>
    </c:plotArea>
    <c:plotVisOnly val="1"/>
    <c:dispBlanksAs val="gap"/>
    <c:showDLblsOverMax val="0"/>
  </c:chart>
  <c:txPr>
    <a:bodyPr/>
    <a:lstStyle/>
    <a:p>
      <a:pPr>
        <a:defRPr sz="1400" b="1"/>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8202837302641525"/>
          <c:y val="0.11797373093912798"/>
          <c:w val="0.67207962594362181"/>
          <c:h val="0.87789750346755446"/>
        </c:manualLayout>
      </c:layout>
      <c:pieChart>
        <c:varyColors val="1"/>
        <c:ser>
          <c:idx val="0"/>
          <c:order val="0"/>
          <c:tx>
            <c:strRef>
              <c:f>Sheet1!$B$1</c:f>
              <c:strCache>
                <c:ptCount val="1"/>
                <c:pt idx="0">
                  <c:v>2017 Actual</c:v>
                </c:pt>
              </c:strCache>
            </c:strRef>
          </c:tx>
          <c:dPt>
            <c:idx val="1"/>
            <c:bubble3D val="0"/>
            <c:extLst>
              <c:ext xmlns:c16="http://schemas.microsoft.com/office/drawing/2014/chart" uri="{C3380CC4-5D6E-409C-BE32-E72D297353CC}">
                <c16:uniqueId val="{00000000-86A7-451C-92B0-7E9250DFB7E3}"/>
              </c:ext>
            </c:extLst>
          </c:dPt>
          <c:dPt>
            <c:idx val="6"/>
            <c:bubble3D val="0"/>
            <c:extLst>
              <c:ext xmlns:c16="http://schemas.microsoft.com/office/drawing/2014/chart" uri="{C3380CC4-5D6E-409C-BE32-E72D297353CC}">
                <c16:uniqueId val="{00000001-86A7-451C-92B0-7E9250DFB7E3}"/>
              </c:ext>
            </c:extLst>
          </c:dPt>
          <c:dLbls>
            <c:dLbl>
              <c:idx val="0"/>
              <c:layout>
                <c:manualLayout>
                  <c:x val="-0.22318111407656877"/>
                  <c:y val="0.1231438306359906"/>
                </c:manualLayout>
              </c:layout>
              <c:spPr/>
              <c:txPr>
                <a:bodyPr/>
                <a:lstStyle/>
                <a:p>
                  <a:pPr>
                    <a:defRPr sz="1300">
                      <a:solidFill>
                        <a:schemeClr val="bg1"/>
                      </a:solidFill>
                    </a:defRPr>
                  </a:pPr>
                  <a:endParaRPr lang="en-US"/>
                </a:p>
              </c:txPr>
              <c:dLblPos val="bestFit"/>
              <c:showLegendKey val="0"/>
              <c:showVal val="0"/>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2-86A7-451C-92B0-7E9250DFB7E3}"/>
                </c:ext>
              </c:extLst>
            </c:dLbl>
            <c:dLbl>
              <c:idx val="1"/>
              <c:layout>
                <c:manualLayout>
                  <c:x val="-0.13779811000946696"/>
                  <c:y val="-8.0125000000000002E-2"/>
                </c:manualLayout>
              </c:layout>
              <c:spPr/>
              <c:txPr>
                <a:bodyPr/>
                <a:lstStyle/>
                <a:p>
                  <a:pPr>
                    <a:defRPr sz="1300">
                      <a:solidFill>
                        <a:schemeClr val="bg1"/>
                      </a:solidFill>
                    </a:defRPr>
                  </a:pPr>
                  <a:endParaRPr lang="en-US"/>
                </a:p>
              </c:txPr>
              <c:showLegendKey val="0"/>
              <c:showVal val="0"/>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0-86A7-451C-92B0-7E9250DFB7E3}"/>
                </c:ext>
              </c:extLst>
            </c:dLbl>
            <c:dLbl>
              <c:idx val="2"/>
              <c:layout>
                <c:manualLayout>
                  <c:x val="0.16784349468056844"/>
                  <c:y val="-6.7424314417231956E-2"/>
                </c:manualLayout>
              </c:layout>
              <c:spPr/>
              <c:txPr>
                <a:bodyPr/>
                <a:lstStyle/>
                <a:p>
                  <a:pPr>
                    <a:defRPr sz="1300">
                      <a:solidFill>
                        <a:schemeClr val="bg1"/>
                      </a:solidFill>
                    </a:defRPr>
                  </a:pPr>
                  <a:endParaRPr lang="en-US"/>
                </a:p>
              </c:txPr>
              <c:showLegendKey val="0"/>
              <c:showVal val="0"/>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3-86A7-451C-92B0-7E9250DFB7E3}"/>
                </c:ext>
              </c:extLst>
            </c:dLbl>
            <c:dLbl>
              <c:idx val="3"/>
              <c:layout>
                <c:manualLayout>
                  <c:x val="-2.3158336309473199E-2"/>
                  <c:y val="-1.8031003937007874E-2"/>
                </c:manualLayout>
              </c:layout>
              <c:showLegendKey val="0"/>
              <c:showVal val="0"/>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4-86A7-451C-92B0-7E9250DFB7E3}"/>
                </c:ext>
              </c:extLst>
            </c:dLbl>
            <c:dLbl>
              <c:idx val="4"/>
              <c:layout>
                <c:manualLayout>
                  <c:x val="1.9251373275964694E-4"/>
                  <c:y val="3.8196112204724408E-2"/>
                </c:manualLayout>
              </c:layout>
              <c:showLegendKey val="0"/>
              <c:showVal val="0"/>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5-86A7-451C-92B0-7E9250DFB7E3}"/>
                </c:ext>
              </c:extLst>
            </c:dLbl>
            <c:dLbl>
              <c:idx val="5"/>
              <c:layout>
                <c:manualLayout>
                  <c:x val="-5.4083271685419895E-3"/>
                  <c:y val="1.3760238495140084E-2"/>
                </c:manualLayout>
              </c:layout>
              <c:showLegendKey val="0"/>
              <c:showVal val="0"/>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6-86A7-451C-92B0-7E9250DFB7E3}"/>
                </c:ext>
              </c:extLst>
            </c:dLbl>
            <c:dLbl>
              <c:idx val="6"/>
              <c:layout>
                <c:manualLayout>
                  <c:x val="4.880307680989418E-2"/>
                  <c:y val="1.0156277528218259E-2"/>
                </c:manualLayout>
              </c:layout>
              <c:tx>
                <c:rich>
                  <a:bodyPr/>
                  <a:lstStyle/>
                  <a:p>
                    <a:r>
                      <a:rPr lang="en-US" sz="1300" dirty="0"/>
                      <a:t>Fixed Charges/ Other
8%</a:t>
                    </a:r>
                  </a:p>
                </c:rich>
              </c:tx>
              <c:showLegendKey val="0"/>
              <c:showVal val="0"/>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1-86A7-451C-92B0-7E9250DFB7E3}"/>
                </c:ext>
              </c:extLst>
            </c:dLbl>
            <c:dLbl>
              <c:idx val="7"/>
              <c:layout>
                <c:manualLayout>
                  <c:x val="5.3072722739701393E-2"/>
                  <c:y val="0"/>
                </c:manualLayout>
              </c:layout>
              <c:showLegendKey val="0"/>
              <c:showVal val="0"/>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7-86A7-451C-92B0-7E9250DFB7E3}"/>
                </c:ext>
              </c:extLst>
            </c:dLbl>
            <c:spPr>
              <a:noFill/>
              <a:ln>
                <a:noFill/>
              </a:ln>
              <a:effectLst/>
            </c:spPr>
            <c:txPr>
              <a:bodyPr/>
              <a:lstStyle/>
              <a:p>
                <a:pPr>
                  <a:defRPr sz="1300"/>
                </a:pPr>
                <a:endParaRPr lang="en-US"/>
              </a:p>
            </c:txPr>
            <c:showLegendKey val="0"/>
            <c:showVal val="0"/>
            <c:showCatName val="1"/>
            <c:showSerName val="0"/>
            <c:showPercent val="1"/>
            <c:showBubbleSize val="0"/>
            <c:separator>
</c:separator>
            <c:showLeaderLines val="0"/>
            <c:extLst>
              <c:ext xmlns:c15="http://schemas.microsoft.com/office/drawing/2012/chart" uri="{CE6537A1-D6FC-4f65-9D91-7224C49458BB}"/>
            </c:extLst>
          </c:dLbls>
          <c:cat>
            <c:strRef>
              <c:f>Sheet1!$A$2:$A$9</c:f>
              <c:strCache>
                <c:ptCount val="8"/>
                <c:pt idx="0">
                  <c:v>Generation Fuel</c:v>
                </c:pt>
                <c:pt idx="1">
                  <c:v>Purchased Power Fuel</c:v>
                </c:pt>
                <c:pt idx="2">
                  <c:v>Purchased Power Non-fuel</c:v>
                </c:pt>
                <c:pt idx="3">
                  <c:v>O&amp;M</c:v>
                </c:pt>
                <c:pt idx="4">
                  <c:v>Trans. Service</c:v>
                </c:pt>
                <c:pt idx="5">
                  <c:v>A&amp;G, net</c:v>
                </c:pt>
                <c:pt idx="6">
                  <c:v>Fixed Charges/Other</c:v>
                </c:pt>
                <c:pt idx="7">
                  <c:v>Net Margin</c:v>
                </c:pt>
              </c:strCache>
            </c:strRef>
          </c:cat>
          <c:val>
            <c:numRef>
              <c:f>Sheet1!$B$2:$B$9</c:f>
              <c:numCache>
                <c:formatCode>General</c:formatCode>
                <c:ptCount val="8"/>
                <c:pt idx="0" formatCode="0.0">
                  <c:v>382.5</c:v>
                </c:pt>
                <c:pt idx="1">
                  <c:v>130.1</c:v>
                </c:pt>
                <c:pt idx="2">
                  <c:v>170</c:v>
                </c:pt>
                <c:pt idx="3">
                  <c:v>105.8</c:v>
                </c:pt>
                <c:pt idx="4">
                  <c:v>85</c:v>
                </c:pt>
                <c:pt idx="5">
                  <c:v>46</c:v>
                </c:pt>
                <c:pt idx="6">
                  <c:v>86.3</c:v>
                </c:pt>
                <c:pt idx="7">
                  <c:v>23.8</c:v>
                </c:pt>
              </c:numCache>
            </c:numRef>
          </c:val>
          <c:extLst>
            <c:ext xmlns:c16="http://schemas.microsoft.com/office/drawing/2014/chart" uri="{C3380CC4-5D6E-409C-BE32-E72D297353CC}">
              <c16:uniqueId val="{00000008-86A7-451C-92B0-7E9250DFB7E3}"/>
            </c:ext>
          </c:extLst>
        </c:ser>
        <c:dLbls>
          <c:showLegendKey val="0"/>
          <c:showVal val="0"/>
          <c:showCatName val="0"/>
          <c:showSerName val="0"/>
          <c:showPercent val="0"/>
          <c:showBubbleSize val="0"/>
          <c:showLeaderLines val="0"/>
        </c:dLbls>
        <c:firstSliceAng val="0"/>
      </c:pieChart>
    </c:plotArea>
    <c:plotVisOnly val="1"/>
    <c:dispBlanksAs val="gap"/>
    <c:showDLblsOverMax val="0"/>
  </c:chart>
  <c:txPr>
    <a:bodyPr/>
    <a:lstStyle/>
    <a:p>
      <a:pPr>
        <a:defRPr sz="1400" b="1"/>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u="sng"/>
            </a:pPr>
            <a:r>
              <a:rPr lang="en-US" u="sng" dirty="0"/>
              <a:t>2018 Capacity</a:t>
            </a:r>
          </a:p>
        </c:rich>
      </c:tx>
      <c:overlay val="0"/>
    </c:title>
    <c:autoTitleDeleted val="0"/>
    <c:view3D>
      <c:rotX val="30"/>
      <c:rotY val="0"/>
      <c:rAngAx val="0"/>
    </c:view3D>
    <c:floor>
      <c:thickness val="0"/>
    </c:floor>
    <c:sideWall>
      <c:thickness val="0"/>
    </c:sideWall>
    <c:backWall>
      <c:thickness val="0"/>
    </c:backWall>
    <c:plotArea>
      <c:layout>
        <c:manualLayout>
          <c:layoutTarget val="inner"/>
          <c:xMode val="edge"/>
          <c:yMode val="edge"/>
          <c:x val="8.9460784313725492E-2"/>
          <c:y val="0.36160875532760239"/>
          <c:w val="0.82107843137254899"/>
          <c:h val="0.56593043415444633"/>
        </c:manualLayout>
      </c:layout>
      <c:pie3DChart>
        <c:varyColors val="1"/>
        <c:ser>
          <c:idx val="0"/>
          <c:order val="0"/>
          <c:tx>
            <c:strRef>
              <c:f>Sheet1!$B$1</c:f>
              <c:strCache>
                <c:ptCount val="1"/>
                <c:pt idx="0">
                  <c:v>Seminole's 2017 Projected Capacity</c:v>
                </c:pt>
              </c:strCache>
            </c:strRef>
          </c:tx>
          <c:dLbls>
            <c:dLbl>
              <c:idx val="0"/>
              <c:layout>
                <c:manualLayout>
                  <c:x val="-0.22044261512765451"/>
                  <c:y val="6.7016823585125257E-2"/>
                </c:manualLayout>
              </c:layout>
              <c:tx>
                <c:rich>
                  <a:bodyPr/>
                  <a:lstStyle/>
                  <a:p>
                    <a:pPr>
                      <a:defRPr b="1">
                        <a:solidFill>
                          <a:schemeClr val="bg1"/>
                        </a:solidFill>
                      </a:defRPr>
                    </a:pPr>
                    <a:r>
                      <a:rPr lang="en-US">
                        <a:solidFill>
                          <a:schemeClr val="bg1"/>
                        </a:solidFill>
                      </a:rPr>
                      <a:t>1,300 MW</a:t>
                    </a:r>
                  </a:p>
                </c:rich>
              </c:tx>
              <c:numFmt formatCode="#,##0" sourceLinked="0"/>
              <c:spPr>
                <a:noFill/>
                <a:ln>
                  <a:noFill/>
                </a:ln>
                <a:effectLst/>
              </c:sp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128-49A0-8209-D5C82CE910CC}"/>
                </c:ext>
              </c:extLst>
            </c:dLbl>
            <c:dLbl>
              <c:idx val="1"/>
              <c:tx>
                <c:rich>
                  <a:bodyPr/>
                  <a:lstStyle/>
                  <a:p>
                    <a:pPr>
                      <a:defRPr b="1">
                        <a:solidFill>
                          <a:schemeClr val="bg1"/>
                        </a:solidFill>
                      </a:defRPr>
                    </a:pPr>
                    <a:r>
                      <a:rPr lang="en-US">
                        <a:solidFill>
                          <a:schemeClr val="bg1"/>
                        </a:solidFill>
                      </a:rPr>
                      <a:t>810 MW</a:t>
                    </a:r>
                  </a:p>
                </c:rich>
              </c:tx>
              <c:numFmt formatCode="#,##0" sourceLinked="0"/>
              <c:spPr>
                <a:noFill/>
                <a:ln>
                  <a:noFill/>
                </a:ln>
                <a:effectLst/>
              </c:sp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128-49A0-8209-D5C82CE910CC}"/>
                </c:ext>
              </c:extLst>
            </c:dLbl>
            <c:dLbl>
              <c:idx val="2"/>
              <c:layout>
                <c:manualLayout>
                  <c:x val="0.20726667438628996"/>
                  <c:y val="-7.2884557463104002E-2"/>
                </c:manualLayout>
              </c:layout>
              <c:tx>
                <c:rich>
                  <a:bodyPr/>
                  <a:lstStyle/>
                  <a:p>
                    <a:r>
                      <a:rPr lang="en-US" baseline="30000" dirty="0"/>
                      <a:t>*</a:t>
                    </a:r>
                    <a:r>
                      <a:rPr lang="en-US" dirty="0"/>
                      <a:t>2,313 MW</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599-45EC-8F6F-C4DD55C7F872}"/>
                </c:ext>
              </c:extLst>
            </c:dLbl>
            <c:dLbl>
              <c:idx val="3"/>
              <c:tx>
                <c:rich>
                  <a:bodyPr/>
                  <a:lstStyle/>
                  <a:p>
                    <a:r>
                      <a:rPr lang="en-US"/>
                      <a:t>88 MW</a:t>
                    </a:r>
                    <a:endParaRPr 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128-49A0-8209-D5C82CE910CC}"/>
                </c:ext>
              </c:extLst>
            </c:dLbl>
            <c:numFmt formatCode="#,##0" sourceLinked="0"/>
            <c:spPr>
              <a:noFill/>
              <a:ln>
                <a:noFill/>
              </a:ln>
              <a:effectLst/>
            </c:spPr>
            <c:txPr>
              <a:bodyPr/>
              <a:lstStyle/>
              <a:p>
                <a:pPr>
                  <a:defRPr b="1"/>
                </a:pPr>
                <a:endParaRPr lang="en-US"/>
              </a:p>
            </c:txPr>
            <c:showLegendKey val="0"/>
            <c:showVal val="1"/>
            <c:showCatName val="0"/>
            <c:showSerName val="0"/>
            <c:showPercent val="0"/>
            <c:showBubbleSize val="0"/>
            <c:showLeaderLines val="0"/>
            <c:extLst>
              <c:ext xmlns:c15="http://schemas.microsoft.com/office/drawing/2012/chart" uri="{CE6537A1-D6FC-4f65-9D91-7224C49458BB}"/>
            </c:extLst>
          </c:dLbls>
          <c:cat>
            <c:strRef>
              <c:f>Sheet1!$A$2:$A$5</c:f>
              <c:strCache>
                <c:ptCount val="4"/>
                <c:pt idx="0">
                  <c:v>Coal</c:v>
                </c:pt>
                <c:pt idx="1">
                  <c:v>Natural Gas</c:v>
                </c:pt>
                <c:pt idx="2">
                  <c:v>Purchased Power</c:v>
                </c:pt>
                <c:pt idx="3">
                  <c:v>Renewables</c:v>
                </c:pt>
              </c:strCache>
            </c:strRef>
          </c:cat>
          <c:val>
            <c:numRef>
              <c:f>Sheet1!$B$2:$B$5</c:f>
              <c:numCache>
                <c:formatCode>General</c:formatCode>
                <c:ptCount val="4"/>
                <c:pt idx="0">
                  <c:v>1300</c:v>
                </c:pt>
                <c:pt idx="1">
                  <c:v>810</c:v>
                </c:pt>
                <c:pt idx="2">
                  <c:v>2313</c:v>
                </c:pt>
                <c:pt idx="3">
                  <c:v>88</c:v>
                </c:pt>
              </c:numCache>
            </c:numRef>
          </c:val>
          <c:extLst>
            <c:ext xmlns:c16="http://schemas.microsoft.com/office/drawing/2014/chart" uri="{C3380CC4-5D6E-409C-BE32-E72D297353CC}">
              <c16:uniqueId val="{00000004-729D-4A81-8F4A-49EFE54911BD}"/>
            </c:ext>
          </c:extLst>
        </c:ser>
        <c:dLbls>
          <c:showLegendKey val="0"/>
          <c:showVal val="0"/>
          <c:showCatName val="0"/>
          <c:showSerName val="0"/>
          <c:showPercent val="1"/>
          <c:showBubbleSize val="0"/>
          <c:showLeaderLines val="0"/>
        </c:dLbls>
      </c:pie3DChart>
    </c:plotArea>
    <c:legend>
      <c:legendPos val="t"/>
      <c:overlay val="0"/>
      <c:txPr>
        <a:bodyPr/>
        <a:lstStyle/>
        <a:p>
          <a:pPr>
            <a:defRPr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u="sng"/>
            </a:pPr>
            <a:r>
              <a:rPr lang="en-US" u="sng" dirty="0"/>
              <a:t>2023 Projected Capacity</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tx>
            <c:strRef>
              <c:f>Sheet1!$B$1</c:f>
              <c:strCache>
                <c:ptCount val="1"/>
                <c:pt idx="0">
                  <c:v>Seminole's 2017 Projected Capacity</c:v>
                </c:pt>
              </c:strCache>
            </c:strRef>
          </c:tx>
          <c:dLbls>
            <c:dLbl>
              <c:idx val="0"/>
              <c:layout>
                <c:manualLayout>
                  <c:x val="-0.15652192373012197"/>
                  <c:y val="8.4001199872884749E-2"/>
                </c:manualLayout>
              </c:layout>
              <c:tx>
                <c:rich>
                  <a:bodyPr/>
                  <a:lstStyle/>
                  <a:p>
                    <a:pPr>
                      <a:defRPr b="1">
                        <a:solidFill>
                          <a:schemeClr val="bg1"/>
                        </a:solidFill>
                      </a:defRPr>
                    </a:pPr>
                    <a:r>
                      <a:rPr lang="en-US"/>
                      <a:t>650 MW</a:t>
                    </a:r>
                  </a:p>
                </c:rich>
              </c:tx>
              <c:numFmt formatCode="#,##0" sourceLinked="0"/>
              <c:spPr>
                <a:noFill/>
                <a:ln>
                  <a:noFill/>
                </a:ln>
                <a:effectLst/>
              </c:sp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C68-47B1-88B9-85E1C5454FFD}"/>
                </c:ext>
              </c:extLst>
            </c:dLbl>
            <c:dLbl>
              <c:idx val="1"/>
              <c:layout>
                <c:manualLayout>
                  <c:x val="-0.25272107071174926"/>
                  <c:y val="-0.19207034502285403"/>
                </c:manualLayout>
              </c:layout>
              <c:tx>
                <c:rich>
                  <a:bodyPr/>
                  <a:lstStyle/>
                  <a:p>
                    <a:pPr>
                      <a:defRPr b="1">
                        <a:solidFill>
                          <a:schemeClr val="bg1"/>
                        </a:solidFill>
                      </a:defRPr>
                    </a:pPr>
                    <a:r>
                      <a:rPr lang="en-US" dirty="0">
                        <a:solidFill>
                          <a:schemeClr val="bg1"/>
                        </a:solidFill>
                      </a:rPr>
                      <a:t>1,932 MW</a:t>
                    </a:r>
                  </a:p>
                </c:rich>
              </c:tx>
              <c:numFmt formatCode="#,##0" sourceLinked="0"/>
              <c:spPr>
                <a:noFill/>
                <a:ln>
                  <a:noFill/>
                </a:ln>
                <a:effectLst/>
              </c:sp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128-49A0-8209-D5C82CE910CC}"/>
                </c:ext>
              </c:extLst>
            </c:dLbl>
            <c:dLbl>
              <c:idx val="2"/>
              <c:layout>
                <c:manualLayout>
                  <c:x val="0.23177647830785858"/>
                  <c:y val="4.278635827689542E-2"/>
                </c:manualLayout>
              </c:layout>
              <c:tx>
                <c:rich>
                  <a:bodyPr/>
                  <a:lstStyle/>
                  <a:p>
                    <a:r>
                      <a:rPr lang="en-US" baseline="30000" dirty="0"/>
                      <a:t>*</a:t>
                    </a:r>
                    <a:r>
                      <a:rPr lang="en-US" dirty="0"/>
                      <a:t>1,590 MW</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29D-4A81-8F4A-49EFE54911BD}"/>
                </c:ext>
              </c:extLst>
            </c:dLbl>
            <c:dLbl>
              <c:idx val="3"/>
              <c:tx>
                <c:rich>
                  <a:bodyPr/>
                  <a:lstStyle/>
                  <a:p>
                    <a:r>
                      <a:rPr lang="en-US" dirty="0"/>
                      <a:t>71 MW</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128-49A0-8209-D5C82CE910CC}"/>
                </c:ext>
              </c:extLst>
            </c:dLbl>
            <c:numFmt formatCode="#,##0" sourceLinked="0"/>
            <c:spPr>
              <a:noFill/>
              <a:ln>
                <a:noFill/>
              </a:ln>
              <a:effectLst/>
            </c:spPr>
            <c:txPr>
              <a:bodyPr/>
              <a:lstStyle/>
              <a:p>
                <a:pPr>
                  <a:defRPr b="1"/>
                </a:pPr>
                <a:endParaRPr lang="en-US"/>
              </a:p>
            </c:txPr>
            <c:showLegendKey val="0"/>
            <c:showVal val="1"/>
            <c:showCatName val="0"/>
            <c:showSerName val="0"/>
            <c:showPercent val="0"/>
            <c:showBubbleSize val="0"/>
            <c:showLeaderLines val="0"/>
            <c:extLst>
              <c:ext xmlns:c15="http://schemas.microsoft.com/office/drawing/2012/chart" uri="{CE6537A1-D6FC-4f65-9D91-7224C49458BB}"/>
            </c:extLst>
          </c:dLbls>
          <c:cat>
            <c:strRef>
              <c:f>Sheet1!$A$2:$A$5</c:f>
              <c:strCache>
                <c:ptCount val="4"/>
                <c:pt idx="0">
                  <c:v>Coal</c:v>
                </c:pt>
                <c:pt idx="1">
                  <c:v>Natural Gas</c:v>
                </c:pt>
                <c:pt idx="2">
                  <c:v>Purchased Power</c:v>
                </c:pt>
                <c:pt idx="3">
                  <c:v>Renewables</c:v>
                </c:pt>
              </c:strCache>
            </c:strRef>
          </c:cat>
          <c:val>
            <c:numRef>
              <c:f>Sheet1!$B$2:$B$5</c:f>
              <c:numCache>
                <c:formatCode>General</c:formatCode>
                <c:ptCount val="4"/>
                <c:pt idx="0">
                  <c:v>650</c:v>
                </c:pt>
                <c:pt idx="1">
                  <c:v>1932</c:v>
                </c:pt>
                <c:pt idx="2">
                  <c:v>1590</c:v>
                </c:pt>
                <c:pt idx="3">
                  <c:v>71</c:v>
                </c:pt>
              </c:numCache>
            </c:numRef>
          </c:val>
          <c:extLst>
            <c:ext xmlns:c16="http://schemas.microsoft.com/office/drawing/2014/chart" uri="{C3380CC4-5D6E-409C-BE32-E72D297353CC}">
              <c16:uniqueId val="{00000004-729D-4A81-8F4A-49EFE54911BD}"/>
            </c:ext>
          </c:extLst>
        </c:ser>
        <c:dLbls>
          <c:showLegendKey val="0"/>
          <c:showVal val="0"/>
          <c:showCatName val="0"/>
          <c:showSerName val="0"/>
          <c:showPercent val="1"/>
          <c:showBubbleSize val="0"/>
          <c:showLeaderLines val="0"/>
        </c:dLbls>
      </c:pie3DChart>
    </c:plotArea>
    <c:legend>
      <c:legendPos val="t"/>
      <c:overlay val="0"/>
      <c:txPr>
        <a:bodyPr/>
        <a:lstStyle/>
        <a:p>
          <a:pPr>
            <a:defRPr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u="sng"/>
            </a:pPr>
            <a:r>
              <a:rPr lang="en-US" u="sng" dirty="0"/>
              <a:t>2023 Projected Energy Mix</a:t>
            </a:r>
            <a:endParaRPr lang="en-US" u="sng" baseline="30000" dirty="0"/>
          </a:p>
        </c:rich>
      </c:tx>
      <c:overlay val="0"/>
    </c:title>
    <c:autoTitleDeleted val="0"/>
    <c:plotArea>
      <c:layout/>
      <c:barChart>
        <c:barDir val="col"/>
        <c:grouping val="clustered"/>
        <c:varyColors val="0"/>
        <c:ser>
          <c:idx val="0"/>
          <c:order val="0"/>
          <c:tx>
            <c:strRef>
              <c:f>Sheet1!$B$1</c:f>
              <c:strCache>
                <c:ptCount val="1"/>
                <c:pt idx="0">
                  <c:v>2023 Projected Energy Mix</c:v>
                </c:pt>
              </c:strCache>
            </c:strRef>
          </c:tx>
          <c:invertIfNegative val="0"/>
          <c:dPt>
            <c:idx val="1"/>
            <c:invertIfNegative val="0"/>
            <c:bubble3D val="0"/>
            <c:spPr>
              <a:solidFill>
                <a:schemeClr val="accent2">
                  <a:lumMod val="75000"/>
                </a:schemeClr>
              </a:solidFill>
            </c:spPr>
            <c:extLst>
              <c:ext xmlns:c16="http://schemas.microsoft.com/office/drawing/2014/chart" uri="{C3380CC4-5D6E-409C-BE32-E72D297353CC}">
                <c16:uniqueId val="{00000001-B8EE-4C8C-A6BB-855CCFF9A5F3}"/>
              </c:ext>
            </c:extLst>
          </c:dPt>
          <c:dPt>
            <c:idx val="2"/>
            <c:invertIfNegative val="0"/>
            <c:bubble3D val="0"/>
            <c:spPr>
              <a:solidFill>
                <a:schemeClr val="accent4">
                  <a:lumMod val="75000"/>
                </a:schemeClr>
              </a:solidFill>
            </c:spPr>
            <c:extLst>
              <c:ext xmlns:c16="http://schemas.microsoft.com/office/drawing/2014/chart" uri="{C3380CC4-5D6E-409C-BE32-E72D297353CC}">
                <c16:uniqueId val="{00000003-B8EE-4C8C-A6BB-855CCFF9A5F3}"/>
              </c:ext>
            </c:extLst>
          </c:dPt>
          <c:dLbls>
            <c:dLbl>
              <c:idx val="0"/>
              <c:layout>
                <c:manualLayout>
                  <c:x val="7.7674430108653266E-4"/>
                  <c:y val="1.143631270897339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284A-4A4A-8690-F72FD85502BA}"/>
                </c:ext>
              </c:extLst>
            </c:dLbl>
            <c:dLbl>
              <c:idx val="1"/>
              <c:layout>
                <c:manualLayout>
                  <c:x val="6.172852977635002E-3"/>
                  <c:y val="1.53341311931124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8EE-4C8C-A6BB-855CCFF9A5F3}"/>
                </c:ext>
              </c:extLst>
            </c:dLbl>
            <c:dLbl>
              <c:idx val="2"/>
              <c:layout>
                <c:manualLayout>
                  <c:x val="0"/>
                  <c:y val="2.413793103448275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8EE-4C8C-A6BB-855CCFF9A5F3}"/>
                </c:ext>
              </c:extLst>
            </c:dLbl>
            <c:spPr>
              <a:noFill/>
              <a:ln>
                <a:noFill/>
              </a:ln>
              <a:effectLst/>
            </c:spPr>
            <c:txPr>
              <a:bodyPr/>
              <a:lstStyle/>
              <a:p>
                <a:pPr>
                  <a:defRPr sz="16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Coal</c:v>
                </c:pt>
                <c:pt idx="1">
                  <c:v>Natural
Gas</c:v>
                </c:pt>
                <c:pt idx="2">
                  <c:v>Renewables</c:v>
                </c:pt>
              </c:strCache>
            </c:strRef>
          </c:cat>
          <c:val>
            <c:numRef>
              <c:f>Sheet1!$B$2:$B$4</c:f>
              <c:numCache>
                <c:formatCode>0%</c:formatCode>
                <c:ptCount val="3"/>
                <c:pt idx="0">
                  <c:v>0.19</c:v>
                </c:pt>
                <c:pt idx="1">
                  <c:v>0.77</c:v>
                </c:pt>
                <c:pt idx="2">
                  <c:v>0.04</c:v>
                </c:pt>
              </c:numCache>
            </c:numRef>
          </c:val>
          <c:extLst>
            <c:ext xmlns:c16="http://schemas.microsoft.com/office/drawing/2014/chart" uri="{C3380CC4-5D6E-409C-BE32-E72D297353CC}">
              <c16:uniqueId val="{00000004-B8EE-4C8C-A6BB-855CCFF9A5F3}"/>
            </c:ext>
          </c:extLst>
        </c:ser>
        <c:dLbls>
          <c:showLegendKey val="0"/>
          <c:showVal val="0"/>
          <c:showCatName val="0"/>
          <c:showSerName val="0"/>
          <c:showPercent val="0"/>
          <c:showBubbleSize val="0"/>
        </c:dLbls>
        <c:gapWidth val="150"/>
        <c:axId val="261092480"/>
        <c:axId val="261094016"/>
      </c:barChart>
      <c:catAx>
        <c:axId val="261092480"/>
        <c:scaling>
          <c:orientation val="minMax"/>
        </c:scaling>
        <c:delete val="0"/>
        <c:axPos val="b"/>
        <c:numFmt formatCode="General" sourceLinked="0"/>
        <c:majorTickMark val="none"/>
        <c:minorTickMark val="none"/>
        <c:tickLblPos val="nextTo"/>
        <c:txPr>
          <a:bodyPr/>
          <a:lstStyle/>
          <a:p>
            <a:pPr>
              <a:defRPr sz="1600" b="1"/>
            </a:pPr>
            <a:endParaRPr lang="en-US"/>
          </a:p>
        </c:txPr>
        <c:crossAx val="261094016"/>
        <c:crosses val="autoZero"/>
        <c:auto val="1"/>
        <c:lblAlgn val="ctr"/>
        <c:lblOffset val="100"/>
        <c:noMultiLvlLbl val="0"/>
      </c:catAx>
      <c:valAx>
        <c:axId val="261094016"/>
        <c:scaling>
          <c:orientation val="minMax"/>
          <c:max val="1"/>
          <c:min val="0"/>
        </c:scaling>
        <c:delete val="0"/>
        <c:axPos val="l"/>
        <c:majorGridlines/>
        <c:numFmt formatCode="0%" sourceLinked="1"/>
        <c:majorTickMark val="out"/>
        <c:minorTickMark val="none"/>
        <c:tickLblPos val="nextTo"/>
        <c:txPr>
          <a:bodyPr/>
          <a:lstStyle/>
          <a:p>
            <a:pPr>
              <a:defRPr sz="1600"/>
            </a:pPr>
            <a:endParaRPr lang="en-US"/>
          </a:p>
        </c:txPr>
        <c:crossAx val="261092480"/>
        <c:crosses val="autoZero"/>
        <c:crossBetween val="between"/>
        <c:majorUnit val="0.2"/>
        <c:minorUnit val="2.0000000000000004E-2"/>
      </c:valAx>
    </c:plotArea>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u="sng"/>
            </a:pPr>
            <a:r>
              <a:rPr lang="en-US" u="sng" dirty="0"/>
              <a:t>2018 Projected Energy Mix</a:t>
            </a:r>
            <a:r>
              <a:rPr lang="en-US" u="sng" baseline="30000" dirty="0"/>
              <a:t>*</a:t>
            </a:r>
          </a:p>
        </c:rich>
      </c:tx>
      <c:overlay val="0"/>
    </c:title>
    <c:autoTitleDeleted val="0"/>
    <c:plotArea>
      <c:layout/>
      <c:barChart>
        <c:barDir val="col"/>
        <c:grouping val="clustered"/>
        <c:varyColors val="0"/>
        <c:ser>
          <c:idx val="0"/>
          <c:order val="0"/>
          <c:tx>
            <c:strRef>
              <c:f>Sheet1!$B$1</c:f>
              <c:strCache>
                <c:ptCount val="1"/>
                <c:pt idx="0">
                  <c:v>2017 Actual Energy Mix</c:v>
                </c:pt>
              </c:strCache>
            </c:strRef>
          </c:tx>
          <c:invertIfNegative val="0"/>
          <c:dPt>
            <c:idx val="1"/>
            <c:invertIfNegative val="0"/>
            <c:bubble3D val="0"/>
            <c:spPr>
              <a:solidFill>
                <a:schemeClr val="accent2">
                  <a:lumMod val="75000"/>
                </a:schemeClr>
              </a:solidFill>
            </c:spPr>
            <c:extLst>
              <c:ext xmlns:c16="http://schemas.microsoft.com/office/drawing/2014/chart" uri="{C3380CC4-5D6E-409C-BE32-E72D297353CC}">
                <c16:uniqueId val="{00000001-B8EE-4C8C-A6BB-855CCFF9A5F3}"/>
              </c:ext>
            </c:extLst>
          </c:dPt>
          <c:dPt>
            <c:idx val="2"/>
            <c:invertIfNegative val="0"/>
            <c:bubble3D val="0"/>
            <c:spPr>
              <a:solidFill>
                <a:schemeClr val="accent4">
                  <a:lumMod val="75000"/>
                </a:schemeClr>
              </a:solidFill>
            </c:spPr>
            <c:extLst>
              <c:ext xmlns:c16="http://schemas.microsoft.com/office/drawing/2014/chart" uri="{C3380CC4-5D6E-409C-BE32-E72D297353CC}">
                <c16:uniqueId val="{00000003-B8EE-4C8C-A6BB-855CCFF9A5F3}"/>
              </c:ext>
            </c:extLst>
          </c:dPt>
          <c:dLbls>
            <c:dLbl>
              <c:idx val="0"/>
              <c:layout>
                <c:manualLayout>
                  <c:x val="3.0864197530864196E-3"/>
                  <c:y val="2.758620689655172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284A-4A4A-8690-F72FD85502BA}"/>
                </c:ext>
              </c:extLst>
            </c:dLbl>
            <c:dLbl>
              <c:idx val="1"/>
              <c:layout>
                <c:manualLayout>
                  <c:x val="6.1728395061728392E-3"/>
                  <c:y val="2.068965517241376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8EE-4C8C-A6BB-855CCFF9A5F3}"/>
                </c:ext>
              </c:extLst>
            </c:dLbl>
            <c:dLbl>
              <c:idx val="2"/>
              <c:layout>
                <c:manualLayout>
                  <c:x val="0"/>
                  <c:y val="2.413793103448275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8EE-4C8C-A6BB-855CCFF9A5F3}"/>
                </c:ext>
              </c:extLst>
            </c:dLbl>
            <c:spPr>
              <a:noFill/>
              <a:ln>
                <a:noFill/>
              </a:ln>
              <a:effectLst/>
            </c:spPr>
            <c:txPr>
              <a:bodyPr/>
              <a:lstStyle/>
              <a:p>
                <a:pPr>
                  <a:defRPr sz="16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Coal</c:v>
                </c:pt>
                <c:pt idx="1">
                  <c:v>Natural
Gas</c:v>
                </c:pt>
                <c:pt idx="2">
                  <c:v>Renewables</c:v>
                </c:pt>
              </c:strCache>
            </c:strRef>
          </c:cat>
          <c:val>
            <c:numRef>
              <c:f>Sheet1!$B$2:$B$4</c:f>
              <c:numCache>
                <c:formatCode>0%</c:formatCode>
                <c:ptCount val="3"/>
                <c:pt idx="0">
                  <c:v>0.51</c:v>
                </c:pt>
                <c:pt idx="1">
                  <c:v>0.45</c:v>
                </c:pt>
                <c:pt idx="2">
                  <c:v>0.04</c:v>
                </c:pt>
              </c:numCache>
            </c:numRef>
          </c:val>
          <c:extLst>
            <c:ext xmlns:c16="http://schemas.microsoft.com/office/drawing/2014/chart" uri="{C3380CC4-5D6E-409C-BE32-E72D297353CC}">
              <c16:uniqueId val="{00000004-B8EE-4C8C-A6BB-855CCFF9A5F3}"/>
            </c:ext>
          </c:extLst>
        </c:ser>
        <c:dLbls>
          <c:showLegendKey val="0"/>
          <c:showVal val="0"/>
          <c:showCatName val="0"/>
          <c:showSerName val="0"/>
          <c:showPercent val="0"/>
          <c:showBubbleSize val="0"/>
        </c:dLbls>
        <c:gapWidth val="150"/>
        <c:axId val="244598656"/>
        <c:axId val="244600192"/>
      </c:barChart>
      <c:catAx>
        <c:axId val="244598656"/>
        <c:scaling>
          <c:orientation val="minMax"/>
        </c:scaling>
        <c:delete val="0"/>
        <c:axPos val="b"/>
        <c:numFmt formatCode="General" sourceLinked="0"/>
        <c:majorTickMark val="none"/>
        <c:minorTickMark val="none"/>
        <c:tickLblPos val="nextTo"/>
        <c:txPr>
          <a:bodyPr/>
          <a:lstStyle/>
          <a:p>
            <a:pPr>
              <a:defRPr sz="1600" b="1"/>
            </a:pPr>
            <a:endParaRPr lang="en-US"/>
          </a:p>
        </c:txPr>
        <c:crossAx val="244600192"/>
        <c:crosses val="autoZero"/>
        <c:auto val="1"/>
        <c:lblAlgn val="ctr"/>
        <c:lblOffset val="100"/>
        <c:noMultiLvlLbl val="0"/>
      </c:catAx>
      <c:valAx>
        <c:axId val="244600192"/>
        <c:scaling>
          <c:orientation val="minMax"/>
          <c:max val="1"/>
          <c:min val="0"/>
        </c:scaling>
        <c:delete val="0"/>
        <c:axPos val="l"/>
        <c:majorGridlines/>
        <c:numFmt formatCode="0%" sourceLinked="1"/>
        <c:majorTickMark val="out"/>
        <c:minorTickMark val="none"/>
        <c:tickLblPos val="nextTo"/>
        <c:txPr>
          <a:bodyPr/>
          <a:lstStyle/>
          <a:p>
            <a:pPr>
              <a:defRPr sz="1600"/>
            </a:pPr>
            <a:endParaRPr lang="en-US"/>
          </a:p>
        </c:txPr>
        <c:crossAx val="244598656"/>
        <c:crosses val="autoZero"/>
        <c:crossBetween val="between"/>
        <c:majorUnit val="0.2"/>
        <c:minorUnit val="2.0000000000000004E-2"/>
      </c:valAx>
    </c:plotArea>
    <c:plotVisOnly val="1"/>
    <c:dispBlanksAs val="gap"/>
    <c:showDLblsOverMax val="0"/>
  </c:chart>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48932DFC-4929-4FCF-BD9A-86FA83EC9F74}" type="datetimeFigureOut">
              <a:rPr lang="en-US" smtClean="0"/>
              <a:t>9/24/2018</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0D98DA1D-1E94-4522-AF69-E3585B950184}" type="slidenum">
              <a:rPr lang="en-US" smtClean="0"/>
              <a:t>‹#›</a:t>
            </a:fld>
            <a:endParaRPr lang="en-US"/>
          </a:p>
        </p:txBody>
      </p:sp>
    </p:spTree>
    <p:extLst>
      <p:ext uri="{BB962C8B-B14F-4D97-AF65-F5344CB8AC3E}">
        <p14:creationId xmlns:p14="http://schemas.microsoft.com/office/powerpoint/2010/main" val="34755134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D5C66AC2-9A46-403C-BDCE-5229F55ED999}" type="datetimeFigureOut">
              <a:rPr lang="en-US" smtClean="0"/>
              <a:t>9/24/2018</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1E4B1E1C-FCE7-44C3-B826-32AD610B3D39}" type="slidenum">
              <a:rPr lang="en-US" smtClean="0"/>
              <a:t>‹#›</a:t>
            </a:fld>
            <a:endParaRPr lang="en-US"/>
          </a:p>
        </p:txBody>
      </p:sp>
    </p:spTree>
    <p:extLst>
      <p:ext uri="{BB962C8B-B14F-4D97-AF65-F5344CB8AC3E}">
        <p14:creationId xmlns:p14="http://schemas.microsoft.com/office/powerpoint/2010/main" val="24310679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4B1E1C-FCE7-44C3-B826-32AD610B3D39}" type="slidenum">
              <a:rPr lang="en-US" smtClean="0"/>
              <a:t>1</a:t>
            </a:fld>
            <a:endParaRPr lang="en-US"/>
          </a:p>
        </p:txBody>
      </p:sp>
    </p:spTree>
    <p:extLst>
      <p:ext uri="{BB962C8B-B14F-4D97-AF65-F5344CB8AC3E}">
        <p14:creationId xmlns:p14="http://schemas.microsoft.com/office/powerpoint/2010/main" val="19764921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31774">
              <a:defRPr/>
            </a:pPr>
            <a:fld id="{44DDE3B6-2E2A-4F53-A344-1576AF7E5A0D}" type="slidenum">
              <a:rPr lang="en-US">
                <a:solidFill>
                  <a:prstClr val="black"/>
                </a:solidFill>
                <a:latin typeface="Calibri" panose="020F0502020204030204"/>
              </a:rPr>
              <a:pPr defTabSz="931774">
                <a:defRPr/>
              </a:pPr>
              <a:t>10</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29472938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31774">
              <a:defRPr/>
            </a:pPr>
            <a:fld id="{44DDE3B6-2E2A-4F53-A344-1576AF7E5A0D}" type="slidenum">
              <a:rPr lang="en-US">
                <a:solidFill>
                  <a:prstClr val="black"/>
                </a:solidFill>
                <a:latin typeface="Calibri" panose="020F0502020204030204"/>
              </a:rPr>
              <a:pPr defTabSz="931774">
                <a:defRPr/>
              </a:pPr>
              <a:t>11</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18219642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p>
        </p:txBody>
      </p:sp>
      <p:sp>
        <p:nvSpPr>
          <p:cNvPr id="4" name="Slide Number Placeholder 3"/>
          <p:cNvSpPr>
            <a:spLocks noGrp="1"/>
          </p:cNvSpPr>
          <p:nvPr>
            <p:ph type="sldNum" sz="quarter" idx="10"/>
          </p:nvPr>
        </p:nvSpPr>
        <p:spPr/>
        <p:txBody>
          <a:bodyPr/>
          <a:lstStyle/>
          <a:p>
            <a:fld id="{1E4B1E1C-FCE7-44C3-B826-32AD610B3D39}" type="slidenum">
              <a:rPr lang="en-US" smtClean="0"/>
              <a:t>12</a:t>
            </a:fld>
            <a:endParaRPr lang="en-US"/>
          </a:p>
        </p:txBody>
      </p:sp>
    </p:spTree>
    <p:extLst>
      <p:ext uri="{BB962C8B-B14F-4D97-AF65-F5344CB8AC3E}">
        <p14:creationId xmlns:p14="http://schemas.microsoft.com/office/powerpoint/2010/main" val="774221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p>
        </p:txBody>
      </p:sp>
      <p:sp>
        <p:nvSpPr>
          <p:cNvPr id="4" name="Slide Number Placeholder 3"/>
          <p:cNvSpPr>
            <a:spLocks noGrp="1"/>
          </p:cNvSpPr>
          <p:nvPr>
            <p:ph type="sldNum" sz="quarter" idx="10"/>
          </p:nvPr>
        </p:nvSpPr>
        <p:spPr/>
        <p:txBody>
          <a:bodyPr/>
          <a:lstStyle/>
          <a:p>
            <a:fld id="{1E4B1E1C-FCE7-44C3-B826-32AD610B3D39}" type="slidenum">
              <a:rPr lang="en-US" smtClean="0"/>
              <a:t>13</a:t>
            </a:fld>
            <a:endParaRPr lang="en-US"/>
          </a:p>
        </p:txBody>
      </p:sp>
    </p:spTree>
    <p:extLst>
      <p:ext uri="{BB962C8B-B14F-4D97-AF65-F5344CB8AC3E}">
        <p14:creationId xmlns:p14="http://schemas.microsoft.com/office/powerpoint/2010/main" val="27712960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4B1E1C-FCE7-44C3-B826-32AD610B3D39}" type="slidenum">
              <a:rPr lang="en-US" smtClean="0"/>
              <a:t>14</a:t>
            </a:fld>
            <a:endParaRPr lang="en-US"/>
          </a:p>
        </p:txBody>
      </p:sp>
    </p:spTree>
    <p:extLst>
      <p:ext uri="{BB962C8B-B14F-4D97-AF65-F5344CB8AC3E}">
        <p14:creationId xmlns:p14="http://schemas.microsoft.com/office/powerpoint/2010/main" val="32563552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4B1E1C-FCE7-44C3-B826-32AD610B3D39}" type="slidenum">
              <a:rPr lang="en-US" smtClean="0"/>
              <a:t>15</a:t>
            </a:fld>
            <a:endParaRPr lang="en-US"/>
          </a:p>
        </p:txBody>
      </p:sp>
    </p:spTree>
    <p:extLst>
      <p:ext uri="{BB962C8B-B14F-4D97-AF65-F5344CB8AC3E}">
        <p14:creationId xmlns:p14="http://schemas.microsoft.com/office/powerpoint/2010/main" val="9982763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4B1E1C-FCE7-44C3-B826-32AD610B3D39}" type="slidenum">
              <a:rPr lang="en-US" smtClean="0"/>
              <a:t>17</a:t>
            </a:fld>
            <a:endParaRPr lang="en-US"/>
          </a:p>
        </p:txBody>
      </p:sp>
    </p:spTree>
    <p:extLst>
      <p:ext uri="{BB962C8B-B14F-4D97-AF65-F5344CB8AC3E}">
        <p14:creationId xmlns:p14="http://schemas.microsoft.com/office/powerpoint/2010/main" val="32231037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4B1E1C-FCE7-44C3-B826-32AD610B3D39}" type="slidenum">
              <a:rPr lang="en-US" smtClean="0"/>
              <a:t>18</a:t>
            </a:fld>
            <a:endParaRPr lang="en-US"/>
          </a:p>
        </p:txBody>
      </p:sp>
    </p:spTree>
    <p:extLst>
      <p:ext uri="{BB962C8B-B14F-4D97-AF65-F5344CB8AC3E}">
        <p14:creationId xmlns:p14="http://schemas.microsoft.com/office/powerpoint/2010/main" val="14153543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4B1E1C-FCE7-44C3-B826-32AD610B3D39}" type="slidenum">
              <a:rPr lang="en-US" smtClean="0"/>
              <a:t>19</a:t>
            </a:fld>
            <a:endParaRPr lang="en-US"/>
          </a:p>
        </p:txBody>
      </p:sp>
    </p:spTree>
    <p:extLst>
      <p:ext uri="{BB962C8B-B14F-4D97-AF65-F5344CB8AC3E}">
        <p14:creationId xmlns:p14="http://schemas.microsoft.com/office/powerpoint/2010/main" val="23268498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4B1E1C-FCE7-44C3-B826-32AD610B3D39}" type="slidenum">
              <a:rPr lang="en-US" smtClean="0"/>
              <a:t>20</a:t>
            </a:fld>
            <a:endParaRPr lang="en-US"/>
          </a:p>
        </p:txBody>
      </p:sp>
    </p:spTree>
    <p:extLst>
      <p:ext uri="{BB962C8B-B14F-4D97-AF65-F5344CB8AC3E}">
        <p14:creationId xmlns:p14="http://schemas.microsoft.com/office/powerpoint/2010/main" val="24543444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E4B1E1C-FCE7-44C3-B826-32AD610B3D39}" type="slidenum">
              <a:rPr lang="en-US" smtClean="0"/>
              <a:t>2</a:t>
            </a:fld>
            <a:endParaRPr lang="en-US"/>
          </a:p>
        </p:txBody>
      </p:sp>
    </p:spTree>
    <p:extLst>
      <p:ext uri="{BB962C8B-B14F-4D97-AF65-F5344CB8AC3E}">
        <p14:creationId xmlns:p14="http://schemas.microsoft.com/office/powerpoint/2010/main" val="26264334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E4B1E1C-FCE7-44C3-B826-32AD610B3D39}" type="slidenum">
              <a:rPr lang="en-US" smtClean="0"/>
              <a:t>21</a:t>
            </a:fld>
            <a:endParaRPr lang="en-US"/>
          </a:p>
        </p:txBody>
      </p:sp>
    </p:spTree>
    <p:extLst>
      <p:ext uri="{BB962C8B-B14F-4D97-AF65-F5344CB8AC3E}">
        <p14:creationId xmlns:p14="http://schemas.microsoft.com/office/powerpoint/2010/main" val="6271489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4B1E1C-FCE7-44C3-B826-32AD610B3D39}" type="slidenum">
              <a:rPr lang="en-US" smtClean="0"/>
              <a:t>3</a:t>
            </a:fld>
            <a:endParaRPr lang="en-US" dirty="0"/>
          </a:p>
        </p:txBody>
      </p:sp>
    </p:spTree>
    <p:extLst>
      <p:ext uri="{BB962C8B-B14F-4D97-AF65-F5344CB8AC3E}">
        <p14:creationId xmlns:p14="http://schemas.microsoft.com/office/powerpoint/2010/main" val="38545958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4B1E1C-FCE7-44C3-B826-32AD610B3D3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620842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4B1E1C-FCE7-44C3-B826-32AD610B3D39}" type="slidenum">
              <a:rPr lang="en-US" smtClean="0"/>
              <a:t>5</a:t>
            </a:fld>
            <a:endParaRPr lang="en-US"/>
          </a:p>
        </p:txBody>
      </p:sp>
    </p:spTree>
    <p:extLst>
      <p:ext uri="{BB962C8B-B14F-4D97-AF65-F5344CB8AC3E}">
        <p14:creationId xmlns:p14="http://schemas.microsoft.com/office/powerpoint/2010/main" val="12960138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E4B1E1C-FCE7-44C3-B826-32AD610B3D39}" type="slidenum">
              <a:rPr lang="en-US" smtClean="0"/>
              <a:t>6</a:t>
            </a:fld>
            <a:endParaRPr lang="en-US" dirty="0"/>
          </a:p>
        </p:txBody>
      </p:sp>
    </p:spTree>
    <p:extLst>
      <p:ext uri="{BB962C8B-B14F-4D97-AF65-F5344CB8AC3E}">
        <p14:creationId xmlns:p14="http://schemas.microsoft.com/office/powerpoint/2010/main" val="17927683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DDE3B6-2E2A-4F53-A344-1576AF7E5A0D}"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8895833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DDE3B6-2E2A-4F53-A344-1576AF7E5A0D}" type="slidenum">
              <a:rPr lang="en-US" smtClean="0">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val="5455173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4B1E1C-FCE7-44C3-B826-32AD610B3D39}" type="slidenum">
              <a:rPr lang="en-US" smtClean="0"/>
              <a:t>9</a:t>
            </a:fld>
            <a:endParaRPr lang="en-US" dirty="0"/>
          </a:p>
        </p:txBody>
      </p:sp>
    </p:spTree>
    <p:extLst>
      <p:ext uri="{BB962C8B-B14F-4D97-AF65-F5344CB8AC3E}">
        <p14:creationId xmlns:p14="http://schemas.microsoft.com/office/powerpoint/2010/main" val="412241847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0" name="Rectangle 19"/>
          <p:cNvSpPr/>
          <p:nvPr userDrawn="1"/>
        </p:nvSpPr>
        <p:spPr>
          <a:xfrm>
            <a:off x="9596845" y="4773656"/>
            <a:ext cx="2464523" cy="805367"/>
          </a:xfrm>
          <a:prstGeom prst="rect">
            <a:avLst/>
          </a:prstGeom>
          <a:solidFill>
            <a:srgbClr val="C6DB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9596845" y="3031430"/>
            <a:ext cx="2464523" cy="805367"/>
          </a:xfrm>
          <a:prstGeom prst="rect">
            <a:avLst/>
          </a:prstGeom>
          <a:solidFill>
            <a:srgbClr val="C6DB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a:off x="9596845" y="1271753"/>
            <a:ext cx="2464523" cy="822818"/>
          </a:xfrm>
          <a:prstGeom prst="rect">
            <a:avLst/>
          </a:prstGeom>
          <a:solidFill>
            <a:srgbClr val="C6DB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636738" y="2147846"/>
            <a:ext cx="6548845" cy="2016432"/>
          </a:xfrm>
        </p:spPr>
        <p:txBody>
          <a:bodyPr anchor="b"/>
          <a:lstStyle>
            <a:lvl1pPr algn="ctr">
              <a:defRPr lang="en-US" dirty="0"/>
            </a:lvl1pPr>
          </a:lstStyle>
          <a:p>
            <a:r>
              <a:rPr lang="en-US" dirty="0"/>
              <a:t>Click to edit Master title style</a:t>
            </a:r>
          </a:p>
        </p:txBody>
      </p:sp>
      <p:sp>
        <p:nvSpPr>
          <p:cNvPr id="3" name="Subtitle 2"/>
          <p:cNvSpPr>
            <a:spLocks noGrp="1"/>
          </p:cNvSpPr>
          <p:nvPr>
            <p:ph type="subTitle" idx="1"/>
          </p:nvPr>
        </p:nvSpPr>
        <p:spPr>
          <a:xfrm>
            <a:off x="1636738" y="4260724"/>
            <a:ext cx="6548845" cy="1318299"/>
          </a:xfrm>
        </p:spPr>
        <p:txBody>
          <a:bodyPr/>
          <a:lstStyle>
            <a:lvl1pPr marL="0" indent="0" algn="ctr">
              <a:buNone/>
              <a:defRPr lang="en-US" dirty="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30322" y="400939"/>
            <a:ext cx="7197575" cy="1741813"/>
          </a:xfrm>
          <a:prstGeom prst="rect">
            <a:avLst/>
          </a:prstGeom>
        </p:spPr>
      </p:pic>
      <p:cxnSp>
        <p:nvCxnSpPr>
          <p:cNvPr id="5" name="Straight Connector 4"/>
          <p:cNvCxnSpPr/>
          <p:nvPr userDrawn="1"/>
        </p:nvCxnSpPr>
        <p:spPr>
          <a:xfrm>
            <a:off x="2573993" y="4164278"/>
            <a:ext cx="47053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6" name="Footer Placeholder 4"/>
          <p:cNvSpPr>
            <a:spLocks noGrp="1"/>
          </p:cNvSpPr>
          <p:nvPr>
            <p:ph type="ftr" sz="quarter" idx="11"/>
          </p:nvPr>
        </p:nvSpPr>
        <p:spPr>
          <a:xfrm>
            <a:off x="3864972" y="6356345"/>
            <a:ext cx="2343150" cy="365125"/>
          </a:xfrm>
        </p:spPr>
        <p:txBody>
          <a:bodyPr/>
          <a:lstStyle/>
          <a:p>
            <a:r>
              <a:rPr lang="en-US"/>
              <a:t>Sandpearl Resort   Clearwater, FL</a:t>
            </a:r>
            <a:endParaRPr lang="en-US" dirty="0"/>
          </a:p>
        </p:txBody>
      </p:sp>
      <p:sp>
        <p:nvSpPr>
          <p:cNvPr id="18" name="Rectangle 17"/>
          <p:cNvSpPr/>
          <p:nvPr userDrawn="1"/>
        </p:nvSpPr>
        <p:spPr>
          <a:xfrm>
            <a:off x="-1" y="0"/>
            <a:ext cx="476251" cy="6858000"/>
          </a:xfrm>
          <a:prstGeom prst="rect">
            <a:avLst/>
          </a:prstGeom>
          <a:solidFill>
            <a:srgbClr val="0098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736183" y="-1"/>
            <a:ext cx="2455817" cy="1637211"/>
          </a:xfrm>
          <a:prstGeom prst="rect">
            <a:avLst/>
          </a:prstGeom>
        </p:spPr>
      </p:pic>
      <p:pic>
        <p:nvPicPr>
          <p:cNvPr id="7" name="Picture 6"/>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36183" y="1741712"/>
            <a:ext cx="2455817" cy="1637211"/>
          </a:xfrm>
          <a:prstGeom prst="rect">
            <a:avLst/>
          </a:prstGeom>
        </p:spPr>
      </p:pic>
      <p:pic>
        <p:nvPicPr>
          <p:cNvPr id="14" name="Picture 13"/>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9736183" y="3484271"/>
            <a:ext cx="2455817" cy="1637211"/>
          </a:xfrm>
          <a:prstGeom prst="rect">
            <a:avLst/>
          </a:prstGeom>
        </p:spPr>
      </p:pic>
      <p:pic>
        <p:nvPicPr>
          <p:cNvPr id="21" name="Picture 20"/>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9736183" y="5220789"/>
            <a:ext cx="2455818" cy="1637212"/>
          </a:xfrm>
          <a:prstGeom prst="rect">
            <a:avLst/>
          </a:prstGeom>
        </p:spPr>
      </p:pic>
      <p:sp>
        <p:nvSpPr>
          <p:cNvPr id="17" name="Slide Number Placeholder 5"/>
          <p:cNvSpPr>
            <a:spLocks noGrp="1"/>
          </p:cNvSpPr>
          <p:nvPr>
            <p:ph type="sldNum" sz="quarter" idx="12"/>
          </p:nvPr>
        </p:nvSpPr>
        <p:spPr>
          <a:xfrm>
            <a:off x="56674" y="6356345"/>
            <a:ext cx="1562100" cy="365125"/>
          </a:xfrm>
        </p:spPr>
        <p:txBody>
          <a:bodyPr/>
          <a:lstStyle/>
          <a:p>
            <a:fld id="{89CE6D22-7890-452E-B907-E911142295FB}" type="slidenum">
              <a:rPr lang="en-US" smtClean="0"/>
              <a:t>‹#›</a:t>
            </a:fld>
            <a:endParaRPr lang="en-US" dirty="0"/>
          </a:p>
        </p:txBody>
      </p:sp>
      <p:sp>
        <p:nvSpPr>
          <p:cNvPr id="19"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9/21/2018</a:t>
            </a:r>
            <a:endParaRPr lang="en-US" dirty="0"/>
          </a:p>
        </p:txBody>
      </p:sp>
    </p:spTree>
    <p:extLst>
      <p:ext uri="{BB962C8B-B14F-4D97-AF65-F5344CB8AC3E}">
        <p14:creationId xmlns:p14="http://schemas.microsoft.com/office/powerpoint/2010/main" val="38190492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9/21/2018</a:t>
            </a:r>
          </a:p>
        </p:txBody>
      </p:sp>
      <p:sp>
        <p:nvSpPr>
          <p:cNvPr id="5" name="Footer Placeholder 4"/>
          <p:cNvSpPr>
            <a:spLocks noGrp="1"/>
          </p:cNvSpPr>
          <p:nvPr>
            <p:ph type="ftr" sz="quarter" idx="11"/>
          </p:nvPr>
        </p:nvSpPr>
        <p:spPr/>
        <p:txBody>
          <a:bodyPr/>
          <a:lstStyle/>
          <a:p>
            <a:r>
              <a:rPr lang="en-US"/>
              <a:t>Sandpearl Resort   Clearwater, FL</a:t>
            </a:r>
          </a:p>
        </p:txBody>
      </p:sp>
      <p:sp>
        <p:nvSpPr>
          <p:cNvPr id="6" name="Slide Number Placeholder 5"/>
          <p:cNvSpPr>
            <a:spLocks noGrp="1"/>
          </p:cNvSpPr>
          <p:nvPr>
            <p:ph type="sldNum" sz="quarter" idx="12"/>
          </p:nvPr>
        </p:nvSpPr>
        <p:spPr/>
        <p:txBody>
          <a:bodyPr/>
          <a:lstStyle/>
          <a:p>
            <a:fld id="{89CE6D22-7890-452E-B907-E911142295FB}" type="slidenum">
              <a:rPr lang="en-US" smtClean="0"/>
              <a:t>‹#›</a:t>
            </a:fld>
            <a:endParaRPr lang="en-US"/>
          </a:p>
        </p:txBody>
      </p:sp>
      <p:sp>
        <p:nvSpPr>
          <p:cNvPr id="7" name="Rectangle 6"/>
          <p:cNvSpPr/>
          <p:nvPr userDrawn="1"/>
        </p:nvSpPr>
        <p:spPr>
          <a:xfrm>
            <a:off x="-1" y="0"/>
            <a:ext cx="476251" cy="6858000"/>
          </a:xfrm>
          <a:prstGeom prst="rect">
            <a:avLst/>
          </a:prstGeom>
          <a:solidFill>
            <a:srgbClr val="0098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485" y="74612"/>
            <a:ext cx="409277" cy="523875"/>
          </a:xfrm>
          <a:prstGeom prst="rect">
            <a:avLst/>
          </a:prstGeom>
        </p:spPr>
      </p:pic>
    </p:spTree>
    <p:extLst>
      <p:ext uri="{BB962C8B-B14F-4D97-AF65-F5344CB8AC3E}">
        <p14:creationId xmlns:p14="http://schemas.microsoft.com/office/powerpoint/2010/main" val="36740617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9/21/2018</a:t>
            </a:r>
          </a:p>
        </p:txBody>
      </p:sp>
      <p:sp>
        <p:nvSpPr>
          <p:cNvPr id="5" name="Footer Placeholder 4"/>
          <p:cNvSpPr>
            <a:spLocks noGrp="1"/>
          </p:cNvSpPr>
          <p:nvPr>
            <p:ph type="ftr" sz="quarter" idx="11"/>
          </p:nvPr>
        </p:nvSpPr>
        <p:spPr/>
        <p:txBody>
          <a:bodyPr/>
          <a:lstStyle/>
          <a:p>
            <a:r>
              <a:rPr lang="en-US"/>
              <a:t>Sandpearl Resort   Clearwater, FL</a:t>
            </a:r>
          </a:p>
        </p:txBody>
      </p:sp>
      <p:sp>
        <p:nvSpPr>
          <p:cNvPr id="6" name="Slide Number Placeholder 5"/>
          <p:cNvSpPr>
            <a:spLocks noGrp="1"/>
          </p:cNvSpPr>
          <p:nvPr>
            <p:ph type="sldNum" sz="quarter" idx="12"/>
          </p:nvPr>
        </p:nvSpPr>
        <p:spPr/>
        <p:txBody>
          <a:bodyPr/>
          <a:lstStyle/>
          <a:p>
            <a:fld id="{89CE6D22-7890-452E-B907-E911142295FB}" type="slidenum">
              <a:rPr lang="en-US" smtClean="0"/>
              <a:t>‹#›</a:t>
            </a:fld>
            <a:endParaRPr lang="en-US"/>
          </a:p>
        </p:txBody>
      </p:sp>
      <p:sp>
        <p:nvSpPr>
          <p:cNvPr id="7" name="Rectangle 6"/>
          <p:cNvSpPr/>
          <p:nvPr userDrawn="1"/>
        </p:nvSpPr>
        <p:spPr>
          <a:xfrm>
            <a:off x="-1" y="0"/>
            <a:ext cx="476251" cy="6858000"/>
          </a:xfrm>
          <a:prstGeom prst="rect">
            <a:avLst/>
          </a:prstGeom>
          <a:solidFill>
            <a:srgbClr val="0098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485" y="74612"/>
            <a:ext cx="409277" cy="523875"/>
          </a:xfrm>
          <a:prstGeom prst="rect">
            <a:avLst/>
          </a:prstGeom>
        </p:spPr>
      </p:pic>
    </p:spTree>
    <p:extLst>
      <p:ext uri="{BB962C8B-B14F-4D97-AF65-F5344CB8AC3E}">
        <p14:creationId xmlns:p14="http://schemas.microsoft.com/office/powerpoint/2010/main" val="27809491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r>
              <a:rPr lang="en-US"/>
              <a:t>9/21/2018</a:t>
            </a:r>
            <a:endParaRPr lang="en-US" dirty="0"/>
          </a:p>
        </p:txBody>
      </p:sp>
      <p:sp>
        <p:nvSpPr>
          <p:cNvPr id="5" name="Footer Placeholder 4"/>
          <p:cNvSpPr>
            <a:spLocks noGrp="1"/>
          </p:cNvSpPr>
          <p:nvPr>
            <p:ph type="ftr" sz="quarter" idx="11"/>
          </p:nvPr>
        </p:nvSpPr>
        <p:spPr/>
        <p:txBody>
          <a:bodyPr/>
          <a:lstStyle/>
          <a:p>
            <a:r>
              <a:rPr lang="en-US"/>
              <a:t>Sandpearl Resort   Clearwater, FL</a:t>
            </a:r>
            <a:endParaRPr lang="en-US" dirty="0"/>
          </a:p>
        </p:txBody>
      </p:sp>
      <p:sp>
        <p:nvSpPr>
          <p:cNvPr id="6" name="Slide Number Placeholder 5"/>
          <p:cNvSpPr>
            <a:spLocks noGrp="1"/>
          </p:cNvSpPr>
          <p:nvPr>
            <p:ph type="sldNum" sz="quarter" idx="12"/>
          </p:nvPr>
        </p:nvSpPr>
        <p:spPr/>
        <p:txBody>
          <a:bodyPr/>
          <a:lstStyle/>
          <a:p>
            <a:fld id="{89CE6D22-7890-452E-B907-E911142295FB}" type="slidenum">
              <a:rPr lang="en-US" smtClean="0"/>
              <a:t>‹#›</a:t>
            </a:fld>
            <a:endParaRPr lang="en-US" dirty="0"/>
          </a:p>
        </p:txBody>
      </p:sp>
      <p:sp>
        <p:nvSpPr>
          <p:cNvPr id="7" name="Rectangle 6"/>
          <p:cNvSpPr/>
          <p:nvPr userDrawn="1"/>
        </p:nvSpPr>
        <p:spPr>
          <a:xfrm>
            <a:off x="-1" y="0"/>
            <a:ext cx="476251" cy="6858000"/>
          </a:xfrm>
          <a:prstGeom prst="rect">
            <a:avLst/>
          </a:prstGeom>
          <a:solidFill>
            <a:srgbClr val="0098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485" y="74612"/>
            <a:ext cx="409277" cy="523875"/>
          </a:xfrm>
          <a:prstGeom prst="rect">
            <a:avLst/>
          </a:prstGeom>
        </p:spPr>
      </p:pic>
    </p:spTree>
    <p:extLst>
      <p:ext uri="{BB962C8B-B14F-4D97-AF65-F5344CB8AC3E}">
        <p14:creationId xmlns:p14="http://schemas.microsoft.com/office/powerpoint/2010/main" val="24834488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4867275"/>
            <a:ext cx="10515600" cy="790575"/>
          </a:xfrm>
        </p:spPr>
        <p:txBody>
          <a:bodyPr anchor="b"/>
          <a:lstStyle>
            <a:lvl1pPr>
              <a:defRPr lang="en-US" dirty="0"/>
            </a:lvl1pPr>
          </a:lstStyle>
          <a:p>
            <a:r>
              <a:rPr lang="en-US" dirty="0"/>
              <a:t>Click to edit Master title style</a:t>
            </a:r>
          </a:p>
        </p:txBody>
      </p:sp>
      <p:sp>
        <p:nvSpPr>
          <p:cNvPr id="3" name="Text Placeholder 2"/>
          <p:cNvSpPr>
            <a:spLocks noGrp="1"/>
          </p:cNvSpPr>
          <p:nvPr>
            <p:ph type="body" idx="1"/>
          </p:nvPr>
        </p:nvSpPr>
        <p:spPr>
          <a:xfrm>
            <a:off x="831850" y="5684838"/>
            <a:ext cx="10515600" cy="47783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p:txBody>
          <a:bodyPr/>
          <a:lstStyle/>
          <a:p>
            <a:r>
              <a:rPr lang="en-US"/>
              <a:t>9/21/2018</a:t>
            </a:r>
          </a:p>
        </p:txBody>
      </p:sp>
      <p:sp>
        <p:nvSpPr>
          <p:cNvPr id="5" name="Footer Placeholder 4"/>
          <p:cNvSpPr>
            <a:spLocks noGrp="1"/>
          </p:cNvSpPr>
          <p:nvPr>
            <p:ph type="ftr" sz="quarter" idx="11"/>
          </p:nvPr>
        </p:nvSpPr>
        <p:spPr/>
        <p:txBody>
          <a:bodyPr/>
          <a:lstStyle/>
          <a:p>
            <a:r>
              <a:rPr lang="en-US"/>
              <a:t>Sandpearl Resort   Clearwater, FL</a:t>
            </a:r>
          </a:p>
        </p:txBody>
      </p:sp>
      <p:sp>
        <p:nvSpPr>
          <p:cNvPr id="6" name="Slide Number Placeholder 5"/>
          <p:cNvSpPr>
            <a:spLocks noGrp="1"/>
          </p:cNvSpPr>
          <p:nvPr>
            <p:ph type="sldNum" sz="quarter" idx="12"/>
          </p:nvPr>
        </p:nvSpPr>
        <p:spPr/>
        <p:txBody>
          <a:bodyPr/>
          <a:lstStyle/>
          <a:p>
            <a:fld id="{89CE6D22-7890-452E-B907-E911142295FB}" type="slidenum">
              <a:rPr lang="en-US" smtClean="0"/>
              <a:t>‹#›</a:t>
            </a:fld>
            <a:endParaRPr lang="en-US"/>
          </a:p>
        </p:txBody>
      </p:sp>
      <p:sp>
        <p:nvSpPr>
          <p:cNvPr id="7" name="Rectangle 6"/>
          <p:cNvSpPr/>
          <p:nvPr userDrawn="1"/>
        </p:nvSpPr>
        <p:spPr>
          <a:xfrm>
            <a:off x="-1" y="0"/>
            <a:ext cx="476251" cy="6858000"/>
          </a:xfrm>
          <a:prstGeom prst="rect">
            <a:avLst/>
          </a:prstGeom>
          <a:solidFill>
            <a:srgbClr val="0098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485" y="74612"/>
            <a:ext cx="409277" cy="523875"/>
          </a:xfrm>
          <a:prstGeom prst="rect">
            <a:avLst/>
          </a:prstGeom>
        </p:spPr>
      </p:pic>
      <p:pic>
        <p:nvPicPr>
          <p:cNvPr id="10" name="Picture 9"/>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933449" y="0"/>
            <a:ext cx="11258551" cy="4705350"/>
          </a:xfrm>
          <a:prstGeom prst="rect">
            <a:avLst/>
          </a:prstGeom>
        </p:spPr>
      </p:pic>
    </p:spTree>
    <p:extLst>
      <p:ext uri="{BB962C8B-B14F-4D97-AF65-F5344CB8AC3E}">
        <p14:creationId xmlns:p14="http://schemas.microsoft.com/office/powerpoint/2010/main" val="36511990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a:t>9/21/2018</a:t>
            </a:r>
          </a:p>
        </p:txBody>
      </p:sp>
      <p:sp>
        <p:nvSpPr>
          <p:cNvPr id="6" name="Footer Placeholder 5"/>
          <p:cNvSpPr>
            <a:spLocks noGrp="1"/>
          </p:cNvSpPr>
          <p:nvPr>
            <p:ph type="ftr" sz="quarter" idx="11"/>
          </p:nvPr>
        </p:nvSpPr>
        <p:spPr/>
        <p:txBody>
          <a:bodyPr/>
          <a:lstStyle/>
          <a:p>
            <a:r>
              <a:rPr lang="en-US"/>
              <a:t>Sandpearl Resort   Clearwater, FL</a:t>
            </a:r>
          </a:p>
        </p:txBody>
      </p:sp>
      <p:sp>
        <p:nvSpPr>
          <p:cNvPr id="7" name="Slide Number Placeholder 6"/>
          <p:cNvSpPr>
            <a:spLocks noGrp="1"/>
          </p:cNvSpPr>
          <p:nvPr>
            <p:ph type="sldNum" sz="quarter" idx="12"/>
          </p:nvPr>
        </p:nvSpPr>
        <p:spPr/>
        <p:txBody>
          <a:bodyPr/>
          <a:lstStyle/>
          <a:p>
            <a:fld id="{89CE6D22-7890-452E-B907-E911142295FB}" type="slidenum">
              <a:rPr lang="en-US" smtClean="0"/>
              <a:t>‹#›</a:t>
            </a:fld>
            <a:endParaRPr lang="en-US"/>
          </a:p>
        </p:txBody>
      </p:sp>
      <p:sp>
        <p:nvSpPr>
          <p:cNvPr id="8" name="Rectangle 7"/>
          <p:cNvSpPr/>
          <p:nvPr userDrawn="1"/>
        </p:nvSpPr>
        <p:spPr>
          <a:xfrm>
            <a:off x="-1" y="0"/>
            <a:ext cx="476251" cy="6858000"/>
          </a:xfrm>
          <a:prstGeom prst="rect">
            <a:avLst/>
          </a:prstGeom>
          <a:solidFill>
            <a:srgbClr val="0098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485" y="74612"/>
            <a:ext cx="409277" cy="523875"/>
          </a:xfrm>
          <a:prstGeom prst="rect">
            <a:avLst/>
          </a:prstGeom>
        </p:spPr>
      </p:pic>
    </p:spTree>
    <p:extLst>
      <p:ext uri="{BB962C8B-B14F-4D97-AF65-F5344CB8AC3E}">
        <p14:creationId xmlns:p14="http://schemas.microsoft.com/office/powerpoint/2010/main" val="3369096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a:t>9/21/2018</a:t>
            </a:r>
          </a:p>
        </p:txBody>
      </p:sp>
      <p:sp>
        <p:nvSpPr>
          <p:cNvPr id="8" name="Footer Placeholder 7"/>
          <p:cNvSpPr>
            <a:spLocks noGrp="1"/>
          </p:cNvSpPr>
          <p:nvPr>
            <p:ph type="ftr" sz="quarter" idx="11"/>
          </p:nvPr>
        </p:nvSpPr>
        <p:spPr/>
        <p:txBody>
          <a:bodyPr/>
          <a:lstStyle/>
          <a:p>
            <a:r>
              <a:rPr lang="en-US"/>
              <a:t>Sandpearl Resort   Clearwater, FL</a:t>
            </a:r>
          </a:p>
        </p:txBody>
      </p:sp>
      <p:sp>
        <p:nvSpPr>
          <p:cNvPr id="9" name="Slide Number Placeholder 8"/>
          <p:cNvSpPr>
            <a:spLocks noGrp="1"/>
          </p:cNvSpPr>
          <p:nvPr>
            <p:ph type="sldNum" sz="quarter" idx="12"/>
          </p:nvPr>
        </p:nvSpPr>
        <p:spPr/>
        <p:txBody>
          <a:bodyPr/>
          <a:lstStyle/>
          <a:p>
            <a:fld id="{89CE6D22-7890-452E-B907-E911142295FB}" type="slidenum">
              <a:rPr lang="en-US" smtClean="0"/>
              <a:t>‹#›</a:t>
            </a:fld>
            <a:endParaRPr lang="en-US"/>
          </a:p>
        </p:txBody>
      </p:sp>
      <p:sp>
        <p:nvSpPr>
          <p:cNvPr id="10" name="Rectangle 9"/>
          <p:cNvSpPr/>
          <p:nvPr userDrawn="1"/>
        </p:nvSpPr>
        <p:spPr>
          <a:xfrm>
            <a:off x="-1" y="0"/>
            <a:ext cx="476251" cy="6858000"/>
          </a:xfrm>
          <a:prstGeom prst="rect">
            <a:avLst/>
          </a:prstGeom>
          <a:solidFill>
            <a:srgbClr val="0098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485" y="74612"/>
            <a:ext cx="409277" cy="523875"/>
          </a:xfrm>
          <a:prstGeom prst="rect">
            <a:avLst/>
          </a:prstGeom>
        </p:spPr>
      </p:pic>
    </p:spTree>
    <p:extLst>
      <p:ext uri="{BB962C8B-B14F-4D97-AF65-F5344CB8AC3E}">
        <p14:creationId xmlns:p14="http://schemas.microsoft.com/office/powerpoint/2010/main" val="15530176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lang="en-US" dirty="0"/>
            </a:lvl1pPr>
          </a:lstStyle>
          <a:p>
            <a:r>
              <a:rPr lang="en-US" dirty="0"/>
              <a:t>Click to edit Master title style</a:t>
            </a:r>
          </a:p>
        </p:txBody>
      </p:sp>
      <p:sp>
        <p:nvSpPr>
          <p:cNvPr id="3" name="Date Placeholder 2"/>
          <p:cNvSpPr>
            <a:spLocks noGrp="1"/>
          </p:cNvSpPr>
          <p:nvPr>
            <p:ph type="dt" sz="half" idx="10"/>
          </p:nvPr>
        </p:nvSpPr>
        <p:spPr/>
        <p:txBody>
          <a:bodyPr/>
          <a:lstStyle/>
          <a:p>
            <a:r>
              <a:rPr lang="en-US"/>
              <a:t>9/21/2018</a:t>
            </a:r>
          </a:p>
        </p:txBody>
      </p:sp>
      <p:sp>
        <p:nvSpPr>
          <p:cNvPr id="4" name="Footer Placeholder 3"/>
          <p:cNvSpPr>
            <a:spLocks noGrp="1"/>
          </p:cNvSpPr>
          <p:nvPr>
            <p:ph type="ftr" sz="quarter" idx="11"/>
          </p:nvPr>
        </p:nvSpPr>
        <p:spPr/>
        <p:txBody>
          <a:bodyPr/>
          <a:lstStyle/>
          <a:p>
            <a:r>
              <a:rPr lang="en-US"/>
              <a:t>Sandpearl Resort   Clearwater, FL</a:t>
            </a:r>
          </a:p>
        </p:txBody>
      </p:sp>
      <p:sp>
        <p:nvSpPr>
          <p:cNvPr id="5" name="Slide Number Placeholder 4"/>
          <p:cNvSpPr>
            <a:spLocks noGrp="1"/>
          </p:cNvSpPr>
          <p:nvPr>
            <p:ph type="sldNum" sz="quarter" idx="12"/>
          </p:nvPr>
        </p:nvSpPr>
        <p:spPr/>
        <p:txBody>
          <a:bodyPr/>
          <a:lstStyle/>
          <a:p>
            <a:fld id="{89CE6D22-7890-452E-B907-E911142295FB}" type="slidenum">
              <a:rPr lang="en-US" smtClean="0"/>
              <a:t>‹#›</a:t>
            </a:fld>
            <a:endParaRPr lang="en-US"/>
          </a:p>
        </p:txBody>
      </p:sp>
      <p:sp>
        <p:nvSpPr>
          <p:cNvPr id="6" name="Rectangle 5"/>
          <p:cNvSpPr/>
          <p:nvPr userDrawn="1"/>
        </p:nvSpPr>
        <p:spPr>
          <a:xfrm>
            <a:off x="-1" y="0"/>
            <a:ext cx="476251" cy="6858000"/>
          </a:xfrm>
          <a:prstGeom prst="rect">
            <a:avLst/>
          </a:prstGeom>
          <a:solidFill>
            <a:srgbClr val="0098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485" y="74612"/>
            <a:ext cx="409277" cy="523875"/>
          </a:xfrm>
          <a:prstGeom prst="rect">
            <a:avLst/>
          </a:prstGeom>
        </p:spPr>
      </p:pic>
    </p:spTree>
    <p:extLst>
      <p:ext uri="{BB962C8B-B14F-4D97-AF65-F5344CB8AC3E}">
        <p14:creationId xmlns:p14="http://schemas.microsoft.com/office/powerpoint/2010/main" val="21530914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9/21/2018</a:t>
            </a:r>
          </a:p>
        </p:txBody>
      </p:sp>
      <p:sp>
        <p:nvSpPr>
          <p:cNvPr id="3" name="Footer Placeholder 2"/>
          <p:cNvSpPr>
            <a:spLocks noGrp="1"/>
          </p:cNvSpPr>
          <p:nvPr>
            <p:ph type="ftr" sz="quarter" idx="11"/>
          </p:nvPr>
        </p:nvSpPr>
        <p:spPr/>
        <p:txBody>
          <a:bodyPr/>
          <a:lstStyle/>
          <a:p>
            <a:r>
              <a:rPr lang="en-US"/>
              <a:t>Sandpearl Resort   Clearwater, FL</a:t>
            </a:r>
          </a:p>
        </p:txBody>
      </p:sp>
      <p:sp>
        <p:nvSpPr>
          <p:cNvPr id="4" name="Slide Number Placeholder 3"/>
          <p:cNvSpPr>
            <a:spLocks noGrp="1"/>
          </p:cNvSpPr>
          <p:nvPr>
            <p:ph type="sldNum" sz="quarter" idx="12"/>
          </p:nvPr>
        </p:nvSpPr>
        <p:spPr/>
        <p:txBody>
          <a:bodyPr/>
          <a:lstStyle/>
          <a:p>
            <a:fld id="{89CE6D22-7890-452E-B907-E911142295FB}" type="slidenum">
              <a:rPr lang="en-US" smtClean="0"/>
              <a:t>‹#›</a:t>
            </a:fld>
            <a:endParaRPr lang="en-US"/>
          </a:p>
        </p:txBody>
      </p:sp>
      <p:sp>
        <p:nvSpPr>
          <p:cNvPr id="5" name="Rectangle 4"/>
          <p:cNvSpPr/>
          <p:nvPr userDrawn="1"/>
        </p:nvSpPr>
        <p:spPr>
          <a:xfrm>
            <a:off x="-1" y="0"/>
            <a:ext cx="476251" cy="6858000"/>
          </a:xfrm>
          <a:prstGeom prst="rect">
            <a:avLst/>
          </a:prstGeom>
          <a:solidFill>
            <a:srgbClr val="0098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485" y="74612"/>
            <a:ext cx="409277" cy="523875"/>
          </a:xfrm>
          <a:prstGeom prst="rect">
            <a:avLst/>
          </a:prstGeom>
        </p:spPr>
      </p:pic>
    </p:spTree>
    <p:extLst>
      <p:ext uri="{BB962C8B-B14F-4D97-AF65-F5344CB8AC3E}">
        <p14:creationId xmlns:p14="http://schemas.microsoft.com/office/powerpoint/2010/main" val="12414892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r>
              <a:rPr lang="en-US"/>
              <a:t>9/21/2018</a:t>
            </a:r>
          </a:p>
        </p:txBody>
      </p:sp>
      <p:sp>
        <p:nvSpPr>
          <p:cNvPr id="6" name="Footer Placeholder 5"/>
          <p:cNvSpPr>
            <a:spLocks noGrp="1"/>
          </p:cNvSpPr>
          <p:nvPr>
            <p:ph type="ftr" sz="quarter" idx="11"/>
          </p:nvPr>
        </p:nvSpPr>
        <p:spPr/>
        <p:txBody>
          <a:bodyPr/>
          <a:lstStyle/>
          <a:p>
            <a:r>
              <a:rPr lang="en-US"/>
              <a:t>Sandpearl Resort   Clearwater, FL</a:t>
            </a:r>
          </a:p>
        </p:txBody>
      </p:sp>
      <p:sp>
        <p:nvSpPr>
          <p:cNvPr id="7" name="Slide Number Placeholder 6"/>
          <p:cNvSpPr>
            <a:spLocks noGrp="1"/>
          </p:cNvSpPr>
          <p:nvPr>
            <p:ph type="sldNum" sz="quarter" idx="12"/>
          </p:nvPr>
        </p:nvSpPr>
        <p:spPr/>
        <p:txBody>
          <a:bodyPr/>
          <a:lstStyle/>
          <a:p>
            <a:fld id="{89CE6D22-7890-452E-B907-E911142295FB}" type="slidenum">
              <a:rPr lang="en-US" smtClean="0"/>
              <a:t>‹#›</a:t>
            </a:fld>
            <a:endParaRPr lang="en-US"/>
          </a:p>
        </p:txBody>
      </p:sp>
      <p:sp>
        <p:nvSpPr>
          <p:cNvPr id="8" name="Rectangle 7"/>
          <p:cNvSpPr/>
          <p:nvPr userDrawn="1"/>
        </p:nvSpPr>
        <p:spPr>
          <a:xfrm>
            <a:off x="-1" y="0"/>
            <a:ext cx="476251" cy="6858000"/>
          </a:xfrm>
          <a:prstGeom prst="rect">
            <a:avLst/>
          </a:prstGeom>
          <a:solidFill>
            <a:srgbClr val="0098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485" y="74612"/>
            <a:ext cx="409277" cy="523875"/>
          </a:xfrm>
          <a:prstGeom prst="rect">
            <a:avLst/>
          </a:prstGeom>
        </p:spPr>
      </p:pic>
    </p:spTree>
    <p:extLst>
      <p:ext uri="{BB962C8B-B14F-4D97-AF65-F5344CB8AC3E}">
        <p14:creationId xmlns:p14="http://schemas.microsoft.com/office/powerpoint/2010/main" val="16760131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r>
              <a:rPr lang="en-US"/>
              <a:t>9/21/2018</a:t>
            </a:r>
          </a:p>
        </p:txBody>
      </p:sp>
      <p:sp>
        <p:nvSpPr>
          <p:cNvPr id="6" name="Footer Placeholder 5"/>
          <p:cNvSpPr>
            <a:spLocks noGrp="1"/>
          </p:cNvSpPr>
          <p:nvPr>
            <p:ph type="ftr" sz="quarter" idx="11"/>
          </p:nvPr>
        </p:nvSpPr>
        <p:spPr/>
        <p:txBody>
          <a:bodyPr/>
          <a:lstStyle/>
          <a:p>
            <a:r>
              <a:rPr lang="en-US"/>
              <a:t>Sandpearl Resort   Clearwater, FL</a:t>
            </a:r>
          </a:p>
        </p:txBody>
      </p:sp>
      <p:sp>
        <p:nvSpPr>
          <p:cNvPr id="7" name="Slide Number Placeholder 6"/>
          <p:cNvSpPr>
            <a:spLocks noGrp="1"/>
          </p:cNvSpPr>
          <p:nvPr>
            <p:ph type="sldNum" sz="quarter" idx="12"/>
          </p:nvPr>
        </p:nvSpPr>
        <p:spPr/>
        <p:txBody>
          <a:bodyPr/>
          <a:lstStyle/>
          <a:p>
            <a:fld id="{89CE6D22-7890-452E-B907-E911142295FB}" type="slidenum">
              <a:rPr lang="en-US" smtClean="0"/>
              <a:t>‹#›</a:t>
            </a:fld>
            <a:endParaRPr lang="en-US"/>
          </a:p>
        </p:txBody>
      </p:sp>
      <p:sp>
        <p:nvSpPr>
          <p:cNvPr id="8" name="Rectangle 7"/>
          <p:cNvSpPr/>
          <p:nvPr userDrawn="1"/>
        </p:nvSpPr>
        <p:spPr>
          <a:xfrm>
            <a:off x="-1" y="0"/>
            <a:ext cx="476251" cy="6858000"/>
          </a:xfrm>
          <a:prstGeom prst="rect">
            <a:avLst/>
          </a:prstGeom>
          <a:solidFill>
            <a:srgbClr val="0098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485" y="74612"/>
            <a:ext cx="409277" cy="523875"/>
          </a:xfrm>
          <a:prstGeom prst="rect">
            <a:avLst/>
          </a:prstGeom>
        </p:spPr>
      </p:pic>
    </p:spTree>
    <p:extLst>
      <p:ext uri="{BB962C8B-B14F-4D97-AF65-F5344CB8AC3E}">
        <p14:creationId xmlns:p14="http://schemas.microsoft.com/office/powerpoint/2010/main" val="17429981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Sandpearl Resort   Clearwater, FL</a:t>
            </a:r>
            <a:endParaRPr lang="en-US" dirty="0"/>
          </a:p>
        </p:txBody>
      </p:sp>
      <p:sp>
        <p:nvSpPr>
          <p:cNvPr id="6" name="Slide Number Placeholder 5"/>
          <p:cNvSpPr>
            <a:spLocks noGrp="1"/>
          </p:cNvSpPr>
          <p:nvPr>
            <p:ph type="sldNum" sz="quarter" idx="4"/>
          </p:nvPr>
        </p:nvSpPr>
        <p:spPr>
          <a:xfrm>
            <a:off x="129980" y="6356350"/>
            <a:ext cx="2743200" cy="365125"/>
          </a:xfrm>
          <a:prstGeom prst="rect">
            <a:avLst/>
          </a:prstGeom>
        </p:spPr>
        <p:txBody>
          <a:bodyPr vert="horz" lIns="91440" tIns="45720" rIns="91440" bIns="45720" rtlCol="0" anchor="ctr"/>
          <a:lstStyle>
            <a:lvl1pPr algn="l">
              <a:defRPr sz="1200">
                <a:solidFill>
                  <a:schemeClr val="bg1"/>
                </a:solidFill>
              </a:defRPr>
            </a:lvl1pPr>
          </a:lstStyle>
          <a:p>
            <a:fld id="{89CE6D22-7890-452E-B907-E911142295FB}" type="slidenum">
              <a:rPr lang="en-US" smtClean="0"/>
              <a:pPr/>
              <a:t>‹#›</a:t>
            </a:fld>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9/21/2018</a:t>
            </a:r>
            <a:endParaRPr lang="en-US" dirty="0"/>
          </a:p>
        </p:txBody>
      </p:sp>
    </p:spTree>
    <p:extLst>
      <p:ext uri="{BB962C8B-B14F-4D97-AF65-F5344CB8AC3E}">
        <p14:creationId xmlns:p14="http://schemas.microsoft.com/office/powerpoint/2010/main" val="32808430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chart" Target="../charts/chart4.xml"/></Relationships>
</file>

<file path=ppt/slides/_rels/slide1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chart" Target="../charts/chart6.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12.PNG"/><Relationship Id="rId5" Type="http://schemas.openxmlformats.org/officeDocument/2006/relationships/image" Target="../media/image11.jpe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Seminole Update</a:t>
            </a:r>
          </a:p>
        </p:txBody>
      </p:sp>
      <p:sp>
        <p:nvSpPr>
          <p:cNvPr id="3" name="Subtitle 2"/>
          <p:cNvSpPr>
            <a:spLocks noGrp="1"/>
          </p:cNvSpPr>
          <p:nvPr>
            <p:ph type="subTitle" idx="1"/>
          </p:nvPr>
        </p:nvSpPr>
        <p:spPr>
          <a:xfrm>
            <a:off x="1636738" y="4260724"/>
            <a:ext cx="6548845" cy="1895527"/>
          </a:xfrm>
        </p:spPr>
        <p:txBody>
          <a:bodyPr>
            <a:normAutofit fontScale="85000" lnSpcReduction="20000"/>
          </a:bodyPr>
          <a:lstStyle/>
          <a:p>
            <a:r>
              <a:rPr lang="en-US" dirty="0"/>
              <a:t>FECA’s Finance &amp; Accounting</a:t>
            </a:r>
          </a:p>
          <a:p>
            <a:r>
              <a:rPr lang="en-US" dirty="0"/>
              <a:t>and Human Resources Conference</a:t>
            </a:r>
          </a:p>
          <a:p>
            <a:endParaRPr lang="en-US" dirty="0"/>
          </a:p>
          <a:p>
            <a:r>
              <a:rPr lang="en-US" sz="2100" dirty="0"/>
              <a:t>Lisa Johnson</a:t>
            </a:r>
          </a:p>
          <a:p>
            <a:r>
              <a:rPr lang="en-US" sz="2100" dirty="0"/>
              <a:t>CEO &amp; General Manager</a:t>
            </a:r>
          </a:p>
        </p:txBody>
      </p:sp>
      <p:sp>
        <p:nvSpPr>
          <p:cNvPr id="4" name="Date Placeholder 3"/>
          <p:cNvSpPr>
            <a:spLocks noGrp="1"/>
          </p:cNvSpPr>
          <p:nvPr>
            <p:ph type="dt" sz="half" idx="2"/>
          </p:nvPr>
        </p:nvSpPr>
        <p:spPr>
          <a:xfrm>
            <a:off x="633005" y="6356347"/>
            <a:ext cx="1562100" cy="365125"/>
          </a:xfrm>
        </p:spPr>
        <p:txBody>
          <a:bodyPr/>
          <a:lstStyle/>
          <a:p>
            <a:r>
              <a:rPr lang="en-US"/>
              <a:t>9/21/2018</a:t>
            </a:r>
            <a:endParaRPr lang="en-US" dirty="0"/>
          </a:p>
        </p:txBody>
      </p:sp>
      <p:sp>
        <p:nvSpPr>
          <p:cNvPr id="6" name="Footer Placeholder 5"/>
          <p:cNvSpPr>
            <a:spLocks noGrp="1"/>
          </p:cNvSpPr>
          <p:nvPr>
            <p:ph type="ftr" sz="quarter" idx="11"/>
          </p:nvPr>
        </p:nvSpPr>
        <p:spPr>
          <a:xfrm>
            <a:off x="3716113" y="6262577"/>
            <a:ext cx="2343150" cy="458893"/>
          </a:xfrm>
        </p:spPr>
        <p:txBody>
          <a:bodyPr/>
          <a:lstStyle/>
          <a:p>
            <a:r>
              <a:rPr lang="en-US" dirty="0" err="1"/>
              <a:t>Sandpearl</a:t>
            </a:r>
            <a:r>
              <a:rPr lang="en-US" dirty="0"/>
              <a:t> Resort   Clearwater, FL</a:t>
            </a:r>
          </a:p>
        </p:txBody>
      </p:sp>
    </p:spTree>
    <p:extLst>
      <p:ext uri="{BB962C8B-B14F-4D97-AF65-F5344CB8AC3E}">
        <p14:creationId xmlns:p14="http://schemas.microsoft.com/office/powerpoint/2010/main" val="12406839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p:nvPr>
            <p:extLst/>
          </p:nvPr>
        </p:nvGraphicFramePr>
        <p:xfrm>
          <a:off x="993648" y="1444751"/>
          <a:ext cx="5297424" cy="4983480"/>
        </p:xfrm>
        <a:graphic>
          <a:graphicData uri="http://schemas.openxmlformats.org/drawingml/2006/chart">
            <c:chart xmlns:c="http://schemas.openxmlformats.org/drawingml/2006/chart" xmlns:r="http://schemas.openxmlformats.org/officeDocument/2006/relationships" r:id="rId3"/>
          </a:graphicData>
        </a:graphic>
      </p:graphicFrame>
      <p:sp>
        <p:nvSpPr>
          <p:cNvPr id="9" name="Slide Number Placeholder 3"/>
          <p:cNvSpPr>
            <a:spLocks noGrp="1"/>
          </p:cNvSpPr>
          <p:nvPr>
            <p:ph type="sldNum" sz="quarter" idx="12"/>
          </p:nvPr>
        </p:nvSpPr>
        <p:spPr>
          <a:xfrm>
            <a:off x="170688" y="6332538"/>
            <a:ext cx="21336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FBDE430-1349-4487-BD01-EF91BC1C5709}" type="slidenum">
              <a:rPr kumimoji="0" lang="en-US" sz="1200" b="0" i="0" u="none" strike="noStrike" kern="1200" cap="none" spc="0" normalizeH="0" baseline="0" noProof="0" smtClean="0">
                <a:ln>
                  <a:noFill/>
                </a:ln>
                <a:solidFill>
                  <a:prstClr val="white"/>
                </a:solidFill>
                <a:effectLst/>
                <a:uLnTx/>
                <a:uFillTx/>
                <a:latin typeface="Tw Cen MT" panose="020B0602020104020603"/>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white"/>
              </a:solidFill>
              <a:effectLst/>
              <a:uLnTx/>
              <a:uFillTx/>
              <a:latin typeface="Tw Cen MT" panose="020B0602020104020603"/>
              <a:ea typeface="+mn-ea"/>
              <a:cs typeface="+mn-cs"/>
            </a:endParaRPr>
          </a:p>
        </p:txBody>
      </p:sp>
      <p:sp>
        <p:nvSpPr>
          <p:cNvPr id="11" name="Title 1"/>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Tw Cen MT" panose="020B0602020104020603"/>
                <a:ea typeface="+mj-ea"/>
                <a:cs typeface="+mj-cs"/>
              </a:rPr>
              <a:t>Seminole’s Power Supply Resources</a:t>
            </a:r>
          </a:p>
        </p:txBody>
      </p:sp>
      <p:graphicFrame>
        <p:nvGraphicFramePr>
          <p:cNvPr id="8" name="Chart 7"/>
          <p:cNvGraphicFramePr/>
          <p:nvPr>
            <p:extLst/>
          </p:nvPr>
        </p:nvGraphicFramePr>
        <p:xfrm>
          <a:off x="6644640" y="1377696"/>
          <a:ext cx="5181600" cy="5050535"/>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1"/>
          <p:cNvSpPr txBox="1"/>
          <p:nvPr/>
        </p:nvSpPr>
        <p:spPr>
          <a:xfrm>
            <a:off x="4885944" y="6196718"/>
            <a:ext cx="3197352" cy="463027"/>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b="1" dirty="0"/>
              <a:t>* Based on winter reserve ratings</a:t>
            </a:r>
          </a:p>
        </p:txBody>
      </p:sp>
      <p:sp>
        <p:nvSpPr>
          <p:cNvPr id="2" name="Date Placeholder 1"/>
          <p:cNvSpPr>
            <a:spLocks noGrp="1"/>
          </p:cNvSpPr>
          <p:nvPr>
            <p:ph type="dt" sz="half" idx="10"/>
          </p:nvPr>
        </p:nvSpPr>
        <p:spPr/>
        <p:txBody>
          <a:bodyPr/>
          <a:lstStyle/>
          <a:p>
            <a:r>
              <a:rPr lang="en-US"/>
              <a:t>9/21/2018</a:t>
            </a:r>
            <a:endParaRPr lang="en-US" dirty="0"/>
          </a:p>
        </p:txBody>
      </p:sp>
      <p:sp>
        <p:nvSpPr>
          <p:cNvPr id="3" name="Footer Placeholder 2"/>
          <p:cNvSpPr>
            <a:spLocks noGrp="1"/>
          </p:cNvSpPr>
          <p:nvPr>
            <p:ph type="ftr" sz="quarter" idx="11"/>
          </p:nvPr>
        </p:nvSpPr>
        <p:spPr/>
        <p:txBody>
          <a:bodyPr/>
          <a:lstStyle/>
          <a:p>
            <a:r>
              <a:rPr lang="en-US"/>
              <a:t>Sandpearl Resort   Clearwater, FL</a:t>
            </a:r>
            <a:endParaRPr lang="en-US" dirty="0"/>
          </a:p>
        </p:txBody>
      </p:sp>
    </p:spTree>
    <p:extLst>
      <p:ext uri="{BB962C8B-B14F-4D97-AF65-F5344CB8AC3E}">
        <p14:creationId xmlns:p14="http://schemas.microsoft.com/office/powerpoint/2010/main" val="21724475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p:cNvGraphicFramePr/>
          <p:nvPr>
            <p:extLst/>
          </p:nvPr>
        </p:nvGraphicFramePr>
        <p:xfrm>
          <a:off x="6230112" y="1365504"/>
          <a:ext cx="5498592" cy="4718304"/>
        </p:xfrm>
        <a:graphic>
          <a:graphicData uri="http://schemas.openxmlformats.org/drawingml/2006/chart">
            <c:chart xmlns:c="http://schemas.openxmlformats.org/drawingml/2006/chart" xmlns:r="http://schemas.openxmlformats.org/officeDocument/2006/relationships" r:id="rId3"/>
          </a:graphicData>
        </a:graphic>
      </p:graphicFrame>
      <p:sp>
        <p:nvSpPr>
          <p:cNvPr id="9" name="Slide Number Placeholder 3"/>
          <p:cNvSpPr>
            <a:spLocks noGrp="1"/>
          </p:cNvSpPr>
          <p:nvPr>
            <p:ph type="sldNum" sz="quarter" idx="12"/>
          </p:nvPr>
        </p:nvSpPr>
        <p:spPr>
          <a:xfrm>
            <a:off x="170688" y="6332538"/>
            <a:ext cx="21336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FBDE430-1349-4487-BD01-EF91BC1C5709}" type="slidenum">
              <a:rPr kumimoji="0" lang="en-US" sz="1200" b="0" i="0" u="none" strike="noStrike" kern="1200" cap="none" spc="0" normalizeH="0" baseline="0" noProof="0" smtClean="0">
                <a:ln>
                  <a:noFill/>
                </a:ln>
                <a:solidFill>
                  <a:prstClr val="white"/>
                </a:solidFill>
                <a:effectLst/>
                <a:uLnTx/>
                <a:uFillTx/>
                <a:latin typeface="Tw Cen MT" panose="020B0602020104020603"/>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white"/>
              </a:solidFill>
              <a:effectLst/>
              <a:uLnTx/>
              <a:uFillTx/>
              <a:latin typeface="Tw Cen MT" panose="020B0602020104020603"/>
              <a:ea typeface="+mn-ea"/>
              <a:cs typeface="+mn-cs"/>
            </a:endParaRPr>
          </a:p>
        </p:txBody>
      </p:sp>
      <p:sp>
        <p:nvSpPr>
          <p:cNvPr id="11" name="Title 1"/>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Tw Cen MT" panose="020B0602020104020603"/>
                <a:ea typeface="+mj-ea"/>
                <a:cs typeface="+mj-cs"/>
              </a:rPr>
              <a:t>Seminole’s Power Supply Resources</a:t>
            </a:r>
          </a:p>
        </p:txBody>
      </p:sp>
      <p:graphicFrame>
        <p:nvGraphicFramePr>
          <p:cNvPr id="8" name="Chart 7"/>
          <p:cNvGraphicFramePr/>
          <p:nvPr>
            <p:extLst/>
          </p:nvPr>
        </p:nvGraphicFramePr>
        <p:xfrm>
          <a:off x="838200" y="1369249"/>
          <a:ext cx="5257800" cy="4661344"/>
        </p:xfrm>
        <a:graphic>
          <a:graphicData uri="http://schemas.openxmlformats.org/drawingml/2006/chart">
            <c:chart xmlns:c="http://schemas.openxmlformats.org/drawingml/2006/chart" xmlns:r="http://schemas.openxmlformats.org/officeDocument/2006/relationships" r:id="rId4"/>
          </a:graphicData>
        </a:graphic>
      </p:graphicFrame>
      <p:sp>
        <p:nvSpPr>
          <p:cNvPr id="2" name="TextBox 1"/>
          <p:cNvSpPr txBox="1"/>
          <p:nvPr/>
        </p:nvSpPr>
        <p:spPr>
          <a:xfrm>
            <a:off x="2447889" y="6419813"/>
            <a:ext cx="2682240" cy="276999"/>
          </a:xfrm>
          <a:prstGeom prst="rect">
            <a:avLst/>
          </a:prstGeom>
          <a:noFill/>
        </p:spPr>
        <p:txBody>
          <a:bodyPr wrap="square" rtlCol="0">
            <a:spAutoFit/>
          </a:bodyPr>
          <a:lstStyle/>
          <a:p>
            <a:pPr>
              <a:spcBef>
                <a:spcPts val="600"/>
              </a:spcBef>
            </a:pPr>
            <a:r>
              <a:rPr lang="en-US" sz="1200" b="1" dirty="0"/>
              <a:t>*2018 Projection as of 6-29-18</a:t>
            </a:r>
          </a:p>
        </p:txBody>
      </p:sp>
      <p:sp>
        <p:nvSpPr>
          <p:cNvPr id="3" name="Date Placeholder 2"/>
          <p:cNvSpPr>
            <a:spLocks noGrp="1"/>
          </p:cNvSpPr>
          <p:nvPr>
            <p:ph type="dt" sz="half" idx="10"/>
          </p:nvPr>
        </p:nvSpPr>
        <p:spPr/>
        <p:txBody>
          <a:bodyPr/>
          <a:lstStyle/>
          <a:p>
            <a:r>
              <a:rPr lang="en-US"/>
              <a:t>9/21/2018</a:t>
            </a:r>
            <a:endParaRPr lang="en-US" dirty="0"/>
          </a:p>
        </p:txBody>
      </p:sp>
    </p:spTree>
    <p:extLst>
      <p:ext uri="{BB962C8B-B14F-4D97-AF65-F5344CB8AC3E}">
        <p14:creationId xmlns:p14="http://schemas.microsoft.com/office/powerpoint/2010/main" val="8060319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666656"/>
            <a:ext cx="11269133" cy="4689694"/>
          </a:xfrm>
        </p:spPr>
        <p:txBody>
          <a:bodyPr>
            <a:noAutofit/>
          </a:bodyPr>
          <a:lstStyle/>
          <a:p>
            <a:pPr>
              <a:lnSpc>
                <a:spcPct val="100000"/>
              </a:lnSpc>
            </a:pPr>
            <a:r>
              <a:rPr lang="en-US" sz="3200" dirty="0">
                <a:ea typeface="Tahoma" panose="020B0604030504040204" pitchFamily="34" charset="0"/>
                <a:cs typeface="Tahoma" panose="020B0604030504040204" pitchFamily="34" charset="0"/>
              </a:rPr>
              <a:t>Rate of change in the power industry is unprecedented</a:t>
            </a:r>
          </a:p>
          <a:p>
            <a:pPr>
              <a:lnSpc>
                <a:spcPct val="100000"/>
              </a:lnSpc>
            </a:pPr>
            <a:r>
              <a:rPr lang="en-US" sz="3200" dirty="0">
                <a:ea typeface="Tahoma" panose="020B0604030504040204" pitchFamily="34" charset="0"/>
                <a:cs typeface="Tahoma" panose="020B0604030504040204" pitchFamily="34" charset="0"/>
              </a:rPr>
              <a:t>Staying abreast of developing technologies allows informed and timely decision making</a:t>
            </a:r>
          </a:p>
          <a:p>
            <a:pPr>
              <a:lnSpc>
                <a:spcPct val="100000"/>
              </a:lnSpc>
            </a:pPr>
            <a:r>
              <a:rPr lang="en-US" sz="3200" dirty="0">
                <a:ea typeface="Tahoma" panose="020B0604030504040204" pitchFamily="34" charset="0"/>
                <a:cs typeface="Tahoma" panose="020B0604030504040204" pitchFamily="34" charset="0"/>
              </a:rPr>
              <a:t>One size does not fit all</a:t>
            </a:r>
          </a:p>
          <a:p>
            <a:pPr>
              <a:lnSpc>
                <a:spcPct val="100000"/>
              </a:lnSpc>
            </a:pPr>
            <a:r>
              <a:rPr lang="en-US" sz="3200" dirty="0">
                <a:ea typeface="Tahoma" panose="020B0604030504040204" pitchFamily="34" charset="0"/>
                <a:cs typeface="Tahoma" panose="020B0604030504040204" pitchFamily="34" charset="0"/>
              </a:rPr>
              <a:t>Florida can learn from others’ successes and mistakes</a:t>
            </a:r>
          </a:p>
          <a:p>
            <a:pPr>
              <a:lnSpc>
                <a:spcPct val="100000"/>
              </a:lnSpc>
            </a:pPr>
            <a:r>
              <a:rPr lang="en-US" sz="3200" dirty="0">
                <a:ea typeface="Tahoma" panose="020B0604030504040204" pitchFamily="34" charset="0"/>
                <a:cs typeface="Tahoma" panose="020B0604030504040204" pitchFamily="34" charset="0"/>
              </a:rPr>
              <a:t>Environmental and cost considerations fluctuate</a:t>
            </a:r>
          </a:p>
        </p:txBody>
      </p:sp>
      <p:sp>
        <p:nvSpPr>
          <p:cNvPr id="6" name="Slide Number Placeholder 5"/>
          <p:cNvSpPr>
            <a:spLocks noGrp="1"/>
          </p:cNvSpPr>
          <p:nvPr>
            <p:ph type="sldNum" sz="quarter" idx="12"/>
          </p:nvPr>
        </p:nvSpPr>
        <p:spPr/>
        <p:txBody>
          <a:bodyPr/>
          <a:lstStyle/>
          <a:p>
            <a:fld id="{BA89147B-8E02-4095-A07F-774670BEE168}" type="slidenum">
              <a:rPr lang="en-US" smtClean="0"/>
              <a:t>12</a:t>
            </a:fld>
            <a:endParaRPr lang="en-US" dirty="0"/>
          </a:p>
        </p:txBody>
      </p:sp>
      <p:sp>
        <p:nvSpPr>
          <p:cNvPr id="8" name="Title 1"/>
          <p:cNvSpPr txBox="1">
            <a:spLocks/>
          </p:cNvSpPr>
          <p:nvPr/>
        </p:nvSpPr>
        <p:spPr>
          <a:xfrm>
            <a:off x="838200" y="365125"/>
            <a:ext cx="1094841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r>
              <a:rPr lang="en-US" dirty="0"/>
              <a:t>Increasing Importance of R&amp;D</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07272" y="5252484"/>
            <a:ext cx="5243724" cy="1496395"/>
          </a:xfrm>
          <a:prstGeom prst="rect">
            <a:avLst/>
          </a:prstGeom>
        </p:spPr>
      </p:pic>
      <p:sp>
        <p:nvSpPr>
          <p:cNvPr id="4" name="Date Placeholder 3"/>
          <p:cNvSpPr>
            <a:spLocks noGrp="1"/>
          </p:cNvSpPr>
          <p:nvPr>
            <p:ph type="dt" sz="half" idx="10"/>
          </p:nvPr>
        </p:nvSpPr>
        <p:spPr/>
        <p:txBody>
          <a:bodyPr/>
          <a:lstStyle/>
          <a:p>
            <a:r>
              <a:rPr lang="en-US"/>
              <a:t>9/21/2018</a:t>
            </a:r>
            <a:endParaRPr lang="en-US" dirty="0"/>
          </a:p>
        </p:txBody>
      </p:sp>
    </p:spTree>
    <p:extLst>
      <p:ext uri="{BB962C8B-B14F-4D97-AF65-F5344CB8AC3E}">
        <p14:creationId xmlns:p14="http://schemas.microsoft.com/office/powerpoint/2010/main" val="2116122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352423"/>
            <a:ext cx="10515600" cy="5110256"/>
          </a:xfrm>
        </p:spPr>
        <p:txBody>
          <a:bodyPr>
            <a:normAutofit fontScale="92500" lnSpcReduction="10000"/>
          </a:bodyPr>
          <a:lstStyle/>
          <a:p>
            <a:pPr>
              <a:lnSpc>
                <a:spcPct val="110000"/>
              </a:lnSpc>
            </a:pPr>
            <a:r>
              <a:rPr lang="en-US" sz="2700" dirty="0">
                <a:ea typeface="Tahoma" panose="020B0604030504040204" pitchFamily="34" charset="0"/>
                <a:cs typeface="Tahoma" panose="020B0604030504040204" pitchFamily="34" charset="0"/>
              </a:rPr>
              <a:t>Utility scale solar photovoltaic systems</a:t>
            </a:r>
          </a:p>
          <a:p>
            <a:pPr>
              <a:lnSpc>
                <a:spcPct val="110000"/>
              </a:lnSpc>
            </a:pPr>
            <a:r>
              <a:rPr lang="en-US" sz="2700" dirty="0">
                <a:ea typeface="Tahoma" panose="020B0604030504040204" pitchFamily="34" charset="0"/>
                <a:cs typeface="Tahoma" panose="020B0604030504040204" pitchFamily="34" charset="0"/>
              </a:rPr>
              <a:t>Energy storage systems</a:t>
            </a:r>
          </a:p>
          <a:p>
            <a:pPr>
              <a:lnSpc>
                <a:spcPct val="110000"/>
              </a:lnSpc>
            </a:pPr>
            <a:r>
              <a:rPr lang="en-US" sz="2700" dirty="0" err="1">
                <a:ea typeface="Tahoma" panose="020B0604030504040204" pitchFamily="34" charset="0"/>
                <a:cs typeface="Tahoma" panose="020B0604030504040204" pitchFamily="34" charset="0"/>
              </a:rPr>
              <a:t>Microgrids</a:t>
            </a:r>
            <a:endParaRPr lang="en-US" sz="2700" dirty="0">
              <a:ea typeface="Tahoma" panose="020B0604030504040204" pitchFamily="34" charset="0"/>
              <a:cs typeface="Tahoma" panose="020B0604030504040204" pitchFamily="34" charset="0"/>
            </a:endParaRPr>
          </a:p>
          <a:p>
            <a:pPr>
              <a:lnSpc>
                <a:spcPct val="110000"/>
              </a:lnSpc>
            </a:pPr>
            <a:r>
              <a:rPr lang="en-US" sz="2700" dirty="0">
                <a:ea typeface="Tahoma" panose="020B0604030504040204" pitchFamily="34" charset="0"/>
                <a:cs typeface="Tahoma" panose="020B0604030504040204" pitchFamily="34" charset="0"/>
              </a:rPr>
              <a:t>Reciprocating internal combustion engines; </a:t>
            </a:r>
            <a:r>
              <a:rPr lang="en-US" dirty="0" err="1">
                <a:ea typeface="Tahoma" panose="020B0604030504040204" pitchFamily="34" charset="0"/>
                <a:cs typeface="Tahoma" panose="020B0604030504040204" pitchFamily="34" charset="0"/>
              </a:rPr>
              <a:t>Aeroderivative</a:t>
            </a:r>
            <a:r>
              <a:rPr lang="en-US" dirty="0">
                <a:ea typeface="Tahoma" panose="020B0604030504040204" pitchFamily="34" charset="0"/>
                <a:cs typeface="Tahoma" panose="020B0604030504040204" pitchFamily="34" charset="0"/>
              </a:rPr>
              <a:t> Gas Turbines</a:t>
            </a:r>
            <a:endParaRPr lang="en-US" sz="2700" dirty="0">
              <a:ea typeface="Tahoma" panose="020B0604030504040204" pitchFamily="34" charset="0"/>
              <a:cs typeface="Tahoma" panose="020B0604030504040204" pitchFamily="34" charset="0"/>
            </a:endParaRPr>
          </a:p>
          <a:p>
            <a:pPr>
              <a:lnSpc>
                <a:spcPct val="110000"/>
              </a:lnSpc>
            </a:pPr>
            <a:r>
              <a:rPr lang="en-US" sz="2700" dirty="0">
                <a:ea typeface="Tahoma" panose="020B0604030504040204" pitchFamily="34" charset="0"/>
                <a:cs typeface="Tahoma" panose="020B0604030504040204" pitchFamily="34" charset="0"/>
              </a:rPr>
              <a:t>Beneficial electrification</a:t>
            </a:r>
          </a:p>
          <a:p>
            <a:pPr lvl="1">
              <a:lnSpc>
                <a:spcPct val="110000"/>
              </a:lnSpc>
              <a:buFont typeface="Wingdings" panose="05000000000000000000" pitchFamily="2" charset="2"/>
              <a:buChar char="§"/>
            </a:pPr>
            <a:r>
              <a:rPr lang="en-US" sz="2700" dirty="0">
                <a:ea typeface="Tahoma" panose="020B0604030504040204" pitchFamily="34" charset="0"/>
                <a:cs typeface="Tahoma" panose="020B0604030504040204" pitchFamily="34" charset="0"/>
              </a:rPr>
              <a:t>Residential and public electric vehicle charging infrastructure</a:t>
            </a:r>
          </a:p>
          <a:p>
            <a:pPr lvl="1">
              <a:lnSpc>
                <a:spcPct val="110000"/>
              </a:lnSpc>
              <a:buFont typeface="Wingdings" panose="05000000000000000000" pitchFamily="2" charset="2"/>
              <a:buChar char="§"/>
            </a:pPr>
            <a:r>
              <a:rPr lang="en-US" sz="2700" dirty="0">
                <a:ea typeface="Tahoma" panose="020B0604030504040204" pitchFamily="34" charset="0"/>
                <a:cs typeface="Tahoma" panose="020B0604030504040204" pitchFamily="34" charset="0"/>
              </a:rPr>
              <a:t>Agricultural machinery electrification</a:t>
            </a:r>
          </a:p>
          <a:p>
            <a:pPr>
              <a:lnSpc>
                <a:spcPct val="110000"/>
              </a:lnSpc>
            </a:pPr>
            <a:r>
              <a:rPr lang="en-US" sz="2700" dirty="0">
                <a:ea typeface="Tahoma" panose="020B0604030504040204" pitchFamily="34" charset="0"/>
                <a:cs typeface="Tahoma" panose="020B0604030504040204" pitchFamily="34" charset="0"/>
              </a:rPr>
              <a:t>Design of facilities for flexible (heavy cycling) operation</a:t>
            </a:r>
          </a:p>
          <a:p>
            <a:pPr>
              <a:lnSpc>
                <a:spcPct val="110000"/>
              </a:lnSpc>
            </a:pPr>
            <a:r>
              <a:rPr lang="en-US" sz="2700" dirty="0">
                <a:ea typeface="Tahoma" panose="020B0604030504040204" pitchFamily="34" charset="0"/>
                <a:cs typeface="Tahoma" panose="020B0604030504040204" pitchFamily="34" charset="0"/>
              </a:rPr>
              <a:t>Demand Response Management</a:t>
            </a:r>
          </a:p>
        </p:txBody>
      </p:sp>
      <p:sp>
        <p:nvSpPr>
          <p:cNvPr id="6" name="Slide Number Placeholder 5"/>
          <p:cNvSpPr>
            <a:spLocks noGrp="1"/>
          </p:cNvSpPr>
          <p:nvPr>
            <p:ph type="sldNum" sz="quarter" idx="12"/>
          </p:nvPr>
        </p:nvSpPr>
        <p:spPr/>
        <p:txBody>
          <a:bodyPr/>
          <a:lstStyle/>
          <a:p>
            <a:fld id="{5D8697C7-3FC5-4B67-9058-7F378F81FDF9}" type="slidenum">
              <a:rPr lang="en-US" smtClean="0"/>
              <a:t>13</a:t>
            </a:fld>
            <a:endParaRPr lang="en-US" dirty="0"/>
          </a:p>
        </p:txBody>
      </p:sp>
      <p:sp>
        <p:nvSpPr>
          <p:cNvPr id="8" name="Title 1"/>
          <p:cNvSpPr txBox="1">
            <a:spLocks/>
          </p:cNvSpPr>
          <p:nvPr/>
        </p:nvSpPr>
        <p:spPr>
          <a:xfrm>
            <a:off x="838200" y="365125"/>
            <a:ext cx="1094841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r>
              <a:rPr lang="en-US" dirty="0"/>
              <a:t>Current Areas of Interest</a:t>
            </a:r>
          </a:p>
        </p:txBody>
      </p:sp>
      <p:sp>
        <p:nvSpPr>
          <p:cNvPr id="2" name="Date Placeholder 1"/>
          <p:cNvSpPr>
            <a:spLocks noGrp="1"/>
          </p:cNvSpPr>
          <p:nvPr>
            <p:ph type="dt" sz="half" idx="10"/>
          </p:nvPr>
        </p:nvSpPr>
        <p:spPr/>
        <p:txBody>
          <a:bodyPr/>
          <a:lstStyle/>
          <a:p>
            <a:r>
              <a:rPr lang="en-US"/>
              <a:t>9/21/2018</a:t>
            </a:r>
            <a:endParaRPr lang="en-US" dirty="0"/>
          </a:p>
        </p:txBody>
      </p:sp>
    </p:spTree>
    <p:extLst>
      <p:ext uri="{BB962C8B-B14F-4D97-AF65-F5344CB8AC3E}">
        <p14:creationId xmlns:p14="http://schemas.microsoft.com/office/powerpoint/2010/main" val="33166359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dirty="0"/>
              <a:t>Modernizing the HR Footprint</a:t>
            </a:r>
          </a:p>
        </p:txBody>
      </p:sp>
      <p:sp>
        <p:nvSpPr>
          <p:cNvPr id="7" name="Freeform 6"/>
          <p:cNvSpPr/>
          <p:nvPr/>
        </p:nvSpPr>
        <p:spPr>
          <a:xfrm>
            <a:off x="838200" y="1768929"/>
            <a:ext cx="3526631" cy="2145081"/>
          </a:xfrm>
          <a:custGeom>
            <a:avLst/>
            <a:gdLst>
              <a:gd name="connsiteX0" fmla="*/ 0 w 3315349"/>
              <a:gd name="connsiteY0" fmla="*/ 0 h 1989209"/>
              <a:gd name="connsiteX1" fmla="*/ 3315349 w 3315349"/>
              <a:gd name="connsiteY1" fmla="*/ 0 h 1989209"/>
              <a:gd name="connsiteX2" fmla="*/ 3315349 w 3315349"/>
              <a:gd name="connsiteY2" fmla="*/ 1989209 h 1989209"/>
              <a:gd name="connsiteX3" fmla="*/ 0 w 3315349"/>
              <a:gd name="connsiteY3" fmla="*/ 1989209 h 1989209"/>
              <a:gd name="connsiteX4" fmla="*/ 0 w 3315349"/>
              <a:gd name="connsiteY4" fmla="*/ 0 h 19892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5349" h="1989209">
                <a:moveTo>
                  <a:pt x="0" y="0"/>
                </a:moveTo>
                <a:lnTo>
                  <a:pt x="3315349" y="0"/>
                </a:lnTo>
                <a:lnTo>
                  <a:pt x="3315349" y="1989209"/>
                </a:lnTo>
                <a:lnTo>
                  <a:pt x="0" y="1989209"/>
                </a:lnTo>
                <a:lnTo>
                  <a:pt x="0" y="0"/>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endParaRPr lang="en-US" sz="2500" kern="1200" dirty="0"/>
          </a:p>
          <a:p>
            <a:pPr lvl="0" algn="ctr" defTabSz="1111250">
              <a:lnSpc>
                <a:spcPct val="90000"/>
              </a:lnSpc>
              <a:spcBef>
                <a:spcPct val="0"/>
              </a:spcBef>
              <a:spcAft>
                <a:spcPct val="35000"/>
              </a:spcAft>
            </a:pPr>
            <a:r>
              <a:rPr lang="en-US" sz="2500" kern="1200" dirty="0"/>
              <a:t>Evaluating Medical Benefits</a:t>
            </a:r>
          </a:p>
          <a:p>
            <a:pPr marL="285750" lvl="0" indent="-285750" defTabSz="1111250">
              <a:lnSpc>
                <a:spcPct val="90000"/>
              </a:lnSpc>
              <a:spcBef>
                <a:spcPct val="0"/>
              </a:spcBef>
              <a:spcAft>
                <a:spcPct val="35000"/>
              </a:spcAft>
              <a:buFont typeface="Arial" panose="020B0604020202020204" pitchFamily="34" charset="0"/>
              <a:buChar char="•"/>
            </a:pPr>
            <a:r>
              <a:rPr lang="en-US" dirty="0"/>
              <a:t>Assessing portfolio</a:t>
            </a:r>
          </a:p>
          <a:p>
            <a:pPr marL="285750" lvl="0" indent="-285750" defTabSz="1111250">
              <a:lnSpc>
                <a:spcPct val="90000"/>
              </a:lnSpc>
              <a:spcBef>
                <a:spcPct val="0"/>
              </a:spcBef>
              <a:spcAft>
                <a:spcPct val="35000"/>
              </a:spcAft>
              <a:buFont typeface="Arial" panose="020B0604020202020204" pitchFamily="34" charset="0"/>
              <a:buChar char="•"/>
            </a:pPr>
            <a:r>
              <a:rPr lang="en-US" kern="1200" dirty="0"/>
              <a:t>Developing a wellness program</a:t>
            </a:r>
          </a:p>
          <a:p>
            <a:pPr lvl="0" algn="ctr" defTabSz="1111250">
              <a:lnSpc>
                <a:spcPct val="90000"/>
              </a:lnSpc>
              <a:spcBef>
                <a:spcPct val="0"/>
              </a:spcBef>
              <a:spcAft>
                <a:spcPct val="35000"/>
              </a:spcAft>
            </a:pPr>
            <a:endParaRPr lang="en-US" sz="2500" kern="1200" dirty="0"/>
          </a:p>
        </p:txBody>
      </p:sp>
      <p:sp>
        <p:nvSpPr>
          <p:cNvPr id="8" name="Freeform 7"/>
          <p:cNvSpPr/>
          <p:nvPr/>
        </p:nvSpPr>
        <p:spPr>
          <a:xfrm>
            <a:off x="4474030" y="1768929"/>
            <a:ext cx="3537686" cy="2145081"/>
          </a:xfrm>
          <a:custGeom>
            <a:avLst/>
            <a:gdLst>
              <a:gd name="connsiteX0" fmla="*/ 0 w 3315349"/>
              <a:gd name="connsiteY0" fmla="*/ 0 h 1989209"/>
              <a:gd name="connsiteX1" fmla="*/ 3315349 w 3315349"/>
              <a:gd name="connsiteY1" fmla="*/ 0 h 1989209"/>
              <a:gd name="connsiteX2" fmla="*/ 3315349 w 3315349"/>
              <a:gd name="connsiteY2" fmla="*/ 1989209 h 1989209"/>
              <a:gd name="connsiteX3" fmla="*/ 0 w 3315349"/>
              <a:gd name="connsiteY3" fmla="*/ 1989209 h 1989209"/>
              <a:gd name="connsiteX4" fmla="*/ 0 w 3315349"/>
              <a:gd name="connsiteY4" fmla="*/ 0 h 19892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5349" h="1989209">
                <a:moveTo>
                  <a:pt x="0" y="0"/>
                </a:moveTo>
                <a:lnTo>
                  <a:pt x="3315349" y="0"/>
                </a:lnTo>
                <a:lnTo>
                  <a:pt x="3315349" y="1989209"/>
                </a:lnTo>
                <a:lnTo>
                  <a:pt x="0" y="1989209"/>
                </a:lnTo>
                <a:lnTo>
                  <a:pt x="0" y="0"/>
                </a:ln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a:t>Restructuring Performance Management Tools</a:t>
            </a:r>
          </a:p>
        </p:txBody>
      </p:sp>
      <p:sp>
        <p:nvSpPr>
          <p:cNvPr id="9" name="Freeform 8"/>
          <p:cNvSpPr/>
          <p:nvPr/>
        </p:nvSpPr>
        <p:spPr>
          <a:xfrm>
            <a:off x="8186058" y="1768929"/>
            <a:ext cx="3472542" cy="2145081"/>
          </a:xfrm>
          <a:custGeom>
            <a:avLst/>
            <a:gdLst>
              <a:gd name="connsiteX0" fmla="*/ 0 w 3315349"/>
              <a:gd name="connsiteY0" fmla="*/ 0 h 1989209"/>
              <a:gd name="connsiteX1" fmla="*/ 3315349 w 3315349"/>
              <a:gd name="connsiteY1" fmla="*/ 0 h 1989209"/>
              <a:gd name="connsiteX2" fmla="*/ 3315349 w 3315349"/>
              <a:gd name="connsiteY2" fmla="*/ 1989209 h 1989209"/>
              <a:gd name="connsiteX3" fmla="*/ 0 w 3315349"/>
              <a:gd name="connsiteY3" fmla="*/ 1989209 h 1989209"/>
              <a:gd name="connsiteX4" fmla="*/ 0 w 3315349"/>
              <a:gd name="connsiteY4" fmla="*/ 0 h 19892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5349" h="1989209">
                <a:moveTo>
                  <a:pt x="0" y="0"/>
                </a:moveTo>
                <a:lnTo>
                  <a:pt x="3315349" y="0"/>
                </a:lnTo>
                <a:lnTo>
                  <a:pt x="3315349" y="1989209"/>
                </a:lnTo>
                <a:lnTo>
                  <a:pt x="0" y="1989209"/>
                </a:lnTo>
                <a:lnTo>
                  <a:pt x="0" y="0"/>
                </a:lnTo>
                <a:close/>
              </a:path>
            </a:pathLst>
          </a:cu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a:t>Implementing Total Rewards</a:t>
            </a:r>
          </a:p>
          <a:p>
            <a:pPr marL="285750" lvl="0" indent="-285750" defTabSz="1111250">
              <a:lnSpc>
                <a:spcPct val="90000"/>
              </a:lnSpc>
              <a:spcBef>
                <a:spcPct val="0"/>
              </a:spcBef>
              <a:spcAft>
                <a:spcPct val="35000"/>
              </a:spcAft>
              <a:buFont typeface="Arial" panose="020B0604020202020204" pitchFamily="34" charset="0"/>
              <a:buChar char="•"/>
            </a:pPr>
            <a:r>
              <a:rPr lang="en-US" kern="1200" dirty="0"/>
              <a:t>Completing compensation and benefits study</a:t>
            </a:r>
          </a:p>
        </p:txBody>
      </p:sp>
      <p:sp>
        <p:nvSpPr>
          <p:cNvPr id="10" name="Freeform 9"/>
          <p:cNvSpPr/>
          <p:nvPr/>
        </p:nvSpPr>
        <p:spPr>
          <a:xfrm>
            <a:off x="4528458" y="4140011"/>
            <a:ext cx="3483258" cy="2145081"/>
          </a:xfrm>
          <a:custGeom>
            <a:avLst/>
            <a:gdLst>
              <a:gd name="connsiteX0" fmla="*/ 0 w 3315349"/>
              <a:gd name="connsiteY0" fmla="*/ 0 h 1989209"/>
              <a:gd name="connsiteX1" fmla="*/ 3315349 w 3315349"/>
              <a:gd name="connsiteY1" fmla="*/ 0 h 1989209"/>
              <a:gd name="connsiteX2" fmla="*/ 3315349 w 3315349"/>
              <a:gd name="connsiteY2" fmla="*/ 1989209 h 1989209"/>
              <a:gd name="connsiteX3" fmla="*/ 0 w 3315349"/>
              <a:gd name="connsiteY3" fmla="*/ 1989209 h 1989209"/>
              <a:gd name="connsiteX4" fmla="*/ 0 w 3315349"/>
              <a:gd name="connsiteY4" fmla="*/ 0 h 19892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5349" h="1989209">
                <a:moveTo>
                  <a:pt x="0" y="0"/>
                </a:moveTo>
                <a:lnTo>
                  <a:pt x="3315349" y="0"/>
                </a:lnTo>
                <a:lnTo>
                  <a:pt x="3315349" y="1989209"/>
                </a:lnTo>
                <a:lnTo>
                  <a:pt x="0" y="1989209"/>
                </a:lnTo>
                <a:lnTo>
                  <a:pt x="0" y="0"/>
                </a:lnTo>
                <a:close/>
              </a:path>
            </a:pathLst>
          </a:cu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a:t>Enhancing  Interactive Career Explorer (ICE)</a:t>
            </a:r>
          </a:p>
        </p:txBody>
      </p:sp>
      <p:sp>
        <p:nvSpPr>
          <p:cNvPr id="11" name="Freeform 10"/>
          <p:cNvSpPr/>
          <p:nvPr/>
        </p:nvSpPr>
        <p:spPr>
          <a:xfrm>
            <a:off x="8186058" y="4140012"/>
            <a:ext cx="3472542" cy="2145080"/>
          </a:xfrm>
          <a:custGeom>
            <a:avLst/>
            <a:gdLst>
              <a:gd name="connsiteX0" fmla="*/ 0 w 3315349"/>
              <a:gd name="connsiteY0" fmla="*/ 0 h 1989209"/>
              <a:gd name="connsiteX1" fmla="*/ 3315349 w 3315349"/>
              <a:gd name="connsiteY1" fmla="*/ 0 h 1989209"/>
              <a:gd name="connsiteX2" fmla="*/ 3315349 w 3315349"/>
              <a:gd name="connsiteY2" fmla="*/ 1989209 h 1989209"/>
              <a:gd name="connsiteX3" fmla="*/ 0 w 3315349"/>
              <a:gd name="connsiteY3" fmla="*/ 1989209 h 1989209"/>
              <a:gd name="connsiteX4" fmla="*/ 0 w 3315349"/>
              <a:gd name="connsiteY4" fmla="*/ 0 h 19892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5349" h="1989209">
                <a:moveTo>
                  <a:pt x="0" y="0"/>
                </a:moveTo>
                <a:lnTo>
                  <a:pt x="3315349" y="0"/>
                </a:lnTo>
                <a:lnTo>
                  <a:pt x="3315349" y="1989209"/>
                </a:lnTo>
                <a:lnTo>
                  <a:pt x="0" y="1989209"/>
                </a:lnTo>
                <a:lnTo>
                  <a:pt x="0" y="0"/>
                </a:lnTo>
                <a:close/>
              </a:path>
            </a:pathLst>
          </a:cu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a:t>Reinventing Employee Handbook</a:t>
            </a:r>
          </a:p>
        </p:txBody>
      </p:sp>
      <p:sp>
        <p:nvSpPr>
          <p:cNvPr id="12" name="Slide Number Placeholder 3"/>
          <p:cNvSpPr>
            <a:spLocks noGrp="1"/>
          </p:cNvSpPr>
          <p:nvPr>
            <p:ph type="sldNum" sz="quarter" idx="12"/>
          </p:nvPr>
        </p:nvSpPr>
        <p:spPr>
          <a:xfrm>
            <a:off x="60846" y="6363333"/>
            <a:ext cx="2743200" cy="365125"/>
          </a:xfrm>
        </p:spPr>
        <p:txBody>
          <a:bodyPr/>
          <a:lstStyle/>
          <a:p>
            <a:fld id="{FF97696A-3342-4F70-B321-E01BCF8A88A3}" type="slidenum">
              <a:rPr lang="en-US" smtClean="0"/>
              <a:t>14</a:t>
            </a:fld>
            <a:endParaRPr lang="en-US" dirty="0"/>
          </a:p>
        </p:txBody>
      </p:sp>
      <p:sp>
        <p:nvSpPr>
          <p:cNvPr id="13" name="Freeform 12"/>
          <p:cNvSpPr/>
          <p:nvPr/>
        </p:nvSpPr>
        <p:spPr>
          <a:xfrm>
            <a:off x="838199" y="4140011"/>
            <a:ext cx="3526631" cy="2145081"/>
          </a:xfrm>
          <a:custGeom>
            <a:avLst/>
            <a:gdLst>
              <a:gd name="connsiteX0" fmla="*/ 0 w 3315349"/>
              <a:gd name="connsiteY0" fmla="*/ 0 h 1989209"/>
              <a:gd name="connsiteX1" fmla="*/ 3315349 w 3315349"/>
              <a:gd name="connsiteY1" fmla="*/ 0 h 1989209"/>
              <a:gd name="connsiteX2" fmla="*/ 3315349 w 3315349"/>
              <a:gd name="connsiteY2" fmla="*/ 1989209 h 1989209"/>
              <a:gd name="connsiteX3" fmla="*/ 0 w 3315349"/>
              <a:gd name="connsiteY3" fmla="*/ 1989209 h 1989209"/>
              <a:gd name="connsiteX4" fmla="*/ 0 w 3315349"/>
              <a:gd name="connsiteY4" fmla="*/ 0 h 19892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5349" h="1989209">
                <a:moveTo>
                  <a:pt x="0" y="0"/>
                </a:moveTo>
                <a:lnTo>
                  <a:pt x="3315349" y="0"/>
                </a:lnTo>
                <a:lnTo>
                  <a:pt x="3315349" y="1989209"/>
                </a:lnTo>
                <a:lnTo>
                  <a:pt x="0" y="1989209"/>
                </a:lnTo>
                <a:lnTo>
                  <a:pt x="0" y="0"/>
                </a:lnTo>
                <a:close/>
              </a:path>
            </a:pathLst>
          </a:custGeom>
          <a:solidFill>
            <a:srgbClr val="8B88BB"/>
          </a:solid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endParaRPr lang="en-US" sz="2500" kern="1200" dirty="0"/>
          </a:p>
          <a:p>
            <a:pPr lvl="0" algn="ctr" defTabSz="1111250">
              <a:lnSpc>
                <a:spcPct val="90000"/>
              </a:lnSpc>
              <a:spcBef>
                <a:spcPct val="0"/>
              </a:spcBef>
              <a:spcAft>
                <a:spcPct val="35000"/>
              </a:spcAft>
            </a:pPr>
            <a:r>
              <a:rPr lang="en-US" sz="2500" kern="1200" dirty="0"/>
              <a:t>Expanding Recruitment and Outreach</a:t>
            </a:r>
          </a:p>
          <a:p>
            <a:pPr lvl="0" algn="ctr" defTabSz="1111250">
              <a:lnSpc>
                <a:spcPct val="90000"/>
              </a:lnSpc>
              <a:spcBef>
                <a:spcPct val="0"/>
              </a:spcBef>
              <a:spcAft>
                <a:spcPct val="35000"/>
              </a:spcAft>
            </a:pPr>
            <a:endParaRPr lang="en-US" sz="2500" kern="1200" dirty="0"/>
          </a:p>
        </p:txBody>
      </p:sp>
      <p:sp>
        <p:nvSpPr>
          <p:cNvPr id="2" name="Date Placeholder 1"/>
          <p:cNvSpPr>
            <a:spLocks noGrp="1"/>
          </p:cNvSpPr>
          <p:nvPr>
            <p:ph type="dt" sz="half" idx="10"/>
          </p:nvPr>
        </p:nvSpPr>
        <p:spPr/>
        <p:txBody>
          <a:bodyPr/>
          <a:lstStyle/>
          <a:p>
            <a:r>
              <a:rPr lang="en-US"/>
              <a:t>9/21/2018</a:t>
            </a:r>
            <a:endParaRPr lang="en-US" dirty="0"/>
          </a:p>
        </p:txBody>
      </p:sp>
    </p:spTree>
    <p:extLst>
      <p:ext uri="{BB962C8B-B14F-4D97-AF65-F5344CB8AC3E}">
        <p14:creationId xmlns:p14="http://schemas.microsoft.com/office/powerpoint/2010/main" val="10598519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Headquarters Renovation</a:t>
            </a:r>
          </a:p>
        </p:txBody>
      </p:sp>
      <p:sp>
        <p:nvSpPr>
          <p:cNvPr id="3" name="Content Placeholder 2"/>
          <p:cNvSpPr>
            <a:spLocks noGrp="1"/>
          </p:cNvSpPr>
          <p:nvPr>
            <p:ph idx="1"/>
          </p:nvPr>
        </p:nvSpPr>
        <p:spPr>
          <a:xfrm>
            <a:off x="838200" y="1573625"/>
            <a:ext cx="11091530" cy="4795690"/>
          </a:xfrm>
        </p:spPr>
        <p:txBody>
          <a:bodyPr>
            <a:normAutofit fontScale="85000" lnSpcReduction="20000"/>
          </a:bodyPr>
          <a:lstStyle/>
          <a:p>
            <a:pPr>
              <a:lnSpc>
                <a:spcPct val="100000"/>
              </a:lnSpc>
              <a:spcBef>
                <a:spcPts val="0"/>
              </a:spcBef>
              <a:spcAft>
                <a:spcPts val="600"/>
              </a:spcAft>
            </a:pPr>
            <a:r>
              <a:rPr lang="en-US" sz="3600" dirty="0"/>
              <a:t>Project Duration – February 2018-December 2019</a:t>
            </a:r>
          </a:p>
          <a:p>
            <a:pPr marL="0" indent="0">
              <a:lnSpc>
                <a:spcPct val="100000"/>
              </a:lnSpc>
              <a:spcBef>
                <a:spcPts val="0"/>
              </a:spcBef>
              <a:spcAft>
                <a:spcPts val="600"/>
              </a:spcAft>
              <a:buNone/>
            </a:pPr>
            <a:endParaRPr lang="en-US" dirty="0"/>
          </a:p>
          <a:p>
            <a:pPr>
              <a:lnSpc>
                <a:spcPct val="100000"/>
              </a:lnSpc>
              <a:spcBef>
                <a:spcPts val="0"/>
              </a:spcBef>
              <a:spcAft>
                <a:spcPts val="600"/>
              </a:spcAft>
            </a:pPr>
            <a:r>
              <a:rPr lang="en-US" sz="3600" dirty="0"/>
              <a:t>Recently Completed</a:t>
            </a:r>
          </a:p>
          <a:p>
            <a:pPr lvl="1">
              <a:lnSpc>
                <a:spcPct val="100000"/>
              </a:lnSpc>
              <a:spcBef>
                <a:spcPts val="0"/>
              </a:spcBef>
              <a:spcAft>
                <a:spcPts val="600"/>
              </a:spcAft>
            </a:pPr>
            <a:r>
              <a:rPr lang="en-US" sz="3200" dirty="0"/>
              <a:t>New electrical/mechanical building walls and roof completed</a:t>
            </a:r>
          </a:p>
          <a:p>
            <a:pPr lvl="1">
              <a:lnSpc>
                <a:spcPct val="100000"/>
              </a:lnSpc>
              <a:spcBef>
                <a:spcPts val="0"/>
              </a:spcBef>
              <a:spcAft>
                <a:spcPts val="600"/>
              </a:spcAft>
            </a:pPr>
            <a:r>
              <a:rPr lang="en-US" sz="3200" dirty="0"/>
              <a:t>New A/C system chillers installed</a:t>
            </a:r>
          </a:p>
          <a:p>
            <a:pPr lvl="1">
              <a:lnSpc>
                <a:spcPct val="100000"/>
              </a:lnSpc>
              <a:spcBef>
                <a:spcPts val="0"/>
              </a:spcBef>
              <a:spcAft>
                <a:spcPts val="600"/>
              </a:spcAft>
            </a:pPr>
            <a:r>
              <a:rPr lang="en-US" sz="3200" dirty="0"/>
              <a:t>New building transformer installed and energized</a:t>
            </a:r>
          </a:p>
          <a:p>
            <a:pPr marL="457200" lvl="1" indent="0">
              <a:lnSpc>
                <a:spcPct val="100000"/>
              </a:lnSpc>
              <a:spcBef>
                <a:spcPts val="0"/>
              </a:spcBef>
              <a:spcAft>
                <a:spcPts val="600"/>
              </a:spcAft>
              <a:buNone/>
            </a:pPr>
            <a:endParaRPr lang="en-US" sz="3200" dirty="0"/>
          </a:p>
          <a:p>
            <a:pPr>
              <a:lnSpc>
                <a:spcPct val="100000"/>
              </a:lnSpc>
              <a:spcBef>
                <a:spcPts val="0"/>
              </a:spcBef>
              <a:spcAft>
                <a:spcPts val="600"/>
              </a:spcAft>
            </a:pPr>
            <a:r>
              <a:rPr lang="en-US" sz="3600" dirty="0"/>
              <a:t>In Progress</a:t>
            </a:r>
          </a:p>
          <a:p>
            <a:pPr lvl="1">
              <a:lnSpc>
                <a:spcPct val="100000"/>
              </a:lnSpc>
              <a:spcBef>
                <a:spcPts val="0"/>
              </a:spcBef>
              <a:spcAft>
                <a:spcPts val="600"/>
              </a:spcAft>
            </a:pPr>
            <a:r>
              <a:rPr lang="en-US" sz="3200" dirty="0"/>
              <a:t>Interior wall framing and wall rough-in (Phase I area)</a:t>
            </a:r>
          </a:p>
          <a:p>
            <a:pPr lvl="1">
              <a:lnSpc>
                <a:spcPct val="100000"/>
              </a:lnSpc>
              <a:spcBef>
                <a:spcPts val="0"/>
              </a:spcBef>
              <a:spcAft>
                <a:spcPts val="600"/>
              </a:spcAft>
            </a:pPr>
            <a:r>
              <a:rPr lang="en-US" sz="3200" dirty="0"/>
              <a:t>Exterior walls for new mechanical building</a:t>
            </a:r>
          </a:p>
          <a:p>
            <a:pPr lvl="1">
              <a:lnSpc>
                <a:spcPct val="100000"/>
              </a:lnSpc>
              <a:spcBef>
                <a:spcPts val="0"/>
              </a:spcBef>
              <a:spcAft>
                <a:spcPts val="600"/>
              </a:spcAft>
            </a:pPr>
            <a:r>
              <a:rPr lang="en-US" sz="3200" dirty="0"/>
              <a:t>Pour concrete for elevator column footings and shaft</a:t>
            </a:r>
          </a:p>
          <a:p>
            <a:pPr>
              <a:lnSpc>
                <a:spcPct val="100000"/>
              </a:lnSpc>
              <a:spcBef>
                <a:spcPts val="0"/>
              </a:spcBef>
              <a:spcAft>
                <a:spcPts val="600"/>
              </a:spcAft>
            </a:pPr>
            <a:endParaRPr lang="en-US" dirty="0"/>
          </a:p>
        </p:txBody>
      </p:sp>
      <p:sp>
        <p:nvSpPr>
          <p:cNvPr id="6" name="Slide Number Placeholder 5"/>
          <p:cNvSpPr>
            <a:spLocks noGrp="1"/>
          </p:cNvSpPr>
          <p:nvPr>
            <p:ph type="sldNum" sz="quarter" idx="12"/>
          </p:nvPr>
        </p:nvSpPr>
        <p:spPr/>
        <p:txBody>
          <a:bodyPr/>
          <a:lstStyle/>
          <a:p>
            <a:fld id="{89CE6D22-7890-452E-B907-E911142295FB}" type="slidenum">
              <a:rPr lang="en-US" smtClean="0"/>
              <a:t>15</a:t>
            </a:fld>
            <a:endParaRPr lang="en-US" dirty="0"/>
          </a:p>
        </p:txBody>
      </p:sp>
      <p:sp>
        <p:nvSpPr>
          <p:cNvPr id="4" name="Date Placeholder 3"/>
          <p:cNvSpPr>
            <a:spLocks noGrp="1"/>
          </p:cNvSpPr>
          <p:nvPr>
            <p:ph type="dt" sz="half" idx="10"/>
          </p:nvPr>
        </p:nvSpPr>
        <p:spPr/>
        <p:txBody>
          <a:bodyPr/>
          <a:lstStyle/>
          <a:p>
            <a:r>
              <a:rPr lang="en-US"/>
              <a:t>9/21/2018</a:t>
            </a:r>
            <a:endParaRPr lang="en-US" dirty="0"/>
          </a:p>
        </p:txBody>
      </p:sp>
    </p:spTree>
    <p:extLst>
      <p:ext uri="{BB962C8B-B14F-4D97-AF65-F5344CB8AC3E}">
        <p14:creationId xmlns:p14="http://schemas.microsoft.com/office/powerpoint/2010/main" val="32603650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Second Floor Conference Room</a:t>
            </a:r>
          </a:p>
        </p:txBody>
      </p:sp>
      <p:sp>
        <p:nvSpPr>
          <p:cNvPr id="3" name="Date Placeholder 2"/>
          <p:cNvSpPr>
            <a:spLocks noGrp="1"/>
          </p:cNvSpPr>
          <p:nvPr>
            <p:ph type="dt" sz="half" idx="10"/>
          </p:nvPr>
        </p:nvSpPr>
        <p:spPr/>
        <p:txBody>
          <a:bodyPr/>
          <a:lstStyle/>
          <a:p>
            <a:r>
              <a:rPr lang="en-US"/>
              <a:t>9/21/2018</a:t>
            </a:r>
          </a:p>
        </p:txBody>
      </p:sp>
      <p:sp>
        <p:nvSpPr>
          <p:cNvPr id="5" name="Slide Number Placeholder 4"/>
          <p:cNvSpPr>
            <a:spLocks noGrp="1"/>
          </p:cNvSpPr>
          <p:nvPr>
            <p:ph type="sldNum" sz="quarter" idx="12"/>
          </p:nvPr>
        </p:nvSpPr>
        <p:spPr/>
        <p:txBody>
          <a:bodyPr/>
          <a:lstStyle/>
          <a:p>
            <a:fld id="{89CE6D22-7890-452E-B907-E911142295FB}" type="slidenum">
              <a:rPr lang="en-US" smtClean="0"/>
              <a:t>16</a:t>
            </a:fld>
            <a:endParaRPr lang="en-US"/>
          </a:p>
        </p:txBody>
      </p:sp>
      <p:pic>
        <p:nvPicPr>
          <p:cNvPr id="1026" name="Picture 2" descr="image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12780" y="1424347"/>
            <a:ext cx="8279219" cy="5433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105543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Front Entrance and New Window Frame Work</a:t>
            </a:r>
          </a:p>
        </p:txBody>
      </p:sp>
      <p:sp>
        <p:nvSpPr>
          <p:cNvPr id="3" name="Date Placeholder 2"/>
          <p:cNvSpPr>
            <a:spLocks noGrp="1"/>
          </p:cNvSpPr>
          <p:nvPr>
            <p:ph type="dt" sz="half" idx="10"/>
          </p:nvPr>
        </p:nvSpPr>
        <p:spPr/>
        <p:txBody>
          <a:bodyPr/>
          <a:lstStyle/>
          <a:p>
            <a:r>
              <a:rPr lang="en-US"/>
              <a:t>9/21/2018</a:t>
            </a:r>
          </a:p>
        </p:txBody>
      </p:sp>
      <p:sp>
        <p:nvSpPr>
          <p:cNvPr id="5" name="Slide Number Placeholder 4"/>
          <p:cNvSpPr>
            <a:spLocks noGrp="1"/>
          </p:cNvSpPr>
          <p:nvPr>
            <p:ph type="sldNum" sz="quarter" idx="12"/>
          </p:nvPr>
        </p:nvSpPr>
        <p:spPr/>
        <p:txBody>
          <a:bodyPr/>
          <a:lstStyle/>
          <a:p>
            <a:fld id="{89CE6D22-7890-452E-B907-E911142295FB}" type="slidenum">
              <a:rPr lang="en-US" smtClean="0"/>
              <a:t>17</a:t>
            </a:fld>
            <a:endParaRPr lang="en-US"/>
          </a:p>
        </p:txBody>
      </p:sp>
      <p:pic>
        <p:nvPicPr>
          <p:cNvPr id="2050" name="Picture 2" descr="image00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91247" y="1007435"/>
            <a:ext cx="7800753" cy="5850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491786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Finished Rendition - Headquarters</a:t>
            </a:r>
          </a:p>
        </p:txBody>
      </p:sp>
      <p:sp>
        <p:nvSpPr>
          <p:cNvPr id="6" name="Slide Number Placeholder 5"/>
          <p:cNvSpPr>
            <a:spLocks noGrp="1"/>
          </p:cNvSpPr>
          <p:nvPr>
            <p:ph type="sldNum" sz="quarter" idx="12"/>
          </p:nvPr>
        </p:nvSpPr>
        <p:spPr/>
        <p:txBody>
          <a:bodyPr/>
          <a:lstStyle/>
          <a:p>
            <a:fld id="{89CE6D22-7890-452E-B907-E911142295FB}" type="slidenum">
              <a:rPr lang="en-US" smtClean="0"/>
              <a:t>18</a:t>
            </a:fld>
            <a:endParaRPr lang="en-US"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58510" y="1400234"/>
            <a:ext cx="9733490" cy="5457766"/>
          </a:xfrm>
          <a:prstGeom prst="rect">
            <a:avLst/>
          </a:prstGeom>
        </p:spPr>
      </p:pic>
      <p:sp>
        <p:nvSpPr>
          <p:cNvPr id="3" name="Date Placeholder 2"/>
          <p:cNvSpPr>
            <a:spLocks noGrp="1"/>
          </p:cNvSpPr>
          <p:nvPr>
            <p:ph type="dt" sz="half" idx="10"/>
          </p:nvPr>
        </p:nvSpPr>
        <p:spPr/>
        <p:txBody>
          <a:bodyPr/>
          <a:lstStyle/>
          <a:p>
            <a:r>
              <a:rPr lang="en-US"/>
              <a:t>9/21/2018</a:t>
            </a:r>
            <a:endParaRPr lang="en-US" dirty="0"/>
          </a:p>
        </p:txBody>
      </p:sp>
    </p:spTree>
    <p:extLst>
      <p:ext uri="{BB962C8B-B14F-4D97-AF65-F5344CB8AC3E}">
        <p14:creationId xmlns:p14="http://schemas.microsoft.com/office/powerpoint/2010/main" val="6960908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Business Continuity Center</a:t>
            </a:r>
          </a:p>
        </p:txBody>
      </p:sp>
      <p:sp>
        <p:nvSpPr>
          <p:cNvPr id="3" name="Content Placeholder 2"/>
          <p:cNvSpPr>
            <a:spLocks noGrp="1"/>
          </p:cNvSpPr>
          <p:nvPr>
            <p:ph idx="1"/>
          </p:nvPr>
        </p:nvSpPr>
        <p:spPr>
          <a:xfrm>
            <a:off x="838200" y="1485599"/>
            <a:ext cx="10515600" cy="4351338"/>
          </a:xfrm>
        </p:spPr>
        <p:txBody>
          <a:bodyPr>
            <a:normAutofit/>
          </a:bodyPr>
          <a:lstStyle/>
          <a:p>
            <a:r>
              <a:rPr lang="en-US" sz="2600" dirty="0"/>
              <a:t>Project Duration – January-December 2018</a:t>
            </a:r>
            <a:r>
              <a:rPr lang="en-US" dirty="0"/>
              <a:t>  </a:t>
            </a:r>
          </a:p>
        </p:txBody>
      </p:sp>
      <p:sp>
        <p:nvSpPr>
          <p:cNvPr id="6" name="Slide Number Placeholder 5"/>
          <p:cNvSpPr>
            <a:spLocks noGrp="1"/>
          </p:cNvSpPr>
          <p:nvPr>
            <p:ph type="sldNum" sz="quarter" idx="12"/>
          </p:nvPr>
        </p:nvSpPr>
        <p:spPr/>
        <p:txBody>
          <a:bodyPr/>
          <a:lstStyle/>
          <a:p>
            <a:fld id="{89CE6D22-7890-452E-B907-E911142295FB}" type="slidenum">
              <a:rPr lang="en-US" smtClean="0"/>
              <a:t>19</a:t>
            </a:fld>
            <a:endParaRPr lang="en-US" dirty="0"/>
          </a:p>
        </p:txBody>
      </p:sp>
      <p:sp>
        <p:nvSpPr>
          <p:cNvPr id="4" name="Date Placeholder 3"/>
          <p:cNvSpPr>
            <a:spLocks noGrp="1"/>
          </p:cNvSpPr>
          <p:nvPr>
            <p:ph type="dt" sz="half" idx="10"/>
          </p:nvPr>
        </p:nvSpPr>
        <p:spPr/>
        <p:txBody>
          <a:bodyPr/>
          <a:lstStyle/>
          <a:p>
            <a:r>
              <a:rPr lang="en-US"/>
              <a:t>9/21/2018</a:t>
            </a:r>
            <a:endParaRPr lang="en-US" dirty="0"/>
          </a:p>
        </p:txBody>
      </p:sp>
      <p:pic>
        <p:nvPicPr>
          <p:cNvPr id="7" name="Content Placeholder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68876" y="2009553"/>
            <a:ext cx="7523124" cy="4848447"/>
          </a:xfrm>
          <a:prstGeom prst="rect">
            <a:avLst/>
          </a:prstGeom>
        </p:spPr>
      </p:pic>
      <p:sp>
        <p:nvSpPr>
          <p:cNvPr id="8" name="Content Placeholder 2"/>
          <p:cNvSpPr txBox="1">
            <a:spLocks/>
          </p:cNvSpPr>
          <p:nvPr/>
        </p:nvSpPr>
        <p:spPr>
          <a:xfrm>
            <a:off x="838200" y="2132605"/>
            <a:ext cx="3670005"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600" dirty="0"/>
              <a:t>Current status/in progress</a:t>
            </a:r>
          </a:p>
          <a:p>
            <a:pPr lvl="1"/>
            <a:r>
              <a:rPr lang="en-US" dirty="0"/>
              <a:t>Contract executions, site permitting, and development complete</a:t>
            </a:r>
          </a:p>
          <a:p>
            <a:pPr lvl="1"/>
            <a:r>
              <a:rPr lang="en-US" dirty="0"/>
              <a:t>Building construction </a:t>
            </a:r>
          </a:p>
        </p:txBody>
      </p:sp>
    </p:spTree>
    <p:extLst>
      <p:ext uri="{BB962C8B-B14F-4D97-AF65-F5344CB8AC3E}">
        <p14:creationId xmlns:p14="http://schemas.microsoft.com/office/powerpoint/2010/main" val="11622636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Seminole Overview</a:t>
            </a:r>
          </a:p>
        </p:txBody>
      </p:sp>
      <p:sp>
        <p:nvSpPr>
          <p:cNvPr id="6" name="Slide Number Placeholder 5"/>
          <p:cNvSpPr>
            <a:spLocks noGrp="1"/>
          </p:cNvSpPr>
          <p:nvPr>
            <p:ph type="sldNum" sz="quarter" idx="12"/>
          </p:nvPr>
        </p:nvSpPr>
        <p:spPr/>
        <p:txBody>
          <a:bodyPr/>
          <a:lstStyle/>
          <a:p>
            <a:fld id="{89CE6D22-7890-452E-B907-E911142295FB}" type="slidenum">
              <a:rPr lang="en-US" smtClean="0"/>
              <a:t>2</a:t>
            </a:fld>
            <a:endParaRPr lang="en-US"/>
          </a:p>
        </p:txBody>
      </p:sp>
      <p:sp>
        <p:nvSpPr>
          <p:cNvPr id="3" name="Date Placeholder 2"/>
          <p:cNvSpPr>
            <a:spLocks noGrp="1"/>
          </p:cNvSpPr>
          <p:nvPr>
            <p:ph type="dt" sz="half" idx="10"/>
          </p:nvPr>
        </p:nvSpPr>
        <p:spPr/>
        <p:txBody>
          <a:bodyPr/>
          <a:lstStyle/>
          <a:p>
            <a:r>
              <a:rPr lang="en-US"/>
              <a:t>9/21/2018</a:t>
            </a:r>
          </a:p>
        </p:txBody>
      </p:sp>
    </p:spTree>
    <p:extLst>
      <p:ext uri="{BB962C8B-B14F-4D97-AF65-F5344CB8AC3E}">
        <p14:creationId xmlns:p14="http://schemas.microsoft.com/office/powerpoint/2010/main" val="30731546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Finished Rendition</a:t>
            </a:r>
            <a:br>
              <a:rPr lang="en-US" dirty="0"/>
            </a:br>
            <a:r>
              <a:rPr lang="en-US" dirty="0"/>
              <a:t>Business Continuity Center</a:t>
            </a:r>
          </a:p>
        </p:txBody>
      </p:sp>
      <p:sp>
        <p:nvSpPr>
          <p:cNvPr id="6" name="Slide Number Placeholder 5"/>
          <p:cNvSpPr>
            <a:spLocks noGrp="1"/>
          </p:cNvSpPr>
          <p:nvPr>
            <p:ph type="sldNum" sz="quarter" idx="12"/>
          </p:nvPr>
        </p:nvSpPr>
        <p:spPr/>
        <p:txBody>
          <a:bodyPr/>
          <a:lstStyle/>
          <a:p>
            <a:fld id="{89CE6D22-7890-452E-B907-E911142295FB}" type="slidenum">
              <a:rPr lang="en-US" smtClean="0"/>
              <a:t>20</a:t>
            </a:fld>
            <a:endParaRPr lang="en-US" dirty="0"/>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29695" y="1690688"/>
            <a:ext cx="9962305" cy="51644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Date Placeholder 3"/>
          <p:cNvSpPr>
            <a:spLocks noGrp="1"/>
          </p:cNvSpPr>
          <p:nvPr>
            <p:ph type="dt" sz="half" idx="10"/>
          </p:nvPr>
        </p:nvSpPr>
        <p:spPr/>
        <p:txBody>
          <a:bodyPr/>
          <a:lstStyle/>
          <a:p>
            <a:r>
              <a:rPr lang="en-US"/>
              <a:t>9/21/2018</a:t>
            </a:r>
            <a:endParaRPr lang="en-US" dirty="0"/>
          </a:p>
        </p:txBody>
      </p:sp>
    </p:spTree>
    <p:extLst>
      <p:ext uri="{BB962C8B-B14F-4D97-AF65-F5344CB8AC3E}">
        <p14:creationId xmlns:p14="http://schemas.microsoft.com/office/powerpoint/2010/main" val="10145508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12688" y="1152144"/>
            <a:ext cx="7055467" cy="4294632"/>
          </a:xfrm>
          <a:prstGeom prst="rect">
            <a:avLst/>
          </a:prstGeom>
        </p:spPr>
      </p:pic>
      <p:sp>
        <p:nvSpPr>
          <p:cNvPr id="2" name="Title 1"/>
          <p:cNvSpPr>
            <a:spLocks noGrp="1"/>
          </p:cNvSpPr>
          <p:nvPr>
            <p:ph type="title"/>
          </p:nvPr>
        </p:nvSpPr>
        <p:spPr/>
        <p:txBody>
          <a:bodyPr/>
          <a:lstStyle/>
          <a:p>
            <a:r>
              <a:rPr lang="en-US" dirty="0"/>
              <a:t>Questions and Discussion</a:t>
            </a:r>
          </a:p>
        </p:txBody>
      </p:sp>
      <p:sp>
        <p:nvSpPr>
          <p:cNvPr id="7" name="Slide Number Placeholder 6"/>
          <p:cNvSpPr>
            <a:spLocks noGrp="1"/>
          </p:cNvSpPr>
          <p:nvPr>
            <p:ph type="sldNum" sz="quarter" idx="12"/>
          </p:nvPr>
        </p:nvSpPr>
        <p:spPr/>
        <p:txBody>
          <a:bodyPr/>
          <a:lstStyle/>
          <a:p>
            <a:fld id="{89CE6D22-7890-452E-B907-E911142295FB}" type="slidenum">
              <a:rPr lang="en-US" smtClean="0"/>
              <a:t>21</a:t>
            </a:fld>
            <a:endParaRPr lang="en-US"/>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22162" y="4616323"/>
            <a:ext cx="7197575" cy="1741813"/>
          </a:xfrm>
          <a:prstGeom prst="rect">
            <a:avLst/>
          </a:prstGeom>
        </p:spPr>
      </p:pic>
      <p:sp>
        <p:nvSpPr>
          <p:cNvPr id="3" name="Date Placeholder 2"/>
          <p:cNvSpPr>
            <a:spLocks noGrp="1"/>
          </p:cNvSpPr>
          <p:nvPr>
            <p:ph type="dt" sz="half" idx="10"/>
          </p:nvPr>
        </p:nvSpPr>
        <p:spPr/>
        <p:txBody>
          <a:bodyPr/>
          <a:lstStyle/>
          <a:p>
            <a:r>
              <a:rPr lang="en-US"/>
              <a:t>9/21/2018</a:t>
            </a:r>
          </a:p>
        </p:txBody>
      </p:sp>
    </p:spTree>
    <p:extLst>
      <p:ext uri="{BB962C8B-B14F-4D97-AF65-F5344CB8AC3E}">
        <p14:creationId xmlns:p14="http://schemas.microsoft.com/office/powerpoint/2010/main" val="28718864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Gsauplb\AppData\Local\Microsoft\Windows\Temporary Internet Files\Content.Outlook\ZDICJP06\Member Map (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7003" y="27907"/>
            <a:ext cx="5723456" cy="669356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Content Placeholder 6"/>
          <p:cNvGraphicFramePr>
            <a:graphicFrameLocks/>
          </p:cNvGraphicFramePr>
          <p:nvPr>
            <p:extLst>
              <p:ext uri="{D42A27DB-BD31-4B8C-83A1-F6EECF244321}">
                <p14:modId xmlns:p14="http://schemas.microsoft.com/office/powerpoint/2010/main" val="309054127"/>
              </p:ext>
            </p:extLst>
          </p:nvPr>
        </p:nvGraphicFramePr>
        <p:xfrm>
          <a:off x="7230140" y="14716"/>
          <a:ext cx="4930965" cy="6832651"/>
        </p:xfrm>
        <a:graphic>
          <a:graphicData uri="http://schemas.openxmlformats.org/drawingml/2006/table">
            <a:tbl>
              <a:tblPr firstRow="1" bandRow="1">
                <a:tableStyleId>{5C22544A-7EE6-4342-B048-85BDC9FD1C3A}</a:tableStyleId>
              </a:tblPr>
              <a:tblGrid>
                <a:gridCol w="2894262">
                  <a:extLst>
                    <a:ext uri="{9D8B030D-6E8A-4147-A177-3AD203B41FA5}">
                      <a16:colId xmlns:a16="http://schemas.microsoft.com/office/drawing/2014/main" val="20000"/>
                    </a:ext>
                  </a:extLst>
                </a:gridCol>
                <a:gridCol w="2036703">
                  <a:extLst>
                    <a:ext uri="{9D8B030D-6E8A-4147-A177-3AD203B41FA5}">
                      <a16:colId xmlns:a16="http://schemas.microsoft.com/office/drawing/2014/main" val="20001"/>
                    </a:ext>
                  </a:extLst>
                </a:gridCol>
              </a:tblGrid>
              <a:tr h="876961">
                <a:tc gridSpan="2">
                  <a:txBody>
                    <a:bodyPr/>
                    <a:lstStyle/>
                    <a:p>
                      <a:r>
                        <a:rPr lang="en-US" sz="2000" dirty="0">
                          <a:latin typeface="+mn-lt"/>
                        </a:rPr>
                        <a:t>Key Statistics </a:t>
                      </a:r>
                      <a:r>
                        <a:rPr lang="en-US" sz="1600" dirty="0">
                          <a:latin typeface="+mn-lt"/>
                        </a:rPr>
                        <a:t>(from</a:t>
                      </a:r>
                      <a:r>
                        <a:rPr lang="en-US" sz="1600" baseline="0" dirty="0">
                          <a:latin typeface="+mn-lt"/>
                        </a:rPr>
                        <a:t> 2017 annual report)</a:t>
                      </a:r>
                      <a:endParaRPr lang="en-US" sz="2000" dirty="0">
                        <a:latin typeface="+mn-lt"/>
                      </a:endParaRPr>
                    </a:p>
                  </a:txBody>
                  <a:tcPr anchor="ctr"/>
                </a:tc>
                <a:tc hMerge="1">
                  <a:txBody>
                    <a:bodyPr/>
                    <a:lstStyle/>
                    <a:p>
                      <a:endParaRPr lang="en-US" dirty="0"/>
                    </a:p>
                  </a:txBody>
                  <a:tcPr/>
                </a:tc>
                <a:extLst>
                  <a:ext uri="{0D108BD9-81ED-4DB2-BD59-A6C34878D82A}">
                    <a16:rowId xmlns:a16="http://schemas.microsoft.com/office/drawing/2014/main" val="10000"/>
                  </a:ext>
                </a:extLst>
              </a:tr>
              <a:tr h="473134">
                <a:tc>
                  <a:txBody>
                    <a:bodyPr/>
                    <a:lstStyle/>
                    <a:p>
                      <a:pPr marL="0" marR="0">
                        <a:spcBef>
                          <a:spcPts val="0"/>
                        </a:spcBef>
                        <a:spcAft>
                          <a:spcPts val="0"/>
                        </a:spcAft>
                      </a:pPr>
                      <a:r>
                        <a:rPr lang="en-US" sz="2000" kern="1200" dirty="0">
                          <a:solidFill>
                            <a:schemeClr val="tx1"/>
                          </a:solidFill>
                          <a:effectLst/>
                          <a:latin typeface="+mn-lt"/>
                          <a:ea typeface="Times New Roman"/>
                          <a:cs typeface="Times New Roman"/>
                        </a:rPr>
                        <a:t>Total Revenues</a:t>
                      </a:r>
                      <a:endParaRPr lang="en-US" sz="2000" dirty="0">
                        <a:solidFill>
                          <a:schemeClr val="tx1"/>
                        </a:solidFill>
                        <a:effectLst/>
                        <a:latin typeface="+mn-lt"/>
                        <a:ea typeface="Calibri"/>
                        <a:cs typeface="Times New Roman"/>
                      </a:endParaRPr>
                    </a:p>
                  </a:txBody>
                  <a:tcPr anchor="ctr"/>
                </a:tc>
                <a:tc>
                  <a:txBody>
                    <a:bodyPr/>
                    <a:lstStyle/>
                    <a:p>
                      <a:pPr marL="0" marR="0">
                        <a:spcBef>
                          <a:spcPts val="0"/>
                        </a:spcBef>
                        <a:spcAft>
                          <a:spcPts val="0"/>
                        </a:spcAft>
                      </a:pPr>
                      <a:r>
                        <a:rPr lang="en-US" sz="2000" kern="1200" dirty="0">
                          <a:solidFill>
                            <a:schemeClr val="tx1"/>
                          </a:solidFill>
                          <a:effectLst/>
                          <a:latin typeface="+mn-lt"/>
                          <a:ea typeface="Times New Roman"/>
                          <a:cs typeface="Times New Roman"/>
                        </a:rPr>
                        <a:t>$1.07 billion</a:t>
                      </a:r>
                      <a:endParaRPr lang="en-US" sz="2000" dirty="0">
                        <a:solidFill>
                          <a:schemeClr val="tx1"/>
                        </a:solidFill>
                        <a:effectLst/>
                        <a:latin typeface="+mn-lt"/>
                        <a:ea typeface="Calibri"/>
                        <a:cs typeface="Times New Roman"/>
                      </a:endParaRPr>
                    </a:p>
                  </a:txBody>
                  <a:tcPr anchor="ctr"/>
                </a:tc>
                <a:extLst>
                  <a:ext uri="{0D108BD9-81ED-4DB2-BD59-A6C34878D82A}">
                    <a16:rowId xmlns:a16="http://schemas.microsoft.com/office/drawing/2014/main" val="10001"/>
                  </a:ext>
                </a:extLst>
              </a:tr>
              <a:tr h="473134">
                <a:tc>
                  <a:txBody>
                    <a:bodyPr/>
                    <a:lstStyle/>
                    <a:p>
                      <a:pPr marL="0" marR="0">
                        <a:spcBef>
                          <a:spcPts val="0"/>
                        </a:spcBef>
                        <a:spcAft>
                          <a:spcPts val="0"/>
                        </a:spcAft>
                      </a:pPr>
                      <a:r>
                        <a:rPr lang="en-US" sz="2000" kern="1200" dirty="0">
                          <a:solidFill>
                            <a:schemeClr val="tx1"/>
                          </a:solidFill>
                          <a:effectLst/>
                          <a:latin typeface="+mn-lt"/>
                          <a:ea typeface="Times New Roman"/>
                          <a:cs typeface="Times New Roman"/>
                        </a:rPr>
                        <a:t>Net Margin</a:t>
                      </a:r>
                      <a:endParaRPr lang="en-US" sz="2000" dirty="0">
                        <a:solidFill>
                          <a:schemeClr val="tx1"/>
                        </a:solidFill>
                        <a:effectLst/>
                        <a:latin typeface="+mn-lt"/>
                        <a:ea typeface="Calibri"/>
                        <a:cs typeface="Times New Roman"/>
                      </a:endParaRPr>
                    </a:p>
                  </a:txBody>
                  <a:tcPr anchor="ctr"/>
                </a:tc>
                <a:tc>
                  <a:txBody>
                    <a:bodyPr/>
                    <a:lstStyle/>
                    <a:p>
                      <a:pPr marL="0" marR="0">
                        <a:spcBef>
                          <a:spcPts val="0"/>
                        </a:spcBef>
                        <a:spcAft>
                          <a:spcPts val="0"/>
                        </a:spcAft>
                      </a:pPr>
                      <a:r>
                        <a:rPr lang="en-US" sz="2000" kern="1200" dirty="0">
                          <a:solidFill>
                            <a:schemeClr val="tx1"/>
                          </a:solidFill>
                          <a:effectLst/>
                          <a:latin typeface="+mn-lt"/>
                          <a:ea typeface="Times New Roman"/>
                          <a:cs typeface="Times New Roman"/>
                        </a:rPr>
                        <a:t>$23.8</a:t>
                      </a:r>
                      <a:r>
                        <a:rPr lang="en-US" sz="2000" kern="1200" baseline="0" dirty="0">
                          <a:solidFill>
                            <a:schemeClr val="tx1"/>
                          </a:solidFill>
                          <a:effectLst/>
                          <a:latin typeface="+mn-lt"/>
                          <a:ea typeface="Times New Roman"/>
                          <a:cs typeface="Times New Roman"/>
                        </a:rPr>
                        <a:t> million</a:t>
                      </a:r>
                      <a:endParaRPr lang="en-US" sz="2000" dirty="0">
                        <a:solidFill>
                          <a:schemeClr val="tx1"/>
                        </a:solidFill>
                        <a:effectLst/>
                        <a:latin typeface="+mn-lt"/>
                        <a:ea typeface="Calibri"/>
                        <a:cs typeface="Times New Roman"/>
                      </a:endParaRPr>
                    </a:p>
                  </a:txBody>
                  <a:tcPr anchor="ctr"/>
                </a:tc>
                <a:extLst>
                  <a:ext uri="{0D108BD9-81ED-4DB2-BD59-A6C34878D82A}">
                    <a16:rowId xmlns:a16="http://schemas.microsoft.com/office/drawing/2014/main" val="10002"/>
                  </a:ext>
                </a:extLst>
              </a:tr>
              <a:tr h="473134">
                <a:tc>
                  <a:txBody>
                    <a:bodyPr/>
                    <a:lstStyle/>
                    <a:p>
                      <a:pPr marL="0" marR="0">
                        <a:spcBef>
                          <a:spcPts val="0"/>
                        </a:spcBef>
                        <a:spcAft>
                          <a:spcPts val="0"/>
                        </a:spcAft>
                      </a:pPr>
                      <a:r>
                        <a:rPr lang="en-US" sz="2000" kern="1200" dirty="0">
                          <a:solidFill>
                            <a:schemeClr val="tx1"/>
                          </a:solidFill>
                          <a:effectLst/>
                          <a:latin typeface="+mn-lt"/>
                          <a:ea typeface="Times New Roman"/>
                          <a:cs typeface="Times New Roman"/>
                        </a:rPr>
                        <a:t>Total Assets</a:t>
                      </a:r>
                      <a:endParaRPr lang="en-US" sz="2000" dirty="0">
                        <a:solidFill>
                          <a:schemeClr val="tx1"/>
                        </a:solidFill>
                        <a:effectLst/>
                        <a:latin typeface="+mn-lt"/>
                        <a:ea typeface="Calibri"/>
                        <a:cs typeface="Times New Roman"/>
                      </a:endParaRPr>
                    </a:p>
                  </a:txBody>
                  <a:tcPr anchor="ctr"/>
                </a:tc>
                <a:tc>
                  <a:txBody>
                    <a:bodyPr/>
                    <a:lstStyle/>
                    <a:p>
                      <a:pPr marL="0" marR="0">
                        <a:spcBef>
                          <a:spcPts val="0"/>
                        </a:spcBef>
                        <a:spcAft>
                          <a:spcPts val="0"/>
                        </a:spcAft>
                      </a:pPr>
                      <a:r>
                        <a:rPr lang="en-US" sz="2000" kern="1200" dirty="0">
                          <a:solidFill>
                            <a:schemeClr val="tx1"/>
                          </a:solidFill>
                          <a:effectLst/>
                          <a:latin typeface="+mn-lt"/>
                          <a:ea typeface="Times New Roman"/>
                          <a:cs typeface="Times New Roman"/>
                        </a:rPr>
                        <a:t>$1.99 billion</a:t>
                      </a:r>
                      <a:endParaRPr lang="en-US" sz="2000" dirty="0">
                        <a:solidFill>
                          <a:schemeClr val="tx1"/>
                        </a:solidFill>
                        <a:effectLst/>
                        <a:latin typeface="+mn-lt"/>
                        <a:ea typeface="Calibri"/>
                        <a:cs typeface="Times New Roman"/>
                      </a:endParaRPr>
                    </a:p>
                  </a:txBody>
                  <a:tcPr anchor="ctr"/>
                </a:tc>
                <a:extLst>
                  <a:ext uri="{0D108BD9-81ED-4DB2-BD59-A6C34878D82A}">
                    <a16:rowId xmlns:a16="http://schemas.microsoft.com/office/drawing/2014/main" val="10003"/>
                  </a:ext>
                </a:extLst>
              </a:tr>
              <a:tr h="834677">
                <a:tc>
                  <a:txBody>
                    <a:bodyPr/>
                    <a:lstStyle/>
                    <a:p>
                      <a:pPr marL="0" marR="0">
                        <a:spcBef>
                          <a:spcPts val="0"/>
                        </a:spcBef>
                        <a:spcAft>
                          <a:spcPts val="0"/>
                        </a:spcAft>
                      </a:pPr>
                      <a:r>
                        <a:rPr lang="en-US" sz="2000" kern="1200" dirty="0">
                          <a:solidFill>
                            <a:schemeClr val="tx1"/>
                          </a:solidFill>
                          <a:effectLst/>
                          <a:latin typeface="+mn-lt"/>
                          <a:ea typeface="Times New Roman"/>
                          <a:cs typeface="Times New Roman"/>
                        </a:rPr>
                        <a:t>Energy Sales to Member Co-ops</a:t>
                      </a:r>
                      <a:endParaRPr lang="en-US" sz="2000" dirty="0">
                        <a:solidFill>
                          <a:schemeClr val="tx1"/>
                        </a:solidFill>
                        <a:effectLst/>
                        <a:latin typeface="+mn-lt"/>
                        <a:ea typeface="Calibri"/>
                        <a:cs typeface="Times New Roman"/>
                      </a:endParaRPr>
                    </a:p>
                  </a:txBody>
                  <a:tcPr anchor="ctr"/>
                </a:tc>
                <a:tc>
                  <a:txBody>
                    <a:bodyPr/>
                    <a:lstStyle/>
                    <a:p>
                      <a:pPr marL="0" marR="0">
                        <a:spcBef>
                          <a:spcPts val="0"/>
                        </a:spcBef>
                        <a:spcAft>
                          <a:spcPts val="0"/>
                        </a:spcAft>
                      </a:pPr>
                      <a:r>
                        <a:rPr lang="en-US" sz="2000" kern="1200" dirty="0">
                          <a:solidFill>
                            <a:schemeClr val="tx1"/>
                          </a:solidFill>
                          <a:effectLst/>
                          <a:latin typeface="+mn-lt"/>
                          <a:ea typeface="Times New Roman"/>
                          <a:cs typeface="Times New Roman"/>
                        </a:rPr>
                        <a:t>14,039 GWH</a:t>
                      </a:r>
                      <a:endParaRPr lang="en-US" sz="2000" dirty="0">
                        <a:solidFill>
                          <a:schemeClr val="tx1"/>
                        </a:solidFill>
                        <a:effectLst/>
                        <a:latin typeface="+mn-lt"/>
                        <a:ea typeface="Calibri"/>
                        <a:cs typeface="Times New Roman"/>
                      </a:endParaRPr>
                    </a:p>
                  </a:txBody>
                  <a:tcPr anchor="ctr"/>
                </a:tc>
                <a:extLst>
                  <a:ext uri="{0D108BD9-81ED-4DB2-BD59-A6C34878D82A}">
                    <a16:rowId xmlns:a16="http://schemas.microsoft.com/office/drawing/2014/main" val="10004"/>
                  </a:ext>
                </a:extLst>
              </a:tr>
              <a:tr h="834677">
                <a:tc>
                  <a:txBody>
                    <a:bodyPr/>
                    <a:lstStyle/>
                    <a:p>
                      <a:pPr marL="0" marR="0">
                        <a:spcBef>
                          <a:spcPts val="0"/>
                        </a:spcBef>
                        <a:spcAft>
                          <a:spcPts val="0"/>
                        </a:spcAft>
                      </a:pPr>
                      <a:r>
                        <a:rPr lang="en-US" sz="2000" kern="1200" dirty="0">
                          <a:solidFill>
                            <a:schemeClr val="tx1"/>
                          </a:solidFill>
                          <a:effectLst/>
                          <a:latin typeface="+mn-lt"/>
                          <a:ea typeface="Times New Roman"/>
                          <a:cs typeface="Times New Roman"/>
                        </a:rPr>
                        <a:t>Member Connections</a:t>
                      </a:r>
                      <a:endParaRPr lang="en-US" sz="2000" dirty="0">
                        <a:solidFill>
                          <a:schemeClr val="tx1"/>
                        </a:solidFill>
                        <a:effectLst/>
                        <a:latin typeface="+mn-lt"/>
                        <a:ea typeface="Calibri"/>
                        <a:cs typeface="Times New Roman"/>
                      </a:endParaRPr>
                    </a:p>
                  </a:txBody>
                  <a:tcPr anchor="ctr"/>
                </a:tc>
                <a:tc>
                  <a:txBody>
                    <a:bodyPr/>
                    <a:lstStyle/>
                    <a:p>
                      <a:pPr marL="0" marR="0">
                        <a:spcBef>
                          <a:spcPts val="0"/>
                        </a:spcBef>
                        <a:spcAft>
                          <a:spcPts val="0"/>
                        </a:spcAft>
                      </a:pPr>
                      <a:r>
                        <a:rPr lang="en-US" sz="2000" kern="1200" dirty="0">
                          <a:solidFill>
                            <a:schemeClr val="tx1"/>
                          </a:solidFill>
                          <a:effectLst/>
                          <a:latin typeface="+mn-lt"/>
                          <a:ea typeface="Times New Roman"/>
                          <a:cs typeface="Times New Roman"/>
                        </a:rPr>
                        <a:t>774,336</a:t>
                      </a:r>
                      <a:endParaRPr lang="en-US" sz="2000" dirty="0">
                        <a:solidFill>
                          <a:schemeClr val="tx1"/>
                        </a:solidFill>
                        <a:effectLst/>
                        <a:latin typeface="+mn-lt"/>
                        <a:ea typeface="Calibri"/>
                        <a:cs typeface="Times New Roman"/>
                      </a:endParaRPr>
                    </a:p>
                  </a:txBody>
                  <a:tcPr anchor="ctr"/>
                </a:tc>
                <a:extLst>
                  <a:ext uri="{0D108BD9-81ED-4DB2-BD59-A6C34878D82A}">
                    <a16:rowId xmlns:a16="http://schemas.microsoft.com/office/drawing/2014/main" val="10005"/>
                  </a:ext>
                </a:extLst>
              </a:tr>
              <a:tr h="834677">
                <a:tc>
                  <a:txBody>
                    <a:bodyPr/>
                    <a:lstStyle/>
                    <a:p>
                      <a:pPr marL="0" marR="0">
                        <a:spcBef>
                          <a:spcPts val="0"/>
                        </a:spcBef>
                        <a:spcAft>
                          <a:spcPts val="0"/>
                        </a:spcAft>
                      </a:pPr>
                      <a:r>
                        <a:rPr lang="en-US" sz="2000" kern="1200" dirty="0">
                          <a:solidFill>
                            <a:schemeClr val="tx1"/>
                          </a:solidFill>
                          <a:effectLst/>
                          <a:latin typeface="+mn-lt"/>
                          <a:ea typeface="Times New Roman"/>
                          <a:cs typeface="Times New Roman"/>
                        </a:rPr>
                        <a:t>Population Served by Members (est.)</a:t>
                      </a:r>
                      <a:endParaRPr lang="en-US" sz="2000" dirty="0">
                        <a:solidFill>
                          <a:schemeClr val="tx1"/>
                        </a:solidFill>
                        <a:effectLst/>
                        <a:latin typeface="+mn-lt"/>
                        <a:ea typeface="Calibri"/>
                        <a:cs typeface="Times New Roman"/>
                      </a:endParaRPr>
                    </a:p>
                  </a:txBody>
                  <a:tcPr anchor="ctr"/>
                </a:tc>
                <a:tc>
                  <a:txBody>
                    <a:bodyPr/>
                    <a:lstStyle/>
                    <a:p>
                      <a:pPr marL="0" marR="0">
                        <a:spcBef>
                          <a:spcPts val="0"/>
                        </a:spcBef>
                        <a:spcAft>
                          <a:spcPts val="0"/>
                        </a:spcAft>
                      </a:pPr>
                      <a:r>
                        <a:rPr lang="en-US" sz="2000" kern="1200" dirty="0">
                          <a:solidFill>
                            <a:schemeClr val="tx1"/>
                          </a:solidFill>
                          <a:effectLst/>
                          <a:latin typeface="+mn-lt"/>
                          <a:ea typeface="Times New Roman"/>
                          <a:cs typeface="Times New Roman"/>
                        </a:rPr>
                        <a:t>1.7 million</a:t>
                      </a:r>
                      <a:endParaRPr lang="en-US" sz="2000" dirty="0">
                        <a:solidFill>
                          <a:schemeClr val="tx1"/>
                        </a:solidFill>
                        <a:effectLst/>
                        <a:latin typeface="+mn-lt"/>
                        <a:ea typeface="Calibri"/>
                        <a:cs typeface="Times New Roman"/>
                      </a:endParaRPr>
                    </a:p>
                  </a:txBody>
                  <a:tcPr anchor="ctr"/>
                </a:tc>
                <a:extLst>
                  <a:ext uri="{0D108BD9-81ED-4DB2-BD59-A6C34878D82A}">
                    <a16:rowId xmlns:a16="http://schemas.microsoft.com/office/drawing/2014/main" val="10006"/>
                  </a:ext>
                </a:extLst>
              </a:tr>
              <a:tr h="1197580">
                <a:tc>
                  <a:txBody>
                    <a:bodyPr/>
                    <a:lstStyle/>
                    <a:p>
                      <a:pPr marL="0" marR="0">
                        <a:spcBef>
                          <a:spcPts val="0"/>
                        </a:spcBef>
                        <a:spcAft>
                          <a:spcPts val="0"/>
                        </a:spcAft>
                      </a:pPr>
                      <a:r>
                        <a:rPr lang="en-US" sz="2000" kern="1200" dirty="0">
                          <a:solidFill>
                            <a:schemeClr val="tx1"/>
                          </a:solidFill>
                          <a:effectLst/>
                          <a:latin typeface="+mn-lt"/>
                          <a:ea typeface="Times New Roman"/>
                          <a:cs typeface="Times New Roman"/>
                        </a:rPr>
                        <a:t>Seminole System Coincident Peak Demand</a:t>
                      </a:r>
                      <a:endParaRPr lang="en-US" sz="2000" dirty="0">
                        <a:solidFill>
                          <a:schemeClr val="tx1"/>
                        </a:solidFill>
                        <a:effectLst/>
                        <a:latin typeface="+mn-lt"/>
                        <a:ea typeface="Calibri"/>
                        <a:cs typeface="Times New Roman"/>
                      </a:endParaRPr>
                    </a:p>
                  </a:txBody>
                  <a:tcPr anchor="ctr"/>
                </a:tc>
                <a:tc>
                  <a:txBody>
                    <a:bodyPr/>
                    <a:lstStyle/>
                    <a:p>
                      <a:pPr marL="0" marR="0">
                        <a:spcBef>
                          <a:spcPts val="0"/>
                        </a:spcBef>
                        <a:spcAft>
                          <a:spcPts val="0"/>
                        </a:spcAft>
                      </a:pPr>
                      <a:r>
                        <a:rPr lang="en-US" sz="2000" kern="1200" dirty="0">
                          <a:solidFill>
                            <a:schemeClr val="tx1"/>
                          </a:solidFill>
                          <a:effectLst/>
                          <a:latin typeface="+mn-lt"/>
                          <a:ea typeface="Times New Roman"/>
                          <a:cs typeface="Times New Roman"/>
                        </a:rPr>
                        <a:t>2,979 MW</a:t>
                      </a:r>
                      <a:endParaRPr lang="en-US" sz="2000" dirty="0">
                        <a:solidFill>
                          <a:schemeClr val="tx1"/>
                        </a:solidFill>
                        <a:effectLst/>
                        <a:latin typeface="+mn-lt"/>
                        <a:ea typeface="Calibri"/>
                        <a:cs typeface="Times New Roman"/>
                      </a:endParaRPr>
                    </a:p>
                  </a:txBody>
                  <a:tcPr anchor="ctr"/>
                </a:tc>
                <a:extLst>
                  <a:ext uri="{0D108BD9-81ED-4DB2-BD59-A6C34878D82A}">
                    <a16:rowId xmlns:a16="http://schemas.microsoft.com/office/drawing/2014/main" val="10007"/>
                  </a:ext>
                </a:extLst>
              </a:tr>
              <a:tr h="834677">
                <a:tc>
                  <a:txBody>
                    <a:bodyPr/>
                    <a:lstStyle/>
                    <a:p>
                      <a:pPr marL="0" marR="0">
                        <a:spcBef>
                          <a:spcPts val="0"/>
                        </a:spcBef>
                        <a:spcAft>
                          <a:spcPts val="0"/>
                        </a:spcAft>
                      </a:pPr>
                      <a:r>
                        <a:rPr lang="en-US" sz="2000" kern="1200" dirty="0">
                          <a:solidFill>
                            <a:schemeClr val="tx1"/>
                          </a:solidFill>
                          <a:effectLst/>
                          <a:latin typeface="+mn-lt"/>
                          <a:ea typeface="Times New Roman"/>
                          <a:cs typeface="Times New Roman"/>
                        </a:rPr>
                        <a:t>Number</a:t>
                      </a:r>
                      <a:r>
                        <a:rPr lang="en-US" sz="2000" kern="1200" baseline="0" dirty="0">
                          <a:solidFill>
                            <a:schemeClr val="tx1"/>
                          </a:solidFill>
                          <a:effectLst/>
                          <a:latin typeface="+mn-lt"/>
                          <a:ea typeface="Times New Roman"/>
                          <a:cs typeface="Times New Roman"/>
                        </a:rPr>
                        <a:t> of Employees</a:t>
                      </a:r>
                      <a:endParaRPr lang="en-US" sz="2000" dirty="0">
                        <a:solidFill>
                          <a:schemeClr val="tx1"/>
                        </a:solidFill>
                        <a:effectLst/>
                        <a:latin typeface="+mn-lt"/>
                        <a:ea typeface="Calibri"/>
                        <a:cs typeface="Times New Roman"/>
                      </a:endParaRPr>
                    </a:p>
                  </a:txBody>
                  <a:tcPr anchor="ctr"/>
                </a:tc>
                <a:tc>
                  <a:txBody>
                    <a:bodyPr/>
                    <a:lstStyle/>
                    <a:p>
                      <a:pPr marL="0" marR="0">
                        <a:spcBef>
                          <a:spcPts val="0"/>
                        </a:spcBef>
                        <a:spcAft>
                          <a:spcPts val="0"/>
                        </a:spcAft>
                      </a:pPr>
                      <a:r>
                        <a:rPr lang="en-US" sz="2000" kern="1200" dirty="0">
                          <a:solidFill>
                            <a:schemeClr val="tx1"/>
                          </a:solidFill>
                          <a:effectLst/>
                          <a:latin typeface="+mn-lt"/>
                          <a:ea typeface="Times New Roman"/>
                          <a:cs typeface="Times New Roman"/>
                        </a:rPr>
                        <a:t>498</a:t>
                      </a:r>
                      <a:endParaRPr lang="en-US" sz="2000" dirty="0">
                        <a:solidFill>
                          <a:schemeClr val="tx1"/>
                        </a:solidFill>
                        <a:effectLst/>
                        <a:latin typeface="+mn-lt"/>
                        <a:ea typeface="Calibri"/>
                        <a:cs typeface="Times New Roman"/>
                      </a:endParaRPr>
                    </a:p>
                  </a:txBody>
                  <a:tcPr anchor="ctr"/>
                </a:tc>
                <a:extLst>
                  <a:ext uri="{0D108BD9-81ED-4DB2-BD59-A6C34878D82A}">
                    <a16:rowId xmlns:a16="http://schemas.microsoft.com/office/drawing/2014/main" val="10008"/>
                  </a:ext>
                </a:extLst>
              </a:tr>
            </a:tbl>
          </a:graphicData>
        </a:graphic>
      </p:graphicFrame>
      <p:sp>
        <p:nvSpPr>
          <p:cNvPr id="2" name="Slide Number Placeholder 1"/>
          <p:cNvSpPr>
            <a:spLocks noGrp="1"/>
          </p:cNvSpPr>
          <p:nvPr>
            <p:ph type="sldNum" sz="quarter" idx="12"/>
          </p:nvPr>
        </p:nvSpPr>
        <p:spPr/>
        <p:txBody>
          <a:bodyPr/>
          <a:lstStyle/>
          <a:p>
            <a:fld id="{89CE6D22-7890-452E-B907-E911142295FB}" type="slidenum">
              <a:rPr lang="en-US" smtClean="0"/>
              <a:t>3</a:t>
            </a:fld>
            <a:endParaRPr lang="en-US" dirty="0"/>
          </a:p>
        </p:txBody>
      </p:sp>
      <p:sp>
        <p:nvSpPr>
          <p:cNvPr id="3" name="Date Placeholder 2"/>
          <p:cNvSpPr>
            <a:spLocks noGrp="1"/>
          </p:cNvSpPr>
          <p:nvPr>
            <p:ph type="dt" sz="half" idx="10"/>
          </p:nvPr>
        </p:nvSpPr>
        <p:spPr/>
        <p:txBody>
          <a:bodyPr/>
          <a:lstStyle/>
          <a:p>
            <a:r>
              <a:rPr lang="en-US"/>
              <a:t>9/21/2018</a:t>
            </a:r>
          </a:p>
        </p:txBody>
      </p:sp>
    </p:spTree>
    <p:extLst>
      <p:ext uri="{BB962C8B-B14F-4D97-AF65-F5344CB8AC3E}">
        <p14:creationId xmlns:p14="http://schemas.microsoft.com/office/powerpoint/2010/main" val="30509446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1325880" y="1280160"/>
            <a:ext cx="9665208" cy="5048941"/>
            <a:chOff x="1628212" y="533400"/>
            <a:chExt cx="8710604" cy="5477320"/>
          </a:xfrm>
        </p:grpSpPr>
        <p:graphicFrame>
          <p:nvGraphicFramePr>
            <p:cNvPr id="7" name="Chart 6"/>
            <p:cNvGraphicFramePr/>
            <p:nvPr>
              <p:extLst/>
            </p:nvPr>
          </p:nvGraphicFramePr>
          <p:xfrm>
            <a:off x="5328674" y="1424873"/>
            <a:ext cx="4838700" cy="4070435"/>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 Placeholder 6"/>
            <p:cNvSpPr txBox="1">
              <a:spLocks/>
            </p:cNvSpPr>
            <p:nvPr/>
          </p:nvSpPr>
          <p:spPr>
            <a:xfrm>
              <a:off x="1804416" y="533400"/>
              <a:ext cx="4191000" cy="685800"/>
            </a:xfrm>
            <a:prstGeom prst="rect">
              <a:avLst/>
            </a:prstGeom>
            <a:solidFill>
              <a:srgbClr val="4F81BD">
                <a:lumMod val="20000"/>
                <a:lumOff val="80000"/>
              </a:srgbClr>
            </a:solidFill>
            <a:ln>
              <a:solidFill>
                <a:srgbClr val="4F81BD">
                  <a:lumMod val="60000"/>
                  <a:lumOff val="40000"/>
                </a:srgbClr>
              </a:solidFill>
            </a:ln>
          </p:spPr>
          <p:txBody>
            <a:bodyPr vert="horz" lIns="91440" tIns="45720" rIns="91440" bIns="45720" rtlCol="0" anchor="ctr">
              <a:normAutofit/>
            </a:bodyPr>
            <a:lstStyle>
              <a:lvl1pPr marL="0" indent="0" algn="ctr" defTabSz="914400" rtl="0" eaLnBrk="1" latinLnBrk="0" hangingPunct="1">
                <a:spcBef>
                  <a:spcPct val="20000"/>
                </a:spcBef>
                <a:buFont typeface="Arial" panose="020B0604020202020204" pitchFamily="34" charset="0"/>
                <a:buNone/>
                <a:defRPr sz="2000" b="1"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10000"/>
                </a:lnSpc>
                <a:spcBef>
                  <a:spcPts val="0"/>
                </a:spcBef>
                <a:spcAft>
                  <a:spcPts val="0"/>
                </a:spcAft>
                <a:buClrTx/>
                <a:buSzTx/>
                <a:buFont typeface="Arial" panose="020B0604020202020204" pitchFamily="34" charset="0"/>
                <a:buNone/>
                <a:tabLst/>
                <a:defRPr/>
              </a:pPr>
              <a:r>
                <a:rPr kumimoji="0" lang="en-US" sz="2800" b="1" i="0" u="none" strike="noStrike" kern="1200" cap="none" spc="0" normalizeH="0" baseline="0" noProof="0" dirty="0">
                  <a:ln>
                    <a:noFill/>
                  </a:ln>
                  <a:solidFill>
                    <a:sysClr val="windowText" lastClr="000000"/>
                  </a:solidFill>
                  <a:effectLst/>
                  <a:uLnTx/>
                  <a:uFillTx/>
                  <a:latin typeface="Calibri"/>
                  <a:ea typeface="+mn-ea"/>
                  <a:cs typeface="+mn-cs"/>
                </a:rPr>
                <a:t>2017 Actual</a:t>
              </a:r>
            </a:p>
          </p:txBody>
        </p:sp>
        <p:sp>
          <p:nvSpPr>
            <p:cNvPr id="9" name="Text Placeholder 8"/>
            <p:cNvSpPr txBox="1">
              <a:spLocks/>
            </p:cNvSpPr>
            <p:nvPr/>
          </p:nvSpPr>
          <p:spPr>
            <a:xfrm>
              <a:off x="6147816" y="533400"/>
              <a:ext cx="4191000" cy="685800"/>
            </a:xfrm>
            <a:prstGeom prst="rect">
              <a:avLst/>
            </a:prstGeom>
            <a:solidFill>
              <a:srgbClr val="4F81BD">
                <a:lumMod val="20000"/>
                <a:lumOff val="80000"/>
              </a:srgbClr>
            </a:solidFill>
            <a:ln>
              <a:solidFill>
                <a:srgbClr val="4F81BD">
                  <a:lumMod val="60000"/>
                  <a:lumOff val="40000"/>
                </a:srgbClr>
              </a:solidFill>
            </a:ln>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000" b="1"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800" b="1" i="0" u="none" strike="noStrike" kern="1200" cap="none" spc="0" normalizeH="0" baseline="0" noProof="0" dirty="0">
                  <a:ln>
                    <a:noFill/>
                  </a:ln>
                  <a:solidFill>
                    <a:sysClr val="windowText" lastClr="000000"/>
                  </a:solidFill>
                  <a:effectLst/>
                  <a:uLnTx/>
                  <a:uFillTx/>
                  <a:latin typeface="Calibri"/>
                  <a:ea typeface="+mn-ea"/>
                  <a:cs typeface="+mn-cs"/>
                </a:rPr>
                <a:t>2018 Projection</a:t>
              </a:r>
              <a:r>
                <a:rPr kumimoji="0" lang="en-US" sz="2800" b="1" i="0" u="none" strike="noStrike" kern="1200" cap="none" spc="0" normalizeH="0" baseline="30000" noProof="0" dirty="0">
                  <a:ln>
                    <a:noFill/>
                  </a:ln>
                  <a:solidFill>
                    <a:sysClr val="windowText" lastClr="000000"/>
                  </a:solidFill>
                  <a:effectLst/>
                  <a:uLnTx/>
                  <a:uFillTx/>
                  <a:latin typeface="Calibri"/>
                  <a:ea typeface="+mn-ea"/>
                  <a:cs typeface="+mn-cs"/>
                </a:rPr>
                <a:t>*</a:t>
              </a:r>
            </a:p>
          </p:txBody>
        </p:sp>
        <p:sp>
          <p:nvSpPr>
            <p:cNvPr id="10" name="TextBox 9"/>
            <p:cNvSpPr txBox="1"/>
            <p:nvPr/>
          </p:nvSpPr>
          <p:spPr>
            <a:xfrm>
              <a:off x="2756916" y="5610052"/>
              <a:ext cx="2286000" cy="369332"/>
            </a:xfrm>
            <a:prstGeom prst="rect">
              <a:avLst/>
            </a:prstGeom>
            <a:noFill/>
            <a:ln w="19050">
              <a:solidFill>
                <a:sysClr val="windowText" lastClr="0000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black"/>
                  </a:solidFill>
                  <a:effectLst/>
                  <a:uLnTx/>
                  <a:uFillTx/>
                  <a:latin typeface="Calibri"/>
                  <a:ea typeface="+mn-ea"/>
                  <a:cs typeface="+mn-cs"/>
                </a:rPr>
                <a:t>Total $1,029.5 Million</a:t>
              </a:r>
            </a:p>
          </p:txBody>
        </p:sp>
        <p:sp>
          <p:nvSpPr>
            <p:cNvPr id="11" name="TextBox 10"/>
            <p:cNvSpPr txBox="1"/>
            <p:nvPr/>
          </p:nvSpPr>
          <p:spPr>
            <a:xfrm>
              <a:off x="7214616" y="5610052"/>
              <a:ext cx="2286000" cy="400668"/>
            </a:xfrm>
            <a:prstGeom prst="rect">
              <a:avLst/>
            </a:prstGeom>
            <a:noFill/>
            <a:ln w="19050">
              <a:solidFill>
                <a:sysClr val="windowText" lastClr="0000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black"/>
                  </a:solidFill>
                  <a:effectLst/>
                  <a:uLnTx/>
                  <a:uFillTx/>
                  <a:latin typeface="Calibri"/>
                  <a:ea typeface="+mn-ea"/>
                  <a:cs typeface="+mn-cs"/>
                </a:rPr>
                <a:t>Total $1,065.5 Million</a:t>
              </a:r>
            </a:p>
          </p:txBody>
        </p:sp>
        <p:graphicFrame>
          <p:nvGraphicFramePr>
            <p:cNvPr id="12" name="Chart 11"/>
            <p:cNvGraphicFramePr/>
            <p:nvPr>
              <p:extLst/>
            </p:nvPr>
          </p:nvGraphicFramePr>
          <p:xfrm>
            <a:off x="1628212" y="1397673"/>
            <a:ext cx="4410075" cy="4064000"/>
          </p:xfrm>
          <a:graphic>
            <a:graphicData uri="http://schemas.openxmlformats.org/drawingml/2006/chart">
              <c:chart xmlns:c="http://schemas.openxmlformats.org/drawingml/2006/chart" xmlns:r="http://schemas.openxmlformats.org/officeDocument/2006/relationships" r:id="rId4"/>
            </a:graphicData>
          </a:graphic>
        </p:graphicFrame>
      </p:grpSp>
      <p:sp>
        <p:nvSpPr>
          <p:cNvPr id="14" name="Title 1"/>
          <p:cNvSpPr>
            <a:spLocks noGrp="1"/>
          </p:cNvSpPr>
          <p:nvPr>
            <p:ph type="title"/>
          </p:nvPr>
        </p:nvSpPr>
        <p:spPr>
          <a:xfrm>
            <a:off x="838200" y="365125"/>
            <a:ext cx="10515600" cy="1325563"/>
          </a:xfrm>
        </p:spPr>
        <p:txBody>
          <a:bodyPr/>
          <a:lstStyle/>
          <a:p>
            <a:r>
              <a:rPr lang="en-US" b="1" dirty="0"/>
              <a:t>Total Revenues – </a:t>
            </a:r>
            <a:r>
              <a:rPr lang="en-US" sz="3600" b="1" dirty="0"/>
              <a:t>2018 Mid-Year Look</a:t>
            </a:r>
          </a:p>
        </p:txBody>
      </p:sp>
      <p:sp>
        <p:nvSpPr>
          <p:cNvPr id="4" name="Slide Number Placeholder 3"/>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9CE6D22-7890-452E-B907-E911142295FB}" type="slidenum">
              <a:rPr kumimoji="0" lang="en-US" sz="1200" b="0" i="0" u="none" strike="noStrike" kern="1200" cap="none" spc="0" normalizeH="0" baseline="0" noProof="0" smtClean="0">
                <a:ln>
                  <a:noFill/>
                </a:ln>
                <a:solidFill>
                  <a:prstClr val="white"/>
                </a:solidFill>
                <a:effectLst/>
                <a:uLnTx/>
                <a:uFillTx/>
                <a:latin typeface="Tw Cen MT" panose="020B0602020104020603"/>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white"/>
              </a:solidFill>
              <a:effectLst/>
              <a:uLnTx/>
              <a:uFillTx/>
              <a:latin typeface="Tw Cen MT" panose="020B0602020104020603"/>
              <a:ea typeface="+mn-ea"/>
              <a:cs typeface="+mn-cs"/>
            </a:endParaRPr>
          </a:p>
        </p:txBody>
      </p:sp>
      <p:sp>
        <p:nvSpPr>
          <p:cNvPr id="2" name="TextBox 1"/>
          <p:cNvSpPr txBox="1"/>
          <p:nvPr/>
        </p:nvSpPr>
        <p:spPr>
          <a:xfrm>
            <a:off x="4723071" y="6484036"/>
            <a:ext cx="2897238" cy="338554"/>
          </a:xfrm>
          <a:prstGeom prst="rect">
            <a:avLst/>
          </a:prstGeom>
          <a:noFill/>
        </p:spPr>
        <p:txBody>
          <a:bodyPr wrap="square" rtlCol="0">
            <a:spAutoFit/>
          </a:bodyPr>
          <a:lstStyle/>
          <a:p>
            <a:r>
              <a:rPr lang="en-US" sz="1600" b="1" dirty="0">
                <a:latin typeface="Calibri" panose="020F0502020204030204" pitchFamily="34" charset="0"/>
              </a:rPr>
              <a:t>* 2018 Projection as of 6/29/18</a:t>
            </a:r>
          </a:p>
        </p:txBody>
      </p:sp>
      <p:sp>
        <p:nvSpPr>
          <p:cNvPr id="3" name="Date Placeholder 2"/>
          <p:cNvSpPr>
            <a:spLocks noGrp="1"/>
          </p:cNvSpPr>
          <p:nvPr>
            <p:ph type="dt" sz="half" idx="10"/>
          </p:nvPr>
        </p:nvSpPr>
        <p:spPr/>
        <p:txBody>
          <a:bodyPr/>
          <a:lstStyle/>
          <a:p>
            <a:r>
              <a:rPr lang="en-US"/>
              <a:t>9/21/2018</a:t>
            </a:r>
            <a:endParaRPr lang="en-US" dirty="0"/>
          </a:p>
        </p:txBody>
      </p:sp>
    </p:spTree>
    <p:extLst>
      <p:ext uri="{BB962C8B-B14F-4D97-AF65-F5344CB8AC3E}">
        <p14:creationId xmlns:p14="http://schemas.microsoft.com/office/powerpoint/2010/main" val="15377561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Seminole’s Future</a:t>
            </a:r>
          </a:p>
        </p:txBody>
      </p:sp>
      <p:sp>
        <p:nvSpPr>
          <p:cNvPr id="6" name="Slide Number Placeholder 5"/>
          <p:cNvSpPr>
            <a:spLocks noGrp="1"/>
          </p:cNvSpPr>
          <p:nvPr>
            <p:ph type="sldNum" sz="quarter" idx="12"/>
          </p:nvPr>
        </p:nvSpPr>
        <p:spPr/>
        <p:txBody>
          <a:bodyPr/>
          <a:lstStyle/>
          <a:p>
            <a:fld id="{89CE6D22-7890-452E-B907-E911142295FB}" type="slidenum">
              <a:rPr lang="en-US" smtClean="0"/>
              <a:t>5</a:t>
            </a:fld>
            <a:endParaRPr lang="en-US"/>
          </a:p>
        </p:txBody>
      </p:sp>
      <p:sp>
        <p:nvSpPr>
          <p:cNvPr id="3" name="Date Placeholder 2"/>
          <p:cNvSpPr>
            <a:spLocks noGrp="1"/>
          </p:cNvSpPr>
          <p:nvPr>
            <p:ph type="dt" sz="half" idx="10"/>
          </p:nvPr>
        </p:nvSpPr>
        <p:spPr/>
        <p:txBody>
          <a:bodyPr/>
          <a:lstStyle/>
          <a:p>
            <a:r>
              <a:rPr lang="en-US"/>
              <a:t>9/21/2018</a:t>
            </a:r>
          </a:p>
        </p:txBody>
      </p:sp>
    </p:spTree>
    <p:extLst>
      <p:ext uri="{BB962C8B-B14F-4D97-AF65-F5344CB8AC3E}">
        <p14:creationId xmlns:p14="http://schemas.microsoft.com/office/powerpoint/2010/main" val="34168905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Strategic Plan/Priorities</a:t>
            </a:r>
          </a:p>
        </p:txBody>
      </p:sp>
      <p:graphicFrame>
        <p:nvGraphicFramePr>
          <p:cNvPr id="6" name="Table 5"/>
          <p:cNvGraphicFramePr>
            <a:graphicFrameLocks noGrp="1"/>
          </p:cNvGraphicFramePr>
          <p:nvPr>
            <p:extLst/>
          </p:nvPr>
        </p:nvGraphicFramePr>
        <p:xfrm>
          <a:off x="838200" y="1388110"/>
          <a:ext cx="10737273" cy="4998720"/>
        </p:xfrm>
        <a:graphic>
          <a:graphicData uri="http://schemas.openxmlformats.org/drawingml/2006/table">
            <a:tbl>
              <a:tblPr firstRow="1" bandRow="1">
                <a:tableStyleId>{5C22544A-7EE6-4342-B048-85BDC9FD1C3A}</a:tableStyleId>
              </a:tblPr>
              <a:tblGrid>
                <a:gridCol w="2096562">
                  <a:extLst>
                    <a:ext uri="{9D8B030D-6E8A-4147-A177-3AD203B41FA5}">
                      <a16:colId xmlns:a16="http://schemas.microsoft.com/office/drawing/2014/main" val="20000"/>
                    </a:ext>
                  </a:extLst>
                </a:gridCol>
                <a:gridCol w="2096562">
                  <a:extLst>
                    <a:ext uri="{9D8B030D-6E8A-4147-A177-3AD203B41FA5}">
                      <a16:colId xmlns:a16="http://schemas.microsoft.com/office/drawing/2014/main" val="20001"/>
                    </a:ext>
                  </a:extLst>
                </a:gridCol>
                <a:gridCol w="2096562">
                  <a:extLst>
                    <a:ext uri="{9D8B030D-6E8A-4147-A177-3AD203B41FA5}">
                      <a16:colId xmlns:a16="http://schemas.microsoft.com/office/drawing/2014/main" val="20002"/>
                    </a:ext>
                  </a:extLst>
                </a:gridCol>
                <a:gridCol w="2096562">
                  <a:extLst>
                    <a:ext uri="{9D8B030D-6E8A-4147-A177-3AD203B41FA5}">
                      <a16:colId xmlns:a16="http://schemas.microsoft.com/office/drawing/2014/main" val="20003"/>
                    </a:ext>
                  </a:extLst>
                </a:gridCol>
                <a:gridCol w="2351025">
                  <a:extLst>
                    <a:ext uri="{9D8B030D-6E8A-4147-A177-3AD203B41FA5}">
                      <a16:colId xmlns:a16="http://schemas.microsoft.com/office/drawing/2014/main" val="20004"/>
                    </a:ext>
                  </a:extLst>
                </a:gridCol>
              </a:tblGrid>
              <a:tr h="1143000">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0"/>
                  </a:ext>
                </a:extLst>
              </a:tr>
              <a:tr h="990600">
                <a:tc>
                  <a:txBody>
                    <a:bodyPr/>
                    <a:lstStyle/>
                    <a:p>
                      <a:pPr algn="ctr"/>
                      <a:r>
                        <a:rPr lang="en-US" sz="1600" b="1" dirty="0">
                          <a:solidFill>
                            <a:schemeClr val="tx2">
                              <a:lumMod val="75000"/>
                            </a:schemeClr>
                          </a:solidFill>
                          <a:effectLst/>
                        </a:rPr>
                        <a:t>Member Service</a:t>
                      </a:r>
                    </a:p>
                  </a:txBody>
                  <a:tcPr anchor="ctr">
                    <a:lnB w="38100" cap="flat" cmpd="sng" algn="ctr">
                      <a:solidFill>
                        <a:schemeClr val="bg1"/>
                      </a:solidFill>
                      <a:prstDash val="solid"/>
                      <a:round/>
                      <a:headEnd type="none" w="med" len="med"/>
                      <a:tailEnd type="none" w="med" len="med"/>
                    </a:lnB>
                    <a:solidFill>
                      <a:schemeClr val="accent1">
                        <a:lumMod val="60000"/>
                        <a:lumOff val="40000"/>
                      </a:schemeClr>
                    </a:solidFill>
                  </a:tcPr>
                </a:tc>
                <a:tc>
                  <a:txBody>
                    <a:bodyPr/>
                    <a:lstStyle/>
                    <a:p>
                      <a:pPr algn="ctr"/>
                      <a:r>
                        <a:rPr lang="en-US" sz="1600" b="1" dirty="0">
                          <a:solidFill>
                            <a:schemeClr val="tx2">
                              <a:lumMod val="75000"/>
                            </a:schemeClr>
                          </a:solidFill>
                          <a:effectLst/>
                        </a:rPr>
                        <a:t>Financial</a:t>
                      </a:r>
                      <a:r>
                        <a:rPr lang="en-US" sz="1600" b="1" baseline="0" dirty="0">
                          <a:solidFill>
                            <a:schemeClr val="tx2">
                              <a:lumMod val="75000"/>
                            </a:schemeClr>
                          </a:solidFill>
                          <a:effectLst/>
                        </a:rPr>
                        <a:t> Strength</a:t>
                      </a:r>
                      <a:endParaRPr lang="en-US" sz="1600" b="1" dirty="0">
                        <a:solidFill>
                          <a:schemeClr val="tx2">
                            <a:lumMod val="75000"/>
                          </a:schemeClr>
                        </a:solidFill>
                        <a:effectLst/>
                      </a:endParaRPr>
                    </a:p>
                  </a:txBody>
                  <a:tcPr anchor="ctr">
                    <a:lnB w="38100" cap="flat" cmpd="sng" algn="ctr">
                      <a:solidFill>
                        <a:schemeClr val="bg1"/>
                      </a:solidFill>
                      <a:prstDash val="solid"/>
                      <a:round/>
                      <a:headEnd type="none" w="med" len="med"/>
                      <a:tailEnd type="none" w="med" len="med"/>
                    </a:lnB>
                    <a:solidFill>
                      <a:schemeClr val="accent1">
                        <a:lumMod val="60000"/>
                        <a:lumOff val="40000"/>
                      </a:schemeClr>
                    </a:solidFill>
                  </a:tcPr>
                </a:tc>
                <a:tc>
                  <a:txBody>
                    <a:bodyPr/>
                    <a:lstStyle/>
                    <a:p>
                      <a:pPr algn="ctr"/>
                      <a:r>
                        <a:rPr lang="en-US" sz="1600" b="1" baseline="0" dirty="0">
                          <a:solidFill>
                            <a:schemeClr val="tx2">
                              <a:lumMod val="75000"/>
                            </a:schemeClr>
                          </a:solidFill>
                          <a:effectLst/>
                        </a:rPr>
                        <a:t>Future Resource Portfolio</a:t>
                      </a:r>
                      <a:endParaRPr lang="en-US" sz="1600" b="1" dirty="0">
                        <a:solidFill>
                          <a:schemeClr val="tx2">
                            <a:lumMod val="75000"/>
                          </a:schemeClr>
                        </a:solidFill>
                        <a:effectLst/>
                      </a:endParaRPr>
                    </a:p>
                  </a:txBody>
                  <a:tcPr anchor="ctr">
                    <a:lnB w="38100" cap="flat" cmpd="sng" algn="ctr">
                      <a:solidFill>
                        <a:schemeClr val="bg1"/>
                      </a:solidFill>
                      <a:prstDash val="solid"/>
                      <a:round/>
                      <a:headEnd type="none" w="med" len="med"/>
                      <a:tailEnd type="none" w="med" len="med"/>
                    </a:lnB>
                    <a:solidFill>
                      <a:schemeClr val="accent1">
                        <a:lumMod val="60000"/>
                        <a:lumOff val="40000"/>
                      </a:schemeClr>
                    </a:solidFill>
                  </a:tcPr>
                </a:tc>
                <a:tc>
                  <a:txBody>
                    <a:bodyPr/>
                    <a:lstStyle/>
                    <a:p>
                      <a:pPr algn="ctr"/>
                      <a:r>
                        <a:rPr lang="en-US" sz="1600" b="1" dirty="0">
                          <a:solidFill>
                            <a:schemeClr val="tx2">
                              <a:lumMod val="75000"/>
                            </a:schemeClr>
                          </a:solidFill>
                          <a:effectLst/>
                        </a:rPr>
                        <a:t>Transmission</a:t>
                      </a:r>
                      <a:r>
                        <a:rPr lang="en-US" sz="1600" b="1" baseline="0" dirty="0">
                          <a:solidFill>
                            <a:schemeClr val="tx2">
                              <a:lumMod val="75000"/>
                            </a:schemeClr>
                          </a:solidFill>
                          <a:effectLst/>
                        </a:rPr>
                        <a:t> Investment</a:t>
                      </a:r>
                      <a:endParaRPr lang="en-US" sz="1600" b="1" dirty="0">
                        <a:solidFill>
                          <a:schemeClr val="tx2">
                            <a:lumMod val="75000"/>
                          </a:schemeClr>
                        </a:solidFill>
                        <a:effectLst/>
                      </a:endParaRPr>
                    </a:p>
                  </a:txBody>
                  <a:tcPr anchor="ctr">
                    <a:lnB w="38100" cap="flat" cmpd="sng" algn="ctr">
                      <a:solidFill>
                        <a:schemeClr val="bg1"/>
                      </a:solidFill>
                      <a:prstDash val="solid"/>
                      <a:round/>
                      <a:headEnd type="none" w="med" len="med"/>
                      <a:tailEnd type="none" w="med" len="med"/>
                    </a:lnB>
                    <a:solidFill>
                      <a:schemeClr val="accent1">
                        <a:lumMod val="60000"/>
                        <a:lumOff val="40000"/>
                      </a:schemeClr>
                    </a:solidFill>
                  </a:tcPr>
                </a:tc>
                <a:tc>
                  <a:txBody>
                    <a:bodyPr/>
                    <a:lstStyle/>
                    <a:p>
                      <a:pPr algn="ctr"/>
                      <a:r>
                        <a:rPr lang="en-US" sz="1600" b="1" dirty="0">
                          <a:solidFill>
                            <a:schemeClr val="tx2">
                              <a:lumMod val="75000"/>
                            </a:schemeClr>
                          </a:solidFill>
                          <a:effectLst/>
                        </a:rPr>
                        <a:t>Risk</a:t>
                      </a:r>
                      <a:r>
                        <a:rPr lang="en-US" sz="1600" b="1" baseline="0" dirty="0">
                          <a:solidFill>
                            <a:schemeClr val="tx2">
                              <a:lumMod val="75000"/>
                            </a:schemeClr>
                          </a:solidFill>
                          <a:effectLst/>
                        </a:rPr>
                        <a:t> Management</a:t>
                      </a:r>
                      <a:endParaRPr lang="en-US" sz="1600" b="1" dirty="0">
                        <a:solidFill>
                          <a:schemeClr val="tx2">
                            <a:lumMod val="75000"/>
                          </a:schemeClr>
                        </a:solidFill>
                        <a:effectLst/>
                      </a:endParaRPr>
                    </a:p>
                  </a:txBody>
                  <a:tcPr anchor="ctr">
                    <a:lnB w="38100" cap="flat" cmpd="sng" algn="ctr">
                      <a:solidFill>
                        <a:schemeClr val="bg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10001"/>
                  </a:ext>
                </a:extLst>
              </a:tr>
              <a:tr h="1143000">
                <a:tc>
                  <a:txBody>
                    <a:bodyPr/>
                    <a:lstStyle/>
                    <a:p>
                      <a:r>
                        <a:rPr lang="en-US" sz="1400" dirty="0">
                          <a:cs typeface="Arial" pitchFamily="34" charset="0"/>
                        </a:rPr>
                        <a:t>Seminole will provide competitive rates, delivery point reliability and other services requested by Members and will enhance Member relationships through active communication.</a:t>
                      </a:r>
                    </a:p>
                  </a:txBody>
                  <a:tcPr marL="45720" marR="45720">
                    <a:lnT w="38100" cap="flat" cmpd="sng" algn="ctr">
                      <a:solidFill>
                        <a:schemeClr val="bg1"/>
                      </a:solidFill>
                      <a:prstDash val="solid"/>
                      <a:round/>
                      <a:headEnd type="none" w="med" len="med"/>
                      <a:tailEnd type="none" w="med" len="med"/>
                    </a:lnT>
                  </a:tcPr>
                </a:tc>
                <a:tc>
                  <a:txBody>
                    <a:bodyPr/>
                    <a:lstStyle/>
                    <a:p>
                      <a:r>
                        <a:rPr lang="en-US" sz="1400" dirty="0">
                          <a:cs typeface="Arial" pitchFamily="34" charset="0"/>
                        </a:rPr>
                        <a:t>Seminole will maintain adequate liquidity, ensure access to affordable credit, and maintain appropriate credit support for contracts.</a:t>
                      </a:r>
                    </a:p>
                  </a:txBody>
                  <a:tcPr marL="45720" marR="45720">
                    <a:lnT w="38100" cap="flat" cmpd="sng" algn="ctr">
                      <a:solidFill>
                        <a:schemeClr val="bg1"/>
                      </a:solidFill>
                      <a:prstDash val="solid"/>
                      <a:round/>
                      <a:headEnd type="none" w="med" len="med"/>
                      <a:tailEnd type="none" w="med" len="med"/>
                    </a:lnT>
                  </a:tcPr>
                </a:tc>
                <a:tc>
                  <a:txBody>
                    <a:bodyPr/>
                    <a:lstStyle/>
                    <a:p>
                      <a:r>
                        <a:rPr lang="en-US" sz="1400" dirty="0">
                          <a:cs typeface="Arial" pitchFamily="34" charset="0"/>
                        </a:rPr>
                        <a:t>Seminole will plan a resource portfolio including attributes of diversity, flexibility and optionality.</a:t>
                      </a:r>
                    </a:p>
                  </a:txBody>
                  <a:tcPr marL="45720" marR="45720">
                    <a:lnT w="38100" cap="flat" cmpd="sng" algn="ctr">
                      <a:solidFill>
                        <a:schemeClr val="bg1"/>
                      </a:solidFill>
                      <a:prstDash val="solid"/>
                      <a:round/>
                      <a:headEnd type="none" w="med" len="med"/>
                      <a:tailEnd type="none" w="med" len="med"/>
                    </a:lnT>
                  </a:tcPr>
                </a:tc>
                <a:tc>
                  <a:txBody>
                    <a:bodyPr/>
                    <a:lstStyle/>
                    <a:p>
                      <a:pPr lvl="0"/>
                      <a:r>
                        <a:rPr lang="en-US" sz="1400" dirty="0">
                          <a:cs typeface="Arial" pitchFamily="34" charset="0"/>
                        </a:rPr>
                        <a:t>Seminole will identify and pursue </a:t>
                      </a:r>
                      <a:r>
                        <a:rPr lang="en-US" sz="1400" dirty="0"/>
                        <a:t>transmission options for increased direct serve and diversity to control costs/manage risk.</a:t>
                      </a:r>
                    </a:p>
                  </a:txBody>
                  <a:tcPr marL="45720" marR="45720">
                    <a:lnT w="38100" cap="flat" cmpd="sng" algn="ctr">
                      <a:solidFill>
                        <a:schemeClr val="bg1"/>
                      </a:solidFill>
                      <a:prstDash val="solid"/>
                      <a:round/>
                      <a:headEnd type="none" w="med" len="med"/>
                      <a:tailEnd type="none" w="med" len="med"/>
                    </a:lnT>
                  </a:tcPr>
                </a:tc>
                <a:tc>
                  <a:txBody>
                    <a:bodyPr/>
                    <a:lstStyle/>
                    <a:p>
                      <a:r>
                        <a:rPr lang="en-US" sz="1400" dirty="0">
                          <a:cs typeface="Arial" pitchFamily="34" charset="0"/>
                        </a:rPr>
                        <a:t>Seminole’s risk management practices and reporting will be continually reviewed and enhanced to ensure that all categories of enterprise risk are understood and communicated, and risk mitigation measures are in place to meet the parameters set by the Board.</a:t>
                      </a:r>
                    </a:p>
                  </a:txBody>
                  <a:tcPr marL="45720" marR="45720">
                    <a:lnT w="381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10002"/>
                  </a:ext>
                </a:extLst>
              </a:tr>
            </a:tbl>
          </a:graphicData>
        </a:graphic>
      </p:graphicFrame>
      <p:sp>
        <p:nvSpPr>
          <p:cNvPr id="7" name="Rounded Rectangle 6"/>
          <p:cNvSpPr/>
          <p:nvPr/>
        </p:nvSpPr>
        <p:spPr>
          <a:xfrm>
            <a:off x="1452557" y="1572311"/>
            <a:ext cx="914400" cy="822960"/>
          </a:xfrm>
          <a:prstGeom prst="roundRect">
            <a:avLst>
              <a:gd name="adj" fmla="val 10000"/>
            </a:avLst>
          </a:prstGeom>
          <a:blipFill rotWithShape="1">
            <a:blip r:embed="rId3"/>
            <a:stretch>
              <a:fillRect/>
            </a:stretch>
          </a:blipFill>
          <a:ln>
            <a:noFill/>
          </a:ln>
        </p:spPr>
        <p:style>
          <a:lnRef idx="2">
            <a:scrgbClr r="0" g="0" b="0"/>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8" name="Rounded Rectangle 7"/>
          <p:cNvSpPr/>
          <p:nvPr/>
        </p:nvSpPr>
        <p:spPr>
          <a:xfrm>
            <a:off x="7710196" y="1572311"/>
            <a:ext cx="914400" cy="822960"/>
          </a:xfrm>
          <a:prstGeom prst="roundRect">
            <a:avLst>
              <a:gd name="adj" fmla="val 10000"/>
            </a:avLst>
          </a:prstGeom>
          <a:blipFill rotWithShape="1">
            <a:blip r:embed="rId4"/>
            <a:stretch>
              <a:fillRect/>
            </a:stretch>
          </a:blipFill>
          <a:ln>
            <a:noFill/>
          </a:ln>
        </p:spPr>
        <p:style>
          <a:lnRef idx="2">
            <a:scrgbClr r="0" g="0" b="0"/>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9" name="Rounded Rectangle 8"/>
          <p:cNvSpPr/>
          <p:nvPr/>
        </p:nvSpPr>
        <p:spPr>
          <a:xfrm>
            <a:off x="3525198" y="1566133"/>
            <a:ext cx="914400" cy="822960"/>
          </a:xfrm>
          <a:prstGeom prst="roundRect">
            <a:avLst/>
          </a:prstGeom>
          <a:blipFill>
            <a:blip r:embed="rId5" cstate="print">
              <a:extLst>
                <a:ext uri="{28A0092B-C50C-407E-A947-70E740481C1C}">
                  <a14:useLocalDpi xmlns:a14="http://schemas.microsoft.com/office/drawing/2010/main" val="0"/>
                </a:ext>
              </a:extLst>
            </a:blip>
            <a:srcRect/>
            <a:stretch>
              <a:fillRect t="-28000" b="-28000"/>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0" name="Rounded Rectangle 9"/>
          <p:cNvSpPr/>
          <p:nvPr/>
        </p:nvSpPr>
        <p:spPr>
          <a:xfrm>
            <a:off x="5616773" y="1572311"/>
            <a:ext cx="914400" cy="822960"/>
          </a:xfrm>
          <a:prstGeom prst="roundRect">
            <a:avLst/>
          </a:prstGeom>
          <a:blipFill>
            <a:blip r:embed="rId6">
              <a:extLst>
                <a:ext uri="{28A0092B-C50C-407E-A947-70E740481C1C}">
                  <a14:useLocalDpi xmlns:a14="http://schemas.microsoft.com/office/drawing/2010/main" val="0"/>
                </a:ext>
              </a:extLst>
            </a:blip>
            <a:srcRect/>
            <a:stretch>
              <a:fillRect l="-9000" r="-9000"/>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1" name="Rounded Rectangle 10"/>
          <p:cNvSpPr/>
          <p:nvPr/>
        </p:nvSpPr>
        <p:spPr>
          <a:xfrm>
            <a:off x="9807772" y="1566133"/>
            <a:ext cx="1005842" cy="835317"/>
          </a:xfrm>
          <a:prstGeom prst="roundRect">
            <a:avLst/>
          </a:prstGeom>
          <a:blipFill>
            <a:blip r:embed="rId7" cstate="print">
              <a:extLst>
                <a:ext uri="{28A0092B-C50C-407E-A947-70E740481C1C}">
                  <a14:useLocalDpi xmlns:a14="http://schemas.microsoft.com/office/drawing/2010/main" val="0"/>
                </a:ext>
              </a:extLst>
            </a:blip>
            <a:srcRect/>
            <a:stretch>
              <a:fillRect t="-14000" b="-14000"/>
            </a:stretch>
          </a:blipFill>
          <a:ln>
            <a:solidFill>
              <a:schemeClr val="accent1"/>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4" name="Slide Number Placeholder 3"/>
          <p:cNvSpPr>
            <a:spLocks noGrp="1"/>
          </p:cNvSpPr>
          <p:nvPr>
            <p:ph type="sldNum" sz="quarter" idx="12"/>
          </p:nvPr>
        </p:nvSpPr>
        <p:spPr/>
        <p:txBody>
          <a:bodyPr/>
          <a:lstStyle/>
          <a:p>
            <a:fld id="{89CE6D22-7890-452E-B907-E911142295FB}" type="slidenum">
              <a:rPr lang="en-US" smtClean="0"/>
              <a:t>6</a:t>
            </a:fld>
            <a:endParaRPr lang="en-US" dirty="0"/>
          </a:p>
        </p:txBody>
      </p:sp>
      <p:sp>
        <p:nvSpPr>
          <p:cNvPr id="3" name="Date Placeholder 2"/>
          <p:cNvSpPr>
            <a:spLocks noGrp="1"/>
          </p:cNvSpPr>
          <p:nvPr>
            <p:ph type="dt" sz="half" idx="10"/>
          </p:nvPr>
        </p:nvSpPr>
        <p:spPr/>
        <p:txBody>
          <a:bodyPr/>
          <a:lstStyle/>
          <a:p>
            <a:r>
              <a:rPr lang="en-US"/>
              <a:t>9/21/2018</a:t>
            </a:r>
          </a:p>
        </p:txBody>
      </p:sp>
    </p:spTree>
    <p:extLst>
      <p:ext uri="{BB962C8B-B14F-4D97-AF65-F5344CB8AC3E}">
        <p14:creationId xmlns:p14="http://schemas.microsoft.com/office/powerpoint/2010/main" val="7274328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 </a:t>
            </a:r>
          </a:p>
        </p:txBody>
      </p:sp>
      <p:grpSp>
        <p:nvGrpSpPr>
          <p:cNvPr id="2" name="Group 1"/>
          <p:cNvGrpSpPr/>
          <p:nvPr/>
        </p:nvGrpSpPr>
        <p:grpSpPr>
          <a:xfrm>
            <a:off x="935182" y="365126"/>
            <a:ext cx="10848109" cy="5489695"/>
            <a:chOff x="2267473" y="838200"/>
            <a:chExt cx="7677150" cy="4755810"/>
          </a:xfrm>
        </p:grpSpPr>
        <p:pic>
          <p:nvPicPr>
            <p:cNvPr id="5" name="Picture 4"/>
            <p:cNvPicPr>
              <a:picLocks noChangeAspect="1"/>
            </p:cNvPicPr>
            <p:nvPr/>
          </p:nvPicPr>
          <p:blipFill>
            <a:blip r:embed="rId3"/>
            <a:stretch>
              <a:fillRect/>
            </a:stretch>
          </p:blipFill>
          <p:spPr>
            <a:xfrm>
              <a:off x="2267473" y="838200"/>
              <a:ext cx="7677150" cy="933450"/>
            </a:xfrm>
            <a:prstGeom prst="rect">
              <a:avLst/>
            </a:prstGeom>
            <a:ln>
              <a:solidFill>
                <a:schemeClr val="tx1"/>
              </a:solidFill>
            </a:ln>
          </p:spPr>
        </p:pic>
        <p:sp>
          <p:nvSpPr>
            <p:cNvPr id="7" name="TextBox 6"/>
            <p:cNvSpPr txBox="1"/>
            <p:nvPr/>
          </p:nvSpPr>
          <p:spPr>
            <a:xfrm>
              <a:off x="2267473" y="1781176"/>
              <a:ext cx="7677150" cy="3812834"/>
            </a:xfrm>
            <a:prstGeom prst="rect">
              <a:avLst/>
            </a:prstGeom>
            <a:noFill/>
            <a:ln>
              <a:solidFill>
                <a:schemeClr val="tx1"/>
              </a:solidFill>
            </a:ln>
          </p:spPr>
          <p:txBody>
            <a:bodyPr wrap="square" rtlCol="0">
              <a:spAutoFit/>
            </a:bodyPr>
            <a:lstStyle/>
            <a:p>
              <a:r>
                <a:rPr lang="en-US" sz="2000" b="1" dirty="0">
                  <a:latin typeface="Arial" panose="020B0604020202020204" pitchFamily="34" charset="0"/>
                  <a:cs typeface="Arial" panose="020B0604020202020204" pitchFamily="34" charset="0"/>
                </a:rPr>
                <a:t>A- / Stable Credit Rating</a:t>
              </a:r>
            </a:p>
            <a:p>
              <a:endParaRPr lang="en-US" sz="2000" b="1" dirty="0">
                <a:latin typeface="Arial" panose="020B0604020202020204" pitchFamily="34" charset="0"/>
                <a:cs typeface="Arial" panose="020B0604020202020204" pitchFamily="34" charset="0"/>
              </a:endParaRPr>
            </a:p>
            <a:p>
              <a:r>
                <a:rPr lang="en-US" sz="2000" b="1" u="sng" dirty="0">
                  <a:latin typeface="Arial" panose="020B0604020202020204" pitchFamily="34" charset="0"/>
                  <a:cs typeface="Arial" panose="020B0604020202020204" pitchFamily="34" charset="0"/>
                </a:rPr>
                <a:t>Credit Strengths</a:t>
              </a:r>
            </a:p>
            <a:p>
              <a:pPr marL="285750" indent="-285750">
                <a:buFont typeface="Wingdings" panose="05000000000000000000" pitchFamily="2" charset="2"/>
                <a:buChar char="§"/>
              </a:pPr>
              <a:r>
                <a:rPr lang="en-US" sz="2000" dirty="0">
                  <a:latin typeface="Arial" panose="020B0604020202020204" pitchFamily="34" charset="0"/>
                  <a:cs typeface="Arial" panose="020B0604020202020204" pitchFamily="34" charset="0"/>
                </a:rPr>
                <a:t>Financially strong &amp; favorable member profiles</a:t>
              </a:r>
            </a:p>
            <a:p>
              <a:pPr marL="742950" lvl="1" indent="-285750">
                <a:buFont typeface="Yu Gothic UI Semibold" panose="020B0700000000000000" pitchFamily="34" charset="-128"/>
                <a:buChar char="-"/>
              </a:pPr>
              <a:r>
                <a:rPr lang="en-US" sz="2000" dirty="0">
                  <a:latin typeface="Arial" panose="020B0604020202020204" pitchFamily="34" charset="0"/>
                  <a:cs typeface="Arial" panose="020B0604020202020204" pitchFamily="34" charset="0"/>
                </a:rPr>
                <a:t>Largely residential end-use customers</a:t>
              </a:r>
            </a:p>
            <a:p>
              <a:pPr marL="742950" lvl="1" indent="-285750">
                <a:buFont typeface="Yu Gothic UI Semibold" panose="020B0700000000000000" pitchFamily="34" charset="-128"/>
                <a:buChar char="-"/>
              </a:pPr>
              <a:r>
                <a:rPr lang="en-US" sz="2000" dirty="0">
                  <a:latin typeface="Arial" panose="020B0604020202020204" pitchFamily="34" charset="0"/>
                  <a:cs typeface="Arial" panose="020B0604020202020204" pitchFamily="34" charset="0"/>
                </a:rPr>
                <a:t>Economically diverse</a:t>
              </a:r>
            </a:p>
            <a:p>
              <a:pPr marL="285750" lvl="1" indent="-285750">
                <a:buFont typeface="Wingdings" panose="05000000000000000000" pitchFamily="2" charset="2"/>
                <a:buChar char="§"/>
              </a:pPr>
              <a:r>
                <a:rPr lang="en-US" sz="2000" dirty="0">
                  <a:latin typeface="Arial" panose="020B0604020202020204" pitchFamily="34" charset="0"/>
                  <a:cs typeface="Arial" panose="020B0604020202020204" pitchFamily="34" charset="0"/>
                </a:rPr>
                <a:t>Wholesale power supply contracts extending through 2055</a:t>
              </a:r>
            </a:p>
            <a:p>
              <a:pPr marL="285750" indent="-285750">
                <a:buFont typeface="Wingdings" panose="05000000000000000000" pitchFamily="2" charset="2"/>
                <a:buChar char="§"/>
              </a:pPr>
              <a:r>
                <a:rPr lang="en-US" sz="2000" dirty="0">
                  <a:latin typeface="Arial" panose="020B0604020202020204" pitchFamily="34" charset="0"/>
                  <a:cs typeface="Arial" panose="020B0604020202020204" pitchFamily="34" charset="0"/>
                </a:rPr>
                <a:t>Strong liquidity</a:t>
              </a:r>
            </a:p>
            <a:p>
              <a:pPr marL="285750" indent="-285750">
                <a:buFont typeface="Wingdings" panose="05000000000000000000" pitchFamily="2" charset="2"/>
                <a:buChar char="§"/>
              </a:pPr>
              <a:r>
                <a:rPr lang="en-US" sz="2000" dirty="0">
                  <a:latin typeface="Arial" panose="020B0604020202020204" pitchFamily="34" charset="0"/>
                  <a:cs typeface="Arial" panose="020B0604020202020204" pitchFamily="34" charset="0"/>
                </a:rPr>
                <a:t>Significant changes to power supply underway</a:t>
              </a:r>
            </a:p>
            <a:p>
              <a:endParaRPr lang="en-US" sz="2000" dirty="0">
                <a:latin typeface="Arial" panose="020B0604020202020204" pitchFamily="34" charset="0"/>
                <a:cs typeface="Arial" panose="020B0604020202020204" pitchFamily="34" charset="0"/>
              </a:endParaRPr>
            </a:p>
            <a:p>
              <a:r>
                <a:rPr lang="en-US" sz="2000" b="1" u="sng" dirty="0">
                  <a:latin typeface="Arial" panose="020B0604020202020204" pitchFamily="34" charset="0"/>
                  <a:cs typeface="Arial" panose="020B0604020202020204" pitchFamily="34" charset="0"/>
                </a:rPr>
                <a:t>Credit Weakness</a:t>
              </a:r>
            </a:p>
            <a:p>
              <a:pPr marL="285750" indent="-285750">
                <a:buFont typeface="Wingdings" panose="05000000000000000000" pitchFamily="2" charset="2"/>
                <a:buChar char="§"/>
              </a:pPr>
              <a:r>
                <a:rPr lang="en-US" sz="2000" dirty="0">
                  <a:latin typeface="Arial" panose="020B0604020202020204" pitchFamily="34" charset="0"/>
                  <a:cs typeface="Arial" panose="020B0604020202020204" pitchFamily="34" charset="0"/>
                </a:rPr>
                <a:t>Post 2020 Wholesale Power Contract (WPC) partial requirements option</a:t>
              </a:r>
            </a:p>
            <a:p>
              <a:pPr marL="285750" indent="-285750">
                <a:buFont typeface="Wingdings" panose="05000000000000000000" pitchFamily="2" charset="2"/>
                <a:buChar char="§"/>
              </a:pPr>
              <a:r>
                <a:rPr lang="en-US" sz="2000" dirty="0">
                  <a:latin typeface="Arial" panose="020B0604020202020204" pitchFamily="34" charset="0"/>
                  <a:cs typeface="Arial" panose="020B0604020202020204" pitchFamily="34" charset="0"/>
                </a:rPr>
                <a:t>Moderately high debt levels</a:t>
              </a:r>
            </a:p>
            <a:p>
              <a:pPr marL="285750" indent="-285750">
                <a:buFont typeface="Wingdings" panose="05000000000000000000" pitchFamily="2" charset="2"/>
                <a:buChar char="§"/>
              </a:pPr>
              <a:r>
                <a:rPr lang="en-US" sz="2000" dirty="0">
                  <a:latin typeface="Arial" panose="020B0604020202020204" pitchFamily="34" charset="0"/>
                  <a:cs typeface="Arial" panose="020B0604020202020204" pitchFamily="34" charset="0"/>
                </a:rPr>
                <a:t>Marginally adequate coverage ratios</a:t>
              </a:r>
            </a:p>
          </p:txBody>
        </p:sp>
      </p:grpSp>
      <p:sp>
        <p:nvSpPr>
          <p:cNvPr id="8" name="Slide Number Placeholder 7"/>
          <p:cNvSpPr>
            <a:spLocks noGrp="1"/>
          </p:cNvSpPr>
          <p:nvPr>
            <p:ph type="sldNum" sz="quarter" idx="12"/>
          </p:nvPr>
        </p:nvSpPr>
        <p:spPr/>
        <p:txBody>
          <a:bodyPr/>
          <a:lstStyle/>
          <a:p>
            <a:fld id="{89CE6D22-7890-452E-B907-E911142295FB}" type="slidenum">
              <a:rPr lang="en-US" smtClean="0"/>
              <a:pPr/>
              <a:t>7</a:t>
            </a:fld>
            <a:endParaRPr lang="en-US" dirty="0"/>
          </a:p>
        </p:txBody>
      </p:sp>
      <p:sp>
        <p:nvSpPr>
          <p:cNvPr id="3" name="Date Placeholder 2"/>
          <p:cNvSpPr>
            <a:spLocks noGrp="1"/>
          </p:cNvSpPr>
          <p:nvPr>
            <p:ph type="dt" sz="half" idx="10"/>
          </p:nvPr>
        </p:nvSpPr>
        <p:spPr/>
        <p:txBody>
          <a:bodyPr/>
          <a:lstStyle/>
          <a:p>
            <a:r>
              <a:rPr lang="en-US"/>
              <a:t>9/21/2018</a:t>
            </a:r>
            <a:endParaRPr lang="en-US" dirty="0"/>
          </a:p>
        </p:txBody>
      </p:sp>
    </p:spTree>
    <p:extLst>
      <p:ext uri="{BB962C8B-B14F-4D97-AF65-F5344CB8AC3E}">
        <p14:creationId xmlns:p14="http://schemas.microsoft.com/office/powerpoint/2010/main" val="2825400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111827" y="394854"/>
            <a:ext cx="10349346" cy="5248751"/>
            <a:chOff x="2286000" y="838201"/>
            <a:chExt cx="7658100" cy="4110940"/>
          </a:xfrm>
        </p:grpSpPr>
        <p:pic>
          <p:nvPicPr>
            <p:cNvPr id="7" name="Picture 6"/>
            <p:cNvPicPr>
              <a:picLocks noChangeAspect="1"/>
            </p:cNvPicPr>
            <p:nvPr/>
          </p:nvPicPr>
          <p:blipFill>
            <a:blip r:embed="rId3"/>
            <a:stretch>
              <a:fillRect/>
            </a:stretch>
          </p:blipFill>
          <p:spPr>
            <a:xfrm>
              <a:off x="2286000" y="838201"/>
              <a:ext cx="7658100" cy="904875"/>
            </a:xfrm>
            <a:prstGeom prst="rect">
              <a:avLst/>
            </a:prstGeom>
            <a:ln>
              <a:solidFill>
                <a:schemeClr val="tx1"/>
              </a:solidFill>
            </a:ln>
          </p:spPr>
        </p:pic>
        <p:sp>
          <p:nvSpPr>
            <p:cNvPr id="8" name="TextBox 7"/>
            <p:cNvSpPr txBox="1"/>
            <p:nvPr/>
          </p:nvSpPr>
          <p:spPr>
            <a:xfrm>
              <a:off x="2286000" y="1743076"/>
              <a:ext cx="7658100" cy="3206065"/>
            </a:xfrm>
            <a:prstGeom prst="rect">
              <a:avLst/>
            </a:prstGeom>
            <a:noFill/>
            <a:ln>
              <a:solidFill>
                <a:schemeClr val="tx1"/>
              </a:solidFill>
            </a:ln>
          </p:spPr>
          <p:txBody>
            <a:bodyPr wrap="square" rtlCol="0">
              <a:spAutoFit/>
            </a:bodyPr>
            <a:lstStyle/>
            <a:p>
              <a:r>
                <a:rPr lang="en-US" sz="2000" b="1" dirty="0">
                  <a:latin typeface="Arial" panose="020B0604020202020204" pitchFamily="34" charset="0"/>
                  <a:cs typeface="Arial" panose="020B0604020202020204" pitchFamily="34" charset="0"/>
                </a:rPr>
                <a:t>A3 / Stable Credit Rating</a:t>
              </a:r>
            </a:p>
            <a:p>
              <a:endParaRPr lang="en-US" sz="2000" b="1" u="sng" dirty="0">
                <a:latin typeface="Arial" panose="020B0604020202020204" pitchFamily="34" charset="0"/>
                <a:cs typeface="Arial" panose="020B0604020202020204" pitchFamily="34" charset="0"/>
              </a:endParaRPr>
            </a:p>
            <a:p>
              <a:r>
                <a:rPr lang="en-US" sz="2000" b="1" u="sng" dirty="0">
                  <a:latin typeface="Arial" panose="020B0604020202020204" pitchFamily="34" charset="0"/>
                  <a:cs typeface="Arial" panose="020B0604020202020204" pitchFamily="34" charset="0"/>
                </a:rPr>
                <a:t>Credit Strengths</a:t>
              </a:r>
            </a:p>
            <a:p>
              <a:pPr marL="285750" indent="-285750">
                <a:buFont typeface="Wingdings" panose="05000000000000000000" pitchFamily="2" charset="2"/>
                <a:buChar char="§"/>
              </a:pPr>
              <a:r>
                <a:rPr lang="en-US" sz="2000" dirty="0">
                  <a:latin typeface="Arial" panose="020B0604020202020204" pitchFamily="34" charset="0"/>
                  <a:cs typeface="Arial" panose="020B0604020202020204" pitchFamily="34" charset="0"/>
                </a:rPr>
                <a:t>Autonomous rate setting</a:t>
              </a:r>
            </a:p>
            <a:p>
              <a:pPr marL="285750" indent="-285750">
                <a:buFont typeface="Wingdings" panose="05000000000000000000" pitchFamily="2" charset="2"/>
                <a:buChar char="§"/>
              </a:pPr>
              <a:r>
                <a:rPr lang="en-US" sz="2000" dirty="0">
                  <a:latin typeface="Arial" panose="020B0604020202020204" pitchFamily="34" charset="0"/>
                  <a:cs typeface="Arial" panose="020B0604020202020204" pitchFamily="34" charset="0"/>
                </a:rPr>
                <a:t>Strong relationship with members under long-term Wholesale Power Contract through 2055</a:t>
              </a:r>
            </a:p>
            <a:p>
              <a:pPr marL="285750" indent="-285750">
                <a:buFont typeface="Wingdings" panose="05000000000000000000" pitchFamily="2" charset="2"/>
                <a:buChar char="§"/>
              </a:pPr>
              <a:r>
                <a:rPr lang="en-US" sz="2000" dirty="0">
                  <a:latin typeface="Arial" panose="020B0604020202020204" pitchFamily="34" charset="0"/>
                  <a:cs typeface="Arial" panose="020B0604020202020204" pitchFamily="34" charset="0"/>
                </a:rPr>
                <a:t>Sound financial profile, including good liquidity</a:t>
              </a:r>
            </a:p>
            <a:p>
              <a:endParaRPr lang="en-US" sz="2000" dirty="0">
                <a:latin typeface="Arial" panose="020B0604020202020204" pitchFamily="34" charset="0"/>
                <a:cs typeface="Arial" panose="020B0604020202020204" pitchFamily="34" charset="0"/>
              </a:endParaRPr>
            </a:p>
            <a:p>
              <a:r>
                <a:rPr lang="en-US" sz="2000" b="1" u="sng" dirty="0">
                  <a:latin typeface="Arial" panose="020B0604020202020204" pitchFamily="34" charset="0"/>
                  <a:cs typeface="Arial" panose="020B0604020202020204" pitchFamily="34" charset="0"/>
                </a:rPr>
                <a:t>Credit Weakness</a:t>
              </a:r>
            </a:p>
            <a:p>
              <a:pPr marL="285750" indent="-285750">
                <a:buFont typeface="Wingdings" panose="05000000000000000000" pitchFamily="2" charset="2"/>
                <a:buChar char="§"/>
              </a:pPr>
              <a:r>
                <a:rPr lang="en-US" sz="2000" dirty="0">
                  <a:latin typeface="Arial" panose="020B0604020202020204" pitchFamily="34" charset="0"/>
                  <a:cs typeface="Arial" panose="020B0604020202020204" pitchFamily="34" charset="0"/>
                </a:rPr>
                <a:t>Concentration risk with SGS providing over 50% of energy needs</a:t>
              </a:r>
            </a:p>
            <a:p>
              <a:pPr marL="285750" indent="-285750">
                <a:buFont typeface="Wingdings" panose="05000000000000000000" pitchFamily="2" charset="2"/>
                <a:buChar char="§"/>
              </a:pPr>
              <a:r>
                <a:rPr lang="en-US" sz="2000" dirty="0">
                  <a:latin typeface="Arial" panose="020B0604020202020204" pitchFamily="34" charset="0"/>
                  <a:cs typeface="Arial" panose="020B0604020202020204" pitchFamily="34" charset="0"/>
                </a:rPr>
                <a:t>Coal-fired generation exposure to carbon regulation</a:t>
              </a:r>
            </a:p>
            <a:p>
              <a:pPr marL="285750" indent="-285750">
                <a:buFont typeface="Wingdings" panose="05000000000000000000" pitchFamily="2" charset="2"/>
                <a:buChar char="§"/>
              </a:pPr>
              <a:r>
                <a:rPr lang="en-US" sz="2000" dirty="0">
                  <a:latin typeface="Arial" panose="020B0604020202020204" pitchFamily="34" charset="0"/>
                  <a:cs typeface="Arial" panose="020B0604020202020204" pitchFamily="34" charset="0"/>
                </a:rPr>
                <a:t>Post 2020 Wholesale Power Contract optionality to secure a portion of their power supply needs from alternative suppliers</a:t>
              </a:r>
            </a:p>
          </p:txBody>
        </p:sp>
      </p:grpSp>
      <p:sp>
        <p:nvSpPr>
          <p:cNvPr id="5" name="Slide Number Placeholder 4"/>
          <p:cNvSpPr>
            <a:spLocks noGrp="1"/>
          </p:cNvSpPr>
          <p:nvPr>
            <p:ph type="sldNum" sz="quarter" idx="12"/>
          </p:nvPr>
        </p:nvSpPr>
        <p:spPr/>
        <p:txBody>
          <a:bodyPr/>
          <a:lstStyle/>
          <a:p>
            <a:fld id="{89CE6D22-7890-452E-B907-E911142295FB}" type="slidenum">
              <a:rPr lang="en-US" smtClean="0"/>
              <a:pPr/>
              <a:t>8</a:t>
            </a:fld>
            <a:endParaRPr lang="en-US" dirty="0"/>
          </a:p>
        </p:txBody>
      </p:sp>
      <p:sp>
        <p:nvSpPr>
          <p:cNvPr id="3" name="Date Placeholder 2"/>
          <p:cNvSpPr>
            <a:spLocks noGrp="1"/>
          </p:cNvSpPr>
          <p:nvPr>
            <p:ph type="dt" sz="half" idx="10"/>
          </p:nvPr>
        </p:nvSpPr>
        <p:spPr/>
        <p:txBody>
          <a:bodyPr/>
          <a:lstStyle/>
          <a:p>
            <a:r>
              <a:rPr lang="en-US"/>
              <a:t>9/21/2018</a:t>
            </a:r>
            <a:endParaRPr lang="en-US" dirty="0"/>
          </a:p>
        </p:txBody>
      </p:sp>
    </p:spTree>
    <p:extLst>
      <p:ext uri="{BB962C8B-B14F-4D97-AF65-F5344CB8AC3E}">
        <p14:creationId xmlns:p14="http://schemas.microsoft.com/office/powerpoint/2010/main" val="1882001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948416" cy="1325563"/>
          </a:xfrm>
        </p:spPr>
        <p:txBody>
          <a:bodyPr/>
          <a:lstStyle/>
          <a:p>
            <a:r>
              <a:rPr lang="en-US" b="1" dirty="0"/>
              <a:t>Planning to Achieve Strategic Priorities</a:t>
            </a:r>
          </a:p>
        </p:txBody>
      </p:sp>
      <p:grpSp>
        <p:nvGrpSpPr>
          <p:cNvPr id="4" name="Group 3"/>
          <p:cNvGrpSpPr/>
          <p:nvPr/>
        </p:nvGrpSpPr>
        <p:grpSpPr>
          <a:xfrm>
            <a:off x="838200" y="1216152"/>
            <a:ext cx="9765792" cy="5791200"/>
            <a:chOff x="1536192" y="1216152"/>
            <a:chExt cx="9067800" cy="5791200"/>
          </a:xfrm>
        </p:grpSpPr>
        <p:sp>
          <p:nvSpPr>
            <p:cNvPr id="5" name="Rectangle 4"/>
            <p:cNvSpPr/>
            <p:nvPr/>
          </p:nvSpPr>
          <p:spPr>
            <a:xfrm>
              <a:off x="1536192" y="1216152"/>
              <a:ext cx="9067800" cy="5791200"/>
            </a:xfrm>
            <a:prstGeom prst="rect">
              <a:avLst/>
            </a:prstGeom>
            <a:ln w="9525" cap="flat" cmpd="sng" algn="ctr">
              <a:noFill/>
              <a:prstDash val="solid"/>
              <a:round/>
              <a:headEnd type="none" w="med" len="med"/>
              <a:tailEnd type="none" w="med" len="med"/>
            </a:ln>
          </p:spPr>
        </p:sp>
        <p:sp>
          <p:nvSpPr>
            <p:cNvPr id="6" name="Freeform 5"/>
            <p:cNvSpPr/>
            <p:nvPr/>
          </p:nvSpPr>
          <p:spPr>
            <a:xfrm>
              <a:off x="4723226" y="1216152"/>
              <a:ext cx="2397757" cy="1343792"/>
            </a:xfrm>
            <a:custGeom>
              <a:avLst/>
              <a:gdLst>
                <a:gd name="connsiteX0" fmla="*/ 0 w 2397757"/>
                <a:gd name="connsiteY0" fmla="*/ 167974 h 1343792"/>
                <a:gd name="connsiteX1" fmla="*/ 1725861 w 2397757"/>
                <a:gd name="connsiteY1" fmla="*/ 167974 h 1343792"/>
                <a:gd name="connsiteX2" fmla="*/ 1725861 w 2397757"/>
                <a:gd name="connsiteY2" fmla="*/ 0 h 1343792"/>
                <a:gd name="connsiteX3" fmla="*/ 2397757 w 2397757"/>
                <a:gd name="connsiteY3" fmla="*/ 671896 h 1343792"/>
                <a:gd name="connsiteX4" fmla="*/ 1725861 w 2397757"/>
                <a:gd name="connsiteY4" fmla="*/ 1343792 h 1343792"/>
                <a:gd name="connsiteX5" fmla="*/ 1725861 w 2397757"/>
                <a:gd name="connsiteY5" fmla="*/ 1175818 h 1343792"/>
                <a:gd name="connsiteX6" fmla="*/ 0 w 2397757"/>
                <a:gd name="connsiteY6" fmla="*/ 1175818 h 1343792"/>
                <a:gd name="connsiteX7" fmla="*/ 0 w 2397757"/>
                <a:gd name="connsiteY7" fmla="*/ 167974 h 1343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97757" h="1343792">
                  <a:moveTo>
                    <a:pt x="0" y="167974"/>
                  </a:moveTo>
                  <a:lnTo>
                    <a:pt x="1725861" y="167974"/>
                  </a:lnTo>
                  <a:lnTo>
                    <a:pt x="1725861" y="0"/>
                  </a:lnTo>
                  <a:lnTo>
                    <a:pt x="2397757" y="671896"/>
                  </a:lnTo>
                  <a:lnTo>
                    <a:pt x="1725861" y="1343792"/>
                  </a:lnTo>
                  <a:lnTo>
                    <a:pt x="1725861" y="1175818"/>
                  </a:lnTo>
                  <a:lnTo>
                    <a:pt x="0" y="1175818"/>
                  </a:lnTo>
                  <a:lnTo>
                    <a:pt x="0" y="167974"/>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350" tIns="174324" rIns="510272" bIns="174324" numCol="1" spcCol="1270" anchor="t" anchorCtr="0">
              <a:noAutofit/>
            </a:bodyPr>
            <a:lstStyle/>
            <a:p>
              <a:pPr marL="57150" lvl="1" indent="0" algn="l" defTabSz="444500">
                <a:lnSpc>
                  <a:spcPct val="90000"/>
                </a:lnSpc>
                <a:spcBef>
                  <a:spcPct val="0"/>
                </a:spcBef>
                <a:spcAft>
                  <a:spcPct val="15000"/>
                </a:spcAft>
                <a:buChar char="••"/>
              </a:pPr>
              <a:endParaRPr lang="en-US" sz="1000" kern="1200" dirty="0"/>
            </a:p>
          </p:txBody>
        </p:sp>
        <p:sp>
          <p:nvSpPr>
            <p:cNvPr id="7" name="Freeform 6"/>
            <p:cNvSpPr/>
            <p:nvPr/>
          </p:nvSpPr>
          <p:spPr>
            <a:xfrm>
              <a:off x="1536192" y="1281805"/>
              <a:ext cx="3210562" cy="1162438"/>
            </a:xfrm>
            <a:custGeom>
              <a:avLst/>
              <a:gdLst>
                <a:gd name="connsiteX0" fmla="*/ 0 w 3210562"/>
                <a:gd name="connsiteY0" fmla="*/ 193744 h 1162438"/>
                <a:gd name="connsiteX1" fmla="*/ 193744 w 3210562"/>
                <a:gd name="connsiteY1" fmla="*/ 0 h 1162438"/>
                <a:gd name="connsiteX2" fmla="*/ 3016818 w 3210562"/>
                <a:gd name="connsiteY2" fmla="*/ 0 h 1162438"/>
                <a:gd name="connsiteX3" fmla="*/ 3210562 w 3210562"/>
                <a:gd name="connsiteY3" fmla="*/ 193744 h 1162438"/>
                <a:gd name="connsiteX4" fmla="*/ 3210562 w 3210562"/>
                <a:gd name="connsiteY4" fmla="*/ 968694 h 1162438"/>
                <a:gd name="connsiteX5" fmla="*/ 3016818 w 3210562"/>
                <a:gd name="connsiteY5" fmla="*/ 1162438 h 1162438"/>
                <a:gd name="connsiteX6" fmla="*/ 193744 w 3210562"/>
                <a:gd name="connsiteY6" fmla="*/ 1162438 h 1162438"/>
                <a:gd name="connsiteX7" fmla="*/ 0 w 3210562"/>
                <a:gd name="connsiteY7" fmla="*/ 968694 h 1162438"/>
                <a:gd name="connsiteX8" fmla="*/ 0 w 3210562"/>
                <a:gd name="connsiteY8" fmla="*/ 193744 h 1162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10562" h="1162438">
                  <a:moveTo>
                    <a:pt x="0" y="193744"/>
                  </a:moveTo>
                  <a:cubicBezTo>
                    <a:pt x="0" y="86742"/>
                    <a:pt x="86742" y="0"/>
                    <a:pt x="193744" y="0"/>
                  </a:cubicBezTo>
                  <a:lnTo>
                    <a:pt x="3016818" y="0"/>
                  </a:lnTo>
                  <a:cubicBezTo>
                    <a:pt x="3123820" y="0"/>
                    <a:pt x="3210562" y="86742"/>
                    <a:pt x="3210562" y="193744"/>
                  </a:cubicBezTo>
                  <a:lnTo>
                    <a:pt x="3210562" y="968694"/>
                  </a:lnTo>
                  <a:cubicBezTo>
                    <a:pt x="3210562" y="1075696"/>
                    <a:pt x="3123820" y="1162438"/>
                    <a:pt x="3016818" y="1162438"/>
                  </a:cubicBezTo>
                  <a:lnTo>
                    <a:pt x="193744" y="1162438"/>
                  </a:lnTo>
                  <a:cubicBezTo>
                    <a:pt x="86742" y="1162438"/>
                    <a:pt x="0" y="1075696"/>
                    <a:pt x="0" y="968694"/>
                  </a:cubicBezTo>
                  <a:lnTo>
                    <a:pt x="0" y="193744"/>
                  </a:lnTo>
                  <a:close/>
                </a:path>
              </a:pathLst>
            </a:custGeom>
            <a:solidFill>
              <a:schemeClr val="accent1">
                <a:lumMod val="5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10086" tIns="83416" rIns="110086" bIns="83416" numCol="1" spcCol="1270" anchor="ctr" anchorCtr="0">
              <a:noAutofit/>
            </a:bodyPr>
            <a:lstStyle/>
            <a:p>
              <a:pPr lvl="0" algn="ctr" defTabSz="622300">
                <a:lnSpc>
                  <a:spcPct val="90000"/>
                </a:lnSpc>
                <a:spcBef>
                  <a:spcPct val="0"/>
                </a:spcBef>
                <a:spcAft>
                  <a:spcPct val="35000"/>
                </a:spcAft>
              </a:pPr>
              <a:r>
                <a:rPr lang="en-US" sz="1400" b="1" kern="1200" dirty="0"/>
                <a:t>Natural Gas 2x1Combined Cycle Plant</a:t>
              </a:r>
            </a:p>
            <a:p>
              <a:pPr lvl="0" algn="ctr" defTabSz="622300">
                <a:lnSpc>
                  <a:spcPct val="90000"/>
                </a:lnSpc>
                <a:spcBef>
                  <a:spcPct val="0"/>
                </a:spcBef>
                <a:spcAft>
                  <a:spcPct val="35000"/>
                </a:spcAft>
              </a:pPr>
              <a:r>
                <a:rPr lang="en-US" sz="1400" b="1" kern="1200" dirty="0"/>
                <a:t>1122 MW</a:t>
              </a:r>
            </a:p>
            <a:p>
              <a:pPr lvl="0" algn="ctr" defTabSz="622300">
                <a:lnSpc>
                  <a:spcPct val="90000"/>
                </a:lnSpc>
                <a:spcBef>
                  <a:spcPct val="0"/>
                </a:spcBef>
                <a:spcAft>
                  <a:spcPct val="35000"/>
                </a:spcAft>
              </a:pPr>
              <a:r>
                <a:rPr lang="en-US" sz="1400" b="1" kern="1200" dirty="0"/>
                <a:t>In service approx. 12/2022 </a:t>
              </a:r>
            </a:p>
          </p:txBody>
        </p:sp>
        <p:sp>
          <p:nvSpPr>
            <p:cNvPr id="8" name="Freeform 7"/>
            <p:cNvSpPr/>
            <p:nvPr/>
          </p:nvSpPr>
          <p:spPr>
            <a:xfrm>
              <a:off x="4718207" y="2587752"/>
              <a:ext cx="2407758" cy="858141"/>
            </a:xfrm>
            <a:custGeom>
              <a:avLst/>
              <a:gdLst>
                <a:gd name="connsiteX0" fmla="*/ 0 w 2407758"/>
                <a:gd name="connsiteY0" fmla="*/ 107268 h 858141"/>
                <a:gd name="connsiteX1" fmla="*/ 1978688 w 2407758"/>
                <a:gd name="connsiteY1" fmla="*/ 107268 h 858141"/>
                <a:gd name="connsiteX2" fmla="*/ 1978688 w 2407758"/>
                <a:gd name="connsiteY2" fmla="*/ 0 h 858141"/>
                <a:gd name="connsiteX3" fmla="*/ 2407758 w 2407758"/>
                <a:gd name="connsiteY3" fmla="*/ 429071 h 858141"/>
                <a:gd name="connsiteX4" fmla="*/ 1978688 w 2407758"/>
                <a:gd name="connsiteY4" fmla="*/ 858141 h 858141"/>
                <a:gd name="connsiteX5" fmla="*/ 1978688 w 2407758"/>
                <a:gd name="connsiteY5" fmla="*/ 750873 h 858141"/>
                <a:gd name="connsiteX6" fmla="*/ 0 w 2407758"/>
                <a:gd name="connsiteY6" fmla="*/ 750873 h 858141"/>
                <a:gd name="connsiteX7" fmla="*/ 0 w 2407758"/>
                <a:gd name="connsiteY7" fmla="*/ 107268 h 858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07758" h="858141">
                  <a:moveTo>
                    <a:pt x="0" y="107268"/>
                  </a:moveTo>
                  <a:lnTo>
                    <a:pt x="1978688" y="107268"/>
                  </a:lnTo>
                  <a:lnTo>
                    <a:pt x="1978688" y="0"/>
                  </a:lnTo>
                  <a:lnTo>
                    <a:pt x="2407758" y="429071"/>
                  </a:lnTo>
                  <a:lnTo>
                    <a:pt x="1978688" y="858141"/>
                  </a:lnTo>
                  <a:lnTo>
                    <a:pt x="1978688" y="750873"/>
                  </a:lnTo>
                  <a:lnTo>
                    <a:pt x="0" y="750873"/>
                  </a:lnTo>
                  <a:lnTo>
                    <a:pt x="0" y="107268"/>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350" tIns="113618" rIns="328153" bIns="113618" numCol="1" spcCol="1270" anchor="t" anchorCtr="0">
              <a:noAutofit/>
            </a:bodyPr>
            <a:lstStyle/>
            <a:p>
              <a:pPr marL="57150" lvl="1" indent="-57150" algn="l" defTabSz="444500">
                <a:lnSpc>
                  <a:spcPct val="90000"/>
                </a:lnSpc>
                <a:spcBef>
                  <a:spcPct val="0"/>
                </a:spcBef>
                <a:spcAft>
                  <a:spcPct val="15000"/>
                </a:spcAft>
                <a:buChar char="••"/>
              </a:pPr>
              <a:endParaRPr lang="en-US" sz="1000" kern="1200" dirty="0"/>
            </a:p>
          </p:txBody>
        </p:sp>
        <p:sp>
          <p:nvSpPr>
            <p:cNvPr id="12" name="Freeform 11"/>
            <p:cNvSpPr/>
            <p:nvPr/>
          </p:nvSpPr>
          <p:spPr>
            <a:xfrm>
              <a:off x="1536192" y="2663949"/>
              <a:ext cx="3268793" cy="756493"/>
            </a:xfrm>
            <a:custGeom>
              <a:avLst/>
              <a:gdLst>
                <a:gd name="connsiteX0" fmla="*/ 0 w 3268793"/>
                <a:gd name="connsiteY0" fmla="*/ 126085 h 756493"/>
                <a:gd name="connsiteX1" fmla="*/ 126085 w 3268793"/>
                <a:gd name="connsiteY1" fmla="*/ 0 h 756493"/>
                <a:gd name="connsiteX2" fmla="*/ 3142708 w 3268793"/>
                <a:gd name="connsiteY2" fmla="*/ 0 h 756493"/>
                <a:gd name="connsiteX3" fmla="*/ 3268793 w 3268793"/>
                <a:gd name="connsiteY3" fmla="*/ 126085 h 756493"/>
                <a:gd name="connsiteX4" fmla="*/ 3268793 w 3268793"/>
                <a:gd name="connsiteY4" fmla="*/ 630408 h 756493"/>
                <a:gd name="connsiteX5" fmla="*/ 3142708 w 3268793"/>
                <a:gd name="connsiteY5" fmla="*/ 756493 h 756493"/>
                <a:gd name="connsiteX6" fmla="*/ 126085 w 3268793"/>
                <a:gd name="connsiteY6" fmla="*/ 756493 h 756493"/>
                <a:gd name="connsiteX7" fmla="*/ 0 w 3268793"/>
                <a:gd name="connsiteY7" fmla="*/ 630408 h 756493"/>
                <a:gd name="connsiteX8" fmla="*/ 0 w 3268793"/>
                <a:gd name="connsiteY8" fmla="*/ 126085 h 756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68793" h="756493">
                  <a:moveTo>
                    <a:pt x="0" y="126085"/>
                  </a:moveTo>
                  <a:cubicBezTo>
                    <a:pt x="0" y="56450"/>
                    <a:pt x="56450" y="0"/>
                    <a:pt x="126085" y="0"/>
                  </a:cubicBezTo>
                  <a:lnTo>
                    <a:pt x="3142708" y="0"/>
                  </a:lnTo>
                  <a:cubicBezTo>
                    <a:pt x="3212343" y="0"/>
                    <a:pt x="3268793" y="56450"/>
                    <a:pt x="3268793" y="126085"/>
                  </a:cubicBezTo>
                  <a:lnTo>
                    <a:pt x="3268793" y="630408"/>
                  </a:lnTo>
                  <a:cubicBezTo>
                    <a:pt x="3268793" y="700043"/>
                    <a:pt x="3212343" y="756493"/>
                    <a:pt x="3142708" y="756493"/>
                  </a:cubicBezTo>
                  <a:lnTo>
                    <a:pt x="126085" y="756493"/>
                  </a:lnTo>
                  <a:cubicBezTo>
                    <a:pt x="56450" y="756493"/>
                    <a:pt x="0" y="700043"/>
                    <a:pt x="0" y="630408"/>
                  </a:cubicBezTo>
                  <a:lnTo>
                    <a:pt x="0" y="126085"/>
                  </a:lnTo>
                  <a:close/>
                </a:path>
              </a:pathLst>
            </a:custGeom>
            <a:solidFill>
              <a:schemeClr val="accent1">
                <a:lumMod val="5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86459" tIns="61694" rIns="86459" bIns="61694" numCol="1" spcCol="1270" anchor="ctr" anchorCtr="0">
              <a:noAutofit/>
            </a:bodyPr>
            <a:lstStyle/>
            <a:p>
              <a:pPr lvl="0" algn="ctr" defTabSz="577850">
                <a:lnSpc>
                  <a:spcPct val="90000"/>
                </a:lnSpc>
                <a:spcBef>
                  <a:spcPct val="0"/>
                </a:spcBef>
                <a:spcAft>
                  <a:spcPct val="35000"/>
                </a:spcAft>
              </a:pPr>
              <a:r>
                <a:rPr lang="en-US" sz="1300" b="1" kern="1200" dirty="0"/>
                <a:t>SGS</a:t>
              </a:r>
            </a:p>
            <a:p>
              <a:pPr lvl="0" algn="ctr" defTabSz="577850">
                <a:lnSpc>
                  <a:spcPct val="90000"/>
                </a:lnSpc>
                <a:spcBef>
                  <a:spcPct val="0"/>
                </a:spcBef>
                <a:spcAft>
                  <a:spcPct val="35000"/>
                </a:spcAft>
              </a:pPr>
              <a:r>
                <a:rPr lang="en-US" sz="1200" b="1" kern="1200" dirty="0"/>
                <a:t>1 Coal Unit - 650 MW</a:t>
              </a:r>
            </a:p>
            <a:p>
              <a:pPr lvl="0" algn="ctr" defTabSz="577850">
                <a:lnSpc>
                  <a:spcPct val="90000"/>
                </a:lnSpc>
                <a:spcBef>
                  <a:spcPct val="0"/>
                </a:spcBef>
                <a:spcAft>
                  <a:spcPct val="35000"/>
                </a:spcAft>
              </a:pPr>
              <a:r>
                <a:rPr lang="en-US" sz="1200" b="1" kern="1200" dirty="0"/>
                <a:t>Remove from Service approx. 12/2022</a:t>
              </a:r>
            </a:p>
          </p:txBody>
        </p:sp>
        <p:sp>
          <p:nvSpPr>
            <p:cNvPr id="13" name="Freeform 12"/>
            <p:cNvSpPr/>
            <p:nvPr/>
          </p:nvSpPr>
          <p:spPr>
            <a:xfrm>
              <a:off x="4812792" y="3425953"/>
              <a:ext cx="2360416" cy="2030630"/>
            </a:xfrm>
            <a:custGeom>
              <a:avLst/>
              <a:gdLst>
                <a:gd name="connsiteX0" fmla="*/ 0 w 2360416"/>
                <a:gd name="connsiteY0" fmla="*/ 253829 h 2030630"/>
                <a:gd name="connsiteX1" fmla="*/ 1345101 w 2360416"/>
                <a:gd name="connsiteY1" fmla="*/ 253829 h 2030630"/>
                <a:gd name="connsiteX2" fmla="*/ 1345101 w 2360416"/>
                <a:gd name="connsiteY2" fmla="*/ 0 h 2030630"/>
                <a:gd name="connsiteX3" fmla="*/ 2360416 w 2360416"/>
                <a:gd name="connsiteY3" fmla="*/ 1015315 h 2030630"/>
                <a:gd name="connsiteX4" fmla="*/ 1345101 w 2360416"/>
                <a:gd name="connsiteY4" fmla="*/ 2030630 h 2030630"/>
                <a:gd name="connsiteX5" fmla="*/ 1345101 w 2360416"/>
                <a:gd name="connsiteY5" fmla="*/ 1776801 h 2030630"/>
                <a:gd name="connsiteX6" fmla="*/ 0 w 2360416"/>
                <a:gd name="connsiteY6" fmla="*/ 1776801 h 2030630"/>
                <a:gd name="connsiteX7" fmla="*/ 0 w 2360416"/>
                <a:gd name="connsiteY7" fmla="*/ 253829 h 2030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60416" h="2030630">
                  <a:moveTo>
                    <a:pt x="0" y="253829"/>
                  </a:moveTo>
                  <a:lnTo>
                    <a:pt x="1345101" y="253829"/>
                  </a:lnTo>
                  <a:lnTo>
                    <a:pt x="1345101" y="0"/>
                  </a:lnTo>
                  <a:lnTo>
                    <a:pt x="2360416" y="1015315"/>
                  </a:lnTo>
                  <a:lnTo>
                    <a:pt x="1345101" y="2030630"/>
                  </a:lnTo>
                  <a:lnTo>
                    <a:pt x="1345101" y="1776801"/>
                  </a:lnTo>
                  <a:lnTo>
                    <a:pt x="0" y="1776801"/>
                  </a:lnTo>
                  <a:lnTo>
                    <a:pt x="0" y="253829"/>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350" tIns="260179" rIns="767836" bIns="260179" numCol="1" spcCol="1270" anchor="t" anchorCtr="0">
              <a:noAutofit/>
            </a:bodyPr>
            <a:lstStyle/>
            <a:p>
              <a:pPr marL="57150" lvl="1" indent="-57150" algn="l" defTabSz="444500">
                <a:lnSpc>
                  <a:spcPct val="90000"/>
                </a:lnSpc>
                <a:spcBef>
                  <a:spcPct val="0"/>
                </a:spcBef>
                <a:spcAft>
                  <a:spcPct val="15000"/>
                </a:spcAft>
                <a:buChar char="••"/>
              </a:pPr>
              <a:endParaRPr lang="en-US" sz="1000" kern="1200" dirty="0"/>
            </a:p>
          </p:txBody>
        </p:sp>
        <p:sp>
          <p:nvSpPr>
            <p:cNvPr id="14" name="Freeform 13"/>
            <p:cNvSpPr/>
            <p:nvPr/>
          </p:nvSpPr>
          <p:spPr>
            <a:xfrm>
              <a:off x="1536192" y="3578350"/>
              <a:ext cx="3234369" cy="1655212"/>
            </a:xfrm>
            <a:custGeom>
              <a:avLst/>
              <a:gdLst>
                <a:gd name="connsiteX0" fmla="*/ 0 w 3234369"/>
                <a:gd name="connsiteY0" fmla="*/ 275874 h 1655212"/>
                <a:gd name="connsiteX1" fmla="*/ 275874 w 3234369"/>
                <a:gd name="connsiteY1" fmla="*/ 0 h 1655212"/>
                <a:gd name="connsiteX2" fmla="*/ 2958495 w 3234369"/>
                <a:gd name="connsiteY2" fmla="*/ 0 h 1655212"/>
                <a:gd name="connsiteX3" fmla="*/ 3234369 w 3234369"/>
                <a:gd name="connsiteY3" fmla="*/ 275874 h 1655212"/>
                <a:gd name="connsiteX4" fmla="*/ 3234369 w 3234369"/>
                <a:gd name="connsiteY4" fmla="*/ 1379338 h 1655212"/>
                <a:gd name="connsiteX5" fmla="*/ 2958495 w 3234369"/>
                <a:gd name="connsiteY5" fmla="*/ 1655212 h 1655212"/>
                <a:gd name="connsiteX6" fmla="*/ 275874 w 3234369"/>
                <a:gd name="connsiteY6" fmla="*/ 1655212 h 1655212"/>
                <a:gd name="connsiteX7" fmla="*/ 0 w 3234369"/>
                <a:gd name="connsiteY7" fmla="*/ 1379338 h 1655212"/>
                <a:gd name="connsiteX8" fmla="*/ 0 w 3234369"/>
                <a:gd name="connsiteY8" fmla="*/ 275874 h 1655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34369" h="1655212">
                  <a:moveTo>
                    <a:pt x="0" y="275874"/>
                  </a:moveTo>
                  <a:cubicBezTo>
                    <a:pt x="0" y="123513"/>
                    <a:pt x="123513" y="0"/>
                    <a:pt x="275874" y="0"/>
                  </a:cubicBezTo>
                  <a:lnTo>
                    <a:pt x="2958495" y="0"/>
                  </a:lnTo>
                  <a:cubicBezTo>
                    <a:pt x="3110856" y="0"/>
                    <a:pt x="3234369" y="123513"/>
                    <a:pt x="3234369" y="275874"/>
                  </a:cubicBezTo>
                  <a:lnTo>
                    <a:pt x="3234369" y="1379338"/>
                  </a:lnTo>
                  <a:cubicBezTo>
                    <a:pt x="3234369" y="1531699"/>
                    <a:pt x="3110856" y="1655212"/>
                    <a:pt x="2958495" y="1655212"/>
                  </a:cubicBezTo>
                  <a:lnTo>
                    <a:pt x="275874" y="1655212"/>
                  </a:lnTo>
                  <a:cubicBezTo>
                    <a:pt x="123513" y="1655212"/>
                    <a:pt x="0" y="1531699"/>
                    <a:pt x="0" y="1379338"/>
                  </a:cubicBezTo>
                  <a:lnTo>
                    <a:pt x="0" y="275874"/>
                  </a:lnTo>
                  <a:close/>
                </a:path>
              </a:pathLst>
            </a:custGeom>
            <a:solidFill>
              <a:schemeClr val="accent1">
                <a:lumMod val="5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34141" tIns="107471" rIns="134141" bIns="107471" numCol="1" spcCol="1270" anchor="ctr" anchorCtr="0">
              <a:noAutofit/>
            </a:bodyPr>
            <a:lstStyle/>
            <a:p>
              <a:pPr lvl="0" algn="ctr" defTabSz="622300">
                <a:lnSpc>
                  <a:spcPct val="90000"/>
                </a:lnSpc>
                <a:spcBef>
                  <a:spcPct val="0"/>
                </a:spcBef>
                <a:spcAft>
                  <a:spcPct val="35000"/>
                </a:spcAft>
              </a:pPr>
              <a:r>
                <a:rPr lang="en-US" sz="1400" b="1" kern="1200" dirty="0"/>
                <a:t>Purchased Power – Traditional Resources</a:t>
              </a:r>
            </a:p>
          </p:txBody>
        </p:sp>
        <p:sp>
          <p:nvSpPr>
            <p:cNvPr id="15" name="Freeform 14"/>
            <p:cNvSpPr/>
            <p:nvPr/>
          </p:nvSpPr>
          <p:spPr>
            <a:xfrm>
              <a:off x="4812796" y="5483354"/>
              <a:ext cx="2308970" cy="252028"/>
            </a:xfrm>
            <a:custGeom>
              <a:avLst/>
              <a:gdLst>
                <a:gd name="connsiteX0" fmla="*/ 0 w 2308970"/>
                <a:gd name="connsiteY0" fmla="*/ 31504 h 252028"/>
                <a:gd name="connsiteX1" fmla="*/ 2182956 w 2308970"/>
                <a:gd name="connsiteY1" fmla="*/ 31504 h 252028"/>
                <a:gd name="connsiteX2" fmla="*/ 2182956 w 2308970"/>
                <a:gd name="connsiteY2" fmla="*/ 0 h 252028"/>
                <a:gd name="connsiteX3" fmla="*/ 2308970 w 2308970"/>
                <a:gd name="connsiteY3" fmla="*/ 126014 h 252028"/>
                <a:gd name="connsiteX4" fmla="*/ 2182956 w 2308970"/>
                <a:gd name="connsiteY4" fmla="*/ 252028 h 252028"/>
                <a:gd name="connsiteX5" fmla="*/ 2182956 w 2308970"/>
                <a:gd name="connsiteY5" fmla="*/ 220525 h 252028"/>
                <a:gd name="connsiteX6" fmla="*/ 0 w 2308970"/>
                <a:gd name="connsiteY6" fmla="*/ 220525 h 252028"/>
                <a:gd name="connsiteX7" fmla="*/ 0 w 2308970"/>
                <a:gd name="connsiteY7" fmla="*/ 31504 h 252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08970" h="252028">
                  <a:moveTo>
                    <a:pt x="0" y="31504"/>
                  </a:moveTo>
                  <a:lnTo>
                    <a:pt x="2182956" y="31504"/>
                  </a:lnTo>
                  <a:lnTo>
                    <a:pt x="2182956" y="0"/>
                  </a:lnTo>
                  <a:lnTo>
                    <a:pt x="2308970" y="126014"/>
                  </a:lnTo>
                  <a:lnTo>
                    <a:pt x="2182956" y="252028"/>
                  </a:lnTo>
                  <a:lnTo>
                    <a:pt x="2182956" y="220525"/>
                  </a:lnTo>
                  <a:lnTo>
                    <a:pt x="0" y="220525"/>
                  </a:lnTo>
                  <a:lnTo>
                    <a:pt x="0" y="31504"/>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985" tIns="38489" rIns="101495" bIns="38488" numCol="1" spcCol="1270" anchor="t" anchorCtr="0">
              <a:noAutofit/>
            </a:bodyPr>
            <a:lstStyle/>
            <a:p>
              <a:pPr marL="57150" lvl="1" indent="0" algn="l" defTabSz="311150">
                <a:lnSpc>
                  <a:spcPct val="90000"/>
                </a:lnSpc>
                <a:spcBef>
                  <a:spcPct val="0"/>
                </a:spcBef>
                <a:spcAft>
                  <a:spcPct val="15000"/>
                </a:spcAft>
                <a:buChar char="••"/>
              </a:pPr>
              <a:endParaRPr lang="en-US" sz="1050" kern="1200" dirty="0"/>
            </a:p>
          </p:txBody>
        </p:sp>
        <p:sp>
          <p:nvSpPr>
            <p:cNvPr id="16" name="Freeform 15"/>
            <p:cNvSpPr/>
            <p:nvPr/>
          </p:nvSpPr>
          <p:spPr>
            <a:xfrm>
              <a:off x="1536192" y="5407154"/>
              <a:ext cx="3261470" cy="335476"/>
            </a:xfrm>
            <a:custGeom>
              <a:avLst/>
              <a:gdLst>
                <a:gd name="connsiteX0" fmla="*/ 0 w 3261470"/>
                <a:gd name="connsiteY0" fmla="*/ 55914 h 335476"/>
                <a:gd name="connsiteX1" fmla="*/ 55914 w 3261470"/>
                <a:gd name="connsiteY1" fmla="*/ 0 h 335476"/>
                <a:gd name="connsiteX2" fmla="*/ 3205556 w 3261470"/>
                <a:gd name="connsiteY2" fmla="*/ 0 h 335476"/>
                <a:gd name="connsiteX3" fmla="*/ 3261470 w 3261470"/>
                <a:gd name="connsiteY3" fmla="*/ 55914 h 335476"/>
                <a:gd name="connsiteX4" fmla="*/ 3261470 w 3261470"/>
                <a:gd name="connsiteY4" fmla="*/ 279562 h 335476"/>
                <a:gd name="connsiteX5" fmla="*/ 3205556 w 3261470"/>
                <a:gd name="connsiteY5" fmla="*/ 335476 h 335476"/>
                <a:gd name="connsiteX6" fmla="*/ 55914 w 3261470"/>
                <a:gd name="connsiteY6" fmla="*/ 335476 h 335476"/>
                <a:gd name="connsiteX7" fmla="*/ 0 w 3261470"/>
                <a:gd name="connsiteY7" fmla="*/ 279562 h 335476"/>
                <a:gd name="connsiteX8" fmla="*/ 0 w 3261470"/>
                <a:gd name="connsiteY8" fmla="*/ 55914 h 335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61470" h="335476">
                  <a:moveTo>
                    <a:pt x="0" y="55914"/>
                  </a:moveTo>
                  <a:cubicBezTo>
                    <a:pt x="0" y="25034"/>
                    <a:pt x="25034" y="0"/>
                    <a:pt x="55914" y="0"/>
                  </a:cubicBezTo>
                  <a:lnTo>
                    <a:pt x="3205556" y="0"/>
                  </a:lnTo>
                  <a:cubicBezTo>
                    <a:pt x="3236436" y="0"/>
                    <a:pt x="3261470" y="25034"/>
                    <a:pt x="3261470" y="55914"/>
                  </a:cubicBezTo>
                  <a:lnTo>
                    <a:pt x="3261470" y="279562"/>
                  </a:lnTo>
                  <a:cubicBezTo>
                    <a:pt x="3261470" y="310442"/>
                    <a:pt x="3236436" y="335476"/>
                    <a:pt x="3205556" y="335476"/>
                  </a:cubicBezTo>
                  <a:lnTo>
                    <a:pt x="55914" y="335476"/>
                  </a:lnTo>
                  <a:cubicBezTo>
                    <a:pt x="25034" y="335476"/>
                    <a:pt x="0" y="310442"/>
                    <a:pt x="0" y="279562"/>
                  </a:cubicBezTo>
                  <a:lnTo>
                    <a:pt x="0" y="55914"/>
                  </a:lnTo>
                  <a:close/>
                </a:path>
              </a:pathLst>
            </a:custGeom>
            <a:solidFill>
              <a:schemeClr val="accent1">
                <a:lumMod val="5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5907" tIns="41142" rIns="65907" bIns="41142" numCol="1" spcCol="1270" anchor="ctr" anchorCtr="0">
              <a:noAutofit/>
            </a:bodyPr>
            <a:lstStyle/>
            <a:p>
              <a:pPr lvl="0" algn="ctr" defTabSz="577850">
                <a:lnSpc>
                  <a:spcPct val="90000"/>
                </a:lnSpc>
                <a:spcBef>
                  <a:spcPct val="0"/>
                </a:spcBef>
                <a:spcAft>
                  <a:spcPct val="35000"/>
                </a:spcAft>
              </a:pPr>
              <a:r>
                <a:rPr lang="en-US" sz="1300" b="1" kern="1200" dirty="0"/>
                <a:t>Purchased Power – Solar Resource</a:t>
              </a:r>
            </a:p>
          </p:txBody>
        </p:sp>
        <p:sp>
          <p:nvSpPr>
            <p:cNvPr id="17" name="Freeform 16"/>
            <p:cNvSpPr/>
            <p:nvPr/>
          </p:nvSpPr>
          <p:spPr>
            <a:xfrm>
              <a:off x="4812782" y="5864353"/>
              <a:ext cx="2353405" cy="994566"/>
            </a:xfrm>
            <a:custGeom>
              <a:avLst/>
              <a:gdLst>
                <a:gd name="connsiteX0" fmla="*/ 0 w 2353405"/>
                <a:gd name="connsiteY0" fmla="*/ 124321 h 994566"/>
                <a:gd name="connsiteX1" fmla="*/ 1856122 w 2353405"/>
                <a:gd name="connsiteY1" fmla="*/ 124321 h 994566"/>
                <a:gd name="connsiteX2" fmla="*/ 1856122 w 2353405"/>
                <a:gd name="connsiteY2" fmla="*/ 0 h 994566"/>
                <a:gd name="connsiteX3" fmla="*/ 2353405 w 2353405"/>
                <a:gd name="connsiteY3" fmla="*/ 497283 h 994566"/>
                <a:gd name="connsiteX4" fmla="*/ 1856122 w 2353405"/>
                <a:gd name="connsiteY4" fmla="*/ 994566 h 994566"/>
                <a:gd name="connsiteX5" fmla="*/ 1856122 w 2353405"/>
                <a:gd name="connsiteY5" fmla="*/ 870245 h 994566"/>
                <a:gd name="connsiteX6" fmla="*/ 0 w 2353405"/>
                <a:gd name="connsiteY6" fmla="*/ 870245 h 994566"/>
                <a:gd name="connsiteX7" fmla="*/ 0 w 2353405"/>
                <a:gd name="connsiteY7" fmla="*/ 124321 h 994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53405" h="994566">
                  <a:moveTo>
                    <a:pt x="0" y="124321"/>
                  </a:moveTo>
                  <a:lnTo>
                    <a:pt x="1856122" y="124321"/>
                  </a:lnTo>
                  <a:lnTo>
                    <a:pt x="1856122" y="0"/>
                  </a:lnTo>
                  <a:lnTo>
                    <a:pt x="2353405" y="497283"/>
                  </a:lnTo>
                  <a:lnTo>
                    <a:pt x="1856122" y="994566"/>
                  </a:lnTo>
                  <a:lnTo>
                    <a:pt x="1856122" y="870245"/>
                  </a:lnTo>
                  <a:lnTo>
                    <a:pt x="0" y="870245"/>
                  </a:lnTo>
                  <a:lnTo>
                    <a:pt x="0" y="124321"/>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350" tIns="130671" rIns="379312" bIns="130671" numCol="1" spcCol="1270" anchor="t" anchorCtr="0">
              <a:noAutofit/>
            </a:bodyPr>
            <a:lstStyle/>
            <a:p>
              <a:pPr marL="57150" lvl="1" indent="-57150" algn="l" defTabSz="444500">
                <a:lnSpc>
                  <a:spcPct val="90000"/>
                </a:lnSpc>
                <a:spcBef>
                  <a:spcPct val="0"/>
                </a:spcBef>
                <a:spcAft>
                  <a:spcPct val="15000"/>
                </a:spcAft>
                <a:buChar char="••"/>
              </a:pPr>
              <a:endParaRPr lang="en-US" sz="1000" kern="1200" dirty="0"/>
            </a:p>
          </p:txBody>
        </p:sp>
        <p:sp>
          <p:nvSpPr>
            <p:cNvPr id="18" name="Freeform 17"/>
            <p:cNvSpPr/>
            <p:nvPr/>
          </p:nvSpPr>
          <p:spPr>
            <a:xfrm>
              <a:off x="1536192" y="5940553"/>
              <a:ext cx="3260966" cy="879336"/>
            </a:xfrm>
            <a:custGeom>
              <a:avLst/>
              <a:gdLst>
                <a:gd name="connsiteX0" fmla="*/ 0 w 3260966"/>
                <a:gd name="connsiteY0" fmla="*/ 146559 h 879336"/>
                <a:gd name="connsiteX1" fmla="*/ 146559 w 3260966"/>
                <a:gd name="connsiteY1" fmla="*/ 0 h 879336"/>
                <a:gd name="connsiteX2" fmla="*/ 3114407 w 3260966"/>
                <a:gd name="connsiteY2" fmla="*/ 0 h 879336"/>
                <a:gd name="connsiteX3" fmla="*/ 3260966 w 3260966"/>
                <a:gd name="connsiteY3" fmla="*/ 146559 h 879336"/>
                <a:gd name="connsiteX4" fmla="*/ 3260966 w 3260966"/>
                <a:gd name="connsiteY4" fmla="*/ 732777 h 879336"/>
                <a:gd name="connsiteX5" fmla="*/ 3114407 w 3260966"/>
                <a:gd name="connsiteY5" fmla="*/ 879336 h 879336"/>
                <a:gd name="connsiteX6" fmla="*/ 146559 w 3260966"/>
                <a:gd name="connsiteY6" fmla="*/ 879336 h 879336"/>
                <a:gd name="connsiteX7" fmla="*/ 0 w 3260966"/>
                <a:gd name="connsiteY7" fmla="*/ 732777 h 879336"/>
                <a:gd name="connsiteX8" fmla="*/ 0 w 3260966"/>
                <a:gd name="connsiteY8" fmla="*/ 146559 h 879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60966" h="879336">
                  <a:moveTo>
                    <a:pt x="0" y="146559"/>
                  </a:moveTo>
                  <a:cubicBezTo>
                    <a:pt x="0" y="65617"/>
                    <a:pt x="65617" y="0"/>
                    <a:pt x="146559" y="0"/>
                  </a:cubicBezTo>
                  <a:lnTo>
                    <a:pt x="3114407" y="0"/>
                  </a:lnTo>
                  <a:cubicBezTo>
                    <a:pt x="3195349" y="0"/>
                    <a:pt x="3260966" y="65617"/>
                    <a:pt x="3260966" y="146559"/>
                  </a:cubicBezTo>
                  <a:lnTo>
                    <a:pt x="3260966" y="732777"/>
                  </a:lnTo>
                  <a:cubicBezTo>
                    <a:pt x="3260966" y="813719"/>
                    <a:pt x="3195349" y="879336"/>
                    <a:pt x="3114407" y="879336"/>
                  </a:cubicBezTo>
                  <a:lnTo>
                    <a:pt x="146559" y="879336"/>
                  </a:lnTo>
                  <a:cubicBezTo>
                    <a:pt x="65617" y="879336"/>
                    <a:pt x="0" y="813719"/>
                    <a:pt x="0" y="732777"/>
                  </a:cubicBezTo>
                  <a:lnTo>
                    <a:pt x="0" y="146559"/>
                  </a:lnTo>
                  <a:close/>
                </a:path>
              </a:pathLst>
            </a:custGeom>
            <a:solidFill>
              <a:schemeClr val="accent1">
                <a:lumMod val="5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96266" tIns="69596" rIns="96266" bIns="69596" numCol="1" spcCol="1270" anchor="ctr" anchorCtr="0">
              <a:noAutofit/>
            </a:bodyPr>
            <a:lstStyle/>
            <a:p>
              <a:pPr lvl="0" algn="ctr" defTabSz="622300">
                <a:lnSpc>
                  <a:spcPct val="90000"/>
                </a:lnSpc>
                <a:spcBef>
                  <a:spcPct val="0"/>
                </a:spcBef>
                <a:spcAft>
                  <a:spcPct val="35000"/>
                </a:spcAft>
              </a:pPr>
              <a:r>
                <a:rPr lang="en-US" sz="1400" b="1" kern="1200" dirty="0"/>
                <a:t>Land Purchase</a:t>
              </a:r>
            </a:p>
          </p:txBody>
        </p:sp>
      </p:grpSp>
      <p:sp>
        <p:nvSpPr>
          <p:cNvPr id="10" name="Rounded Rectangle 9"/>
          <p:cNvSpPr/>
          <p:nvPr/>
        </p:nvSpPr>
        <p:spPr>
          <a:xfrm rot="5400000">
            <a:off x="6649347" y="1909361"/>
            <a:ext cx="5496798" cy="4293108"/>
          </a:xfrm>
          <a:prstGeom prst="round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86"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1" name="TextBox 10"/>
          <p:cNvSpPr txBox="1"/>
          <p:nvPr/>
        </p:nvSpPr>
        <p:spPr>
          <a:xfrm>
            <a:off x="7327392" y="1510555"/>
            <a:ext cx="4216908" cy="5355312"/>
          </a:xfrm>
          <a:prstGeom prst="rect">
            <a:avLst/>
          </a:prstGeom>
          <a:noFill/>
        </p:spPr>
        <p:txBody>
          <a:bodyPr wrap="square" rtlCol="0">
            <a:spAutoFit/>
          </a:bodyPr>
          <a:lstStyle/>
          <a:p>
            <a:pPr marL="0" marR="0" lvl="0" indent="0" algn="ctr" defTabSz="914186" rtl="0" eaLnBrk="1" fontAlgn="auto" latinLnBrk="0" hangingPunct="1">
              <a:lnSpc>
                <a:spcPct val="100000"/>
              </a:lnSpc>
              <a:spcBef>
                <a:spcPts val="0"/>
              </a:spcBef>
              <a:spcAft>
                <a:spcPts val="0"/>
              </a:spcAft>
              <a:buClrTx/>
              <a:buSzTx/>
              <a:buFontTx/>
              <a:buNone/>
              <a:tabLst/>
              <a:defRPr/>
            </a:pPr>
            <a:r>
              <a:rPr kumimoji="0" lang="en-US" b="1" i="0" u="sng" strike="noStrike" kern="1200" cap="none" spc="0" normalizeH="0" baseline="0" noProof="0" dirty="0">
                <a:ln>
                  <a:noFill/>
                </a:ln>
                <a:solidFill>
                  <a:srgbClr val="4F81BD">
                    <a:lumMod val="50000"/>
                  </a:srgbClr>
                </a:solidFill>
                <a:effectLst/>
                <a:uLnTx/>
                <a:uFillTx/>
                <a:ea typeface="+mn-ea"/>
                <a:cs typeface="+mn-cs"/>
              </a:rPr>
              <a:t>Seminole’s P2021 Objectives</a:t>
            </a:r>
            <a:r>
              <a:rPr kumimoji="0" lang="en-US" b="1" i="0" u="none" strike="noStrike" kern="1200" cap="none" spc="0" normalizeH="0" baseline="0" noProof="0" dirty="0">
                <a:ln>
                  <a:noFill/>
                </a:ln>
                <a:solidFill>
                  <a:srgbClr val="4F81BD">
                    <a:lumMod val="50000"/>
                  </a:srgbClr>
                </a:solidFill>
                <a:effectLst/>
                <a:uLnTx/>
                <a:uFillTx/>
                <a:ea typeface="+mn-ea"/>
                <a:cs typeface="+mn-cs"/>
              </a:rPr>
              <a:t>:</a:t>
            </a:r>
          </a:p>
          <a:p>
            <a:pPr marL="0" marR="0" lvl="0" indent="0" algn="l" defTabSz="914186" rtl="0" eaLnBrk="1" fontAlgn="auto" latinLnBrk="0" hangingPunct="1">
              <a:lnSpc>
                <a:spcPct val="100000"/>
              </a:lnSpc>
              <a:spcBef>
                <a:spcPts val="0"/>
              </a:spcBef>
              <a:spcAft>
                <a:spcPts val="0"/>
              </a:spcAft>
              <a:buClrTx/>
              <a:buSzTx/>
              <a:buFontTx/>
              <a:buNone/>
              <a:tabLst/>
              <a:defRPr/>
            </a:pPr>
            <a:endParaRPr kumimoji="0" lang="en-US" b="1" i="0" u="none" strike="noStrike" kern="1200" cap="none" spc="0" normalizeH="0" baseline="0" noProof="0" dirty="0">
              <a:ln>
                <a:noFill/>
              </a:ln>
              <a:solidFill>
                <a:srgbClr val="4F81BD">
                  <a:lumMod val="50000"/>
                </a:srgbClr>
              </a:solidFill>
              <a:effectLst/>
              <a:uLnTx/>
              <a:uFillTx/>
              <a:ea typeface="+mn-ea"/>
              <a:cs typeface="+mn-cs"/>
            </a:endParaRPr>
          </a:p>
          <a:p>
            <a:pPr marL="0" marR="0" lvl="0" indent="0" algn="l" defTabSz="914186"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srgbClr val="4F81BD">
                    <a:lumMod val="50000"/>
                  </a:srgbClr>
                </a:solidFill>
                <a:effectLst/>
                <a:uLnTx/>
                <a:uFillTx/>
                <a:ea typeface="+mn-ea"/>
                <a:cs typeface="+mn-cs"/>
              </a:rPr>
              <a:t>Determine the most cost-effective, risk-managed resource solutions</a:t>
            </a:r>
          </a:p>
          <a:p>
            <a:pPr marL="0" marR="0" lvl="0" indent="0" algn="ctr" defTabSz="914186"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srgbClr val="4F81BD">
                    <a:lumMod val="50000"/>
                  </a:srgbClr>
                </a:solidFill>
                <a:effectLst/>
                <a:uLnTx/>
                <a:uFillTx/>
                <a:ea typeface="+mn-ea"/>
                <a:cs typeface="+mn-cs"/>
              </a:rPr>
              <a:t>and</a:t>
            </a:r>
          </a:p>
          <a:p>
            <a:pPr marL="0" marR="0" lvl="0" indent="0" algn="l" defTabSz="914186"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srgbClr val="4F81BD">
                    <a:lumMod val="50000"/>
                  </a:srgbClr>
                </a:solidFill>
                <a:effectLst/>
                <a:uLnTx/>
                <a:uFillTx/>
                <a:ea typeface="+mn-ea"/>
                <a:cs typeface="+mn-cs"/>
              </a:rPr>
              <a:t>Achieve our Strategic Priorities --</a:t>
            </a:r>
          </a:p>
          <a:p>
            <a:pPr marL="0" marR="0" lvl="0" indent="0" algn="l" defTabSz="914186" rtl="0" eaLnBrk="1" fontAlgn="auto" latinLnBrk="0" hangingPunct="1">
              <a:lnSpc>
                <a:spcPct val="100000"/>
              </a:lnSpc>
              <a:spcBef>
                <a:spcPts val="0"/>
              </a:spcBef>
              <a:spcAft>
                <a:spcPts val="0"/>
              </a:spcAft>
              <a:buClrTx/>
              <a:buSzTx/>
              <a:buFontTx/>
              <a:buNone/>
              <a:tabLst/>
              <a:defRPr/>
            </a:pPr>
            <a:endParaRPr kumimoji="0" lang="en-US" b="1" i="0" u="none" strike="noStrike" kern="1200" cap="none" spc="0" normalizeH="0" baseline="0" noProof="0" dirty="0">
              <a:ln>
                <a:noFill/>
              </a:ln>
              <a:solidFill>
                <a:srgbClr val="4F81BD">
                  <a:lumMod val="50000"/>
                </a:srgbClr>
              </a:solidFill>
              <a:effectLst/>
              <a:uLnTx/>
              <a:uFillTx/>
              <a:ea typeface="+mn-ea"/>
              <a:cs typeface="+mn-cs"/>
            </a:endParaRPr>
          </a:p>
          <a:p>
            <a:pPr marL="285750" marR="0" lvl="0" indent="-285750" algn="l" defTabSz="914186"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b="1" i="0" u="none" strike="noStrike" kern="1200" cap="none" spc="0" normalizeH="0" baseline="0" noProof="0" dirty="0">
                <a:ln>
                  <a:noFill/>
                </a:ln>
                <a:solidFill>
                  <a:srgbClr val="4F81BD">
                    <a:lumMod val="50000"/>
                  </a:srgbClr>
                </a:solidFill>
                <a:effectLst/>
                <a:uLnTx/>
                <a:uFillTx/>
                <a:ea typeface="+mn-ea"/>
                <a:cs typeface="+mn-cs"/>
              </a:rPr>
              <a:t>Value and Competitiveness for our Members</a:t>
            </a:r>
          </a:p>
          <a:p>
            <a:pPr marL="285750" marR="0" lvl="0" indent="-285750" algn="l" defTabSz="914186"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b="1" i="0" u="none" strike="noStrike" kern="1200" cap="none" spc="0" normalizeH="0" baseline="0" noProof="0" dirty="0">
              <a:ln>
                <a:noFill/>
              </a:ln>
              <a:solidFill>
                <a:srgbClr val="4F81BD">
                  <a:lumMod val="50000"/>
                </a:srgbClr>
              </a:solidFill>
              <a:effectLst/>
              <a:uLnTx/>
              <a:uFillTx/>
              <a:ea typeface="+mn-ea"/>
              <a:cs typeface="+mn-cs"/>
            </a:endParaRPr>
          </a:p>
          <a:p>
            <a:pPr marL="285750" marR="0" lvl="0" indent="-285750" algn="l" defTabSz="914186"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b="1" i="0" u="none" strike="noStrike" kern="1200" cap="none" spc="0" normalizeH="0" baseline="0" noProof="0" dirty="0">
                <a:ln>
                  <a:noFill/>
                </a:ln>
                <a:solidFill>
                  <a:srgbClr val="4F81BD">
                    <a:lumMod val="50000"/>
                  </a:srgbClr>
                </a:solidFill>
                <a:effectLst/>
                <a:uLnTx/>
                <a:uFillTx/>
                <a:ea typeface="+mn-ea"/>
                <a:cs typeface="+mn-cs"/>
              </a:rPr>
              <a:t>A Resource Portfolio including attributes of diversity, flexibility and optionality</a:t>
            </a:r>
          </a:p>
          <a:p>
            <a:pPr marL="285750" marR="0" lvl="0" indent="-285750" algn="l" defTabSz="914186"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b="1" i="0" u="none" strike="noStrike" kern="1200" cap="none" spc="0" normalizeH="0" baseline="0" noProof="0" dirty="0">
              <a:ln>
                <a:noFill/>
              </a:ln>
              <a:solidFill>
                <a:srgbClr val="4F81BD">
                  <a:lumMod val="50000"/>
                </a:srgbClr>
              </a:solidFill>
              <a:effectLst/>
              <a:uLnTx/>
              <a:uFillTx/>
              <a:ea typeface="+mn-ea"/>
              <a:cs typeface="+mn-cs"/>
            </a:endParaRPr>
          </a:p>
          <a:p>
            <a:pPr marL="285750" marR="0" lvl="0" indent="-285750" algn="l" defTabSz="914186"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b="1" i="0" u="none" strike="noStrike" kern="1200" cap="none" spc="0" normalizeH="0" baseline="0" noProof="0" dirty="0">
                <a:ln>
                  <a:noFill/>
                </a:ln>
                <a:solidFill>
                  <a:srgbClr val="4F81BD">
                    <a:lumMod val="50000"/>
                  </a:srgbClr>
                </a:solidFill>
                <a:effectLst/>
                <a:uLnTx/>
                <a:uFillTx/>
                <a:ea typeface="+mn-ea"/>
                <a:cs typeface="+mn-cs"/>
              </a:rPr>
              <a:t>Transmission options for increased direct serve and diversity to control costs and manage risk</a:t>
            </a:r>
          </a:p>
          <a:p>
            <a:pPr marL="285750" marR="0" lvl="0" indent="-285750" algn="l" defTabSz="914186"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0" name="Slide Number Placeholder 19"/>
          <p:cNvSpPr>
            <a:spLocks noGrp="1"/>
          </p:cNvSpPr>
          <p:nvPr>
            <p:ph type="sldNum" sz="quarter" idx="12"/>
          </p:nvPr>
        </p:nvSpPr>
        <p:spPr/>
        <p:txBody>
          <a:bodyPr/>
          <a:lstStyle/>
          <a:p>
            <a:fld id="{89CE6D22-7890-452E-B907-E911142295FB}" type="slidenum">
              <a:rPr lang="en-US" smtClean="0"/>
              <a:t>9</a:t>
            </a:fld>
            <a:endParaRPr lang="en-US" dirty="0"/>
          </a:p>
        </p:txBody>
      </p:sp>
    </p:spTree>
    <p:extLst>
      <p:ext uri="{BB962C8B-B14F-4D97-AF65-F5344CB8AC3E}">
        <p14:creationId xmlns:p14="http://schemas.microsoft.com/office/powerpoint/2010/main" val="30479241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w Cen MT">
      <a:maj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983</TotalTime>
  <Words>816</Words>
  <Application>Microsoft Office PowerPoint</Application>
  <PresentationFormat>Widescreen</PresentationFormat>
  <Paragraphs>222</Paragraphs>
  <Slides>21</Slides>
  <Notes>20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21</vt:i4>
      </vt:variant>
    </vt:vector>
  </HeadingPairs>
  <TitlesOfParts>
    <vt:vector size="29" baseType="lpstr">
      <vt:lpstr>Yu Gothic UI Semibold</vt:lpstr>
      <vt:lpstr>Arial</vt:lpstr>
      <vt:lpstr>Calibri</vt:lpstr>
      <vt:lpstr>Tahoma</vt:lpstr>
      <vt:lpstr>Times New Roman</vt:lpstr>
      <vt:lpstr>Tw Cen MT</vt:lpstr>
      <vt:lpstr>Wingdings</vt:lpstr>
      <vt:lpstr>Office Theme</vt:lpstr>
      <vt:lpstr>Seminole Update</vt:lpstr>
      <vt:lpstr>Seminole Overview</vt:lpstr>
      <vt:lpstr>PowerPoint Presentation</vt:lpstr>
      <vt:lpstr>Total Revenues – 2018 Mid-Year Look</vt:lpstr>
      <vt:lpstr>Seminole’s Future</vt:lpstr>
      <vt:lpstr>Strategic Plan/Priorities</vt:lpstr>
      <vt:lpstr> </vt:lpstr>
      <vt:lpstr>PowerPoint Presentation</vt:lpstr>
      <vt:lpstr>Planning to Achieve Strategic Priorities</vt:lpstr>
      <vt:lpstr>PowerPoint Presentation</vt:lpstr>
      <vt:lpstr>PowerPoint Presentation</vt:lpstr>
      <vt:lpstr>PowerPoint Presentation</vt:lpstr>
      <vt:lpstr>PowerPoint Presentation</vt:lpstr>
      <vt:lpstr>Modernizing the HR Footprint</vt:lpstr>
      <vt:lpstr>Headquarters Renovation</vt:lpstr>
      <vt:lpstr>Second Floor Conference Room</vt:lpstr>
      <vt:lpstr>Front Entrance and New Window Frame Work</vt:lpstr>
      <vt:lpstr>Finished Rendition - Headquarters</vt:lpstr>
      <vt:lpstr>Business Continuity Center</vt:lpstr>
      <vt:lpstr>Finished Rendition Business Continuity Center</vt:lpstr>
      <vt:lpstr>Questions and Discussion</vt:lpstr>
    </vt:vector>
  </TitlesOfParts>
  <Company>Seminole Electric Cooperative,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Nicholas McKaig</dc:creator>
  <cp:lastModifiedBy>Michelle</cp:lastModifiedBy>
  <cp:revision>72</cp:revision>
  <cp:lastPrinted>2018-07-26T19:30:56Z</cp:lastPrinted>
  <dcterms:created xsi:type="dcterms:W3CDTF">2018-06-13T15:09:44Z</dcterms:created>
  <dcterms:modified xsi:type="dcterms:W3CDTF">2018-09-24T14:24:07Z</dcterms:modified>
</cp:coreProperties>
</file>