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8"/>
  </p:notesMasterIdLst>
  <p:sldIdLst>
    <p:sldId id="304" r:id="rId2"/>
    <p:sldId id="270" r:id="rId3"/>
    <p:sldId id="290" r:id="rId4"/>
    <p:sldId id="291" r:id="rId5"/>
    <p:sldId id="292" r:id="rId6"/>
    <p:sldId id="276" r:id="rId7"/>
    <p:sldId id="285" r:id="rId8"/>
    <p:sldId id="284" r:id="rId9"/>
    <p:sldId id="289" r:id="rId10"/>
    <p:sldId id="317" r:id="rId11"/>
    <p:sldId id="310" r:id="rId12"/>
    <p:sldId id="314" r:id="rId13"/>
    <p:sldId id="311" r:id="rId14"/>
    <p:sldId id="312" r:id="rId15"/>
    <p:sldId id="306" r:id="rId16"/>
    <p:sldId id="307" r:id="rId17"/>
    <p:sldId id="308" r:id="rId18"/>
    <p:sldId id="309" r:id="rId19"/>
    <p:sldId id="315" r:id="rId20"/>
    <p:sldId id="316" r:id="rId21"/>
    <p:sldId id="313" r:id="rId22"/>
    <p:sldId id="318" r:id="rId23"/>
    <p:sldId id="297" r:id="rId24"/>
    <p:sldId id="275" r:id="rId25"/>
    <p:sldId id="295" r:id="rId26"/>
    <p:sldId id="319" r:id="rId27"/>
    <p:sldId id="321" r:id="rId28"/>
    <p:sldId id="296" r:id="rId29"/>
    <p:sldId id="282" r:id="rId30"/>
    <p:sldId id="288" r:id="rId31"/>
    <p:sldId id="287" r:id="rId32"/>
    <p:sldId id="286" r:id="rId33"/>
    <p:sldId id="300" r:id="rId34"/>
    <p:sldId id="320" r:id="rId35"/>
    <p:sldId id="298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903109-2BCB-4F35-9BCF-3385B5CD59D8}">
          <p14:sldIdLst>
            <p14:sldId id="304"/>
            <p14:sldId id="270"/>
            <p14:sldId id="290"/>
            <p14:sldId id="291"/>
            <p14:sldId id="292"/>
            <p14:sldId id="276"/>
            <p14:sldId id="285"/>
            <p14:sldId id="284"/>
            <p14:sldId id="289"/>
            <p14:sldId id="317"/>
            <p14:sldId id="310"/>
            <p14:sldId id="314"/>
            <p14:sldId id="311"/>
          </p14:sldIdLst>
        </p14:section>
        <p14:section name="Untitled Section" id="{73DF2749-B941-4D60-AEE9-C584E69A7580}">
          <p14:sldIdLst>
            <p14:sldId id="312"/>
            <p14:sldId id="306"/>
            <p14:sldId id="307"/>
            <p14:sldId id="308"/>
            <p14:sldId id="309"/>
            <p14:sldId id="315"/>
            <p14:sldId id="316"/>
            <p14:sldId id="313"/>
            <p14:sldId id="318"/>
            <p14:sldId id="297"/>
            <p14:sldId id="275"/>
            <p14:sldId id="295"/>
            <p14:sldId id="319"/>
            <p14:sldId id="321"/>
            <p14:sldId id="296"/>
            <p14:sldId id="282"/>
            <p14:sldId id="288"/>
            <p14:sldId id="287"/>
            <p14:sldId id="286"/>
            <p14:sldId id="300"/>
            <p14:sldId id="320"/>
            <p14:sldId id="298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3C5C9-35BD-4928-B529-BE0779B1F0B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CF4BC2-F91E-4F41-9422-736DC128E89C}">
      <dgm:prSet phldrT="[Text]" custT="1"/>
      <dgm:spPr/>
      <dgm:t>
        <a:bodyPr/>
        <a:lstStyle/>
        <a:p>
          <a:pPr algn="ctr"/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Employee </a:t>
          </a:r>
        </a:p>
      </dgm:t>
    </dgm:pt>
    <dgm:pt modelId="{F02355DC-4193-410C-9C97-C1281368E94B}" type="parTrans" cxnId="{B5BA02B6-05D3-4984-8B41-63A107A316C2}">
      <dgm:prSet/>
      <dgm:spPr/>
      <dgm:t>
        <a:bodyPr/>
        <a:lstStyle/>
        <a:p>
          <a:endParaRPr lang="en-US"/>
        </a:p>
      </dgm:t>
    </dgm:pt>
    <dgm:pt modelId="{CC5CE711-4EAC-42A8-B9A9-8611C23B330F}" type="sibTrans" cxnId="{B5BA02B6-05D3-4984-8B41-63A107A316C2}">
      <dgm:prSet/>
      <dgm:spPr/>
      <dgm:t>
        <a:bodyPr/>
        <a:lstStyle/>
        <a:p>
          <a:endParaRPr lang="en-US"/>
        </a:p>
      </dgm:t>
    </dgm:pt>
    <dgm:pt modelId="{5CE80744-C4ED-4530-A2F9-B57320E1682C}">
      <dgm:prSet phldrT="[Text]" custT="1"/>
      <dgm:spPr/>
      <dgm:t>
        <a:bodyPr/>
        <a:lstStyle/>
        <a:p>
          <a:pPr algn="ctr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Lifestyle changes</a:t>
          </a:r>
        </a:p>
      </dgm:t>
    </dgm:pt>
    <dgm:pt modelId="{BF7F9F6A-C55F-4DEC-B4F3-47DFF226378A}" type="parTrans" cxnId="{7CB07DF5-4E78-40E6-B6F4-B769AA892F8D}">
      <dgm:prSet/>
      <dgm:spPr/>
      <dgm:t>
        <a:bodyPr/>
        <a:lstStyle/>
        <a:p>
          <a:endParaRPr lang="en-US"/>
        </a:p>
      </dgm:t>
    </dgm:pt>
    <dgm:pt modelId="{50D5EB4C-8E21-4DA5-BE2C-E516CF8A4EC8}" type="sibTrans" cxnId="{7CB07DF5-4E78-40E6-B6F4-B769AA892F8D}">
      <dgm:prSet/>
      <dgm:spPr/>
      <dgm:t>
        <a:bodyPr/>
        <a:lstStyle/>
        <a:p>
          <a:endParaRPr lang="en-US"/>
        </a:p>
      </dgm:t>
    </dgm:pt>
    <dgm:pt modelId="{E17DB4E7-9CA1-439D-A9D4-15B914F92CAC}">
      <dgm:prSet phldrT="[Text]" custT="1"/>
      <dgm:spPr/>
      <dgm:t>
        <a:bodyPr/>
        <a:lstStyle/>
        <a:p>
          <a:pPr algn="ctr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Significant debt or credit problems</a:t>
          </a:r>
        </a:p>
      </dgm:t>
    </dgm:pt>
    <dgm:pt modelId="{379A2821-7212-4D77-A5BF-F7A28DE246DC}" type="parTrans" cxnId="{1C83A794-9222-43B7-8940-CBEA18DAB7F6}">
      <dgm:prSet/>
      <dgm:spPr/>
      <dgm:t>
        <a:bodyPr/>
        <a:lstStyle/>
        <a:p>
          <a:endParaRPr lang="en-US"/>
        </a:p>
      </dgm:t>
    </dgm:pt>
    <dgm:pt modelId="{D6E179C5-A226-4BC6-B3B0-7D0975FF63B4}" type="sibTrans" cxnId="{1C83A794-9222-43B7-8940-CBEA18DAB7F6}">
      <dgm:prSet/>
      <dgm:spPr/>
      <dgm:t>
        <a:bodyPr/>
        <a:lstStyle/>
        <a:p>
          <a:endParaRPr lang="en-US"/>
        </a:p>
      </dgm:t>
    </dgm:pt>
    <dgm:pt modelId="{238EFEFD-5AAC-4857-ABE6-D41D9228056E}">
      <dgm:prSet phldrT="[Text]" custT="1"/>
      <dgm:spPr/>
      <dgm:t>
        <a:bodyPr/>
        <a:lstStyle/>
        <a:p>
          <a:pPr algn="ctr"/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Management</a:t>
          </a:r>
        </a:p>
      </dgm:t>
    </dgm:pt>
    <dgm:pt modelId="{6EDDF9A8-5EC1-4B1C-9216-4ABA613BDCD1}" type="parTrans" cxnId="{39EE290C-58DD-41A9-BD32-260922388A1E}">
      <dgm:prSet/>
      <dgm:spPr/>
      <dgm:t>
        <a:bodyPr/>
        <a:lstStyle/>
        <a:p>
          <a:endParaRPr lang="en-US"/>
        </a:p>
      </dgm:t>
    </dgm:pt>
    <dgm:pt modelId="{097AF878-55D7-4FE9-BF3E-9CA47923CC9C}" type="sibTrans" cxnId="{39EE290C-58DD-41A9-BD32-260922388A1E}">
      <dgm:prSet/>
      <dgm:spPr/>
      <dgm:t>
        <a:bodyPr/>
        <a:lstStyle/>
        <a:p>
          <a:endParaRPr lang="en-US"/>
        </a:p>
      </dgm:t>
    </dgm:pt>
    <dgm:pt modelId="{B47871AE-D17B-4B8F-B1AB-B87AB8550881}">
      <dgm:prSet phldrT="[Text]" custT="1"/>
      <dgm:spPr/>
      <dgm:t>
        <a:bodyPr/>
        <a:lstStyle/>
        <a:p>
          <a:pPr algn="ctr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Reluctance to provide information to auditors</a:t>
          </a:r>
        </a:p>
      </dgm:t>
    </dgm:pt>
    <dgm:pt modelId="{1B6FD937-152B-434A-9298-366E0451E2EC}" type="parTrans" cxnId="{FFCB32AC-037A-47D7-917E-AA2D3C98E46C}">
      <dgm:prSet/>
      <dgm:spPr/>
      <dgm:t>
        <a:bodyPr/>
        <a:lstStyle/>
        <a:p>
          <a:endParaRPr lang="en-US"/>
        </a:p>
      </dgm:t>
    </dgm:pt>
    <dgm:pt modelId="{8C9E61D9-0072-438F-8474-89E8AD273C6C}" type="sibTrans" cxnId="{FFCB32AC-037A-47D7-917E-AA2D3C98E46C}">
      <dgm:prSet/>
      <dgm:spPr/>
      <dgm:t>
        <a:bodyPr/>
        <a:lstStyle/>
        <a:p>
          <a:endParaRPr lang="en-US"/>
        </a:p>
      </dgm:t>
    </dgm:pt>
    <dgm:pt modelId="{6D03C0C4-F1A4-4EBF-9A14-5CE4AB572B08}">
      <dgm:prSet phldrT="[Text]" custT="1"/>
      <dgm:spPr/>
      <dgm:t>
        <a:bodyPr/>
        <a:lstStyle/>
        <a:p>
          <a:pPr algn="ctr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Frequent disputes with auditors</a:t>
          </a:r>
        </a:p>
      </dgm:t>
    </dgm:pt>
    <dgm:pt modelId="{F581F0FB-B61D-48ED-90E2-728E61AA9DDC}" type="parTrans" cxnId="{8AD879FE-A857-43EE-8A7A-2168386DB454}">
      <dgm:prSet/>
      <dgm:spPr/>
      <dgm:t>
        <a:bodyPr/>
        <a:lstStyle/>
        <a:p>
          <a:endParaRPr lang="en-US"/>
        </a:p>
      </dgm:t>
    </dgm:pt>
    <dgm:pt modelId="{3ACA6BBE-B3D1-4D75-BA64-8F41E7B90221}" type="sibTrans" cxnId="{8AD879FE-A857-43EE-8A7A-2168386DB454}">
      <dgm:prSet/>
      <dgm:spPr/>
      <dgm:t>
        <a:bodyPr/>
        <a:lstStyle/>
        <a:p>
          <a:endParaRPr lang="en-US"/>
        </a:p>
      </dgm:t>
    </dgm:pt>
    <dgm:pt modelId="{FE568A20-6800-4E6E-ABF6-4F5750B48361}">
      <dgm:prSet phldrT="[Text]" custT="1"/>
      <dgm:spPr/>
      <dgm:t>
        <a:bodyPr/>
        <a:lstStyle/>
        <a:p>
          <a:pPr algn="ctr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Behavioral changes</a:t>
          </a:r>
        </a:p>
      </dgm:t>
    </dgm:pt>
    <dgm:pt modelId="{8F81A003-802C-4741-B5F9-6EB7D2F6734A}" type="parTrans" cxnId="{97BE5787-8D59-4643-98AF-B8EAAE15E7E2}">
      <dgm:prSet/>
      <dgm:spPr/>
      <dgm:t>
        <a:bodyPr/>
        <a:lstStyle/>
        <a:p>
          <a:endParaRPr lang="en-US"/>
        </a:p>
      </dgm:t>
    </dgm:pt>
    <dgm:pt modelId="{573D4584-0E37-479E-A9B0-C3468A796122}" type="sibTrans" cxnId="{97BE5787-8D59-4643-98AF-B8EAAE15E7E2}">
      <dgm:prSet/>
      <dgm:spPr/>
      <dgm:t>
        <a:bodyPr/>
        <a:lstStyle/>
        <a:p>
          <a:endParaRPr lang="en-US"/>
        </a:p>
      </dgm:t>
    </dgm:pt>
    <dgm:pt modelId="{2BD1BADD-C83E-4DAC-8426-D88777F4F86F}">
      <dgm:prSet phldrT="[Text]" custT="1"/>
      <dgm:spPr/>
      <dgm:t>
        <a:bodyPr/>
        <a:lstStyle/>
        <a:p>
          <a:pPr algn="ctr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Refusal to take vacation or sick leave</a:t>
          </a:r>
        </a:p>
      </dgm:t>
    </dgm:pt>
    <dgm:pt modelId="{4748173A-7B9B-44D6-B804-5B98BD81112A}" type="parTrans" cxnId="{FB70E08D-3801-4F63-A1C3-22C54F59E953}">
      <dgm:prSet/>
      <dgm:spPr/>
      <dgm:t>
        <a:bodyPr/>
        <a:lstStyle/>
        <a:p>
          <a:endParaRPr lang="en-US"/>
        </a:p>
      </dgm:t>
    </dgm:pt>
    <dgm:pt modelId="{44E6B9D3-AED9-4A97-A277-90ED9651DA82}" type="sibTrans" cxnId="{FB70E08D-3801-4F63-A1C3-22C54F59E953}">
      <dgm:prSet/>
      <dgm:spPr/>
      <dgm:t>
        <a:bodyPr/>
        <a:lstStyle/>
        <a:p>
          <a:endParaRPr lang="en-US"/>
        </a:p>
      </dgm:t>
    </dgm:pt>
    <dgm:pt modelId="{0D4F5990-F00A-4291-9D99-9AEF3B7F9316}">
      <dgm:prSet phldrT="[Text]" custT="1"/>
      <dgm:spPr/>
      <dgm:t>
        <a:bodyPr/>
        <a:lstStyle/>
        <a:p>
          <a:pPr algn="ctr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Lack of segregation of duties in vulnerable area</a:t>
          </a:r>
        </a:p>
      </dgm:t>
    </dgm:pt>
    <dgm:pt modelId="{5D397E66-6313-42C0-8819-05189544730B}" type="parTrans" cxnId="{7915B1C8-ECFB-49F0-9219-849A6E756630}">
      <dgm:prSet/>
      <dgm:spPr/>
      <dgm:t>
        <a:bodyPr/>
        <a:lstStyle/>
        <a:p>
          <a:endParaRPr lang="en-US"/>
        </a:p>
      </dgm:t>
    </dgm:pt>
    <dgm:pt modelId="{1AE083D9-A246-43E0-B98D-BB92A1BE23CC}" type="sibTrans" cxnId="{7915B1C8-ECFB-49F0-9219-849A6E756630}">
      <dgm:prSet/>
      <dgm:spPr/>
      <dgm:t>
        <a:bodyPr/>
        <a:lstStyle/>
        <a:p>
          <a:endParaRPr lang="en-US"/>
        </a:p>
      </dgm:t>
    </dgm:pt>
    <dgm:pt modelId="{37541972-AD33-4E55-9778-71BCF5931CA0}">
      <dgm:prSet phldrT="[Text]" custT="1"/>
      <dgm:spPr/>
      <dgm:t>
        <a:bodyPr/>
        <a:lstStyle/>
        <a:p>
          <a:pPr algn="ctr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Weak internal control environment</a:t>
          </a:r>
        </a:p>
      </dgm:t>
    </dgm:pt>
    <dgm:pt modelId="{21C96A0E-FE4E-4F4B-B136-77791903F4AB}" type="parTrans" cxnId="{36D77CD4-AB89-4BCF-898F-C251CA8F33CE}">
      <dgm:prSet/>
      <dgm:spPr/>
      <dgm:t>
        <a:bodyPr/>
        <a:lstStyle/>
        <a:p>
          <a:endParaRPr lang="en-US"/>
        </a:p>
      </dgm:t>
    </dgm:pt>
    <dgm:pt modelId="{61B7225E-812F-4012-8DD3-65A546F16F2B}" type="sibTrans" cxnId="{36D77CD4-AB89-4BCF-898F-C251CA8F33CE}">
      <dgm:prSet/>
      <dgm:spPr/>
      <dgm:t>
        <a:bodyPr/>
        <a:lstStyle/>
        <a:p>
          <a:endParaRPr lang="en-US"/>
        </a:p>
      </dgm:t>
    </dgm:pt>
    <dgm:pt modelId="{8097109C-A267-40E2-A1EB-16831CB3DFA6}">
      <dgm:prSet phldrT="[Text]" custT="1"/>
      <dgm:spPr/>
      <dgm:t>
        <a:bodyPr/>
        <a:lstStyle/>
        <a:p>
          <a:pPr algn="ctr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Accounting personnel are lax or inexperienced</a:t>
          </a:r>
        </a:p>
      </dgm:t>
    </dgm:pt>
    <dgm:pt modelId="{B1B78B6A-1946-47BE-B0BA-0BC145618517}" type="parTrans" cxnId="{2F82E9E3-C588-43DE-A7D7-BBD110F6C147}">
      <dgm:prSet/>
      <dgm:spPr/>
      <dgm:t>
        <a:bodyPr/>
        <a:lstStyle/>
        <a:p>
          <a:endParaRPr lang="en-US"/>
        </a:p>
      </dgm:t>
    </dgm:pt>
    <dgm:pt modelId="{295B9D96-FF3B-48B3-8F70-B40CAA371B4F}" type="sibTrans" cxnId="{2F82E9E3-C588-43DE-A7D7-BBD110F6C147}">
      <dgm:prSet/>
      <dgm:spPr/>
      <dgm:t>
        <a:bodyPr/>
        <a:lstStyle/>
        <a:p>
          <a:endParaRPr lang="en-US"/>
        </a:p>
      </dgm:t>
    </dgm:pt>
    <dgm:pt modelId="{9D9DC42E-EC2B-46FD-B1AE-88631B531160}">
      <dgm:prSet phldrT="[Text]" custT="1"/>
      <dgm:spPr/>
      <dgm:t>
        <a:bodyPr/>
        <a:lstStyle/>
        <a:p>
          <a:pPr algn="ctr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Excessive number year end transactions</a:t>
          </a:r>
        </a:p>
      </dgm:t>
    </dgm:pt>
    <dgm:pt modelId="{5F826892-1319-4BD3-819B-030BE322EC3E}" type="parTrans" cxnId="{4DF13578-6026-42E3-9C09-E80A9CB12529}">
      <dgm:prSet/>
      <dgm:spPr/>
      <dgm:t>
        <a:bodyPr/>
        <a:lstStyle/>
        <a:p>
          <a:endParaRPr lang="en-US"/>
        </a:p>
      </dgm:t>
    </dgm:pt>
    <dgm:pt modelId="{0D34E8E0-08F2-46ED-A9EF-68B0A5703BED}" type="sibTrans" cxnId="{4DF13578-6026-42E3-9C09-E80A9CB12529}">
      <dgm:prSet/>
      <dgm:spPr/>
      <dgm:t>
        <a:bodyPr/>
        <a:lstStyle/>
        <a:p>
          <a:endParaRPr lang="en-US"/>
        </a:p>
      </dgm:t>
    </dgm:pt>
    <dgm:pt modelId="{98006F56-B751-4F63-97F9-687BD817F431}">
      <dgm:prSet phldrT="[Text]" custT="1"/>
      <dgm:spPr/>
      <dgm:t>
        <a:bodyPr/>
        <a:lstStyle/>
        <a:p>
          <a:pPr algn="ctr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High employee turnover</a:t>
          </a:r>
        </a:p>
      </dgm:t>
    </dgm:pt>
    <dgm:pt modelId="{5B539BA1-0DA3-448D-83D2-55D96E371ED2}" type="parTrans" cxnId="{2B1E10D7-859E-41DB-9D57-21A10E442565}">
      <dgm:prSet/>
      <dgm:spPr/>
      <dgm:t>
        <a:bodyPr/>
        <a:lstStyle/>
        <a:p>
          <a:endParaRPr lang="en-US"/>
        </a:p>
      </dgm:t>
    </dgm:pt>
    <dgm:pt modelId="{AC771F1A-E425-4E64-AD0E-9E871C7BDA10}" type="sibTrans" cxnId="{2B1E10D7-859E-41DB-9D57-21A10E442565}">
      <dgm:prSet/>
      <dgm:spPr/>
      <dgm:t>
        <a:bodyPr/>
        <a:lstStyle/>
        <a:p>
          <a:endParaRPr lang="en-US"/>
        </a:p>
      </dgm:t>
    </dgm:pt>
    <dgm:pt modelId="{4643205B-9398-4CAB-B455-4787322F32DC}">
      <dgm:prSet phldrT="[Text]" custT="1"/>
      <dgm:spPr/>
      <dgm:t>
        <a:bodyPr/>
        <a:lstStyle/>
        <a:p>
          <a:pPr algn="ctr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Service contracts result in no product</a:t>
          </a:r>
        </a:p>
      </dgm:t>
    </dgm:pt>
    <dgm:pt modelId="{351AC75B-6356-49E9-AF33-10C2A394AC58}" type="parTrans" cxnId="{07526867-C5A4-4990-8595-63B19A7C7224}">
      <dgm:prSet/>
      <dgm:spPr/>
      <dgm:t>
        <a:bodyPr/>
        <a:lstStyle/>
        <a:p>
          <a:endParaRPr lang="en-US"/>
        </a:p>
      </dgm:t>
    </dgm:pt>
    <dgm:pt modelId="{7A12ACED-D6D1-4584-94AC-32B206426D17}" type="sibTrans" cxnId="{07526867-C5A4-4990-8595-63B19A7C7224}">
      <dgm:prSet/>
      <dgm:spPr/>
      <dgm:t>
        <a:bodyPr/>
        <a:lstStyle/>
        <a:p>
          <a:endParaRPr lang="en-US"/>
        </a:p>
      </dgm:t>
    </dgm:pt>
    <dgm:pt modelId="{FDBD90F4-A955-4ED6-B123-17132FFFBA9A}">
      <dgm:prSet phldrT="[Text]" custT="1"/>
      <dgm:spPr/>
      <dgm:t>
        <a:bodyPr/>
        <a:lstStyle/>
        <a:p>
          <a:pPr algn="ctr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Frequent changes in external auditors</a:t>
          </a:r>
        </a:p>
      </dgm:t>
    </dgm:pt>
    <dgm:pt modelId="{43C050FE-9C6C-4C33-BF03-14DD858ED56B}" type="sibTrans" cxnId="{ED8105E9-CAEA-4E32-94EF-5DD8A65A50A4}">
      <dgm:prSet/>
      <dgm:spPr/>
      <dgm:t>
        <a:bodyPr/>
        <a:lstStyle/>
        <a:p>
          <a:endParaRPr lang="en-US"/>
        </a:p>
      </dgm:t>
    </dgm:pt>
    <dgm:pt modelId="{6AE0A6FA-1784-420C-A7F9-03EF3816606B}" type="parTrans" cxnId="{ED8105E9-CAEA-4E32-94EF-5DD8A65A50A4}">
      <dgm:prSet/>
      <dgm:spPr/>
      <dgm:t>
        <a:bodyPr/>
        <a:lstStyle/>
        <a:p>
          <a:endParaRPr lang="en-US"/>
        </a:p>
      </dgm:t>
    </dgm:pt>
    <dgm:pt modelId="{984EC70D-9F78-4DFC-9BA4-C3F104C21C53}">
      <dgm:prSet phldrT="[Text]" custT="1"/>
      <dgm:spPr/>
      <dgm:t>
        <a:bodyPr/>
        <a:lstStyle/>
        <a:p>
          <a:pPr algn="ctr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Compensation program out of proportion</a:t>
          </a:r>
        </a:p>
      </dgm:t>
    </dgm:pt>
    <dgm:pt modelId="{46E4C1EF-F47B-43EF-9D9E-F95E23A3E03E}" type="sibTrans" cxnId="{24B50399-285A-4B8D-ADB0-3D26D4D2C015}">
      <dgm:prSet/>
      <dgm:spPr/>
      <dgm:t>
        <a:bodyPr/>
        <a:lstStyle/>
        <a:p>
          <a:endParaRPr lang="en-US"/>
        </a:p>
      </dgm:t>
    </dgm:pt>
    <dgm:pt modelId="{2ACD456C-6AF9-420E-B160-9E3526F10122}" type="parTrans" cxnId="{24B50399-285A-4B8D-ADB0-3D26D4D2C015}">
      <dgm:prSet/>
      <dgm:spPr/>
      <dgm:t>
        <a:bodyPr/>
        <a:lstStyle/>
        <a:p>
          <a:endParaRPr lang="en-US"/>
        </a:p>
      </dgm:t>
    </dgm:pt>
    <dgm:pt modelId="{1251FCF4-46AD-4C65-BCFB-8FB6A911370B}">
      <dgm:prSet phldrT="[Text]" custT="1"/>
      <dgm:spPr/>
      <dgm:t>
        <a:bodyPr/>
        <a:lstStyle/>
        <a:p>
          <a:pPr algn="ctr"/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Unexpected overdrafts or declines in cash balances</a:t>
          </a:r>
        </a:p>
      </dgm:t>
    </dgm:pt>
    <dgm:pt modelId="{40E55863-66F4-44D7-89F9-FECA95F4E909}" type="sibTrans" cxnId="{511983E3-45B1-4F12-9D36-EA8B90373BB1}">
      <dgm:prSet/>
      <dgm:spPr/>
      <dgm:t>
        <a:bodyPr/>
        <a:lstStyle/>
        <a:p>
          <a:endParaRPr lang="en-US"/>
        </a:p>
      </dgm:t>
    </dgm:pt>
    <dgm:pt modelId="{9E00F4AB-F781-4500-A42D-1FE4D2BB20C5}" type="parTrans" cxnId="{511983E3-45B1-4F12-9D36-EA8B90373BB1}">
      <dgm:prSet/>
      <dgm:spPr/>
      <dgm:t>
        <a:bodyPr/>
        <a:lstStyle/>
        <a:p>
          <a:endParaRPr lang="en-US"/>
        </a:p>
      </dgm:t>
    </dgm:pt>
    <dgm:pt modelId="{C80E56EA-06FB-492F-828D-3304D4706644}" type="pres">
      <dgm:prSet presAssocID="{B373C5C9-35BD-4928-B529-BE0779B1F0B2}" presName="linearFlow" presStyleCnt="0">
        <dgm:presLayoutVars>
          <dgm:dir/>
          <dgm:resizeHandles val="exact"/>
        </dgm:presLayoutVars>
      </dgm:prSet>
      <dgm:spPr/>
    </dgm:pt>
    <dgm:pt modelId="{D232EF03-36AC-4ABD-BE6E-DCE43826CD67}" type="pres">
      <dgm:prSet presAssocID="{F3CF4BC2-F91E-4F41-9422-736DC128E89C}" presName="composite" presStyleCnt="0"/>
      <dgm:spPr/>
    </dgm:pt>
    <dgm:pt modelId="{F72D5CFA-B9DA-434B-801B-8BBA8AE3C39C}" type="pres">
      <dgm:prSet presAssocID="{F3CF4BC2-F91E-4F41-9422-736DC128E89C}" presName="imgShp" presStyleLbl="fgImgPlace1" presStyleIdx="0" presStyleCnt="2" custScaleX="163061" custScaleY="227664" custLinFactNeighborX="-17383" custLinFactNeighborY="13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</dgm:pt>
    <dgm:pt modelId="{A8E434E3-B965-40DD-A356-16F89C6F1E61}" type="pres">
      <dgm:prSet presAssocID="{F3CF4BC2-F91E-4F41-9422-736DC128E89C}" presName="txShp" presStyleLbl="node1" presStyleIdx="0" presStyleCnt="2" custScaleX="107960" custScaleY="222865" custLinFactNeighborY="-4258">
        <dgm:presLayoutVars>
          <dgm:bulletEnabled val="1"/>
        </dgm:presLayoutVars>
      </dgm:prSet>
      <dgm:spPr/>
    </dgm:pt>
    <dgm:pt modelId="{5C718FE3-943F-487E-BDA7-426F09DD9481}" type="pres">
      <dgm:prSet presAssocID="{CC5CE711-4EAC-42A8-B9A9-8611C23B330F}" presName="spacing" presStyleCnt="0"/>
      <dgm:spPr/>
    </dgm:pt>
    <dgm:pt modelId="{E7E22D57-C660-4B6A-BEF2-22CA196486E0}" type="pres">
      <dgm:prSet presAssocID="{238EFEFD-5AAC-4857-ABE6-D41D9228056E}" presName="composite" presStyleCnt="0"/>
      <dgm:spPr/>
    </dgm:pt>
    <dgm:pt modelId="{96AA06A5-04D3-4D92-950E-5881BC213A56}" type="pres">
      <dgm:prSet presAssocID="{238EFEFD-5AAC-4857-ABE6-D41D9228056E}" presName="imgShp" presStyleLbl="fgImgPlace1" presStyleIdx="1" presStyleCnt="2" custScaleX="171423" custScaleY="219663" custLinFactNeighborX="-20928" custLinFactNeighborY="-479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9914E079-274D-45D4-A172-1DD4E3360640}" type="pres">
      <dgm:prSet presAssocID="{238EFEFD-5AAC-4857-ABE6-D41D9228056E}" presName="txShp" presStyleLbl="node1" presStyleIdx="1" presStyleCnt="2" custScaleX="113839" custScaleY="253649" custLinFactNeighborX="-1419" custLinFactNeighborY="-23698">
        <dgm:presLayoutVars>
          <dgm:bulletEnabled val="1"/>
        </dgm:presLayoutVars>
      </dgm:prSet>
      <dgm:spPr/>
    </dgm:pt>
  </dgm:ptLst>
  <dgm:cxnLst>
    <dgm:cxn modelId="{C39AD309-3892-4D31-BCF2-6F4A621A2E26}" type="presOf" srcId="{B47871AE-D17B-4B8F-B1AB-B87AB8550881}" destId="{9914E079-274D-45D4-A172-1DD4E3360640}" srcOrd="0" destOrd="1" presId="urn:microsoft.com/office/officeart/2005/8/layout/vList3"/>
    <dgm:cxn modelId="{39EE290C-58DD-41A9-BD32-260922388A1E}" srcId="{B373C5C9-35BD-4928-B529-BE0779B1F0B2}" destId="{238EFEFD-5AAC-4857-ABE6-D41D9228056E}" srcOrd="1" destOrd="0" parTransId="{6EDDF9A8-5EC1-4B1C-9216-4ABA613BDCD1}" sibTransId="{097AF878-55D7-4FE9-BF3E-9CA47923CC9C}"/>
    <dgm:cxn modelId="{8CDE041E-17ED-4A94-AA01-7F9A0531CB42}" type="presOf" srcId="{1251FCF4-46AD-4C65-BCFB-8FB6A911370B}" destId="{9914E079-274D-45D4-A172-1DD4E3360640}" srcOrd="0" destOrd="8" presId="urn:microsoft.com/office/officeart/2005/8/layout/vList3"/>
    <dgm:cxn modelId="{3400EF36-D6EF-4DB2-AB67-C87EC1A2ECE2}" type="presOf" srcId="{37541972-AD33-4E55-9778-71BCF5931CA0}" destId="{9914E079-274D-45D4-A172-1DD4E3360640}" srcOrd="0" destOrd="3" presId="urn:microsoft.com/office/officeart/2005/8/layout/vList3"/>
    <dgm:cxn modelId="{FA73F65F-15E6-4F9E-8FB1-650C78A7863D}" type="presOf" srcId="{238EFEFD-5AAC-4857-ABE6-D41D9228056E}" destId="{9914E079-274D-45D4-A172-1DD4E3360640}" srcOrd="0" destOrd="0" presId="urn:microsoft.com/office/officeart/2005/8/layout/vList3"/>
    <dgm:cxn modelId="{07526867-C5A4-4990-8595-63B19A7C7224}" srcId="{238EFEFD-5AAC-4857-ABE6-D41D9228056E}" destId="{4643205B-9398-4CAB-B455-4787322F32DC}" srcOrd="9" destOrd="0" parTransId="{351AC75B-6356-49E9-AF33-10C2A394AC58}" sibTransId="{7A12ACED-D6D1-4584-94AC-32B206426D17}"/>
    <dgm:cxn modelId="{9E0D0548-283B-4DFC-98CF-A4262F59FC24}" type="presOf" srcId="{9D9DC42E-EC2B-46FD-B1AE-88631B531160}" destId="{9914E079-274D-45D4-A172-1DD4E3360640}" srcOrd="0" destOrd="6" presId="urn:microsoft.com/office/officeart/2005/8/layout/vList3"/>
    <dgm:cxn modelId="{1048504B-AC0A-4D6E-BF4A-2811BCBA5CDC}" type="presOf" srcId="{98006F56-B751-4F63-97F9-687BD817F431}" destId="{9914E079-274D-45D4-A172-1DD4E3360640}" srcOrd="0" destOrd="7" presId="urn:microsoft.com/office/officeart/2005/8/layout/vList3"/>
    <dgm:cxn modelId="{30451B6C-A2DB-4A94-9A76-CA29026EA9D1}" type="presOf" srcId="{8097109C-A267-40E2-A1EB-16831CB3DFA6}" destId="{9914E079-274D-45D4-A172-1DD4E3360640}" srcOrd="0" destOrd="4" presId="urn:microsoft.com/office/officeart/2005/8/layout/vList3"/>
    <dgm:cxn modelId="{8A59FE53-B6B7-4071-9142-2B70A78110AA}" type="presOf" srcId="{B373C5C9-35BD-4928-B529-BE0779B1F0B2}" destId="{C80E56EA-06FB-492F-828D-3304D4706644}" srcOrd="0" destOrd="0" presId="urn:microsoft.com/office/officeart/2005/8/layout/vList3"/>
    <dgm:cxn modelId="{5F668556-1BCF-4CE1-832C-D3A9AC95AC5D}" type="presOf" srcId="{4643205B-9398-4CAB-B455-4787322F32DC}" destId="{9914E079-274D-45D4-A172-1DD4E3360640}" srcOrd="0" destOrd="10" presId="urn:microsoft.com/office/officeart/2005/8/layout/vList3"/>
    <dgm:cxn modelId="{4DF13578-6026-42E3-9C09-E80A9CB12529}" srcId="{238EFEFD-5AAC-4857-ABE6-D41D9228056E}" destId="{9D9DC42E-EC2B-46FD-B1AE-88631B531160}" srcOrd="5" destOrd="0" parTransId="{5F826892-1319-4BD3-819B-030BE322EC3E}" sibTransId="{0D34E8E0-08F2-46ED-A9EF-68B0A5703BED}"/>
    <dgm:cxn modelId="{2E371B80-A75F-48D3-94CF-2C476290ACD8}" type="presOf" srcId="{2BD1BADD-C83E-4DAC-8426-D88777F4F86F}" destId="{A8E434E3-B965-40DD-A356-16F89C6F1E61}" srcOrd="0" destOrd="4" presId="urn:microsoft.com/office/officeart/2005/8/layout/vList3"/>
    <dgm:cxn modelId="{97BE5787-8D59-4643-98AF-B8EAAE15E7E2}" srcId="{F3CF4BC2-F91E-4F41-9422-736DC128E89C}" destId="{FE568A20-6800-4E6E-ABF6-4F5750B48361}" srcOrd="2" destOrd="0" parTransId="{8F81A003-802C-4741-B5F9-6EB7D2F6734A}" sibTransId="{573D4584-0E37-479E-A9B0-C3468A796122}"/>
    <dgm:cxn modelId="{FB70E08D-3801-4F63-A1C3-22C54F59E953}" srcId="{F3CF4BC2-F91E-4F41-9422-736DC128E89C}" destId="{2BD1BADD-C83E-4DAC-8426-D88777F4F86F}" srcOrd="3" destOrd="0" parTransId="{4748173A-7B9B-44D6-B804-5B98BD81112A}" sibTransId="{44E6B9D3-AED9-4A97-A277-90ED9651DA82}"/>
    <dgm:cxn modelId="{1C83A794-9222-43B7-8940-CBEA18DAB7F6}" srcId="{F3CF4BC2-F91E-4F41-9422-736DC128E89C}" destId="{E17DB4E7-9CA1-439D-A9D4-15B914F92CAC}" srcOrd="1" destOrd="0" parTransId="{379A2821-7212-4D77-A5BF-F7A28DE246DC}" sibTransId="{D6E179C5-A226-4BC6-B3B0-7D0975FF63B4}"/>
    <dgm:cxn modelId="{24B50399-285A-4B8D-ADB0-3D26D4D2C015}" srcId="{238EFEFD-5AAC-4857-ABE6-D41D9228056E}" destId="{984EC70D-9F78-4DFC-9BA4-C3F104C21C53}" srcOrd="8" destOrd="0" parTransId="{2ACD456C-6AF9-420E-B160-9E3526F10122}" sibTransId="{46E4C1EF-F47B-43EF-9D9E-F95E23A3E03E}"/>
    <dgm:cxn modelId="{EB25E5AA-475F-4BAD-BB44-B60945B0DA2C}" type="presOf" srcId="{FE568A20-6800-4E6E-ABF6-4F5750B48361}" destId="{A8E434E3-B965-40DD-A356-16F89C6F1E61}" srcOrd="0" destOrd="3" presId="urn:microsoft.com/office/officeart/2005/8/layout/vList3"/>
    <dgm:cxn modelId="{CF2C03AC-CF6D-4C9B-9EFC-3912380F04FF}" type="presOf" srcId="{E17DB4E7-9CA1-439D-A9D4-15B914F92CAC}" destId="{A8E434E3-B965-40DD-A356-16F89C6F1E61}" srcOrd="0" destOrd="2" presId="urn:microsoft.com/office/officeart/2005/8/layout/vList3"/>
    <dgm:cxn modelId="{FFCB32AC-037A-47D7-917E-AA2D3C98E46C}" srcId="{238EFEFD-5AAC-4857-ABE6-D41D9228056E}" destId="{B47871AE-D17B-4B8F-B1AB-B87AB8550881}" srcOrd="0" destOrd="0" parTransId="{1B6FD937-152B-434A-9298-366E0451E2EC}" sibTransId="{8C9E61D9-0072-438F-8474-89E8AD273C6C}"/>
    <dgm:cxn modelId="{B5BA02B6-05D3-4984-8B41-63A107A316C2}" srcId="{B373C5C9-35BD-4928-B529-BE0779B1F0B2}" destId="{F3CF4BC2-F91E-4F41-9422-736DC128E89C}" srcOrd="0" destOrd="0" parTransId="{F02355DC-4193-410C-9C97-C1281368E94B}" sibTransId="{CC5CE711-4EAC-42A8-B9A9-8611C23B330F}"/>
    <dgm:cxn modelId="{7ED53ABE-43C3-48EC-92F4-FEEA51AB120E}" type="presOf" srcId="{0D4F5990-F00A-4291-9D99-9AEF3B7F9316}" destId="{A8E434E3-B965-40DD-A356-16F89C6F1E61}" srcOrd="0" destOrd="5" presId="urn:microsoft.com/office/officeart/2005/8/layout/vList3"/>
    <dgm:cxn modelId="{3DC064C1-B549-40E2-B9EA-2000FCFFB9A0}" type="presOf" srcId="{FDBD90F4-A955-4ED6-B123-17132FFFBA9A}" destId="{9914E079-274D-45D4-A172-1DD4E3360640}" srcOrd="0" destOrd="5" presId="urn:microsoft.com/office/officeart/2005/8/layout/vList3"/>
    <dgm:cxn modelId="{7915B1C8-ECFB-49F0-9219-849A6E756630}" srcId="{F3CF4BC2-F91E-4F41-9422-736DC128E89C}" destId="{0D4F5990-F00A-4291-9D99-9AEF3B7F9316}" srcOrd="4" destOrd="0" parTransId="{5D397E66-6313-42C0-8819-05189544730B}" sibTransId="{1AE083D9-A246-43E0-B98D-BB92A1BE23CC}"/>
    <dgm:cxn modelId="{36D77CD4-AB89-4BCF-898F-C251CA8F33CE}" srcId="{238EFEFD-5AAC-4857-ABE6-D41D9228056E}" destId="{37541972-AD33-4E55-9778-71BCF5931CA0}" srcOrd="2" destOrd="0" parTransId="{21C96A0E-FE4E-4F4B-B136-77791903F4AB}" sibTransId="{61B7225E-812F-4012-8DD3-65A546F16F2B}"/>
    <dgm:cxn modelId="{6E3B9CD4-B180-4CAF-A9B5-0D9F96926539}" type="presOf" srcId="{5CE80744-C4ED-4530-A2F9-B57320E1682C}" destId="{A8E434E3-B965-40DD-A356-16F89C6F1E61}" srcOrd="0" destOrd="1" presId="urn:microsoft.com/office/officeart/2005/8/layout/vList3"/>
    <dgm:cxn modelId="{79616FD5-D6C1-428C-8564-32413B3F58EC}" type="presOf" srcId="{6D03C0C4-F1A4-4EBF-9A14-5CE4AB572B08}" destId="{9914E079-274D-45D4-A172-1DD4E3360640}" srcOrd="0" destOrd="2" presId="urn:microsoft.com/office/officeart/2005/8/layout/vList3"/>
    <dgm:cxn modelId="{2B1E10D7-859E-41DB-9D57-21A10E442565}" srcId="{238EFEFD-5AAC-4857-ABE6-D41D9228056E}" destId="{98006F56-B751-4F63-97F9-687BD817F431}" srcOrd="6" destOrd="0" parTransId="{5B539BA1-0DA3-448D-83D2-55D96E371ED2}" sibTransId="{AC771F1A-E425-4E64-AD0E-9E871C7BDA10}"/>
    <dgm:cxn modelId="{CFD822DA-2C70-4ED2-BA53-C3FCA892942E}" type="presOf" srcId="{984EC70D-9F78-4DFC-9BA4-C3F104C21C53}" destId="{9914E079-274D-45D4-A172-1DD4E3360640}" srcOrd="0" destOrd="9" presId="urn:microsoft.com/office/officeart/2005/8/layout/vList3"/>
    <dgm:cxn modelId="{511983E3-45B1-4F12-9D36-EA8B90373BB1}" srcId="{238EFEFD-5AAC-4857-ABE6-D41D9228056E}" destId="{1251FCF4-46AD-4C65-BCFB-8FB6A911370B}" srcOrd="7" destOrd="0" parTransId="{9E00F4AB-F781-4500-A42D-1FE4D2BB20C5}" sibTransId="{40E55863-66F4-44D7-89F9-FECA95F4E909}"/>
    <dgm:cxn modelId="{2F82E9E3-C588-43DE-A7D7-BBD110F6C147}" srcId="{238EFEFD-5AAC-4857-ABE6-D41D9228056E}" destId="{8097109C-A267-40E2-A1EB-16831CB3DFA6}" srcOrd="3" destOrd="0" parTransId="{B1B78B6A-1946-47BE-B0BA-0BC145618517}" sibTransId="{295B9D96-FF3B-48B3-8F70-B40CAA371B4F}"/>
    <dgm:cxn modelId="{9FF17CE5-0ED9-4BCD-AB3E-2308A3CA8054}" type="presOf" srcId="{F3CF4BC2-F91E-4F41-9422-736DC128E89C}" destId="{A8E434E3-B965-40DD-A356-16F89C6F1E61}" srcOrd="0" destOrd="0" presId="urn:microsoft.com/office/officeart/2005/8/layout/vList3"/>
    <dgm:cxn modelId="{ED8105E9-CAEA-4E32-94EF-5DD8A65A50A4}" srcId="{238EFEFD-5AAC-4857-ABE6-D41D9228056E}" destId="{FDBD90F4-A955-4ED6-B123-17132FFFBA9A}" srcOrd="4" destOrd="0" parTransId="{6AE0A6FA-1784-420C-A7F9-03EF3816606B}" sibTransId="{43C050FE-9C6C-4C33-BF03-14DD858ED56B}"/>
    <dgm:cxn modelId="{7CB07DF5-4E78-40E6-B6F4-B769AA892F8D}" srcId="{F3CF4BC2-F91E-4F41-9422-736DC128E89C}" destId="{5CE80744-C4ED-4530-A2F9-B57320E1682C}" srcOrd="0" destOrd="0" parTransId="{BF7F9F6A-C55F-4DEC-B4F3-47DFF226378A}" sibTransId="{50D5EB4C-8E21-4DA5-BE2C-E516CF8A4EC8}"/>
    <dgm:cxn modelId="{8AD879FE-A857-43EE-8A7A-2168386DB454}" srcId="{238EFEFD-5AAC-4857-ABE6-D41D9228056E}" destId="{6D03C0C4-F1A4-4EBF-9A14-5CE4AB572B08}" srcOrd="1" destOrd="0" parTransId="{F581F0FB-B61D-48ED-90E2-728E61AA9DDC}" sibTransId="{3ACA6BBE-B3D1-4D75-BA64-8F41E7B90221}"/>
    <dgm:cxn modelId="{7C83D5A0-E188-46EB-B0A7-77F64E0266CE}" type="presParOf" srcId="{C80E56EA-06FB-492F-828D-3304D4706644}" destId="{D232EF03-36AC-4ABD-BE6E-DCE43826CD67}" srcOrd="0" destOrd="0" presId="urn:microsoft.com/office/officeart/2005/8/layout/vList3"/>
    <dgm:cxn modelId="{CD788468-0168-467E-8A67-AD490260906D}" type="presParOf" srcId="{D232EF03-36AC-4ABD-BE6E-DCE43826CD67}" destId="{F72D5CFA-B9DA-434B-801B-8BBA8AE3C39C}" srcOrd="0" destOrd="0" presId="urn:microsoft.com/office/officeart/2005/8/layout/vList3"/>
    <dgm:cxn modelId="{5334E874-8003-4A43-930B-6CF3CF8924D1}" type="presParOf" srcId="{D232EF03-36AC-4ABD-BE6E-DCE43826CD67}" destId="{A8E434E3-B965-40DD-A356-16F89C6F1E61}" srcOrd="1" destOrd="0" presId="urn:microsoft.com/office/officeart/2005/8/layout/vList3"/>
    <dgm:cxn modelId="{4F08D752-6AB1-4BEB-AACB-A10ADB5D4EAA}" type="presParOf" srcId="{C80E56EA-06FB-492F-828D-3304D4706644}" destId="{5C718FE3-943F-487E-BDA7-426F09DD9481}" srcOrd="1" destOrd="0" presId="urn:microsoft.com/office/officeart/2005/8/layout/vList3"/>
    <dgm:cxn modelId="{3CA6B7A6-67C0-4D0E-8857-FB6B0BA33E22}" type="presParOf" srcId="{C80E56EA-06FB-492F-828D-3304D4706644}" destId="{E7E22D57-C660-4B6A-BEF2-22CA196486E0}" srcOrd="2" destOrd="0" presId="urn:microsoft.com/office/officeart/2005/8/layout/vList3"/>
    <dgm:cxn modelId="{4D0EE98C-110B-4C1A-94D5-25C6B9939AA0}" type="presParOf" srcId="{E7E22D57-C660-4B6A-BEF2-22CA196486E0}" destId="{96AA06A5-04D3-4D92-950E-5881BC213A56}" srcOrd="0" destOrd="0" presId="urn:microsoft.com/office/officeart/2005/8/layout/vList3"/>
    <dgm:cxn modelId="{58D0B0DF-0720-49B4-9FD9-8E45B5EDF75E}" type="presParOf" srcId="{E7E22D57-C660-4B6A-BEF2-22CA196486E0}" destId="{9914E079-274D-45D4-A172-1DD4E336064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434E3-B965-40DD-A356-16F89C6F1E61}">
      <dsp:nvSpPr>
        <dsp:cNvPr id="0" name=""/>
        <dsp:cNvSpPr/>
      </dsp:nvSpPr>
      <dsp:spPr>
        <a:xfrm rot="10800000">
          <a:off x="1524261" y="0"/>
          <a:ext cx="6072429" cy="242357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542" tIns="76200" rIns="14224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Employee 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Lifestyle changes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Significant debt or credit problems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Behavioral changes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Refusal to take vacation or sick leave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Lack of segregation of duties in vulnerable area</a:t>
          </a:r>
        </a:p>
      </dsp:txBody>
      <dsp:txXfrm rot="10800000">
        <a:off x="2130156" y="0"/>
        <a:ext cx="5466534" cy="2423579"/>
      </dsp:txXfrm>
    </dsp:sp>
    <dsp:sp modelId="{F72D5CFA-B9DA-434B-801B-8BBA8AE3C39C}">
      <dsp:nvSpPr>
        <dsp:cNvPr id="0" name=""/>
        <dsp:cNvSpPr/>
      </dsp:nvSpPr>
      <dsp:spPr>
        <a:xfrm>
          <a:off x="672474" y="16301"/>
          <a:ext cx="1773231" cy="24757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4E079-274D-45D4-A172-1DD4E3360640}">
      <dsp:nvSpPr>
        <dsp:cNvPr id="0" name=""/>
        <dsp:cNvSpPr/>
      </dsp:nvSpPr>
      <dsp:spPr>
        <a:xfrm rot="10800000">
          <a:off x="1219173" y="2544611"/>
          <a:ext cx="6403105" cy="27583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542" tIns="68580" rIns="128016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Management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Reluctance to provide information to auditors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Frequent disputes with auditors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Weak internal control environment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Accounting personnel are lax or inexperienced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Frequent changes in external auditors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Excessive number year end transactions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High employee turnover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Unexpected overdrafts or declines in cash balances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Compensation program out of proportion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Service contracts result in no product</a:t>
          </a:r>
        </a:p>
      </dsp:txBody>
      <dsp:txXfrm rot="10800000">
        <a:off x="1908759" y="2544611"/>
        <a:ext cx="5713519" cy="2758344"/>
      </dsp:txXfrm>
    </dsp:sp>
    <dsp:sp modelId="{96AA06A5-04D3-4D92-950E-5881BC213A56}">
      <dsp:nvSpPr>
        <dsp:cNvPr id="0" name=""/>
        <dsp:cNvSpPr/>
      </dsp:nvSpPr>
      <dsp:spPr>
        <a:xfrm>
          <a:off x="528521" y="2935022"/>
          <a:ext cx="1864165" cy="23887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27531-B330-4DAC-9655-44514FF7AF84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28C8E-02FF-474D-B5FD-83BC90815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0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even an effective, well-designed system of internal control can experience a failure. Limitations may result from:</a:t>
            </a:r>
          </a:p>
          <a:p>
            <a:pPr marL="284379" indent="-284379">
              <a:buFont typeface="Arial" panose="020B0604020202020204" pitchFamily="34" charset="0"/>
              <a:buChar char="•"/>
            </a:pPr>
            <a:r>
              <a:rPr lang="en-US" dirty="0"/>
              <a:t>The lack of suitability of established objectives</a:t>
            </a:r>
          </a:p>
          <a:p>
            <a:pPr marL="284379" indent="-284379">
              <a:buFont typeface="Arial" panose="020B0604020202020204" pitchFamily="34" charset="0"/>
              <a:buChar char="•"/>
            </a:pPr>
            <a:r>
              <a:rPr lang="en-US" dirty="0"/>
              <a:t>The reality that human judgment in decision making can be faulty and subject to bias</a:t>
            </a:r>
          </a:p>
          <a:p>
            <a:pPr marL="284379" indent="-284379">
              <a:buFont typeface="Arial" panose="020B0604020202020204" pitchFamily="34" charset="0"/>
              <a:buChar char="•"/>
            </a:pPr>
            <a:r>
              <a:rPr lang="en-US" dirty="0"/>
              <a:t>Breakdowns that can occur because of human failures such as simple errors</a:t>
            </a:r>
          </a:p>
          <a:p>
            <a:pPr marL="284379" indent="-284379">
              <a:buFont typeface="Arial" panose="020B0604020202020204" pitchFamily="34" charset="0"/>
              <a:buChar char="•"/>
            </a:pPr>
            <a:r>
              <a:rPr lang="en-US" dirty="0"/>
              <a:t>The ability of management to override internal controls</a:t>
            </a:r>
          </a:p>
          <a:p>
            <a:pPr marL="284379" indent="-284379">
              <a:buFont typeface="Arial" panose="020B0604020202020204" pitchFamily="34" charset="0"/>
              <a:buChar char="•"/>
            </a:pPr>
            <a:r>
              <a:rPr lang="en-US" dirty="0"/>
              <a:t>The ability of management, other personnel, and/or third parties to circumvent controls through collusion</a:t>
            </a:r>
          </a:p>
          <a:p>
            <a:pPr marL="284379" indent="-284379">
              <a:buFont typeface="Arial" panose="020B0604020202020204" pitchFamily="34" charset="0"/>
              <a:buChar char="•"/>
            </a:pPr>
            <a:r>
              <a:rPr lang="en-US" dirty="0"/>
              <a:t>External events beyond the University’s control</a:t>
            </a:r>
          </a:p>
          <a:p>
            <a:endParaRPr lang="en-US" dirty="0"/>
          </a:p>
          <a:p>
            <a:r>
              <a:rPr lang="en-US" dirty="0"/>
              <a:t>Again, internal control provides </a:t>
            </a:r>
            <a:r>
              <a:rPr lang="en-US" b="1" i="1" dirty="0"/>
              <a:t>reasonable</a:t>
            </a:r>
            <a:r>
              <a:rPr lang="en-US" dirty="0"/>
              <a:t>, not absolute, assurance of achieving objectives. The</a:t>
            </a:r>
            <a:r>
              <a:rPr lang="en-US" baseline="0" dirty="0"/>
              <a:t> point of internal controls is to prevent what is preventable, not to prevent </a:t>
            </a:r>
            <a:r>
              <a:rPr lang="en-US" i="1" baseline="0" dirty="0"/>
              <a:t>every</a:t>
            </a:r>
            <a:r>
              <a:rPr lang="en-US" i="0" baseline="0" dirty="0"/>
              <a:t>thing. Remember one of the key components of internal control is risk assessment.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5A7A1-3CC9-49BB-8808-7A444334105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67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even an effective, well-designed system of internal control can experience a failure. Limitations may result from:</a:t>
            </a:r>
          </a:p>
          <a:p>
            <a:pPr marL="284379" indent="-284379">
              <a:buFont typeface="Arial" panose="020B0604020202020204" pitchFamily="34" charset="0"/>
              <a:buChar char="•"/>
            </a:pPr>
            <a:r>
              <a:rPr lang="en-US" dirty="0"/>
              <a:t>The lack of suitability of established objectives</a:t>
            </a:r>
          </a:p>
          <a:p>
            <a:pPr marL="284379" indent="-284379">
              <a:buFont typeface="Arial" panose="020B0604020202020204" pitchFamily="34" charset="0"/>
              <a:buChar char="•"/>
            </a:pPr>
            <a:r>
              <a:rPr lang="en-US" dirty="0"/>
              <a:t>The reality that human judgment in decision making can be faulty and subject to bias</a:t>
            </a:r>
          </a:p>
          <a:p>
            <a:pPr marL="284379" indent="-284379">
              <a:buFont typeface="Arial" panose="020B0604020202020204" pitchFamily="34" charset="0"/>
              <a:buChar char="•"/>
            </a:pPr>
            <a:r>
              <a:rPr lang="en-US" dirty="0"/>
              <a:t>Breakdowns that can occur because of human failures such as simple errors</a:t>
            </a:r>
          </a:p>
          <a:p>
            <a:pPr marL="284379" indent="-284379">
              <a:buFont typeface="Arial" panose="020B0604020202020204" pitchFamily="34" charset="0"/>
              <a:buChar char="•"/>
            </a:pPr>
            <a:r>
              <a:rPr lang="en-US" dirty="0"/>
              <a:t>The ability of management to override internal controls</a:t>
            </a:r>
          </a:p>
          <a:p>
            <a:pPr marL="284379" indent="-284379">
              <a:buFont typeface="Arial" panose="020B0604020202020204" pitchFamily="34" charset="0"/>
              <a:buChar char="•"/>
            </a:pPr>
            <a:r>
              <a:rPr lang="en-US" dirty="0"/>
              <a:t>The ability of management, other personnel, and/or third parties to circumvent controls through collusion</a:t>
            </a:r>
          </a:p>
          <a:p>
            <a:pPr marL="284379" indent="-284379">
              <a:buFont typeface="Arial" panose="020B0604020202020204" pitchFamily="34" charset="0"/>
              <a:buChar char="•"/>
            </a:pPr>
            <a:r>
              <a:rPr lang="en-US" dirty="0"/>
              <a:t>External events beyond the University’s control</a:t>
            </a:r>
          </a:p>
          <a:p>
            <a:endParaRPr lang="en-US" dirty="0"/>
          </a:p>
          <a:p>
            <a:r>
              <a:rPr lang="en-US" dirty="0"/>
              <a:t>Again, internal control provides </a:t>
            </a:r>
            <a:r>
              <a:rPr lang="en-US" b="1" i="1" dirty="0"/>
              <a:t>reasonable</a:t>
            </a:r>
            <a:r>
              <a:rPr lang="en-US" dirty="0"/>
              <a:t>, not absolute, assurance of achieving objectives. The</a:t>
            </a:r>
            <a:r>
              <a:rPr lang="en-US" baseline="0" dirty="0"/>
              <a:t> point of internal controls is to prevent what is preventable, not to prevent </a:t>
            </a:r>
            <a:r>
              <a:rPr lang="en-US" i="1" baseline="0" dirty="0"/>
              <a:t>every</a:t>
            </a:r>
            <a:r>
              <a:rPr lang="en-US" i="0" baseline="0" dirty="0"/>
              <a:t>thing. Remember one of the key components of internal control is risk assessment.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5A7A1-3CC9-49BB-8808-7A444334105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first way</a:t>
            </a:r>
            <a:r>
              <a:rPr lang="en-US" baseline="0" dirty="0"/>
              <a:t> we can categorize control activities is between preventive and detective controls.</a:t>
            </a:r>
          </a:p>
          <a:p>
            <a:r>
              <a:rPr lang="en-US" sz="1400" b="1" dirty="0">
                <a:cs typeface="Arial" pitchFamily="34" charset="0"/>
              </a:rPr>
              <a:t>Preventive Controls </a:t>
            </a:r>
            <a:r>
              <a:rPr lang="en-US" sz="1400" b="1" i="1" dirty="0">
                <a:cs typeface="Arial" pitchFamily="34" charset="0"/>
              </a:rPr>
              <a:t>p</a:t>
            </a:r>
            <a:r>
              <a:rPr lang="en-US" altLang="en-US" i="1" dirty="0">
                <a:solidFill>
                  <a:srgbClr val="000000"/>
                </a:solidFill>
              </a:rPr>
              <a:t>revent</a:t>
            </a:r>
            <a:r>
              <a:rPr lang="en-US" altLang="en-US" dirty="0">
                <a:solidFill>
                  <a:srgbClr val="000000"/>
                </a:solidFill>
              </a:rPr>
              <a:t> the occurrence of a negative event in a proactive manner.</a:t>
            </a:r>
          </a:p>
          <a:p>
            <a:pPr defTabSz="910011">
              <a:defRPr/>
            </a:pPr>
            <a:r>
              <a:rPr lang="en-US" dirty="0"/>
              <a:t>[click]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Examples here at UNC Charlotte include:</a:t>
            </a:r>
          </a:p>
          <a:p>
            <a:pPr marL="341254" indent="-341254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Approval required for purchases greater than $5,000</a:t>
            </a:r>
          </a:p>
          <a:p>
            <a:pPr marL="341254" indent="-341254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Passwords required for access to Banner</a:t>
            </a:r>
          </a:p>
          <a:p>
            <a:pPr marL="341254" indent="-341254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Petty cash that must be held in a lockbox</a:t>
            </a:r>
          </a:p>
          <a:p>
            <a:pPr marL="341254" indent="-341254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Security and surveillance systems in high-risk areas, and</a:t>
            </a:r>
          </a:p>
          <a:p>
            <a:pPr marL="341254" indent="-341254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Pre-numbered checks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cs typeface="Arial" pitchFamily="34" charset="0"/>
              </a:rPr>
              <a:t>Detective Controls </a:t>
            </a:r>
            <a:r>
              <a:rPr lang="en-US" altLang="en-US" i="1" dirty="0">
                <a:solidFill>
                  <a:srgbClr val="000000"/>
                </a:solidFill>
              </a:rPr>
              <a:t>Detect </a:t>
            </a:r>
            <a:r>
              <a:rPr lang="en-US" altLang="en-US" dirty="0">
                <a:solidFill>
                  <a:srgbClr val="000000"/>
                </a:solidFill>
              </a:rPr>
              <a:t>the occurrence of a negative event </a:t>
            </a:r>
            <a:r>
              <a:rPr lang="en-US" altLang="en-US" i="1" dirty="0">
                <a:solidFill>
                  <a:srgbClr val="000000"/>
                </a:solidFill>
              </a:rPr>
              <a:t>after</a:t>
            </a:r>
            <a:r>
              <a:rPr lang="en-US" altLang="en-US" dirty="0">
                <a:solidFill>
                  <a:srgbClr val="000000"/>
                </a:solidFill>
              </a:rPr>
              <a:t> the fact in a reactive manner</a:t>
            </a:r>
          </a:p>
          <a:p>
            <a:pPr defTabSz="910011">
              <a:lnSpc>
                <a:spcPct val="90000"/>
              </a:lnSpc>
              <a:defRPr/>
            </a:pPr>
            <a:r>
              <a:rPr lang="en-US" dirty="0"/>
              <a:t>[click]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Examples here at UNC Charlotte include:</a:t>
            </a:r>
          </a:p>
          <a:p>
            <a:pPr marL="341254" indent="-341254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Supervisor review &amp; approval</a:t>
            </a:r>
          </a:p>
          <a:p>
            <a:pPr marL="341254" indent="-341254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Reports that are run showing user activity</a:t>
            </a:r>
          </a:p>
          <a:p>
            <a:pPr marL="341254" indent="-341254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Reconciliation of petty cash</a:t>
            </a:r>
          </a:p>
          <a:p>
            <a:pPr marL="341254" indent="-341254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Annual Physical inventory counts, and </a:t>
            </a:r>
          </a:p>
          <a:p>
            <a:pPr marL="341254" indent="-341254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Review of missing and voided checks</a:t>
            </a:r>
          </a:p>
          <a:p>
            <a:r>
              <a:rPr lang="en-US" dirty="0"/>
              <a:t>[click]</a:t>
            </a:r>
          </a:p>
          <a:p>
            <a:r>
              <a:rPr lang="en-US" dirty="0"/>
              <a:t>Preventive controls are stronger</a:t>
            </a:r>
            <a:r>
              <a:rPr lang="en-US" baseline="0" dirty="0"/>
              <a:t> that detective controls. It is more effective and less costly to prevent something from happening rather than to attack it on the back end; sometimes it is hard to stop something that is already in motion, similar to a snowball effect.</a:t>
            </a:r>
          </a:p>
          <a:p>
            <a:endParaRPr lang="en-US" baseline="0" dirty="0"/>
          </a:p>
          <a:p>
            <a:r>
              <a:rPr lang="en-US" baseline="0" dirty="0"/>
              <a:t>This chart also shows corrective controls, but really I would deem these more as corrective ‘actions’, since the correction isn’t really a control itself.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5A7A1-3CC9-49BB-8808-7A444334105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1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AC34-9E59-49AE-87A7-2B894E464AE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293E-B751-4087-96A1-A1C093C25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4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AC34-9E59-49AE-87A7-2B894E464AE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293E-B751-4087-96A1-A1C093C25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4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AC34-9E59-49AE-87A7-2B894E464AE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293E-B751-4087-96A1-A1C093C25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743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223974" y="1"/>
            <a:ext cx="4920027" cy="6858001"/>
          </a:xfrm>
          <a:custGeom>
            <a:avLst/>
            <a:gdLst>
              <a:gd name="connsiteX0" fmla="*/ 1625169 w 4920027"/>
              <a:gd name="connsiteY0" fmla="*/ 3034393 h 5143501"/>
              <a:gd name="connsiteX1" fmla="*/ 2786427 w 4920027"/>
              <a:gd name="connsiteY1" fmla="*/ 5143500 h 5143501"/>
              <a:gd name="connsiteX2" fmla="*/ 424227 w 4920027"/>
              <a:gd name="connsiteY2" fmla="*/ 5143500 h 5143501"/>
              <a:gd name="connsiteX3" fmla="*/ 3611632 w 4920027"/>
              <a:gd name="connsiteY3" fmla="*/ 0 h 5143501"/>
              <a:gd name="connsiteX4" fmla="*/ 4920027 w 4920027"/>
              <a:gd name="connsiteY4" fmla="*/ 2350797 h 5143501"/>
              <a:gd name="connsiteX5" fmla="*/ 4920027 w 4920027"/>
              <a:gd name="connsiteY5" fmla="*/ 5143501 h 5143501"/>
              <a:gd name="connsiteX6" fmla="*/ 2862744 w 4920027"/>
              <a:gd name="connsiteY6" fmla="*/ 5143501 h 5143501"/>
              <a:gd name="connsiteX7" fmla="*/ 0 w 4920027"/>
              <a:gd name="connsiteY7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0027" h="5143501">
                <a:moveTo>
                  <a:pt x="1625169" y="3034393"/>
                </a:moveTo>
                <a:lnTo>
                  <a:pt x="2786427" y="5143500"/>
                </a:lnTo>
                <a:lnTo>
                  <a:pt x="424227" y="5143500"/>
                </a:lnTo>
                <a:close/>
                <a:moveTo>
                  <a:pt x="3611632" y="0"/>
                </a:moveTo>
                <a:lnTo>
                  <a:pt x="4920027" y="2350797"/>
                </a:lnTo>
                <a:lnTo>
                  <a:pt x="4920027" y="5143501"/>
                </a:lnTo>
                <a:lnTo>
                  <a:pt x="2862744" y="5143501"/>
                </a:ln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42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1394" y="6478769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E3F9CDB7-52C7-407A-9D61-3D60DE0C9C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4191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3111894" y="0"/>
            <a:ext cx="6032107" cy="6858000"/>
          </a:xfrm>
          <a:custGeom>
            <a:avLst/>
            <a:gdLst>
              <a:gd name="connsiteX0" fmla="*/ 4640774 w 6032107"/>
              <a:gd name="connsiteY0" fmla="*/ 0 h 5143500"/>
              <a:gd name="connsiteX1" fmla="*/ 6032107 w 6032107"/>
              <a:gd name="connsiteY1" fmla="*/ 0 h 5143500"/>
              <a:gd name="connsiteX2" fmla="*/ 6032107 w 6032107"/>
              <a:gd name="connsiteY2" fmla="*/ 475376 h 5143500"/>
              <a:gd name="connsiteX3" fmla="*/ 3405244 w 6032107"/>
              <a:gd name="connsiteY3" fmla="*/ 5143500 h 5143500"/>
              <a:gd name="connsiteX4" fmla="*/ 1746405 w 6032107"/>
              <a:gd name="connsiteY4" fmla="*/ 5143500 h 5143500"/>
              <a:gd name="connsiteX5" fmla="*/ 2894369 w 6032107"/>
              <a:gd name="connsiteY5" fmla="*/ 0 h 5143500"/>
              <a:gd name="connsiteX6" fmla="*/ 4553208 w 6032107"/>
              <a:gd name="connsiteY6" fmla="*/ 0 h 5143500"/>
              <a:gd name="connsiteX7" fmla="*/ 1658839 w 6032107"/>
              <a:gd name="connsiteY7" fmla="*/ 5143500 h 5143500"/>
              <a:gd name="connsiteX8" fmla="*/ 0 w 6032107"/>
              <a:gd name="connsiteY8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2107" h="5143500">
                <a:moveTo>
                  <a:pt x="4640774" y="0"/>
                </a:moveTo>
                <a:lnTo>
                  <a:pt x="6032107" y="0"/>
                </a:lnTo>
                <a:lnTo>
                  <a:pt x="6032107" y="475376"/>
                </a:lnTo>
                <a:lnTo>
                  <a:pt x="3405244" y="5143500"/>
                </a:lnTo>
                <a:lnTo>
                  <a:pt x="1746405" y="5143500"/>
                </a:lnTo>
                <a:close/>
                <a:moveTo>
                  <a:pt x="2894369" y="0"/>
                </a:moveTo>
                <a:lnTo>
                  <a:pt x="4553208" y="0"/>
                </a:lnTo>
                <a:lnTo>
                  <a:pt x="165883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02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953000" y="990600"/>
            <a:ext cx="4191000" cy="48768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8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AC34-9E59-49AE-87A7-2B894E464AE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293E-B751-4087-96A1-A1C093C25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AC34-9E59-49AE-87A7-2B894E464AE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293E-B751-4087-96A1-A1C093C25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3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AC34-9E59-49AE-87A7-2B894E464AE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293E-B751-4087-96A1-A1C093C25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AC34-9E59-49AE-87A7-2B894E464AE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293E-B751-4087-96A1-A1C093C25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8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AC34-9E59-49AE-87A7-2B894E464AE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293E-B751-4087-96A1-A1C093C25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3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AC34-9E59-49AE-87A7-2B894E464AE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293E-B751-4087-96A1-A1C093C25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0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AC34-9E59-49AE-87A7-2B894E464AE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293E-B751-4087-96A1-A1C093C25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CAC34-9E59-49AE-87A7-2B894E464AE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293E-B751-4087-96A1-A1C093C25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1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CAC34-9E59-49AE-87A7-2B894E464AE5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E293E-B751-4087-96A1-A1C093C25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6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83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5" r="12505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9390" y="1041400"/>
            <a:ext cx="7772400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Fraud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4800" y="2944055"/>
            <a:ext cx="6858000" cy="16557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Schemes &amp; Preventions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5897634"/>
            <a:ext cx="1304925" cy="96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66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" b="916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77175" cy="12985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of Directors - Abuse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12913"/>
            <a:ext cx="4724400" cy="4351337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Board of Directors were each paid about $52,000 in one year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One Board Member claimed 102 per-diem payments in 2017 - 31 days at conferences, 45 board committee meetings, 13 full board meetings and 13 other events.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Those payments cost the Co-op $45,900 last year, part of his $79,600 in compensation from the Co-op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19" y="6064956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54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" b="916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Override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4724400" cy="4351338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CEO has personal charges on credit card and to vendors that are not for Co-op purposes. 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Board of Directors or other responsible party does not review credit card bills of CEO monthly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Bills are paid by accounts payable – employees fearful of reprisal and do not report (or have no formal way to report)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Losses are significant – over $700,000 in one case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19" y="6064956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82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6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49238"/>
            <a:ext cx="7886700" cy="13271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b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(IT)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027238"/>
            <a:ext cx="4648200" cy="4351337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Co-op controls over IT systems not sufficient to prevent someone from getting into the member database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Member information accessed and used by third parties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Co-op exposed to cyber data compromise cost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81752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26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6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12913"/>
            <a:ext cx="4572000" cy="4351337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Co-op is not meeting DSC or TIER requirements for 2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year of a 2-year period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Co-op management defers certain expenses into the subsequent year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Co-op management changes the capitalization policies to overcapitalize expenses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30987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54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6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41910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Co-op makes excess margins in current year and anticipates much lower margins subsequent year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Co-op expenses items prior to delivery of the goods or services  (right-of-way contract services)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41086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882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22237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 Fraud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47800"/>
            <a:ext cx="4724400" cy="4729163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Received wiring instructions for a new vendor via e-mail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Confirmed the wiring instructions by e-mail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Approved and wired the funds to the vendor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Various correspondence with the vendor by e-mail over a few days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Discovered the Fraudster had intercepted all the e-mails, changed the wiring instructions and all correspondence to keep everyone thinking the wire had gone to the proper place, until the recall period of the bank was over.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Cost to Co-op – over $25,000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114" y="6030987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8" r="133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5699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8" r="1336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Alterations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500" y="1625409"/>
            <a:ext cx="45720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Co-op check is intercepted in the mail to delivery process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Vendor name is changed and the check is either cashed or deposited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Co-op does not discover until vendor questions the payment being late or during the bank reconciliation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Bank covers this for 30-60 days depending on the bank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Loss for bank or Co-op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Co-op liability normally occurs when the bank reconciliations are not done timely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19" y="6064956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42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8" r="1336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29041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 Drafts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516062"/>
            <a:ext cx="4800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Fraudster started withdrawing funds from the Co-op account in amounts of $25-40 per transaction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Did this over a period of three days in the total amount of $78,000.  The Co-op discovered on the third day and notified the bank.  The bank covered all withdrawals within the past 24 hours.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Co-op lost over $30,000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19" y="6064956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423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5" r="12505"/>
          <a:stretch>
            <a:fillRect/>
          </a:stretch>
        </p:blipFill>
        <p:spPr>
          <a:xfrm>
            <a:off x="3144944" y="0"/>
            <a:ext cx="6032107" cy="6858000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156522"/>
            <a:ext cx="5715000" cy="153828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Credit Check Bank Account Drafting Electric Payment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4038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Capital credit payments bank account improperly used for drafting of member’s electric payment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Member set up monthly payment to be drafted from the Co-op’s bank account using the banking information obtained from the patronage capital retirement check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Should be quickly detected if bank account is timely and appropriately reconciled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19" y="6064956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45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5" r="12505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133" y="1297103"/>
            <a:ext cx="4419600" cy="4652963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Purchasing agent or other authorized purchaser falsify invoices in collusion with third party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Invoices are overstated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Equipment trade-in value is understated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Purchasing agent or authorized party receives kick-back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19" y="6064956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3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6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4672013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illegal act obtaining something of value through a willful act or misrepresentation. </a:t>
            </a:r>
          </a:p>
          <a:p>
            <a:pPr marL="109728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be deliberate intent to deceive.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error is an honest mistake.</a:t>
            </a:r>
          </a:p>
          <a:p>
            <a:pPr marL="109728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Fraud is deliberate.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6" y="6064956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07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5" r="12505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Theft of Electric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724635"/>
            <a:ext cx="43434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Diversion of power by bypassing or tampering with meter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Colluding with employee to not report metered electric account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Theft of power from neighbor meter</a:t>
            </a:r>
          </a:p>
          <a:p>
            <a:pPr marL="109728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19" y="6064956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47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5" r="12505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Statement Misrepresentations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4114800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order to make financial statements better or worse certain costs or accruals are misstated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Unbilled revenue is understated/overstated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Income from associated organizations is understated/overstated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Depreciation expense understated/ overstated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Overhead allocations are modified to under or overstate capitalization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19" y="6064956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92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Prevention:</a:t>
            </a:r>
            <a:b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 Risk Management Process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1365" y="1825625"/>
            <a:ext cx="656126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19" y="6064956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267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42900" y="459442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Co-op Compliance Task Force</a:t>
            </a:r>
          </a:p>
        </p:txBody>
      </p:sp>
      <p:sp>
        <p:nvSpPr>
          <p:cNvPr id="30" name="TextBox 11"/>
          <p:cNvSpPr txBox="1"/>
          <p:nvPr/>
        </p:nvSpPr>
        <p:spPr>
          <a:xfrm>
            <a:off x="417264" y="1353046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NRECA released a COSO Compliance report in February 2018 stating that: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762000" y="2209800"/>
            <a:ext cx="7391400" cy="1031746"/>
          </a:xfrm>
          <a:prstGeom prst="roundRect">
            <a:avLst>
              <a:gd name="adj" fmla="val 8811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2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co-ops must create and maintain a culture integrating internal control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762000" y="3286467"/>
            <a:ext cx="7391400" cy="990600"/>
          </a:xfrm>
          <a:prstGeom prst="roundRect">
            <a:avLst>
              <a:gd name="adj" fmla="val 8811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2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governance must be promoted and nurtured intentionally and continuously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62000" y="4343400"/>
            <a:ext cx="7391400" cy="990600"/>
          </a:xfrm>
          <a:prstGeom prst="roundRect">
            <a:avLst>
              <a:gd name="adj" fmla="val 8811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2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effective board of directors is a critical part of the cooperative’s governance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90600" y="3493912"/>
            <a:ext cx="639328" cy="620888"/>
            <a:chOff x="373063" y="2759075"/>
            <a:chExt cx="422275" cy="398463"/>
          </a:xfrm>
          <a:solidFill>
            <a:schemeClr val="bg1"/>
          </a:solidFill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79438" y="3017838"/>
              <a:ext cx="204788" cy="139700"/>
            </a:xfrm>
            <a:custGeom>
              <a:avLst/>
              <a:gdLst/>
              <a:ahLst/>
              <a:cxnLst>
                <a:cxn ang="0">
                  <a:pos x="91" y="18"/>
                </a:cxn>
                <a:cxn ang="0">
                  <a:pos x="33" y="18"/>
                </a:cxn>
                <a:cxn ang="0">
                  <a:pos x="33" y="0"/>
                </a:cxn>
                <a:cxn ang="0">
                  <a:pos x="16" y="22"/>
                </a:cxn>
                <a:cxn ang="0">
                  <a:pos x="0" y="44"/>
                </a:cxn>
                <a:cxn ang="0">
                  <a:pos x="16" y="66"/>
                </a:cxn>
                <a:cxn ang="0">
                  <a:pos x="33" y="88"/>
                </a:cxn>
                <a:cxn ang="0">
                  <a:pos x="33" y="75"/>
                </a:cxn>
                <a:cxn ang="0">
                  <a:pos x="64" y="74"/>
                </a:cxn>
                <a:cxn ang="0">
                  <a:pos x="98" y="61"/>
                </a:cxn>
                <a:cxn ang="0">
                  <a:pos x="129" y="4"/>
                </a:cxn>
                <a:cxn ang="0">
                  <a:pos x="91" y="18"/>
                </a:cxn>
              </a:cxnLst>
              <a:rect l="0" t="0" r="r" b="b"/>
              <a:pathLst>
                <a:path w="129" h="88">
                  <a:moveTo>
                    <a:pt x="91" y="18"/>
                  </a:moveTo>
                  <a:cubicBezTo>
                    <a:pt x="33" y="18"/>
                    <a:pt x="33" y="18"/>
                    <a:pt x="33" y="18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33" y="88"/>
                    <a:pt x="33" y="88"/>
                    <a:pt x="33" y="88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92" y="73"/>
                    <a:pt x="98" y="61"/>
                    <a:pt x="98" y="61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18" y="20"/>
                    <a:pt x="91" y="18"/>
                    <a:pt x="91" y="1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71513" y="2916238"/>
              <a:ext cx="123825" cy="117475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0" y="28"/>
                </a:cxn>
                <a:cxn ang="0">
                  <a:pos x="25" y="71"/>
                </a:cxn>
                <a:cxn ang="0">
                  <a:pos x="58" y="66"/>
                </a:cxn>
                <a:cxn ang="0">
                  <a:pos x="67" y="29"/>
                </a:cxn>
                <a:cxn ang="0">
                  <a:pos x="49" y="0"/>
                </a:cxn>
              </a:cxnLst>
              <a:rect l="0" t="0" r="r" b="b"/>
              <a:pathLst>
                <a:path w="78" h="74">
                  <a:moveTo>
                    <a:pt x="49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50" y="74"/>
                    <a:pt x="58" y="66"/>
                    <a:pt x="58" y="66"/>
                  </a:cubicBezTo>
                  <a:cubicBezTo>
                    <a:pt x="78" y="54"/>
                    <a:pt x="67" y="29"/>
                    <a:pt x="67" y="29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73063" y="2898775"/>
              <a:ext cx="147638" cy="207963"/>
            </a:xfrm>
            <a:custGeom>
              <a:avLst/>
              <a:gdLst/>
              <a:ahLst/>
              <a:cxnLst>
                <a:cxn ang="0">
                  <a:pos x="39" y="131"/>
                </a:cxn>
                <a:cxn ang="0">
                  <a:pos x="47" y="92"/>
                </a:cxn>
                <a:cxn ang="0">
                  <a:pos x="77" y="42"/>
                </a:cxn>
                <a:cxn ang="0">
                  <a:pos x="93" y="51"/>
                </a:cxn>
                <a:cxn ang="0">
                  <a:pos x="83" y="26"/>
                </a:cxn>
                <a:cxn ang="0">
                  <a:pos x="72" y="0"/>
                </a:cxn>
                <a:cxn ang="0">
                  <a:pos x="45" y="3"/>
                </a:cxn>
                <a:cxn ang="0">
                  <a:pos x="17" y="5"/>
                </a:cxn>
                <a:cxn ang="0">
                  <a:pos x="28" y="12"/>
                </a:cxn>
                <a:cxn ang="0">
                  <a:pos x="13" y="39"/>
                </a:cxn>
                <a:cxn ang="0">
                  <a:pos x="6" y="75"/>
                </a:cxn>
                <a:cxn ang="0">
                  <a:pos x="39" y="131"/>
                </a:cxn>
              </a:cxnLst>
              <a:rect l="0" t="0" r="r" b="b"/>
              <a:pathLst>
                <a:path w="93" h="131">
                  <a:moveTo>
                    <a:pt x="39" y="131"/>
                  </a:moveTo>
                  <a:cubicBezTo>
                    <a:pt x="32" y="113"/>
                    <a:pt x="47" y="92"/>
                    <a:pt x="47" y="92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0" y="63"/>
                    <a:pt x="6" y="75"/>
                    <a:pt x="6" y="75"/>
                  </a:cubicBezTo>
                  <a:lnTo>
                    <a:pt x="39" y="1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44500" y="3043238"/>
              <a:ext cx="103188" cy="92075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30" y="58"/>
                </a:cxn>
                <a:cxn ang="0">
                  <a:pos x="64" y="58"/>
                </a:cxn>
                <a:cxn ang="0">
                  <a:pos x="65" y="1"/>
                </a:cxn>
                <a:cxn ang="0">
                  <a:pos x="16" y="0"/>
                </a:cxn>
                <a:cxn ang="0">
                  <a:pos x="3" y="31"/>
                </a:cxn>
              </a:cxnLst>
              <a:rect l="0" t="0" r="r" b="b"/>
              <a:pathLst>
                <a:path w="65" h="58">
                  <a:moveTo>
                    <a:pt x="3" y="31"/>
                  </a:moveTo>
                  <a:cubicBezTo>
                    <a:pt x="2" y="54"/>
                    <a:pt x="30" y="58"/>
                    <a:pt x="30" y="58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20"/>
                    <a:pt x="3" y="31"/>
                    <a:pt x="3" y="3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36575" y="2762250"/>
              <a:ext cx="188913" cy="150813"/>
            </a:xfrm>
            <a:custGeom>
              <a:avLst/>
              <a:gdLst/>
              <a:ahLst/>
              <a:cxnLst>
                <a:cxn ang="0">
                  <a:pos x="69" y="91"/>
                </a:cxn>
                <a:cxn ang="0">
                  <a:pos x="96" y="95"/>
                </a:cxn>
                <a:cxn ang="0">
                  <a:pos x="108" y="70"/>
                </a:cxn>
                <a:cxn ang="0">
                  <a:pos x="119" y="45"/>
                </a:cxn>
                <a:cxn ang="0">
                  <a:pos x="108" y="51"/>
                </a:cxn>
                <a:cxn ang="0">
                  <a:pos x="92" y="24"/>
                </a:cxn>
                <a:cxn ang="0">
                  <a:pos x="65" y="0"/>
                </a:cxn>
                <a:cxn ang="0">
                  <a:pos x="0" y="0"/>
                </a:cxn>
                <a:cxn ang="0">
                  <a:pos x="30" y="27"/>
                </a:cxn>
                <a:cxn ang="0">
                  <a:pos x="58" y="78"/>
                </a:cxn>
                <a:cxn ang="0">
                  <a:pos x="41" y="87"/>
                </a:cxn>
                <a:cxn ang="0">
                  <a:pos x="69" y="91"/>
                </a:cxn>
              </a:cxnLst>
              <a:rect l="0" t="0" r="r" b="b"/>
              <a:pathLst>
                <a:path w="119" h="95">
                  <a:moveTo>
                    <a:pt x="69" y="91"/>
                  </a:moveTo>
                  <a:cubicBezTo>
                    <a:pt x="96" y="95"/>
                    <a:pt x="96" y="95"/>
                    <a:pt x="96" y="95"/>
                  </a:cubicBezTo>
                  <a:cubicBezTo>
                    <a:pt x="108" y="70"/>
                    <a:pt x="108" y="70"/>
                    <a:pt x="108" y="70"/>
                  </a:cubicBezTo>
                  <a:cubicBezTo>
                    <a:pt x="119" y="45"/>
                    <a:pt x="119" y="45"/>
                    <a:pt x="119" y="45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78" y="1"/>
                    <a:pt x="65" y="0"/>
                    <a:pt x="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3"/>
                    <a:pt x="30" y="27"/>
                    <a:pt x="30" y="27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41" y="87"/>
                    <a:pt x="41" y="87"/>
                    <a:pt x="41" y="87"/>
                  </a:cubicBezTo>
                  <a:lnTo>
                    <a:pt x="69" y="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55613" y="2759075"/>
              <a:ext cx="119063" cy="128588"/>
            </a:xfrm>
            <a:custGeom>
              <a:avLst/>
              <a:gdLst/>
              <a:ahLst/>
              <a:cxnLst>
                <a:cxn ang="0">
                  <a:pos x="75" y="39"/>
                </a:cxn>
                <a:cxn ang="0">
                  <a:pos x="54" y="12"/>
                </a:cxn>
                <a:cxn ang="0">
                  <a:pos x="18" y="22"/>
                </a:cxn>
                <a:cxn ang="0">
                  <a:pos x="0" y="51"/>
                </a:cxn>
                <a:cxn ang="0">
                  <a:pos x="49" y="81"/>
                </a:cxn>
                <a:cxn ang="0">
                  <a:pos x="75" y="39"/>
                </a:cxn>
              </a:cxnLst>
              <a:rect l="0" t="0" r="r" b="b"/>
              <a:pathLst>
                <a:path w="75" h="81">
                  <a:moveTo>
                    <a:pt x="75" y="39"/>
                  </a:moveTo>
                  <a:cubicBezTo>
                    <a:pt x="65" y="15"/>
                    <a:pt x="54" y="12"/>
                    <a:pt x="54" y="12"/>
                  </a:cubicBezTo>
                  <a:cubicBezTo>
                    <a:pt x="35" y="0"/>
                    <a:pt x="18" y="22"/>
                    <a:pt x="18" y="2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9" y="81"/>
                    <a:pt x="49" y="81"/>
                    <a:pt x="49" y="81"/>
                  </a:cubicBezTo>
                  <a:lnTo>
                    <a:pt x="75" y="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990601" y="2362200"/>
            <a:ext cx="533575" cy="685800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066801" y="4495801"/>
            <a:ext cx="513895" cy="612775"/>
            <a:chOff x="1939926" y="1295399"/>
            <a:chExt cx="277813" cy="390525"/>
          </a:xfrm>
          <a:solidFill>
            <a:schemeClr val="bg1"/>
          </a:solidFill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027238" y="1295399"/>
              <a:ext cx="100013" cy="1016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1981201" y="1412874"/>
              <a:ext cx="195263" cy="109538"/>
            </a:xfrm>
            <a:custGeom>
              <a:avLst/>
              <a:gdLst/>
              <a:ahLst/>
              <a:cxnLst>
                <a:cxn ang="0">
                  <a:pos x="51" y="35"/>
                </a:cxn>
                <a:cxn ang="0">
                  <a:pos x="44" y="42"/>
                </a:cxn>
                <a:cxn ang="0">
                  <a:pos x="41" y="42"/>
                </a:cxn>
                <a:cxn ang="0">
                  <a:pos x="34" y="35"/>
                </a:cxn>
                <a:cxn ang="0">
                  <a:pos x="33" y="32"/>
                </a:cxn>
                <a:cxn ang="0">
                  <a:pos x="37" y="14"/>
                </a:cxn>
                <a:cxn ang="0">
                  <a:pos x="37" y="12"/>
                </a:cxn>
                <a:cxn ang="0">
                  <a:pos x="37" y="8"/>
                </a:cxn>
                <a:cxn ang="0">
                  <a:pos x="38" y="7"/>
                </a:cxn>
                <a:cxn ang="0">
                  <a:pos x="47" y="7"/>
                </a:cxn>
                <a:cxn ang="0">
                  <a:pos x="48" y="8"/>
                </a:cxn>
                <a:cxn ang="0">
                  <a:pos x="48" y="12"/>
                </a:cxn>
                <a:cxn ang="0">
                  <a:pos x="48" y="14"/>
                </a:cxn>
                <a:cxn ang="0">
                  <a:pos x="52" y="32"/>
                </a:cxn>
                <a:cxn ang="0">
                  <a:pos x="51" y="35"/>
                </a:cxn>
                <a:cxn ang="0">
                  <a:pos x="84" y="46"/>
                </a:cxn>
                <a:cxn ang="0">
                  <a:pos x="70" y="7"/>
                </a:cxn>
                <a:cxn ang="0">
                  <a:pos x="60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15" y="7"/>
                </a:cxn>
                <a:cxn ang="0">
                  <a:pos x="0" y="46"/>
                </a:cxn>
                <a:cxn ang="0">
                  <a:pos x="2" y="48"/>
                </a:cxn>
                <a:cxn ang="0">
                  <a:pos x="13" y="48"/>
                </a:cxn>
                <a:cxn ang="0">
                  <a:pos x="16" y="46"/>
                </a:cxn>
                <a:cxn ang="0">
                  <a:pos x="23" y="28"/>
                </a:cxn>
                <a:cxn ang="0">
                  <a:pos x="23" y="28"/>
                </a:cxn>
                <a:cxn ang="0">
                  <a:pos x="24" y="46"/>
                </a:cxn>
                <a:cxn ang="0">
                  <a:pos x="26" y="48"/>
                </a:cxn>
                <a:cxn ang="0">
                  <a:pos x="61" y="48"/>
                </a:cxn>
                <a:cxn ang="0">
                  <a:pos x="63" y="45"/>
                </a:cxn>
                <a:cxn ang="0">
                  <a:pos x="63" y="28"/>
                </a:cxn>
                <a:cxn ang="0">
                  <a:pos x="64" y="27"/>
                </a:cxn>
                <a:cxn ang="0">
                  <a:pos x="71" y="46"/>
                </a:cxn>
                <a:cxn ang="0">
                  <a:pos x="73" y="48"/>
                </a:cxn>
                <a:cxn ang="0">
                  <a:pos x="82" y="48"/>
                </a:cxn>
                <a:cxn ang="0">
                  <a:pos x="84" y="46"/>
                </a:cxn>
              </a:cxnLst>
              <a:rect l="0" t="0" r="r" b="b"/>
              <a:pathLst>
                <a:path w="85" h="48">
                  <a:moveTo>
                    <a:pt x="51" y="35"/>
                  </a:moveTo>
                  <a:cubicBezTo>
                    <a:pt x="44" y="42"/>
                    <a:pt x="44" y="42"/>
                    <a:pt x="44" y="42"/>
                  </a:cubicBezTo>
                  <a:cubicBezTo>
                    <a:pt x="43" y="42"/>
                    <a:pt x="42" y="42"/>
                    <a:pt x="41" y="42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4"/>
                    <a:pt x="33" y="33"/>
                    <a:pt x="33" y="32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2"/>
                  </a:cubicBezTo>
                  <a:cubicBezTo>
                    <a:pt x="37" y="11"/>
                    <a:pt x="37" y="8"/>
                    <a:pt x="37" y="8"/>
                  </a:cubicBezTo>
                  <a:cubicBezTo>
                    <a:pt x="37" y="8"/>
                    <a:pt x="37" y="7"/>
                    <a:pt x="38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7"/>
                    <a:pt x="48" y="8"/>
                    <a:pt x="48" y="8"/>
                  </a:cubicBezTo>
                  <a:cubicBezTo>
                    <a:pt x="48" y="8"/>
                    <a:pt x="48" y="11"/>
                    <a:pt x="48" y="12"/>
                  </a:cubicBezTo>
                  <a:cubicBezTo>
                    <a:pt x="48" y="13"/>
                    <a:pt x="48" y="13"/>
                    <a:pt x="48" y="14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4"/>
                    <a:pt x="51" y="35"/>
                  </a:cubicBezTo>
                  <a:moveTo>
                    <a:pt x="84" y="46"/>
                  </a:moveTo>
                  <a:cubicBezTo>
                    <a:pt x="70" y="7"/>
                    <a:pt x="70" y="7"/>
                    <a:pt x="70" y="7"/>
                  </a:cubicBezTo>
                  <a:cubicBezTo>
                    <a:pt x="69" y="6"/>
                    <a:pt x="66" y="0"/>
                    <a:pt x="60" y="0"/>
                  </a:cubicBezTo>
                  <a:cubicBezTo>
                    <a:pt x="59" y="0"/>
                    <a:pt x="27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5" y="6"/>
                    <a:pt x="15" y="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8"/>
                    <a:pt x="2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5" y="48"/>
                    <a:pt x="16" y="46"/>
                    <a:pt x="16" y="46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5"/>
                    <a:pt x="23" y="28"/>
                  </a:cubicBezTo>
                  <a:cubicBezTo>
                    <a:pt x="23" y="31"/>
                    <a:pt x="23" y="41"/>
                    <a:pt x="24" y="46"/>
                  </a:cubicBezTo>
                  <a:cubicBezTo>
                    <a:pt x="24" y="47"/>
                    <a:pt x="24" y="48"/>
                    <a:pt x="26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4" y="48"/>
                    <a:pt x="63" y="47"/>
                    <a:pt x="63" y="45"/>
                  </a:cubicBezTo>
                  <a:cubicBezTo>
                    <a:pt x="63" y="40"/>
                    <a:pt x="63" y="31"/>
                    <a:pt x="63" y="28"/>
                  </a:cubicBezTo>
                  <a:cubicBezTo>
                    <a:pt x="63" y="26"/>
                    <a:pt x="64" y="27"/>
                    <a:pt x="64" y="27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1" y="46"/>
                    <a:pt x="71" y="48"/>
                    <a:pt x="73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5" y="48"/>
                    <a:pt x="85" y="47"/>
                    <a:pt x="84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939926" y="1541461"/>
              <a:ext cx="277813" cy="144463"/>
            </a:xfrm>
            <a:custGeom>
              <a:avLst/>
              <a:gdLst/>
              <a:ahLst/>
              <a:cxnLst>
                <a:cxn ang="0">
                  <a:pos x="119" y="8"/>
                </a:cxn>
                <a:cxn ang="0">
                  <a:pos x="114" y="0"/>
                </a:cxn>
                <a:cxn ang="0">
                  <a:pos x="7" y="0"/>
                </a:cxn>
                <a:cxn ang="0">
                  <a:pos x="2" y="8"/>
                </a:cxn>
                <a:cxn ang="0">
                  <a:pos x="5" y="17"/>
                </a:cxn>
                <a:cxn ang="0">
                  <a:pos x="12" y="25"/>
                </a:cxn>
                <a:cxn ang="0">
                  <a:pos x="17" y="32"/>
                </a:cxn>
                <a:cxn ang="0">
                  <a:pos x="22" y="56"/>
                </a:cxn>
                <a:cxn ang="0">
                  <a:pos x="31" y="63"/>
                </a:cxn>
                <a:cxn ang="0">
                  <a:pos x="90" y="63"/>
                </a:cxn>
                <a:cxn ang="0">
                  <a:pos x="99" y="56"/>
                </a:cxn>
                <a:cxn ang="0">
                  <a:pos x="104" y="32"/>
                </a:cxn>
                <a:cxn ang="0">
                  <a:pos x="109" y="25"/>
                </a:cxn>
                <a:cxn ang="0">
                  <a:pos x="115" y="17"/>
                </a:cxn>
                <a:cxn ang="0">
                  <a:pos x="119" y="8"/>
                </a:cxn>
              </a:cxnLst>
              <a:rect l="0" t="0" r="r" b="b"/>
              <a:pathLst>
                <a:path w="121" h="63">
                  <a:moveTo>
                    <a:pt x="119" y="8"/>
                  </a:moveTo>
                  <a:cubicBezTo>
                    <a:pt x="121" y="4"/>
                    <a:pt x="118" y="0"/>
                    <a:pt x="11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0" y="4"/>
                    <a:pt x="2" y="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21"/>
                    <a:pt x="10" y="25"/>
                    <a:pt x="12" y="25"/>
                  </a:cubicBezTo>
                  <a:cubicBezTo>
                    <a:pt x="14" y="25"/>
                    <a:pt x="16" y="28"/>
                    <a:pt x="17" y="32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60"/>
                    <a:pt x="26" y="63"/>
                    <a:pt x="31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4" y="63"/>
                    <a:pt x="98" y="60"/>
                    <a:pt x="99" y="5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7" y="25"/>
                    <a:pt x="109" y="25"/>
                  </a:cubicBezTo>
                  <a:cubicBezTo>
                    <a:pt x="111" y="25"/>
                    <a:pt x="114" y="21"/>
                    <a:pt x="115" y="17"/>
                  </a:cubicBezTo>
                  <a:lnTo>
                    <a:pt x="119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19" y="6064956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728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" b="916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1450" y="7620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Control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41148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Internal control system should be designed to mitigate: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Errors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Fraud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Weaknesses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the internal control system create fraud opportunities. 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19" y="6064956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506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1"/>
          <p:cNvSpPr txBox="1"/>
          <p:nvPr/>
        </p:nvSpPr>
        <p:spPr>
          <a:xfrm>
            <a:off x="304800" y="1255931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Internal Control is a process effected by an entity’s Board of Directors, Management, and other personnel designed to provide reasonable assurance regarding the achievements of objectives in the following categories: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Effectiveness &amp; efficiency of operations.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Reliability of financial reporting.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Compliance with applicable laws and regulations.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Enterprise Risk Management is the discipline of implementing and monitoring internal controls in order to identify and mitigate risk.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COSO has recommended 17 principles required for effective internal control.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19" y="6064956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6200" y="304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Internal Control?</a:t>
            </a:r>
          </a:p>
        </p:txBody>
      </p:sp>
    </p:spTree>
    <p:extLst>
      <p:ext uri="{BB962C8B-B14F-4D97-AF65-F5344CB8AC3E}">
        <p14:creationId xmlns:p14="http://schemas.microsoft.com/office/powerpoint/2010/main" val="675856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COSO Framework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690688"/>
            <a:ext cx="4876800" cy="448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19" y="6064956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487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CDB7-52C7-407A-9D61-3D60DE0C9C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479" y="146444"/>
            <a:ext cx="89414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Integrated COSO Components for Financial Reporting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91866" y="1537134"/>
            <a:ext cx="8786371" cy="4942444"/>
            <a:chOff x="324" y="1054"/>
            <a:chExt cx="4999" cy="2812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4" y="1054"/>
              <a:ext cx="4999" cy="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354" y="1505"/>
              <a:ext cx="4928" cy="2354"/>
              <a:chOff x="354" y="1505"/>
              <a:chExt cx="4928" cy="2354"/>
            </a:xfrm>
          </p:grpSpPr>
          <p:sp>
            <p:nvSpPr>
              <p:cNvPr id="102" name="Rectangle 5"/>
              <p:cNvSpPr>
                <a:spLocks noChangeArrowheads="1"/>
              </p:cNvSpPr>
              <p:nvPr/>
            </p:nvSpPr>
            <p:spPr bwMode="auto">
              <a:xfrm>
                <a:off x="354" y="1505"/>
                <a:ext cx="4928" cy="207"/>
              </a:xfrm>
              <a:prstGeom prst="rect">
                <a:avLst/>
              </a:prstGeom>
              <a:solidFill>
                <a:srgbClr val="D1D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Rectangle 6"/>
              <p:cNvSpPr>
                <a:spLocks noChangeArrowheads="1"/>
              </p:cNvSpPr>
              <p:nvPr/>
            </p:nvSpPr>
            <p:spPr bwMode="auto">
              <a:xfrm>
                <a:off x="354" y="1712"/>
                <a:ext cx="4928" cy="157"/>
              </a:xfrm>
              <a:prstGeom prst="rect">
                <a:avLst/>
              </a:prstGeom>
              <a:solidFill>
                <a:srgbClr val="D3DD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4" name="Rectangle 7"/>
              <p:cNvSpPr>
                <a:spLocks noChangeArrowheads="1"/>
              </p:cNvSpPr>
              <p:nvPr/>
            </p:nvSpPr>
            <p:spPr bwMode="auto">
              <a:xfrm>
                <a:off x="354" y="1869"/>
                <a:ext cx="4928" cy="83"/>
              </a:xfrm>
              <a:prstGeom prst="rect">
                <a:avLst/>
              </a:prstGeom>
              <a:solidFill>
                <a:srgbClr val="D4D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5" name="Rectangle 8"/>
              <p:cNvSpPr>
                <a:spLocks noChangeArrowheads="1"/>
              </p:cNvSpPr>
              <p:nvPr/>
            </p:nvSpPr>
            <p:spPr bwMode="auto">
              <a:xfrm>
                <a:off x="354" y="1952"/>
                <a:ext cx="4928" cy="82"/>
              </a:xfrm>
              <a:prstGeom prst="rect">
                <a:avLst/>
              </a:prstGeom>
              <a:solidFill>
                <a:srgbClr val="D6D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6" name="Rectangle 9"/>
              <p:cNvSpPr>
                <a:spLocks noChangeArrowheads="1"/>
              </p:cNvSpPr>
              <p:nvPr/>
            </p:nvSpPr>
            <p:spPr bwMode="auto">
              <a:xfrm>
                <a:off x="354" y="2034"/>
                <a:ext cx="4928" cy="74"/>
              </a:xfrm>
              <a:prstGeom prst="rect">
                <a:avLst/>
              </a:prstGeom>
              <a:solidFill>
                <a:srgbClr val="D7E1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7" name="Rectangle 10"/>
              <p:cNvSpPr>
                <a:spLocks noChangeArrowheads="1"/>
              </p:cNvSpPr>
              <p:nvPr/>
            </p:nvSpPr>
            <p:spPr bwMode="auto">
              <a:xfrm>
                <a:off x="354" y="2108"/>
                <a:ext cx="4928" cy="82"/>
              </a:xfrm>
              <a:prstGeom prst="rect">
                <a:avLst/>
              </a:prstGeom>
              <a:solidFill>
                <a:srgbClr val="D9E2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8" name="Rectangle 11"/>
              <p:cNvSpPr>
                <a:spLocks noChangeArrowheads="1"/>
              </p:cNvSpPr>
              <p:nvPr/>
            </p:nvSpPr>
            <p:spPr bwMode="auto">
              <a:xfrm>
                <a:off x="354" y="2190"/>
                <a:ext cx="4928" cy="74"/>
              </a:xfrm>
              <a:prstGeom prst="rect">
                <a:avLst/>
              </a:prstGeom>
              <a:solidFill>
                <a:srgbClr val="DBE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9" name="Rectangle 12"/>
              <p:cNvSpPr>
                <a:spLocks noChangeArrowheads="1"/>
              </p:cNvSpPr>
              <p:nvPr/>
            </p:nvSpPr>
            <p:spPr bwMode="auto">
              <a:xfrm>
                <a:off x="354" y="2264"/>
                <a:ext cx="4928" cy="74"/>
              </a:xfrm>
              <a:prstGeom prst="rect">
                <a:avLst/>
              </a:prstGeom>
              <a:solidFill>
                <a:srgbClr val="DDE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0" name="Rectangle 13"/>
              <p:cNvSpPr>
                <a:spLocks noChangeArrowheads="1"/>
              </p:cNvSpPr>
              <p:nvPr/>
            </p:nvSpPr>
            <p:spPr bwMode="auto">
              <a:xfrm>
                <a:off x="354" y="2338"/>
                <a:ext cx="4928" cy="64"/>
              </a:xfrm>
              <a:prstGeom prst="rect">
                <a:avLst/>
              </a:prstGeom>
              <a:solidFill>
                <a:srgbClr val="DFE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1" name="Rectangle 14"/>
              <p:cNvSpPr>
                <a:spLocks noChangeArrowheads="1"/>
              </p:cNvSpPr>
              <p:nvPr/>
            </p:nvSpPr>
            <p:spPr bwMode="auto">
              <a:xfrm>
                <a:off x="354" y="2402"/>
                <a:ext cx="4928" cy="74"/>
              </a:xfrm>
              <a:prstGeom prst="rect">
                <a:avLst/>
              </a:prstGeom>
              <a:solidFill>
                <a:srgbClr val="E1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Rectangle 15"/>
              <p:cNvSpPr>
                <a:spLocks noChangeArrowheads="1"/>
              </p:cNvSpPr>
              <p:nvPr/>
            </p:nvSpPr>
            <p:spPr bwMode="auto">
              <a:xfrm>
                <a:off x="354" y="2476"/>
                <a:ext cx="4928" cy="55"/>
              </a:xfrm>
              <a:prstGeom prst="rect">
                <a:avLst/>
              </a:prstGeom>
              <a:solidFill>
                <a:srgbClr val="E3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3" name="Rectangle 16"/>
              <p:cNvSpPr>
                <a:spLocks noChangeArrowheads="1"/>
              </p:cNvSpPr>
              <p:nvPr/>
            </p:nvSpPr>
            <p:spPr bwMode="auto">
              <a:xfrm>
                <a:off x="354" y="2531"/>
                <a:ext cx="4928" cy="64"/>
              </a:xfrm>
              <a:prstGeom prst="rect">
                <a:avLst/>
              </a:prstGeom>
              <a:solidFill>
                <a:srgbClr val="E5EB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4" name="Rectangle 17"/>
              <p:cNvSpPr>
                <a:spLocks noChangeArrowheads="1"/>
              </p:cNvSpPr>
              <p:nvPr/>
            </p:nvSpPr>
            <p:spPr bwMode="auto">
              <a:xfrm>
                <a:off x="354" y="2595"/>
                <a:ext cx="4928" cy="55"/>
              </a:xfrm>
              <a:prstGeom prst="rect">
                <a:avLst/>
              </a:prstGeom>
              <a:solidFill>
                <a:srgbClr val="E7EC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Rectangle 18"/>
              <p:cNvSpPr>
                <a:spLocks noChangeArrowheads="1"/>
              </p:cNvSpPr>
              <p:nvPr/>
            </p:nvSpPr>
            <p:spPr bwMode="auto">
              <a:xfrm>
                <a:off x="354" y="2650"/>
                <a:ext cx="4928" cy="64"/>
              </a:xfrm>
              <a:prstGeom prst="rect">
                <a:avLst/>
              </a:prstGeom>
              <a:solidFill>
                <a:srgbClr val="E9EE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Rectangle 19"/>
              <p:cNvSpPr>
                <a:spLocks noChangeArrowheads="1"/>
              </p:cNvSpPr>
              <p:nvPr/>
            </p:nvSpPr>
            <p:spPr bwMode="auto">
              <a:xfrm>
                <a:off x="354" y="2714"/>
                <a:ext cx="4928" cy="56"/>
              </a:xfrm>
              <a:prstGeom prst="rect">
                <a:avLst/>
              </a:prstGeom>
              <a:solidFill>
                <a:srgbClr val="EBE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7" name="Rectangle 20"/>
              <p:cNvSpPr>
                <a:spLocks noChangeArrowheads="1"/>
              </p:cNvSpPr>
              <p:nvPr/>
            </p:nvSpPr>
            <p:spPr bwMode="auto">
              <a:xfrm>
                <a:off x="354" y="2770"/>
                <a:ext cx="4928" cy="36"/>
              </a:xfrm>
              <a:prstGeom prst="rect">
                <a:avLst/>
              </a:prstGeom>
              <a:solidFill>
                <a:srgbClr val="ECF1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Rectangle 21"/>
              <p:cNvSpPr>
                <a:spLocks noChangeArrowheads="1"/>
              </p:cNvSpPr>
              <p:nvPr/>
            </p:nvSpPr>
            <p:spPr bwMode="auto">
              <a:xfrm>
                <a:off x="354" y="2806"/>
                <a:ext cx="4928" cy="46"/>
              </a:xfrm>
              <a:prstGeom prst="rect">
                <a:avLst/>
              </a:prstGeom>
              <a:solidFill>
                <a:srgbClr val="EEF1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" name="Rectangle 22"/>
              <p:cNvSpPr>
                <a:spLocks noChangeArrowheads="1"/>
              </p:cNvSpPr>
              <p:nvPr/>
            </p:nvSpPr>
            <p:spPr bwMode="auto">
              <a:xfrm>
                <a:off x="354" y="2852"/>
                <a:ext cx="4928" cy="64"/>
              </a:xfrm>
              <a:prstGeom prst="rect">
                <a:avLst/>
              </a:prstGeom>
              <a:solidFill>
                <a:srgbClr val="EFF3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Rectangle 23"/>
              <p:cNvSpPr>
                <a:spLocks noChangeArrowheads="1"/>
              </p:cNvSpPr>
              <p:nvPr/>
            </p:nvSpPr>
            <p:spPr bwMode="auto">
              <a:xfrm>
                <a:off x="354" y="2916"/>
                <a:ext cx="4928" cy="65"/>
              </a:xfrm>
              <a:prstGeom prst="rect">
                <a:avLst/>
              </a:prstGeom>
              <a:solidFill>
                <a:srgbClr val="F1F4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1" name="Rectangle 24"/>
              <p:cNvSpPr>
                <a:spLocks noChangeArrowheads="1"/>
              </p:cNvSpPr>
              <p:nvPr/>
            </p:nvSpPr>
            <p:spPr bwMode="auto">
              <a:xfrm>
                <a:off x="354" y="2981"/>
                <a:ext cx="4928" cy="65"/>
              </a:xfrm>
              <a:prstGeom prst="rect">
                <a:avLst/>
              </a:prstGeom>
              <a:solidFill>
                <a:srgbClr val="F3F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2" name="Rectangle 25"/>
              <p:cNvSpPr>
                <a:spLocks noChangeArrowheads="1"/>
              </p:cNvSpPr>
              <p:nvPr/>
            </p:nvSpPr>
            <p:spPr bwMode="auto">
              <a:xfrm>
                <a:off x="354" y="3046"/>
                <a:ext cx="4928" cy="55"/>
              </a:xfrm>
              <a:prstGeom prst="rect">
                <a:avLst/>
              </a:prstGeom>
              <a:solidFill>
                <a:srgbClr val="F4F7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3" name="Rectangle 26"/>
              <p:cNvSpPr>
                <a:spLocks noChangeArrowheads="1"/>
              </p:cNvSpPr>
              <p:nvPr/>
            </p:nvSpPr>
            <p:spPr bwMode="auto">
              <a:xfrm>
                <a:off x="354" y="3101"/>
                <a:ext cx="4928" cy="82"/>
              </a:xfrm>
              <a:prstGeom prst="rect">
                <a:avLst/>
              </a:prstGeom>
              <a:solidFill>
                <a:srgbClr val="F6F8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4" name="Rectangle 27"/>
              <p:cNvSpPr>
                <a:spLocks noChangeArrowheads="1"/>
              </p:cNvSpPr>
              <p:nvPr/>
            </p:nvSpPr>
            <p:spPr bwMode="auto">
              <a:xfrm>
                <a:off x="354" y="3183"/>
                <a:ext cx="4928" cy="92"/>
              </a:xfrm>
              <a:prstGeom prst="rect">
                <a:avLst/>
              </a:prstGeom>
              <a:solidFill>
                <a:srgbClr val="F8F9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5" name="Rectangle 28"/>
              <p:cNvSpPr>
                <a:spLocks noChangeArrowheads="1"/>
              </p:cNvSpPr>
              <p:nvPr/>
            </p:nvSpPr>
            <p:spPr bwMode="auto">
              <a:xfrm>
                <a:off x="354" y="3275"/>
                <a:ext cx="4928" cy="83"/>
              </a:xfrm>
              <a:prstGeom prst="rect">
                <a:avLst/>
              </a:prstGeom>
              <a:solidFill>
                <a:srgbClr val="F9FB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6" name="Rectangle 29"/>
              <p:cNvSpPr>
                <a:spLocks noChangeArrowheads="1"/>
              </p:cNvSpPr>
              <p:nvPr/>
            </p:nvSpPr>
            <p:spPr bwMode="auto">
              <a:xfrm>
                <a:off x="354" y="3358"/>
                <a:ext cx="4928" cy="157"/>
              </a:xfrm>
              <a:prstGeom prst="rect">
                <a:avLst/>
              </a:prstGeom>
              <a:solidFill>
                <a:srgbClr val="FBFC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7" name="Rectangle 30"/>
              <p:cNvSpPr>
                <a:spLocks noChangeArrowheads="1"/>
              </p:cNvSpPr>
              <p:nvPr/>
            </p:nvSpPr>
            <p:spPr bwMode="auto">
              <a:xfrm>
                <a:off x="354" y="3515"/>
                <a:ext cx="4928" cy="211"/>
              </a:xfrm>
              <a:prstGeom prst="rect">
                <a:avLst/>
              </a:prstGeom>
              <a:solidFill>
                <a:srgbClr val="FDFD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8" name="Rectangle 31"/>
              <p:cNvSpPr>
                <a:spLocks noChangeArrowheads="1"/>
              </p:cNvSpPr>
              <p:nvPr/>
            </p:nvSpPr>
            <p:spPr bwMode="auto">
              <a:xfrm>
                <a:off x="354" y="3726"/>
                <a:ext cx="4928" cy="1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" name="Group 73"/>
            <p:cNvGrpSpPr>
              <a:grpSpLocks/>
            </p:cNvGrpSpPr>
            <p:nvPr/>
          </p:nvGrpSpPr>
          <p:grpSpPr bwMode="auto">
            <a:xfrm>
              <a:off x="354" y="1059"/>
              <a:ext cx="4929" cy="447"/>
              <a:chOff x="354" y="1059"/>
              <a:chExt cx="4929" cy="447"/>
            </a:xfrm>
          </p:grpSpPr>
          <p:sp>
            <p:nvSpPr>
              <p:cNvPr id="62" name="Rectangle 33"/>
              <p:cNvSpPr>
                <a:spLocks noChangeArrowheads="1"/>
              </p:cNvSpPr>
              <p:nvPr/>
            </p:nvSpPr>
            <p:spPr bwMode="auto">
              <a:xfrm>
                <a:off x="354" y="1059"/>
                <a:ext cx="261" cy="447"/>
              </a:xfrm>
              <a:prstGeom prst="rect">
                <a:avLst/>
              </a:prstGeom>
              <a:solidFill>
                <a:srgbClr val="D1D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Rectangle 34"/>
              <p:cNvSpPr>
                <a:spLocks noChangeArrowheads="1"/>
              </p:cNvSpPr>
              <p:nvPr/>
            </p:nvSpPr>
            <p:spPr bwMode="auto">
              <a:xfrm>
                <a:off x="615" y="1059"/>
                <a:ext cx="192" cy="447"/>
              </a:xfrm>
              <a:prstGeom prst="rect">
                <a:avLst/>
              </a:prstGeom>
              <a:solidFill>
                <a:srgbClr val="D3DD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Rectangle 35"/>
              <p:cNvSpPr>
                <a:spLocks noChangeArrowheads="1"/>
              </p:cNvSpPr>
              <p:nvPr/>
            </p:nvSpPr>
            <p:spPr bwMode="auto">
              <a:xfrm>
                <a:off x="807" y="1059"/>
                <a:ext cx="116" cy="447"/>
              </a:xfrm>
              <a:prstGeom prst="rect">
                <a:avLst/>
              </a:prstGeom>
              <a:solidFill>
                <a:srgbClr val="D4D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Rectangle 36"/>
              <p:cNvSpPr>
                <a:spLocks noChangeArrowheads="1"/>
              </p:cNvSpPr>
              <p:nvPr/>
            </p:nvSpPr>
            <p:spPr bwMode="auto">
              <a:xfrm>
                <a:off x="923" y="1059"/>
                <a:ext cx="115" cy="447"/>
              </a:xfrm>
              <a:prstGeom prst="rect">
                <a:avLst/>
              </a:prstGeom>
              <a:solidFill>
                <a:srgbClr val="D6E0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Rectangle 37"/>
              <p:cNvSpPr>
                <a:spLocks noChangeArrowheads="1"/>
              </p:cNvSpPr>
              <p:nvPr/>
            </p:nvSpPr>
            <p:spPr bwMode="auto">
              <a:xfrm>
                <a:off x="1038" y="1059"/>
                <a:ext cx="116" cy="447"/>
              </a:xfrm>
              <a:prstGeom prst="rect">
                <a:avLst/>
              </a:prstGeom>
              <a:solidFill>
                <a:srgbClr val="D8E1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Rectangle 38"/>
              <p:cNvSpPr>
                <a:spLocks noChangeArrowheads="1"/>
              </p:cNvSpPr>
              <p:nvPr/>
            </p:nvSpPr>
            <p:spPr bwMode="auto">
              <a:xfrm>
                <a:off x="1154" y="1059"/>
                <a:ext cx="96" cy="447"/>
              </a:xfrm>
              <a:prstGeom prst="rect">
                <a:avLst/>
              </a:prstGeom>
              <a:solidFill>
                <a:srgbClr val="DAE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Rectangle 39"/>
              <p:cNvSpPr>
                <a:spLocks noChangeArrowheads="1"/>
              </p:cNvSpPr>
              <p:nvPr/>
            </p:nvSpPr>
            <p:spPr bwMode="auto">
              <a:xfrm>
                <a:off x="1250" y="1059"/>
                <a:ext cx="96" cy="447"/>
              </a:xfrm>
              <a:prstGeom prst="rect">
                <a:avLst/>
              </a:prstGeom>
              <a:solidFill>
                <a:srgbClr val="DCE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Rectangle 40"/>
              <p:cNvSpPr>
                <a:spLocks noChangeArrowheads="1"/>
              </p:cNvSpPr>
              <p:nvPr/>
            </p:nvSpPr>
            <p:spPr bwMode="auto">
              <a:xfrm>
                <a:off x="1346" y="1059"/>
                <a:ext cx="77" cy="447"/>
              </a:xfrm>
              <a:prstGeom prst="rect">
                <a:avLst/>
              </a:prstGeom>
              <a:solidFill>
                <a:srgbClr val="DEE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Rectangle 41"/>
              <p:cNvSpPr>
                <a:spLocks noChangeArrowheads="1"/>
              </p:cNvSpPr>
              <p:nvPr/>
            </p:nvSpPr>
            <p:spPr bwMode="auto">
              <a:xfrm>
                <a:off x="1423" y="1059"/>
                <a:ext cx="77" cy="447"/>
              </a:xfrm>
              <a:prstGeom prst="rect">
                <a:avLst/>
              </a:prstGeom>
              <a:solidFill>
                <a:srgbClr val="E0E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Rectangle 42"/>
              <p:cNvSpPr>
                <a:spLocks noChangeArrowheads="1"/>
              </p:cNvSpPr>
              <p:nvPr/>
            </p:nvSpPr>
            <p:spPr bwMode="auto">
              <a:xfrm>
                <a:off x="1500" y="1059"/>
                <a:ext cx="58" cy="447"/>
              </a:xfrm>
              <a:prstGeom prst="rect">
                <a:avLst/>
              </a:prstGeom>
              <a:solidFill>
                <a:srgbClr val="E1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Rectangle 43"/>
              <p:cNvSpPr>
                <a:spLocks noChangeArrowheads="1"/>
              </p:cNvSpPr>
              <p:nvPr/>
            </p:nvSpPr>
            <p:spPr bwMode="auto">
              <a:xfrm>
                <a:off x="1558" y="1059"/>
                <a:ext cx="77" cy="447"/>
              </a:xfrm>
              <a:prstGeom prst="rect">
                <a:avLst/>
              </a:prstGeom>
              <a:solidFill>
                <a:srgbClr val="E3E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Rectangle 44"/>
              <p:cNvSpPr>
                <a:spLocks noChangeArrowheads="1"/>
              </p:cNvSpPr>
              <p:nvPr/>
            </p:nvSpPr>
            <p:spPr bwMode="auto">
              <a:xfrm>
                <a:off x="1635" y="1059"/>
                <a:ext cx="96" cy="447"/>
              </a:xfrm>
              <a:prstGeom prst="rect">
                <a:avLst/>
              </a:prstGeom>
              <a:solidFill>
                <a:srgbClr val="E5EB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Rectangle 45"/>
              <p:cNvSpPr>
                <a:spLocks noChangeArrowheads="1"/>
              </p:cNvSpPr>
              <p:nvPr/>
            </p:nvSpPr>
            <p:spPr bwMode="auto">
              <a:xfrm>
                <a:off x="1731" y="1059"/>
                <a:ext cx="77" cy="447"/>
              </a:xfrm>
              <a:prstGeom prst="rect">
                <a:avLst/>
              </a:prstGeom>
              <a:solidFill>
                <a:srgbClr val="E7ED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Rectangle 46"/>
              <p:cNvSpPr>
                <a:spLocks noChangeArrowheads="1"/>
              </p:cNvSpPr>
              <p:nvPr/>
            </p:nvSpPr>
            <p:spPr bwMode="auto">
              <a:xfrm>
                <a:off x="1808" y="1059"/>
                <a:ext cx="97" cy="447"/>
              </a:xfrm>
              <a:prstGeom prst="rect">
                <a:avLst/>
              </a:prstGeom>
              <a:solidFill>
                <a:srgbClr val="E9EE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Rectangle 47"/>
              <p:cNvSpPr>
                <a:spLocks noChangeArrowheads="1"/>
              </p:cNvSpPr>
              <p:nvPr/>
            </p:nvSpPr>
            <p:spPr bwMode="auto">
              <a:xfrm>
                <a:off x="1905" y="1059"/>
                <a:ext cx="115" cy="447"/>
              </a:xfrm>
              <a:prstGeom prst="rect">
                <a:avLst/>
              </a:prstGeom>
              <a:solidFill>
                <a:srgbClr val="EBF0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Rectangle 48"/>
              <p:cNvSpPr>
                <a:spLocks noChangeArrowheads="1"/>
              </p:cNvSpPr>
              <p:nvPr/>
            </p:nvSpPr>
            <p:spPr bwMode="auto">
              <a:xfrm>
                <a:off x="2020" y="1059"/>
                <a:ext cx="96" cy="447"/>
              </a:xfrm>
              <a:prstGeom prst="rect">
                <a:avLst/>
              </a:prstGeom>
              <a:solidFill>
                <a:srgbClr val="EDF1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Rectangle 49"/>
              <p:cNvSpPr>
                <a:spLocks noChangeArrowheads="1"/>
              </p:cNvSpPr>
              <p:nvPr/>
            </p:nvSpPr>
            <p:spPr bwMode="auto">
              <a:xfrm>
                <a:off x="2116" y="1059"/>
                <a:ext cx="97" cy="447"/>
              </a:xfrm>
              <a:prstGeom prst="rect">
                <a:avLst/>
              </a:prstGeom>
              <a:solidFill>
                <a:srgbClr val="EEF3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Rectangle 50"/>
              <p:cNvSpPr>
                <a:spLocks noChangeArrowheads="1"/>
              </p:cNvSpPr>
              <p:nvPr/>
            </p:nvSpPr>
            <p:spPr bwMode="auto">
              <a:xfrm>
                <a:off x="2213" y="1059"/>
                <a:ext cx="173" cy="447"/>
              </a:xfrm>
              <a:prstGeom prst="rect">
                <a:avLst/>
              </a:prstGeom>
              <a:solidFill>
                <a:srgbClr val="F0F4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Rectangle 51"/>
              <p:cNvSpPr>
                <a:spLocks noChangeArrowheads="1"/>
              </p:cNvSpPr>
              <p:nvPr/>
            </p:nvSpPr>
            <p:spPr bwMode="auto">
              <a:xfrm>
                <a:off x="2386" y="1059"/>
                <a:ext cx="269" cy="447"/>
              </a:xfrm>
              <a:prstGeom prst="rect">
                <a:avLst/>
              </a:prstGeom>
              <a:solidFill>
                <a:srgbClr val="F2F5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Rectangle 52"/>
              <p:cNvSpPr>
                <a:spLocks noChangeArrowheads="1"/>
              </p:cNvSpPr>
              <p:nvPr/>
            </p:nvSpPr>
            <p:spPr bwMode="auto">
              <a:xfrm>
                <a:off x="2655" y="1059"/>
                <a:ext cx="521" cy="447"/>
              </a:xfrm>
              <a:prstGeom prst="rect">
                <a:avLst/>
              </a:prstGeom>
              <a:solidFill>
                <a:srgbClr val="F3F7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Rectangle 53"/>
              <p:cNvSpPr>
                <a:spLocks noChangeArrowheads="1"/>
              </p:cNvSpPr>
              <p:nvPr/>
            </p:nvSpPr>
            <p:spPr bwMode="auto">
              <a:xfrm>
                <a:off x="3176" y="1059"/>
                <a:ext cx="173" cy="447"/>
              </a:xfrm>
              <a:prstGeom prst="rect">
                <a:avLst/>
              </a:prstGeom>
              <a:solidFill>
                <a:srgbClr val="F2F5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Rectangle 54"/>
              <p:cNvSpPr>
                <a:spLocks noChangeArrowheads="1"/>
              </p:cNvSpPr>
              <p:nvPr/>
            </p:nvSpPr>
            <p:spPr bwMode="auto">
              <a:xfrm>
                <a:off x="3349" y="1059"/>
                <a:ext cx="153" cy="447"/>
              </a:xfrm>
              <a:prstGeom prst="rect">
                <a:avLst/>
              </a:prstGeom>
              <a:solidFill>
                <a:srgbClr val="F0F4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Rectangle 55"/>
              <p:cNvSpPr>
                <a:spLocks noChangeArrowheads="1"/>
              </p:cNvSpPr>
              <p:nvPr/>
            </p:nvSpPr>
            <p:spPr bwMode="auto">
              <a:xfrm>
                <a:off x="3502" y="1059"/>
                <a:ext cx="97" cy="447"/>
              </a:xfrm>
              <a:prstGeom prst="rect">
                <a:avLst/>
              </a:prstGeom>
              <a:solidFill>
                <a:srgbClr val="EEF3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Rectangle 56"/>
              <p:cNvSpPr>
                <a:spLocks noChangeArrowheads="1"/>
              </p:cNvSpPr>
              <p:nvPr/>
            </p:nvSpPr>
            <p:spPr bwMode="auto">
              <a:xfrm>
                <a:off x="3599" y="1059"/>
                <a:ext cx="77" cy="447"/>
              </a:xfrm>
              <a:prstGeom prst="rect">
                <a:avLst/>
              </a:prstGeom>
              <a:solidFill>
                <a:srgbClr val="EDF1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Rectangle 57"/>
              <p:cNvSpPr>
                <a:spLocks noChangeArrowheads="1"/>
              </p:cNvSpPr>
              <p:nvPr/>
            </p:nvSpPr>
            <p:spPr bwMode="auto">
              <a:xfrm>
                <a:off x="3676" y="1059"/>
                <a:ext cx="96" cy="447"/>
              </a:xfrm>
              <a:prstGeom prst="rect">
                <a:avLst/>
              </a:prstGeom>
              <a:solidFill>
                <a:srgbClr val="EBF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Rectangle 58"/>
              <p:cNvSpPr>
                <a:spLocks noChangeArrowheads="1"/>
              </p:cNvSpPr>
              <p:nvPr/>
            </p:nvSpPr>
            <p:spPr bwMode="auto">
              <a:xfrm>
                <a:off x="3772" y="1059"/>
                <a:ext cx="77" cy="447"/>
              </a:xfrm>
              <a:prstGeom prst="rect">
                <a:avLst/>
              </a:prstGeom>
              <a:solidFill>
                <a:srgbClr val="E9E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Rectangle 59"/>
              <p:cNvSpPr>
                <a:spLocks noChangeArrowheads="1"/>
              </p:cNvSpPr>
              <p:nvPr/>
            </p:nvSpPr>
            <p:spPr bwMode="auto">
              <a:xfrm>
                <a:off x="3849" y="1059"/>
                <a:ext cx="58" cy="447"/>
              </a:xfrm>
              <a:prstGeom prst="rect">
                <a:avLst/>
              </a:prstGeom>
              <a:solidFill>
                <a:srgbClr val="E8ED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Rectangle 60"/>
              <p:cNvSpPr>
                <a:spLocks noChangeArrowheads="1"/>
              </p:cNvSpPr>
              <p:nvPr/>
            </p:nvSpPr>
            <p:spPr bwMode="auto">
              <a:xfrm>
                <a:off x="3907" y="1059"/>
                <a:ext cx="96" cy="447"/>
              </a:xfrm>
              <a:prstGeom prst="rect">
                <a:avLst/>
              </a:prstGeom>
              <a:solidFill>
                <a:srgbClr val="E6EC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Rectangle 61"/>
              <p:cNvSpPr>
                <a:spLocks noChangeArrowheads="1"/>
              </p:cNvSpPr>
              <p:nvPr/>
            </p:nvSpPr>
            <p:spPr bwMode="auto">
              <a:xfrm>
                <a:off x="4003" y="1059"/>
                <a:ext cx="78" cy="447"/>
              </a:xfrm>
              <a:prstGeom prst="rect">
                <a:avLst/>
              </a:prstGeom>
              <a:solidFill>
                <a:srgbClr val="E4EB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Rectangle 62"/>
              <p:cNvSpPr>
                <a:spLocks noChangeArrowheads="1"/>
              </p:cNvSpPr>
              <p:nvPr/>
            </p:nvSpPr>
            <p:spPr bwMode="auto">
              <a:xfrm>
                <a:off x="4081" y="1059"/>
                <a:ext cx="95" cy="447"/>
              </a:xfrm>
              <a:prstGeom prst="rect">
                <a:avLst/>
              </a:prstGeom>
              <a:solidFill>
                <a:srgbClr val="E2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Rectangle 63"/>
              <p:cNvSpPr>
                <a:spLocks noChangeArrowheads="1"/>
              </p:cNvSpPr>
              <p:nvPr/>
            </p:nvSpPr>
            <p:spPr bwMode="auto">
              <a:xfrm>
                <a:off x="4176" y="1059"/>
                <a:ext cx="58" cy="447"/>
              </a:xfrm>
              <a:prstGeom prst="rect">
                <a:avLst/>
              </a:prstGeom>
              <a:solidFill>
                <a:srgbClr val="E0E8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Rectangle 64"/>
              <p:cNvSpPr>
                <a:spLocks noChangeArrowheads="1"/>
              </p:cNvSpPr>
              <p:nvPr/>
            </p:nvSpPr>
            <p:spPr bwMode="auto">
              <a:xfrm>
                <a:off x="4234" y="1059"/>
                <a:ext cx="58" cy="447"/>
              </a:xfrm>
              <a:prstGeom prst="rect">
                <a:avLst/>
              </a:prstGeom>
              <a:solidFill>
                <a:srgbClr val="DFE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Rectangle 65"/>
              <p:cNvSpPr>
                <a:spLocks noChangeArrowheads="1"/>
              </p:cNvSpPr>
              <p:nvPr/>
            </p:nvSpPr>
            <p:spPr bwMode="auto">
              <a:xfrm>
                <a:off x="4292" y="1059"/>
                <a:ext cx="97" cy="447"/>
              </a:xfrm>
              <a:prstGeom prst="rect">
                <a:avLst/>
              </a:prstGeom>
              <a:solidFill>
                <a:srgbClr val="DDE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Rectangle 66"/>
              <p:cNvSpPr>
                <a:spLocks noChangeArrowheads="1"/>
              </p:cNvSpPr>
              <p:nvPr/>
            </p:nvSpPr>
            <p:spPr bwMode="auto">
              <a:xfrm>
                <a:off x="4389" y="1059"/>
                <a:ext cx="95" cy="447"/>
              </a:xfrm>
              <a:prstGeom prst="rect">
                <a:avLst/>
              </a:prstGeom>
              <a:solidFill>
                <a:srgbClr val="DBE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Rectangle 67"/>
              <p:cNvSpPr>
                <a:spLocks noChangeArrowheads="1"/>
              </p:cNvSpPr>
              <p:nvPr/>
            </p:nvSpPr>
            <p:spPr bwMode="auto">
              <a:xfrm>
                <a:off x="4484" y="1059"/>
                <a:ext cx="116" cy="447"/>
              </a:xfrm>
              <a:prstGeom prst="rect">
                <a:avLst/>
              </a:prstGeom>
              <a:solidFill>
                <a:srgbClr val="D9E2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Rectangle 68"/>
              <p:cNvSpPr>
                <a:spLocks noChangeArrowheads="1"/>
              </p:cNvSpPr>
              <p:nvPr/>
            </p:nvSpPr>
            <p:spPr bwMode="auto">
              <a:xfrm>
                <a:off x="4600" y="1059"/>
                <a:ext cx="116" cy="447"/>
              </a:xfrm>
              <a:prstGeom prst="rect">
                <a:avLst/>
              </a:prstGeom>
              <a:solidFill>
                <a:srgbClr val="D7E1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8" name="Rectangle 69"/>
              <p:cNvSpPr>
                <a:spLocks noChangeArrowheads="1"/>
              </p:cNvSpPr>
              <p:nvPr/>
            </p:nvSpPr>
            <p:spPr bwMode="auto">
              <a:xfrm>
                <a:off x="4716" y="1059"/>
                <a:ext cx="192" cy="447"/>
              </a:xfrm>
              <a:prstGeom prst="rect">
                <a:avLst/>
              </a:prstGeom>
              <a:solidFill>
                <a:srgbClr val="D5D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9" name="Rectangle 70"/>
              <p:cNvSpPr>
                <a:spLocks noChangeArrowheads="1"/>
              </p:cNvSpPr>
              <p:nvPr/>
            </p:nvSpPr>
            <p:spPr bwMode="auto">
              <a:xfrm>
                <a:off x="4908" y="1059"/>
                <a:ext cx="250" cy="447"/>
              </a:xfrm>
              <a:prstGeom prst="rect">
                <a:avLst/>
              </a:prstGeom>
              <a:solidFill>
                <a:srgbClr val="D3DE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0" name="Rectangle 71"/>
              <p:cNvSpPr>
                <a:spLocks noChangeArrowheads="1"/>
              </p:cNvSpPr>
              <p:nvPr/>
            </p:nvSpPr>
            <p:spPr bwMode="auto">
              <a:xfrm>
                <a:off x="5158" y="1059"/>
                <a:ext cx="125" cy="447"/>
              </a:xfrm>
              <a:prstGeom prst="rect">
                <a:avLst/>
              </a:prstGeom>
              <a:solidFill>
                <a:srgbClr val="D1DC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72"/>
              <p:cNvSpPr>
                <a:spLocks/>
              </p:cNvSpPr>
              <p:nvPr/>
            </p:nvSpPr>
            <p:spPr bwMode="auto">
              <a:xfrm>
                <a:off x="355" y="1059"/>
                <a:ext cx="4928" cy="447"/>
              </a:xfrm>
              <a:custGeom>
                <a:avLst/>
                <a:gdLst>
                  <a:gd name="T0" fmla="*/ 2464 w 4928"/>
                  <a:gd name="T1" fmla="*/ 0 h 447"/>
                  <a:gd name="T2" fmla="*/ 0 w 4928"/>
                  <a:gd name="T3" fmla="*/ 447 h 447"/>
                  <a:gd name="T4" fmla="*/ 4928 w 4928"/>
                  <a:gd name="T5" fmla="*/ 447 h 447"/>
                  <a:gd name="T6" fmla="*/ 2464 w 4928"/>
                  <a:gd name="T7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28" h="447">
                    <a:moveTo>
                      <a:pt x="2464" y="0"/>
                    </a:moveTo>
                    <a:lnTo>
                      <a:pt x="0" y="447"/>
                    </a:lnTo>
                    <a:lnTo>
                      <a:pt x="4928" y="447"/>
                    </a:lnTo>
                    <a:lnTo>
                      <a:pt x="2464" y="0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4367C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0" name="Rectangle 74"/>
            <p:cNvSpPr>
              <a:spLocks noChangeArrowheads="1"/>
            </p:cNvSpPr>
            <p:nvPr/>
          </p:nvSpPr>
          <p:spPr bwMode="auto">
            <a:xfrm>
              <a:off x="2268" y="1279"/>
              <a:ext cx="44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333300"/>
                  </a:solidFill>
                  <a:effectLst/>
                  <a:latin typeface="EY Gothic Cond Demi" charset="0"/>
                  <a:cs typeface="Arial" pitchFamily="34" charset="0"/>
                </a:rPr>
                <a:t>Entity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75"/>
            <p:cNvSpPr>
              <a:spLocks noChangeArrowheads="1"/>
            </p:cNvSpPr>
            <p:nvPr/>
          </p:nvSpPr>
          <p:spPr bwMode="auto">
            <a:xfrm>
              <a:off x="2579" y="1279"/>
              <a:ext cx="11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333300"/>
                  </a:solidFill>
                  <a:effectLst/>
                  <a:latin typeface="EY Gothic Cond Demi" charset="0"/>
                  <a:cs typeface="Arial" pitchFamily="34" charset="0"/>
                </a:rPr>
                <a:t>-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76"/>
            <p:cNvSpPr>
              <a:spLocks noChangeArrowheads="1"/>
            </p:cNvSpPr>
            <p:nvPr/>
          </p:nvSpPr>
          <p:spPr bwMode="auto">
            <a:xfrm>
              <a:off x="2620" y="1279"/>
              <a:ext cx="1023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dirty="0">
                  <a:ln>
                    <a:noFill/>
                  </a:ln>
                  <a:solidFill>
                    <a:srgbClr val="333300"/>
                  </a:solidFill>
                  <a:effectLst/>
                  <a:latin typeface="EY Gothic Cond Demi" charset="0"/>
                  <a:cs typeface="Arial" pitchFamily="34" charset="0"/>
                </a:rPr>
                <a:t>Level Controls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79"/>
            <p:cNvGrpSpPr>
              <a:grpSpLocks/>
            </p:cNvGrpSpPr>
            <p:nvPr/>
          </p:nvGrpSpPr>
          <p:grpSpPr bwMode="auto">
            <a:xfrm>
              <a:off x="1599" y="1541"/>
              <a:ext cx="2416" cy="157"/>
              <a:chOff x="1599" y="1541"/>
              <a:chExt cx="2416" cy="157"/>
            </a:xfrm>
          </p:grpSpPr>
          <p:sp>
            <p:nvSpPr>
              <p:cNvPr id="60" name="Rectangle 77"/>
              <p:cNvSpPr>
                <a:spLocks noChangeArrowheads="1"/>
              </p:cNvSpPr>
              <p:nvPr/>
            </p:nvSpPr>
            <p:spPr bwMode="auto">
              <a:xfrm>
                <a:off x="1599" y="1541"/>
                <a:ext cx="2416" cy="1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Rectangle 78"/>
              <p:cNvSpPr>
                <a:spLocks noChangeArrowheads="1"/>
              </p:cNvSpPr>
              <p:nvPr/>
            </p:nvSpPr>
            <p:spPr bwMode="auto">
              <a:xfrm>
                <a:off x="1599" y="1541"/>
                <a:ext cx="2416" cy="157"/>
              </a:xfrm>
              <a:prstGeom prst="rect">
                <a:avLst/>
              </a:prstGeom>
              <a:noFill/>
              <a:ln w="28575" cap="rnd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4" name="Rectangle 80"/>
            <p:cNvSpPr>
              <a:spLocks noChangeArrowheads="1"/>
            </p:cNvSpPr>
            <p:nvPr/>
          </p:nvSpPr>
          <p:spPr bwMode="auto">
            <a:xfrm>
              <a:off x="2381" y="1567"/>
              <a:ext cx="106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333300"/>
                  </a:solidFill>
                  <a:effectLst/>
                  <a:latin typeface="EY Gothic Cond Demi" charset="0"/>
                  <a:cs typeface="Arial" pitchFamily="34" charset="0"/>
                </a:rPr>
                <a:t>Control Environment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" name="Group 83"/>
            <p:cNvGrpSpPr>
              <a:grpSpLocks/>
            </p:cNvGrpSpPr>
            <p:nvPr/>
          </p:nvGrpSpPr>
          <p:grpSpPr bwMode="auto">
            <a:xfrm>
              <a:off x="1776" y="1726"/>
              <a:ext cx="2085" cy="158"/>
              <a:chOff x="1776" y="1726"/>
              <a:chExt cx="2085" cy="158"/>
            </a:xfrm>
          </p:grpSpPr>
          <p:sp>
            <p:nvSpPr>
              <p:cNvPr id="58" name="Rectangle 81"/>
              <p:cNvSpPr>
                <a:spLocks noChangeArrowheads="1"/>
              </p:cNvSpPr>
              <p:nvPr/>
            </p:nvSpPr>
            <p:spPr bwMode="auto">
              <a:xfrm>
                <a:off x="1776" y="1726"/>
                <a:ext cx="2085" cy="1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Rectangle 82"/>
              <p:cNvSpPr>
                <a:spLocks noChangeArrowheads="1"/>
              </p:cNvSpPr>
              <p:nvPr/>
            </p:nvSpPr>
            <p:spPr bwMode="auto">
              <a:xfrm>
                <a:off x="1776" y="1726"/>
                <a:ext cx="2085" cy="158"/>
              </a:xfrm>
              <a:prstGeom prst="rect">
                <a:avLst/>
              </a:prstGeom>
              <a:noFill/>
              <a:ln w="6350" cap="rnd">
                <a:solidFill>
                  <a:srgbClr val="4367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1901" y="1768"/>
              <a:ext cx="1824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EY Gothic Cond Demi" charset="0"/>
                  <a:cs typeface="Arial" pitchFamily="34" charset="0"/>
                </a:rPr>
                <a:t>Fraud Controls, including Controls Over Management Override</a:t>
              </a:r>
              <a:endPara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up 87"/>
            <p:cNvGrpSpPr>
              <a:grpSpLocks/>
            </p:cNvGrpSpPr>
            <p:nvPr/>
          </p:nvGrpSpPr>
          <p:grpSpPr bwMode="auto">
            <a:xfrm>
              <a:off x="1610" y="1911"/>
              <a:ext cx="2417" cy="158"/>
              <a:chOff x="1610" y="1911"/>
              <a:chExt cx="2417" cy="158"/>
            </a:xfrm>
          </p:grpSpPr>
          <p:sp>
            <p:nvSpPr>
              <p:cNvPr id="56" name="Rectangle 85"/>
              <p:cNvSpPr>
                <a:spLocks noChangeArrowheads="1"/>
              </p:cNvSpPr>
              <p:nvPr/>
            </p:nvSpPr>
            <p:spPr bwMode="auto">
              <a:xfrm>
                <a:off x="1610" y="1911"/>
                <a:ext cx="2417" cy="1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Rectangle 86"/>
              <p:cNvSpPr>
                <a:spLocks noChangeArrowheads="1"/>
              </p:cNvSpPr>
              <p:nvPr/>
            </p:nvSpPr>
            <p:spPr bwMode="auto">
              <a:xfrm>
                <a:off x="1610" y="1911"/>
                <a:ext cx="2417" cy="158"/>
              </a:xfrm>
              <a:prstGeom prst="rect">
                <a:avLst/>
              </a:prstGeom>
              <a:noFill/>
              <a:ln w="38100" cap="rnd">
                <a:solidFill>
                  <a:srgbClr val="83C93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8" name="Rectangle 88"/>
            <p:cNvSpPr>
              <a:spLocks noChangeArrowheads="1"/>
            </p:cNvSpPr>
            <p:nvPr/>
          </p:nvSpPr>
          <p:spPr bwMode="auto">
            <a:xfrm>
              <a:off x="2037" y="1938"/>
              <a:ext cx="195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EY Gothic Cond Demi" charset="0"/>
                  <a:cs typeface="Arial" pitchFamily="34" charset="0"/>
                </a:rPr>
                <a:t>Risk Assessment and Related Policies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Group 91"/>
            <p:cNvGrpSpPr>
              <a:grpSpLocks/>
            </p:cNvGrpSpPr>
            <p:nvPr/>
          </p:nvGrpSpPr>
          <p:grpSpPr bwMode="auto">
            <a:xfrm>
              <a:off x="349" y="3575"/>
              <a:ext cx="4928" cy="162"/>
              <a:chOff x="349" y="3575"/>
              <a:chExt cx="4928" cy="162"/>
            </a:xfrm>
          </p:grpSpPr>
          <p:sp>
            <p:nvSpPr>
              <p:cNvPr id="54" name="Rectangle 89"/>
              <p:cNvSpPr>
                <a:spLocks noChangeArrowheads="1"/>
              </p:cNvSpPr>
              <p:nvPr/>
            </p:nvSpPr>
            <p:spPr bwMode="auto">
              <a:xfrm>
                <a:off x="349" y="3575"/>
                <a:ext cx="4928" cy="1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Rectangle 90"/>
              <p:cNvSpPr>
                <a:spLocks noChangeArrowheads="1"/>
              </p:cNvSpPr>
              <p:nvPr/>
            </p:nvSpPr>
            <p:spPr bwMode="auto">
              <a:xfrm>
                <a:off x="349" y="3575"/>
                <a:ext cx="4928" cy="162"/>
              </a:xfrm>
              <a:prstGeom prst="rect">
                <a:avLst/>
              </a:prstGeom>
              <a:noFill/>
              <a:ln w="38100" cap="rnd">
                <a:solidFill>
                  <a:srgbClr val="09D0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0" name="Rectangle 92"/>
            <p:cNvSpPr>
              <a:spLocks noChangeArrowheads="1"/>
            </p:cNvSpPr>
            <p:nvPr/>
          </p:nvSpPr>
          <p:spPr bwMode="auto">
            <a:xfrm>
              <a:off x="1919" y="3604"/>
              <a:ext cx="216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EY Gothic Cond Demi" charset="0"/>
                  <a:cs typeface="Arial" pitchFamily="34" charset="0"/>
                </a:rPr>
                <a:t>Control Activities, Including Fraud Controls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93"/>
            <p:cNvSpPr>
              <a:spLocks/>
            </p:cNvSpPr>
            <p:nvPr/>
          </p:nvSpPr>
          <p:spPr bwMode="auto">
            <a:xfrm>
              <a:off x="445" y="3332"/>
              <a:ext cx="4786" cy="191"/>
            </a:xfrm>
            <a:custGeom>
              <a:avLst/>
              <a:gdLst>
                <a:gd name="T0" fmla="*/ 20200 w 20200"/>
                <a:gd name="T1" fmla="*/ 0 h 942"/>
                <a:gd name="T2" fmla="*/ 20001 w 20200"/>
                <a:gd name="T3" fmla="*/ 471 h 942"/>
                <a:gd name="T4" fmla="*/ 10298 w 20200"/>
                <a:gd name="T5" fmla="*/ 471 h 942"/>
                <a:gd name="T6" fmla="*/ 10100 w 20200"/>
                <a:gd name="T7" fmla="*/ 942 h 942"/>
                <a:gd name="T8" fmla="*/ 9901 w 20200"/>
                <a:gd name="T9" fmla="*/ 471 h 942"/>
                <a:gd name="T10" fmla="*/ 198 w 20200"/>
                <a:gd name="T11" fmla="*/ 471 h 942"/>
                <a:gd name="T12" fmla="*/ 0 w 20200"/>
                <a:gd name="T13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00" h="942">
                  <a:moveTo>
                    <a:pt x="20200" y="0"/>
                  </a:moveTo>
                  <a:cubicBezTo>
                    <a:pt x="20200" y="261"/>
                    <a:pt x="20111" y="471"/>
                    <a:pt x="20001" y="471"/>
                  </a:cubicBezTo>
                  <a:lnTo>
                    <a:pt x="10298" y="471"/>
                  </a:lnTo>
                  <a:cubicBezTo>
                    <a:pt x="10188" y="471"/>
                    <a:pt x="10100" y="682"/>
                    <a:pt x="10100" y="942"/>
                  </a:cubicBezTo>
                  <a:cubicBezTo>
                    <a:pt x="10100" y="682"/>
                    <a:pt x="10011" y="471"/>
                    <a:pt x="9901" y="471"/>
                  </a:cubicBezTo>
                  <a:lnTo>
                    <a:pt x="198" y="471"/>
                  </a:lnTo>
                  <a:cubicBezTo>
                    <a:pt x="88" y="471"/>
                    <a:pt x="0" y="261"/>
                    <a:pt x="0" y="0"/>
                  </a:cubicBezTo>
                </a:path>
              </a:pathLst>
            </a:custGeom>
            <a:noFill/>
            <a:ln w="19050" cap="flat">
              <a:solidFill>
                <a:srgbClr val="3467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2" name="Group 96"/>
            <p:cNvGrpSpPr>
              <a:grpSpLocks/>
            </p:cNvGrpSpPr>
            <p:nvPr/>
          </p:nvGrpSpPr>
          <p:grpSpPr bwMode="auto">
            <a:xfrm>
              <a:off x="2037" y="2845"/>
              <a:ext cx="758" cy="487"/>
              <a:chOff x="2037" y="2845"/>
              <a:chExt cx="758" cy="487"/>
            </a:xfrm>
          </p:grpSpPr>
          <p:sp>
            <p:nvSpPr>
              <p:cNvPr id="52" name="Rectangle 94"/>
              <p:cNvSpPr>
                <a:spLocks noChangeArrowheads="1"/>
              </p:cNvSpPr>
              <p:nvPr/>
            </p:nvSpPr>
            <p:spPr bwMode="auto">
              <a:xfrm>
                <a:off x="2037" y="2845"/>
                <a:ext cx="758" cy="4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Rectangle 95"/>
              <p:cNvSpPr>
                <a:spLocks noChangeArrowheads="1"/>
              </p:cNvSpPr>
              <p:nvPr/>
            </p:nvSpPr>
            <p:spPr bwMode="auto">
              <a:xfrm>
                <a:off x="2037" y="2845"/>
                <a:ext cx="758" cy="487"/>
              </a:xfrm>
              <a:prstGeom prst="rect">
                <a:avLst/>
              </a:prstGeom>
              <a:noFill/>
              <a:ln w="38100" cap="rnd">
                <a:solidFill>
                  <a:srgbClr val="FFCC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3" name="Rectangle 97"/>
            <p:cNvSpPr>
              <a:spLocks noChangeArrowheads="1"/>
            </p:cNvSpPr>
            <p:nvPr/>
          </p:nvSpPr>
          <p:spPr bwMode="auto">
            <a:xfrm>
              <a:off x="2170" y="2982"/>
              <a:ext cx="60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EY Gothic Cond Demi" charset="0"/>
                  <a:cs typeface="Arial" pitchFamily="34" charset="0"/>
                </a:rPr>
                <a:t>Information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98"/>
            <p:cNvSpPr>
              <a:spLocks noChangeArrowheads="1"/>
            </p:cNvSpPr>
            <p:nvPr/>
          </p:nvSpPr>
          <p:spPr bwMode="auto">
            <a:xfrm>
              <a:off x="2242" y="3084"/>
              <a:ext cx="47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EY Gothic Cond Demi" charset="0"/>
                  <a:cs typeface="Arial" pitchFamily="34" charset="0"/>
                </a:rPr>
                <a:t>Systems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101"/>
            <p:cNvGrpSpPr>
              <a:grpSpLocks/>
            </p:cNvGrpSpPr>
            <p:nvPr/>
          </p:nvGrpSpPr>
          <p:grpSpPr bwMode="auto">
            <a:xfrm>
              <a:off x="2819" y="2845"/>
              <a:ext cx="758" cy="487"/>
              <a:chOff x="2819" y="2845"/>
              <a:chExt cx="758" cy="487"/>
            </a:xfrm>
          </p:grpSpPr>
          <p:sp>
            <p:nvSpPr>
              <p:cNvPr id="50" name="Rectangle 99"/>
              <p:cNvSpPr>
                <a:spLocks noChangeArrowheads="1"/>
              </p:cNvSpPr>
              <p:nvPr/>
            </p:nvSpPr>
            <p:spPr bwMode="auto">
              <a:xfrm>
                <a:off x="2819" y="2845"/>
                <a:ext cx="758" cy="4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Rectangle 100"/>
              <p:cNvSpPr>
                <a:spLocks noChangeArrowheads="1"/>
              </p:cNvSpPr>
              <p:nvPr/>
            </p:nvSpPr>
            <p:spPr bwMode="auto">
              <a:xfrm>
                <a:off x="2819" y="2845"/>
                <a:ext cx="758" cy="487"/>
              </a:xfrm>
              <a:prstGeom prst="rect">
                <a:avLst/>
              </a:prstGeom>
              <a:noFill/>
              <a:ln w="6350" cap="rnd">
                <a:solidFill>
                  <a:srgbClr val="4367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6" name="Rectangle 102"/>
            <p:cNvSpPr>
              <a:spLocks noChangeArrowheads="1"/>
            </p:cNvSpPr>
            <p:nvPr/>
          </p:nvSpPr>
          <p:spPr bwMode="auto">
            <a:xfrm>
              <a:off x="2995" y="2879"/>
              <a:ext cx="52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EY Gothic Cond Demi" charset="0"/>
                  <a:cs typeface="Arial" pitchFamily="34" charset="0"/>
                </a:rPr>
                <a:t>Financial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03"/>
            <p:cNvSpPr>
              <a:spLocks noChangeArrowheads="1"/>
            </p:cNvSpPr>
            <p:nvPr/>
          </p:nvSpPr>
          <p:spPr bwMode="auto">
            <a:xfrm>
              <a:off x="2977" y="2982"/>
              <a:ext cx="55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EY Gothic Cond Demi" charset="0"/>
                  <a:cs typeface="Arial" pitchFamily="34" charset="0"/>
                </a:rPr>
                <a:t>Statement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104"/>
            <p:cNvSpPr>
              <a:spLocks noChangeArrowheads="1"/>
            </p:cNvSpPr>
            <p:nvPr/>
          </p:nvSpPr>
          <p:spPr bwMode="auto">
            <a:xfrm>
              <a:off x="3085" y="3084"/>
              <a:ext cx="33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EY Gothic Cond Demi" charset="0"/>
                  <a:cs typeface="Arial" pitchFamily="34" charset="0"/>
                </a:rPr>
                <a:t>Close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05"/>
            <p:cNvSpPr>
              <a:spLocks noChangeArrowheads="1"/>
            </p:cNvSpPr>
            <p:nvPr/>
          </p:nvSpPr>
          <p:spPr bwMode="auto">
            <a:xfrm>
              <a:off x="3035" y="3186"/>
              <a:ext cx="45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EY Gothic Cond Demi" charset="0"/>
                  <a:cs typeface="Arial" pitchFamily="34" charset="0"/>
                </a:rPr>
                <a:t>Process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" name="Group 108"/>
            <p:cNvGrpSpPr>
              <a:grpSpLocks/>
            </p:cNvGrpSpPr>
            <p:nvPr/>
          </p:nvGrpSpPr>
          <p:grpSpPr bwMode="auto">
            <a:xfrm>
              <a:off x="4430" y="2845"/>
              <a:ext cx="758" cy="487"/>
              <a:chOff x="4430" y="2845"/>
              <a:chExt cx="758" cy="487"/>
            </a:xfrm>
          </p:grpSpPr>
          <p:sp>
            <p:nvSpPr>
              <p:cNvPr id="48" name="Rectangle 106"/>
              <p:cNvSpPr>
                <a:spLocks noChangeArrowheads="1"/>
              </p:cNvSpPr>
              <p:nvPr/>
            </p:nvSpPr>
            <p:spPr bwMode="auto">
              <a:xfrm>
                <a:off x="4430" y="2845"/>
                <a:ext cx="758" cy="4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Rectangle 107"/>
              <p:cNvSpPr>
                <a:spLocks noChangeArrowheads="1"/>
              </p:cNvSpPr>
              <p:nvPr/>
            </p:nvSpPr>
            <p:spPr bwMode="auto">
              <a:xfrm>
                <a:off x="4430" y="2845"/>
                <a:ext cx="758" cy="487"/>
              </a:xfrm>
              <a:prstGeom prst="rect">
                <a:avLst/>
              </a:prstGeom>
              <a:noFill/>
              <a:ln w="6350" cap="rnd">
                <a:solidFill>
                  <a:srgbClr val="4367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1" name="Rectangle 109"/>
            <p:cNvSpPr>
              <a:spLocks noChangeArrowheads="1"/>
            </p:cNvSpPr>
            <p:nvPr/>
          </p:nvSpPr>
          <p:spPr bwMode="auto">
            <a:xfrm>
              <a:off x="4617" y="2982"/>
              <a:ext cx="49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EY Gothic Cond Demi" charset="0"/>
                  <a:cs typeface="Arial" pitchFamily="34" charset="0"/>
                </a:rPr>
                <a:t>Financial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110"/>
            <p:cNvSpPr>
              <a:spLocks noChangeArrowheads="1"/>
            </p:cNvSpPr>
            <p:nvPr/>
          </p:nvSpPr>
          <p:spPr bwMode="auto">
            <a:xfrm>
              <a:off x="4567" y="3084"/>
              <a:ext cx="6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EY Gothic Cond Demi" charset="0"/>
                  <a:cs typeface="Arial" pitchFamily="34" charset="0"/>
                </a:rPr>
                <a:t>Statements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3" name="Group 113"/>
            <p:cNvGrpSpPr>
              <a:grpSpLocks/>
            </p:cNvGrpSpPr>
            <p:nvPr/>
          </p:nvGrpSpPr>
          <p:grpSpPr bwMode="auto">
            <a:xfrm>
              <a:off x="497" y="2845"/>
              <a:ext cx="758" cy="487"/>
              <a:chOff x="497" y="2845"/>
              <a:chExt cx="758" cy="487"/>
            </a:xfrm>
          </p:grpSpPr>
          <p:sp>
            <p:nvSpPr>
              <p:cNvPr id="46" name="Rectangle 111"/>
              <p:cNvSpPr>
                <a:spLocks noChangeArrowheads="1"/>
              </p:cNvSpPr>
              <p:nvPr/>
            </p:nvSpPr>
            <p:spPr bwMode="auto">
              <a:xfrm>
                <a:off x="497" y="2845"/>
                <a:ext cx="758" cy="4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Rectangle 112"/>
              <p:cNvSpPr>
                <a:spLocks noChangeArrowheads="1"/>
              </p:cNvSpPr>
              <p:nvPr/>
            </p:nvSpPr>
            <p:spPr bwMode="auto">
              <a:xfrm>
                <a:off x="497" y="2845"/>
                <a:ext cx="758" cy="487"/>
              </a:xfrm>
              <a:prstGeom prst="rect">
                <a:avLst/>
              </a:prstGeom>
              <a:noFill/>
              <a:ln w="6350" cap="rnd">
                <a:solidFill>
                  <a:srgbClr val="4367C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4" name="Rectangle 114"/>
            <p:cNvSpPr>
              <a:spLocks noChangeArrowheads="1"/>
            </p:cNvSpPr>
            <p:nvPr/>
          </p:nvSpPr>
          <p:spPr bwMode="auto">
            <a:xfrm>
              <a:off x="606" y="3033"/>
              <a:ext cx="68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EY Gothic Cond Demi" charset="0"/>
                  <a:cs typeface="Arial" pitchFamily="34" charset="0"/>
                </a:rPr>
                <a:t>Transactions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5" name="Group 117"/>
            <p:cNvGrpSpPr>
              <a:grpSpLocks/>
            </p:cNvGrpSpPr>
            <p:nvPr/>
          </p:nvGrpSpPr>
          <p:grpSpPr bwMode="auto">
            <a:xfrm>
              <a:off x="1593" y="2155"/>
              <a:ext cx="2446" cy="406"/>
              <a:chOff x="1593" y="2155"/>
              <a:chExt cx="2446" cy="406"/>
            </a:xfrm>
          </p:grpSpPr>
          <p:sp>
            <p:nvSpPr>
              <p:cNvPr id="44" name="Rectangle 115"/>
              <p:cNvSpPr>
                <a:spLocks noChangeArrowheads="1"/>
              </p:cNvSpPr>
              <p:nvPr/>
            </p:nvSpPr>
            <p:spPr bwMode="auto">
              <a:xfrm>
                <a:off x="1593" y="2155"/>
                <a:ext cx="2446" cy="4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Rectangle 116"/>
              <p:cNvSpPr>
                <a:spLocks noChangeArrowheads="1"/>
              </p:cNvSpPr>
              <p:nvPr/>
            </p:nvSpPr>
            <p:spPr bwMode="auto">
              <a:xfrm>
                <a:off x="1593" y="2155"/>
                <a:ext cx="2446" cy="406"/>
              </a:xfrm>
              <a:prstGeom prst="rect">
                <a:avLst/>
              </a:prstGeom>
              <a:noFill/>
              <a:ln w="38100" cap="rnd">
                <a:solidFill>
                  <a:srgbClr val="008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36" name="Rectangle 118"/>
            <p:cNvSpPr>
              <a:spLocks noChangeArrowheads="1"/>
            </p:cNvSpPr>
            <p:nvPr/>
          </p:nvSpPr>
          <p:spPr bwMode="auto">
            <a:xfrm>
              <a:off x="2577" y="2249"/>
              <a:ext cx="60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EY Gothic Cond Demi" charset="0"/>
                  <a:cs typeface="Arial" pitchFamily="34" charset="0"/>
                </a:rPr>
                <a:t>Monitoring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119"/>
            <p:cNvSpPr>
              <a:spLocks noChangeArrowheads="1"/>
            </p:cNvSpPr>
            <p:nvPr/>
          </p:nvSpPr>
          <p:spPr bwMode="auto">
            <a:xfrm>
              <a:off x="2642" y="2362"/>
              <a:ext cx="46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EY Gothic Cond Demi" charset="0"/>
                  <a:cs typeface="Arial" pitchFamily="34" charset="0"/>
                </a:rPr>
                <a:t>Controls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120"/>
            <p:cNvSpPr>
              <a:spLocks noEditPoints="1"/>
            </p:cNvSpPr>
            <p:nvPr/>
          </p:nvSpPr>
          <p:spPr bwMode="auto">
            <a:xfrm>
              <a:off x="837" y="2353"/>
              <a:ext cx="744" cy="492"/>
            </a:xfrm>
            <a:custGeom>
              <a:avLst/>
              <a:gdLst>
                <a:gd name="T0" fmla="*/ 744 w 744"/>
                <a:gd name="T1" fmla="*/ 10 h 492"/>
                <a:gd name="T2" fmla="*/ 39 w 744"/>
                <a:gd name="T3" fmla="*/ 10 h 492"/>
                <a:gd name="T4" fmla="*/ 45 w 744"/>
                <a:gd name="T5" fmla="*/ 5 h 492"/>
                <a:gd name="T6" fmla="*/ 45 w 744"/>
                <a:gd name="T7" fmla="*/ 431 h 492"/>
                <a:gd name="T8" fmla="*/ 33 w 744"/>
                <a:gd name="T9" fmla="*/ 431 h 492"/>
                <a:gd name="T10" fmla="*/ 33 w 744"/>
                <a:gd name="T11" fmla="*/ 0 h 492"/>
                <a:gd name="T12" fmla="*/ 744 w 744"/>
                <a:gd name="T13" fmla="*/ 0 h 492"/>
                <a:gd name="T14" fmla="*/ 744 w 744"/>
                <a:gd name="T15" fmla="*/ 10 h 492"/>
                <a:gd name="T16" fmla="*/ 79 w 744"/>
                <a:gd name="T17" fmla="*/ 424 h 492"/>
                <a:gd name="T18" fmla="*/ 39 w 744"/>
                <a:gd name="T19" fmla="*/ 492 h 492"/>
                <a:gd name="T20" fmla="*/ 0 w 744"/>
                <a:gd name="T21" fmla="*/ 424 h 492"/>
                <a:gd name="T22" fmla="*/ 79 w 744"/>
                <a:gd name="T23" fmla="*/ 424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4" h="492">
                  <a:moveTo>
                    <a:pt x="744" y="10"/>
                  </a:moveTo>
                  <a:lnTo>
                    <a:pt x="39" y="10"/>
                  </a:lnTo>
                  <a:lnTo>
                    <a:pt x="45" y="5"/>
                  </a:lnTo>
                  <a:lnTo>
                    <a:pt x="45" y="431"/>
                  </a:lnTo>
                  <a:lnTo>
                    <a:pt x="33" y="431"/>
                  </a:lnTo>
                  <a:lnTo>
                    <a:pt x="33" y="0"/>
                  </a:lnTo>
                  <a:lnTo>
                    <a:pt x="744" y="0"/>
                  </a:lnTo>
                  <a:lnTo>
                    <a:pt x="744" y="10"/>
                  </a:lnTo>
                  <a:close/>
                  <a:moveTo>
                    <a:pt x="79" y="424"/>
                  </a:moveTo>
                  <a:lnTo>
                    <a:pt x="39" y="492"/>
                  </a:lnTo>
                  <a:lnTo>
                    <a:pt x="0" y="424"/>
                  </a:lnTo>
                  <a:lnTo>
                    <a:pt x="79" y="424"/>
                  </a:lnTo>
                  <a:close/>
                </a:path>
              </a:pathLst>
            </a:custGeom>
            <a:solidFill>
              <a:srgbClr val="3467CC"/>
            </a:solidFill>
            <a:ln w="1588" cap="flat">
              <a:solidFill>
                <a:srgbClr val="3467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21"/>
            <p:cNvSpPr>
              <a:spLocks noEditPoints="1"/>
            </p:cNvSpPr>
            <p:nvPr/>
          </p:nvSpPr>
          <p:spPr bwMode="auto">
            <a:xfrm>
              <a:off x="4051" y="2353"/>
              <a:ext cx="797" cy="492"/>
            </a:xfrm>
            <a:custGeom>
              <a:avLst/>
              <a:gdLst>
                <a:gd name="T0" fmla="*/ 0 w 797"/>
                <a:gd name="T1" fmla="*/ 0 h 492"/>
                <a:gd name="T2" fmla="*/ 764 w 797"/>
                <a:gd name="T3" fmla="*/ 0 h 492"/>
                <a:gd name="T4" fmla="*/ 764 w 797"/>
                <a:gd name="T5" fmla="*/ 431 h 492"/>
                <a:gd name="T6" fmla="*/ 752 w 797"/>
                <a:gd name="T7" fmla="*/ 431 h 492"/>
                <a:gd name="T8" fmla="*/ 752 w 797"/>
                <a:gd name="T9" fmla="*/ 5 h 492"/>
                <a:gd name="T10" fmla="*/ 758 w 797"/>
                <a:gd name="T11" fmla="*/ 10 h 492"/>
                <a:gd name="T12" fmla="*/ 0 w 797"/>
                <a:gd name="T13" fmla="*/ 10 h 492"/>
                <a:gd name="T14" fmla="*/ 0 w 797"/>
                <a:gd name="T15" fmla="*/ 0 h 492"/>
                <a:gd name="T16" fmla="*/ 797 w 797"/>
                <a:gd name="T17" fmla="*/ 424 h 492"/>
                <a:gd name="T18" fmla="*/ 758 w 797"/>
                <a:gd name="T19" fmla="*/ 492 h 492"/>
                <a:gd name="T20" fmla="*/ 719 w 797"/>
                <a:gd name="T21" fmla="*/ 424 h 492"/>
                <a:gd name="T22" fmla="*/ 797 w 797"/>
                <a:gd name="T23" fmla="*/ 424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7" h="492">
                  <a:moveTo>
                    <a:pt x="0" y="0"/>
                  </a:moveTo>
                  <a:lnTo>
                    <a:pt x="764" y="0"/>
                  </a:lnTo>
                  <a:lnTo>
                    <a:pt x="764" y="431"/>
                  </a:lnTo>
                  <a:lnTo>
                    <a:pt x="752" y="431"/>
                  </a:lnTo>
                  <a:lnTo>
                    <a:pt x="752" y="5"/>
                  </a:lnTo>
                  <a:lnTo>
                    <a:pt x="758" y="10"/>
                  </a:lnTo>
                  <a:lnTo>
                    <a:pt x="0" y="10"/>
                  </a:lnTo>
                  <a:lnTo>
                    <a:pt x="0" y="0"/>
                  </a:lnTo>
                  <a:close/>
                  <a:moveTo>
                    <a:pt x="797" y="424"/>
                  </a:moveTo>
                  <a:lnTo>
                    <a:pt x="758" y="492"/>
                  </a:lnTo>
                  <a:lnTo>
                    <a:pt x="719" y="424"/>
                  </a:lnTo>
                  <a:lnTo>
                    <a:pt x="797" y="424"/>
                  </a:lnTo>
                  <a:close/>
                </a:path>
              </a:pathLst>
            </a:custGeom>
            <a:solidFill>
              <a:srgbClr val="3467CC"/>
            </a:solidFill>
            <a:ln w="1588" cap="flat">
              <a:solidFill>
                <a:srgbClr val="3467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22"/>
            <p:cNvSpPr>
              <a:spLocks noEditPoints="1"/>
            </p:cNvSpPr>
            <p:nvPr/>
          </p:nvSpPr>
          <p:spPr bwMode="auto">
            <a:xfrm>
              <a:off x="2810" y="2571"/>
              <a:ext cx="427" cy="274"/>
            </a:xfrm>
            <a:custGeom>
              <a:avLst/>
              <a:gdLst>
                <a:gd name="T0" fmla="*/ 12 w 427"/>
                <a:gd name="T1" fmla="*/ 0 h 274"/>
                <a:gd name="T2" fmla="*/ 12 w 427"/>
                <a:gd name="T3" fmla="*/ 132 h 274"/>
                <a:gd name="T4" fmla="*/ 6 w 427"/>
                <a:gd name="T5" fmla="*/ 127 h 274"/>
                <a:gd name="T6" fmla="*/ 394 w 427"/>
                <a:gd name="T7" fmla="*/ 127 h 274"/>
                <a:gd name="T8" fmla="*/ 394 w 427"/>
                <a:gd name="T9" fmla="*/ 213 h 274"/>
                <a:gd name="T10" fmla="*/ 382 w 427"/>
                <a:gd name="T11" fmla="*/ 213 h 274"/>
                <a:gd name="T12" fmla="*/ 382 w 427"/>
                <a:gd name="T13" fmla="*/ 132 h 274"/>
                <a:gd name="T14" fmla="*/ 388 w 427"/>
                <a:gd name="T15" fmla="*/ 137 h 274"/>
                <a:gd name="T16" fmla="*/ 0 w 427"/>
                <a:gd name="T17" fmla="*/ 137 h 274"/>
                <a:gd name="T18" fmla="*/ 0 w 427"/>
                <a:gd name="T19" fmla="*/ 0 h 274"/>
                <a:gd name="T20" fmla="*/ 12 w 427"/>
                <a:gd name="T21" fmla="*/ 0 h 274"/>
                <a:gd name="T22" fmla="*/ 427 w 427"/>
                <a:gd name="T23" fmla="*/ 206 h 274"/>
                <a:gd name="T24" fmla="*/ 388 w 427"/>
                <a:gd name="T25" fmla="*/ 274 h 274"/>
                <a:gd name="T26" fmla="*/ 348 w 427"/>
                <a:gd name="T27" fmla="*/ 206 h 274"/>
                <a:gd name="T28" fmla="*/ 427 w 427"/>
                <a:gd name="T29" fmla="*/ 20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7" h="274">
                  <a:moveTo>
                    <a:pt x="12" y="0"/>
                  </a:moveTo>
                  <a:lnTo>
                    <a:pt x="12" y="132"/>
                  </a:lnTo>
                  <a:lnTo>
                    <a:pt x="6" y="127"/>
                  </a:lnTo>
                  <a:lnTo>
                    <a:pt x="394" y="127"/>
                  </a:lnTo>
                  <a:lnTo>
                    <a:pt x="394" y="213"/>
                  </a:lnTo>
                  <a:lnTo>
                    <a:pt x="382" y="213"/>
                  </a:lnTo>
                  <a:lnTo>
                    <a:pt x="382" y="132"/>
                  </a:lnTo>
                  <a:lnTo>
                    <a:pt x="388" y="137"/>
                  </a:lnTo>
                  <a:lnTo>
                    <a:pt x="0" y="137"/>
                  </a:lnTo>
                  <a:lnTo>
                    <a:pt x="0" y="0"/>
                  </a:lnTo>
                  <a:lnTo>
                    <a:pt x="12" y="0"/>
                  </a:lnTo>
                  <a:close/>
                  <a:moveTo>
                    <a:pt x="427" y="206"/>
                  </a:moveTo>
                  <a:lnTo>
                    <a:pt x="388" y="274"/>
                  </a:lnTo>
                  <a:lnTo>
                    <a:pt x="348" y="206"/>
                  </a:lnTo>
                  <a:lnTo>
                    <a:pt x="427" y="206"/>
                  </a:lnTo>
                  <a:close/>
                </a:path>
              </a:pathLst>
            </a:custGeom>
            <a:solidFill>
              <a:srgbClr val="3467CC"/>
            </a:solidFill>
            <a:ln w="1588" cap="flat">
              <a:solidFill>
                <a:srgbClr val="3467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23"/>
            <p:cNvSpPr>
              <a:spLocks noEditPoints="1"/>
            </p:cNvSpPr>
            <p:nvPr/>
          </p:nvSpPr>
          <p:spPr bwMode="auto">
            <a:xfrm>
              <a:off x="2377" y="2571"/>
              <a:ext cx="445" cy="264"/>
            </a:xfrm>
            <a:custGeom>
              <a:avLst/>
              <a:gdLst>
                <a:gd name="T0" fmla="*/ 445 w 445"/>
                <a:gd name="T1" fmla="*/ 0 h 264"/>
                <a:gd name="T2" fmla="*/ 445 w 445"/>
                <a:gd name="T3" fmla="*/ 137 h 264"/>
                <a:gd name="T4" fmla="*/ 39 w 445"/>
                <a:gd name="T5" fmla="*/ 137 h 264"/>
                <a:gd name="T6" fmla="*/ 45 w 445"/>
                <a:gd name="T7" fmla="*/ 132 h 264"/>
                <a:gd name="T8" fmla="*/ 45 w 445"/>
                <a:gd name="T9" fmla="*/ 203 h 264"/>
                <a:gd name="T10" fmla="*/ 33 w 445"/>
                <a:gd name="T11" fmla="*/ 203 h 264"/>
                <a:gd name="T12" fmla="*/ 33 w 445"/>
                <a:gd name="T13" fmla="*/ 127 h 264"/>
                <a:gd name="T14" fmla="*/ 439 w 445"/>
                <a:gd name="T15" fmla="*/ 127 h 264"/>
                <a:gd name="T16" fmla="*/ 433 w 445"/>
                <a:gd name="T17" fmla="*/ 132 h 264"/>
                <a:gd name="T18" fmla="*/ 433 w 445"/>
                <a:gd name="T19" fmla="*/ 0 h 264"/>
                <a:gd name="T20" fmla="*/ 445 w 445"/>
                <a:gd name="T21" fmla="*/ 0 h 264"/>
                <a:gd name="T22" fmla="*/ 79 w 445"/>
                <a:gd name="T23" fmla="*/ 196 h 264"/>
                <a:gd name="T24" fmla="*/ 39 w 445"/>
                <a:gd name="T25" fmla="*/ 264 h 264"/>
                <a:gd name="T26" fmla="*/ 0 w 445"/>
                <a:gd name="T27" fmla="*/ 196 h 264"/>
                <a:gd name="T28" fmla="*/ 79 w 445"/>
                <a:gd name="T29" fmla="*/ 19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5" h="264">
                  <a:moveTo>
                    <a:pt x="445" y="0"/>
                  </a:moveTo>
                  <a:lnTo>
                    <a:pt x="445" y="137"/>
                  </a:lnTo>
                  <a:lnTo>
                    <a:pt x="39" y="137"/>
                  </a:lnTo>
                  <a:lnTo>
                    <a:pt x="45" y="132"/>
                  </a:lnTo>
                  <a:lnTo>
                    <a:pt x="45" y="203"/>
                  </a:lnTo>
                  <a:lnTo>
                    <a:pt x="33" y="203"/>
                  </a:lnTo>
                  <a:lnTo>
                    <a:pt x="33" y="127"/>
                  </a:lnTo>
                  <a:lnTo>
                    <a:pt x="439" y="127"/>
                  </a:lnTo>
                  <a:lnTo>
                    <a:pt x="433" y="132"/>
                  </a:lnTo>
                  <a:lnTo>
                    <a:pt x="433" y="0"/>
                  </a:lnTo>
                  <a:lnTo>
                    <a:pt x="445" y="0"/>
                  </a:lnTo>
                  <a:close/>
                  <a:moveTo>
                    <a:pt x="79" y="196"/>
                  </a:moveTo>
                  <a:lnTo>
                    <a:pt x="39" y="264"/>
                  </a:lnTo>
                  <a:lnTo>
                    <a:pt x="0" y="196"/>
                  </a:lnTo>
                  <a:lnTo>
                    <a:pt x="79" y="196"/>
                  </a:lnTo>
                  <a:close/>
                </a:path>
              </a:pathLst>
            </a:custGeom>
            <a:solidFill>
              <a:srgbClr val="3467CC"/>
            </a:solidFill>
            <a:ln w="1588" cap="flat">
              <a:solidFill>
                <a:srgbClr val="3467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24"/>
            <p:cNvSpPr>
              <a:spLocks noEditPoints="1"/>
            </p:cNvSpPr>
            <p:nvPr/>
          </p:nvSpPr>
          <p:spPr bwMode="auto">
            <a:xfrm>
              <a:off x="1255" y="3054"/>
              <a:ext cx="770" cy="68"/>
            </a:xfrm>
            <a:custGeom>
              <a:avLst/>
              <a:gdLst>
                <a:gd name="T0" fmla="*/ 0 w 770"/>
                <a:gd name="T1" fmla="*/ 29 h 68"/>
                <a:gd name="T2" fmla="*/ 699 w 770"/>
                <a:gd name="T3" fmla="*/ 29 h 68"/>
                <a:gd name="T4" fmla="*/ 699 w 770"/>
                <a:gd name="T5" fmla="*/ 39 h 68"/>
                <a:gd name="T6" fmla="*/ 0 w 770"/>
                <a:gd name="T7" fmla="*/ 39 h 68"/>
                <a:gd name="T8" fmla="*/ 0 w 770"/>
                <a:gd name="T9" fmla="*/ 29 h 68"/>
                <a:gd name="T10" fmla="*/ 691 w 770"/>
                <a:gd name="T11" fmla="*/ 0 h 68"/>
                <a:gd name="T12" fmla="*/ 770 w 770"/>
                <a:gd name="T13" fmla="*/ 34 h 68"/>
                <a:gd name="T14" fmla="*/ 691 w 770"/>
                <a:gd name="T15" fmla="*/ 68 h 68"/>
                <a:gd name="T16" fmla="*/ 691 w 770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0" h="68">
                  <a:moveTo>
                    <a:pt x="0" y="29"/>
                  </a:moveTo>
                  <a:lnTo>
                    <a:pt x="699" y="29"/>
                  </a:lnTo>
                  <a:lnTo>
                    <a:pt x="699" y="39"/>
                  </a:lnTo>
                  <a:lnTo>
                    <a:pt x="0" y="39"/>
                  </a:lnTo>
                  <a:lnTo>
                    <a:pt x="0" y="29"/>
                  </a:lnTo>
                  <a:close/>
                  <a:moveTo>
                    <a:pt x="691" y="0"/>
                  </a:moveTo>
                  <a:lnTo>
                    <a:pt x="770" y="34"/>
                  </a:lnTo>
                  <a:lnTo>
                    <a:pt x="691" y="68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3467CC"/>
            </a:solidFill>
            <a:ln w="1588" cap="flat">
              <a:solidFill>
                <a:srgbClr val="3467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25"/>
            <p:cNvSpPr>
              <a:spLocks noEditPoints="1"/>
            </p:cNvSpPr>
            <p:nvPr/>
          </p:nvSpPr>
          <p:spPr bwMode="auto">
            <a:xfrm>
              <a:off x="3577" y="3054"/>
              <a:ext cx="853" cy="68"/>
            </a:xfrm>
            <a:custGeom>
              <a:avLst/>
              <a:gdLst>
                <a:gd name="T0" fmla="*/ 0 w 853"/>
                <a:gd name="T1" fmla="*/ 29 h 68"/>
                <a:gd name="T2" fmla="*/ 782 w 853"/>
                <a:gd name="T3" fmla="*/ 29 h 68"/>
                <a:gd name="T4" fmla="*/ 782 w 853"/>
                <a:gd name="T5" fmla="*/ 39 h 68"/>
                <a:gd name="T6" fmla="*/ 0 w 853"/>
                <a:gd name="T7" fmla="*/ 39 h 68"/>
                <a:gd name="T8" fmla="*/ 0 w 853"/>
                <a:gd name="T9" fmla="*/ 29 h 68"/>
                <a:gd name="T10" fmla="*/ 774 w 853"/>
                <a:gd name="T11" fmla="*/ 0 h 68"/>
                <a:gd name="T12" fmla="*/ 853 w 853"/>
                <a:gd name="T13" fmla="*/ 34 h 68"/>
                <a:gd name="T14" fmla="*/ 774 w 853"/>
                <a:gd name="T15" fmla="*/ 68 h 68"/>
                <a:gd name="T16" fmla="*/ 774 w 853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3" h="68">
                  <a:moveTo>
                    <a:pt x="0" y="29"/>
                  </a:moveTo>
                  <a:lnTo>
                    <a:pt x="782" y="29"/>
                  </a:lnTo>
                  <a:lnTo>
                    <a:pt x="782" y="39"/>
                  </a:lnTo>
                  <a:lnTo>
                    <a:pt x="0" y="39"/>
                  </a:lnTo>
                  <a:lnTo>
                    <a:pt x="0" y="29"/>
                  </a:lnTo>
                  <a:close/>
                  <a:moveTo>
                    <a:pt x="774" y="0"/>
                  </a:moveTo>
                  <a:lnTo>
                    <a:pt x="853" y="34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3467CC"/>
            </a:solidFill>
            <a:ln w="1588" cap="flat">
              <a:solidFill>
                <a:srgbClr val="3467CC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2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476" y="6291286"/>
            <a:ext cx="782775" cy="54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Box 129"/>
          <p:cNvSpPr txBox="1"/>
          <p:nvPr/>
        </p:nvSpPr>
        <p:spPr>
          <a:xfrm>
            <a:off x="246353" y="747452"/>
            <a:ext cx="873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Control environment is the umbrella for the entity’s internal control framework.  A good control environment is the foundation for good internal controls.</a:t>
            </a:r>
          </a:p>
        </p:txBody>
      </p:sp>
    </p:spTree>
    <p:extLst>
      <p:ext uri="{BB962C8B-B14F-4D97-AF65-F5344CB8AC3E}">
        <p14:creationId xmlns:p14="http://schemas.microsoft.com/office/powerpoint/2010/main" val="3888552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84857" y="405449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COSO Requirements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327241"/>
              </p:ext>
            </p:extLst>
          </p:nvPr>
        </p:nvGraphicFramePr>
        <p:xfrm>
          <a:off x="457200" y="1432968"/>
          <a:ext cx="8229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098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Environment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Assessment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Activities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Information&amp;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Communication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Activities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5902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Demonstrates commitment to integrity and ethical values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Exercises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oversight responsibilities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Establishes structure, authority, and responsibility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Demonstrates commitment to competence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Enforces accountability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6"/>
                      </a:pP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Specifies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suitable objectives</a:t>
                      </a:r>
                    </a:p>
                    <a:p>
                      <a:pPr marL="228600" indent="-228600">
                        <a:buFont typeface="+mj-lt"/>
                        <a:buAutoNum type="arabicPeriod" startAt="6"/>
                      </a:pP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Identifies and analyzes risk</a:t>
                      </a:r>
                    </a:p>
                    <a:p>
                      <a:pPr marL="228600" indent="-228600">
                        <a:buFont typeface="+mj-lt"/>
                        <a:buAutoNum type="arabicPeriod" startAt="6"/>
                      </a:pP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Assesses fraud risk</a:t>
                      </a:r>
                    </a:p>
                    <a:p>
                      <a:pPr marL="228600" indent="-228600">
                        <a:buFont typeface="+mj-lt"/>
                        <a:buAutoNum type="arabicPeriod" startAt="6"/>
                      </a:pP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Identifies and analyzes significant change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10"/>
                      </a:pP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Selects and develops control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activities</a:t>
                      </a:r>
                    </a:p>
                    <a:p>
                      <a:pPr marL="228600" indent="-228600">
                        <a:buFont typeface="+mj-lt"/>
                        <a:buAutoNum type="arabicPeriod" startAt="10"/>
                      </a:pP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Selects and develops general controls over technology</a:t>
                      </a:r>
                    </a:p>
                    <a:p>
                      <a:pPr marL="228600" indent="-228600">
                        <a:buFont typeface="+mj-lt"/>
                        <a:buAutoNum type="arabicPeriod" startAt="10"/>
                      </a:pP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Deploys through policies and procedures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13"/>
                      </a:pP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Uses Relevant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Information</a:t>
                      </a:r>
                    </a:p>
                    <a:p>
                      <a:pPr marL="228600" indent="-228600">
                        <a:buFont typeface="+mj-lt"/>
                        <a:buAutoNum type="arabicPeriod" startAt="13"/>
                      </a:pP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Communicates Internally</a:t>
                      </a:r>
                    </a:p>
                    <a:p>
                      <a:pPr marL="228600" indent="-228600">
                        <a:buFont typeface="+mj-lt"/>
                        <a:buAutoNum type="arabicPeriod" startAt="13"/>
                      </a:pP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Communicates Externally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 startAt="16"/>
                      </a:pP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Conducts ongoing and/or separate evaluations</a:t>
                      </a:r>
                    </a:p>
                    <a:p>
                      <a:pPr marL="228600" indent="-228600">
                        <a:buFont typeface="+mj-lt"/>
                        <a:buAutoNum type="arabicPeriod" startAt="16"/>
                      </a:pP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Evaluates and communicates deficiencies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464820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 COSO, an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system of internal control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of the 17 principles to be present &amp; functioning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5 components of internal control to be present &amp; functioning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5 components to be operating together in an integrated manner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19" y="6064956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627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CDB7-52C7-407A-9D61-3D60DE0C9C8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061" y="1729075"/>
            <a:ext cx="3058762" cy="27269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Preventive Control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Prevents the occurrence of a negative event in a proactive manner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“Revise the transaction before it goes on to the next process”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061" y="4874318"/>
            <a:ext cx="6804339" cy="1847157"/>
          </a:xfrm>
          <a:prstGeom prst="rect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Detective Control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 the occurrence of a negative event after the fact in a reactive manner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“Checking the transaction of the previous process that it has  been done correctly”</a:t>
            </a:r>
          </a:p>
        </p:txBody>
      </p:sp>
      <p:pic>
        <p:nvPicPr>
          <p:cNvPr id="16388" name="Picture 4" descr="http://news.securemetric.com/wp-content/uploads/2013/01/fi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7"/>
          <a:stretch/>
        </p:blipFill>
        <p:spPr bwMode="auto">
          <a:xfrm>
            <a:off x="3854155" y="100322"/>
            <a:ext cx="5207590" cy="29718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988756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15149" y="3092525"/>
            <a:ext cx="5656732" cy="161890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Corrective Control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Designed to correct errors or irregularities that have been detected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“Help mitigate damage once a risk has materialized”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52" y="105488"/>
            <a:ext cx="4158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Internal Controls</a:t>
            </a:r>
            <a:endParaRPr lang="en-US" sz="36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8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 Diamond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1" y="1256871"/>
            <a:ext cx="7726761" cy="3975906"/>
          </a:xfr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5957106"/>
            <a:ext cx="1219201" cy="92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8199" y="2261403"/>
            <a:ext cx="2223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debts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abuse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Organized crime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2261403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Inadequate internal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Weak/remote management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4632612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Inappropriate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Job/company dissatisfaction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2875" y="4662801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of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required to undertake</a:t>
            </a:r>
          </a:p>
        </p:txBody>
      </p:sp>
    </p:spTree>
    <p:extLst>
      <p:ext uri="{BB962C8B-B14F-4D97-AF65-F5344CB8AC3E}">
        <p14:creationId xmlns:p14="http://schemas.microsoft.com/office/powerpoint/2010/main" val="2721123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152"/>
            <a:ext cx="7886700" cy="132556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Security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94" y="3091726"/>
            <a:ext cx="3961332" cy="193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362" y="5867400"/>
            <a:ext cx="1430272" cy="98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549" y="556334"/>
            <a:ext cx="3167616" cy="196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143000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REALLY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3828" y="2978772"/>
            <a:ext cx="3499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Personal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Identity Theft is on the Rise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Phishing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E-scams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Ransomware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1976" y="5530818"/>
            <a:ext cx="5241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Penetration Testing</a:t>
            </a:r>
          </a:p>
        </p:txBody>
      </p:sp>
    </p:spTree>
    <p:extLst>
      <p:ext uri="{BB962C8B-B14F-4D97-AF65-F5344CB8AC3E}">
        <p14:creationId xmlns:p14="http://schemas.microsoft.com/office/powerpoint/2010/main" val="2208148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15599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Controls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825625"/>
            <a:ext cx="409575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Server Access is Secure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is Backed up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Backups are Tested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Software Update Approval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Segregation of Duties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Computer Operations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is Secure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274733" y="1257300"/>
            <a:ext cx="3962400" cy="53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General: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4724400" y="1257300"/>
            <a:ext cx="4041775" cy="457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Application: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5029200" y="1832817"/>
            <a:ext cx="4041775" cy="38862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Specific to Application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Ledger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AP, AR, Etc. Modules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Unique Passwords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Validity Checks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Batch Controls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Reconciliations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 to GL, AP, AR, etc.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Transaction Logs</a:t>
            </a:r>
          </a:p>
          <a:p>
            <a:pPr marL="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015095"/>
            <a:ext cx="1219201" cy="84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4800" y="6015095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internal controls are achieved in different ways but are just as important as the “normal” internal control system.</a:t>
            </a:r>
          </a:p>
        </p:txBody>
      </p:sp>
    </p:spTree>
    <p:extLst>
      <p:ext uri="{BB962C8B-B14F-4D97-AF65-F5344CB8AC3E}">
        <p14:creationId xmlns:p14="http://schemas.microsoft.com/office/powerpoint/2010/main" val="4190575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6120459"/>
            <a:ext cx="1066800" cy="73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0" y="201903"/>
            <a:ext cx="9035140" cy="578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56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8600" y="309027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Justification for ERM</a:t>
            </a:r>
          </a:p>
        </p:txBody>
      </p:sp>
      <p:sp>
        <p:nvSpPr>
          <p:cNvPr id="30" name="TextBox 11"/>
          <p:cNvSpPr txBox="1"/>
          <p:nvPr/>
        </p:nvSpPr>
        <p:spPr>
          <a:xfrm>
            <a:off x="208402" y="1675074"/>
            <a:ext cx="40386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Greater visibility into business operations for the Board/Executive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Reduce threat of personal liability for Board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Executives can provide documented risk mitigation strategy to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Risks are identified and addressed in a continuous manner through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Risk assessment can be connected to business performance/strategy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" name="Picture 3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19" y="6064956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5" r="125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4142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 cstate="print"/>
          <a:srcRect t="8288" b="8288"/>
          <a:stretch>
            <a:fillRect/>
          </a:stretch>
        </p:blipFill>
        <p:spPr bwMode="auto">
          <a:xfrm>
            <a:off x="5192252" y="40094"/>
            <a:ext cx="3733800" cy="424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200081"/>
            <a:ext cx="8229600" cy="114300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COSO’s ERM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4408560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 Objectives management must meet to achieve company goals: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9452" y="4408560"/>
            <a:ext cx="327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 Units of a company: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Entity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Division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Business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Subsidiary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066800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 Risk &amp; Control Components: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Internal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Objective 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Event 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Risk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Risk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Control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Information &amp;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4" y="6324600"/>
            <a:ext cx="66130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53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04800" y="481563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COSO Compliance</a:t>
            </a:r>
          </a:p>
        </p:txBody>
      </p:sp>
      <p:sp>
        <p:nvSpPr>
          <p:cNvPr id="30" name="TextBox 11"/>
          <p:cNvSpPr txBox="1"/>
          <p:nvPr/>
        </p:nvSpPr>
        <p:spPr>
          <a:xfrm>
            <a:off x="381000" y="1870770"/>
            <a:ext cx="8229600" cy="35394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 summary, organizations must develop an Enterprise Risk Management strategy to identify and mitigate risk in their financial, IT, and operations functions.  Building a good internal control strategy requires a third party to provide 1) an objective view on the organization’s risks and 2) a plan to address and monitor those risks.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19" y="6064956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866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74" y="4370"/>
            <a:ext cx="4920027" cy="6849263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24384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Comments</a:t>
            </a:r>
          </a:p>
        </p:txBody>
      </p:sp>
    </p:spTree>
    <p:extLst>
      <p:ext uri="{BB962C8B-B14F-4D97-AF65-F5344CB8AC3E}">
        <p14:creationId xmlns:p14="http://schemas.microsoft.com/office/powerpoint/2010/main" val="70499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6101"/>
            <a:ext cx="9015976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 Red Flags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86213867"/>
              </p:ext>
            </p:extLst>
          </p:nvPr>
        </p:nvGraphicFramePr>
        <p:xfrm>
          <a:off x="304800" y="762000"/>
          <a:ext cx="8458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19" y="6064956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3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-24376" y="63736"/>
            <a:ext cx="9015976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Fraud Red Flags: Keep in Mind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372" y="838200"/>
            <a:ext cx="74329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 not ignore a red flag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Studies of fraud cases consistently show that red flags were present, but were either not recognized or were recognized but not acted upon by anyone.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a red flag has been noted, someone should take action to investigate the situation and determine if a fraud as been committed.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Sometimes an error is just an error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 flags should lead to some kind of appropriate action, however, sometimes an error is just an error and no fraud has occurred.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need to be able to recognize the difference and remember that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responsibility for follow-up investigation of a red flag should be placed in the hands of a measured and responsible person</a:t>
            </a:r>
            <a:r>
              <a:rPr lang="en-US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04372" y="5771292"/>
            <a:ext cx="8120913" cy="400110"/>
            <a:chOff x="204372" y="5954585"/>
            <a:chExt cx="8120913" cy="400110"/>
          </a:xfrm>
        </p:grpSpPr>
        <p:sp>
          <p:nvSpPr>
            <p:cNvPr id="9" name="TextBox 8"/>
            <p:cNvSpPr txBox="1"/>
            <p:nvPr/>
          </p:nvSpPr>
          <p:spPr>
            <a:xfrm>
              <a:off x="734903" y="5954585"/>
              <a:ext cx="75903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Key Point: Be Aware of and Respond Appropriately to Red Flags. </a:t>
              </a: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72" y="6002240"/>
              <a:ext cx="5048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19" y="6064956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65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6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</a:t>
            </a:r>
            <a:b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</a:t>
            </a:r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ional acts: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5105400" cy="4351338"/>
          </a:xfrm>
        </p:spPr>
        <p:txBody>
          <a:bodyPr/>
          <a:lstStyle/>
          <a:p>
            <a:endParaRPr lang="en-US" dirty="0"/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Misappropriation of assets (this is what most people think of when it comes to fraud.)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Misstatement of financial information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Misstatement of non-financial information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Perpetration of illegal acts.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" y="6004448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4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CDB7-52C7-407A-9D61-3D60DE0C9C8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2983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on Material Fraud Issues</a:t>
            </a:r>
            <a:endParaRPr lang="en-US" sz="40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82" y="990600"/>
            <a:ext cx="7907482" cy="538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" y="6064956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6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CDB7-52C7-407A-9D61-3D60DE0C9C8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997" y="72983"/>
            <a:ext cx="8560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on Material Weaknesses</a:t>
            </a:r>
            <a:endParaRPr lang="en-US" sz="40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90" y="992401"/>
            <a:ext cx="7924799" cy="507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" y="6064956"/>
            <a:ext cx="1147081" cy="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07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77118"/>
            <a:ext cx="9015976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Fraud Stats &amp; Facts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400800" cy="53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49338"/>
            <a:ext cx="1066800" cy="80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1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</TotalTime>
  <Words>2055</Words>
  <Application>Microsoft Office PowerPoint</Application>
  <PresentationFormat>On-screen Show (4:3)</PresentationFormat>
  <Paragraphs>335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EY Gothic Cond Demi</vt:lpstr>
      <vt:lpstr>Georgia</vt:lpstr>
      <vt:lpstr>Times New Roman</vt:lpstr>
      <vt:lpstr>Wingdings</vt:lpstr>
      <vt:lpstr>Office Theme</vt:lpstr>
      <vt:lpstr>Fraud</vt:lpstr>
      <vt:lpstr>Fraud</vt:lpstr>
      <vt:lpstr>Fraud Diamond </vt:lpstr>
      <vt:lpstr>PowerPoint Presentation</vt:lpstr>
      <vt:lpstr>PowerPoint Presentation</vt:lpstr>
      <vt:lpstr>Types of  intentional acts:</vt:lpstr>
      <vt:lpstr>PowerPoint Presentation</vt:lpstr>
      <vt:lpstr>PowerPoint Presentation</vt:lpstr>
      <vt:lpstr>PowerPoint Presentation</vt:lpstr>
      <vt:lpstr>Board of Directors - Abuse</vt:lpstr>
      <vt:lpstr>Management Override</vt:lpstr>
      <vt:lpstr>Information  Technology (IT)</vt:lpstr>
      <vt:lpstr>Financial Reporting</vt:lpstr>
      <vt:lpstr>Financial Reporting</vt:lpstr>
      <vt:lpstr>Wire Fraud</vt:lpstr>
      <vt:lpstr>Check Alterations</vt:lpstr>
      <vt:lpstr>ACH Drafts</vt:lpstr>
      <vt:lpstr>Capital Credit Check Bank Account Drafting Electric Payment</vt:lpstr>
      <vt:lpstr>Collusion</vt:lpstr>
      <vt:lpstr>Theft of Electric Service</vt:lpstr>
      <vt:lpstr>Financial Statement Misrepresentations</vt:lpstr>
      <vt:lpstr>Prevention: Fraud Risk Management Process</vt:lpstr>
      <vt:lpstr>PowerPoint Presentation</vt:lpstr>
      <vt:lpstr>Internal Control System</vt:lpstr>
      <vt:lpstr>PowerPoint Presentation</vt:lpstr>
      <vt:lpstr>COSO Framework</vt:lpstr>
      <vt:lpstr>PowerPoint Presentation</vt:lpstr>
      <vt:lpstr>PowerPoint Presentation</vt:lpstr>
      <vt:lpstr>PowerPoint Presentation</vt:lpstr>
      <vt:lpstr>Cyber Security</vt:lpstr>
      <vt:lpstr>IT Controls</vt:lpstr>
      <vt:lpstr>PowerPoint Presentation</vt:lpstr>
      <vt:lpstr>PowerPoint Presentation</vt:lpstr>
      <vt:lpstr>COSO’s ERM model</vt:lpstr>
      <vt:lpstr>PowerPoint Presentation</vt:lpstr>
      <vt:lpstr>PowerPoint Presentation</vt:lpstr>
    </vt:vector>
  </TitlesOfParts>
  <Company>Nichols, Cauley &amp;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Fraud</dc:title>
  <dc:creator>Delaney Loera</dc:creator>
  <cp:lastModifiedBy>Michelle</cp:lastModifiedBy>
  <cp:revision>53</cp:revision>
  <dcterms:created xsi:type="dcterms:W3CDTF">2018-08-28T23:22:50Z</dcterms:created>
  <dcterms:modified xsi:type="dcterms:W3CDTF">2018-09-24T14:11:21Z</dcterms:modified>
</cp:coreProperties>
</file>