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4"/>
  </p:notesMasterIdLst>
  <p:sldIdLst>
    <p:sldId id="256" r:id="rId2"/>
    <p:sldId id="313" r:id="rId3"/>
    <p:sldId id="341" r:id="rId4"/>
    <p:sldId id="337" r:id="rId5"/>
    <p:sldId id="338" r:id="rId6"/>
    <p:sldId id="277" r:id="rId7"/>
    <p:sldId id="335" r:id="rId8"/>
    <p:sldId id="276" r:id="rId9"/>
    <p:sldId id="301" r:id="rId10"/>
    <p:sldId id="300" r:id="rId11"/>
    <p:sldId id="279" r:id="rId12"/>
    <p:sldId id="298" r:id="rId13"/>
    <p:sldId id="299" r:id="rId14"/>
    <p:sldId id="333" r:id="rId15"/>
    <p:sldId id="304" r:id="rId16"/>
    <p:sldId id="306" r:id="rId17"/>
    <p:sldId id="305" r:id="rId18"/>
    <p:sldId id="308" r:id="rId19"/>
    <p:sldId id="307" r:id="rId20"/>
    <p:sldId id="310" r:id="rId21"/>
    <p:sldId id="309" r:id="rId22"/>
    <p:sldId id="332" r:id="rId23"/>
    <p:sldId id="314" r:id="rId24"/>
    <p:sldId id="281" r:id="rId25"/>
    <p:sldId id="334" r:id="rId26"/>
    <p:sldId id="315" r:id="rId27"/>
    <p:sldId id="317" r:id="rId28"/>
    <p:sldId id="318" r:id="rId29"/>
    <p:sldId id="339" r:id="rId30"/>
    <p:sldId id="340" r:id="rId31"/>
    <p:sldId id="275" r:id="rId32"/>
    <p:sldId id="321" r:id="rId3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83906" autoAdjust="0"/>
  </p:normalViewPr>
  <p:slideViewPr>
    <p:cSldViewPr snapToGrid="0">
      <p:cViewPr varScale="1">
        <p:scale>
          <a:sx n="72" d="100"/>
          <a:sy n="72" d="100"/>
        </p:scale>
        <p:origin x="125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549" cy="470072"/>
          </a:xfrm>
          <a:prstGeom prst="rect">
            <a:avLst/>
          </a:prstGeom>
        </p:spPr>
        <p:txBody>
          <a:bodyPr vert="horz" lIns="92912" tIns="46456" rIns="92912" bIns="46456" rtlCol="0"/>
          <a:lstStyle>
            <a:lvl1pPr algn="l">
              <a:defRPr sz="1200"/>
            </a:lvl1pPr>
          </a:lstStyle>
          <a:p>
            <a:endParaRPr lang="en-US" dirty="0"/>
          </a:p>
        </p:txBody>
      </p:sp>
      <p:sp>
        <p:nvSpPr>
          <p:cNvPr id="3" name="Date Placeholder 2"/>
          <p:cNvSpPr>
            <a:spLocks noGrp="1"/>
          </p:cNvSpPr>
          <p:nvPr>
            <p:ph type="dt" idx="1"/>
          </p:nvPr>
        </p:nvSpPr>
        <p:spPr>
          <a:xfrm>
            <a:off x="4007894" y="1"/>
            <a:ext cx="3067548" cy="470072"/>
          </a:xfrm>
          <a:prstGeom prst="rect">
            <a:avLst/>
          </a:prstGeom>
        </p:spPr>
        <p:txBody>
          <a:bodyPr vert="horz" lIns="92912" tIns="46456" rIns="92912" bIns="46456" rtlCol="0"/>
          <a:lstStyle>
            <a:lvl1pPr algn="r">
              <a:defRPr sz="1200"/>
            </a:lvl1pPr>
          </a:lstStyle>
          <a:p>
            <a:fld id="{E8018E74-FAA5-4734-B15D-AF9C06EF678F}" type="datetimeFigureOut">
              <a:rPr lang="en-US" smtClean="0"/>
              <a:t>9/24/2018</a:t>
            </a:fld>
            <a:endParaRPr lang="en-US" dirty="0"/>
          </a:p>
        </p:txBody>
      </p:sp>
      <p:sp>
        <p:nvSpPr>
          <p:cNvPr id="4" name="Slide Image Placeholder 3"/>
          <p:cNvSpPr>
            <a:spLocks noGrp="1" noRot="1" noChangeAspect="1"/>
          </p:cNvSpPr>
          <p:nvPr>
            <p:ph type="sldImg" idx="2"/>
          </p:nvPr>
        </p:nvSpPr>
        <p:spPr>
          <a:xfrm>
            <a:off x="731838" y="1169988"/>
            <a:ext cx="5614987" cy="3159125"/>
          </a:xfrm>
          <a:prstGeom prst="rect">
            <a:avLst/>
          </a:prstGeom>
          <a:noFill/>
          <a:ln w="12700">
            <a:solidFill>
              <a:prstClr val="black"/>
            </a:solidFill>
          </a:ln>
        </p:spPr>
        <p:txBody>
          <a:bodyPr vert="horz" lIns="92912" tIns="46456" rIns="92912" bIns="46456" rtlCol="0" anchor="ctr"/>
          <a:lstStyle/>
          <a:p>
            <a:endParaRPr lang="en-US" dirty="0"/>
          </a:p>
        </p:txBody>
      </p:sp>
      <p:sp>
        <p:nvSpPr>
          <p:cNvPr id="5" name="Notes Placeholder 4"/>
          <p:cNvSpPr>
            <a:spLocks noGrp="1"/>
          </p:cNvSpPr>
          <p:nvPr>
            <p:ph type="body" sz="quarter" idx="3"/>
          </p:nvPr>
        </p:nvSpPr>
        <p:spPr>
          <a:xfrm>
            <a:off x="708524" y="4505660"/>
            <a:ext cx="5661660" cy="3687031"/>
          </a:xfrm>
          <a:prstGeom prst="rect">
            <a:avLst/>
          </a:prstGeom>
        </p:spPr>
        <p:txBody>
          <a:bodyPr vert="horz" lIns="92912" tIns="46456" rIns="92912" bIns="464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003"/>
            <a:ext cx="3067549" cy="470072"/>
          </a:xfrm>
          <a:prstGeom prst="rect">
            <a:avLst/>
          </a:prstGeom>
        </p:spPr>
        <p:txBody>
          <a:bodyPr vert="horz" lIns="92912" tIns="46456" rIns="92912" bIns="464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7894" y="8893003"/>
            <a:ext cx="3067548" cy="470072"/>
          </a:xfrm>
          <a:prstGeom prst="rect">
            <a:avLst/>
          </a:prstGeom>
        </p:spPr>
        <p:txBody>
          <a:bodyPr vert="horz" lIns="92912" tIns="46456" rIns="92912" bIns="46456" rtlCol="0" anchor="b"/>
          <a:lstStyle>
            <a:lvl1pPr algn="r">
              <a:defRPr sz="1200"/>
            </a:lvl1pPr>
          </a:lstStyle>
          <a:p>
            <a:fld id="{858A3DFE-D772-48AD-8467-B22D318A4361}" type="slidenum">
              <a:rPr lang="en-US" smtClean="0"/>
              <a:t>‹#›</a:t>
            </a:fld>
            <a:endParaRPr lang="en-US" dirty="0"/>
          </a:p>
        </p:txBody>
      </p:sp>
    </p:spTree>
    <p:extLst>
      <p:ext uri="{BB962C8B-B14F-4D97-AF65-F5344CB8AC3E}">
        <p14:creationId xmlns:p14="http://schemas.microsoft.com/office/powerpoint/2010/main" val="375920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A3DFE-D772-48AD-8467-B22D318A4361}" type="slidenum">
              <a:rPr lang="en-US" smtClean="0"/>
              <a:t>7</a:t>
            </a:fld>
            <a:endParaRPr lang="en-US" dirty="0"/>
          </a:p>
        </p:txBody>
      </p:sp>
    </p:spTree>
    <p:extLst>
      <p:ext uri="{BB962C8B-B14F-4D97-AF65-F5344CB8AC3E}">
        <p14:creationId xmlns:p14="http://schemas.microsoft.com/office/powerpoint/2010/main" val="160858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of vendor (reputation, tenure, etc); Competency of vendor (experience, credentials, reputation); Adequacy of controls in vendors services (SSAE #16/SOC-1 report, or SOC-2/SOC-3 report, etc.); </a:t>
            </a:r>
          </a:p>
          <a:p>
            <a:endParaRPr lang="en-US" dirty="0"/>
          </a:p>
        </p:txBody>
      </p:sp>
      <p:sp>
        <p:nvSpPr>
          <p:cNvPr id="4" name="Slide Number Placeholder 3"/>
          <p:cNvSpPr>
            <a:spLocks noGrp="1"/>
          </p:cNvSpPr>
          <p:nvPr>
            <p:ph type="sldNum" sz="quarter" idx="10"/>
          </p:nvPr>
        </p:nvSpPr>
        <p:spPr/>
        <p:txBody>
          <a:bodyPr/>
          <a:lstStyle/>
          <a:p>
            <a:fld id="{858A3DFE-D772-48AD-8467-B22D318A4361}" type="slidenum">
              <a:rPr lang="en-US" smtClean="0"/>
              <a:t>9</a:t>
            </a:fld>
            <a:endParaRPr lang="en-US" dirty="0"/>
          </a:p>
        </p:txBody>
      </p:sp>
    </p:spTree>
    <p:extLst>
      <p:ext uri="{BB962C8B-B14F-4D97-AF65-F5344CB8AC3E}">
        <p14:creationId xmlns:p14="http://schemas.microsoft.com/office/powerpoint/2010/main" val="174420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Protecting programs and data from unauthorized changes or malicious activities; To implement effective logical SOD</a:t>
            </a:r>
          </a:p>
        </p:txBody>
      </p:sp>
      <p:sp>
        <p:nvSpPr>
          <p:cNvPr id="4" name="Slide Number Placeholder 3"/>
          <p:cNvSpPr>
            <a:spLocks noGrp="1"/>
          </p:cNvSpPr>
          <p:nvPr>
            <p:ph type="sldNum" sz="quarter" idx="10"/>
          </p:nvPr>
        </p:nvSpPr>
        <p:spPr/>
        <p:txBody>
          <a:bodyPr/>
          <a:lstStyle/>
          <a:p>
            <a:fld id="{858A3DFE-D772-48AD-8467-B22D318A4361}" type="slidenum">
              <a:rPr lang="en-US" smtClean="0"/>
              <a:t>11</a:t>
            </a:fld>
            <a:endParaRPr lang="en-US" dirty="0"/>
          </a:p>
        </p:txBody>
      </p:sp>
    </p:spTree>
    <p:extLst>
      <p:ext uri="{BB962C8B-B14F-4D97-AF65-F5344CB8AC3E}">
        <p14:creationId xmlns:p14="http://schemas.microsoft.com/office/powerpoint/2010/main" val="63715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Data processing accuracy, timeliness, integrity, and security depend on it</a:t>
            </a:r>
          </a:p>
          <a:p>
            <a:r>
              <a:rPr lang="en-US" dirty="0"/>
              <a:t>P&amp;P (i.e., a formal process); Application Development (e.g., SDLC); Configuration Management; Software Management (e.g., updates);O/S Management</a:t>
            </a:r>
          </a:p>
          <a:p>
            <a:r>
              <a:rPr lang="en-US" dirty="0"/>
              <a:t>Network Management; Hardware/Infrastructure Management; </a:t>
            </a:r>
          </a:p>
        </p:txBody>
      </p:sp>
      <p:sp>
        <p:nvSpPr>
          <p:cNvPr id="4" name="Slide Number Placeholder 3"/>
          <p:cNvSpPr>
            <a:spLocks noGrp="1"/>
          </p:cNvSpPr>
          <p:nvPr>
            <p:ph type="sldNum" sz="quarter" idx="10"/>
          </p:nvPr>
        </p:nvSpPr>
        <p:spPr/>
        <p:txBody>
          <a:bodyPr/>
          <a:lstStyle/>
          <a:p>
            <a:fld id="{858A3DFE-D772-48AD-8467-B22D318A4361}" type="slidenum">
              <a:rPr lang="en-US" smtClean="0"/>
              <a:t>12</a:t>
            </a:fld>
            <a:endParaRPr lang="en-US" dirty="0"/>
          </a:p>
        </p:txBody>
      </p:sp>
    </p:spTree>
    <p:extLst>
      <p:ext uri="{BB962C8B-B14F-4D97-AF65-F5344CB8AC3E}">
        <p14:creationId xmlns:p14="http://schemas.microsoft.com/office/powerpoint/2010/main" val="408859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Able to restore data after a system failure and loss of data, timely and accurately; Able to restore data after a natural disaster, timely and accurately</a:t>
            </a:r>
          </a:p>
        </p:txBody>
      </p:sp>
      <p:sp>
        <p:nvSpPr>
          <p:cNvPr id="4" name="Slide Number Placeholder 3"/>
          <p:cNvSpPr>
            <a:spLocks noGrp="1"/>
          </p:cNvSpPr>
          <p:nvPr>
            <p:ph type="sldNum" sz="quarter" idx="10"/>
          </p:nvPr>
        </p:nvSpPr>
        <p:spPr/>
        <p:txBody>
          <a:bodyPr/>
          <a:lstStyle/>
          <a:p>
            <a:fld id="{858A3DFE-D772-48AD-8467-B22D318A4361}" type="slidenum">
              <a:rPr lang="en-US" smtClean="0"/>
              <a:t>13</a:t>
            </a:fld>
            <a:endParaRPr lang="en-US" dirty="0"/>
          </a:p>
        </p:txBody>
      </p:sp>
    </p:spTree>
    <p:extLst>
      <p:ext uri="{BB962C8B-B14F-4D97-AF65-F5344CB8AC3E}">
        <p14:creationId xmlns:p14="http://schemas.microsoft.com/office/powerpoint/2010/main" val="140425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A3DFE-D772-48AD-8467-B22D318A4361}" type="slidenum">
              <a:rPr lang="en-US" smtClean="0"/>
              <a:t>14</a:t>
            </a:fld>
            <a:endParaRPr lang="en-US" dirty="0"/>
          </a:p>
        </p:txBody>
      </p:sp>
    </p:spTree>
    <p:extLst>
      <p:ext uri="{BB962C8B-B14F-4D97-AF65-F5344CB8AC3E}">
        <p14:creationId xmlns:p14="http://schemas.microsoft.com/office/powerpoint/2010/main" val="133612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122">
              <a:defRPr/>
            </a:pPr>
            <a:r>
              <a:rPr lang="en-US" dirty="0">
                <a:solidFill>
                  <a:schemeClr val="bg1"/>
                </a:solidFill>
                <a:latin typeface="Arial" panose="020B0604020202020204" pitchFamily="34" charset="0"/>
                <a:cs typeface="Arial" panose="020B0604020202020204" pitchFamily="34" charset="0"/>
              </a:rPr>
              <a:t>identify financial leakage and mistakes or errors in data processing. For example: duplicate vendor payments; fraudulent transactions, circumvention of invoice approval limits.</a:t>
            </a:r>
          </a:p>
          <a:p>
            <a:pPr defTabSz="929122">
              <a:defRPr/>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58A3DFE-D772-48AD-8467-B22D318A4361}" type="slidenum">
              <a:rPr lang="en-US" smtClean="0"/>
              <a:t>22</a:t>
            </a:fld>
            <a:endParaRPr lang="en-US" dirty="0"/>
          </a:p>
        </p:txBody>
      </p:sp>
    </p:spTree>
    <p:extLst>
      <p:ext uri="{BB962C8B-B14F-4D97-AF65-F5344CB8AC3E}">
        <p14:creationId xmlns:p14="http://schemas.microsoft.com/office/powerpoint/2010/main" val="76210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122">
              <a:defRPr/>
            </a:pPr>
            <a:r>
              <a:rPr lang="en-US" dirty="0">
                <a:solidFill>
                  <a:schemeClr val="bg1"/>
                </a:solidFill>
                <a:latin typeface="Arial" panose="020B0604020202020204" pitchFamily="34" charset="0"/>
                <a:cs typeface="Arial" panose="020B0604020202020204" pitchFamily="34" charset="0"/>
              </a:rPr>
              <a:t>identify financial leakage and mistakes or errors in data processing. For example: duplicate vendor payments; fraudulent transactions, circumvention of invoice approval limits.</a:t>
            </a:r>
          </a:p>
          <a:p>
            <a:pPr defTabSz="929122">
              <a:defRPr/>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58A3DFE-D772-48AD-8467-B22D318A4361}" type="slidenum">
              <a:rPr lang="en-US" smtClean="0"/>
              <a:t>23</a:t>
            </a:fld>
            <a:endParaRPr lang="en-US" dirty="0"/>
          </a:p>
        </p:txBody>
      </p:sp>
    </p:spTree>
    <p:extLst>
      <p:ext uri="{BB962C8B-B14F-4D97-AF65-F5344CB8AC3E}">
        <p14:creationId xmlns:p14="http://schemas.microsoft.com/office/powerpoint/2010/main" val="210741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4043B-556D-49E4-BA39-D5DFBA9F81DA}" type="slidenum">
              <a:rPr lang="en-US" smtClean="0"/>
              <a:pPr/>
              <a:t>32</a:t>
            </a:fld>
            <a:endParaRPr lang="en-US" dirty="0"/>
          </a:p>
        </p:txBody>
      </p:sp>
    </p:spTree>
    <p:extLst>
      <p:ext uri="{BB962C8B-B14F-4D97-AF65-F5344CB8AC3E}">
        <p14:creationId xmlns:p14="http://schemas.microsoft.com/office/powerpoint/2010/main" val="236285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481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984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405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buFont typeface="Wingdings" pitchFamily="2" charset="2"/>
              <a:buChar char="Ø"/>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fld id="{48A87A34-81AB-432B-8DAE-1953F412C126}" type="datetimeFigureOut">
              <a:rPr lang="en-US" smtClean="0"/>
              <a:pPr/>
              <a:t>9/24/2018</a:t>
            </a:fld>
            <a:endParaRPr lang="en-US" dirty="0"/>
          </a:p>
        </p:txBody>
      </p:sp>
      <p:sp>
        <p:nvSpPr>
          <p:cNvPr id="19" name="Footer Placeholder 18"/>
          <p:cNvSpPr>
            <a:spLocks noGrp="1"/>
          </p:cNvSpPr>
          <p:nvPr>
            <p:ph type="ftr" sz="quarter" idx="11"/>
          </p:nvPr>
        </p:nvSpPr>
        <p:spPr>
          <a:xfrm>
            <a:off x="4775200" y="76201"/>
            <a:ext cx="3860800" cy="288925"/>
          </a:xfrm>
        </p:spPr>
        <p:txBody>
          <a:bodyPr/>
          <a:lstStyle/>
          <a:p>
            <a:endParaRPr lang="en-US" dirty="0"/>
          </a:p>
        </p:txBody>
      </p:sp>
      <p:sp>
        <p:nvSpPr>
          <p:cNvPr id="16" name="Slide Number Placeholder 15"/>
          <p:cNvSpPr>
            <a:spLocks noGrp="1"/>
          </p:cNvSpPr>
          <p:nvPr>
            <p:ph type="sldNum" sz="quarter" idx="12"/>
          </p:nvPr>
        </p:nvSpPr>
        <p:spPr>
          <a:xfrm>
            <a:off x="10972800" y="6473952"/>
            <a:ext cx="1011936" cy="246888"/>
          </a:xfrm>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647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52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16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76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623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276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296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17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274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3733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1524000" cy="22860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9/24/2018</a:t>
            </a:fld>
            <a:endParaRPr lang="en-US" dirty="0"/>
          </a:p>
        </p:txBody>
      </p:sp>
      <p:sp>
        <p:nvSpPr>
          <p:cNvPr id="5" name="Footer Placeholder 4"/>
          <p:cNvSpPr>
            <a:spLocks noGrp="1"/>
          </p:cNvSpPr>
          <p:nvPr>
            <p:ph type="ftr" sz="quarter" idx="3"/>
          </p:nvPr>
        </p:nvSpPr>
        <p:spPr>
          <a:xfrm>
            <a:off x="1524000" y="6629400"/>
            <a:ext cx="9245600" cy="22860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69600" y="6629400"/>
            <a:ext cx="1422400"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
        <p:nvSpPr>
          <p:cNvPr id="7" name="Rectangle 6"/>
          <p:cNvSpPr/>
          <p:nvPr/>
        </p:nvSpPr>
        <p:spPr>
          <a:xfrm>
            <a:off x="0" y="6019800"/>
            <a:ext cx="12192000" cy="6096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JRB-CPALOGO-NEW.png"/>
          <p:cNvPicPr>
            <a:picLocks noChangeAspect="1"/>
          </p:cNvPicPr>
          <p:nvPr/>
        </p:nvPicPr>
        <p:blipFill>
          <a:blip r:embed="rId15" cstate="print"/>
          <a:stretch>
            <a:fillRect/>
          </a:stretch>
        </p:blipFill>
        <p:spPr>
          <a:xfrm>
            <a:off x="10464800" y="6019800"/>
            <a:ext cx="1787611" cy="685800"/>
          </a:xfrm>
          <a:prstGeom prst="rect">
            <a:avLst/>
          </a:prstGeom>
        </p:spPr>
      </p:pic>
      <p:pic>
        <p:nvPicPr>
          <p:cNvPr id="10" name="Picture 9" descr="Watch.bmp"/>
          <p:cNvPicPr>
            <a:picLocks noChangeAspect="1"/>
          </p:cNvPicPr>
          <p:nvPr/>
        </p:nvPicPr>
        <p:blipFill>
          <a:blip r:embed="rId16" cstate="print"/>
          <a:stretch>
            <a:fillRect/>
          </a:stretch>
        </p:blipFill>
        <p:spPr>
          <a:xfrm>
            <a:off x="1" y="6019800"/>
            <a:ext cx="740833" cy="609600"/>
          </a:xfrm>
          <a:prstGeom prst="rect">
            <a:avLst/>
          </a:prstGeom>
        </p:spPr>
      </p:pic>
    </p:spTree>
    <p:extLst>
      <p:ext uri="{BB962C8B-B14F-4D97-AF65-F5344CB8AC3E}">
        <p14:creationId xmlns:p14="http://schemas.microsoft.com/office/powerpoint/2010/main" val="15991574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Research-Statistics-Data-and-Systems/CMS-Information-Technology/InformationSecurity/Info-Security-Library-Items/ARS-30-Publication.html" TargetMode="External"/><Relationship Id="rId2" Type="http://schemas.openxmlformats.org/officeDocument/2006/relationships/hyperlink" Target="http://csrc.nist.gov/groups/SMA/fisma/index.html" TargetMode="External"/><Relationship Id="rId1" Type="http://schemas.openxmlformats.org/officeDocument/2006/relationships/slideLayout" Target="../slideLayouts/slideLayout2.xml"/><Relationship Id="rId5" Type="http://schemas.openxmlformats.org/officeDocument/2006/relationships/hyperlink" Target="http://nvlpubs.nist.gov/nistpubs/FIPS/NIST.FIPS.199.pdf" TargetMode="External"/><Relationship Id="rId4" Type="http://schemas.openxmlformats.org/officeDocument/2006/relationships/hyperlink" Target="http://nvlpubs.nist.gov/nistpubs/SpecialPublications/NIST.SP.800-53r4.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src.nist.gov/publications/nistpubs/800-50/NIST-SP800-50.pdf" TargetMode="External"/><Relationship Id="rId2" Type="http://schemas.openxmlformats.org/officeDocument/2006/relationships/hyperlink" Target="http://nvlpubs.nist.gov/nistpubs/SpecialPublications/NIST.SP.800-53Ar4.pdf" TargetMode="External"/><Relationship Id="rId1" Type="http://schemas.openxmlformats.org/officeDocument/2006/relationships/slideLayout" Target="../slideLayouts/slideLayout2.xml"/><Relationship Id="rId5" Type="http://schemas.openxmlformats.org/officeDocument/2006/relationships/hyperlink" Target="https://www.pcisecuritystandards.org/program_training_and_qualification/requirements%20awareness" TargetMode="External"/><Relationship Id="rId4" Type="http://schemas.openxmlformats.org/officeDocument/2006/relationships/hyperlink" Target="http://www.cio.ca.gov/OIS/Government/documents/pdf/ISO_Roles_Respon_Guid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ooperative.com/topics/cybersecurity/Pages/default.aspx" TargetMode="External"/><Relationship Id="rId2" Type="http://schemas.openxmlformats.org/officeDocument/2006/relationships/hyperlink" Target="https://www.cooperative.com/programs-services/bts/rc3/Pages/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ergy.gov/national-security-safety/cybersecuri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ryan@purvisgray.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msandstrum@purvisgra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310771"/>
            <a:ext cx="10040112" cy="905382"/>
          </a:xfrm>
        </p:spPr>
        <p:txBody>
          <a:bodyPr>
            <a:normAutofit/>
          </a:bodyPr>
          <a:lstStyle/>
          <a:p>
            <a:r>
              <a:rPr lang="en-US" sz="3600" b="1" dirty="0">
                <a:solidFill>
                  <a:srgbClr val="63A0CC">
                    <a:lumMod val="50000"/>
                  </a:srgbClr>
                </a:solidFill>
                <a:latin typeface="Arial" panose="020B0604020202020204" pitchFamily="34" charset="0"/>
                <a:ea typeface="Calibri" panose="020F0502020204030204" pitchFamily="34" charset="0"/>
                <a:cs typeface="Arial" panose="020B0604020202020204" pitchFamily="34" charset="0"/>
              </a:rPr>
              <a:t>Assessing IT General Controls</a:t>
            </a:r>
          </a:p>
        </p:txBody>
      </p:sp>
      <p:sp>
        <p:nvSpPr>
          <p:cNvPr id="3" name="Subtitle 2"/>
          <p:cNvSpPr>
            <a:spLocks noGrp="1"/>
          </p:cNvSpPr>
          <p:nvPr>
            <p:ph type="subTitle" idx="1"/>
          </p:nvPr>
        </p:nvSpPr>
        <p:spPr>
          <a:xfrm>
            <a:off x="1527048" y="1385608"/>
            <a:ext cx="8595360" cy="2857208"/>
          </a:xfrm>
        </p:spPr>
        <p:txBody>
          <a:bodyPr>
            <a:normAutofit fontScale="32500" lnSpcReduction="20000"/>
          </a:bodyPr>
          <a:lstStyle/>
          <a:p>
            <a:pPr lvl="0" algn="ctr" defTabSz="457200">
              <a:lnSpc>
                <a:spcPct val="110000"/>
              </a:lnSpc>
              <a:spcBef>
                <a:spcPts val="600"/>
              </a:spcBef>
              <a:spcAft>
                <a:spcPts val="600"/>
              </a:spcAft>
              <a:buSzTx/>
            </a:pPr>
            <a:endParaRPr lang="en-US" sz="2800" b="1" dirty="0">
              <a:solidFill>
                <a:srgbClr val="63A0CC">
                  <a:lumMod val="50000"/>
                </a:srgbClr>
              </a:solidFill>
              <a:latin typeface="Arial" panose="020B0604020202020204" pitchFamily="34" charset="0"/>
              <a:cs typeface="Arial" panose="020B0604020202020204" pitchFamily="34" charset="0"/>
            </a:endParaRPr>
          </a:p>
          <a:p>
            <a:pPr lvl="0" algn="ctr" defTabSz="457200">
              <a:lnSpc>
                <a:spcPct val="110000"/>
              </a:lnSpc>
              <a:spcBef>
                <a:spcPts val="600"/>
              </a:spcBef>
              <a:spcAft>
                <a:spcPts val="600"/>
              </a:spcAft>
              <a:buSzTx/>
            </a:pPr>
            <a:br>
              <a:rPr lang="en-US" sz="2800" b="1" dirty="0">
                <a:solidFill>
                  <a:srgbClr val="63A0CC">
                    <a:lumMod val="50000"/>
                  </a:srgbClr>
                </a:solidFill>
                <a:latin typeface="Arial" panose="020B0604020202020204" pitchFamily="34" charset="0"/>
                <a:cs typeface="Arial" panose="020B0604020202020204" pitchFamily="34" charset="0"/>
              </a:rPr>
            </a:br>
            <a:br>
              <a:rPr lang="en-US" sz="2800" b="1" dirty="0">
                <a:solidFill>
                  <a:srgbClr val="63A0CC">
                    <a:lumMod val="50000"/>
                  </a:srgbClr>
                </a:solidFill>
                <a:latin typeface="Arial" panose="020B0604020202020204" pitchFamily="34" charset="0"/>
                <a:cs typeface="Arial" panose="020B0604020202020204" pitchFamily="34" charset="0"/>
              </a:rPr>
            </a:br>
            <a:endParaRPr lang="en-US" sz="2800" b="1" dirty="0">
              <a:solidFill>
                <a:srgbClr val="63A0CC">
                  <a:lumMod val="50000"/>
                </a:srgbClr>
              </a:solidFill>
              <a:latin typeface="Arial" panose="020B0604020202020204" pitchFamily="34" charset="0"/>
              <a:ea typeface="Calibri" panose="020F0502020204030204" pitchFamily="34" charset="0"/>
              <a:cs typeface="Arial" panose="020B0604020202020204" pitchFamily="34" charset="0"/>
            </a:endParaRPr>
          </a:p>
          <a:p>
            <a:pPr lvl="0" algn="ctr" defTabSz="457200">
              <a:lnSpc>
                <a:spcPct val="110000"/>
              </a:lnSpc>
              <a:spcBef>
                <a:spcPts val="600"/>
              </a:spcBef>
              <a:spcAft>
                <a:spcPts val="600"/>
              </a:spcAft>
              <a:buSzTx/>
            </a:pPr>
            <a:r>
              <a:rPr lang="en-US" sz="6200" b="1" dirty="0">
                <a:solidFill>
                  <a:srgbClr val="63A0CC">
                    <a:lumMod val="50000"/>
                  </a:srgbClr>
                </a:solidFill>
                <a:latin typeface="Arial" panose="020B0604020202020204" pitchFamily="34" charset="0"/>
                <a:ea typeface="Calibri" panose="020F0502020204030204" pitchFamily="34" charset="0"/>
                <a:cs typeface="Arial" panose="020B0604020202020204" pitchFamily="34" charset="0"/>
              </a:rPr>
              <a:t>Florida Electric Cooperative Association</a:t>
            </a:r>
          </a:p>
          <a:p>
            <a:pPr>
              <a:lnSpc>
                <a:spcPct val="100000"/>
              </a:lnSpc>
              <a:spcBef>
                <a:spcPts val="600"/>
              </a:spcBef>
            </a:pPr>
            <a:endParaRPr lang="en-US" sz="6200" b="1" dirty="0">
              <a:solidFill>
                <a:schemeClr val="accent5">
                  <a:lumMod val="50000"/>
                </a:schemeClr>
              </a:solidFill>
              <a:latin typeface="Arial" panose="020B0604020202020204" pitchFamily="34" charset="0"/>
              <a:cs typeface="Arial" panose="020B0604020202020204" pitchFamily="34" charset="0"/>
            </a:endParaRPr>
          </a:p>
          <a:p>
            <a:pPr>
              <a:lnSpc>
                <a:spcPct val="100000"/>
              </a:lnSpc>
              <a:spcBef>
                <a:spcPts val="600"/>
              </a:spcBef>
            </a:pPr>
            <a:r>
              <a:rPr lang="en-US" sz="6200" b="1" dirty="0">
                <a:solidFill>
                  <a:schemeClr val="accent5">
                    <a:lumMod val="50000"/>
                  </a:schemeClr>
                </a:solidFill>
                <a:latin typeface="Arial" panose="020B0604020202020204" pitchFamily="34" charset="0"/>
                <a:cs typeface="Arial" panose="020B0604020202020204" pitchFamily="34" charset="0"/>
              </a:rPr>
              <a:t>Presented by:</a:t>
            </a:r>
            <a:r>
              <a:rPr lang="en-US" sz="6200" dirty="0">
                <a:solidFill>
                  <a:schemeClr val="accent5">
                    <a:lumMod val="50000"/>
                  </a:schemeClr>
                </a:solidFill>
                <a:latin typeface="Arial" panose="020B0604020202020204" pitchFamily="34" charset="0"/>
                <a:cs typeface="Arial" panose="020B0604020202020204" pitchFamily="34" charset="0"/>
              </a:rPr>
              <a:t> </a:t>
            </a:r>
          </a:p>
          <a:p>
            <a:pPr>
              <a:lnSpc>
                <a:spcPct val="100000"/>
              </a:lnSpc>
              <a:spcBef>
                <a:spcPts val="600"/>
              </a:spcBef>
            </a:pPr>
            <a:r>
              <a:rPr lang="en-US" sz="6200" dirty="0">
                <a:solidFill>
                  <a:schemeClr val="accent5">
                    <a:lumMod val="50000"/>
                  </a:schemeClr>
                </a:solidFill>
                <a:latin typeface="Arial" panose="020B0604020202020204" pitchFamily="34" charset="0"/>
                <a:cs typeface="Arial" panose="020B0604020202020204" pitchFamily="34" charset="0"/>
              </a:rPr>
              <a:t>Purvis, Gray &amp; Company, LLP</a:t>
            </a:r>
          </a:p>
          <a:p>
            <a:pPr>
              <a:lnSpc>
                <a:spcPct val="100000"/>
              </a:lnSpc>
              <a:spcBef>
                <a:spcPts val="600"/>
              </a:spcBef>
            </a:pPr>
            <a:r>
              <a:rPr lang="en-US" sz="6200" dirty="0">
                <a:solidFill>
                  <a:schemeClr val="accent5">
                    <a:lumMod val="50000"/>
                  </a:schemeClr>
                </a:solidFill>
                <a:latin typeface="Arial" panose="020B0604020202020204" pitchFamily="34" charset="0"/>
                <a:cs typeface="Arial" panose="020B0604020202020204" pitchFamily="34" charset="0"/>
              </a:rPr>
              <a:t>Michael Sandstrum CPA, CISA, CISM, CITP</a:t>
            </a:r>
          </a:p>
          <a:p>
            <a:pPr>
              <a:lnSpc>
                <a:spcPct val="100000"/>
              </a:lnSpc>
              <a:spcBef>
                <a:spcPts val="600"/>
              </a:spcBef>
            </a:pPr>
            <a:r>
              <a:rPr lang="en-US" sz="6200" dirty="0">
                <a:solidFill>
                  <a:schemeClr val="accent5">
                    <a:lumMod val="50000"/>
                  </a:schemeClr>
                </a:solidFill>
                <a:latin typeface="Arial" panose="020B0604020202020204" pitchFamily="34" charset="0"/>
                <a:cs typeface="Arial" panose="020B0604020202020204" pitchFamily="34" charset="0"/>
              </a:rPr>
              <a:t>Ryan Tucker, CPA</a:t>
            </a:r>
          </a:p>
        </p:txBody>
      </p:sp>
      <p:sp>
        <p:nvSpPr>
          <p:cNvPr id="5" name="Rectangle 4"/>
          <p:cNvSpPr/>
          <p:nvPr/>
        </p:nvSpPr>
        <p:spPr>
          <a:xfrm>
            <a:off x="2002536" y="779008"/>
            <a:ext cx="9500616" cy="1384995"/>
          </a:xfrm>
          <a:prstGeom prst="rect">
            <a:avLst/>
          </a:prstGeom>
        </p:spPr>
        <p:txBody>
          <a:bodyPr wrap="square">
            <a:spAutoFit/>
          </a:bodyPr>
          <a:lstStyle/>
          <a:p>
            <a:pPr algn="ctr"/>
            <a:endParaRPr lang="en-US" sz="3300" b="1" cap="all" dirty="0">
              <a:solidFill>
                <a:srgbClr val="63A0CC">
                  <a:lumMod val="50000"/>
                </a:srgbClr>
              </a:solidFill>
              <a:latin typeface="Arial" panose="020B0604020202020204" pitchFamily="34" charset="0"/>
              <a:ea typeface="Calibri" panose="020F0502020204030204" pitchFamily="34" charset="0"/>
              <a:cs typeface="Arial" panose="020B0604020202020204" pitchFamily="34" charset="0"/>
            </a:endParaRPr>
          </a:p>
          <a:p>
            <a:pPr algn="ctr"/>
            <a:br>
              <a:rPr lang="en-US" sz="3300" b="1" cap="all" dirty="0">
                <a:solidFill>
                  <a:srgbClr val="63A0CC">
                    <a:lumMod val="50000"/>
                  </a:srgbClr>
                </a:solidFill>
                <a:latin typeface="Arial" panose="020B0604020202020204" pitchFamily="34" charset="0"/>
                <a:ea typeface="Calibri" panose="020F0502020204030204" pitchFamily="34" charset="0"/>
                <a:cs typeface="Arial" panose="020B0604020202020204" pitchFamily="34" charset="0"/>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5801"/>
            <a:ext cx="12192000" cy="2362200"/>
          </a:xfrm>
          <a:prstGeom prst="rect">
            <a:avLst/>
          </a:prstGeom>
        </p:spPr>
      </p:pic>
    </p:spTree>
    <p:extLst>
      <p:ext uri="{BB962C8B-B14F-4D97-AF65-F5344CB8AC3E}">
        <p14:creationId xmlns:p14="http://schemas.microsoft.com/office/powerpoint/2010/main" val="61785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1324" y="1102001"/>
            <a:ext cx="9905999" cy="4194445"/>
          </a:xfrm>
        </p:spPr>
        <p:txBody>
          <a:bodyPr/>
          <a:lstStyle/>
          <a:p>
            <a:pPr marL="0" lvl="0" indent="0">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Physical Security</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Data center </a:t>
            </a:r>
            <a:r>
              <a:rPr lang="en-US" dirty="0">
                <a:solidFill>
                  <a:schemeClr val="accent5">
                    <a:lumMod val="50000"/>
                  </a:schemeClr>
                </a:solidFill>
                <a:latin typeface="Arial" panose="020B0604020202020204" pitchFamily="34" charset="0"/>
                <a:cs typeface="Arial" panose="020B0604020202020204" pitchFamily="34" charset="0"/>
              </a:rPr>
              <a:t>a</a:t>
            </a:r>
            <a:r>
              <a:rPr lang="en-US" sz="2800" dirty="0">
                <a:solidFill>
                  <a:schemeClr val="accent5">
                    <a:lumMod val="50000"/>
                  </a:schemeClr>
                </a:solidFill>
                <a:latin typeface="Arial" panose="020B0604020202020204" pitchFamily="34" charset="0"/>
                <a:cs typeface="Arial" panose="020B0604020202020204" pitchFamily="34" charset="0"/>
              </a:rPr>
              <a:t>ccess</a:t>
            </a:r>
          </a:p>
          <a:p>
            <a:pPr lvl="1">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Network closets </a:t>
            </a:r>
            <a:endParaRPr lang="en-US" sz="2800" dirty="0">
              <a:solidFill>
                <a:schemeClr val="accent5">
                  <a:lumMod val="50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Environmental protections</a:t>
            </a:r>
          </a:p>
          <a:p>
            <a:pPr lvl="1">
              <a:buFont typeface="Wingdings" panose="05000000000000000000" pitchFamily="2" charset="2"/>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830845" y="6133838"/>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97410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285" y="671655"/>
            <a:ext cx="9905999" cy="5729145"/>
          </a:xfrm>
        </p:spPr>
        <p:txBody>
          <a:bodyPr>
            <a:normAutofit/>
          </a:bodyPr>
          <a:lstStyle/>
          <a:p>
            <a:pPr marL="0" lvl="0" indent="0">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Information Security</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Logical security (e.g., user access provisioning, privileged access, user access reviews, segregation of duties, remote access)</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Authentication (e.g., network, application, database)</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Security strategy or strategies, policies, procedures and standards</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Monitoring and audit policies, procedures and standards</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Network </a:t>
            </a:r>
            <a:r>
              <a:rPr lang="en-US" dirty="0">
                <a:solidFill>
                  <a:schemeClr val="accent5">
                    <a:lumMod val="50000"/>
                  </a:schemeClr>
                </a:solidFill>
                <a:latin typeface="Arial" panose="020B0604020202020204" pitchFamily="34" charset="0"/>
                <a:cs typeface="Arial" panose="020B0604020202020204" pitchFamily="34" charset="0"/>
              </a:rPr>
              <a:t>p</a:t>
            </a:r>
            <a:r>
              <a:rPr lang="en-US" sz="2800" dirty="0">
                <a:solidFill>
                  <a:schemeClr val="accent5">
                    <a:lumMod val="50000"/>
                  </a:schemeClr>
                </a:solidFill>
                <a:latin typeface="Arial" panose="020B0604020202020204" pitchFamily="34" charset="0"/>
                <a:cs typeface="Arial" panose="020B0604020202020204" pitchFamily="34" charset="0"/>
              </a:rPr>
              <a:t>rotections</a:t>
            </a:r>
          </a:p>
          <a:p>
            <a:pPr lvl="1">
              <a:buFont typeface="Wingdings" panose="05000000000000000000" pitchFamily="2" charset="2"/>
              <a:buChar char="§"/>
            </a:pP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794269" y="6133838"/>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9743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988" y="951039"/>
            <a:ext cx="9905999" cy="3541714"/>
          </a:xfrm>
        </p:spPr>
        <p:txBody>
          <a:bodyPr>
            <a:normAutofit/>
          </a:bodyPr>
          <a:lstStyle/>
          <a:p>
            <a:pPr marL="0" lvl="0" indent="0">
              <a:spcAft>
                <a:spcPts val="600"/>
              </a:spcAft>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Change Management </a:t>
            </a:r>
          </a:p>
          <a:p>
            <a:pPr lvl="1"/>
            <a:r>
              <a:rPr lang="en-US" sz="2800" dirty="0">
                <a:solidFill>
                  <a:schemeClr val="accent5">
                    <a:lumMod val="50000"/>
                  </a:schemeClr>
                </a:solidFill>
                <a:latin typeface="Arial" panose="020B0604020202020204" pitchFamily="34" charset="0"/>
                <a:cs typeface="Arial" panose="020B0604020202020204" pitchFamily="34" charset="0"/>
              </a:rPr>
              <a:t>Program Changes</a:t>
            </a:r>
          </a:p>
          <a:p>
            <a:pPr lvl="1"/>
            <a:r>
              <a:rPr lang="en-US" sz="2800" dirty="0">
                <a:solidFill>
                  <a:schemeClr val="accent5">
                    <a:lumMod val="50000"/>
                  </a:schemeClr>
                </a:solidFill>
                <a:latin typeface="Arial" panose="020B0604020202020204" pitchFamily="34" charset="0"/>
                <a:cs typeface="Arial" panose="020B0604020202020204" pitchFamily="34" charset="0"/>
              </a:rPr>
              <a:t>Patch Management</a:t>
            </a:r>
          </a:p>
          <a:p>
            <a:pPr lvl="1"/>
            <a:r>
              <a:rPr lang="en-US" sz="2800" dirty="0">
                <a:solidFill>
                  <a:schemeClr val="accent5">
                    <a:lumMod val="50000"/>
                  </a:schemeClr>
                </a:solidFill>
                <a:latin typeface="Arial" panose="020B0604020202020204" pitchFamily="34" charset="0"/>
                <a:cs typeface="Arial" panose="020B0604020202020204" pitchFamily="34" charset="0"/>
              </a:rPr>
              <a:t>Configuration Changes (e.g., network, password)</a:t>
            </a:r>
          </a:p>
          <a:p>
            <a:pPr lvl="1"/>
            <a:endParaRPr lang="en-US" sz="2800" dirty="0">
              <a:solidFill>
                <a:schemeClr val="bg1"/>
              </a:solidFill>
              <a:latin typeface="Arial" panose="020B0604020202020204" pitchFamily="34" charset="0"/>
              <a:cs typeface="Arial" panose="020B0604020202020204" pitchFamily="34" charset="0"/>
            </a:endParaRPr>
          </a:p>
          <a:p>
            <a:endParaRPr lang="en-US" dirty="0"/>
          </a:p>
        </p:txBody>
      </p:sp>
      <p:sp>
        <p:nvSpPr>
          <p:cNvPr id="2" name="Rectangle 1"/>
          <p:cNvSpPr/>
          <p:nvPr/>
        </p:nvSpPr>
        <p:spPr>
          <a:xfrm>
            <a:off x="785125" y="6152126"/>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41926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880" y="905256"/>
            <a:ext cx="9922699" cy="4543044"/>
          </a:xfrm>
        </p:spPr>
        <p:txBody>
          <a:bodyPr>
            <a:normAutofit/>
          </a:bodyPr>
          <a:lstStyle/>
          <a:p>
            <a:pPr marL="0" lvl="0" indent="0">
              <a:spcAft>
                <a:spcPts val="600"/>
              </a:spcAft>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Backup and Recovery</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Backup security</a:t>
            </a:r>
          </a:p>
          <a:p>
            <a:pPr lvl="1">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Reasonable frequency and restart points</a:t>
            </a:r>
            <a:endParaRPr lang="en-US" sz="2800" dirty="0">
              <a:solidFill>
                <a:schemeClr val="accent5">
                  <a:lumMod val="50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Restoration testing</a:t>
            </a:r>
            <a:endParaRPr lang="en-US" sz="2800" dirty="0">
              <a:solidFill>
                <a:schemeClr val="accent5">
                  <a:lumMod val="50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Disaster recovery &amp; continuity </a:t>
            </a:r>
            <a:r>
              <a:rPr lang="en-US" dirty="0">
                <a:solidFill>
                  <a:schemeClr val="accent5">
                    <a:lumMod val="50000"/>
                  </a:schemeClr>
                </a:solidFill>
                <a:latin typeface="Arial" panose="020B0604020202020204" pitchFamily="34" charset="0"/>
                <a:cs typeface="Arial" panose="020B0604020202020204" pitchFamily="34" charset="0"/>
              </a:rPr>
              <a:t>p</a:t>
            </a:r>
            <a:r>
              <a:rPr lang="en-US" sz="2800" dirty="0">
                <a:solidFill>
                  <a:schemeClr val="accent5">
                    <a:lumMod val="50000"/>
                  </a:schemeClr>
                </a:solidFill>
                <a:latin typeface="Arial" panose="020B0604020202020204" pitchFamily="34" charset="0"/>
                <a:cs typeface="Arial" panose="020B0604020202020204" pitchFamily="34" charset="0"/>
              </a:rPr>
              <a:t>lans</a:t>
            </a:r>
          </a:p>
          <a:p>
            <a:pPr lvl="1">
              <a:buFont typeface="Wingdings" panose="05000000000000000000" pitchFamily="2" charset="2"/>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821701" y="6142982"/>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53972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130" y="297924"/>
            <a:ext cx="9913555" cy="6117336"/>
          </a:xfrm>
        </p:spPr>
        <p:txBody>
          <a:bodyPr>
            <a:normAutofit/>
          </a:bodyPr>
          <a:lstStyle/>
          <a:p>
            <a:pPr marL="0" lvl="0" indent="0">
              <a:spcAft>
                <a:spcPts val="600"/>
              </a:spcAft>
              <a:buNone/>
            </a:pPr>
            <a:endPar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600"/>
              </a:spcAft>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Other Areas </a:t>
            </a:r>
          </a:p>
          <a:p>
            <a:pPr lvl="1">
              <a:lnSpc>
                <a:spcPct val="107000"/>
              </a:lnSpc>
              <a:spcBef>
                <a:spcPts val="0"/>
              </a:spcBef>
              <a:buFont typeface="Wingdings" panose="05000000000000000000" pitchFamily="2" charset="2"/>
              <a:buChar char="§"/>
            </a:pPr>
            <a:r>
              <a:rPr lang="en-US" sz="2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Restoration of financial systems during the period</a:t>
            </a:r>
          </a:p>
          <a:p>
            <a:pPr lvl="1">
              <a:lnSpc>
                <a:spcPct val="107000"/>
              </a:lnSpc>
              <a:spcBef>
                <a:spcPts val="0"/>
              </a:spcBef>
              <a:buFont typeface="Wingdings" panose="05000000000000000000" pitchFamily="2" charset="2"/>
              <a:buChar char="§"/>
            </a:pPr>
            <a:r>
              <a:rPr lang="en-US" sz="2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Financial system migrations</a:t>
            </a:r>
          </a:p>
          <a:p>
            <a:pPr marL="914400" lvl="2" indent="0">
              <a:lnSpc>
                <a:spcPct val="107000"/>
              </a:lnSpc>
              <a:spcBef>
                <a:spcPts val="0"/>
              </a:spcBef>
              <a:buNone/>
            </a:pPr>
            <a:endParaRPr lang="en-US" sz="2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
            </a:pPr>
            <a:endParaRPr lang="en-US" sz="2400" dirty="0"/>
          </a:p>
        </p:txBody>
      </p:sp>
      <p:sp>
        <p:nvSpPr>
          <p:cNvPr id="2" name="Rectangle 1"/>
          <p:cNvSpPr/>
          <p:nvPr/>
        </p:nvSpPr>
        <p:spPr>
          <a:xfrm>
            <a:off x="821701" y="6124694"/>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33688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93510"/>
            <a:ext cx="10756392" cy="978090"/>
          </a:xfrm>
        </p:spPr>
        <p:txBody>
          <a:bodyPr>
            <a:normAutofit fontScale="90000"/>
          </a:bodyPr>
          <a:lstStyle/>
          <a:p>
            <a:r>
              <a:rPr lang="en-US" sz="3100" b="1" cap="all" dirty="0">
                <a:solidFill>
                  <a:schemeClr val="accent5">
                    <a:lumMod val="50000"/>
                  </a:schemeClr>
                </a:solidFill>
                <a:latin typeface="Arial" panose="020B0604020202020204" pitchFamily="34" charset="0"/>
                <a:cs typeface="Arial" panose="020B0604020202020204" pitchFamily="34" charset="0"/>
              </a:rPr>
              <a:t>Approach to ASSESSING ITGC</a:t>
            </a:r>
            <a:br>
              <a:rPr lang="en-US" u="sng" dirty="0">
                <a:solidFill>
                  <a:schemeClr val="accent5">
                    <a:lumMod val="50000"/>
                  </a:schemeClr>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609600" y="882555"/>
            <a:ext cx="11069782" cy="5029872"/>
          </a:xfrm>
        </p:spPr>
        <p:txBody>
          <a:bodyPr>
            <a:normAutofit fontScale="25000" lnSpcReduction="20000"/>
          </a:bodyPr>
          <a:lstStyle/>
          <a:p>
            <a:pPr marL="0" indent="0">
              <a:spcBef>
                <a:spcPts val="1800"/>
              </a:spcBef>
              <a:spcAft>
                <a:spcPts val="600"/>
              </a:spcAft>
              <a:buNone/>
            </a:pPr>
            <a:r>
              <a:rPr lang="en-US" sz="11200" b="1" u="sng" dirty="0">
                <a:solidFill>
                  <a:schemeClr val="accent5">
                    <a:lumMod val="50000"/>
                  </a:schemeClr>
                </a:solidFill>
                <a:latin typeface="Arial" panose="020B0604020202020204" pitchFamily="34" charset="0"/>
                <a:cs typeface="Arial" panose="020B0604020202020204" pitchFamily="34" charset="0"/>
              </a:rPr>
              <a:t>Identify</a:t>
            </a:r>
            <a:r>
              <a:rPr lang="en-US" sz="9600" dirty="0">
                <a:solidFill>
                  <a:schemeClr val="accent5">
                    <a:lumMod val="50000"/>
                  </a:schemeClr>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Identify significant financial applications and related information systems.</a:t>
            </a:r>
          </a:p>
          <a:p>
            <a:pPr>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Identify  key controls  (e.g.,  application and  IT-dependent  manual  controls), interfaces, and reports and other information generated from the Client's information systems.</a:t>
            </a:r>
          </a:p>
          <a:p>
            <a:pPr>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Determine type of controls – </a:t>
            </a:r>
          </a:p>
          <a:p>
            <a:pPr lvl="1">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automated versus manual</a:t>
            </a:r>
          </a:p>
          <a:p>
            <a:pPr lvl="1">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detective – Identifies an incident activities </a:t>
            </a:r>
          </a:p>
          <a:p>
            <a:pPr lvl="1">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preventive – Intended to avoid an incident from occurring</a:t>
            </a:r>
          </a:p>
          <a:p>
            <a:pPr lvl="1">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corrective – Fixes components or systems after an occurrence</a:t>
            </a:r>
          </a:p>
          <a:p>
            <a:pPr lvl="1">
              <a:buFont typeface="Wingdings" panose="05000000000000000000" pitchFamily="2" charset="2"/>
              <a:buChar char="§"/>
            </a:pPr>
            <a:r>
              <a:rPr lang="en-US" sz="11200" dirty="0">
                <a:solidFill>
                  <a:schemeClr val="accent5">
                    <a:lumMod val="50000"/>
                  </a:schemeClr>
                </a:solidFill>
                <a:latin typeface="Arial" panose="020B0604020202020204" pitchFamily="34" charset="0"/>
                <a:cs typeface="Arial" panose="020B0604020202020204" pitchFamily="34" charset="0"/>
              </a:rPr>
              <a:t>Recovery – Bring the environment back to regular operations</a:t>
            </a:r>
          </a:p>
          <a:p>
            <a:pPr marL="457200" lvl="1" indent="0">
              <a:buNone/>
            </a:pPr>
            <a:endParaRPr lang="en-US" sz="5100" dirty="0">
              <a:solidFill>
                <a:schemeClr val="accent5">
                  <a:lumMod val="50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900" dirty="0">
              <a:solidFill>
                <a:schemeClr val="accent5">
                  <a:lumMod val="50000"/>
                </a:schemeClr>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900" dirty="0">
              <a:solidFill>
                <a:schemeClr val="accent5">
                  <a:lumMod val="50000"/>
                </a:schemeClr>
              </a:solidFill>
              <a:latin typeface="Arial" panose="020B0604020202020204" pitchFamily="34" charset="0"/>
              <a:cs typeface="Arial" panose="020B0604020202020204" pitchFamily="34" charset="0"/>
            </a:endParaRPr>
          </a:p>
          <a:p>
            <a:pPr marL="0" indent="0">
              <a:buNone/>
            </a:pPr>
            <a:endParaRPr lang="en-US" sz="3300" dirty="0">
              <a:solidFill>
                <a:schemeClr val="accent5">
                  <a:lumMod val="50000"/>
                </a:schemeClr>
              </a:solidFill>
              <a:latin typeface="Arial" panose="020B0604020202020204" pitchFamily="34" charset="0"/>
              <a:cs typeface="Arial" panose="020B0604020202020204" pitchFamily="34" charset="0"/>
            </a:endParaRPr>
          </a:p>
          <a:p>
            <a:pPr marL="0" indent="0">
              <a:buNone/>
            </a:pPr>
            <a:br>
              <a:rPr lang="en-US" sz="3000" dirty="0">
                <a:latin typeface="Georgia" panose="02040502050405020303" pitchFamily="18" charset="0"/>
              </a:rPr>
            </a:br>
            <a:r>
              <a:rPr lang="en-US" dirty="0">
                <a:latin typeface="Georgia" panose="02040502050405020303" pitchFamily="18" charset="0"/>
              </a:rPr>
              <a:t> </a:t>
            </a:r>
          </a:p>
          <a:p>
            <a:endParaRPr lang="en-US" dirty="0">
              <a:latin typeface="Georgia" panose="02040502050405020303" pitchFamily="18" charset="0"/>
            </a:endParaRPr>
          </a:p>
        </p:txBody>
      </p:sp>
      <p:sp>
        <p:nvSpPr>
          <p:cNvPr id="2" name="Rectangle 1"/>
          <p:cNvSpPr/>
          <p:nvPr/>
        </p:nvSpPr>
        <p:spPr>
          <a:xfrm>
            <a:off x="785125" y="6152126"/>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367583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996" y="1207070"/>
            <a:ext cx="9905999" cy="4910265"/>
          </a:xfrm>
        </p:spPr>
        <p:txBody>
          <a:bodyPr>
            <a:normAutofit lnSpcReduction="10000"/>
          </a:bodyPr>
          <a:lstStyle/>
          <a:p>
            <a:pPr marL="0" indent="0">
              <a:spcAft>
                <a:spcPts val="600"/>
              </a:spcAft>
              <a:buNone/>
            </a:pPr>
            <a:r>
              <a:rPr lang="en-US" sz="2800" b="1" u="sng" dirty="0">
                <a:solidFill>
                  <a:schemeClr val="accent5">
                    <a:lumMod val="50000"/>
                  </a:schemeClr>
                </a:solidFill>
                <a:latin typeface="Arial" panose="020B0604020202020204" pitchFamily="34" charset="0"/>
                <a:cs typeface="Arial" panose="020B0604020202020204" pitchFamily="34" charset="0"/>
              </a:rPr>
              <a:t>Gather</a:t>
            </a:r>
            <a:r>
              <a:rPr lang="en-US" sz="3500" b="1" u="sng" dirty="0">
                <a:solidFill>
                  <a:schemeClr val="accent5">
                    <a:lumMod val="50000"/>
                  </a:schemeClr>
                </a:solidFill>
                <a:latin typeface="Arial" panose="020B0604020202020204" pitchFamily="34" charset="0"/>
                <a:cs typeface="Arial" panose="020B0604020202020204" pitchFamily="34" charset="0"/>
              </a:rPr>
              <a:t> </a:t>
            </a:r>
            <a:r>
              <a:rPr lang="en-US" sz="2600" b="1" u="sng" dirty="0">
                <a:solidFill>
                  <a:schemeClr val="accent5">
                    <a:lumMod val="50000"/>
                  </a:schemeClr>
                </a:solidFill>
                <a:latin typeface="Arial" panose="020B0604020202020204" pitchFamily="34" charset="0"/>
                <a:cs typeface="Arial" panose="020B0604020202020204" pitchFamily="34" charset="0"/>
              </a:rPr>
              <a:t>information</a:t>
            </a:r>
          </a:p>
          <a:p>
            <a:pPr>
              <a:spcBef>
                <a:spcPts val="1200"/>
              </a:spcBef>
              <a:spcAft>
                <a:spcPts val="600"/>
              </a:spcAft>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Request, obtain, and review available policies and procedures, diagrams, flowcharts, and other documentation.</a:t>
            </a:r>
          </a:p>
          <a:p>
            <a:pPr>
              <a:spcBef>
                <a:spcPts val="1200"/>
              </a:spcBef>
              <a:spcAft>
                <a:spcPts val="600"/>
              </a:spcAft>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Solicit information using an in-house developed questionnaire or interactive interviews </a:t>
            </a:r>
          </a:p>
          <a:p>
            <a:pPr>
              <a:spcBef>
                <a:spcPts val="1200"/>
              </a:spcBef>
              <a:spcAft>
                <a:spcPts val="600"/>
              </a:spcAft>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Obtain service organization's third party assessments</a:t>
            </a:r>
          </a:p>
          <a:p>
            <a:pPr marL="0" indent="0">
              <a:buNone/>
            </a:pPr>
            <a:br>
              <a:rPr lang="en-US" dirty="0">
                <a:solidFill>
                  <a:schemeClr val="bg1"/>
                </a:solidFill>
              </a:rPr>
            </a:br>
            <a:r>
              <a:rPr lang="en-US" dirty="0"/>
              <a:t> </a:t>
            </a:r>
          </a:p>
          <a:p>
            <a:endParaRPr lang="en-US" dirty="0"/>
          </a:p>
        </p:txBody>
      </p:sp>
      <p:sp>
        <p:nvSpPr>
          <p:cNvPr id="2" name="Rectangle 1"/>
          <p:cNvSpPr/>
          <p:nvPr/>
        </p:nvSpPr>
        <p:spPr>
          <a:xfrm>
            <a:off x="812557" y="6117335"/>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5" name="Rectangle 4">
            <a:extLst>
              <a:ext uri="{FF2B5EF4-FFF2-40B4-BE49-F238E27FC236}">
                <a16:creationId xmlns:a16="http://schemas.microsoft.com/office/drawing/2014/main" id="{CE8B9A6E-E5FF-4B07-B844-FEB3112C6615}"/>
              </a:ext>
            </a:extLst>
          </p:cNvPr>
          <p:cNvSpPr/>
          <p:nvPr/>
        </p:nvSpPr>
        <p:spPr>
          <a:xfrm>
            <a:off x="2925725" y="514572"/>
            <a:ext cx="6096000" cy="800219"/>
          </a:xfrm>
          <a:prstGeom prst="rect">
            <a:avLst/>
          </a:prstGeom>
        </p:spPr>
        <p:txBody>
          <a:bodyPr>
            <a:spAutoFit/>
          </a:bodyPr>
          <a:lstStyle/>
          <a:p>
            <a:r>
              <a:rPr lang="en-US" sz="2800" b="1" cap="all" dirty="0">
                <a:solidFill>
                  <a:schemeClr val="accent5">
                    <a:lumMod val="50000"/>
                  </a:schemeClr>
                </a:solidFill>
                <a:latin typeface="Arial" panose="020B0604020202020204" pitchFamily="34" charset="0"/>
                <a:ea typeface="+mj-ea"/>
                <a:cs typeface="Arial" panose="020B0604020202020204" pitchFamily="34" charset="0"/>
              </a:rPr>
              <a:t>Approach to ASSESSING ITGC</a:t>
            </a:r>
            <a:br>
              <a:rPr lang="en-US" u="sng" dirty="0">
                <a:solidFill>
                  <a:schemeClr val="accent5">
                    <a:lumMod val="50000"/>
                  </a:schemeClr>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38090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6860" y="1110454"/>
            <a:ext cx="9905999" cy="4586257"/>
          </a:xfrm>
        </p:spPr>
        <p:txBody>
          <a:bodyPr>
            <a:normAutofit fontScale="92500" lnSpcReduction="20000"/>
          </a:bodyPr>
          <a:lstStyle/>
          <a:p>
            <a:pPr marL="0" indent="0">
              <a:buNone/>
            </a:pPr>
            <a:r>
              <a:rPr lang="en-US" sz="2800" b="1" u="sng" dirty="0">
                <a:solidFill>
                  <a:schemeClr val="accent5">
                    <a:lumMod val="50000"/>
                  </a:schemeClr>
                </a:solidFill>
                <a:latin typeface="Arial" panose="020B0604020202020204" pitchFamily="34" charset="0"/>
                <a:cs typeface="Arial" panose="020B0604020202020204" pitchFamily="34" charset="0"/>
              </a:rPr>
              <a:t>Develop</a:t>
            </a:r>
          </a:p>
          <a:p>
            <a:pPr>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Develop audit procedures</a:t>
            </a:r>
          </a:p>
          <a:p>
            <a:pPr>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Audit procedures may include: </a:t>
            </a:r>
          </a:p>
          <a:p>
            <a:pPr lvl="1">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Reviewing policies and procedures</a:t>
            </a:r>
          </a:p>
          <a:p>
            <a:pPr lvl="1">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Inspecting diagrams</a:t>
            </a:r>
          </a:p>
          <a:p>
            <a:pPr lvl="1">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“Shoulder” auditing or observations of configurations</a:t>
            </a:r>
          </a:p>
          <a:p>
            <a:pPr lvl="1">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Inquires </a:t>
            </a:r>
          </a:p>
          <a:p>
            <a:pPr lvl="1">
              <a:buFont typeface="Wingdings" panose="05000000000000000000" pitchFamily="2" charset="2"/>
              <a:buChar char="§"/>
            </a:pPr>
            <a:r>
              <a:rPr lang="en-US" sz="3000" dirty="0">
                <a:solidFill>
                  <a:schemeClr val="accent5">
                    <a:lumMod val="50000"/>
                  </a:schemeClr>
                </a:solidFill>
                <a:latin typeface="Arial" panose="020B0604020202020204" pitchFamily="34" charset="0"/>
                <a:cs typeface="Arial" panose="020B0604020202020204" pitchFamily="34" charset="0"/>
              </a:rPr>
              <a:t>Perform walkthroughs </a:t>
            </a:r>
          </a:p>
          <a:p>
            <a:pPr marL="457200" lvl="1" indent="0">
              <a:buNone/>
            </a:pPr>
            <a:endParaRPr lang="en-US" dirty="0">
              <a:solidFill>
                <a:schemeClr val="accent5">
                  <a:lumMod val="50000"/>
                </a:schemeClr>
              </a:solidFill>
              <a:latin typeface="Arial" panose="020B0604020202020204" pitchFamily="34" charset="0"/>
              <a:cs typeface="Arial" panose="020B0604020202020204" pitchFamily="34" charset="0"/>
            </a:endParaRPr>
          </a:p>
          <a:p>
            <a:pPr marL="457200" lvl="1" indent="0">
              <a:buNone/>
            </a:pPr>
            <a:br>
              <a:rPr lang="en-US" sz="2400" dirty="0">
                <a:solidFill>
                  <a:schemeClr val="accent5">
                    <a:lumMod val="50000"/>
                  </a:schemeClr>
                </a:solidFill>
                <a:latin typeface="Arial" panose="020B0604020202020204" pitchFamily="34" charset="0"/>
                <a:cs typeface="Arial" panose="020B0604020202020204" pitchFamily="34" charset="0"/>
              </a:rPr>
            </a:br>
            <a:r>
              <a:rPr lang="en-US" sz="2600" dirty="0">
                <a:solidFill>
                  <a:schemeClr val="accent5">
                    <a:lumMod val="50000"/>
                  </a:schemeClr>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2" name="Rectangle 1"/>
          <p:cNvSpPr/>
          <p:nvPr/>
        </p:nvSpPr>
        <p:spPr>
          <a:xfrm>
            <a:off x="775981" y="6133838"/>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4" name="Rectangle 3">
            <a:extLst>
              <a:ext uri="{FF2B5EF4-FFF2-40B4-BE49-F238E27FC236}">
                <a16:creationId xmlns:a16="http://schemas.microsoft.com/office/drawing/2014/main" id="{532AC814-48E9-4C61-9545-10E16E92020B}"/>
              </a:ext>
            </a:extLst>
          </p:cNvPr>
          <p:cNvSpPr/>
          <p:nvPr/>
        </p:nvSpPr>
        <p:spPr>
          <a:xfrm>
            <a:off x="2303720" y="273217"/>
            <a:ext cx="6096000" cy="800219"/>
          </a:xfrm>
          <a:prstGeom prst="rect">
            <a:avLst/>
          </a:prstGeom>
        </p:spPr>
        <p:txBody>
          <a:bodyPr>
            <a:spAutoFit/>
          </a:bodyPr>
          <a:lstStyle/>
          <a:p>
            <a:r>
              <a:rPr lang="en-US" sz="2800" b="1" cap="all" dirty="0">
                <a:solidFill>
                  <a:schemeClr val="accent5">
                    <a:lumMod val="50000"/>
                  </a:schemeClr>
                </a:solidFill>
                <a:latin typeface="Arial" panose="020B0604020202020204" pitchFamily="34" charset="0"/>
                <a:ea typeface="+mj-ea"/>
                <a:cs typeface="Arial" panose="020B0604020202020204" pitchFamily="34" charset="0"/>
              </a:rPr>
              <a:t>Approach to ASSESSING ITGC</a:t>
            </a:r>
            <a:br>
              <a:rPr lang="en-US" u="sng" dirty="0">
                <a:solidFill>
                  <a:schemeClr val="accent5">
                    <a:lumMod val="50000"/>
                  </a:schemeClr>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10472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376" y="1024190"/>
            <a:ext cx="9905999" cy="5175442"/>
          </a:xfrm>
        </p:spPr>
        <p:txBody>
          <a:bodyPr>
            <a:noAutofit/>
          </a:bodyPr>
          <a:lstStyle/>
          <a:p>
            <a:pPr marL="0" indent="0">
              <a:spcAft>
                <a:spcPts val="600"/>
              </a:spcAft>
              <a:buNone/>
            </a:pPr>
            <a:r>
              <a:rPr lang="en-US" sz="2800" b="1" u="sng" dirty="0">
                <a:solidFill>
                  <a:schemeClr val="accent5">
                    <a:lumMod val="50000"/>
                  </a:schemeClr>
                </a:solidFill>
                <a:latin typeface="Arial" panose="020B0604020202020204" pitchFamily="34" charset="0"/>
                <a:cs typeface="Arial" panose="020B0604020202020204" pitchFamily="34" charset="0"/>
              </a:rPr>
              <a:t>Assess</a:t>
            </a:r>
            <a:r>
              <a:rPr lang="en-US" sz="3000" u="sng" dirty="0">
                <a:solidFill>
                  <a:schemeClr val="accent5">
                    <a:lumMod val="50000"/>
                  </a:schemeClr>
                </a:solidFill>
                <a:latin typeface="Arial" panose="020B0604020202020204" pitchFamily="34" charset="0"/>
                <a:cs typeface="Arial" panose="020B0604020202020204" pitchFamily="34" charset="0"/>
              </a:rPr>
              <a:t> </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Assess the Client's IT environment and IT general controls by determining </a:t>
            </a:r>
          </a:p>
          <a:p>
            <a:pPr lvl="1"/>
            <a:r>
              <a:rPr lang="en-US" dirty="0">
                <a:solidFill>
                  <a:schemeClr val="accent5">
                    <a:lumMod val="50000"/>
                  </a:schemeClr>
                </a:solidFill>
                <a:latin typeface="Arial" panose="020B0604020202020204" pitchFamily="34" charset="0"/>
                <a:cs typeface="Arial" panose="020B0604020202020204" pitchFamily="34" charset="0"/>
              </a:rPr>
              <a:t>The suitability of control design</a:t>
            </a:r>
          </a:p>
          <a:p>
            <a:pPr lvl="1"/>
            <a:r>
              <a:rPr lang="en-US" dirty="0">
                <a:solidFill>
                  <a:schemeClr val="accent5">
                    <a:lumMod val="50000"/>
                  </a:schemeClr>
                </a:solidFill>
                <a:latin typeface="Arial" panose="020B0604020202020204" pitchFamily="34" charset="0"/>
                <a:cs typeface="Arial" panose="020B0604020202020204" pitchFamily="34" charset="0"/>
              </a:rPr>
              <a:t>Controls are implemented </a:t>
            </a:r>
          </a:p>
          <a:p>
            <a:pPr lvl="1"/>
            <a:r>
              <a:rPr lang="en-US" dirty="0">
                <a:solidFill>
                  <a:schemeClr val="accent5">
                    <a:lumMod val="50000"/>
                  </a:schemeClr>
                </a:solidFill>
                <a:latin typeface="Arial" panose="020B0604020202020204" pitchFamily="34" charset="0"/>
                <a:cs typeface="Arial" panose="020B0604020202020204" pitchFamily="34" charset="0"/>
              </a:rPr>
              <a:t>Controls were effective for the period</a:t>
            </a:r>
            <a:br>
              <a:rPr lang="en-US" sz="24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803413" y="6124694"/>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4" name="Rectangle 3">
            <a:extLst>
              <a:ext uri="{FF2B5EF4-FFF2-40B4-BE49-F238E27FC236}">
                <a16:creationId xmlns:a16="http://schemas.microsoft.com/office/drawing/2014/main" id="{1909C271-F2F6-4C1D-AD15-F1541968B18D}"/>
              </a:ext>
            </a:extLst>
          </p:cNvPr>
          <p:cNvSpPr/>
          <p:nvPr/>
        </p:nvSpPr>
        <p:spPr>
          <a:xfrm>
            <a:off x="2118649" y="312618"/>
            <a:ext cx="5966120" cy="523220"/>
          </a:xfrm>
          <a:prstGeom prst="rect">
            <a:avLst/>
          </a:prstGeom>
        </p:spPr>
        <p:txBody>
          <a:bodyPr wrap="none">
            <a:spAutoFit/>
          </a:bodyPr>
          <a:lstStyle/>
          <a:p>
            <a:r>
              <a:rPr lang="en-US" sz="2800" b="1" cap="all" dirty="0">
                <a:solidFill>
                  <a:schemeClr val="accent5">
                    <a:lumMod val="50000"/>
                  </a:schemeClr>
                </a:solidFill>
                <a:latin typeface="Arial" panose="020B0604020202020204" pitchFamily="34" charset="0"/>
                <a:ea typeface="+mj-ea"/>
                <a:cs typeface="Arial" panose="020B0604020202020204" pitchFamily="34" charset="0"/>
              </a:rPr>
              <a:t>Approach to ASSESSING ITGC</a:t>
            </a:r>
          </a:p>
        </p:txBody>
      </p:sp>
    </p:spTree>
    <p:extLst>
      <p:ext uri="{BB962C8B-B14F-4D97-AF65-F5344CB8AC3E}">
        <p14:creationId xmlns:p14="http://schemas.microsoft.com/office/powerpoint/2010/main" val="236923333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280223"/>
            <a:ext cx="9905999" cy="3541714"/>
          </a:xfrm>
        </p:spPr>
        <p:txBody>
          <a:bodyPr>
            <a:normAutofit/>
          </a:bodyPr>
          <a:lstStyle/>
          <a:p>
            <a:pPr marL="0" indent="0">
              <a:buNone/>
            </a:pPr>
            <a:r>
              <a:rPr lang="en-US" sz="2800" b="1" u="sng" dirty="0">
                <a:solidFill>
                  <a:schemeClr val="accent5">
                    <a:lumMod val="50000"/>
                  </a:schemeClr>
                </a:solidFill>
                <a:latin typeface="Arial" panose="020B0604020202020204" pitchFamily="34" charset="0"/>
                <a:cs typeface="Arial" panose="020B0604020202020204" pitchFamily="34" charset="0"/>
              </a:rPr>
              <a:t>Analyze</a:t>
            </a:r>
          </a:p>
          <a:p>
            <a:pPr>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Analyze the findings and relate to the financial reporting systems </a:t>
            </a:r>
          </a:p>
          <a:p>
            <a:pPr>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Analyze information obtained and discuss with the Client's key IT department personnel.</a:t>
            </a:r>
          </a:p>
          <a:p>
            <a:pPr marL="0" indent="0">
              <a:buNone/>
            </a:pPr>
            <a:endParaRPr lang="en-US" dirty="0"/>
          </a:p>
        </p:txBody>
      </p:sp>
      <p:sp>
        <p:nvSpPr>
          <p:cNvPr id="2" name="Rectangle 1"/>
          <p:cNvSpPr/>
          <p:nvPr/>
        </p:nvSpPr>
        <p:spPr>
          <a:xfrm>
            <a:off x="812557" y="6142982"/>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4" name="Rectangle 3">
            <a:extLst>
              <a:ext uri="{FF2B5EF4-FFF2-40B4-BE49-F238E27FC236}">
                <a16:creationId xmlns:a16="http://schemas.microsoft.com/office/drawing/2014/main" id="{D2C2366D-6BC3-4671-A58F-ED159C2811AF}"/>
              </a:ext>
            </a:extLst>
          </p:cNvPr>
          <p:cNvSpPr/>
          <p:nvPr/>
        </p:nvSpPr>
        <p:spPr>
          <a:xfrm>
            <a:off x="2448259" y="345686"/>
            <a:ext cx="5966120" cy="523220"/>
          </a:xfrm>
          <a:prstGeom prst="rect">
            <a:avLst/>
          </a:prstGeom>
        </p:spPr>
        <p:txBody>
          <a:bodyPr wrap="none">
            <a:spAutoFit/>
          </a:bodyPr>
          <a:lstStyle/>
          <a:p>
            <a:r>
              <a:rPr lang="en-US" sz="2800" b="1" cap="all" dirty="0">
                <a:solidFill>
                  <a:schemeClr val="accent5">
                    <a:lumMod val="50000"/>
                  </a:schemeClr>
                </a:solidFill>
                <a:latin typeface="Arial" panose="020B0604020202020204" pitchFamily="34" charset="0"/>
                <a:ea typeface="+mj-ea"/>
                <a:cs typeface="Arial" panose="020B0604020202020204" pitchFamily="34" charset="0"/>
              </a:rPr>
              <a:t>Approach to ASSESSING ITGC</a:t>
            </a:r>
          </a:p>
        </p:txBody>
      </p:sp>
    </p:spTree>
    <p:extLst>
      <p:ext uri="{BB962C8B-B14F-4D97-AF65-F5344CB8AC3E}">
        <p14:creationId xmlns:p14="http://schemas.microsoft.com/office/powerpoint/2010/main" val="345173341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690" y="603566"/>
            <a:ext cx="9905999" cy="5313453"/>
          </a:xfrm>
        </p:spPr>
        <p:txBody>
          <a:bodyPr>
            <a:normAutofit/>
          </a:bodyPr>
          <a:lstStyle/>
          <a:p>
            <a:pPr marL="0" indent="0">
              <a:spcBef>
                <a:spcPts val="600"/>
              </a:spcBef>
              <a:spcAft>
                <a:spcPts val="1200"/>
              </a:spcAft>
              <a:buNone/>
            </a:pPr>
            <a:r>
              <a:rPr lang="en-US" sz="24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Agenda</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Introduction</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Objective </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Approach to Assessing ITGC</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cs typeface="Arial" panose="020B0604020202020204" pitchFamily="34" charset="0"/>
              </a:rPr>
              <a:t>Common Audit Findings </a:t>
            </a:r>
            <a:endPar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Use of CAATS</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Non-ITGC Services</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Conclusion</a:t>
            </a:r>
          </a:p>
          <a:p>
            <a:pPr lvl="1">
              <a:lnSpc>
                <a:spcPct val="100000"/>
              </a:lnSpc>
              <a:spcBef>
                <a:spcPts val="0"/>
              </a:spcBef>
              <a:spcAft>
                <a:spcPts val="1200"/>
              </a:spcAft>
              <a:buFont typeface="Wingdings" panose="05000000000000000000" pitchFamily="2" charset="2"/>
              <a:buChar char="§"/>
            </a:pPr>
            <a:r>
              <a:rPr lang="en-US" sz="24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Q&amp;A</a:t>
            </a:r>
          </a:p>
        </p:txBody>
      </p:sp>
      <p:sp>
        <p:nvSpPr>
          <p:cNvPr id="2" name="Rectangle 1"/>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91714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980" y="1077674"/>
            <a:ext cx="9905999" cy="4042965"/>
          </a:xfrm>
        </p:spPr>
        <p:txBody>
          <a:bodyPr/>
          <a:lstStyle/>
          <a:p>
            <a:pPr marL="0" indent="0">
              <a:spcAft>
                <a:spcPts val="600"/>
              </a:spcAft>
              <a:buNone/>
            </a:pPr>
            <a:r>
              <a:rPr lang="en-US" sz="2800" b="1" u="sng" dirty="0">
                <a:solidFill>
                  <a:schemeClr val="accent5">
                    <a:lumMod val="50000"/>
                  </a:schemeClr>
                </a:solidFill>
                <a:latin typeface="Arial" panose="020B0604020202020204" pitchFamily="34" charset="0"/>
                <a:cs typeface="Arial" panose="020B0604020202020204" pitchFamily="34" charset="0"/>
              </a:rPr>
              <a:t>Integrate</a:t>
            </a:r>
            <a:r>
              <a:rPr lang="en-US" sz="3000" dirty="0">
                <a:solidFill>
                  <a:schemeClr val="accent5">
                    <a:lumMod val="50000"/>
                  </a:schemeClr>
                </a:solidFill>
                <a:latin typeface="Arial" panose="020B0604020202020204" pitchFamily="34" charset="0"/>
                <a:cs typeface="Arial" panose="020B0604020202020204" pitchFamily="34" charset="0"/>
              </a:rPr>
              <a:t> </a:t>
            </a:r>
          </a:p>
          <a:p>
            <a:pPr>
              <a:lnSpc>
                <a:spcPct val="100000"/>
              </a:lnSpc>
              <a:spcAft>
                <a:spcPts val="1200"/>
              </a:spcAft>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Integrate the IT risk assessment with the overall financial risk assessment for the audit.</a:t>
            </a:r>
          </a:p>
          <a:p>
            <a:pPr>
              <a:lnSpc>
                <a:spcPct val="100000"/>
              </a:lnSpc>
              <a:spcAft>
                <a:spcPts val="600"/>
              </a:spcAft>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Identify areas to audit through the Client's systems -vs- areas to audit around the Client's systems and develop appropriate further audit procedures to do so.</a:t>
            </a:r>
          </a:p>
          <a:p>
            <a:pPr marL="0" indent="0">
              <a:buNone/>
            </a:pP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849133" y="6133838"/>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4" name="Rectangle 3">
            <a:extLst>
              <a:ext uri="{FF2B5EF4-FFF2-40B4-BE49-F238E27FC236}">
                <a16:creationId xmlns:a16="http://schemas.microsoft.com/office/drawing/2014/main" id="{0CA692A2-A393-46C0-84CE-84B856C0B44B}"/>
              </a:ext>
            </a:extLst>
          </p:cNvPr>
          <p:cNvSpPr/>
          <p:nvPr/>
        </p:nvSpPr>
        <p:spPr>
          <a:xfrm>
            <a:off x="2395095" y="354830"/>
            <a:ext cx="5966120" cy="523220"/>
          </a:xfrm>
          <a:prstGeom prst="rect">
            <a:avLst/>
          </a:prstGeom>
        </p:spPr>
        <p:txBody>
          <a:bodyPr wrap="none">
            <a:spAutoFit/>
          </a:bodyPr>
          <a:lstStyle/>
          <a:p>
            <a:r>
              <a:rPr lang="en-US" sz="2800" b="1" cap="all" dirty="0">
                <a:solidFill>
                  <a:schemeClr val="accent5">
                    <a:lumMod val="50000"/>
                  </a:schemeClr>
                </a:solidFill>
                <a:latin typeface="Arial" panose="020B0604020202020204" pitchFamily="34" charset="0"/>
                <a:ea typeface="+mj-ea"/>
                <a:cs typeface="Arial" panose="020B0604020202020204" pitchFamily="34" charset="0"/>
              </a:rPr>
              <a:t>Approach to ASSESSING ITGC</a:t>
            </a:r>
          </a:p>
        </p:txBody>
      </p:sp>
    </p:spTree>
    <p:extLst>
      <p:ext uri="{BB962C8B-B14F-4D97-AF65-F5344CB8AC3E}">
        <p14:creationId xmlns:p14="http://schemas.microsoft.com/office/powerpoint/2010/main" val="35353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974" y="1046306"/>
            <a:ext cx="9474772" cy="4846258"/>
          </a:xfrm>
        </p:spPr>
        <p:txBody>
          <a:bodyPr>
            <a:normAutofit/>
          </a:bodyPr>
          <a:lstStyle/>
          <a:p>
            <a:pPr marL="0" indent="0">
              <a:spcAft>
                <a:spcPts val="600"/>
              </a:spcAft>
              <a:buNone/>
            </a:pPr>
            <a:r>
              <a:rPr lang="en-US" sz="2800" b="1" u="sng" dirty="0">
                <a:solidFill>
                  <a:schemeClr val="accent5">
                    <a:lumMod val="50000"/>
                  </a:schemeClr>
                </a:solidFill>
                <a:latin typeface="Arial" panose="020B0604020202020204" pitchFamily="34" charset="0"/>
                <a:cs typeface="Arial" panose="020B0604020202020204" pitchFamily="34" charset="0"/>
              </a:rPr>
              <a:t>Report</a:t>
            </a:r>
          </a:p>
          <a:p>
            <a:pPr>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Develop and discuss preliminary comments, observations, and recommendations regarding the IT environment and general controls with the Client's key IT department personnel.</a:t>
            </a:r>
          </a:p>
          <a:p>
            <a:pPr>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Develop and discuss comments, observations, and recommendations with Management.</a:t>
            </a:r>
          </a:p>
          <a:p>
            <a:pPr marL="0" indent="0">
              <a:buNone/>
            </a:pPr>
            <a:br>
              <a:rPr lang="en-US" dirty="0">
                <a:latin typeface="Arial" panose="020B0604020202020204" pitchFamily="34" charset="0"/>
                <a:cs typeface="Arial" panose="020B0604020202020204" pitchFamily="34" charset="0"/>
              </a:rPr>
            </a:br>
            <a:r>
              <a:rPr lang="en-US" dirty="0"/>
              <a:t> </a:t>
            </a:r>
          </a:p>
          <a:p>
            <a:endParaRPr lang="en-US" dirty="0"/>
          </a:p>
          <a:p>
            <a:endParaRPr lang="en-US" dirty="0"/>
          </a:p>
        </p:txBody>
      </p:sp>
      <p:sp>
        <p:nvSpPr>
          <p:cNvPr id="2" name="Rectangle 1"/>
          <p:cNvSpPr/>
          <p:nvPr/>
        </p:nvSpPr>
        <p:spPr>
          <a:xfrm>
            <a:off x="775981" y="6152126"/>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
        <p:nvSpPr>
          <p:cNvPr id="4" name="Rectangle 3">
            <a:extLst>
              <a:ext uri="{FF2B5EF4-FFF2-40B4-BE49-F238E27FC236}">
                <a16:creationId xmlns:a16="http://schemas.microsoft.com/office/drawing/2014/main" id="{889A8426-4881-4276-AC67-444C8A7AC1F5}"/>
              </a:ext>
            </a:extLst>
          </p:cNvPr>
          <p:cNvSpPr/>
          <p:nvPr/>
        </p:nvSpPr>
        <p:spPr>
          <a:xfrm>
            <a:off x="2379294" y="263524"/>
            <a:ext cx="5966120" cy="523220"/>
          </a:xfrm>
          <a:prstGeom prst="rect">
            <a:avLst/>
          </a:prstGeom>
        </p:spPr>
        <p:txBody>
          <a:bodyPr wrap="none">
            <a:spAutoFit/>
          </a:bodyPr>
          <a:lstStyle/>
          <a:p>
            <a:pPr lvl="0"/>
            <a:r>
              <a:rPr lang="en-US" sz="2800" b="1" cap="all" dirty="0">
                <a:solidFill>
                  <a:srgbClr val="4BACC6">
                    <a:lumMod val="50000"/>
                  </a:srgbClr>
                </a:solidFill>
                <a:latin typeface="Arial" panose="020B0604020202020204" pitchFamily="34" charset="0"/>
                <a:cs typeface="Arial" panose="020B0604020202020204" pitchFamily="34" charset="0"/>
              </a:rPr>
              <a:t>Approach to ASSESSING ITGC</a:t>
            </a:r>
          </a:p>
        </p:txBody>
      </p:sp>
    </p:spTree>
    <p:extLst>
      <p:ext uri="{BB962C8B-B14F-4D97-AF65-F5344CB8AC3E}">
        <p14:creationId xmlns:p14="http://schemas.microsoft.com/office/powerpoint/2010/main" val="152332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64253" y="941141"/>
            <a:ext cx="9905999" cy="5541955"/>
          </a:xfrm>
        </p:spPr>
        <p:txBody>
          <a:bodyPr>
            <a:noAutofit/>
          </a:bodyPr>
          <a:lstStyle/>
          <a:p>
            <a:pPr marL="0" indent="0">
              <a:buNone/>
            </a:pPr>
            <a:r>
              <a:rPr lang="en-US" sz="2800" b="1" u="sng" dirty="0">
                <a:solidFill>
                  <a:schemeClr val="accent5">
                    <a:lumMod val="50000"/>
                  </a:schemeClr>
                </a:solidFill>
                <a:latin typeface="Arial" panose="020B0604020202020204" pitchFamily="34" charset="0"/>
                <a:cs typeface="Arial" panose="020B0604020202020204" pitchFamily="34" charset="0"/>
              </a:rPr>
              <a:t>Use of Computer Assisted Audit Techniques (CAATS) </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Analysis of Security Access and Transactional Testing</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cs typeface="Arial" panose="020B0604020202020204" pitchFamily="34" charset="0"/>
              </a:rPr>
              <a:t>Journal  Entry Analysis</a:t>
            </a:r>
            <a:endPar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cs typeface="Arial" panose="020B0604020202020204" pitchFamily="34" charset="0"/>
              </a:rPr>
              <a:t>User Access Rights Analysis </a:t>
            </a:r>
            <a:endPar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cs typeface="Arial" panose="020B0604020202020204" pitchFamily="34" charset="0"/>
              </a:rPr>
              <a:t>Duplicate Record Checking</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Gap Analysis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cs typeface="Arial" panose="020B0604020202020204" pitchFamily="34" charset="0"/>
              </a:rPr>
              <a:t>Accounts Receivable  Aging Analysis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HR/Payroll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Cash Disbursements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Vendor Analysis </a:t>
            </a:r>
          </a:p>
          <a:p>
            <a:endParaRPr lang="en-US" sz="2000" dirty="0"/>
          </a:p>
        </p:txBody>
      </p:sp>
      <p:sp>
        <p:nvSpPr>
          <p:cNvPr id="2" name="Rectangle 1"/>
          <p:cNvSpPr/>
          <p:nvPr/>
        </p:nvSpPr>
        <p:spPr>
          <a:xfrm>
            <a:off x="830845" y="6113764"/>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72297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64253" y="941141"/>
            <a:ext cx="9905999" cy="5541955"/>
          </a:xfrm>
        </p:spPr>
        <p:txBody>
          <a:bodyPr>
            <a:noAutofit/>
          </a:bodyPr>
          <a:lstStyle/>
          <a:p>
            <a:pPr marL="0" indent="0">
              <a:buNone/>
            </a:pPr>
            <a:r>
              <a:rPr lang="en-US" sz="2800" b="1" u="sng" dirty="0">
                <a:solidFill>
                  <a:schemeClr val="accent5">
                    <a:lumMod val="50000"/>
                  </a:schemeClr>
                </a:solidFill>
                <a:latin typeface="Arial" panose="020B0604020202020204" pitchFamily="34" charset="0"/>
                <a:cs typeface="Arial" panose="020B0604020202020204" pitchFamily="34" charset="0"/>
              </a:rPr>
              <a:t>Use of Computer Assisted Audit Techniques (continued)</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Data Analysis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Utility Billing Revenues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cs typeface="Arial" panose="020B0604020202020204" pitchFamily="34" charset="0"/>
              </a:rPr>
              <a:t>Expenses </a:t>
            </a:r>
          </a:p>
          <a:p>
            <a:pPr lvl="1">
              <a:spcBef>
                <a:spcPts val="0"/>
              </a:spcBef>
              <a:buFont typeface="Wingdings" panose="05000000000000000000" pitchFamily="2" charset="2"/>
              <a:buChar char="§"/>
              <a:tabLst>
                <a:tab pos="914400" algn="l"/>
              </a:tabLst>
            </a:pPr>
            <a:r>
              <a:rPr lang="en-US" sz="32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IT Reports Reliability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Report Totals </a:t>
            </a:r>
          </a:p>
          <a:p>
            <a:pPr lvl="2">
              <a:spcBef>
                <a:spcPts val="0"/>
              </a:spcBef>
              <a:buFont typeface="Wingdings" panose="05000000000000000000" pitchFamily="2" charset="2"/>
              <a:buChar char="§"/>
              <a:tabLst>
                <a:tab pos="914400" algn="l"/>
              </a:tabLst>
            </a:pPr>
            <a:r>
              <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Data Integrity </a:t>
            </a:r>
          </a:p>
          <a:p>
            <a:pPr marL="914400" lvl="2" indent="0">
              <a:spcBef>
                <a:spcPts val="0"/>
              </a:spcBef>
              <a:buNone/>
              <a:tabLst>
                <a:tab pos="914400" algn="l"/>
              </a:tabLst>
            </a:pPr>
            <a:endPar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lvl="2">
              <a:spcBef>
                <a:spcPts val="0"/>
              </a:spcBef>
              <a:buFont typeface="Wingdings" panose="05000000000000000000" pitchFamily="2" charset="2"/>
              <a:buChar char="§"/>
              <a:tabLst>
                <a:tab pos="914400" algn="l"/>
              </a:tabLst>
            </a:pPr>
            <a:endParaRPr 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en-US" sz="2000" dirty="0"/>
          </a:p>
        </p:txBody>
      </p:sp>
      <p:sp>
        <p:nvSpPr>
          <p:cNvPr id="2" name="Rectangle 1"/>
          <p:cNvSpPr/>
          <p:nvPr/>
        </p:nvSpPr>
        <p:spPr>
          <a:xfrm>
            <a:off x="830845" y="6113764"/>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605774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994" y="317344"/>
            <a:ext cx="9864997" cy="5653688"/>
          </a:xfrm>
        </p:spPr>
        <p:txBody>
          <a:bodyPr>
            <a:normAutofit fontScale="92500" lnSpcReduction="10000"/>
          </a:bodyPr>
          <a:lstStyle/>
          <a:p>
            <a:pPr marL="0" indent="0">
              <a:buNone/>
            </a:pPr>
            <a:r>
              <a:rPr lang="en-US" sz="2800" b="1" u="sng" dirty="0">
                <a:solidFill>
                  <a:schemeClr val="accent5">
                    <a:lumMod val="50000"/>
                  </a:schemeClr>
                </a:solidFill>
                <a:latin typeface="Arial" panose="020B0604020202020204" pitchFamily="34" charset="0"/>
                <a:cs typeface="Arial" panose="020B0604020202020204" pitchFamily="34" charset="0"/>
              </a:rPr>
              <a:t>Common Audit Findings</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Weak Password Configuration Standards </a:t>
            </a:r>
          </a:p>
          <a:p>
            <a:pPr lvl="2">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Network level </a:t>
            </a:r>
          </a:p>
          <a:p>
            <a:pPr lvl="2">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Application Level </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Weak Logical Application Segregation of Duties</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Lack of a formalized Security Awareness Program</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Lack of User Access Reviews &amp; Monitoring</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No comprehensive IT Disaster Recovery Plan including Incident Response Plan and Test Plans</a:t>
            </a:r>
          </a:p>
          <a:p>
            <a:pPr lvl="1">
              <a:lnSpc>
                <a:spcPct val="100000"/>
              </a:lnSpc>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Limited or non-existent IT Policies and Procedures</a:t>
            </a:r>
          </a:p>
          <a:p>
            <a:pPr lvl="1">
              <a:lnSpc>
                <a:spcPct val="100000"/>
              </a:lnSpc>
              <a:spcAft>
                <a:spcPts val="600"/>
              </a:spcAft>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Third Party SLA’s are not clearly written</a:t>
            </a:r>
          </a:p>
          <a:p>
            <a:pPr lvl="1">
              <a:lnSpc>
                <a:spcPct val="100000"/>
              </a:lnSpc>
              <a:spcAft>
                <a:spcPts val="600"/>
              </a:spcAft>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SOC reports for third-parties have not been reviewed</a:t>
            </a:r>
          </a:p>
          <a:p>
            <a:pPr lvl="1">
              <a:lnSpc>
                <a:spcPct val="100000"/>
              </a:lnSpc>
              <a:spcAft>
                <a:spcPts val="600"/>
              </a:spcAft>
              <a:buFont typeface="Wingdings" panose="05000000000000000000" pitchFamily="2" charset="2"/>
              <a:buChar char="§"/>
            </a:pPr>
            <a:endParaRPr lang="en-US" sz="2600" dirty="0">
              <a:solidFill>
                <a:schemeClr val="accent5">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5">
                  <a:lumMod val="50000"/>
                </a:schemeClr>
              </a:solidFill>
            </a:endParaRPr>
          </a:p>
        </p:txBody>
      </p:sp>
      <p:sp>
        <p:nvSpPr>
          <p:cNvPr id="2" name="Rectangle 1"/>
          <p:cNvSpPr/>
          <p:nvPr/>
        </p:nvSpPr>
        <p:spPr>
          <a:xfrm>
            <a:off x="839989" y="6152126"/>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873103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D9B7-D08B-40DF-929A-384032A1BF3A}"/>
              </a:ext>
            </a:extLst>
          </p:cNvPr>
          <p:cNvSpPr>
            <a:spLocks noGrp="1"/>
          </p:cNvSpPr>
          <p:nvPr>
            <p:ph type="title"/>
          </p:nvPr>
        </p:nvSpPr>
        <p:spPr/>
        <p:txBody>
          <a:bodyPr/>
          <a:lstStyle/>
          <a:p>
            <a:r>
              <a:rPr lang="en-US" sz="2800" b="1" cap="all" dirty="0">
                <a:solidFill>
                  <a:schemeClr val="accent5">
                    <a:lumMod val="50000"/>
                  </a:schemeClr>
                </a:solidFill>
                <a:latin typeface="Arial" panose="020B0604020202020204" pitchFamily="34" charset="0"/>
                <a:cs typeface="Arial" panose="020B0604020202020204" pitchFamily="34" charset="0"/>
              </a:rPr>
              <a:t>Non-ITGC</a:t>
            </a:r>
            <a:r>
              <a:rPr lang="en-US" dirty="0"/>
              <a:t> </a:t>
            </a:r>
            <a:r>
              <a:rPr lang="en-US" sz="2800" b="1" cap="all" dirty="0">
                <a:solidFill>
                  <a:schemeClr val="accent5">
                    <a:lumMod val="50000"/>
                  </a:schemeClr>
                </a:solidFill>
                <a:latin typeface="Arial" panose="020B0604020202020204" pitchFamily="34" charset="0"/>
                <a:cs typeface="Arial" panose="020B0604020202020204" pitchFamily="34" charset="0"/>
              </a:rPr>
              <a:t>Services </a:t>
            </a:r>
          </a:p>
        </p:txBody>
      </p:sp>
      <p:sp>
        <p:nvSpPr>
          <p:cNvPr id="3" name="Content Placeholder 2">
            <a:extLst>
              <a:ext uri="{FF2B5EF4-FFF2-40B4-BE49-F238E27FC236}">
                <a16:creationId xmlns:a16="http://schemas.microsoft.com/office/drawing/2014/main" id="{3F69EFD7-0ECD-4B03-BF62-6B1BCFF25843}"/>
              </a:ext>
            </a:extLst>
          </p:cNvPr>
          <p:cNvSpPr>
            <a:spLocks noGrp="1"/>
          </p:cNvSpPr>
          <p:nvPr>
            <p:ph idx="1"/>
          </p:nvPr>
        </p:nvSpPr>
        <p:spPr>
          <a:xfrm>
            <a:off x="609600" y="1226128"/>
            <a:ext cx="10972800" cy="4873336"/>
          </a:xfrm>
        </p:spPr>
        <p:txBody>
          <a:bodyPr>
            <a:noAutofit/>
          </a:bodyPr>
          <a:lstStyle/>
          <a:p>
            <a:pPr>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SOC for Cybersecurity </a:t>
            </a:r>
          </a:p>
          <a:p>
            <a:pPr>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Cybersecurity Advisory Services </a:t>
            </a:r>
          </a:p>
          <a:p>
            <a:pPr lvl="1">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Cybersecurity Risk Assessment </a:t>
            </a:r>
          </a:p>
          <a:p>
            <a:pPr lvl="1">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 Vulnerability Testing</a:t>
            </a:r>
          </a:p>
          <a:p>
            <a:pPr lvl="1">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  IT Security Policies </a:t>
            </a:r>
          </a:p>
          <a:p>
            <a:pPr lvl="1">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  Information Security Awareness Training </a:t>
            </a:r>
          </a:p>
          <a:p>
            <a:pPr>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SOC 2 Type 2 for Service Organizations </a:t>
            </a:r>
          </a:p>
          <a:p>
            <a:pPr lvl="1">
              <a:lnSpc>
                <a:spcPct val="110000"/>
              </a:lnSpc>
              <a:buFont typeface="Wingdings" panose="05000000000000000000" pitchFamily="2" charset="2"/>
              <a:buChar char="§"/>
            </a:pPr>
            <a:r>
              <a:rPr lang="en-US" sz="2600" dirty="0">
                <a:solidFill>
                  <a:schemeClr val="accent5">
                    <a:lumMod val="50000"/>
                  </a:schemeClr>
                </a:solidFill>
                <a:latin typeface="Arial" panose="020B0604020202020204" pitchFamily="34" charset="0"/>
                <a:cs typeface="Arial" panose="020B0604020202020204" pitchFamily="34" charset="0"/>
              </a:rPr>
              <a:t>Trust Service Criteria – Security, Availability, Confidentiality, Processing integrity and Privacy</a:t>
            </a:r>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92491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04" y="557785"/>
            <a:ext cx="10972800" cy="3733800"/>
          </a:xfrm>
        </p:spPr>
        <p:txBody>
          <a:bodyPr>
            <a:normAutofit/>
          </a:bodyPr>
          <a:lstStyle/>
          <a:p>
            <a:pPr marL="0" indent="0">
              <a:lnSpc>
                <a:spcPct val="100000"/>
              </a:lnSpc>
              <a:spcAft>
                <a:spcPts val="600"/>
              </a:spcAft>
              <a:buNone/>
            </a:pPr>
            <a:r>
              <a:rPr lang="en-US" sz="2800" b="1" u="sng" dirty="0">
                <a:solidFill>
                  <a:schemeClr val="accent5">
                    <a:lumMod val="50000"/>
                  </a:schemeClr>
                </a:solidFill>
                <a:latin typeface="Arial" panose="020B0604020202020204" pitchFamily="34" charset="0"/>
                <a:cs typeface="Arial" panose="020B0604020202020204" pitchFamily="34" charset="0"/>
              </a:rPr>
              <a:t>Conclusion</a:t>
            </a:r>
          </a:p>
          <a:p>
            <a:pPr lvl="1">
              <a:lnSpc>
                <a:spcPct val="107000"/>
              </a:lnSpc>
              <a:spcBef>
                <a:spcPts val="0"/>
              </a:spcBef>
              <a:spcAft>
                <a:spcPts val="370"/>
              </a:spcAft>
              <a:buFont typeface="Wingdings" panose="05000000000000000000" pitchFamily="2" charset="2"/>
              <a:buChar char="§"/>
            </a:pPr>
            <a:r>
              <a:rPr lang="en-US" sz="3200" dirty="0">
                <a:solidFill>
                  <a:srgbClr val="1F4E79"/>
                </a:solidFill>
                <a:latin typeface="Arial" panose="020B0604020202020204" pitchFamily="34" charset="0"/>
                <a:ea typeface="Calibri" panose="020F0502020204030204" pitchFamily="34" charset="0"/>
                <a:cs typeface="Arial" panose="020B0604020202020204" pitchFamily="34" charset="0"/>
              </a:rPr>
              <a:t>ITGC deficiencies </a:t>
            </a:r>
          </a:p>
          <a:p>
            <a:pPr lvl="2">
              <a:lnSpc>
                <a:spcPct val="107000"/>
              </a:lnSpc>
              <a:spcBef>
                <a:spcPts val="0"/>
              </a:spcBef>
              <a:spcAft>
                <a:spcPts val="370"/>
              </a:spcAft>
              <a:buFont typeface="Wingdings" panose="05000000000000000000" pitchFamily="2" charset="2"/>
              <a:buChar char="§"/>
            </a:pPr>
            <a:r>
              <a:rPr lang="en-US" sz="3200" dirty="0">
                <a:solidFill>
                  <a:srgbClr val="1F4E79"/>
                </a:solidFill>
                <a:latin typeface="Arial" panose="020B0604020202020204" pitchFamily="34" charset="0"/>
                <a:ea typeface="Calibri" panose="020F0502020204030204" pitchFamily="34" charset="0"/>
                <a:cs typeface="Arial" panose="020B0604020202020204" pitchFamily="34" charset="0"/>
              </a:rPr>
              <a:t>can lead directly or indirectly to operational failures</a:t>
            </a:r>
          </a:p>
          <a:p>
            <a:pPr lvl="2">
              <a:lnSpc>
                <a:spcPct val="107000"/>
              </a:lnSpc>
              <a:spcBef>
                <a:spcPts val="0"/>
              </a:spcBef>
              <a:spcAft>
                <a:spcPts val="370"/>
              </a:spcAft>
              <a:buFont typeface="Wingdings" panose="05000000000000000000" pitchFamily="2" charset="2"/>
              <a:buChar char="§"/>
            </a:pPr>
            <a:r>
              <a:rPr lang="en-US" sz="3200" dirty="0">
                <a:solidFill>
                  <a:srgbClr val="1F4E79"/>
                </a:solidFill>
                <a:latin typeface="Arial" panose="020B0604020202020204" pitchFamily="34" charset="0"/>
                <a:ea typeface="Calibri" panose="020F0502020204030204" pitchFamily="34" charset="0"/>
                <a:cs typeface="Arial" panose="020B0604020202020204" pitchFamily="34" charset="0"/>
              </a:rPr>
              <a:t>Increased substantive testing by the financial audit team</a:t>
            </a:r>
          </a:p>
          <a:p>
            <a:pPr lvl="2">
              <a:lnSpc>
                <a:spcPct val="107000"/>
              </a:lnSpc>
              <a:spcBef>
                <a:spcPts val="0"/>
              </a:spcBef>
              <a:spcAft>
                <a:spcPts val="370"/>
              </a:spcAft>
              <a:buFont typeface="Wingdings" panose="05000000000000000000" pitchFamily="2" charset="2"/>
              <a:buChar char="§"/>
            </a:pPr>
            <a:r>
              <a:rPr lang="en-US" sz="3200" dirty="0">
                <a:solidFill>
                  <a:srgbClr val="1F4E79"/>
                </a:solidFill>
                <a:latin typeface="Arial" panose="020B0604020202020204" pitchFamily="34" charset="0"/>
                <a:ea typeface="Calibri" panose="020F0502020204030204" pitchFamily="34" charset="0"/>
                <a:cs typeface="Arial" panose="020B0604020202020204" pitchFamily="34" charset="0"/>
              </a:rPr>
              <a:t>Unreliability of application controls </a:t>
            </a:r>
          </a:p>
          <a:p>
            <a:pPr marL="457200" lvl="1" indent="0">
              <a:lnSpc>
                <a:spcPct val="107000"/>
              </a:lnSpc>
              <a:spcBef>
                <a:spcPts val="0"/>
              </a:spcBef>
              <a:buNone/>
            </a:pP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83791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References</a:t>
            </a:r>
          </a:p>
        </p:txBody>
      </p:sp>
      <p:sp>
        <p:nvSpPr>
          <p:cNvPr id="3" name="Content Placeholder 2"/>
          <p:cNvSpPr>
            <a:spLocks noGrp="1"/>
          </p:cNvSpPr>
          <p:nvPr>
            <p:ph idx="1"/>
          </p:nvPr>
        </p:nvSpPr>
        <p:spPr/>
        <p:txBody>
          <a:bodyPr>
            <a:normAutofit fontScale="55000" lnSpcReduction="20000"/>
          </a:bodyPr>
          <a:lstStyle/>
          <a:p>
            <a:pPr>
              <a:buFont typeface="Wingdings" panose="05000000000000000000" pitchFamily="2" charset="2"/>
              <a:buChar char="§"/>
            </a:pPr>
            <a:r>
              <a:rPr lang="en-US" b="1" dirty="0">
                <a:latin typeface="Arial" panose="020B0604020202020204" pitchFamily="34" charset="0"/>
                <a:cs typeface="Arial" panose="020B0604020202020204" pitchFamily="34" charset="0"/>
              </a:rPr>
              <a:t>Disaster Recovery: </a:t>
            </a:r>
            <a:r>
              <a:rPr lang="en-US" dirty="0">
                <a:latin typeface="Arial" panose="020B0604020202020204" pitchFamily="34" charset="0"/>
                <a:cs typeface="Arial" panose="020B0604020202020204" pitchFamily="34" charset="0"/>
              </a:rPr>
              <a:t>The National Institute of Standards and Technology (NIST) 2 publications are good resources. These are </a:t>
            </a:r>
            <a:r>
              <a:rPr lang="en-US" b="1" dirty="0">
                <a:latin typeface="Arial" panose="020B0604020202020204" pitchFamily="34" charset="0"/>
                <a:cs typeface="Arial" panose="020B0604020202020204" pitchFamily="34" charset="0"/>
              </a:rPr>
              <a:t>NIST-800-34 and NIST 800-84</a:t>
            </a:r>
            <a:r>
              <a:rPr lang="en-US" dirty="0">
                <a:latin typeface="Arial" panose="020B0604020202020204" pitchFamily="34" charset="0"/>
                <a:cs typeface="Arial" panose="020B0604020202020204" pitchFamily="34" charset="0"/>
              </a:rPr>
              <a:t>. These are guidelines for the Federal Information Systems. </a:t>
            </a:r>
          </a:p>
          <a:p>
            <a:pPr>
              <a:buFont typeface="Wingdings" panose="05000000000000000000" pitchFamily="2" charset="2"/>
              <a:buChar char="§"/>
            </a:pPr>
            <a:r>
              <a:rPr lang="en-US" b="1" dirty="0">
                <a:latin typeface="Arial" panose="020B0604020202020204" pitchFamily="34" charset="0"/>
                <a:cs typeface="Arial" panose="020B0604020202020204" pitchFamily="34" charset="0"/>
              </a:rPr>
              <a:t>FISMA: </a:t>
            </a:r>
            <a:r>
              <a:rPr lang="en-US" u="sng" dirty="0">
                <a:solidFill>
                  <a:schemeClr val="bg1"/>
                </a:solidFill>
                <a:latin typeface="Arial" panose="020B0604020202020204" pitchFamily="34" charset="0"/>
                <a:cs typeface="Arial" panose="020B0604020202020204" pitchFamily="34" charset="0"/>
                <a:hlinkClick r:id="rId2"/>
              </a:rPr>
              <a:t>http://csrc.nist.gov/groups/SMA/fisma/index.html</a:t>
            </a: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u="sng" dirty="0">
                <a:solidFill>
                  <a:schemeClr val="bg1"/>
                </a:solidFill>
                <a:latin typeface="Arial" panose="020B0604020202020204" pitchFamily="34" charset="0"/>
                <a:cs typeface="Arial" panose="020B0604020202020204" pitchFamily="34" charset="0"/>
                <a:hlinkClick r:id="rId3"/>
              </a:rPr>
              <a:t>https://www.cms.gov/Research-Statistics-Data-and-Systems/CMS-Information-Technology/InformationSecurity/Info-Security-Library-Items/ARS-30-Publication.html</a:t>
            </a: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b="1" dirty="0">
                <a:solidFill>
                  <a:schemeClr val="bg1"/>
                </a:solidFill>
                <a:latin typeface="Arial" panose="020B0604020202020204" pitchFamily="34" charset="0"/>
                <a:cs typeface="Arial" panose="020B0604020202020204" pitchFamily="34" charset="0"/>
              </a:rPr>
              <a:t> </a:t>
            </a:r>
            <a:r>
              <a:rPr lang="en-US" b="1" u="sng" dirty="0">
                <a:solidFill>
                  <a:schemeClr val="bg1"/>
                </a:solidFill>
                <a:latin typeface="Arial" panose="020B0604020202020204" pitchFamily="34" charset="0"/>
                <a:cs typeface="Arial" panose="020B0604020202020204" pitchFamily="34" charset="0"/>
                <a:hlinkClick r:id="rId4"/>
              </a:rPr>
              <a:t>NIST Special Publication (SP) 800-53 Revision 4 </a:t>
            </a: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i="1" dirty="0">
                <a:latin typeface="Arial" panose="020B0604020202020204" pitchFamily="34" charset="0"/>
                <a:cs typeface="Arial" panose="020B0604020202020204" pitchFamily="34" charset="0"/>
              </a:rPr>
              <a:t>The purpose of this Publication 800-53 is to provide guidelines for selecting and specifying security controls for information systems supporting the executive agencies of the federal government. The guidelines have been developed to help achieve more secure information systems within the federal government. It provides a recommendation for minimum security controls for information systems categorized in accordance with</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FIPS 199</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Standards for Security Categorization of Federal Information and Information</a:t>
            </a:r>
            <a:r>
              <a:rPr lang="en-US" b="1"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Systems.</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5"/>
              </a:rPr>
              <a:t>http://nvlpubs.nist.gov/nistpubs/FIPS/NIST.FIPS.199.pdf</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57390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References (cont’d)</a:t>
            </a: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
            </a:pPr>
            <a:r>
              <a:rPr lang="en-US" b="1" u="sng" dirty="0">
                <a:solidFill>
                  <a:schemeClr val="bg1"/>
                </a:solidFill>
                <a:latin typeface="Arial" panose="020B0604020202020204" pitchFamily="34" charset="0"/>
                <a:cs typeface="Arial" panose="020B0604020202020204" pitchFamily="34" charset="0"/>
                <a:hlinkClick r:id="rId2"/>
              </a:rPr>
              <a:t>NIST Special Publication 800-53A Revision 4</a:t>
            </a:r>
            <a:endParaRPr lang="en-US" dirty="0">
              <a:solidFill>
                <a:schemeClr val="bg1"/>
              </a:solidFill>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Organizations use the recommended assessment procedures from NIST Special Publication 800-53A as the starting point for developing more specific assessment procedures, which may, in certain cases, be needed because of platform dependencies or other implementation-related considerations.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The following sites offer guidance on security awareness practices.  </a:t>
            </a:r>
            <a:r>
              <a:rPr lang="en-US" u="sng" dirty="0">
                <a:latin typeface="Arial" panose="020B0604020202020204" pitchFamily="34" charset="0"/>
                <a:cs typeface="Arial" panose="020B0604020202020204" pitchFamily="34" charset="0"/>
                <a:hlinkClick r:id="rId3"/>
              </a:rPr>
              <a:t>http://csrc.nist.gov/publications/nistpubs/800-50/NIST-SP800-50.pdf</a:t>
            </a:r>
            <a:r>
              <a:rPr lang="en-US" dirty="0">
                <a:latin typeface="Arial" panose="020B0604020202020204" pitchFamily="34" charset="0"/>
                <a:cs typeface="Arial" panose="020B0604020202020204" pitchFamily="34" charset="0"/>
              </a:rPr>
              <a:t>  and </a:t>
            </a:r>
            <a:r>
              <a:rPr lang="en-US" u="sng" dirty="0">
                <a:latin typeface="Arial" panose="020B0604020202020204" pitchFamily="34" charset="0"/>
                <a:cs typeface="Arial" panose="020B0604020202020204" pitchFamily="34" charset="0"/>
                <a:hlinkClick r:id="rId4"/>
              </a:rPr>
              <a:t>http://www.cio.ca.gov/OIS/Government/documents/pdf/ISO_Roles_Respon_Guide.pdf</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600" dirty="0">
                <a:latin typeface="Arial" panose="020B0604020202020204" pitchFamily="34" charset="0"/>
                <a:cs typeface="Arial" panose="020B0604020202020204" pitchFamily="34" charset="0"/>
              </a:rPr>
              <a:t>In addition, the Payment Card Industry (PCI) resources also provides guidance on security awareness:   </a:t>
            </a:r>
            <a:r>
              <a:rPr lang="en-US" sz="3600" u="sng" dirty="0">
                <a:latin typeface="Arial" panose="020B0604020202020204" pitchFamily="34" charset="0"/>
                <a:cs typeface="Arial" panose="020B0604020202020204" pitchFamily="34" charset="0"/>
                <a:hlinkClick r:id="rId5"/>
              </a:rPr>
              <a:t>https://www.pcisecuritystandards.org/program_training_and_qualification/requirements awareness</a:t>
            </a:r>
            <a:r>
              <a:rPr lang="en-US" sz="3600" u="sng"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p>
          <a:p>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3409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References (cont’d)</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
            </a:pPr>
            <a:r>
              <a:rPr lang="en-US" sz="3300" b="1" u="sng" dirty="0">
                <a:latin typeface="Arial" panose="020B0604020202020204" pitchFamily="34" charset="0"/>
                <a:cs typeface="Arial" panose="020B0604020202020204" pitchFamily="34" charset="0"/>
              </a:rPr>
              <a:t>Rural Cooperative Cybersecurity Capabilities </a:t>
            </a:r>
          </a:p>
          <a:p>
            <a:pPr marL="0" indent="0">
              <a:buNone/>
            </a:pPr>
            <a:r>
              <a:rPr lang="en-US" i="1" dirty="0">
                <a:latin typeface="Arial" panose="020B0604020202020204" pitchFamily="34" charset="0"/>
                <a:cs typeface="Arial" panose="020B0604020202020204" pitchFamily="34" charset="0"/>
              </a:rPr>
              <a:t>NRECA's Rural Cooperative Cybersecurity Capabilities (RC3) Program is designed to support cooperatives as they work to improve the cyber and physical security of their organizations. The RC3 program is funded as a collaborative partnership between NRECA and the U.S. Department of Energy's Office of Electricity Delivery and Energy Reliability, under Award Number DE-OE000080.</a:t>
            </a:r>
          </a:p>
          <a:p>
            <a:pPr marL="0" inden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https://www.cooperative.com/programs-services/bts/rc3/Pages/default.aspx</a:t>
            </a: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900" u="sng" dirty="0">
                <a:latin typeface="Arial" panose="020B0604020202020204" pitchFamily="34" charset="0"/>
                <a:cs typeface="Arial" panose="020B0604020202020204" pitchFamily="34" charset="0"/>
                <a:hlinkClick r:id="rId3"/>
              </a:rPr>
              <a:t>https://www.cooperative.com/topics/cybersecurity/Pages/default.aspx</a:t>
            </a:r>
            <a:endParaRPr lang="en-US" u="sng" dirty="0">
              <a:latin typeface="Arial" panose="020B0604020202020204" pitchFamily="34" charset="0"/>
              <a:cs typeface="Arial" panose="020B0604020202020204" pitchFamily="34" charset="0"/>
            </a:endParaRPr>
          </a:p>
          <a:p>
            <a:pPr marL="457200" lvl="1" indent="0">
              <a:buNone/>
            </a:pP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395454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pic>
        <p:nvPicPr>
          <p:cNvPr id="5"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503" y="1128587"/>
            <a:ext cx="9812826" cy="4557155"/>
          </a:xfrm>
        </p:spPr>
      </p:pic>
      <p:sp>
        <p:nvSpPr>
          <p:cNvPr id="8" name="Rectangle 7"/>
          <p:cNvSpPr/>
          <p:nvPr/>
        </p:nvSpPr>
        <p:spPr>
          <a:xfrm>
            <a:off x="3037668" y="479323"/>
            <a:ext cx="4889715" cy="707886"/>
          </a:xfrm>
          <a:prstGeom prst="rect">
            <a:avLst/>
          </a:prstGeom>
        </p:spPr>
        <p:txBody>
          <a:bodyPr wrap="square">
            <a:spAutoFit/>
          </a:bodyPr>
          <a:lstStyle/>
          <a:p>
            <a:pPr algn="ctr"/>
            <a:r>
              <a:rPr lang="en-US" sz="4000" dirty="0"/>
              <a:t>Ransomware</a:t>
            </a:r>
          </a:p>
        </p:txBody>
      </p:sp>
    </p:spTree>
    <p:extLst>
      <p:ext uri="{BB962C8B-B14F-4D97-AF65-F5344CB8AC3E}">
        <p14:creationId xmlns:p14="http://schemas.microsoft.com/office/powerpoint/2010/main" val="2193648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References (cont’d)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300" b="1" u="sng" dirty="0">
                <a:latin typeface="Arial" panose="020B0604020202020204" pitchFamily="34" charset="0"/>
                <a:cs typeface="Arial" panose="020B0604020202020204" pitchFamily="34" charset="0"/>
              </a:rPr>
              <a:t>Department of Energy Cybersecurity Resources</a:t>
            </a:r>
          </a:p>
          <a:p>
            <a:pPr marL="0" indent="0">
              <a:buNone/>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https://www.energy.gov/national-security-safety/cybersecurity</a:t>
            </a:r>
            <a:endParaRPr lang="en-US" u="sng" dirty="0">
              <a:latin typeface="Arial" panose="020B0604020202020204" pitchFamily="34" charset="0"/>
              <a:cs typeface="Arial" panose="020B0604020202020204" pitchFamily="34" charset="0"/>
            </a:endParaRPr>
          </a:p>
          <a:p>
            <a:pPr marL="457200" lvl="1" indent="0">
              <a:buNone/>
            </a:pP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a:p>
            <a:pPr marL="457200" lvl="1" indent="0">
              <a:buNone/>
            </a:pPr>
            <a:endParaRPr lang="en-US" u="sng" dirty="0">
              <a:latin typeface="Arial" panose="020B0604020202020204" pitchFamily="34" charset="0"/>
              <a:cs typeface="Arial" panose="020B0604020202020204" pitchFamily="34" charset="0"/>
            </a:endParaRPr>
          </a:p>
          <a:p>
            <a:pPr marL="0" indent="0">
              <a:buNone/>
            </a:pPr>
            <a:endParaRPr lang="en-US" u="sng"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433232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16" y="2341182"/>
            <a:ext cx="10972800" cy="1143000"/>
          </a:xfrm>
        </p:spPr>
        <p:txBody>
          <a:bodyPr>
            <a:normAutofit/>
          </a:bodyPr>
          <a:lstStyle/>
          <a:p>
            <a:pPr algn="ctr"/>
            <a:r>
              <a:rPr lang="en-US" sz="3200" dirty="0">
                <a:solidFill>
                  <a:schemeClr val="accent5">
                    <a:lumMod val="50000"/>
                  </a:schemeClr>
                </a:solidFill>
                <a:latin typeface="Arial" panose="020B0604020202020204" pitchFamily="34" charset="0"/>
                <a:cs typeface="Arial" panose="020B0604020202020204" pitchFamily="34" charset="0"/>
              </a:rPr>
              <a:t>Questions?</a:t>
            </a:r>
          </a:p>
        </p:txBody>
      </p:sp>
      <p:sp>
        <p:nvSpPr>
          <p:cNvPr id="3" name="Rectangle 2"/>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21204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a:solidFill>
                  <a:schemeClr val="accent1">
                    <a:lumMod val="75000"/>
                  </a:schemeClr>
                </a:solidFill>
              </a:rPr>
              <a:t>Contact Information</a:t>
            </a:r>
          </a:p>
        </p:txBody>
      </p:sp>
      <p:sp>
        <p:nvSpPr>
          <p:cNvPr id="3" name="Content Placeholder 2"/>
          <p:cNvSpPr>
            <a:spLocks noGrp="1"/>
          </p:cNvSpPr>
          <p:nvPr>
            <p:ph sz="half" idx="1"/>
          </p:nvPr>
        </p:nvSpPr>
        <p:spPr/>
        <p:txBody>
          <a:bodyPr>
            <a:normAutofit/>
          </a:bodyPr>
          <a:lstStyle/>
          <a:p>
            <a:pPr marL="0" indent="0">
              <a:buNone/>
            </a:pPr>
            <a:r>
              <a:rPr lang="en-US" sz="2600" dirty="0"/>
              <a:t>Purvis Gray and Company, LLP</a:t>
            </a:r>
          </a:p>
          <a:p>
            <a:pPr marL="0" indent="0">
              <a:buNone/>
            </a:pPr>
            <a:r>
              <a:rPr lang="en-US" sz="2600" dirty="0"/>
              <a:t>Ryan Tucker, CPA, Partner</a:t>
            </a:r>
          </a:p>
          <a:p>
            <a:pPr marL="0" indent="0">
              <a:buNone/>
            </a:pPr>
            <a:r>
              <a:rPr lang="en-US" sz="2600" dirty="0">
                <a:hlinkClick r:id="rId3"/>
              </a:rPr>
              <a:t>ryan@purvisgray.com</a:t>
            </a:r>
            <a:endParaRPr lang="en-US" sz="2600" dirty="0"/>
          </a:p>
          <a:p>
            <a:pPr marL="0" indent="0">
              <a:buNone/>
            </a:pPr>
            <a:r>
              <a:rPr lang="en-US" sz="2600" dirty="0"/>
              <a:t>(850) 224-7144</a:t>
            </a:r>
          </a:p>
          <a:p>
            <a:pPr marL="0" indent="0">
              <a:buNone/>
            </a:pPr>
            <a:r>
              <a:rPr lang="en-US" sz="2600" dirty="0"/>
              <a:t>443 East College Avenue</a:t>
            </a:r>
          </a:p>
          <a:p>
            <a:pPr marL="0" indent="0">
              <a:buNone/>
            </a:pPr>
            <a:r>
              <a:rPr lang="en-US" sz="2600" dirty="0"/>
              <a:t>Tallahassee, FL 32301</a:t>
            </a:r>
          </a:p>
        </p:txBody>
      </p:sp>
      <p:sp>
        <p:nvSpPr>
          <p:cNvPr id="4" name="Content Placeholder 3"/>
          <p:cNvSpPr>
            <a:spLocks noGrp="1"/>
          </p:cNvSpPr>
          <p:nvPr>
            <p:ph sz="half" idx="2"/>
          </p:nvPr>
        </p:nvSpPr>
        <p:spPr>
          <a:xfrm>
            <a:off x="5699051" y="1600201"/>
            <a:ext cx="5883349" cy="4525963"/>
          </a:xfrm>
        </p:spPr>
        <p:txBody>
          <a:bodyPr>
            <a:normAutofit/>
          </a:bodyPr>
          <a:lstStyle/>
          <a:p>
            <a:pPr marL="0" indent="0">
              <a:buNone/>
            </a:pPr>
            <a:r>
              <a:rPr lang="en-US" sz="2600" dirty="0"/>
              <a:t>Purvis Gray and Company, LLP</a:t>
            </a:r>
          </a:p>
          <a:p>
            <a:pPr marL="0" indent="0">
              <a:buNone/>
            </a:pPr>
            <a:r>
              <a:rPr lang="en-US" sz="2600" dirty="0"/>
              <a:t>Michael Sandstrum, CPA,CISA,CISM, Senior IT Audit Manager </a:t>
            </a:r>
          </a:p>
          <a:p>
            <a:pPr marL="0" indent="0">
              <a:buNone/>
            </a:pPr>
            <a:r>
              <a:rPr lang="en-US" sz="2600" dirty="0">
                <a:hlinkClick r:id="rId4"/>
              </a:rPr>
              <a:t>msandstrum@purvisgray.com</a:t>
            </a:r>
            <a:endParaRPr lang="en-US" sz="2600" dirty="0"/>
          </a:p>
          <a:p>
            <a:pPr marL="0" indent="0">
              <a:buNone/>
            </a:pPr>
            <a:r>
              <a:rPr lang="en-US" sz="2600" dirty="0"/>
              <a:t>(941) 907-0350</a:t>
            </a:r>
          </a:p>
          <a:p>
            <a:pPr marL="0" indent="0">
              <a:buNone/>
            </a:pPr>
            <a:r>
              <a:rPr lang="en-US" sz="2600" dirty="0"/>
              <a:t>500 Lakewood Ranch Blvd.  N. ,Suite 101</a:t>
            </a:r>
          </a:p>
          <a:p>
            <a:pPr marL="0" indent="0">
              <a:buNone/>
            </a:pPr>
            <a:r>
              <a:rPr lang="en-US" sz="2600" dirty="0"/>
              <a:t>Sarasota, FL 3240 </a:t>
            </a:r>
          </a:p>
        </p:txBody>
      </p:sp>
      <p:sp>
        <p:nvSpPr>
          <p:cNvPr id="5" name="Rectangle 4"/>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26632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50000"/>
                  </a:schemeClr>
                </a:solidFill>
                <a:latin typeface="Arial" panose="020B0604020202020204" pitchFamily="34" charset="0"/>
                <a:ea typeface="+mn-ea"/>
                <a:cs typeface="Arial" panose="020B0604020202020204" pitchFamily="34" charset="0"/>
              </a:rPr>
              <a:t>Employees are the Weak Link</a:t>
            </a:r>
          </a:p>
        </p:txBody>
      </p:sp>
      <p:sp>
        <p:nvSpPr>
          <p:cNvPr id="3" name="Content Placeholder 2"/>
          <p:cNvSpPr>
            <a:spLocks noGrp="1"/>
          </p:cNvSpPr>
          <p:nvPr>
            <p:ph idx="1"/>
          </p:nvPr>
        </p:nvSpPr>
        <p:spPr>
          <a:xfrm>
            <a:off x="609600" y="1600200"/>
            <a:ext cx="11085576" cy="4261103"/>
          </a:xfrm>
        </p:spPr>
        <p:txBody>
          <a:bodyPr>
            <a:noAutofit/>
          </a:bodyPr>
          <a:lstStyle/>
          <a:p>
            <a:r>
              <a:rPr lang="en-US" sz="2800" dirty="0">
                <a:solidFill>
                  <a:schemeClr val="accent5">
                    <a:lumMod val="50000"/>
                  </a:schemeClr>
                </a:solidFill>
                <a:latin typeface="Arial" panose="020B0604020202020204" pitchFamily="34" charset="0"/>
                <a:cs typeface="Arial" panose="020B0604020202020204" pitchFamily="34" charset="0"/>
              </a:rPr>
              <a:t>91% of successful data breaches start with a spear phishing attack</a:t>
            </a:r>
          </a:p>
          <a:p>
            <a:r>
              <a:rPr lang="en-US" sz="2800" dirty="0">
                <a:solidFill>
                  <a:schemeClr val="accent5">
                    <a:lumMod val="50000"/>
                  </a:schemeClr>
                </a:solidFill>
                <a:latin typeface="Arial" panose="020B0604020202020204" pitchFamily="34" charset="0"/>
                <a:cs typeface="Arial" panose="020B0604020202020204" pitchFamily="34" charset="0"/>
              </a:rPr>
              <a:t>Ransomware was a $1 billion criminal business in 2016</a:t>
            </a:r>
          </a:p>
          <a:p>
            <a:r>
              <a:rPr lang="en-US" sz="2800" dirty="0">
                <a:solidFill>
                  <a:schemeClr val="accent5">
                    <a:lumMod val="50000"/>
                  </a:schemeClr>
                </a:solidFill>
                <a:latin typeface="Arial" panose="020B0604020202020204" pitchFamily="34" charset="0"/>
                <a:cs typeface="Arial" panose="020B0604020202020204" pitchFamily="34" charset="0"/>
              </a:rPr>
              <a:t>Less than half (45%) that paid for ransomware got their information back</a:t>
            </a:r>
          </a:p>
          <a:p>
            <a:r>
              <a:rPr lang="en-US" sz="2800" dirty="0">
                <a:solidFill>
                  <a:schemeClr val="accent5">
                    <a:lumMod val="50000"/>
                  </a:schemeClr>
                </a:solidFill>
                <a:latin typeface="Arial" panose="020B0604020202020204" pitchFamily="34" charset="0"/>
                <a:cs typeface="Arial" panose="020B0604020202020204" pitchFamily="34" charset="0"/>
              </a:rPr>
              <a:t>Ransomware price tags shot up by 266% to $1,077 on average in 2016</a:t>
            </a:r>
          </a:p>
          <a:p>
            <a:r>
              <a:rPr lang="en-US" sz="2800" dirty="0">
                <a:solidFill>
                  <a:schemeClr val="accent5">
                    <a:lumMod val="50000"/>
                  </a:schemeClr>
                </a:solidFill>
                <a:latin typeface="Arial" panose="020B0604020202020204" pitchFamily="34" charset="0"/>
                <a:cs typeface="Arial" panose="020B0604020202020204" pitchFamily="34" charset="0"/>
              </a:rPr>
              <a:t>CEO Fraud (aka Business email compromise) caused $5.3 billion in damages</a:t>
            </a:r>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3127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74992" y="300764"/>
            <a:ext cx="7197610" cy="5473019"/>
          </a:xfrm>
          <a:prstGeom prst="rect">
            <a:avLst/>
          </a:prstGeom>
        </p:spPr>
      </p:pic>
      <p:sp>
        <p:nvSpPr>
          <p:cNvPr id="3" name="Rectangle 2"/>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352603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7943" y="872191"/>
            <a:ext cx="10286999" cy="5418881"/>
          </a:xfrm>
        </p:spPr>
        <p:txBody>
          <a:bodyPr>
            <a:noAutofit/>
          </a:bodyPr>
          <a:lstStyle/>
          <a:p>
            <a:pPr marL="0" indent="0">
              <a:spcBef>
                <a:spcPts val="1800"/>
              </a:spcBef>
              <a:buNone/>
            </a:pPr>
            <a:r>
              <a:rPr lang="en-US" sz="30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Objective</a:t>
            </a:r>
          </a:p>
          <a:p>
            <a:pPr>
              <a:spcBef>
                <a:spcPts val="1800"/>
              </a:spcBef>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Determine the design effectiveness of IT general controls (ITGC) that are considered essential areas that potentially introduce risks to the financial statements or the risk of material misstatement (SAS No. 109, AU-314(.57))</a:t>
            </a:r>
          </a:p>
          <a:p>
            <a:pPr marL="0" indent="0">
              <a:spcBef>
                <a:spcPts val="1800"/>
              </a:spcBef>
              <a:buNone/>
            </a:pPr>
            <a:endParaRPr lang="en-US" sz="2400" dirty="0">
              <a:solidFill>
                <a:schemeClr val="accent5">
                  <a:lumMod val="50000"/>
                </a:schemeClr>
              </a:solidFill>
              <a:latin typeface="Arial" panose="020B0604020202020204" pitchFamily="34" charset="0"/>
              <a:cs typeface="Arial" panose="020B0604020202020204" pitchFamily="34" charset="0"/>
            </a:endParaRPr>
          </a:p>
          <a:p>
            <a:pPr>
              <a:spcBef>
                <a:spcPts val="1800"/>
              </a:spcBef>
              <a:buFont typeface="Wingdings" panose="05000000000000000000" pitchFamily="2" charset="2"/>
              <a:buChar char="§"/>
            </a:pPr>
            <a:endParaRPr lang="en-US" sz="2800" dirty="0">
              <a:solidFill>
                <a:schemeClr val="bg1"/>
              </a:solidFill>
              <a:latin typeface="Georgia" panose="02040502050405020303" pitchFamily="18" charset="0"/>
              <a:ea typeface="Calibri" panose="020F0502020204030204" pitchFamily="34" charset="0"/>
            </a:endParaRPr>
          </a:p>
        </p:txBody>
      </p:sp>
      <p:sp>
        <p:nvSpPr>
          <p:cNvPr id="2" name="Rectangle 1"/>
          <p:cNvSpPr/>
          <p:nvPr/>
        </p:nvSpPr>
        <p:spPr>
          <a:xfrm>
            <a:off x="812557" y="6106406"/>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60854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D9B7-D08B-40DF-929A-384032A1BF3A}"/>
              </a:ext>
            </a:extLst>
          </p:cNvPr>
          <p:cNvSpPr>
            <a:spLocks noGrp="1"/>
          </p:cNvSpPr>
          <p:nvPr>
            <p:ph type="title"/>
          </p:nvPr>
        </p:nvSpPr>
        <p:spPr/>
        <p:txBody>
          <a:bodyPr>
            <a:normAutofit/>
          </a:bodyPr>
          <a:lstStyle/>
          <a:p>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Objective (continued)</a:t>
            </a:r>
          </a:p>
        </p:txBody>
      </p:sp>
      <p:sp>
        <p:nvSpPr>
          <p:cNvPr id="3" name="Content Placeholder 2">
            <a:extLst>
              <a:ext uri="{FF2B5EF4-FFF2-40B4-BE49-F238E27FC236}">
                <a16:creationId xmlns:a16="http://schemas.microsoft.com/office/drawing/2014/main" id="{3F69EFD7-0ECD-4B03-BF62-6B1BCFF25843}"/>
              </a:ext>
            </a:extLst>
          </p:cNvPr>
          <p:cNvSpPr>
            <a:spLocks noGrp="1"/>
          </p:cNvSpPr>
          <p:nvPr>
            <p:ph idx="1"/>
          </p:nvPr>
        </p:nvSpPr>
        <p:spPr/>
        <p:txBody>
          <a:bodyPr>
            <a:normAutofit fontScale="85000" lnSpcReduction="20000"/>
          </a:bodyPr>
          <a:lstStyle/>
          <a:p>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Focus on the financial and related sub-systems. </a:t>
            </a:r>
          </a:p>
          <a:p>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Determine: </a:t>
            </a:r>
          </a:p>
          <a:p>
            <a:pPr lvl="1"/>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Suitability of Design </a:t>
            </a:r>
          </a:p>
          <a:p>
            <a:pPr lvl="2"/>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The control if operating as described would accomplish its objective</a:t>
            </a:r>
          </a:p>
          <a:p>
            <a:pPr lvl="1"/>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Implementation </a:t>
            </a:r>
          </a:p>
          <a:p>
            <a:pPr lvl="2"/>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Is the control in place </a:t>
            </a:r>
          </a:p>
          <a:p>
            <a:pPr lvl="1"/>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Effectiveness </a:t>
            </a:r>
          </a:p>
          <a:p>
            <a:pPr lvl="2"/>
            <a:r>
              <a:rPr lang="en-US" sz="3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Did the control operate effectively during the audit period	</a:t>
            </a:r>
          </a:p>
          <a:p>
            <a:pPr marL="457200" lvl="1" indent="0">
              <a:buNone/>
            </a:pPr>
            <a:endParaRPr lang="en-US" dirty="0"/>
          </a:p>
        </p:txBody>
      </p:sp>
      <p:sp>
        <p:nvSpPr>
          <p:cNvPr id="4" name="Rectangle 3"/>
          <p:cNvSpPr/>
          <p:nvPr/>
        </p:nvSpPr>
        <p:spPr>
          <a:xfrm>
            <a:off x="839989" y="6150340"/>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38930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024" y="423949"/>
            <a:ext cx="9812971" cy="5605272"/>
          </a:xfrm>
        </p:spPr>
        <p:txBody>
          <a:bodyPr>
            <a:normAutofit/>
          </a:bodyPr>
          <a:lstStyle/>
          <a:p>
            <a:pPr marL="0" indent="0">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a:t>
            </a:r>
          </a:p>
          <a:p>
            <a:pPr marL="0" indent="0">
              <a:buNone/>
            </a:pPr>
            <a:r>
              <a:rPr lang="en-US" sz="28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 Entity-Level Controls</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Management Steering Committee</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IT Strategic Plan / Projects</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Risk Assessment </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IT Policies and Procedures </a:t>
            </a:r>
          </a:p>
          <a:p>
            <a:pPr lvl="1">
              <a:buFont typeface="Wingdings" panose="05000000000000000000" pitchFamily="2" charset="2"/>
              <a:buChar char="§"/>
            </a:pPr>
            <a:r>
              <a:rPr lang="en-US" sz="2800" dirty="0">
                <a:solidFill>
                  <a:schemeClr val="accent5">
                    <a:lumMod val="50000"/>
                  </a:schemeClr>
                </a:solidFill>
                <a:latin typeface="Arial" panose="020B0604020202020204" pitchFamily="34" charset="0"/>
                <a:cs typeface="Arial" panose="020B0604020202020204" pitchFamily="34" charset="0"/>
              </a:rPr>
              <a:t>Security Awareness</a:t>
            </a:r>
          </a:p>
          <a:p>
            <a:pPr lvl="1">
              <a:buFont typeface="Wingdings" panose="05000000000000000000" pitchFamily="2" charset="2"/>
              <a:buChar char="§"/>
            </a:pPr>
            <a:r>
              <a:rPr lang="en-US" dirty="0">
                <a:solidFill>
                  <a:schemeClr val="accent5">
                    <a:lumMod val="50000"/>
                  </a:schemeClr>
                </a:solidFill>
                <a:latin typeface="Arial" panose="020B0604020202020204" pitchFamily="34" charset="0"/>
                <a:cs typeface="Arial" panose="020B0604020202020204" pitchFamily="34" charset="0"/>
              </a:rPr>
              <a:t>Competency 	</a:t>
            </a:r>
            <a:endParaRPr lang="en-US" dirty="0">
              <a:solidFill>
                <a:schemeClr val="accent5">
                  <a:lumMod val="50000"/>
                </a:schemeClr>
              </a:solidFill>
            </a:endParaRPr>
          </a:p>
          <a:p>
            <a:endParaRPr lang="en-US" dirty="0">
              <a:solidFill>
                <a:schemeClr val="bg1"/>
              </a:solidFill>
              <a:latin typeface="Tw Cen MT" panose="020B0602020104020603" pitchFamily="34" charset="0"/>
              <a:ea typeface="Calibri" panose="020F0502020204030204" pitchFamily="34" charset="0"/>
              <a:cs typeface="Life-Roman"/>
            </a:endParaRPr>
          </a:p>
          <a:p>
            <a:endParaRPr lang="en-US" dirty="0">
              <a:solidFill>
                <a:schemeClr val="bg1"/>
              </a:solidFill>
              <a:latin typeface="Tw Cen MT" panose="020B0602020104020603" pitchFamily="34" charset="0"/>
              <a:ea typeface="Calibri" panose="020F0502020204030204" pitchFamily="34" charset="0"/>
              <a:cs typeface="Life-Roman"/>
            </a:endParaRPr>
          </a:p>
          <a:p>
            <a:endParaRPr lang="en-US" dirty="0">
              <a:solidFill>
                <a:schemeClr val="bg1"/>
              </a:solidFill>
              <a:latin typeface="Tw Cen MT" panose="020B0602020104020603" pitchFamily="34" charset="0"/>
              <a:ea typeface="Calibri" panose="020F0502020204030204" pitchFamily="34" charset="0"/>
              <a:cs typeface="Life-Roman"/>
            </a:endParaRPr>
          </a:p>
          <a:p>
            <a:endParaRPr lang="en-US" dirty="0">
              <a:solidFill>
                <a:schemeClr val="bg1"/>
              </a:solidFill>
              <a:latin typeface="Tw Cen MT" panose="020B0602020104020603" pitchFamily="34" charset="0"/>
              <a:ea typeface="Calibri" panose="020F0502020204030204" pitchFamily="34" charset="0"/>
              <a:cs typeface="Life-Roman"/>
            </a:endParaRPr>
          </a:p>
          <a:p>
            <a:endParaRPr lang="en-US" dirty="0"/>
          </a:p>
          <a:p>
            <a:endParaRPr lang="en-US" dirty="0"/>
          </a:p>
        </p:txBody>
      </p:sp>
      <p:sp>
        <p:nvSpPr>
          <p:cNvPr id="2" name="Rectangle 1"/>
          <p:cNvSpPr/>
          <p:nvPr/>
        </p:nvSpPr>
        <p:spPr>
          <a:xfrm>
            <a:off x="748549" y="6133838"/>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2083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576" y="521208"/>
            <a:ext cx="9913555" cy="6117336"/>
          </a:xfrm>
        </p:spPr>
        <p:txBody>
          <a:bodyPr>
            <a:normAutofit/>
          </a:bodyPr>
          <a:lstStyle/>
          <a:p>
            <a:pPr marL="0" lvl="0" indent="0">
              <a:spcAft>
                <a:spcPts val="600"/>
              </a:spcAft>
              <a:buNone/>
            </a:pPr>
            <a:endPar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600"/>
              </a:spcAft>
              <a:buNone/>
            </a:pPr>
            <a:r>
              <a:rPr lang="en-US" sz="3000" b="1" u="sng"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ITGC Audit Scope (continued)</a:t>
            </a:r>
          </a:p>
          <a:p>
            <a:pPr marL="0" indent="0">
              <a:buNone/>
            </a:pPr>
            <a:r>
              <a:rPr lang="en-US" sz="2800" dirty="0">
                <a:solidFill>
                  <a:schemeClr val="accent5">
                    <a:lumMod val="50000"/>
                  </a:schemeClr>
                </a:solidFill>
                <a:latin typeface="Arial" panose="020B0604020202020204" pitchFamily="34" charset="0"/>
                <a:cs typeface="Arial" panose="020B0604020202020204" pitchFamily="34" charset="0"/>
              </a:rPr>
              <a:t>Third party providers</a:t>
            </a:r>
          </a:p>
          <a:p>
            <a:pPr lvl="1">
              <a:lnSpc>
                <a:spcPct val="107000"/>
              </a:lnSpc>
              <a:spcBef>
                <a:spcPts val="0"/>
              </a:spcBef>
              <a:buFont typeface="Wingdings" panose="05000000000000000000" pitchFamily="2" charset="2"/>
              <a:buChar char="§"/>
            </a:pPr>
            <a:r>
              <a:rPr lang="en-US" sz="2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Assess contracted  IT vendors</a:t>
            </a:r>
          </a:p>
          <a:p>
            <a:pPr lvl="1">
              <a:lnSpc>
                <a:spcPct val="107000"/>
              </a:lnSpc>
              <a:spcBef>
                <a:spcPts val="0"/>
              </a:spcBef>
              <a:buFont typeface="Wingdings" panose="05000000000000000000" pitchFamily="2" charset="2"/>
              <a:buChar char="§"/>
            </a:pPr>
            <a:r>
              <a:rPr lang="en-US" sz="2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Hosting provider’s Service Organization’s Reports:</a:t>
            </a:r>
          </a:p>
          <a:p>
            <a:pPr lvl="2">
              <a:lnSpc>
                <a:spcPct val="107000"/>
              </a:lnSpc>
              <a:spcBef>
                <a:spcPts val="0"/>
              </a:spcBef>
              <a:buFont typeface="Wingdings" panose="05000000000000000000" pitchFamily="2" charset="2"/>
              <a:buChar char="§"/>
            </a:pPr>
            <a:r>
              <a:rPr lang="en-US" sz="2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SOC 1 Type 2  </a:t>
            </a:r>
          </a:p>
          <a:p>
            <a:pPr lvl="2">
              <a:lnSpc>
                <a:spcPct val="107000"/>
              </a:lnSpc>
              <a:spcBef>
                <a:spcPts val="0"/>
              </a:spcBef>
              <a:buFont typeface="Wingdings" panose="05000000000000000000" pitchFamily="2" charset="2"/>
              <a:buChar char="§"/>
            </a:pPr>
            <a:r>
              <a:rPr lang="en-US" sz="2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SOC 2 Type 2 </a:t>
            </a:r>
          </a:p>
          <a:p>
            <a:pPr lvl="1">
              <a:buFont typeface="Wingdings" panose="05000000000000000000" pitchFamily="2" charset="2"/>
              <a:buChar char="§"/>
            </a:pPr>
            <a:endParaRPr lang="en-US" sz="2400" dirty="0"/>
          </a:p>
        </p:txBody>
      </p:sp>
      <p:sp>
        <p:nvSpPr>
          <p:cNvPr id="2" name="Rectangle 1"/>
          <p:cNvSpPr/>
          <p:nvPr/>
        </p:nvSpPr>
        <p:spPr>
          <a:xfrm>
            <a:off x="821701" y="6124694"/>
            <a:ext cx="3727174" cy="369332"/>
          </a:xfrm>
          <a:prstGeom prst="rect">
            <a:avLst/>
          </a:prstGeom>
        </p:spPr>
        <p:txBody>
          <a:bodyPr wrap="none">
            <a:spAutoFit/>
          </a:bodyPr>
          <a:lstStyle/>
          <a:p>
            <a:r>
              <a:rPr lang="en-US" dirty="0">
                <a:solidFill>
                  <a:srgbClr val="FFC000"/>
                </a:solidFill>
              </a:rPr>
              <a:t>Celebrating 70 Years of Client Service!</a:t>
            </a:r>
            <a:endParaRPr lang="en-US" dirty="0"/>
          </a:p>
        </p:txBody>
      </p:sp>
    </p:spTree>
    <p:extLst>
      <p:ext uri="{BB962C8B-B14F-4D97-AF65-F5344CB8AC3E}">
        <p14:creationId xmlns:p14="http://schemas.microsoft.com/office/powerpoint/2010/main" val="1413428184"/>
      </p:ext>
    </p:extLst>
  </p:cSld>
  <p:clrMapOvr>
    <a:masterClrMapping/>
  </p:clrMapOvr>
</p:sld>
</file>

<file path=ppt/theme/theme1.xml><?xml version="1.0" encoding="utf-8"?>
<a:theme xmlns:a="http://schemas.openxmlformats.org/drawingml/2006/main" name="PG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2169</TotalTime>
  <Words>1725</Words>
  <Application>Microsoft Office PowerPoint</Application>
  <PresentationFormat>Widescreen</PresentationFormat>
  <Paragraphs>269</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Georgia</vt:lpstr>
      <vt:lpstr>Life-Roman</vt:lpstr>
      <vt:lpstr>Times New Roman</vt:lpstr>
      <vt:lpstr>Tw Cen MT</vt:lpstr>
      <vt:lpstr>Wingdings</vt:lpstr>
      <vt:lpstr>PGC</vt:lpstr>
      <vt:lpstr>Assessing IT General Controls</vt:lpstr>
      <vt:lpstr>PowerPoint Presentation</vt:lpstr>
      <vt:lpstr>PowerPoint Presentation</vt:lpstr>
      <vt:lpstr>Employees are the Weak Link</vt:lpstr>
      <vt:lpstr>PowerPoint Presentation</vt:lpstr>
      <vt:lpstr>PowerPoint Presentation</vt:lpstr>
      <vt:lpstr>ITGC Audit Objective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 to ASSESSING ITGC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Non-ITGC Services </vt:lpstr>
      <vt:lpstr>PowerPoint Presentation</vt:lpstr>
      <vt:lpstr>Website References</vt:lpstr>
      <vt:lpstr>Website References (cont’d)</vt:lpstr>
      <vt:lpstr>Website References (cont’d)</vt:lpstr>
      <vt:lpstr>Website References (cont’d)</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IT Findings in a Governmental Audit</dc:title>
  <dc:creator>Gary R. Heder</dc:creator>
  <cp:lastModifiedBy>Michelle</cp:lastModifiedBy>
  <cp:revision>290</cp:revision>
  <cp:lastPrinted>2018-09-03T15:39:57Z</cp:lastPrinted>
  <dcterms:created xsi:type="dcterms:W3CDTF">2017-05-19T14:12:19Z</dcterms:created>
  <dcterms:modified xsi:type="dcterms:W3CDTF">2018-09-24T14:10:31Z</dcterms:modified>
</cp:coreProperties>
</file>