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39"/>
  </p:notesMasterIdLst>
  <p:handoutMasterIdLst>
    <p:handoutMasterId r:id="rId40"/>
  </p:handoutMasterIdLst>
  <p:sldIdLst>
    <p:sldId id="615" r:id="rId2"/>
    <p:sldId id="741" r:id="rId3"/>
    <p:sldId id="760" r:id="rId4"/>
    <p:sldId id="761" r:id="rId5"/>
    <p:sldId id="762" r:id="rId6"/>
    <p:sldId id="763" r:id="rId7"/>
    <p:sldId id="779" r:id="rId8"/>
    <p:sldId id="780" r:id="rId9"/>
    <p:sldId id="781" r:id="rId10"/>
    <p:sldId id="782" r:id="rId11"/>
    <p:sldId id="783" r:id="rId12"/>
    <p:sldId id="784" r:id="rId13"/>
    <p:sldId id="785" r:id="rId14"/>
    <p:sldId id="786" r:id="rId15"/>
    <p:sldId id="792" r:id="rId16"/>
    <p:sldId id="793" r:id="rId17"/>
    <p:sldId id="789" r:id="rId18"/>
    <p:sldId id="790" r:id="rId19"/>
    <p:sldId id="791" r:id="rId20"/>
    <p:sldId id="766" r:id="rId21"/>
    <p:sldId id="767" r:id="rId22"/>
    <p:sldId id="768" r:id="rId23"/>
    <p:sldId id="769" r:id="rId24"/>
    <p:sldId id="770" r:id="rId25"/>
    <p:sldId id="771" r:id="rId26"/>
    <p:sldId id="772" r:id="rId27"/>
    <p:sldId id="773" r:id="rId28"/>
    <p:sldId id="774" r:id="rId29"/>
    <p:sldId id="775" r:id="rId30"/>
    <p:sldId id="776" r:id="rId31"/>
    <p:sldId id="777" r:id="rId32"/>
    <p:sldId id="778" r:id="rId33"/>
    <p:sldId id="794" r:id="rId34"/>
    <p:sldId id="753" r:id="rId35"/>
    <p:sldId id="755" r:id="rId36"/>
    <p:sldId id="756" r:id="rId37"/>
    <p:sldId id="733" r:id="rId38"/>
  </p:sldIdLst>
  <p:sldSz cx="9144000" cy="6858000" type="screen4x3"/>
  <p:notesSz cx="7315200" cy="9601200"/>
  <p:defaultTextStyle>
    <a:defPPr>
      <a:defRPr lang="en-US"/>
    </a:defPPr>
    <a:lvl1pPr algn="l" rtl="0" fontAlgn="base">
      <a:spcBef>
        <a:spcPct val="0"/>
      </a:spcBef>
      <a:spcAft>
        <a:spcPct val="0"/>
      </a:spcAft>
      <a:defRPr sz="2400" kern="1200" baseline="-25000">
        <a:solidFill>
          <a:schemeClr val="tx1"/>
        </a:solidFill>
        <a:latin typeface="Arial" charset="0"/>
        <a:ea typeface="+mn-ea"/>
        <a:cs typeface="+mn-cs"/>
      </a:defRPr>
    </a:lvl1pPr>
    <a:lvl2pPr marL="457200" algn="l" rtl="0" fontAlgn="base">
      <a:spcBef>
        <a:spcPct val="0"/>
      </a:spcBef>
      <a:spcAft>
        <a:spcPct val="0"/>
      </a:spcAft>
      <a:defRPr sz="2400" kern="1200" baseline="-25000">
        <a:solidFill>
          <a:schemeClr val="tx1"/>
        </a:solidFill>
        <a:latin typeface="Arial" charset="0"/>
        <a:ea typeface="+mn-ea"/>
        <a:cs typeface="+mn-cs"/>
      </a:defRPr>
    </a:lvl2pPr>
    <a:lvl3pPr marL="914400" algn="l" rtl="0" fontAlgn="base">
      <a:spcBef>
        <a:spcPct val="0"/>
      </a:spcBef>
      <a:spcAft>
        <a:spcPct val="0"/>
      </a:spcAft>
      <a:defRPr sz="2400" kern="1200" baseline="-25000">
        <a:solidFill>
          <a:schemeClr val="tx1"/>
        </a:solidFill>
        <a:latin typeface="Arial" charset="0"/>
        <a:ea typeface="+mn-ea"/>
        <a:cs typeface="+mn-cs"/>
      </a:defRPr>
    </a:lvl3pPr>
    <a:lvl4pPr marL="1371600" algn="l" rtl="0" fontAlgn="base">
      <a:spcBef>
        <a:spcPct val="0"/>
      </a:spcBef>
      <a:spcAft>
        <a:spcPct val="0"/>
      </a:spcAft>
      <a:defRPr sz="2400" kern="1200" baseline="-25000">
        <a:solidFill>
          <a:schemeClr val="tx1"/>
        </a:solidFill>
        <a:latin typeface="Arial" charset="0"/>
        <a:ea typeface="+mn-ea"/>
        <a:cs typeface="+mn-cs"/>
      </a:defRPr>
    </a:lvl4pPr>
    <a:lvl5pPr marL="1828800" algn="l" rtl="0" fontAlgn="base">
      <a:spcBef>
        <a:spcPct val="0"/>
      </a:spcBef>
      <a:spcAft>
        <a:spcPct val="0"/>
      </a:spcAft>
      <a:defRPr sz="2400" kern="1200" baseline="-25000">
        <a:solidFill>
          <a:schemeClr val="tx1"/>
        </a:solidFill>
        <a:latin typeface="Arial" charset="0"/>
        <a:ea typeface="+mn-ea"/>
        <a:cs typeface="+mn-cs"/>
      </a:defRPr>
    </a:lvl5pPr>
    <a:lvl6pPr marL="2286000" algn="l" defTabSz="914400" rtl="0" eaLnBrk="1" latinLnBrk="0" hangingPunct="1">
      <a:defRPr sz="2400" kern="1200" baseline="-25000">
        <a:solidFill>
          <a:schemeClr val="tx1"/>
        </a:solidFill>
        <a:latin typeface="Arial" charset="0"/>
        <a:ea typeface="+mn-ea"/>
        <a:cs typeface="+mn-cs"/>
      </a:defRPr>
    </a:lvl6pPr>
    <a:lvl7pPr marL="2743200" algn="l" defTabSz="914400" rtl="0" eaLnBrk="1" latinLnBrk="0" hangingPunct="1">
      <a:defRPr sz="2400" kern="1200" baseline="-25000">
        <a:solidFill>
          <a:schemeClr val="tx1"/>
        </a:solidFill>
        <a:latin typeface="Arial" charset="0"/>
        <a:ea typeface="+mn-ea"/>
        <a:cs typeface="+mn-cs"/>
      </a:defRPr>
    </a:lvl7pPr>
    <a:lvl8pPr marL="3200400" algn="l" defTabSz="914400" rtl="0" eaLnBrk="1" latinLnBrk="0" hangingPunct="1">
      <a:defRPr sz="2400" kern="1200" baseline="-25000">
        <a:solidFill>
          <a:schemeClr val="tx1"/>
        </a:solidFill>
        <a:latin typeface="Arial" charset="0"/>
        <a:ea typeface="+mn-ea"/>
        <a:cs typeface="+mn-cs"/>
      </a:defRPr>
    </a:lvl8pPr>
    <a:lvl9pPr marL="3657600" algn="l" defTabSz="914400" rtl="0" eaLnBrk="1" latinLnBrk="0" hangingPunct="1">
      <a:defRPr sz="2400" kern="1200" baseline="-250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32">
          <p15:clr>
            <a:srgbClr val="A4A3A4"/>
          </p15:clr>
        </p15:guide>
        <p15:guide id="3" orient="horz" pos="864">
          <p15:clr>
            <a:srgbClr val="A4A3A4"/>
          </p15:clr>
        </p15:guide>
        <p15:guide id="4" pos="2880">
          <p15:clr>
            <a:srgbClr val="A4A3A4"/>
          </p15:clr>
        </p15:guide>
        <p15:guide id="5" pos="576">
          <p15:clr>
            <a:srgbClr val="A4A3A4"/>
          </p15:clr>
        </p15:guide>
        <p15:guide id="6" pos="51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339966"/>
    <a:srgbClr val="009900"/>
    <a:srgbClr val="D9FFD9"/>
    <a:srgbClr val="336600"/>
    <a:srgbClr val="FFFFFF"/>
    <a:srgbClr val="4D4D4D"/>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5491" autoAdjust="0"/>
  </p:normalViewPr>
  <p:slideViewPr>
    <p:cSldViewPr showGuides="1">
      <p:cViewPr varScale="1">
        <p:scale>
          <a:sx n="82" d="100"/>
          <a:sy n="82" d="100"/>
        </p:scale>
        <p:origin x="1474" y="72"/>
      </p:cViewPr>
      <p:guideLst>
        <p:guide orient="horz" pos="2160"/>
        <p:guide orient="horz" pos="432"/>
        <p:guide orient="horz" pos="864"/>
        <p:guide pos="2880"/>
        <p:guide pos="576"/>
        <p:guide pos="5184"/>
      </p:guideLst>
    </p:cSldViewPr>
  </p:slideViewPr>
  <p:notesTextViewPr>
    <p:cViewPr>
      <p:scale>
        <a:sx n="1" d="1"/>
        <a:sy n="1" d="1"/>
      </p:scale>
      <p:origin x="0" y="0"/>
    </p:cViewPr>
  </p:notesTextViewPr>
  <p:sorterViewPr>
    <p:cViewPr>
      <p:scale>
        <a:sx n="100" d="100"/>
        <a:sy n="100" d="100"/>
      </p:scale>
      <p:origin x="0" y="2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0" hangingPunct="0">
              <a:defRPr sz="1300" smtClean="0">
                <a:latin typeface="Times" pitchFamily="84" charset="0"/>
              </a:defRPr>
            </a:lvl1pPr>
          </a:lstStyle>
          <a:p>
            <a:pPr>
              <a:defRPr/>
            </a:pPr>
            <a:endParaRPr lang="en-US" altLang="en-US" dirty="0"/>
          </a:p>
        </p:txBody>
      </p:sp>
      <p:sp>
        <p:nvSpPr>
          <p:cNvPr id="32771" name="Rectangle 3"/>
          <p:cNvSpPr>
            <a:spLocks noGrp="1" noChangeArrowheads="1"/>
          </p:cNvSpPr>
          <p:nvPr>
            <p:ph type="dt" sz="quarter" idx="1"/>
          </p:nvPr>
        </p:nvSpPr>
        <p:spPr bwMode="auto">
          <a:xfrm>
            <a:off x="414528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0" hangingPunct="0">
              <a:defRPr sz="1300" smtClean="0">
                <a:latin typeface="Times" pitchFamily="84" charset="0"/>
              </a:defRPr>
            </a:lvl1pPr>
          </a:lstStyle>
          <a:p>
            <a:pPr>
              <a:defRPr/>
            </a:pPr>
            <a:endParaRPr lang="en-US" altLang="en-US" dirty="0"/>
          </a:p>
        </p:txBody>
      </p:sp>
      <p:sp>
        <p:nvSpPr>
          <p:cNvPr id="32772" name="Rectangle 4"/>
          <p:cNvSpPr>
            <a:spLocks noGrp="1" noChangeArrowheads="1"/>
          </p:cNvSpPr>
          <p:nvPr>
            <p:ph type="ftr" sz="quarter" idx="2"/>
          </p:nvPr>
        </p:nvSpPr>
        <p:spPr bwMode="auto">
          <a:xfrm>
            <a:off x="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0" hangingPunct="0">
              <a:defRPr sz="1300" smtClean="0">
                <a:latin typeface="Times" pitchFamily="84" charset="0"/>
              </a:defRPr>
            </a:lvl1pPr>
          </a:lstStyle>
          <a:p>
            <a:pPr>
              <a:defRPr/>
            </a:pPr>
            <a:endParaRPr lang="en-US" altLang="en-US" dirty="0"/>
          </a:p>
        </p:txBody>
      </p:sp>
      <p:sp>
        <p:nvSpPr>
          <p:cNvPr id="32773" name="Rectangle 5"/>
          <p:cNvSpPr>
            <a:spLocks noGrp="1" noChangeArrowheads="1"/>
          </p:cNvSpPr>
          <p:nvPr>
            <p:ph type="sldNum" sz="quarter" idx="3"/>
          </p:nvPr>
        </p:nvSpPr>
        <p:spPr bwMode="auto">
          <a:xfrm>
            <a:off x="414528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0" hangingPunct="0">
              <a:defRPr sz="1300" smtClean="0">
                <a:latin typeface="Times" pitchFamily="84" charset="0"/>
              </a:defRPr>
            </a:lvl1pPr>
          </a:lstStyle>
          <a:p>
            <a:pPr>
              <a:defRPr/>
            </a:pPr>
            <a:fld id="{FFB457D0-52F7-4AA9-8FC4-60F3C3573C77}" type="slidenum">
              <a:rPr lang="en-US" altLang="en-US"/>
              <a:pPr>
                <a:defRPr/>
              </a:pPr>
              <a:t>‹#›</a:t>
            </a:fld>
            <a:endParaRPr lang="en-US" altLang="en-US" dirty="0"/>
          </a:p>
        </p:txBody>
      </p:sp>
    </p:spTree>
    <p:extLst>
      <p:ext uri="{BB962C8B-B14F-4D97-AF65-F5344CB8AC3E}">
        <p14:creationId xmlns:p14="http://schemas.microsoft.com/office/powerpoint/2010/main" val="2835974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smtClean="0"/>
            </a:lvl1pPr>
          </a:lstStyle>
          <a:p>
            <a:pPr>
              <a:defRPr/>
            </a:pPr>
            <a:endParaRPr lang="en-US" dirty="0"/>
          </a:p>
        </p:txBody>
      </p:sp>
      <p:sp>
        <p:nvSpPr>
          <p:cNvPr id="56323" name="Rectangle 3"/>
          <p:cNvSpPr>
            <a:spLocks noGrp="1" noChangeArrowheads="1"/>
          </p:cNvSpPr>
          <p:nvPr>
            <p:ph type="dt" idx="1"/>
          </p:nvPr>
        </p:nvSpPr>
        <p:spPr bwMode="auto">
          <a:xfrm>
            <a:off x="414528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smtClean="0"/>
            </a:lvl1pPr>
          </a:lstStyle>
          <a:p>
            <a:pPr>
              <a:defRPr/>
            </a:pPr>
            <a:endParaRPr lang="en-US" dirty="0"/>
          </a:p>
        </p:txBody>
      </p:sp>
      <p:sp>
        <p:nvSpPr>
          <p:cNvPr id="512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5" name="Rectangle 5"/>
          <p:cNvSpPr>
            <a:spLocks noGrp="1" noChangeArrowheads="1"/>
          </p:cNvSpPr>
          <p:nvPr>
            <p:ph type="body" sz="quarter" idx="3"/>
          </p:nvPr>
        </p:nvSpPr>
        <p:spPr bwMode="auto">
          <a:xfrm>
            <a:off x="975360" y="4560570"/>
            <a:ext cx="536448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6326" name="Rectangle 6"/>
          <p:cNvSpPr>
            <a:spLocks noGrp="1" noChangeArrowheads="1"/>
          </p:cNvSpPr>
          <p:nvPr>
            <p:ph type="ftr" sz="quarter" idx="4"/>
          </p:nvPr>
        </p:nvSpPr>
        <p:spPr bwMode="auto">
          <a:xfrm>
            <a:off x="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smtClean="0"/>
            </a:lvl1pPr>
          </a:lstStyle>
          <a:p>
            <a:pPr>
              <a:defRPr/>
            </a:pPr>
            <a:endParaRPr lang="en-US" dirty="0"/>
          </a:p>
        </p:txBody>
      </p:sp>
      <p:sp>
        <p:nvSpPr>
          <p:cNvPr id="56327" name="Rectangle 7"/>
          <p:cNvSpPr>
            <a:spLocks noGrp="1" noChangeArrowheads="1"/>
          </p:cNvSpPr>
          <p:nvPr>
            <p:ph type="sldNum" sz="quarter" idx="5"/>
          </p:nvPr>
        </p:nvSpPr>
        <p:spPr bwMode="auto">
          <a:xfrm>
            <a:off x="414528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smtClean="0"/>
            </a:lvl1pPr>
          </a:lstStyle>
          <a:p>
            <a:pPr>
              <a:defRPr/>
            </a:pPr>
            <a:fld id="{FED7F943-11FF-4CA1-BF8C-4069C7112510}" type="slidenum">
              <a:rPr lang="en-US"/>
              <a:pPr>
                <a:defRPr/>
              </a:pPr>
              <a:t>‹#›</a:t>
            </a:fld>
            <a:endParaRPr lang="en-US" dirty="0"/>
          </a:p>
        </p:txBody>
      </p:sp>
    </p:spTree>
    <p:extLst>
      <p:ext uri="{BB962C8B-B14F-4D97-AF65-F5344CB8AC3E}">
        <p14:creationId xmlns:p14="http://schemas.microsoft.com/office/powerpoint/2010/main" val="17018643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ED7F943-11FF-4CA1-BF8C-4069C7112510}" type="slidenum">
              <a:rPr lang="en-US" smtClean="0"/>
              <a:pPr>
                <a:defRPr/>
              </a:pPr>
              <a:t>1</a:t>
            </a:fld>
            <a:endParaRPr lang="en-US" dirty="0"/>
          </a:p>
        </p:txBody>
      </p:sp>
    </p:spTree>
    <p:extLst>
      <p:ext uri="{BB962C8B-B14F-4D97-AF65-F5344CB8AC3E}">
        <p14:creationId xmlns:p14="http://schemas.microsoft.com/office/powerpoint/2010/main" val="151237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23</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489942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24</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489942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25</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4899423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26</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4899423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27</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489942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28</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4899423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29</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489942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31</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489942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32</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4899423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33</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64869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3</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489942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4</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489942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5</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489942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6</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489942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15</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3227939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16</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2412240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20</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4899423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892">
              <a:spcBef>
                <a:spcPct val="30000"/>
              </a:spcBef>
              <a:defRPr sz="1300">
                <a:solidFill>
                  <a:schemeClr val="tx1"/>
                </a:solidFill>
                <a:latin typeface="Times New Roman" pitchFamily="18" charset="0"/>
                <a:ea typeface="MS PGothic" pitchFamily="34" charset="-128"/>
              </a:defRPr>
            </a:lvl1pPr>
            <a:lvl2pPr marL="783431" indent="-300810" defTabSz="966892">
              <a:spcBef>
                <a:spcPct val="30000"/>
              </a:spcBef>
              <a:defRPr sz="1300">
                <a:solidFill>
                  <a:schemeClr val="tx1"/>
                </a:solidFill>
                <a:latin typeface="Times New Roman" pitchFamily="18" charset="0"/>
                <a:ea typeface="MS PGothic" pitchFamily="34" charset="-128"/>
              </a:defRPr>
            </a:lvl2pPr>
            <a:lvl3pPr marL="1206549" indent="-241310" defTabSz="966892">
              <a:spcBef>
                <a:spcPct val="30000"/>
              </a:spcBef>
              <a:defRPr sz="1300">
                <a:solidFill>
                  <a:schemeClr val="tx1"/>
                </a:solidFill>
                <a:latin typeface="Times New Roman" pitchFamily="18" charset="0"/>
                <a:ea typeface="MS PGothic" pitchFamily="34" charset="-128"/>
              </a:defRPr>
            </a:lvl3pPr>
            <a:lvl4pPr marL="1689168" indent="-241310" defTabSz="966892">
              <a:spcBef>
                <a:spcPct val="30000"/>
              </a:spcBef>
              <a:defRPr sz="1300">
                <a:solidFill>
                  <a:schemeClr val="tx1"/>
                </a:solidFill>
                <a:latin typeface="Times New Roman" pitchFamily="18" charset="0"/>
                <a:ea typeface="MS PGothic" pitchFamily="34" charset="-128"/>
              </a:defRPr>
            </a:lvl4pPr>
            <a:lvl5pPr marL="2171788" indent="-241310" defTabSz="966892">
              <a:spcBef>
                <a:spcPct val="30000"/>
              </a:spcBef>
              <a:defRPr sz="1300">
                <a:solidFill>
                  <a:schemeClr val="tx1"/>
                </a:solidFill>
                <a:latin typeface="Times New Roman" pitchFamily="18" charset="0"/>
                <a:ea typeface="MS PGothic" pitchFamily="34" charset="-128"/>
              </a:defRPr>
            </a:lvl5pPr>
            <a:lvl6pPr marL="2647796"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6pPr>
            <a:lvl7pPr marL="3123803"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7pPr>
            <a:lvl8pPr marL="3599812"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8pPr>
            <a:lvl9pPr marL="4075820" indent="-241310" defTabSz="966892" eaLnBrk="0" fontAlgn="base" hangingPunct="0">
              <a:spcBef>
                <a:spcPct val="30000"/>
              </a:spcBef>
              <a:spcAft>
                <a:spcPct val="0"/>
              </a:spcAft>
              <a:defRPr sz="1300">
                <a:solidFill>
                  <a:schemeClr val="tx1"/>
                </a:solidFill>
                <a:latin typeface="Times New Roman" pitchFamily="18" charset="0"/>
                <a:ea typeface="MS PGothic" pitchFamily="34" charset="-128"/>
              </a:defRPr>
            </a:lvl9pPr>
          </a:lstStyle>
          <a:p>
            <a:pPr>
              <a:spcBef>
                <a:spcPct val="0"/>
              </a:spcBef>
            </a:pPr>
            <a:fld id="{41F4AA53-92CD-46BF-80DB-B62325C1CC1E}" type="slidenum">
              <a:rPr lang="en-US" altLang="en-US" smtClean="0"/>
              <a:pPr>
                <a:spcBef>
                  <a:spcPct val="0"/>
                </a:spcBef>
              </a:pPr>
              <a:t>21</a:t>
            </a:fld>
            <a:endParaRPr lang="en-US" altLang="en-US" dirty="0"/>
          </a:p>
        </p:txBody>
      </p:sp>
      <p:sp>
        <p:nvSpPr>
          <p:cNvPr id="69635" name="Rectangle 2"/>
          <p:cNvSpPr>
            <a:spLocks noGrp="1" noRot="1" noChangeAspect="1" noChangeArrowheads="1" noTextEdit="1"/>
          </p:cNvSpPr>
          <p:nvPr>
            <p:ph type="sldImg"/>
          </p:nvPr>
        </p:nvSpPr>
        <p:spPr>
          <a:xfrm>
            <a:off x="1257300" y="720725"/>
            <a:ext cx="4800600" cy="360045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itchFamily="18" charset="0"/>
            </a:endParaRPr>
          </a:p>
        </p:txBody>
      </p:sp>
    </p:spTree>
    <p:extLst>
      <p:ext uri="{BB962C8B-B14F-4D97-AF65-F5344CB8AC3E}">
        <p14:creationId xmlns:p14="http://schemas.microsoft.com/office/powerpoint/2010/main" val="14899423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0183" name="Line 7"/>
          <p:cNvSpPr>
            <a:spLocks noChangeShapeType="1"/>
          </p:cNvSpPr>
          <p:nvPr/>
        </p:nvSpPr>
        <p:spPr bwMode="auto">
          <a:xfrm>
            <a:off x="0" y="152400"/>
            <a:ext cx="9144000" cy="0"/>
          </a:xfrm>
          <a:prstGeom prst="line">
            <a:avLst/>
          </a:prstGeom>
          <a:noFill/>
          <a:ln w="38100">
            <a:solidFill>
              <a:schemeClr val="tx1"/>
            </a:solidFill>
            <a:round/>
            <a:headEnd/>
            <a:tailEnd/>
          </a:ln>
          <a:effectLst/>
        </p:spPr>
        <p:txBody>
          <a:bodyPr lIns="91432" tIns="45716" rIns="91432" bIns="45716"/>
          <a:lstStyle/>
          <a:p>
            <a:endParaRPr lang="en-US" dirty="0"/>
          </a:p>
        </p:txBody>
      </p:sp>
      <p:sp>
        <p:nvSpPr>
          <p:cNvPr id="50184" name="Line 8"/>
          <p:cNvSpPr>
            <a:spLocks noChangeShapeType="1"/>
          </p:cNvSpPr>
          <p:nvPr/>
        </p:nvSpPr>
        <p:spPr bwMode="auto">
          <a:xfrm>
            <a:off x="0" y="254000"/>
            <a:ext cx="9144000" cy="0"/>
          </a:xfrm>
          <a:prstGeom prst="line">
            <a:avLst/>
          </a:prstGeom>
          <a:noFill/>
          <a:ln w="38100">
            <a:solidFill>
              <a:schemeClr val="tx1"/>
            </a:solidFill>
            <a:round/>
            <a:headEnd/>
            <a:tailEnd/>
          </a:ln>
          <a:effectLst/>
        </p:spPr>
        <p:txBody>
          <a:bodyPr lIns="91432" tIns="45716" rIns="91432" bIns="45716"/>
          <a:lstStyle/>
          <a:p>
            <a:endParaRPr lang="en-US" dirty="0"/>
          </a:p>
        </p:txBody>
      </p:sp>
      <p:sp>
        <p:nvSpPr>
          <p:cNvPr id="50187" name="Rectangle 11"/>
          <p:cNvSpPr>
            <a:spLocks noGrp="1" noChangeArrowheads="1"/>
          </p:cNvSpPr>
          <p:nvPr>
            <p:ph type="ctrTitle" sz="quarter"/>
          </p:nvPr>
        </p:nvSpPr>
        <p:spPr>
          <a:xfrm>
            <a:off x="685800" y="1143000"/>
            <a:ext cx="7772400" cy="1143000"/>
          </a:xfrm>
        </p:spPr>
        <p:txBody>
          <a:bodyPr/>
          <a:lstStyle>
            <a:lvl1pPr>
              <a:defRPr/>
            </a:lvl1pPr>
          </a:lstStyle>
          <a:p>
            <a:r>
              <a:rPr lang="en-US"/>
              <a:t>Click to edit Master title style</a:t>
            </a:r>
          </a:p>
        </p:txBody>
      </p:sp>
      <p:sp>
        <p:nvSpPr>
          <p:cNvPr id="50188" name="Rectangle 12"/>
          <p:cNvSpPr>
            <a:spLocks noGrp="1" noChangeArrowheads="1"/>
          </p:cNvSpPr>
          <p:nvPr>
            <p:ph type="subTitle" sz="quarter" idx="1"/>
          </p:nvPr>
        </p:nvSpPr>
        <p:spPr>
          <a:xfrm>
            <a:off x="1371600" y="3276600"/>
            <a:ext cx="6400800" cy="1524000"/>
          </a:xfrm>
        </p:spPr>
        <p:txBody>
          <a:bodyPr/>
          <a:lstStyle>
            <a:lvl1pPr marL="0" indent="0" algn="ctr">
              <a:spcBef>
                <a:spcPct val="0"/>
              </a:spcBef>
              <a:buFont typeface="Wingdings" pitchFamily="2" charset="2"/>
              <a:buNone/>
              <a:defRPr>
                <a:solidFill>
                  <a:schemeClr val="tx1"/>
                </a:solidFill>
              </a:defRPr>
            </a:lvl1pPr>
          </a:lstStyle>
          <a:p>
            <a:r>
              <a:rPr lang="en-US"/>
              <a:t>Click to edit Master subtitle style</a:t>
            </a:r>
          </a:p>
        </p:txBody>
      </p:sp>
      <p:sp>
        <p:nvSpPr>
          <p:cNvPr id="50189" name="Rectangle 13"/>
          <p:cNvSpPr>
            <a:spLocks noGrp="1" noChangeArrowheads="1"/>
          </p:cNvSpPr>
          <p:nvPr>
            <p:ph type="dt" sz="quarter" idx="2"/>
          </p:nvPr>
        </p:nvSpPr>
        <p:spPr/>
        <p:txBody>
          <a:bodyPr/>
          <a:lstStyle>
            <a:lvl1pPr>
              <a:defRPr/>
            </a:lvl1pPr>
          </a:lstStyle>
          <a:p>
            <a:pPr>
              <a:defRPr/>
            </a:pPr>
            <a:r>
              <a:rPr lang="en-US" dirty="0"/>
              <a:t>2018</a:t>
            </a:r>
          </a:p>
        </p:txBody>
      </p:sp>
      <p:sp>
        <p:nvSpPr>
          <p:cNvPr id="50190" name="Rectangle 14"/>
          <p:cNvSpPr>
            <a:spLocks noGrp="1" noChangeArrowheads="1"/>
          </p:cNvSpPr>
          <p:nvPr>
            <p:ph type="sldNum" sz="quarter" idx="4"/>
          </p:nvPr>
        </p:nvSpPr>
        <p:spPr/>
        <p:txBody>
          <a:bodyPr/>
          <a:lstStyle>
            <a:lvl1pPr>
              <a:defRPr/>
            </a:lvl1pPr>
          </a:lstStyle>
          <a:p>
            <a:pPr>
              <a:defRPr/>
            </a:pPr>
            <a:fld id="{6727937B-AE04-4FC1-BD5E-F147B7BFC88B}"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dirty="0"/>
              <a:t>2018</a:t>
            </a:r>
          </a:p>
        </p:txBody>
      </p:sp>
      <p:sp>
        <p:nvSpPr>
          <p:cNvPr id="5" name="Slide Number Placeholder 4"/>
          <p:cNvSpPr>
            <a:spLocks noGrp="1"/>
          </p:cNvSpPr>
          <p:nvPr>
            <p:ph type="sldNum" sz="quarter" idx="11"/>
          </p:nvPr>
        </p:nvSpPr>
        <p:spPr/>
        <p:txBody>
          <a:bodyPr/>
          <a:lstStyle>
            <a:lvl1pPr>
              <a:defRPr/>
            </a:lvl1pPr>
          </a:lstStyle>
          <a:p>
            <a:pPr>
              <a:defRPr/>
            </a:pPr>
            <a:fld id="{9DF78F3F-E289-4B1A-95B7-966D5BE9885E}" type="slidenum">
              <a:rPr lang="en-US" smtClean="0"/>
              <a:pPr>
                <a:defRPr/>
              </a:pPr>
              <a:t>‹#›</a:t>
            </a:fld>
            <a:endParaRPr lang="en-US" dirty="0"/>
          </a:p>
        </p:txBody>
      </p:sp>
      <p:sp>
        <p:nvSpPr>
          <p:cNvPr id="6" name="Footer Placeholder 5"/>
          <p:cNvSpPr>
            <a:spLocks noGrp="1"/>
          </p:cNvSpPr>
          <p:nvPr>
            <p:ph type="ftr" sz="quarter" idx="12"/>
          </p:nvPr>
        </p:nvSpPr>
        <p:spPr/>
        <p:txBody>
          <a:bodyPr/>
          <a:lstStyle>
            <a:lvl1pPr>
              <a:defRPr/>
            </a:lvl1pPr>
          </a:lstStyle>
          <a:p>
            <a:pPr>
              <a:defRPr/>
            </a:pPr>
            <a:r>
              <a:rPr lang="en-US" dirty="0"/>
              <a:t>Tax, Finance &amp; Accounting Conference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dirty="0"/>
              <a:t>2018</a:t>
            </a:r>
          </a:p>
        </p:txBody>
      </p:sp>
      <p:sp>
        <p:nvSpPr>
          <p:cNvPr id="5" name="Slide Number Placeholder 4"/>
          <p:cNvSpPr>
            <a:spLocks noGrp="1"/>
          </p:cNvSpPr>
          <p:nvPr>
            <p:ph type="sldNum" sz="quarter" idx="11"/>
          </p:nvPr>
        </p:nvSpPr>
        <p:spPr/>
        <p:txBody>
          <a:bodyPr/>
          <a:lstStyle>
            <a:lvl1pPr>
              <a:defRPr/>
            </a:lvl1pPr>
          </a:lstStyle>
          <a:p>
            <a:pPr>
              <a:defRPr/>
            </a:pPr>
            <a:fld id="{59E48B55-CD13-4828-B4D1-8AF8F82639CD}" type="slidenum">
              <a:rPr lang="en-US" smtClean="0"/>
              <a:pPr>
                <a:defRPr/>
              </a:pPr>
              <a:t>‹#›</a:t>
            </a:fld>
            <a:endParaRPr lang="en-US" dirty="0"/>
          </a:p>
        </p:txBody>
      </p:sp>
      <p:sp>
        <p:nvSpPr>
          <p:cNvPr id="6" name="Footer Placeholder 5"/>
          <p:cNvSpPr>
            <a:spLocks noGrp="1"/>
          </p:cNvSpPr>
          <p:nvPr>
            <p:ph type="ftr" sz="quarter" idx="12"/>
          </p:nvPr>
        </p:nvSpPr>
        <p:spPr/>
        <p:txBody>
          <a:bodyPr/>
          <a:lstStyle>
            <a:lvl1pPr>
              <a:defRPr/>
            </a:lvl1pPr>
          </a:lstStyle>
          <a:p>
            <a:pPr>
              <a:defRPr/>
            </a:pPr>
            <a:r>
              <a:rPr lang="en-US" dirty="0"/>
              <a:t>Tax, Finance &amp; Accounting Conference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r>
              <a:rPr lang="en-US" dirty="0"/>
              <a:t>Click icon to add chart</a:t>
            </a:r>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r>
              <a:rPr lang="en-US" dirty="0"/>
              <a:t>2018</a:t>
            </a:r>
          </a:p>
        </p:txBody>
      </p:sp>
      <p:sp>
        <p:nvSpPr>
          <p:cNvPr id="5" name="Slide Number Placeholder 4"/>
          <p:cNvSpPr>
            <a:spLocks noGrp="1"/>
          </p:cNvSpPr>
          <p:nvPr>
            <p:ph type="sldNum" sz="quarter" idx="11"/>
          </p:nvPr>
        </p:nvSpPr>
        <p:spPr>
          <a:xfrm>
            <a:off x="6553200" y="6248400"/>
            <a:ext cx="1905000" cy="457200"/>
          </a:xfrm>
        </p:spPr>
        <p:txBody>
          <a:bodyPr/>
          <a:lstStyle>
            <a:lvl1pPr>
              <a:defRPr/>
            </a:lvl1pPr>
          </a:lstStyle>
          <a:p>
            <a:pPr>
              <a:defRPr/>
            </a:pPr>
            <a:fld id="{2305B11D-2CD0-4AFC-9CAA-7D14E065FB14}" type="slidenum">
              <a:rPr lang="en-US" smtClean="0"/>
              <a:pPr>
                <a:defRPr/>
              </a:pPr>
              <a:t>‹#›</a:t>
            </a:fld>
            <a:endParaRPr lang="en-US" dirty="0"/>
          </a:p>
        </p:txBody>
      </p:sp>
      <p:sp>
        <p:nvSpPr>
          <p:cNvPr id="6" name="Footer Placeholder 5"/>
          <p:cNvSpPr>
            <a:spLocks noGrp="1"/>
          </p:cNvSpPr>
          <p:nvPr>
            <p:ph type="ftr" sz="quarter" idx="12"/>
          </p:nvPr>
        </p:nvSpPr>
        <p:spPr>
          <a:xfrm>
            <a:off x="3124200" y="6248400"/>
            <a:ext cx="2895600" cy="457200"/>
          </a:xfrm>
        </p:spPr>
        <p:txBody>
          <a:bodyPr/>
          <a:lstStyle>
            <a:lvl1pPr>
              <a:defRPr/>
            </a:lvl1pPr>
          </a:lstStyle>
          <a:p>
            <a:pPr>
              <a:defRPr/>
            </a:pPr>
            <a:r>
              <a:rPr lang="en-US" dirty="0"/>
              <a:t>Tax, Finance &amp; Accounting Conference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8091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7458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lvl1pPr>
              <a:defRPr sz="4000">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11"/>
          </p:nvPr>
        </p:nvSpPr>
        <p:spPr>
          <a:xfrm>
            <a:off x="7219627" y="6324600"/>
            <a:ext cx="1905000" cy="457200"/>
          </a:xfrm>
        </p:spPr>
        <p:txBody>
          <a:bodyPr/>
          <a:lstStyle>
            <a:lvl1pPr>
              <a:defRPr/>
            </a:lvl1pPr>
          </a:lstStyle>
          <a:p>
            <a:pPr>
              <a:defRPr/>
            </a:pPr>
            <a:fld id="{C946BB6D-7D52-4C36-8954-89DEA3006D9C}" type="slidenum">
              <a:rPr lang="en-US" smtClean="0"/>
              <a:pPr>
                <a:defRPr/>
              </a:pPr>
              <a:t>‹#›</a:t>
            </a:fld>
            <a:endParaRPr lang="en-US" dirty="0"/>
          </a:p>
        </p:txBody>
      </p:sp>
      <p:sp>
        <p:nvSpPr>
          <p:cNvPr id="6" name="Footer Placeholder 5"/>
          <p:cNvSpPr>
            <a:spLocks noGrp="1"/>
          </p:cNvSpPr>
          <p:nvPr>
            <p:ph type="ftr" sz="quarter" idx="12"/>
          </p:nvPr>
        </p:nvSpPr>
        <p:spPr>
          <a:xfrm>
            <a:off x="3200400" y="6299200"/>
            <a:ext cx="3476787" cy="482600"/>
          </a:xfrm>
        </p:spPr>
        <p:txBody>
          <a:bodyPr/>
          <a:lstStyle>
            <a:lvl1pPr>
              <a:defRPr/>
            </a:lvl1pPr>
          </a:lstStyle>
          <a:p>
            <a:pPr>
              <a:defRPr/>
            </a:pPr>
            <a:r>
              <a:rPr lang="en-US" dirty="0"/>
              <a:t>Tax, Finance &amp; Accounting Conference</a:t>
            </a:r>
          </a:p>
        </p:txBody>
      </p:sp>
      <p:sp>
        <p:nvSpPr>
          <p:cNvPr id="7" name="Date Placeholder 2"/>
          <p:cNvSpPr>
            <a:spLocks noGrp="1"/>
          </p:cNvSpPr>
          <p:nvPr>
            <p:ph type="dt" sz="half" idx="10"/>
          </p:nvPr>
        </p:nvSpPr>
        <p:spPr>
          <a:xfrm>
            <a:off x="685800" y="6324600"/>
            <a:ext cx="1905000" cy="457200"/>
          </a:xfrm>
        </p:spPr>
        <p:txBody>
          <a:bodyPr/>
          <a:lstStyle>
            <a:lvl1pPr>
              <a:defRPr/>
            </a:lvl1pPr>
          </a:lstStyle>
          <a:p>
            <a:pPr>
              <a:defRPr/>
            </a:pPr>
            <a:r>
              <a:rPr lang="en-US" dirty="0"/>
              <a:t>2018</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159" indent="0">
              <a:buNone/>
              <a:defRPr sz="1800"/>
            </a:lvl2pPr>
            <a:lvl3pPr marL="914318" indent="0">
              <a:buNone/>
              <a:defRPr sz="1600"/>
            </a:lvl3pPr>
            <a:lvl4pPr marL="1371477" indent="0">
              <a:buNone/>
              <a:defRPr sz="1400"/>
            </a:lvl4pPr>
            <a:lvl5pPr marL="1828637" indent="0">
              <a:buNone/>
              <a:defRPr sz="1400"/>
            </a:lvl5pPr>
            <a:lvl6pPr marL="2285797" indent="0">
              <a:buNone/>
              <a:defRPr sz="1400"/>
            </a:lvl6pPr>
            <a:lvl7pPr marL="2742956" indent="0">
              <a:buNone/>
              <a:defRPr sz="1400"/>
            </a:lvl7pPr>
            <a:lvl8pPr marL="3200115" indent="0">
              <a:buNone/>
              <a:defRPr sz="1400"/>
            </a:lvl8pPr>
            <a:lvl9pPr marL="3657274" indent="0">
              <a:buNone/>
              <a:defRPr sz="1400"/>
            </a:lvl9pPr>
          </a:lstStyle>
          <a:p>
            <a:pPr lvl="0"/>
            <a:r>
              <a:rPr lang="en-US"/>
              <a:t>Click to edit Master text styles</a:t>
            </a:r>
          </a:p>
        </p:txBody>
      </p:sp>
      <p:sp>
        <p:nvSpPr>
          <p:cNvPr id="4" name="Date Placeholder 3"/>
          <p:cNvSpPr>
            <a:spLocks noGrp="1"/>
          </p:cNvSpPr>
          <p:nvPr>
            <p:ph type="dt" sz="half" idx="10"/>
          </p:nvPr>
        </p:nvSpPr>
        <p:spPr>
          <a:xfrm>
            <a:off x="4381500" y="6248400"/>
            <a:ext cx="1905000" cy="457200"/>
          </a:xfrm>
        </p:spPr>
        <p:txBody>
          <a:bodyPr/>
          <a:lstStyle>
            <a:lvl1pPr>
              <a:defRPr/>
            </a:lvl1pPr>
          </a:lstStyle>
          <a:p>
            <a:pPr>
              <a:defRPr/>
            </a:pPr>
            <a:r>
              <a:rPr lang="en-US" dirty="0"/>
              <a:t>2018</a:t>
            </a:r>
          </a:p>
        </p:txBody>
      </p:sp>
      <p:sp>
        <p:nvSpPr>
          <p:cNvPr id="5" name="Slide Number Placeholder 4"/>
          <p:cNvSpPr>
            <a:spLocks noGrp="1"/>
          </p:cNvSpPr>
          <p:nvPr>
            <p:ph type="sldNum" sz="quarter" idx="11"/>
          </p:nvPr>
        </p:nvSpPr>
        <p:spPr/>
        <p:txBody>
          <a:bodyPr/>
          <a:lstStyle>
            <a:lvl1pPr>
              <a:defRPr/>
            </a:lvl1pPr>
          </a:lstStyle>
          <a:p>
            <a:pPr>
              <a:defRPr/>
            </a:pPr>
            <a:fld id="{90627F27-5CF3-4328-BEBC-B246F6A76EFA}" type="slidenum">
              <a:rPr lang="en-US" smtClean="0"/>
              <a:pPr>
                <a:defRPr/>
              </a:pPr>
              <a:t>‹#›</a:t>
            </a:fld>
            <a:endParaRPr lang="en-US" dirty="0"/>
          </a:p>
        </p:txBody>
      </p:sp>
      <p:sp>
        <p:nvSpPr>
          <p:cNvPr id="6" name="Footer Placeholder 5"/>
          <p:cNvSpPr>
            <a:spLocks noGrp="1"/>
          </p:cNvSpPr>
          <p:nvPr>
            <p:ph type="ftr" sz="quarter" idx="12"/>
          </p:nvPr>
        </p:nvSpPr>
        <p:spPr>
          <a:xfrm>
            <a:off x="722312" y="6261100"/>
            <a:ext cx="3392488" cy="520700"/>
          </a:xfrm>
        </p:spPr>
        <p:txBody>
          <a:bodyPr/>
          <a:lstStyle>
            <a:lvl1pPr>
              <a:defRPr/>
            </a:lvl1pPr>
          </a:lstStyle>
          <a:p>
            <a:pPr>
              <a:defRPr/>
            </a:pPr>
            <a:r>
              <a:rPr lang="en-US" dirty="0"/>
              <a:t>Tax, Finance &amp; Accounting Conference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r>
              <a:rPr lang="en-US" dirty="0"/>
              <a:t>2018</a:t>
            </a:r>
          </a:p>
        </p:txBody>
      </p:sp>
      <p:sp>
        <p:nvSpPr>
          <p:cNvPr id="6" name="Slide Number Placeholder 5"/>
          <p:cNvSpPr>
            <a:spLocks noGrp="1"/>
          </p:cNvSpPr>
          <p:nvPr>
            <p:ph type="sldNum" sz="quarter" idx="11"/>
          </p:nvPr>
        </p:nvSpPr>
        <p:spPr/>
        <p:txBody>
          <a:bodyPr/>
          <a:lstStyle>
            <a:lvl1pPr>
              <a:defRPr/>
            </a:lvl1pPr>
          </a:lstStyle>
          <a:p>
            <a:pPr>
              <a:defRPr/>
            </a:pPr>
            <a:fld id="{61A6B5C2-4AD7-45D5-9DF1-2A93F9D7C6D8}" type="slidenum">
              <a:rPr lang="en-US" smtClean="0"/>
              <a:pPr>
                <a:defRPr/>
              </a:pPr>
              <a:t>‹#›</a:t>
            </a:fld>
            <a:endParaRPr lang="en-US" dirty="0"/>
          </a:p>
        </p:txBody>
      </p:sp>
      <p:sp>
        <p:nvSpPr>
          <p:cNvPr id="7" name="Footer Placeholder 6"/>
          <p:cNvSpPr>
            <a:spLocks noGrp="1"/>
          </p:cNvSpPr>
          <p:nvPr>
            <p:ph type="ftr" sz="quarter" idx="12"/>
          </p:nvPr>
        </p:nvSpPr>
        <p:spPr/>
        <p:txBody>
          <a:bodyPr/>
          <a:lstStyle>
            <a:lvl1pPr>
              <a:defRPr/>
            </a:lvl1pPr>
          </a:lstStyle>
          <a:p>
            <a:pPr>
              <a:defRPr/>
            </a:pPr>
            <a:r>
              <a:rPr lang="en-US" dirty="0"/>
              <a:t>Tax, Finance &amp; Accounting Conference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159" indent="0">
              <a:buNone/>
              <a:defRPr sz="2000" b="1"/>
            </a:lvl2pPr>
            <a:lvl3pPr marL="914318" indent="0">
              <a:buNone/>
              <a:defRPr sz="1800" b="1"/>
            </a:lvl3pPr>
            <a:lvl4pPr marL="1371477" indent="0">
              <a:buNone/>
              <a:defRPr sz="1600" b="1"/>
            </a:lvl4pPr>
            <a:lvl5pPr marL="1828637" indent="0">
              <a:buNone/>
              <a:defRPr sz="1600" b="1"/>
            </a:lvl5pPr>
            <a:lvl6pPr marL="2285797" indent="0">
              <a:buNone/>
              <a:defRPr sz="1600" b="1"/>
            </a:lvl6pPr>
            <a:lvl7pPr marL="2742956" indent="0">
              <a:buNone/>
              <a:defRPr sz="1600" b="1"/>
            </a:lvl7pPr>
            <a:lvl8pPr marL="3200115" indent="0">
              <a:buNone/>
              <a:defRPr sz="1600" b="1"/>
            </a:lvl8pPr>
            <a:lvl9pPr marL="3657274"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4"/>
            <a:ext cx="4041775" cy="639762"/>
          </a:xfrm>
        </p:spPr>
        <p:txBody>
          <a:bodyPr anchor="b"/>
          <a:lstStyle>
            <a:lvl1pPr marL="0" indent="0">
              <a:buNone/>
              <a:defRPr sz="2400" b="1"/>
            </a:lvl1pPr>
            <a:lvl2pPr marL="457159" indent="0">
              <a:buNone/>
              <a:defRPr sz="2000" b="1"/>
            </a:lvl2pPr>
            <a:lvl3pPr marL="914318" indent="0">
              <a:buNone/>
              <a:defRPr sz="1800" b="1"/>
            </a:lvl3pPr>
            <a:lvl4pPr marL="1371477" indent="0">
              <a:buNone/>
              <a:defRPr sz="1600" b="1"/>
            </a:lvl4pPr>
            <a:lvl5pPr marL="1828637" indent="0">
              <a:buNone/>
              <a:defRPr sz="1600" b="1"/>
            </a:lvl5pPr>
            <a:lvl6pPr marL="2285797" indent="0">
              <a:buNone/>
              <a:defRPr sz="1600" b="1"/>
            </a:lvl6pPr>
            <a:lvl7pPr marL="2742956" indent="0">
              <a:buNone/>
              <a:defRPr sz="1600" b="1"/>
            </a:lvl7pPr>
            <a:lvl8pPr marL="3200115" indent="0">
              <a:buNone/>
              <a:defRPr sz="1600" b="1"/>
            </a:lvl8pPr>
            <a:lvl9pPr marL="365727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6"/>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r>
              <a:rPr lang="en-US" dirty="0"/>
              <a:t>2018</a:t>
            </a:r>
          </a:p>
        </p:txBody>
      </p:sp>
      <p:sp>
        <p:nvSpPr>
          <p:cNvPr id="8" name="Slide Number Placeholder 7"/>
          <p:cNvSpPr>
            <a:spLocks noGrp="1"/>
          </p:cNvSpPr>
          <p:nvPr>
            <p:ph type="sldNum" sz="quarter" idx="11"/>
          </p:nvPr>
        </p:nvSpPr>
        <p:spPr/>
        <p:txBody>
          <a:bodyPr/>
          <a:lstStyle>
            <a:lvl1pPr>
              <a:defRPr/>
            </a:lvl1pPr>
          </a:lstStyle>
          <a:p>
            <a:pPr>
              <a:defRPr/>
            </a:pPr>
            <a:fld id="{3B2631DB-6B66-46AD-B98B-EDC1D43A63E8}" type="slidenum">
              <a:rPr lang="en-US" smtClean="0"/>
              <a:pPr>
                <a:defRPr/>
              </a:pPr>
              <a:t>‹#›</a:t>
            </a:fld>
            <a:endParaRPr lang="en-US" dirty="0"/>
          </a:p>
        </p:txBody>
      </p:sp>
      <p:sp>
        <p:nvSpPr>
          <p:cNvPr id="9" name="Footer Placeholder 8"/>
          <p:cNvSpPr>
            <a:spLocks noGrp="1"/>
          </p:cNvSpPr>
          <p:nvPr>
            <p:ph type="ftr" sz="quarter" idx="12"/>
          </p:nvPr>
        </p:nvSpPr>
        <p:spPr/>
        <p:txBody>
          <a:bodyPr/>
          <a:lstStyle>
            <a:lvl1pPr>
              <a:defRPr/>
            </a:lvl1pPr>
          </a:lstStyle>
          <a:p>
            <a:pPr>
              <a:defRPr/>
            </a:pPr>
            <a:r>
              <a:rPr lang="en-US" dirty="0"/>
              <a:t>Tax, Finance &amp; Accounting Conference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305300" y="6248400"/>
            <a:ext cx="1905000" cy="457200"/>
          </a:xfrm>
        </p:spPr>
        <p:txBody>
          <a:bodyPr/>
          <a:lstStyle>
            <a:lvl1pPr>
              <a:defRPr/>
            </a:lvl1pPr>
          </a:lstStyle>
          <a:p>
            <a:pPr>
              <a:defRPr/>
            </a:pPr>
            <a:r>
              <a:rPr lang="en-US" dirty="0"/>
              <a:t>2018</a:t>
            </a:r>
          </a:p>
        </p:txBody>
      </p:sp>
      <p:sp>
        <p:nvSpPr>
          <p:cNvPr id="4" name="Slide Number Placeholder 3"/>
          <p:cNvSpPr>
            <a:spLocks noGrp="1"/>
          </p:cNvSpPr>
          <p:nvPr>
            <p:ph type="sldNum" sz="quarter" idx="11"/>
          </p:nvPr>
        </p:nvSpPr>
        <p:spPr/>
        <p:txBody>
          <a:bodyPr/>
          <a:lstStyle>
            <a:lvl1pPr>
              <a:defRPr/>
            </a:lvl1pPr>
          </a:lstStyle>
          <a:p>
            <a:pPr>
              <a:defRPr/>
            </a:pPr>
            <a:fld id="{63C2FABC-E121-4575-A88D-4B1015300898}" type="slidenum">
              <a:rPr lang="en-US" smtClean="0"/>
              <a:pPr>
                <a:defRPr/>
              </a:pPr>
              <a:t>‹#›</a:t>
            </a:fld>
            <a:endParaRPr lang="en-US" dirty="0"/>
          </a:p>
        </p:txBody>
      </p:sp>
      <p:sp>
        <p:nvSpPr>
          <p:cNvPr id="5" name="Footer Placeholder 4"/>
          <p:cNvSpPr>
            <a:spLocks noGrp="1"/>
          </p:cNvSpPr>
          <p:nvPr>
            <p:ph type="ftr" sz="quarter" idx="12"/>
          </p:nvPr>
        </p:nvSpPr>
        <p:spPr>
          <a:xfrm>
            <a:off x="533400" y="6248400"/>
            <a:ext cx="3429000" cy="457200"/>
          </a:xfrm>
        </p:spPr>
        <p:txBody>
          <a:bodyPr/>
          <a:lstStyle>
            <a:lvl1pPr>
              <a:defRPr/>
            </a:lvl1pPr>
          </a:lstStyle>
          <a:p>
            <a:pPr>
              <a:defRPr/>
            </a:pPr>
            <a:r>
              <a:rPr lang="en-US" dirty="0"/>
              <a:t>Tax, Finance &amp; Accounting Conference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dirty="0"/>
              <a:t>2018</a:t>
            </a:r>
          </a:p>
        </p:txBody>
      </p:sp>
      <p:sp>
        <p:nvSpPr>
          <p:cNvPr id="3" name="Slide Number Placeholder 2"/>
          <p:cNvSpPr>
            <a:spLocks noGrp="1"/>
          </p:cNvSpPr>
          <p:nvPr>
            <p:ph type="sldNum" sz="quarter" idx="11"/>
          </p:nvPr>
        </p:nvSpPr>
        <p:spPr/>
        <p:txBody>
          <a:bodyPr/>
          <a:lstStyle>
            <a:lvl1pPr>
              <a:defRPr/>
            </a:lvl1pPr>
          </a:lstStyle>
          <a:p>
            <a:pPr>
              <a:defRPr/>
            </a:pPr>
            <a:fld id="{E4BF2DD4-4805-4B43-9216-1071F24E177E}" type="slidenum">
              <a:rPr lang="en-US" smtClean="0"/>
              <a:pPr>
                <a:defRPr/>
              </a:pPr>
              <a:t>‹#›</a:t>
            </a:fld>
            <a:endParaRPr lang="en-US" dirty="0"/>
          </a:p>
        </p:txBody>
      </p:sp>
      <p:sp>
        <p:nvSpPr>
          <p:cNvPr id="4" name="Footer Placeholder 3"/>
          <p:cNvSpPr>
            <a:spLocks noGrp="1"/>
          </p:cNvSpPr>
          <p:nvPr>
            <p:ph type="ftr" sz="quarter" idx="12"/>
          </p:nvPr>
        </p:nvSpPr>
        <p:spPr/>
        <p:txBody>
          <a:bodyPr/>
          <a:lstStyle>
            <a:lvl1pPr>
              <a:defRPr/>
            </a:lvl1pPr>
          </a:lstStyle>
          <a:p>
            <a:pPr>
              <a:defRPr/>
            </a:pPr>
            <a:r>
              <a:rPr lang="en-US" dirty="0"/>
              <a:t>Tax, Finance &amp; Accounting Conference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159" indent="0">
              <a:buNone/>
              <a:defRPr sz="1200"/>
            </a:lvl2pPr>
            <a:lvl3pPr marL="914318" indent="0">
              <a:buNone/>
              <a:defRPr sz="1000"/>
            </a:lvl3pPr>
            <a:lvl4pPr marL="1371477" indent="0">
              <a:buNone/>
              <a:defRPr sz="900"/>
            </a:lvl4pPr>
            <a:lvl5pPr marL="1828637" indent="0">
              <a:buNone/>
              <a:defRPr sz="900"/>
            </a:lvl5pPr>
            <a:lvl6pPr marL="2285797" indent="0">
              <a:buNone/>
              <a:defRPr sz="900"/>
            </a:lvl6pPr>
            <a:lvl7pPr marL="2742956" indent="0">
              <a:buNone/>
              <a:defRPr sz="900"/>
            </a:lvl7pPr>
            <a:lvl8pPr marL="3200115" indent="0">
              <a:buNone/>
              <a:defRPr sz="900"/>
            </a:lvl8pPr>
            <a:lvl9pPr marL="3657274"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dirty="0"/>
              <a:t>2018</a:t>
            </a:r>
          </a:p>
        </p:txBody>
      </p:sp>
      <p:sp>
        <p:nvSpPr>
          <p:cNvPr id="6" name="Slide Number Placeholder 5"/>
          <p:cNvSpPr>
            <a:spLocks noGrp="1"/>
          </p:cNvSpPr>
          <p:nvPr>
            <p:ph type="sldNum" sz="quarter" idx="11"/>
          </p:nvPr>
        </p:nvSpPr>
        <p:spPr/>
        <p:txBody>
          <a:bodyPr/>
          <a:lstStyle>
            <a:lvl1pPr>
              <a:defRPr/>
            </a:lvl1pPr>
          </a:lstStyle>
          <a:p>
            <a:pPr>
              <a:defRPr/>
            </a:pPr>
            <a:fld id="{B4AF8945-F506-41F9-B8E9-48ECED725438}" type="slidenum">
              <a:rPr lang="en-US" smtClean="0"/>
              <a:pPr>
                <a:defRPr/>
              </a:pPr>
              <a:t>‹#›</a:t>
            </a:fld>
            <a:endParaRPr lang="en-US" dirty="0"/>
          </a:p>
        </p:txBody>
      </p:sp>
      <p:sp>
        <p:nvSpPr>
          <p:cNvPr id="7" name="Footer Placeholder 6"/>
          <p:cNvSpPr>
            <a:spLocks noGrp="1"/>
          </p:cNvSpPr>
          <p:nvPr>
            <p:ph type="ftr" sz="quarter" idx="12"/>
          </p:nvPr>
        </p:nvSpPr>
        <p:spPr/>
        <p:txBody>
          <a:bodyPr/>
          <a:lstStyle>
            <a:lvl1pPr>
              <a:defRPr/>
            </a:lvl1pPr>
          </a:lstStyle>
          <a:p>
            <a:pPr>
              <a:defRPr/>
            </a:pPr>
            <a:r>
              <a:rPr lang="en-US" dirty="0"/>
              <a:t>Tax, Finance &amp; Accounting Conference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59" indent="0">
              <a:buNone/>
              <a:defRPr sz="2800"/>
            </a:lvl2pPr>
            <a:lvl3pPr marL="914318" indent="0">
              <a:buNone/>
              <a:defRPr sz="2400"/>
            </a:lvl3pPr>
            <a:lvl4pPr marL="1371477" indent="0">
              <a:buNone/>
              <a:defRPr sz="2000"/>
            </a:lvl4pPr>
            <a:lvl5pPr marL="1828637" indent="0">
              <a:buNone/>
              <a:defRPr sz="2000"/>
            </a:lvl5pPr>
            <a:lvl6pPr marL="2285797" indent="0">
              <a:buNone/>
              <a:defRPr sz="2000"/>
            </a:lvl6pPr>
            <a:lvl7pPr marL="2742956" indent="0">
              <a:buNone/>
              <a:defRPr sz="2000"/>
            </a:lvl7pPr>
            <a:lvl8pPr marL="3200115" indent="0">
              <a:buNone/>
              <a:defRPr sz="2000"/>
            </a:lvl8pPr>
            <a:lvl9pPr marL="3657274"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159" indent="0">
              <a:buNone/>
              <a:defRPr sz="1200"/>
            </a:lvl2pPr>
            <a:lvl3pPr marL="914318" indent="0">
              <a:buNone/>
              <a:defRPr sz="1000"/>
            </a:lvl3pPr>
            <a:lvl4pPr marL="1371477" indent="0">
              <a:buNone/>
              <a:defRPr sz="900"/>
            </a:lvl4pPr>
            <a:lvl5pPr marL="1828637" indent="0">
              <a:buNone/>
              <a:defRPr sz="900"/>
            </a:lvl5pPr>
            <a:lvl6pPr marL="2285797" indent="0">
              <a:buNone/>
              <a:defRPr sz="900"/>
            </a:lvl6pPr>
            <a:lvl7pPr marL="2742956" indent="0">
              <a:buNone/>
              <a:defRPr sz="900"/>
            </a:lvl7pPr>
            <a:lvl8pPr marL="3200115" indent="0">
              <a:buNone/>
              <a:defRPr sz="900"/>
            </a:lvl8pPr>
            <a:lvl9pPr marL="3657274"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dirty="0"/>
              <a:t>2018</a:t>
            </a:r>
          </a:p>
        </p:txBody>
      </p:sp>
      <p:sp>
        <p:nvSpPr>
          <p:cNvPr id="6" name="Slide Number Placeholder 5"/>
          <p:cNvSpPr>
            <a:spLocks noGrp="1"/>
          </p:cNvSpPr>
          <p:nvPr>
            <p:ph type="sldNum" sz="quarter" idx="11"/>
          </p:nvPr>
        </p:nvSpPr>
        <p:spPr/>
        <p:txBody>
          <a:bodyPr/>
          <a:lstStyle>
            <a:lvl1pPr>
              <a:defRPr/>
            </a:lvl1pPr>
          </a:lstStyle>
          <a:p>
            <a:pPr>
              <a:defRPr/>
            </a:pPr>
            <a:fld id="{36DF30E5-149A-4C0E-92DE-5D55B046C60E}" type="slidenum">
              <a:rPr lang="en-US" smtClean="0"/>
              <a:pPr>
                <a:defRPr/>
              </a:pPr>
              <a:t>‹#›</a:t>
            </a:fld>
            <a:endParaRPr lang="en-US" dirty="0"/>
          </a:p>
        </p:txBody>
      </p:sp>
      <p:sp>
        <p:nvSpPr>
          <p:cNvPr id="7" name="Footer Placeholder 6"/>
          <p:cNvSpPr>
            <a:spLocks noGrp="1"/>
          </p:cNvSpPr>
          <p:nvPr>
            <p:ph type="ftr" sz="quarter" idx="12"/>
          </p:nvPr>
        </p:nvSpPr>
        <p:spPr/>
        <p:txBody>
          <a:bodyPr/>
          <a:lstStyle>
            <a:lvl1pPr>
              <a:defRPr/>
            </a:lvl1pPr>
          </a:lstStyle>
          <a:p>
            <a:pPr>
              <a:defRPr/>
            </a:pPr>
            <a:r>
              <a:rPr lang="en-US" dirty="0"/>
              <a:t>Tax, Finance &amp; Accounting Conference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49159" name="Line 7"/>
          <p:cNvSpPr>
            <a:spLocks noChangeShapeType="1"/>
          </p:cNvSpPr>
          <p:nvPr/>
        </p:nvSpPr>
        <p:spPr bwMode="auto">
          <a:xfrm>
            <a:off x="228600" y="0"/>
            <a:ext cx="0" cy="6858000"/>
          </a:xfrm>
          <a:prstGeom prst="line">
            <a:avLst/>
          </a:prstGeom>
          <a:noFill/>
          <a:ln w="19050">
            <a:solidFill>
              <a:schemeClr val="tx1"/>
            </a:solidFill>
            <a:round/>
            <a:headEnd/>
            <a:tailEnd/>
          </a:ln>
          <a:effectLst/>
        </p:spPr>
        <p:txBody>
          <a:bodyPr lIns="91432" tIns="45716" rIns="91432" bIns="45716"/>
          <a:lstStyle/>
          <a:p>
            <a:endParaRPr lang="en-US" dirty="0"/>
          </a:p>
        </p:txBody>
      </p:sp>
      <p:sp>
        <p:nvSpPr>
          <p:cNvPr id="49160" name="Line 8"/>
          <p:cNvSpPr>
            <a:spLocks noChangeShapeType="1"/>
          </p:cNvSpPr>
          <p:nvPr/>
        </p:nvSpPr>
        <p:spPr bwMode="auto">
          <a:xfrm>
            <a:off x="152400" y="0"/>
            <a:ext cx="0" cy="6858000"/>
          </a:xfrm>
          <a:prstGeom prst="line">
            <a:avLst/>
          </a:prstGeom>
          <a:noFill/>
          <a:ln w="19050">
            <a:solidFill>
              <a:schemeClr val="tx1"/>
            </a:solidFill>
            <a:round/>
            <a:headEnd/>
            <a:tailEnd/>
          </a:ln>
          <a:effectLst/>
        </p:spPr>
        <p:txBody>
          <a:bodyPr lIns="91432" tIns="45716" rIns="91432" bIns="45716"/>
          <a:lstStyle/>
          <a:p>
            <a:endParaRPr lang="en-US" dirty="0"/>
          </a:p>
        </p:txBody>
      </p:sp>
      <p:sp>
        <p:nvSpPr>
          <p:cNvPr id="49165" name="Rectangle 13"/>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32" tIns="45716" rIns="91432" bIns="45716" numCol="1" anchor="ctr" anchorCtr="0" compatLnSpc="1">
            <a:prstTxWarp prst="textNoShape">
              <a:avLst/>
            </a:prstTxWarp>
          </a:bodyPr>
          <a:lstStyle/>
          <a:p>
            <a:pPr lvl="0"/>
            <a:r>
              <a:rPr lang="en-US" dirty="0"/>
              <a:t>Click to edit Master title style</a:t>
            </a:r>
          </a:p>
        </p:txBody>
      </p:sp>
      <p:sp>
        <p:nvSpPr>
          <p:cNvPr id="49167" name="Rectangle 1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defRPr sz="1400"/>
            </a:lvl1pPr>
          </a:lstStyle>
          <a:p>
            <a:pPr>
              <a:defRPr/>
            </a:pPr>
            <a:r>
              <a:rPr lang="en-US" dirty="0"/>
              <a:t>2018</a:t>
            </a:r>
          </a:p>
        </p:txBody>
      </p:sp>
      <p:sp>
        <p:nvSpPr>
          <p:cNvPr id="49168" name="Rectangle 1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defRPr sz="1400"/>
            </a:lvl1pPr>
          </a:lstStyle>
          <a:p>
            <a:pPr>
              <a:defRPr/>
            </a:pPr>
            <a:fld id="{2305B11D-2CD0-4AFC-9CAA-7D14E065FB14}" type="slidenum">
              <a:rPr lang="en-US" smtClean="0"/>
              <a:pPr>
                <a:defRPr/>
              </a:pPr>
              <a:t>‹#›</a:t>
            </a:fld>
            <a:endParaRPr lang="en-US" dirty="0"/>
          </a:p>
        </p:txBody>
      </p:sp>
      <p:sp>
        <p:nvSpPr>
          <p:cNvPr id="49170" name="Rectangle 18"/>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9171" name="Rectangle 1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a:defRPr sz="1400"/>
            </a:lvl1pPr>
          </a:lstStyle>
          <a:p>
            <a:pPr>
              <a:defRPr/>
            </a:pPr>
            <a:r>
              <a:rPr lang="en-US" dirty="0"/>
              <a:t>Tax, Finance &amp; Accounting Conference</a:t>
            </a:r>
          </a:p>
        </p:txBody>
      </p:sp>
    </p:spTree>
  </p:cSld>
  <p:clrMap bg1="dk2" tx1="lt1" bg2="dk1"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1" r:id="rId13"/>
    <p:sldLayoutId id="2147483692" r:id="rId14"/>
  </p:sldLayoutIdLst>
  <p:hf hdr="0"/>
  <p:txStyles>
    <p:titleStyle>
      <a:lvl1pPr algn="ctr" rtl="0" eaLnBrk="1" fontAlgn="base" hangingPunct="1">
        <a:spcBef>
          <a:spcPct val="0"/>
        </a:spcBef>
        <a:spcAft>
          <a:spcPct val="0"/>
        </a:spcAft>
        <a:defRPr sz="4400">
          <a:solidFill>
            <a:srgbClr val="FFFF66"/>
          </a:solidFill>
          <a:latin typeface="+mj-lt"/>
          <a:ea typeface="+mj-ea"/>
          <a:cs typeface="+mj-cs"/>
        </a:defRPr>
      </a:lvl1pPr>
      <a:lvl2pPr algn="ctr" rtl="0" eaLnBrk="1" fontAlgn="base" hangingPunct="1">
        <a:spcBef>
          <a:spcPct val="0"/>
        </a:spcBef>
        <a:spcAft>
          <a:spcPct val="0"/>
        </a:spcAft>
        <a:defRPr sz="4400">
          <a:solidFill>
            <a:srgbClr val="FFFF66"/>
          </a:solidFill>
          <a:latin typeface="Arial" charset="0"/>
        </a:defRPr>
      </a:lvl2pPr>
      <a:lvl3pPr algn="ctr" rtl="0" eaLnBrk="1" fontAlgn="base" hangingPunct="1">
        <a:spcBef>
          <a:spcPct val="0"/>
        </a:spcBef>
        <a:spcAft>
          <a:spcPct val="0"/>
        </a:spcAft>
        <a:defRPr sz="4400">
          <a:solidFill>
            <a:srgbClr val="FFFF66"/>
          </a:solidFill>
          <a:latin typeface="Arial" charset="0"/>
        </a:defRPr>
      </a:lvl3pPr>
      <a:lvl4pPr algn="ctr" rtl="0" eaLnBrk="1" fontAlgn="base" hangingPunct="1">
        <a:spcBef>
          <a:spcPct val="0"/>
        </a:spcBef>
        <a:spcAft>
          <a:spcPct val="0"/>
        </a:spcAft>
        <a:defRPr sz="4400">
          <a:solidFill>
            <a:srgbClr val="FFFF66"/>
          </a:solidFill>
          <a:latin typeface="Arial" charset="0"/>
        </a:defRPr>
      </a:lvl4pPr>
      <a:lvl5pPr algn="ctr" rtl="0" eaLnBrk="1" fontAlgn="base" hangingPunct="1">
        <a:spcBef>
          <a:spcPct val="0"/>
        </a:spcBef>
        <a:spcAft>
          <a:spcPct val="0"/>
        </a:spcAft>
        <a:defRPr sz="4400">
          <a:solidFill>
            <a:srgbClr val="FFFF66"/>
          </a:solidFill>
          <a:latin typeface="Arial" charset="0"/>
        </a:defRPr>
      </a:lvl5pPr>
      <a:lvl6pPr marL="457159" algn="ctr" rtl="0" eaLnBrk="1" fontAlgn="base" hangingPunct="1">
        <a:spcBef>
          <a:spcPct val="0"/>
        </a:spcBef>
        <a:spcAft>
          <a:spcPct val="0"/>
        </a:spcAft>
        <a:defRPr sz="4400">
          <a:solidFill>
            <a:srgbClr val="FFFF66"/>
          </a:solidFill>
          <a:latin typeface="Arial" charset="0"/>
        </a:defRPr>
      </a:lvl6pPr>
      <a:lvl7pPr marL="914318" algn="ctr" rtl="0" eaLnBrk="1" fontAlgn="base" hangingPunct="1">
        <a:spcBef>
          <a:spcPct val="0"/>
        </a:spcBef>
        <a:spcAft>
          <a:spcPct val="0"/>
        </a:spcAft>
        <a:defRPr sz="4400">
          <a:solidFill>
            <a:srgbClr val="FFFF66"/>
          </a:solidFill>
          <a:latin typeface="Arial" charset="0"/>
        </a:defRPr>
      </a:lvl7pPr>
      <a:lvl8pPr marL="1371477" algn="ctr" rtl="0" eaLnBrk="1" fontAlgn="base" hangingPunct="1">
        <a:spcBef>
          <a:spcPct val="0"/>
        </a:spcBef>
        <a:spcAft>
          <a:spcPct val="0"/>
        </a:spcAft>
        <a:defRPr sz="4400">
          <a:solidFill>
            <a:srgbClr val="FFFF66"/>
          </a:solidFill>
          <a:latin typeface="Arial" charset="0"/>
        </a:defRPr>
      </a:lvl8pPr>
      <a:lvl9pPr marL="1828637" algn="ctr" rtl="0" eaLnBrk="1" fontAlgn="base" hangingPunct="1">
        <a:spcBef>
          <a:spcPct val="0"/>
        </a:spcBef>
        <a:spcAft>
          <a:spcPct val="0"/>
        </a:spcAft>
        <a:defRPr sz="4400">
          <a:solidFill>
            <a:srgbClr val="FFFF66"/>
          </a:solidFill>
          <a:latin typeface="Arial" charset="0"/>
        </a:defRPr>
      </a:lvl9pPr>
    </p:titleStyle>
    <p:bodyStyle>
      <a:lvl1pPr marL="406363" indent="-406363" algn="l" rtl="0" eaLnBrk="1" fontAlgn="base" hangingPunct="1">
        <a:spcBef>
          <a:spcPct val="20000"/>
        </a:spcBef>
        <a:spcAft>
          <a:spcPct val="0"/>
        </a:spcAft>
        <a:buClr>
          <a:srgbClr val="FFFF66"/>
        </a:buClr>
        <a:buSzPct val="80000"/>
        <a:buFont typeface="Wingdings" pitchFamily="2" charset="2"/>
        <a:buChar char="u"/>
        <a:defRPr sz="3200">
          <a:solidFill>
            <a:srgbClr val="FFFFFF"/>
          </a:solidFill>
          <a:latin typeface="+mn-lt"/>
          <a:ea typeface="+mn-ea"/>
          <a:cs typeface="+mn-cs"/>
        </a:defRPr>
      </a:lvl1pPr>
      <a:lvl2pPr marL="861936" indent="-285724" algn="l" rtl="0" eaLnBrk="1" fontAlgn="base" hangingPunct="1">
        <a:spcBef>
          <a:spcPct val="20000"/>
        </a:spcBef>
        <a:spcAft>
          <a:spcPct val="0"/>
        </a:spcAft>
        <a:buChar char="–"/>
        <a:defRPr sz="2800">
          <a:solidFill>
            <a:srgbClr val="FFFFFF"/>
          </a:solidFill>
          <a:latin typeface="+mn-lt"/>
        </a:defRPr>
      </a:lvl2pPr>
      <a:lvl3pPr marL="1204806" indent="-228580" algn="l" rtl="0" eaLnBrk="1" fontAlgn="base" hangingPunct="1">
        <a:spcBef>
          <a:spcPct val="20000"/>
        </a:spcBef>
        <a:spcAft>
          <a:spcPct val="0"/>
        </a:spcAft>
        <a:buChar char="•"/>
        <a:defRPr sz="2400">
          <a:solidFill>
            <a:srgbClr val="FFFFFF"/>
          </a:solidFill>
          <a:latin typeface="+mn-lt"/>
        </a:defRPr>
      </a:lvl3pPr>
      <a:lvl4pPr marL="1600057" indent="-228580" algn="l" rtl="0" eaLnBrk="1" fontAlgn="base" hangingPunct="1">
        <a:spcBef>
          <a:spcPct val="20000"/>
        </a:spcBef>
        <a:spcAft>
          <a:spcPct val="0"/>
        </a:spcAft>
        <a:buChar char="–"/>
        <a:defRPr sz="2000">
          <a:solidFill>
            <a:srgbClr val="FFFFFF"/>
          </a:solidFill>
          <a:latin typeface="+mn-lt"/>
        </a:defRPr>
      </a:lvl4pPr>
      <a:lvl5pPr marL="2057217" indent="-228580" algn="l" rtl="0" eaLnBrk="1" fontAlgn="base" hangingPunct="1">
        <a:spcBef>
          <a:spcPct val="20000"/>
        </a:spcBef>
        <a:spcAft>
          <a:spcPct val="0"/>
        </a:spcAft>
        <a:buChar char="»"/>
        <a:defRPr sz="2000">
          <a:solidFill>
            <a:srgbClr val="FFFFFF"/>
          </a:solidFill>
          <a:latin typeface="+mn-lt"/>
        </a:defRPr>
      </a:lvl5pPr>
      <a:lvl6pPr marL="2514376" indent="-228580" algn="l" rtl="0" eaLnBrk="1" fontAlgn="base" hangingPunct="1">
        <a:spcBef>
          <a:spcPct val="20000"/>
        </a:spcBef>
        <a:spcAft>
          <a:spcPct val="0"/>
        </a:spcAft>
        <a:buChar char="»"/>
        <a:defRPr sz="2000">
          <a:solidFill>
            <a:srgbClr val="FFFFFF"/>
          </a:solidFill>
          <a:latin typeface="+mn-lt"/>
        </a:defRPr>
      </a:lvl6pPr>
      <a:lvl7pPr marL="2971535" indent="-228580" algn="l" rtl="0" eaLnBrk="1" fontAlgn="base" hangingPunct="1">
        <a:spcBef>
          <a:spcPct val="20000"/>
        </a:spcBef>
        <a:spcAft>
          <a:spcPct val="0"/>
        </a:spcAft>
        <a:buChar char="»"/>
        <a:defRPr sz="2000">
          <a:solidFill>
            <a:srgbClr val="FFFFFF"/>
          </a:solidFill>
          <a:latin typeface="+mn-lt"/>
        </a:defRPr>
      </a:lvl7pPr>
      <a:lvl8pPr marL="3428695" indent="-228580" algn="l" rtl="0" eaLnBrk="1" fontAlgn="base" hangingPunct="1">
        <a:spcBef>
          <a:spcPct val="20000"/>
        </a:spcBef>
        <a:spcAft>
          <a:spcPct val="0"/>
        </a:spcAft>
        <a:buChar char="»"/>
        <a:defRPr sz="2000">
          <a:solidFill>
            <a:srgbClr val="FFFFFF"/>
          </a:solidFill>
          <a:latin typeface="+mn-lt"/>
        </a:defRPr>
      </a:lvl8pPr>
      <a:lvl9pPr marL="3885854" indent="-228580" algn="l" rtl="0" eaLnBrk="1" fontAlgn="base" hangingPunct="1">
        <a:spcBef>
          <a:spcPct val="20000"/>
        </a:spcBef>
        <a:spcAft>
          <a:spcPct val="0"/>
        </a:spcAft>
        <a:buChar char="»"/>
        <a:defRPr sz="2000">
          <a:solidFill>
            <a:srgbClr val="FFFFFF"/>
          </a:solidFill>
          <a:latin typeface="+mn-lt"/>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723900" y="838200"/>
            <a:ext cx="7772400" cy="1143000"/>
          </a:xfrm>
        </p:spPr>
        <p:txBody>
          <a:bodyPr/>
          <a:lstStyle/>
          <a:p>
            <a:r>
              <a:rPr lang="en-US" sz="3200" dirty="0">
                <a:solidFill>
                  <a:schemeClr val="tx1"/>
                </a:solidFill>
                <a:latin typeface="Times New Roman" panose="02020603050405020304" pitchFamily="18" charset="0"/>
                <a:cs typeface="Times New Roman" panose="02020603050405020304" pitchFamily="18" charset="0"/>
              </a:rPr>
              <a:t>FECA Finance and Accounting Conference</a:t>
            </a:r>
            <a:br>
              <a:rPr lang="en-US" sz="3200" dirty="0">
                <a:solidFill>
                  <a:schemeClr val="tx1"/>
                </a:solidFill>
                <a:latin typeface="Times New Roman" panose="02020603050405020304" pitchFamily="18" charset="0"/>
                <a:cs typeface="Times New Roman" panose="02020603050405020304" pitchFamily="18" charset="0"/>
              </a:rPr>
            </a:br>
            <a:r>
              <a:rPr lang="en-US" sz="3200" dirty="0">
                <a:solidFill>
                  <a:schemeClr val="tx1"/>
                </a:solidFill>
                <a:latin typeface="Times New Roman" panose="02020603050405020304" pitchFamily="18" charset="0"/>
                <a:cs typeface="Times New Roman" panose="02020603050405020304" pitchFamily="18" charset="0"/>
              </a:rPr>
              <a:t>September 20, 2018</a:t>
            </a:r>
          </a:p>
        </p:txBody>
      </p:sp>
      <p:sp>
        <p:nvSpPr>
          <p:cNvPr id="5" name="Subtitle 4"/>
          <p:cNvSpPr>
            <a:spLocks noGrp="1"/>
          </p:cNvSpPr>
          <p:nvPr>
            <p:ph type="subTitle" sz="quarter" idx="1"/>
          </p:nvPr>
        </p:nvSpPr>
        <p:spPr>
          <a:xfrm>
            <a:off x="952500" y="2209800"/>
            <a:ext cx="7543800" cy="1676400"/>
          </a:xfrm>
        </p:spPr>
        <p:txBody>
          <a:bodyPr/>
          <a:lstStyle/>
          <a:p>
            <a:r>
              <a:rPr lang="en-US" sz="4000" dirty="0">
                <a:solidFill>
                  <a:schemeClr val="accent5">
                    <a:lumMod val="75000"/>
                  </a:schemeClr>
                </a:solidFill>
                <a:latin typeface="Times New Roman" panose="02020603050405020304" pitchFamily="18" charset="0"/>
                <a:cs typeface="Times New Roman" panose="02020603050405020304" pitchFamily="18" charset="0"/>
              </a:rPr>
              <a:t>Tax Reform and Electric Cooperatives</a:t>
            </a:r>
          </a:p>
        </p:txBody>
      </p:sp>
      <p:sp>
        <p:nvSpPr>
          <p:cNvPr id="6" name="Subtitle 4"/>
          <p:cNvSpPr txBox="1">
            <a:spLocks/>
          </p:cNvSpPr>
          <p:nvPr/>
        </p:nvSpPr>
        <p:spPr bwMode="auto">
          <a:xfrm>
            <a:off x="1524000" y="3810000"/>
            <a:ext cx="6172200" cy="160020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marL="0" indent="0" algn="ctr" rtl="0" eaLnBrk="1" fontAlgn="base" hangingPunct="1">
              <a:spcBef>
                <a:spcPct val="0"/>
              </a:spcBef>
              <a:spcAft>
                <a:spcPct val="0"/>
              </a:spcAft>
              <a:buClr>
                <a:srgbClr val="FFFF66"/>
              </a:buClr>
              <a:buSzPct val="80000"/>
              <a:buFont typeface="Wingdings" pitchFamily="2" charset="2"/>
              <a:buNone/>
              <a:defRPr sz="3200">
                <a:solidFill>
                  <a:schemeClr val="tx1"/>
                </a:solidFill>
                <a:latin typeface="+mn-lt"/>
                <a:ea typeface="+mn-ea"/>
                <a:cs typeface="+mn-cs"/>
              </a:defRPr>
            </a:lvl1pPr>
            <a:lvl2pPr marL="861936" indent="-285724" algn="l" rtl="0" eaLnBrk="1" fontAlgn="base" hangingPunct="1">
              <a:spcBef>
                <a:spcPct val="20000"/>
              </a:spcBef>
              <a:spcAft>
                <a:spcPct val="0"/>
              </a:spcAft>
              <a:buChar char="–"/>
              <a:defRPr sz="2800">
                <a:solidFill>
                  <a:srgbClr val="FFFFFF"/>
                </a:solidFill>
                <a:latin typeface="+mn-lt"/>
              </a:defRPr>
            </a:lvl2pPr>
            <a:lvl3pPr marL="1204806" indent="-228580" algn="l" rtl="0" eaLnBrk="1" fontAlgn="base" hangingPunct="1">
              <a:spcBef>
                <a:spcPct val="20000"/>
              </a:spcBef>
              <a:spcAft>
                <a:spcPct val="0"/>
              </a:spcAft>
              <a:buChar char="•"/>
              <a:defRPr sz="2400">
                <a:solidFill>
                  <a:srgbClr val="FFFFFF"/>
                </a:solidFill>
                <a:latin typeface="+mn-lt"/>
              </a:defRPr>
            </a:lvl3pPr>
            <a:lvl4pPr marL="1600057" indent="-228580" algn="l" rtl="0" eaLnBrk="1" fontAlgn="base" hangingPunct="1">
              <a:spcBef>
                <a:spcPct val="20000"/>
              </a:spcBef>
              <a:spcAft>
                <a:spcPct val="0"/>
              </a:spcAft>
              <a:buChar char="–"/>
              <a:defRPr sz="2000">
                <a:solidFill>
                  <a:srgbClr val="FFFFFF"/>
                </a:solidFill>
                <a:latin typeface="+mn-lt"/>
              </a:defRPr>
            </a:lvl4pPr>
            <a:lvl5pPr marL="2057217" indent="-228580" algn="l" rtl="0" eaLnBrk="1" fontAlgn="base" hangingPunct="1">
              <a:spcBef>
                <a:spcPct val="20000"/>
              </a:spcBef>
              <a:spcAft>
                <a:spcPct val="0"/>
              </a:spcAft>
              <a:buChar char="»"/>
              <a:defRPr sz="2000">
                <a:solidFill>
                  <a:srgbClr val="FFFFFF"/>
                </a:solidFill>
                <a:latin typeface="+mn-lt"/>
              </a:defRPr>
            </a:lvl5pPr>
            <a:lvl6pPr marL="2514376" indent="-228580" algn="l" rtl="0" eaLnBrk="1" fontAlgn="base" hangingPunct="1">
              <a:spcBef>
                <a:spcPct val="20000"/>
              </a:spcBef>
              <a:spcAft>
                <a:spcPct val="0"/>
              </a:spcAft>
              <a:buChar char="»"/>
              <a:defRPr sz="2000">
                <a:solidFill>
                  <a:srgbClr val="FFFFFF"/>
                </a:solidFill>
                <a:latin typeface="+mn-lt"/>
              </a:defRPr>
            </a:lvl6pPr>
            <a:lvl7pPr marL="2971535" indent="-228580" algn="l" rtl="0" eaLnBrk="1" fontAlgn="base" hangingPunct="1">
              <a:spcBef>
                <a:spcPct val="20000"/>
              </a:spcBef>
              <a:spcAft>
                <a:spcPct val="0"/>
              </a:spcAft>
              <a:buChar char="»"/>
              <a:defRPr sz="2000">
                <a:solidFill>
                  <a:srgbClr val="FFFFFF"/>
                </a:solidFill>
                <a:latin typeface="+mn-lt"/>
              </a:defRPr>
            </a:lvl7pPr>
            <a:lvl8pPr marL="3428695" indent="-228580" algn="l" rtl="0" eaLnBrk="1" fontAlgn="base" hangingPunct="1">
              <a:spcBef>
                <a:spcPct val="20000"/>
              </a:spcBef>
              <a:spcAft>
                <a:spcPct val="0"/>
              </a:spcAft>
              <a:buChar char="»"/>
              <a:defRPr sz="2000">
                <a:solidFill>
                  <a:srgbClr val="FFFFFF"/>
                </a:solidFill>
                <a:latin typeface="+mn-lt"/>
              </a:defRPr>
            </a:lvl8pPr>
            <a:lvl9pPr marL="3885854" indent="-228580" algn="l" rtl="0" eaLnBrk="1" fontAlgn="base" hangingPunct="1">
              <a:spcBef>
                <a:spcPct val="20000"/>
              </a:spcBef>
              <a:spcAft>
                <a:spcPct val="0"/>
              </a:spcAft>
              <a:buChar char="»"/>
              <a:defRPr sz="2000">
                <a:solidFill>
                  <a:srgbClr val="FFFFFF"/>
                </a:solidFill>
                <a:latin typeface="+mn-lt"/>
              </a:defRPr>
            </a:lvl9pPr>
          </a:lstStyle>
          <a:p>
            <a:r>
              <a:rPr lang="en-US" sz="2400" kern="0" baseline="0" dirty="0">
                <a:latin typeface="Times New Roman" panose="02020603050405020304" pitchFamily="18" charset="0"/>
                <a:cs typeface="Times New Roman" panose="02020603050405020304" pitchFamily="18" charset="0"/>
              </a:rPr>
              <a:t>Presented by:</a:t>
            </a:r>
          </a:p>
          <a:p>
            <a:r>
              <a:rPr lang="en-US" sz="2800" kern="0" baseline="0" dirty="0">
                <a:latin typeface="Times New Roman" panose="02020603050405020304" pitchFamily="18" charset="0"/>
                <a:cs typeface="Times New Roman" panose="02020603050405020304" pitchFamily="18" charset="0"/>
              </a:rPr>
              <a:t>Russ Wasson,</a:t>
            </a:r>
          </a:p>
          <a:p>
            <a:r>
              <a:rPr lang="en-US" sz="2800" kern="0" baseline="0" dirty="0">
                <a:latin typeface="Times New Roman" panose="02020603050405020304" pitchFamily="18" charset="0"/>
                <a:cs typeface="Times New Roman" panose="02020603050405020304" pitchFamily="18" charset="0"/>
              </a:rPr>
              <a:t>Senior Director of Tax, Finance &amp; Accounting</a:t>
            </a:r>
          </a:p>
        </p:txBody>
      </p:sp>
    </p:spTree>
    <p:extLst>
      <p:ext uri="{BB962C8B-B14F-4D97-AF65-F5344CB8AC3E}">
        <p14:creationId xmlns:p14="http://schemas.microsoft.com/office/powerpoint/2010/main" val="2266410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600" b="1" dirty="0">
                <a:latin typeface="Impact" panose="020B0806030902050204" pitchFamily="34" charset="0"/>
              </a:rPr>
              <a:t>The Tax Cuts and Jobs Act</a:t>
            </a:r>
            <a:endParaRPr lang="en-US" sz="3600" dirty="0"/>
          </a:p>
        </p:txBody>
      </p:sp>
      <p:sp>
        <p:nvSpPr>
          <p:cNvPr id="3" name="Content Placeholder 2"/>
          <p:cNvSpPr>
            <a:spLocks noGrp="1"/>
          </p:cNvSpPr>
          <p:nvPr>
            <p:ph idx="1"/>
          </p:nvPr>
        </p:nvSpPr>
        <p:spPr>
          <a:xfrm>
            <a:off x="381000" y="1524000"/>
            <a:ext cx="8686800" cy="5105400"/>
          </a:xfrm>
        </p:spPr>
        <p:txBody>
          <a:bodyPr/>
          <a:lstStyle/>
          <a:p>
            <a:pPr marL="0" indent="0">
              <a:spcBef>
                <a:spcPts val="0"/>
              </a:spcBef>
              <a:spcAft>
                <a:spcPts val="450"/>
              </a:spcAft>
              <a:buNone/>
            </a:pPr>
            <a:r>
              <a:rPr lang="en-US" sz="3600" b="1" u="sng" dirty="0"/>
              <a:t>Additional Significant Corporate changes</a:t>
            </a:r>
            <a:r>
              <a:rPr lang="en-US" sz="3600" b="1" dirty="0"/>
              <a:t>:</a:t>
            </a:r>
          </a:p>
          <a:p>
            <a:pPr>
              <a:spcBef>
                <a:spcPts val="0"/>
              </a:spcBef>
              <a:spcAft>
                <a:spcPts val="450"/>
              </a:spcAft>
            </a:pPr>
            <a:r>
              <a:rPr lang="en-US" sz="3600" dirty="0"/>
              <a:t>Self-created property (patents, inventions, etc.) excluded from capital asset category</a:t>
            </a:r>
          </a:p>
          <a:p>
            <a:pPr>
              <a:spcBef>
                <a:spcPts val="0"/>
              </a:spcBef>
              <a:spcAft>
                <a:spcPts val="450"/>
              </a:spcAft>
            </a:pPr>
            <a:r>
              <a:rPr lang="en-US" sz="3600" dirty="0"/>
              <a:t>Luxury automobile depreciation limits increased</a:t>
            </a:r>
          </a:p>
          <a:p>
            <a:pPr>
              <a:spcBef>
                <a:spcPts val="0"/>
              </a:spcBef>
              <a:spcAft>
                <a:spcPts val="450"/>
              </a:spcAft>
            </a:pPr>
            <a:r>
              <a:rPr lang="en-US" sz="3600" dirty="0"/>
              <a:t>Computers removed from listed property</a:t>
            </a:r>
          </a:p>
          <a:p>
            <a:endParaRPr lang="en-US" dirty="0"/>
          </a:p>
        </p:txBody>
      </p:sp>
    </p:spTree>
    <p:extLst>
      <p:ext uri="{BB962C8B-B14F-4D97-AF65-F5344CB8AC3E}">
        <p14:creationId xmlns:p14="http://schemas.microsoft.com/office/powerpoint/2010/main" val="3642028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1143000"/>
          </a:xfrm>
        </p:spPr>
        <p:txBody>
          <a:bodyPr>
            <a:normAutofit/>
          </a:bodyPr>
          <a:lstStyle/>
          <a:p>
            <a:pPr algn="ctr"/>
            <a:r>
              <a:rPr lang="en-US" altLang="en-US" sz="3600" b="1" dirty="0">
                <a:latin typeface="Impact" panose="020B0806030902050204" pitchFamily="34" charset="0"/>
              </a:rPr>
              <a:t>The Tax Cuts and Jobs Act</a:t>
            </a:r>
            <a:endParaRPr lang="en-US" sz="3600" dirty="0"/>
          </a:p>
        </p:txBody>
      </p:sp>
      <p:sp>
        <p:nvSpPr>
          <p:cNvPr id="3" name="Content Placeholder 2"/>
          <p:cNvSpPr>
            <a:spLocks noGrp="1"/>
          </p:cNvSpPr>
          <p:nvPr>
            <p:ph idx="1"/>
          </p:nvPr>
        </p:nvSpPr>
        <p:spPr>
          <a:xfrm>
            <a:off x="457200" y="1143000"/>
            <a:ext cx="8534400" cy="5486400"/>
          </a:xfrm>
        </p:spPr>
        <p:txBody>
          <a:bodyPr>
            <a:normAutofit/>
          </a:bodyPr>
          <a:lstStyle/>
          <a:p>
            <a:pPr marL="0" indent="0">
              <a:spcBef>
                <a:spcPts val="0"/>
              </a:spcBef>
              <a:spcAft>
                <a:spcPts val="450"/>
              </a:spcAft>
              <a:buNone/>
            </a:pPr>
            <a:r>
              <a:rPr lang="en-US" b="1" u="sng" dirty="0"/>
              <a:t>Additional Significant Corporate changes</a:t>
            </a:r>
            <a:r>
              <a:rPr lang="en-US" b="1" dirty="0"/>
              <a:t>:</a:t>
            </a:r>
            <a:endParaRPr lang="en-US" b="1" u="sng" dirty="0"/>
          </a:p>
          <a:p>
            <a:pPr>
              <a:spcBef>
                <a:spcPts val="0"/>
              </a:spcBef>
              <a:spcAft>
                <a:spcPts val="450"/>
              </a:spcAft>
            </a:pPr>
            <a:r>
              <a:rPr lang="en-US" dirty="0"/>
              <a:t>No deduction for settlement amounts paid for sexual harassment subject to nondisclosure </a:t>
            </a:r>
          </a:p>
          <a:p>
            <a:pPr>
              <a:spcBef>
                <a:spcPts val="0"/>
              </a:spcBef>
              <a:spcAft>
                <a:spcPts val="450"/>
              </a:spcAft>
            </a:pPr>
            <a:r>
              <a:rPr lang="en-US" dirty="0"/>
              <a:t>Employee achievement awards changes</a:t>
            </a:r>
          </a:p>
          <a:p>
            <a:pPr>
              <a:spcBef>
                <a:spcPts val="0"/>
              </a:spcBef>
              <a:spcAft>
                <a:spcPts val="450"/>
              </a:spcAft>
            </a:pPr>
            <a:r>
              <a:rPr lang="en-US" dirty="0"/>
              <a:t>Tax-exempt organizations – Excise tax on compensation to covered employee over $1 M</a:t>
            </a:r>
          </a:p>
          <a:p>
            <a:pPr>
              <a:spcBef>
                <a:spcPts val="0"/>
              </a:spcBef>
              <a:spcAft>
                <a:spcPts val="450"/>
              </a:spcAft>
            </a:pPr>
            <a:r>
              <a:rPr lang="en-US" dirty="0"/>
              <a:t>UBIT separately computed for each trade or business activity</a:t>
            </a:r>
          </a:p>
          <a:p>
            <a:endParaRPr lang="en-US" dirty="0"/>
          </a:p>
        </p:txBody>
      </p:sp>
    </p:spTree>
    <p:extLst>
      <p:ext uri="{BB962C8B-B14F-4D97-AF65-F5344CB8AC3E}">
        <p14:creationId xmlns:p14="http://schemas.microsoft.com/office/powerpoint/2010/main" val="2130931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normAutofit/>
          </a:bodyPr>
          <a:lstStyle/>
          <a:p>
            <a:pPr algn="ctr"/>
            <a:r>
              <a:rPr lang="en-US" altLang="en-US" sz="3600" b="1" dirty="0">
                <a:latin typeface="Impact" panose="020B0806030902050204" pitchFamily="34" charset="0"/>
              </a:rPr>
              <a:t>The Tax Cuts and Jobs Act</a:t>
            </a:r>
            <a:endParaRPr lang="en-US" sz="3600" dirty="0"/>
          </a:p>
        </p:txBody>
      </p:sp>
      <p:sp>
        <p:nvSpPr>
          <p:cNvPr id="3" name="Content Placeholder 2"/>
          <p:cNvSpPr>
            <a:spLocks noGrp="1"/>
          </p:cNvSpPr>
          <p:nvPr>
            <p:ph idx="1"/>
          </p:nvPr>
        </p:nvSpPr>
        <p:spPr>
          <a:xfrm>
            <a:off x="381000" y="1143000"/>
            <a:ext cx="8763000" cy="5410200"/>
          </a:xfrm>
        </p:spPr>
        <p:txBody>
          <a:bodyPr>
            <a:normAutofit/>
          </a:bodyPr>
          <a:lstStyle/>
          <a:p>
            <a:pPr marL="0" indent="0">
              <a:spcBef>
                <a:spcPts val="0"/>
              </a:spcBef>
              <a:spcAft>
                <a:spcPts val="450"/>
              </a:spcAft>
              <a:buNone/>
            </a:pPr>
            <a:r>
              <a:rPr lang="en-US" u="sng" dirty="0"/>
              <a:t>Other IRS Proposed Regulations</a:t>
            </a:r>
            <a:r>
              <a:rPr lang="en-US" dirty="0"/>
              <a:t>:</a:t>
            </a:r>
          </a:p>
          <a:p>
            <a:pPr>
              <a:spcBef>
                <a:spcPts val="0"/>
              </a:spcBef>
              <a:spcAft>
                <a:spcPts val="450"/>
              </a:spcAft>
            </a:pPr>
            <a:r>
              <a:rPr lang="en-US" dirty="0"/>
              <a:t>Deductibility of state and local tax payments – Federal law will control characterization of payments regardless of state law</a:t>
            </a:r>
          </a:p>
          <a:p>
            <a:pPr>
              <a:spcBef>
                <a:spcPts val="0"/>
              </a:spcBef>
              <a:spcAft>
                <a:spcPts val="450"/>
              </a:spcAft>
            </a:pPr>
            <a:r>
              <a:rPr lang="en-US" dirty="0"/>
              <a:t>Requirement that all information returns, regardless of type, be taken into account for the 250 return threshold for electronic filing of documents. Would be effective for all returns filed after December 31, 2018</a:t>
            </a:r>
          </a:p>
          <a:p>
            <a:pPr marL="0" indent="0">
              <a:buNone/>
            </a:pPr>
            <a:endParaRPr lang="en-US" dirty="0"/>
          </a:p>
        </p:txBody>
      </p:sp>
    </p:spTree>
    <p:extLst>
      <p:ext uri="{BB962C8B-B14F-4D97-AF65-F5344CB8AC3E}">
        <p14:creationId xmlns:p14="http://schemas.microsoft.com/office/powerpoint/2010/main" val="810781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normAutofit/>
          </a:bodyPr>
          <a:lstStyle/>
          <a:p>
            <a:pPr algn="ctr"/>
            <a:r>
              <a:rPr lang="en-US" altLang="en-US" sz="3600" b="1" dirty="0">
                <a:latin typeface="Impact" panose="020B0806030902050204" pitchFamily="34" charset="0"/>
              </a:rPr>
              <a:t>The Tax Cuts and Jobs Act</a:t>
            </a:r>
            <a:endParaRPr lang="en-US" sz="3600" dirty="0"/>
          </a:p>
        </p:txBody>
      </p:sp>
      <p:sp>
        <p:nvSpPr>
          <p:cNvPr id="3" name="Content Placeholder 2"/>
          <p:cNvSpPr>
            <a:spLocks noGrp="1"/>
          </p:cNvSpPr>
          <p:nvPr>
            <p:ph idx="1"/>
          </p:nvPr>
        </p:nvSpPr>
        <p:spPr>
          <a:xfrm>
            <a:off x="381000" y="1143000"/>
            <a:ext cx="8686800" cy="4953000"/>
          </a:xfrm>
        </p:spPr>
        <p:txBody>
          <a:bodyPr/>
          <a:lstStyle/>
          <a:p>
            <a:pPr marL="0" indent="0">
              <a:buNone/>
            </a:pPr>
            <a:r>
              <a:rPr lang="en-US" altLang="en-US" b="1" u="sng" dirty="0"/>
              <a:t>Suspension of exclusion for qualified moving expense reimbursements</a:t>
            </a:r>
            <a:r>
              <a:rPr lang="en-US" altLang="en-US" b="1" dirty="0"/>
              <a:t>:</a:t>
            </a:r>
            <a:endParaRPr lang="en-US" altLang="en-US" b="1" u="sng" dirty="0"/>
          </a:p>
          <a:p>
            <a:pPr marL="0" indent="0">
              <a:buNone/>
            </a:pPr>
            <a:r>
              <a:rPr lang="en-US" altLang="en-US" dirty="0"/>
              <a:t>Under pre-enactment law, qualified moving expense  reimbursements were excludable from an employee’s gross income and from the employee’s wages for employment tax purposes. Such expenses included amounts received (directly or indirectly) from an employer as payment for (or reimbursement of) expenses that would have been deductible as moving expenses if directly paid or incurred by the employee. </a:t>
            </a:r>
          </a:p>
          <a:p>
            <a:endParaRPr lang="en-US" dirty="0"/>
          </a:p>
        </p:txBody>
      </p:sp>
    </p:spTree>
    <p:extLst>
      <p:ext uri="{BB962C8B-B14F-4D97-AF65-F5344CB8AC3E}">
        <p14:creationId xmlns:p14="http://schemas.microsoft.com/office/powerpoint/2010/main" val="2897879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normAutofit/>
          </a:bodyPr>
          <a:lstStyle/>
          <a:p>
            <a:pPr algn="ctr"/>
            <a:r>
              <a:rPr lang="en-US" altLang="en-US" sz="3600" b="1" dirty="0">
                <a:latin typeface="Impact" panose="020B0806030902050204" pitchFamily="34" charset="0"/>
              </a:rPr>
              <a:t>The Tax Cuts and Jobs Act</a:t>
            </a:r>
            <a:endParaRPr lang="en-US" sz="3600" dirty="0"/>
          </a:p>
        </p:txBody>
      </p:sp>
      <p:sp>
        <p:nvSpPr>
          <p:cNvPr id="3" name="Content Placeholder 2"/>
          <p:cNvSpPr>
            <a:spLocks noGrp="1"/>
          </p:cNvSpPr>
          <p:nvPr>
            <p:ph idx="1"/>
          </p:nvPr>
        </p:nvSpPr>
        <p:spPr>
          <a:xfrm>
            <a:off x="457200" y="1295400"/>
            <a:ext cx="8915400" cy="5334000"/>
          </a:xfrm>
        </p:spPr>
        <p:txBody>
          <a:bodyPr/>
          <a:lstStyle/>
          <a:p>
            <a:pPr marL="0" indent="0">
              <a:buNone/>
            </a:pPr>
            <a:r>
              <a:rPr lang="en-US" altLang="en-US" b="1" u="sng" dirty="0"/>
              <a:t>Suspension of exclusion for qualified moving expense reimbursements</a:t>
            </a:r>
            <a:r>
              <a:rPr lang="en-US" altLang="en-US" b="1" dirty="0"/>
              <a:t>:</a:t>
            </a:r>
            <a:endParaRPr lang="en-US" altLang="en-US" b="1" u="sng" dirty="0"/>
          </a:p>
          <a:p>
            <a:r>
              <a:rPr lang="en-US" altLang="en-US" dirty="0"/>
              <a:t>The new law suspends the exclusion from gross income and wages for qualified moving expense reimbursements for years 2018–2025.</a:t>
            </a:r>
          </a:p>
          <a:p>
            <a:r>
              <a:rPr lang="en-US" altLang="en-US" dirty="0"/>
              <a:t>The effective date is for tax years beginning after December 31, 2017.</a:t>
            </a:r>
          </a:p>
          <a:p>
            <a:endParaRPr lang="en-US" dirty="0"/>
          </a:p>
        </p:txBody>
      </p:sp>
    </p:spTree>
    <p:extLst>
      <p:ext uri="{BB962C8B-B14F-4D97-AF65-F5344CB8AC3E}">
        <p14:creationId xmlns:p14="http://schemas.microsoft.com/office/powerpoint/2010/main" val="683683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1"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The Tax Cuts and Jobs Act of 2017</a:t>
            </a:r>
          </a:p>
        </p:txBody>
      </p:sp>
      <p:sp>
        <p:nvSpPr>
          <p:cNvPr id="31746" name="Rectangle 3"/>
          <p:cNvSpPr>
            <a:spLocks noGrp="1" noChangeArrowheads="1"/>
          </p:cNvSpPr>
          <p:nvPr>
            <p:ph idx="1"/>
          </p:nvPr>
        </p:nvSpPr>
        <p:spPr>
          <a:xfrm>
            <a:off x="0" y="838200"/>
            <a:ext cx="9144000" cy="6019800"/>
          </a:xfrm>
        </p:spPr>
        <p:txBody>
          <a:bodyPr>
            <a:normAutofit/>
          </a:bodyPr>
          <a:lstStyle/>
          <a:p>
            <a:r>
              <a:rPr lang="en-US" altLang="en-US" b="1" dirty="0"/>
              <a:t>Section 118 changes: federal, state and local grants are now taxable income to corporations.</a:t>
            </a:r>
          </a:p>
          <a:p>
            <a:r>
              <a:rPr lang="en-US" altLang="en-US" dirty="0"/>
              <a:t>Under the Act, section118 is amended to provide that the term “contribution to the capital of the taxpayer” does not include “any contribution by any governmental entity or civic group (other than a contribution made by a shareholder as such).” </a:t>
            </a:r>
          </a:p>
          <a:p>
            <a:r>
              <a:rPr lang="en-US" altLang="en-US" dirty="0"/>
              <a:t>Accordingly, contributions of money or property to a corporation by a governmental entity will be includible in gross income (unless another exclusion applies). </a:t>
            </a:r>
          </a:p>
          <a:p>
            <a:endParaRPr lang="en-US" altLang="en-US" dirty="0"/>
          </a:p>
        </p:txBody>
      </p:sp>
    </p:spTree>
    <p:extLst>
      <p:ext uri="{BB962C8B-B14F-4D97-AF65-F5344CB8AC3E}">
        <p14:creationId xmlns:p14="http://schemas.microsoft.com/office/powerpoint/2010/main" val="1763030830"/>
      </p:ext>
    </p:extLst>
  </p:cSld>
  <p:clrMapOvr>
    <a:masterClrMapping/>
  </p:clrMapOvr>
  <p:transition spd="slow" advClick="0" advTm="15000"/>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1"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The Tax Cuts and Jobs Act of 2017</a:t>
            </a:r>
          </a:p>
        </p:txBody>
      </p:sp>
      <p:sp>
        <p:nvSpPr>
          <p:cNvPr id="31746" name="Rectangle 3"/>
          <p:cNvSpPr>
            <a:spLocks noGrp="1" noChangeArrowheads="1"/>
          </p:cNvSpPr>
          <p:nvPr>
            <p:ph idx="1"/>
          </p:nvPr>
        </p:nvSpPr>
        <p:spPr>
          <a:xfrm>
            <a:off x="0" y="838200"/>
            <a:ext cx="9144000" cy="6019800"/>
          </a:xfrm>
        </p:spPr>
        <p:txBody>
          <a:bodyPr>
            <a:normAutofit/>
          </a:bodyPr>
          <a:lstStyle/>
          <a:p>
            <a:r>
              <a:rPr lang="en-US" altLang="en-US" b="1" dirty="0"/>
              <a:t>Section 118 changes: federal, state and local grants are now taxable income to corporations.</a:t>
            </a:r>
          </a:p>
          <a:p>
            <a:r>
              <a:rPr lang="en-US" altLang="en-US" dirty="0"/>
              <a:t>Note that this may include FEMA funds(unless FEMA funds are more in the nature of insurance), government grants for broadband, energy efficiency etc.</a:t>
            </a:r>
          </a:p>
          <a:p>
            <a:r>
              <a:rPr lang="en-US" altLang="en-US" dirty="0"/>
              <a:t>The IRS has never ruled on the nature of FEMA funds and has never brought this issue up in an electric coop audit insofar as we are aware.</a:t>
            </a:r>
          </a:p>
          <a:p>
            <a:pPr marL="0" indent="0">
              <a:buNone/>
            </a:pPr>
            <a:endParaRPr lang="en-US" altLang="en-US" dirty="0"/>
          </a:p>
        </p:txBody>
      </p:sp>
    </p:spTree>
    <p:extLst>
      <p:ext uri="{BB962C8B-B14F-4D97-AF65-F5344CB8AC3E}">
        <p14:creationId xmlns:p14="http://schemas.microsoft.com/office/powerpoint/2010/main" val="1495960314"/>
      </p:ext>
    </p:extLst>
  </p:cSld>
  <p:clrMapOvr>
    <a:masterClrMapping/>
  </p:clrMapOvr>
  <p:transition spd="slow" advClick="0" advTm="1500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179" y="152400"/>
            <a:ext cx="7772400" cy="1143000"/>
          </a:xfrm>
        </p:spPr>
        <p:txBody>
          <a:bodyPr>
            <a:normAutofit/>
          </a:bodyPr>
          <a:lstStyle/>
          <a:p>
            <a:pPr algn="ctr"/>
            <a:r>
              <a:rPr lang="en-US" altLang="en-US" sz="3600" b="1" dirty="0">
                <a:latin typeface="Impact" panose="020B0806030902050204" pitchFamily="34" charset="0"/>
              </a:rPr>
              <a:t>The Tax Cuts and Jobs Act </a:t>
            </a:r>
            <a:endParaRPr lang="en-US" sz="3600" dirty="0"/>
          </a:p>
        </p:txBody>
      </p:sp>
      <p:sp>
        <p:nvSpPr>
          <p:cNvPr id="3" name="Content Placeholder 2"/>
          <p:cNvSpPr>
            <a:spLocks noGrp="1"/>
          </p:cNvSpPr>
          <p:nvPr>
            <p:ph idx="1"/>
          </p:nvPr>
        </p:nvSpPr>
        <p:spPr>
          <a:xfrm>
            <a:off x="533400" y="1143000"/>
            <a:ext cx="8382000" cy="5486400"/>
          </a:xfrm>
        </p:spPr>
        <p:txBody>
          <a:bodyPr/>
          <a:lstStyle/>
          <a:p>
            <a:r>
              <a:rPr lang="en-US" altLang="en-US" dirty="0"/>
              <a:t>Beginning in 2018, the Act instituted a 21% excise tax on the compensation and excess severance of tax exempt covered employees in excess of $1 million.</a:t>
            </a:r>
          </a:p>
          <a:p>
            <a:r>
              <a:rPr lang="en-US" altLang="en-US" dirty="0"/>
              <a:t>This matches the excise tax on taxable corporation compensation.</a:t>
            </a:r>
          </a:p>
          <a:p>
            <a:pPr marL="0" indent="0">
              <a:buNone/>
            </a:pPr>
            <a:endParaRPr lang="en-US" altLang="en-US" dirty="0"/>
          </a:p>
          <a:p>
            <a:endParaRPr lang="en-US" dirty="0"/>
          </a:p>
        </p:txBody>
      </p:sp>
      <p:sp>
        <p:nvSpPr>
          <p:cNvPr id="4" name="Date Placeholder 3">
            <a:extLst>
              <a:ext uri="{FF2B5EF4-FFF2-40B4-BE49-F238E27FC236}">
                <a16:creationId xmlns:a16="http://schemas.microsoft.com/office/drawing/2014/main" id="{68FCF30F-37D7-4AD8-98F2-F494D1C68B9F}"/>
              </a:ext>
            </a:extLst>
          </p:cNvPr>
          <p:cNvSpPr>
            <a:spLocks noGrp="1"/>
          </p:cNvSpPr>
          <p:nvPr>
            <p:ph type="dt" sz="half" idx="10"/>
          </p:nvPr>
        </p:nvSpPr>
        <p:spPr/>
        <p:txBody>
          <a:bodyPr/>
          <a:lstStyle/>
          <a:p>
            <a:pPr>
              <a:defRPr/>
            </a:pPr>
            <a:r>
              <a:rPr lang="en-US" dirty="0"/>
              <a:t>2018</a:t>
            </a:r>
          </a:p>
        </p:txBody>
      </p:sp>
      <p:sp>
        <p:nvSpPr>
          <p:cNvPr id="5" name="Footer Placeholder 4">
            <a:extLst>
              <a:ext uri="{FF2B5EF4-FFF2-40B4-BE49-F238E27FC236}">
                <a16:creationId xmlns:a16="http://schemas.microsoft.com/office/drawing/2014/main" id="{8CB4577D-899B-4061-9C26-15CBF85E5D86}"/>
              </a:ext>
            </a:extLst>
          </p:cNvPr>
          <p:cNvSpPr>
            <a:spLocks noGrp="1"/>
          </p:cNvSpPr>
          <p:nvPr>
            <p:ph type="ftr" sz="quarter" idx="12"/>
          </p:nvPr>
        </p:nvSpPr>
        <p:spPr/>
        <p:txBody>
          <a:bodyPr/>
          <a:lstStyle/>
          <a:p>
            <a:pPr>
              <a:defRPr/>
            </a:pPr>
            <a:r>
              <a:rPr lang="en-US" dirty="0"/>
              <a:t>Tax, Finance &amp; Accounting Conference</a:t>
            </a:r>
          </a:p>
        </p:txBody>
      </p:sp>
      <p:sp>
        <p:nvSpPr>
          <p:cNvPr id="6" name="Slide Number Placeholder 5">
            <a:extLst>
              <a:ext uri="{FF2B5EF4-FFF2-40B4-BE49-F238E27FC236}">
                <a16:creationId xmlns:a16="http://schemas.microsoft.com/office/drawing/2014/main" id="{03B7F56B-DB20-432B-9CC0-BAAFFE4B3453}"/>
              </a:ext>
            </a:extLst>
          </p:cNvPr>
          <p:cNvSpPr>
            <a:spLocks noGrp="1"/>
          </p:cNvSpPr>
          <p:nvPr>
            <p:ph type="sldNum" sz="quarter" idx="11"/>
          </p:nvPr>
        </p:nvSpPr>
        <p:spPr/>
        <p:txBody>
          <a:bodyPr/>
          <a:lstStyle/>
          <a:p>
            <a:pPr>
              <a:defRPr/>
            </a:pPr>
            <a:fld id="{C946BB6D-7D52-4C36-8954-89DEA3006D9C}" type="slidenum">
              <a:rPr lang="en-US" smtClean="0"/>
              <a:pPr>
                <a:defRPr/>
              </a:pPr>
              <a:t>17</a:t>
            </a:fld>
            <a:endParaRPr lang="en-US" dirty="0"/>
          </a:p>
        </p:txBody>
      </p:sp>
    </p:spTree>
    <p:extLst>
      <p:ext uri="{BB962C8B-B14F-4D97-AF65-F5344CB8AC3E}">
        <p14:creationId xmlns:p14="http://schemas.microsoft.com/office/powerpoint/2010/main" val="1962798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179" y="152400"/>
            <a:ext cx="7772400" cy="1143000"/>
          </a:xfrm>
        </p:spPr>
        <p:txBody>
          <a:bodyPr>
            <a:normAutofit/>
          </a:bodyPr>
          <a:lstStyle/>
          <a:p>
            <a:pPr algn="ctr"/>
            <a:r>
              <a:rPr lang="en-US" altLang="en-US" sz="3600" b="1" dirty="0">
                <a:latin typeface="Impact" panose="020B0806030902050204" pitchFamily="34" charset="0"/>
              </a:rPr>
              <a:t>The Tax Cuts and Jobs Act </a:t>
            </a:r>
            <a:endParaRPr lang="en-US" sz="3600" dirty="0"/>
          </a:p>
        </p:txBody>
      </p:sp>
      <p:sp>
        <p:nvSpPr>
          <p:cNvPr id="3" name="Content Placeholder 2"/>
          <p:cNvSpPr>
            <a:spLocks noGrp="1"/>
          </p:cNvSpPr>
          <p:nvPr>
            <p:ph idx="1"/>
          </p:nvPr>
        </p:nvSpPr>
        <p:spPr>
          <a:xfrm>
            <a:off x="533400" y="1143000"/>
            <a:ext cx="8382000" cy="5486400"/>
          </a:xfrm>
        </p:spPr>
        <p:txBody>
          <a:bodyPr/>
          <a:lstStyle/>
          <a:p>
            <a:r>
              <a:rPr lang="en-US" altLang="en-US" dirty="0"/>
              <a:t>The Act defines a “covered employee” as any employee of a covered organization who is one of the five highest paid employees in any year after 2016.  Thus, the new excise tax can apply to any individual who is currently or was previously among the five highest paid employees of the organization after 2016 (even if the individual is no longer an employee).</a:t>
            </a:r>
          </a:p>
          <a:p>
            <a:endParaRPr lang="en-US" dirty="0"/>
          </a:p>
        </p:txBody>
      </p:sp>
      <p:sp>
        <p:nvSpPr>
          <p:cNvPr id="4" name="Date Placeholder 3">
            <a:extLst>
              <a:ext uri="{FF2B5EF4-FFF2-40B4-BE49-F238E27FC236}">
                <a16:creationId xmlns:a16="http://schemas.microsoft.com/office/drawing/2014/main" id="{E8F93B4D-A096-4074-8ACA-25C252852A85}"/>
              </a:ext>
            </a:extLst>
          </p:cNvPr>
          <p:cNvSpPr>
            <a:spLocks noGrp="1"/>
          </p:cNvSpPr>
          <p:nvPr>
            <p:ph type="dt" sz="half" idx="10"/>
          </p:nvPr>
        </p:nvSpPr>
        <p:spPr/>
        <p:txBody>
          <a:bodyPr/>
          <a:lstStyle/>
          <a:p>
            <a:pPr>
              <a:defRPr/>
            </a:pPr>
            <a:r>
              <a:rPr lang="en-US" dirty="0"/>
              <a:t>2018</a:t>
            </a:r>
          </a:p>
        </p:txBody>
      </p:sp>
      <p:sp>
        <p:nvSpPr>
          <p:cNvPr id="5" name="Footer Placeholder 4">
            <a:extLst>
              <a:ext uri="{FF2B5EF4-FFF2-40B4-BE49-F238E27FC236}">
                <a16:creationId xmlns:a16="http://schemas.microsoft.com/office/drawing/2014/main" id="{960B5C3E-A823-463B-818B-77FA5EECC7AC}"/>
              </a:ext>
            </a:extLst>
          </p:cNvPr>
          <p:cNvSpPr>
            <a:spLocks noGrp="1"/>
          </p:cNvSpPr>
          <p:nvPr>
            <p:ph type="ftr" sz="quarter" idx="12"/>
          </p:nvPr>
        </p:nvSpPr>
        <p:spPr/>
        <p:txBody>
          <a:bodyPr/>
          <a:lstStyle/>
          <a:p>
            <a:pPr>
              <a:defRPr/>
            </a:pPr>
            <a:r>
              <a:rPr lang="en-US" dirty="0"/>
              <a:t>Tax, Finance &amp; Accounting Conference</a:t>
            </a:r>
          </a:p>
        </p:txBody>
      </p:sp>
      <p:sp>
        <p:nvSpPr>
          <p:cNvPr id="6" name="Slide Number Placeholder 5">
            <a:extLst>
              <a:ext uri="{FF2B5EF4-FFF2-40B4-BE49-F238E27FC236}">
                <a16:creationId xmlns:a16="http://schemas.microsoft.com/office/drawing/2014/main" id="{9077ABA0-1BC5-4048-A7AE-C02734DA5160}"/>
              </a:ext>
            </a:extLst>
          </p:cNvPr>
          <p:cNvSpPr>
            <a:spLocks noGrp="1"/>
          </p:cNvSpPr>
          <p:nvPr>
            <p:ph type="sldNum" sz="quarter" idx="11"/>
          </p:nvPr>
        </p:nvSpPr>
        <p:spPr/>
        <p:txBody>
          <a:bodyPr/>
          <a:lstStyle/>
          <a:p>
            <a:pPr>
              <a:defRPr/>
            </a:pPr>
            <a:fld id="{C946BB6D-7D52-4C36-8954-89DEA3006D9C}" type="slidenum">
              <a:rPr lang="en-US" smtClean="0"/>
              <a:pPr>
                <a:defRPr/>
              </a:pPr>
              <a:t>18</a:t>
            </a:fld>
            <a:endParaRPr lang="en-US" dirty="0"/>
          </a:p>
        </p:txBody>
      </p:sp>
    </p:spTree>
    <p:extLst>
      <p:ext uri="{BB962C8B-B14F-4D97-AF65-F5344CB8AC3E}">
        <p14:creationId xmlns:p14="http://schemas.microsoft.com/office/powerpoint/2010/main" val="3632121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1143000"/>
          </a:xfrm>
        </p:spPr>
        <p:txBody>
          <a:bodyPr>
            <a:normAutofit/>
          </a:bodyPr>
          <a:lstStyle/>
          <a:p>
            <a:pPr algn="ctr"/>
            <a:r>
              <a:rPr lang="en-US" altLang="en-US" sz="3600" b="1" dirty="0">
                <a:latin typeface="Impact" panose="020B0806030902050204" pitchFamily="34" charset="0"/>
              </a:rPr>
              <a:t>The Tax Cuts and Jobs Act </a:t>
            </a:r>
            <a:endParaRPr lang="en-US" sz="3600" dirty="0"/>
          </a:p>
        </p:txBody>
      </p:sp>
      <p:sp>
        <p:nvSpPr>
          <p:cNvPr id="3" name="Content Placeholder 2"/>
          <p:cNvSpPr>
            <a:spLocks noGrp="1"/>
          </p:cNvSpPr>
          <p:nvPr>
            <p:ph idx="1"/>
          </p:nvPr>
        </p:nvSpPr>
        <p:spPr>
          <a:xfrm>
            <a:off x="533400" y="685800"/>
            <a:ext cx="8382000" cy="5943600"/>
          </a:xfrm>
        </p:spPr>
        <p:txBody>
          <a:bodyPr/>
          <a:lstStyle/>
          <a:p>
            <a:r>
              <a:rPr lang="en-US" altLang="en-US" dirty="0"/>
              <a:t>For this purpose, compensation is defined as all compensation subject to federal income tax withholding is counted for purposes of the excise tax.  </a:t>
            </a:r>
          </a:p>
          <a:p>
            <a:r>
              <a:rPr lang="en-US" altLang="en-US" dirty="0"/>
              <a:t>It also includes any amounts that are subject to taxation under Code section 457(f) (which applies to certain deferred compensation arrangements of covered tax exempt entities). </a:t>
            </a:r>
          </a:p>
          <a:p>
            <a:r>
              <a:rPr lang="en-US" altLang="en-US" dirty="0"/>
              <a:t> However, compensation does not include any Roth contributions made by the employee under the employer’s 401(k) or 403(b) plan. </a:t>
            </a:r>
          </a:p>
          <a:p>
            <a:endParaRPr lang="en-US" dirty="0"/>
          </a:p>
        </p:txBody>
      </p:sp>
      <p:sp>
        <p:nvSpPr>
          <p:cNvPr id="4" name="Date Placeholder 3">
            <a:extLst>
              <a:ext uri="{FF2B5EF4-FFF2-40B4-BE49-F238E27FC236}">
                <a16:creationId xmlns:a16="http://schemas.microsoft.com/office/drawing/2014/main" id="{79B1CD35-A990-4FAC-A2D7-83EC9DAB58B4}"/>
              </a:ext>
            </a:extLst>
          </p:cNvPr>
          <p:cNvSpPr>
            <a:spLocks noGrp="1"/>
          </p:cNvSpPr>
          <p:nvPr>
            <p:ph type="dt" sz="half" idx="10"/>
          </p:nvPr>
        </p:nvSpPr>
        <p:spPr/>
        <p:txBody>
          <a:bodyPr/>
          <a:lstStyle/>
          <a:p>
            <a:pPr>
              <a:defRPr/>
            </a:pPr>
            <a:r>
              <a:rPr lang="en-US" dirty="0"/>
              <a:t>2018</a:t>
            </a:r>
          </a:p>
        </p:txBody>
      </p:sp>
      <p:sp>
        <p:nvSpPr>
          <p:cNvPr id="5" name="Footer Placeholder 4">
            <a:extLst>
              <a:ext uri="{FF2B5EF4-FFF2-40B4-BE49-F238E27FC236}">
                <a16:creationId xmlns:a16="http://schemas.microsoft.com/office/drawing/2014/main" id="{210A0056-EC24-4022-B7AA-01AD05E28ACE}"/>
              </a:ext>
            </a:extLst>
          </p:cNvPr>
          <p:cNvSpPr>
            <a:spLocks noGrp="1"/>
          </p:cNvSpPr>
          <p:nvPr>
            <p:ph type="ftr" sz="quarter" idx="12"/>
          </p:nvPr>
        </p:nvSpPr>
        <p:spPr/>
        <p:txBody>
          <a:bodyPr/>
          <a:lstStyle/>
          <a:p>
            <a:pPr>
              <a:defRPr/>
            </a:pPr>
            <a:r>
              <a:rPr lang="en-US" dirty="0"/>
              <a:t>Tax, Finance &amp; Accounting Conference</a:t>
            </a:r>
          </a:p>
        </p:txBody>
      </p:sp>
      <p:sp>
        <p:nvSpPr>
          <p:cNvPr id="6" name="Slide Number Placeholder 5">
            <a:extLst>
              <a:ext uri="{FF2B5EF4-FFF2-40B4-BE49-F238E27FC236}">
                <a16:creationId xmlns:a16="http://schemas.microsoft.com/office/drawing/2014/main" id="{D80AFC46-F40C-4420-BA2E-F25050099BC8}"/>
              </a:ext>
            </a:extLst>
          </p:cNvPr>
          <p:cNvSpPr>
            <a:spLocks noGrp="1"/>
          </p:cNvSpPr>
          <p:nvPr>
            <p:ph type="sldNum" sz="quarter" idx="11"/>
          </p:nvPr>
        </p:nvSpPr>
        <p:spPr/>
        <p:txBody>
          <a:bodyPr/>
          <a:lstStyle/>
          <a:p>
            <a:pPr>
              <a:defRPr/>
            </a:pPr>
            <a:fld id="{C946BB6D-7D52-4C36-8954-89DEA3006D9C}" type="slidenum">
              <a:rPr lang="en-US" smtClean="0"/>
              <a:pPr>
                <a:defRPr/>
              </a:pPr>
              <a:t>19</a:t>
            </a:fld>
            <a:endParaRPr lang="en-US" dirty="0"/>
          </a:p>
        </p:txBody>
      </p:sp>
    </p:spTree>
    <p:extLst>
      <p:ext uri="{BB962C8B-B14F-4D97-AF65-F5344CB8AC3E}">
        <p14:creationId xmlns:p14="http://schemas.microsoft.com/office/powerpoint/2010/main" val="2224317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30594" y="1272770"/>
            <a:ext cx="5686763" cy="4295003"/>
          </a:xfrm>
        </p:spPr>
      </p:pic>
    </p:spTree>
    <p:extLst>
      <p:ext uri="{BB962C8B-B14F-4D97-AF65-F5344CB8AC3E}">
        <p14:creationId xmlns:p14="http://schemas.microsoft.com/office/powerpoint/2010/main" val="5954899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0"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The Tax Cuts and Jobs Act of 2017</a:t>
            </a:r>
          </a:p>
        </p:txBody>
      </p:sp>
      <p:sp>
        <p:nvSpPr>
          <p:cNvPr id="31746" name="Rectangle 3"/>
          <p:cNvSpPr>
            <a:spLocks noGrp="1" noChangeArrowheads="1"/>
          </p:cNvSpPr>
          <p:nvPr>
            <p:ph idx="1"/>
          </p:nvPr>
        </p:nvSpPr>
        <p:spPr>
          <a:xfrm>
            <a:off x="0" y="838200"/>
            <a:ext cx="9144000" cy="6019800"/>
          </a:xfrm>
        </p:spPr>
        <p:txBody>
          <a:bodyPr>
            <a:normAutofit/>
          </a:bodyPr>
          <a:lstStyle/>
          <a:p>
            <a:r>
              <a:rPr lang="en-US" altLang="en-US" dirty="0"/>
              <a:t>The solar ITC is a 30 percent tax credit for solar systems on residential (under Section 25D) and commercial (under Section 48) properties.</a:t>
            </a:r>
          </a:p>
          <a:p>
            <a:r>
              <a:rPr lang="en-US" altLang="en-US" dirty="0"/>
              <a:t>The existence of the </a:t>
            </a:r>
            <a:r>
              <a:rPr lang="en-US" altLang="en-US" b="1" i="1" u="sng" dirty="0"/>
              <a:t>solar ITC through 2021 </a:t>
            </a:r>
            <a:r>
              <a:rPr lang="en-US" altLang="en-US" dirty="0"/>
              <a:t>provides market certainty for companies to develop long-term investments that drive competition and technological innovation, which in turn, lowers costs for consumers.</a:t>
            </a:r>
          </a:p>
          <a:p>
            <a:r>
              <a:rPr lang="en-US" altLang="en-US" dirty="0"/>
              <a:t>The commercial and residential ITC were maintained under the Tax Cuts and Jobs Act of 2017.</a:t>
            </a:r>
          </a:p>
        </p:txBody>
      </p:sp>
    </p:spTree>
    <p:extLst>
      <p:ext uri="{BB962C8B-B14F-4D97-AF65-F5344CB8AC3E}">
        <p14:creationId xmlns:p14="http://schemas.microsoft.com/office/powerpoint/2010/main" val="922013184"/>
      </p:ext>
    </p:extLst>
  </p:cSld>
  <p:clrMapOvr>
    <a:masterClrMapping/>
  </p:clrMapOvr>
  <p:transition spd="slow" advClick="0" advTm="15000"/>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0"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The Tax Cuts and Jobs Act of 2017</a:t>
            </a:r>
          </a:p>
        </p:txBody>
      </p:sp>
      <p:sp>
        <p:nvSpPr>
          <p:cNvPr id="31746" name="Rectangle 3"/>
          <p:cNvSpPr>
            <a:spLocks noGrp="1" noChangeArrowheads="1"/>
          </p:cNvSpPr>
          <p:nvPr>
            <p:ph idx="1"/>
          </p:nvPr>
        </p:nvSpPr>
        <p:spPr>
          <a:xfrm>
            <a:off x="0" y="838200"/>
            <a:ext cx="9144000" cy="6019800"/>
          </a:xfrm>
        </p:spPr>
        <p:txBody>
          <a:bodyPr>
            <a:normAutofit/>
          </a:bodyPr>
          <a:lstStyle/>
          <a:p>
            <a:r>
              <a:rPr lang="en-US" altLang="en-US" dirty="0"/>
              <a:t>Tax reform did not change the prior tax law expiration dates of renewable tax incentives such as the production tax credit for wind which expires in 2019.</a:t>
            </a:r>
          </a:p>
          <a:p>
            <a:r>
              <a:rPr lang="en-US" altLang="en-US" dirty="0"/>
              <a:t>We will continue to work on certain renewable provisions and the nuclear production tax credit which we hope will be included in a tax extenders package to be taken up in 2018.</a:t>
            </a:r>
          </a:p>
          <a:p>
            <a:endParaRPr lang="en-US" altLang="en-US" dirty="0"/>
          </a:p>
          <a:p>
            <a:pPr marL="0" indent="0">
              <a:buNone/>
            </a:pPr>
            <a:endParaRPr lang="en-US" altLang="en-US" dirty="0"/>
          </a:p>
        </p:txBody>
      </p:sp>
    </p:spTree>
    <p:extLst>
      <p:ext uri="{BB962C8B-B14F-4D97-AF65-F5344CB8AC3E}">
        <p14:creationId xmlns:p14="http://schemas.microsoft.com/office/powerpoint/2010/main" val="3186731910"/>
      </p:ext>
    </p:extLst>
  </p:cSld>
  <p:clrMapOvr>
    <a:masterClrMapping/>
  </p:clrMapOvr>
  <p:transition spd="slow" advClick="0" advTm="1500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sz="6000" b="1" dirty="0"/>
              <a:t>Tax Extenders</a:t>
            </a:r>
          </a:p>
        </p:txBody>
      </p:sp>
    </p:spTree>
    <p:extLst>
      <p:ext uri="{BB962C8B-B14F-4D97-AF65-F5344CB8AC3E}">
        <p14:creationId xmlns:p14="http://schemas.microsoft.com/office/powerpoint/2010/main" val="1005402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0"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Bipartisan Budget Act of 2018</a:t>
            </a:r>
          </a:p>
        </p:txBody>
      </p:sp>
      <p:sp>
        <p:nvSpPr>
          <p:cNvPr id="31746" name="Rectangle 3"/>
          <p:cNvSpPr>
            <a:spLocks noGrp="1" noChangeArrowheads="1"/>
          </p:cNvSpPr>
          <p:nvPr>
            <p:ph idx="1"/>
          </p:nvPr>
        </p:nvSpPr>
        <p:spPr>
          <a:xfrm>
            <a:off x="0" y="838200"/>
            <a:ext cx="9144000" cy="6019800"/>
          </a:xfrm>
        </p:spPr>
        <p:txBody>
          <a:bodyPr>
            <a:normAutofit fontScale="85000" lnSpcReduction="10000"/>
          </a:bodyPr>
          <a:lstStyle/>
          <a:p>
            <a:r>
              <a:rPr lang="en-US" dirty="0"/>
              <a:t>On February 9, 2018, Congress passed, and the President signed into law, H.R. 1892, the “Bipartisan Budget Act of 2018” (P.L. 115-123) (the Act).</a:t>
            </a:r>
            <a:endParaRPr lang="en-US" altLang="en-US" dirty="0"/>
          </a:p>
          <a:p>
            <a:r>
              <a:rPr lang="en-US" b="1" i="1" u="sng" dirty="0"/>
              <a:t>Many renewable tax incentives and provisions expired on December 31, 2016 but were retroactively reinstated through December 31, 2017, unless otherwise noted below:</a:t>
            </a:r>
          </a:p>
          <a:p>
            <a:pPr lvl="0"/>
            <a:r>
              <a:rPr lang="en-US" dirty="0"/>
              <a:t>Section 25C, which provides a 10 percent credit for </a:t>
            </a:r>
            <a:r>
              <a:rPr lang="en-US" b="1" i="1" dirty="0"/>
              <a:t>qualified nonbusiness energy property;</a:t>
            </a:r>
          </a:p>
          <a:p>
            <a:pPr lvl="0"/>
            <a:r>
              <a:rPr lang="en-US" dirty="0"/>
              <a:t>Section 25D credit for </a:t>
            </a:r>
            <a:r>
              <a:rPr lang="en-US" b="1" i="1" u="sng" dirty="0"/>
              <a:t>residential energy property for qualified fuel cell property, small wind energy property, geothermal heat pump property, qualified solar electric property, and solar water heating property</a:t>
            </a:r>
            <a:r>
              <a:rPr lang="en-US" dirty="0"/>
              <a:t>. It should be duly noted that this incentive was extended through 2021;</a:t>
            </a:r>
          </a:p>
          <a:p>
            <a:pPr lvl="0"/>
            <a:r>
              <a:rPr lang="en-US" dirty="0"/>
              <a:t>Section 30B, which provides a </a:t>
            </a:r>
            <a:r>
              <a:rPr lang="en-US" b="1" i="1" u="sng" dirty="0"/>
              <a:t>credit for qualified fuel cell motor vehicles;</a:t>
            </a:r>
          </a:p>
          <a:p>
            <a:pPr marL="0" indent="0">
              <a:buNone/>
            </a:pPr>
            <a:endParaRPr lang="en-US" altLang="en-US" dirty="0"/>
          </a:p>
        </p:txBody>
      </p:sp>
    </p:spTree>
    <p:extLst>
      <p:ext uri="{BB962C8B-B14F-4D97-AF65-F5344CB8AC3E}">
        <p14:creationId xmlns:p14="http://schemas.microsoft.com/office/powerpoint/2010/main" val="3268617283"/>
      </p:ext>
    </p:extLst>
  </p:cSld>
  <p:clrMapOvr>
    <a:masterClrMapping/>
  </p:clrMapOvr>
  <p:transition spd="slow" advClick="0" advTm="15000"/>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0"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Bipartisan Budget Act of 2018</a:t>
            </a:r>
          </a:p>
        </p:txBody>
      </p:sp>
      <p:sp>
        <p:nvSpPr>
          <p:cNvPr id="31746" name="Rectangle 3"/>
          <p:cNvSpPr>
            <a:spLocks noGrp="1" noChangeArrowheads="1"/>
          </p:cNvSpPr>
          <p:nvPr>
            <p:ph idx="1"/>
          </p:nvPr>
        </p:nvSpPr>
        <p:spPr>
          <a:xfrm>
            <a:off x="0" y="838200"/>
            <a:ext cx="9144000" cy="6019800"/>
          </a:xfrm>
        </p:spPr>
        <p:txBody>
          <a:bodyPr>
            <a:normAutofit fontScale="92500" lnSpcReduction="20000"/>
          </a:bodyPr>
          <a:lstStyle/>
          <a:p>
            <a:pPr lvl="0"/>
            <a:r>
              <a:rPr lang="en-US" dirty="0"/>
              <a:t>Section 30C, which provides </a:t>
            </a:r>
            <a:r>
              <a:rPr lang="en-US" b="1" i="1" u="sng" dirty="0"/>
              <a:t>a 30 percent credit for the cost of alternative (non-hydrogen) fuel vehicle refueling property;</a:t>
            </a:r>
          </a:p>
          <a:p>
            <a:pPr lvl="0"/>
            <a:r>
              <a:rPr lang="en-US" dirty="0"/>
              <a:t>Section 40(b)(6), which provides a </a:t>
            </a:r>
            <a:r>
              <a:rPr lang="en-US" b="1" i="1" u="sng" dirty="0"/>
              <a:t>credit for each gallon of qualified second-generation biofuel produced;</a:t>
            </a:r>
          </a:p>
          <a:p>
            <a:pPr lvl="0"/>
            <a:r>
              <a:rPr lang="en-US" dirty="0"/>
              <a:t>Section 40A credit for </a:t>
            </a:r>
            <a:r>
              <a:rPr lang="en-US" b="1" i="1" u="sng" dirty="0"/>
              <a:t>biodiesel and renewable diesel, which includes the biodiesel mixture credit, the biodiesel credit and the small agri-biodiesel producer credit;</a:t>
            </a:r>
          </a:p>
          <a:p>
            <a:pPr lvl="0"/>
            <a:r>
              <a:rPr lang="en-US" dirty="0"/>
              <a:t>Section 45L, which provides </a:t>
            </a:r>
            <a:r>
              <a:rPr lang="en-US" b="1" i="1" u="sng" dirty="0"/>
              <a:t>a credit for each qualified new energy-efficient home constructed by an eligible contractor and acquired by a person from the eligible contractor for use as a residence during the tax year;</a:t>
            </a:r>
          </a:p>
        </p:txBody>
      </p:sp>
    </p:spTree>
    <p:extLst>
      <p:ext uri="{BB962C8B-B14F-4D97-AF65-F5344CB8AC3E}">
        <p14:creationId xmlns:p14="http://schemas.microsoft.com/office/powerpoint/2010/main" val="428748962"/>
      </p:ext>
    </p:extLst>
  </p:cSld>
  <p:clrMapOvr>
    <a:masterClrMapping/>
  </p:clrMapOvr>
  <p:transition spd="slow" advClick="0" advTm="15000"/>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0"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Bipartisan Budget Act of 2018</a:t>
            </a:r>
          </a:p>
        </p:txBody>
      </p:sp>
      <p:sp>
        <p:nvSpPr>
          <p:cNvPr id="31746" name="Rectangle 3"/>
          <p:cNvSpPr>
            <a:spLocks noGrp="1" noChangeArrowheads="1"/>
          </p:cNvSpPr>
          <p:nvPr>
            <p:ph idx="1"/>
          </p:nvPr>
        </p:nvSpPr>
        <p:spPr>
          <a:xfrm>
            <a:off x="0" y="838200"/>
            <a:ext cx="9144000" cy="6019800"/>
          </a:xfrm>
        </p:spPr>
        <p:txBody>
          <a:bodyPr>
            <a:normAutofit fontScale="92500" lnSpcReduction="10000"/>
          </a:bodyPr>
          <a:lstStyle/>
          <a:p>
            <a:pPr lvl="0"/>
            <a:r>
              <a:rPr lang="en-US" dirty="0"/>
              <a:t>Section 48 investment tax credits </a:t>
            </a:r>
            <a:r>
              <a:rPr lang="en-US" b="1" i="1" u="sng" dirty="0"/>
              <a:t>(ITC) for fiber-optic solar lighting system, small wind energy, qualified fuel cell (it should be noted these credits were extended through 2021, subject to the following phase-out requirements):  </a:t>
            </a:r>
          </a:p>
          <a:p>
            <a:pPr lvl="1"/>
            <a:r>
              <a:rPr lang="en-US" dirty="0"/>
              <a:t>If construction begins before 2020 and the asset is placed in service by the end of 2023, the ITC percentage is 30%, </a:t>
            </a:r>
          </a:p>
          <a:p>
            <a:pPr lvl="1"/>
            <a:r>
              <a:rPr lang="en-US" dirty="0"/>
              <a:t>If construction begins in 2020 and the asset is placed in service by the end of 2023, the ITC percentage is 26%, </a:t>
            </a:r>
          </a:p>
          <a:p>
            <a:pPr lvl="1"/>
            <a:r>
              <a:rPr lang="en-US" dirty="0"/>
              <a:t>If construction begins in 2021 and the asset is placed in service by the end of 2023, the ITC percentage is 22%, and</a:t>
            </a:r>
          </a:p>
          <a:p>
            <a:pPr lvl="1"/>
            <a:r>
              <a:rPr lang="en-US" dirty="0"/>
              <a:t>If construction of these facilities begins after 2021 or the project is not placed in service by the end of 2023, no ITC would be available.</a:t>
            </a:r>
          </a:p>
          <a:p>
            <a:endParaRPr lang="en-US" altLang="en-US" dirty="0"/>
          </a:p>
          <a:p>
            <a:pPr marL="0" indent="0">
              <a:buNone/>
            </a:pPr>
            <a:endParaRPr lang="en-US" altLang="en-US" dirty="0"/>
          </a:p>
        </p:txBody>
      </p:sp>
    </p:spTree>
    <p:extLst>
      <p:ext uri="{BB962C8B-B14F-4D97-AF65-F5344CB8AC3E}">
        <p14:creationId xmlns:p14="http://schemas.microsoft.com/office/powerpoint/2010/main" val="95693253"/>
      </p:ext>
    </p:extLst>
  </p:cSld>
  <p:clrMapOvr>
    <a:masterClrMapping/>
  </p:clrMapOvr>
  <p:transition spd="slow" advClick="0" advTm="15000"/>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0"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Bipartisan Budget Act of 2018</a:t>
            </a:r>
          </a:p>
        </p:txBody>
      </p:sp>
      <p:sp>
        <p:nvSpPr>
          <p:cNvPr id="31746" name="Rectangle 3"/>
          <p:cNvSpPr>
            <a:spLocks noGrp="1" noChangeArrowheads="1"/>
          </p:cNvSpPr>
          <p:nvPr>
            <p:ph idx="1"/>
          </p:nvPr>
        </p:nvSpPr>
        <p:spPr>
          <a:xfrm>
            <a:off x="0" y="838200"/>
            <a:ext cx="9144000" cy="6019800"/>
          </a:xfrm>
        </p:spPr>
        <p:txBody>
          <a:bodyPr>
            <a:normAutofit lnSpcReduction="10000"/>
          </a:bodyPr>
          <a:lstStyle/>
          <a:p>
            <a:pPr lvl="0"/>
            <a:r>
              <a:rPr lang="en-US" b="1" i="1" u="sng" dirty="0"/>
              <a:t>Qualified microturbine, combined heat and power, and geothermal heat pump facilities are entitled to a 10% ITC if construction begins before 2022;</a:t>
            </a:r>
          </a:p>
          <a:p>
            <a:pPr lvl="0"/>
            <a:r>
              <a:rPr lang="en-US" dirty="0"/>
              <a:t>Section 168(l), which provides a </a:t>
            </a:r>
            <a:r>
              <a:rPr lang="en-US" b="1" i="1" u="sng" dirty="0"/>
              <a:t>depreciation allowance equal to 50 percent of the adjusted basis of qualified second-generation biofuel plant property;</a:t>
            </a:r>
          </a:p>
          <a:p>
            <a:r>
              <a:rPr lang="en-US" dirty="0"/>
              <a:t>Section 179D </a:t>
            </a:r>
            <a:r>
              <a:rPr lang="en-US" b="1" i="1" u="sng" dirty="0"/>
              <a:t>energy tax deduction for building envelope efficiency in connection to energy efficient lighting systems, energy efficient HVAC systems; and/or an energy efficient building envelope (such as windows, doors, roofs, insulation, etc.);</a:t>
            </a:r>
          </a:p>
          <a:p>
            <a:pPr marL="0" indent="0">
              <a:buNone/>
            </a:pPr>
            <a:endParaRPr lang="en-US" altLang="en-US" dirty="0"/>
          </a:p>
        </p:txBody>
      </p:sp>
    </p:spTree>
    <p:extLst>
      <p:ext uri="{BB962C8B-B14F-4D97-AF65-F5344CB8AC3E}">
        <p14:creationId xmlns:p14="http://schemas.microsoft.com/office/powerpoint/2010/main" val="4292505966"/>
      </p:ext>
    </p:extLst>
  </p:cSld>
  <p:clrMapOvr>
    <a:masterClrMapping/>
  </p:clrMapOvr>
  <p:transition spd="slow" advClick="0" advTm="15000"/>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0"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Bipartisan Budget Act of 2018</a:t>
            </a:r>
          </a:p>
        </p:txBody>
      </p:sp>
      <p:sp>
        <p:nvSpPr>
          <p:cNvPr id="31746" name="Rectangle 3"/>
          <p:cNvSpPr>
            <a:spLocks noGrp="1" noChangeArrowheads="1"/>
          </p:cNvSpPr>
          <p:nvPr>
            <p:ph idx="1"/>
          </p:nvPr>
        </p:nvSpPr>
        <p:spPr>
          <a:xfrm>
            <a:off x="0" y="838200"/>
            <a:ext cx="9144000" cy="6019800"/>
          </a:xfrm>
        </p:spPr>
        <p:txBody>
          <a:bodyPr>
            <a:normAutofit fontScale="92500" lnSpcReduction="10000"/>
          </a:bodyPr>
          <a:lstStyle/>
          <a:p>
            <a:pPr lvl="0"/>
            <a:r>
              <a:rPr lang="en-US" b="1" i="1" u="sng" dirty="0"/>
              <a:t>The Production Tax Credit </a:t>
            </a:r>
            <a:r>
              <a:rPr lang="en-US" dirty="0"/>
              <a:t>(PTC) under Section 45 (and ITC in lieu of PTC for facilities described in Section 45) is available, </a:t>
            </a:r>
            <a:r>
              <a:rPr lang="en-US" b="1" i="1" u="sng" dirty="0"/>
              <a:t>retroactive to January 1, 2017, for the following facilities if construction began by December 31, 2017:</a:t>
            </a:r>
          </a:p>
          <a:p>
            <a:pPr lvl="1"/>
            <a:r>
              <a:rPr lang="en-US" b="1" i="1" u="sng" dirty="0"/>
              <a:t>Closed-loop biomass,</a:t>
            </a:r>
          </a:p>
          <a:p>
            <a:pPr lvl="1"/>
            <a:r>
              <a:rPr lang="en-US" b="1" i="1" u="sng" dirty="0"/>
              <a:t>Open-loop biomass,</a:t>
            </a:r>
          </a:p>
          <a:p>
            <a:pPr lvl="1"/>
            <a:r>
              <a:rPr lang="en-US" b="1" i="1" u="sng" dirty="0"/>
              <a:t>Geothermal energy,</a:t>
            </a:r>
          </a:p>
          <a:p>
            <a:pPr lvl="1"/>
            <a:r>
              <a:rPr lang="en-US" b="1" i="1" u="sng" dirty="0"/>
              <a:t>Landfill gas,</a:t>
            </a:r>
          </a:p>
          <a:p>
            <a:pPr lvl="1"/>
            <a:r>
              <a:rPr lang="en-US" b="1" i="1" u="sng" dirty="0"/>
              <a:t>Trash,</a:t>
            </a:r>
          </a:p>
          <a:p>
            <a:pPr lvl="1"/>
            <a:r>
              <a:rPr lang="en-US" b="1" i="1" u="sng" dirty="0"/>
              <a:t>Qualified hydropower, and</a:t>
            </a:r>
          </a:p>
          <a:p>
            <a:pPr lvl="1"/>
            <a:r>
              <a:rPr lang="en-US" b="1" i="1" u="sng" dirty="0"/>
              <a:t>Marine and hydrokinetic renewable energy.</a:t>
            </a:r>
          </a:p>
          <a:p>
            <a:pPr lvl="0"/>
            <a:r>
              <a:rPr lang="en-US" dirty="0"/>
              <a:t>Nuclear PTC for advanced nuclear power facilities </a:t>
            </a:r>
          </a:p>
          <a:p>
            <a:pPr marL="0" indent="0">
              <a:buNone/>
            </a:pPr>
            <a:endParaRPr lang="en-US" altLang="en-US" dirty="0"/>
          </a:p>
        </p:txBody>
      </p:sp>
    </p:spTree>
    <p:extLst>
      <p:ext uri="{BB962C8B-B14F-4D97-AF65-F5344CB8AC3E}">
        <p14:creationId xmlns:p14="http://schemas.microsoft.com/office/powerpoint/2010/main" val="1688546966"/>
      </p:ext>
    </p:extLst>
  </p:cSld>
  <p:clrMapOvr>
    <a:masterClrMapping/>
  </p:clrMapOvr>
  <p:transition spd="slow" advClick="0" advTm="15000"/>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0"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Bipartisan Budget Act of 2018</a:t>
            </a:r>
          </a:p>
        </p:txBody>
      </p:sp>
      <p:sp>
        <p:nvSpPr>
          <p:cNvPr id="31746" name="Rectangle 3"/>
          <p:cNvSpPr>
            <a:spLocks noGrp="1" noChangeArrowheads="1"/>
          </p:cNvSpPr>
          <p:nvPr>
            <p:ph idx="1"/>
          </p:nvPr>
        </p:nvSpPr>
        <p:spPr>
          <a:xfrm>
            <a:off x="0" y="838200"/>
            <a:ext cx="9144000" cy="6019800"/>
          </a:xfrm>
        </p:spPr>
        <p:txBody>
          <a:bodyPr>
            <a:normAutofit fontScale="92500" lnSpcReduction="20000"/>
          </a:bodyPr>
          <a:lstStyle/>
          <a:p>
            <a:r>
              <a:rPr lang="en-US" dirty="0"/>
              <a:t>Additionally, the act amends Code Section 45Q which provides a credit for sequestration of carbon dioxide captured and disposed of by the taxpayer in secure geological storage or used by the taxpayer via tertiary injection in a qualified enhanced oil or natural gas recovery project.  </a:t>
            </a:r>
          </a:p>
          <a:p>
            <a:r>
              <a:rPr lang="en-US" dirty="0"/>
              <a:t>Qualified carbon dioxide is carbon dioxide captured from an industrial source that would otherwise be released into the atmosphere as industrial emission of greenhouse gas, and is measured at the source of capture and verified at the point of disposal or injection.  </a:t>
            </a:r>
          </a:p>
          <a:p>
            <a:r>
              <a:rPr lang="en-US" dirty="0"/>
              <a:t>The new Code Section 45Q increases the amount of the credit, the window for carbon capture projects, and the number of years to claim the credits.</a:t>
            </a:r>
          </a:p>
          <a:p>
            <a:pPr marL="0" indent="0">
              <a:buNone/>
            </a:pPr>
            <a:endParaRPr lang="en-US" altLang="en-US" dirty="0"/>
          </a:p>
        </p:txBody>
      </p:sp>
    </p:spTree>
    <p:extLst>
      <p:ext uri="{BB962C8B-B14F-4D97-AF65-F5344CB8AC3E}">
        <p14:creationId xmlns:p14="http://schemas.microsoft.com/office/powerpoint/2010/main" val="2977556968"/>
      </p:ext>
    </p:extLst>
  </p:cSld>
  <p:clrMapOvr>
    <a:masterClrMapping/>
  </p:clrMapOvr>
  <p:transition spd="slow" advClick="0" advTm="15000"/>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0"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Bipartisan Budget Act of 2018</a:t>
            </a:r>
          </a:p>
        </p:txBody>
      </p:sp>
      <p:sp>
        <p:nvSpPr>
          <p:cNvPr id="31746" name="Rectangle 3"/>
          <p:cNvSpPr>
            <a:spLocks noGrp="1" noChangeArrowheads="1"/>
          </p:cNvSpPr>
          <p:nvPr>
            <p:ph idx="1"/>
          </p:nvPr>
        </p:nvSpPr>
        <p:spPr>
          <a:xfrm>
            <a:off x="0" y="838200"/>
            <a:ext cx="9144000" cy="6019800"/>
          </a:xfrm>
        </p:spPr>
        <p:txBody>
          <a:bodyPr>
            <a:normAutofit/>
          </a:bodyPr>
          <a:lstStyle/>
          <a:p>
            <a:r>
              <a:rPr lang="en-US" altLang="en-US" dirty="0"/>
              <a:t>The 45Q tax credits could prove to be just the cure the industry needs. </a:t>
            </a:r>
          </a:p>
          <a:p>
            <a:r>
              <a:rPr lang="en-US" altLang="en-US" dirty="0"/>
              <a:t>Any new fossil-fuel power plant or carbon-dioxide producing industry that commences construction before 2024 is eligible for tax credits for up to 12 years (a time cap on the credits). </a:t>
            </a:r>
          </a:p>
          <a:p>
            <a:r>
              <a:rPr lang="en-US" altLang="en-US" dirty="0"/>
              <a:t>The tax credits offered are per metric ton of carbon dioxide captured: $30 if the carbon dioxide is put to use (pushing out oil from depleting fields is the most popular use) or $50 if it is simply buried in underground storage.</a:t>
            </a:r>
          </a:p>
        </p:txBody>
      </p:sp>
    </p:spTree>
    <p:extLst>
      <p:ext uri="{BB962C8B-B14F-4D97-AF65-F5344CB8AC3E}">
        <p14:creationId xmlns:p14="http://schemas.microsoft.com/office/powerpoint/2010/main" val="3044775060"/>
      </p:ext>
    </p:extLst>
  </p:cSld>
  <p:clrMapOvr>
    <a:masterClrMapping/>
  </p:clrMapOvr>
  <p:transition spd="slow" advClick="0" advTm="15000"/>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0" y="7239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The Tax Cuts and Jobs Act of 2017</a:t>
            </a:r>
          </a:p>
        </p:txBody>
      </p:sp>
      <p:sp>
        <p:nvSpPr>
          <p:cNvPr id="31746" name="Rectangle 3"/>
          <p:cNvSpPr>
            <a:spLocks noGrp="1" noChangeArrowheads="1"/>
          </p:cNvSpPr>
          <p:nvPr>
            <p:ph idx="1"/>
          </p:nvPr>
        </p:nvSpPr>
        <p:spPr>
          <a:xfrm>
            <a:off x="0" y="762000"/>
            <a:ext cx="9144000" cy="6248400"/>
          </a:xfrm>
        </p:spPr>
        <p:txBody>
          <a:bodyPr>
            <a:normAutofit fontScale="85000" lnSpcReduction="20000"/>
          </a:bodyPr>
          <a:lstStyle/>
          <a:p>
            <a:r>
              <a:rPr lang="en-US" altLang="en-US" b="1" dirty="0"/>
              <a:t>Maintained current tax treatment of not-for-profit cooperatives </a:t>
            </a:r>
            <a:r>
              <a:rPr lang="en-US" altLang="en-US" dirty="0"/>
              <a:t>- Co-ops are able to keep their not-for-profit status </a:t>
            </a:r>
          </a:p>
          <a:p>
            <a:r>
              <a:rPr lang="en-US" altLang="en-US" b="1" dirty="0"/>
              <a:t>Maintained current tax treatment of entities created and owned by electric cooperatives*** </a:t>
            </a:r>
          </a:p>
          <a:p>
            <a:r>
              <a:rPr lang="en-US" altLang="en-US" b="1" dirty="0"/>
              <a:t>Maintained current tax treatment of 401(K) Plan contributions </a:t>
            </a:r>
            <a:r>
              <a:rPr lang="en-US" altLang="en-US" dirty="0"/>
              <a:t>- Allows employees to save for retirement with pre-tax dollars </a:t>
            </a:r>
          </a:p>
          <a:p>
            <a:r>
              <a:rPr lang="en-US" altLang="en-US" b="1" dirty="0"/>
              <a:t>Interest Expense </a:t>
            </a:r>
            <a:r>
              <a:rPr lang="en-US" altLang="en-US" dirty="0"/>
              <a:t>- Interest for business purposes is generally deductible in the taxable year in which the interest is paid or accrued. Any interest that is disallowed may be carried forward indefinitely, and any excess limitation may be carried forward for three years. Senate amendment adopted in final report that the limitation(i.e. 30% of adjusted taxable income), which does not apply to certain regulated public utilities, also does not apply to  electric cooperatives.  </a:t>
            </a:r>
            <a:r>
              <a:rPr lang="en-US" altLang="en-US" b="1" dirty="0"/>
              <a:t>(Favorable - eliminates negative impact on taxable co-ops)</a:t>
            </a:r>
          </a:p>
          <a:p>
            <a:endParaRPr lang="en-US" altLang="en-US" dirty="0"/>
          </a:p>
        </p:txBody>
      </p:sp>
    </p:spTree>
    <p:extLst>
      <p:ext uri="{BB962C8B-B14F-4D97-AF65-F5344CB8AC3E}">
        <p14:creationId xmlns:p14="http://schemas.microsoft.com/office/powerpoint/2010/main" val="1498963518"/>
      </p:ext>
    </p:extLst>
  </p:cSld>
  <p:clrMapOvr>
    <a:masterClrMapping/>
  </p:clrMapOvr>
  <p:transition spd="slow" advClick="0" advTm="1500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sz="6000" b="1" dirty="0"/>
              <a:t>IRS Ruling on Batteries and Solar</a:t>
            </a:r>
          </a:p>
        </p:txBody>
      </p:sp>
    </p:spTree>
    <p:extLst>
      <p:ext uri="{BB962C8B-B14F-4D97-AF65-F5344CB8AC3E}">
        <p14:creationId xmlns:p14="http://schemas.microsoft.com/office/powerpoint/2010/main" val="1913795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0"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IRS Ruling on Batteries and Solar</a:t>
            </a:r>
          </a:p>
        </p:txBody>
      </p:sp>
      <p:sp>
        <p:nvSpPr>
          <p:cNvPr id="31746" name="Rectangle 3"/>
          <p:cNvSpPr>
            <a:spLocks noGrp="1" noChangeArrowheads="1"/>
          </p:cNvSpPr>
          <p:nvPr>
            <p:ph idx="1"/>
          </p:nvPr>
        </p:nvSpPr>
        <p:spPr>
          <a:xfrm>
            <a:off x="0" y="838200"/>
            <a:ext cx="9144000" cy="6019800"/>
          </a:xfrm>
        </p:spPr>
        <p:txBody>
          <a:bodyPr>
            <a:normAutofit fontScale="92500" lnSpcReduction="20000"/>
          </a:bodyPr>
          <a:lstStyle/>
          <a:p>
            <a:r>
              <a:rPr lang="en-US" dirty="0"/>
              <a:t>LTR 201809003, in which the Internal Revenue Service (“Service”) ruled that </a:t>
            </a:r>
            <a:r>
              <a:rPr lang="en-US" b="1" i="1" u="sng" dirty="0"/>
              <a:t>the cost of installing energy storage property to be integrated into other residential solar photovoltaic system property will qualify as a “qualified solar electric property expenditure” eligible for the tax credit under Internal Revenue Code (“Code”) section 25D.</a:t>
            </a:r>
          </a:p>
          <a:p>
            <a:r>
              <a:rPr lang="en-US" dirty="0"/>
              <a:t>The ruling provides that the battery is considered to be property that uses solar energy to generate electricity for use in Taxpayers’ dwelling unit located in the United States and used as a residence by them. </a:t>
            </a:r>
          </a:p>
          <a:p>
            <a:r>
              <a:rPr lang="en-US" dirty="0"/>
              <a:t>The software management tool portion is only considered part of the qualified solar electric property so long as it is required in monitoring the charging and discharging of solar energy. </a:t>
            </a:r>
          </a:p>
        </p:txBody>
      </p:sp>
    </p:spTree>
    <p:extLst>
      <p:ext uri="{BB962C8B-B14F-4D97-AF65-F5344CB8AC3E}">
        <p14:creationId xmlns:p14="http://schemas.microsoft.com/office/powerpoint/2010/main" val="3104988774"/>
      </p:ext>
    </p:extLst>
  </p:cSld>
  <p:clrMapOvr>
    <a:masterClrMapping/>
  </p:clrMapOvr>
  <p:transition spd="slow" advClick="0" advTm="15000"/>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0"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IRS Ruling on Batteries and Solar</a:t>
            </a:r>
          </a:p>
        </p:txBody>
      </p:sp>
      <p:sp>
        <p:nvSpPr>
          <p:cNvPr id="31746" name="Rectangle 3"/>
          <p:cNvSpPr>
            <a:spLocks noGrp="1" noChangeArrowheads="1"/>
          </p:cNvSpPr>
          <p:nvPr>
            <p:ph idx="1"/>
          </p:nvPr>
        </p:nvSpPr>
        <p:spPr>
          <a:xfrm>
            <a:off x="0" y="838200"/>
            <a:ext cx="9144000" cy="6019800"/>
          </a:xfrm>
        </p:spPr>
        <p:txBody>
          <a:bodyPr>
            <a:normAutofit/>
          </a:bodyPr>
          <a:lstStyle/>
          <a:p>
            <a:r>
              <a:rPr lang="en-US" dirty="0"/>
              <a:t>Additionally, labor costs that are properly allocable to the onsite preparation, assembly, or original installation of the Battery and for piping or wiring to interconnect the Battery to the home are eligible for the credit. </a:t>
            </a:r>
          </a:p>
          <a:p>
            <a:r>
              <a:rPr lang="en-US" dirty="0"/>
              <a:t>The applicable percentage in the case of Taxpayers’ request is 30 percent.</a:t>
            </a:r>
            <a:endParaRPr lang="en-US" altLang="en-US" dirty="0"/>
          </a:p>
          <a:p>
            <a:endParaRPr lang="en-US" altLang="en-US" dirty="0"/>
          </a:p>
        </p:txBody>
      </p:sp>
    </p:spTree>
    <p:extLst>
      <p:ext uri="{BB962C8B-B14F-4D97-AF65-F5344CB8AC3E}">
        <p14:creationId xmlns:p14="http://schemas.microsoft.com/office/powerpoint/2010/main" val="3334653332"/>
      </p:ext>
    </p:extLst>
  </p:cSld>
  <p:clrMapOvr>
    <a:masterClrMapping/>
  </p:clrMapOvr>
  <p:transition spd="slow" advClick="0" advTm="15000"/>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0"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Tax Reform 2.0?</a:t>
            </a:r>
          </a:p>
        </p:txBody>
      </p:sp>
      <p:sp>
        <p:nvSpPr>
          <p:cNvPr id="31746" name="Rectangle 3"/>
          <p:cNvSpPr>
            <a:spLocks noGrp="1" noChangeArrowheads="1"/>
          </p:cNvSpPr>
          <p:nvPr>
            <p:ph idx="1"/>
          </p:nvPr>
        </p:nvSpPr>
        <p:spPr>
          <a:xfrm>
            <a:off x="0" y="838200"/>
            <a:ext cx="9144000" cy="6019800"/>
          </a:xfrm>
        </p:spPr>
        <p:txBody>
          <a:bodyPr>
            <a:normAutofit/>
          </a:bodyPr>
          <a:lstStyle/>
          <a:p>
            <a:r>
              <a:rPr lang="en-US" altLang="en-US" dirty="0"/>
              <a:t>Current proposals would lock in the 2017 tax cuts for individuals and small businesses making them permanent – they would have expired in 2025.</a:t>
            </a:r>
          </a:p>
          <a:p>
            <a:r>
              <a:rPr lang="en-US" altLang="en-US" dirty="0"/>
              <a:t>Incentivize retirement savings</a:t>
            </a:r>
          </a:p>
          <a:p>
            <a:r>
              <a:rPr lang="en-US" altLang="en-US" dirty="0"/>
              <a:t>Introduce Universal Savings Accounts for families, expand 529 education accounts and create a new baby plan that would allow families to draw money out of retirement accounts penalty free.</a:t>
            </a:r>
          </a:p>
          <a:p>
            <a:r>
              <a:rPr lang="en-US" altLang="en-US" dirty="0"/>
              <a:t>Assist new businesses by allowing them to write off more of their start up costs.</a:t>
            </a:r>
          </a:p>
        </p:txBody>
      </p:sp>
    </p:spTree>
    <p:extLst>
      <p:ext uri="{BB962C8B-B14F-4D97-AF65-F5344CB8AC3E}">
        <p14:creationId xmlns:p14="http://schemas.microsoft.com/office/powerpoint/2010/main" val="650072112"/>
      </p:ext>
    </p:extLst>
  </p:cSld>
  <p:clrMapOvr>
    <a:masterClrMapping/>
  </p:clrMapOvr>
  <p:transition spd="slow" advClick="0" advTm="15000"/>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Content Placeholder 2"/>
          <p:cNvSpPr>
            <a:spLocks noGrp="1"/>
          </p:cNvSpPr>
          <p:nvPr>
            <p:ph idx="1"/>
          </p:nvPr>
        </p:nvSpPr>
        <p:spPr>
          <a:xfrm>
            <a:off x="2" y="1200150"/>
            <a:ext cx="9067800" cy="4800600"/>
          </a:xfrm>
        </p:spPr>
        <p:txBody>
          <a:bodyPr>
            <a:normAutofit/>
          </a:bodyPr>
          <a:lstStyle/>
          <a:p>
            <a:pPr marL="0" indent="0" algn="ctr">
              <a:spcBef>
                <a:spcPts val="536"/>
              </a:spcBef>
              <a:buNone/>
            </a:pPr>
            <a:r>
              <a:rPr lang="en-US" altLang="en-US" sz="5400" b="1" dirty="0"/>
              <a:t>Appendix</a:t>
            </a:r>
          </a:p>
        </p:txBody>
      </p:sp>
    </p:spTree>
    <p:extLst>
      <p:ext uri="{BB962C8B-B14F-4D97-AF65-F5344CB8AC3E}">
        <p14:creationId xmlns:p14="http://schemas.microsoft.com/office/powerpoint/2010/main" val="33221675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8001000" cy="696230"/>
          </a:xfrm>
        </p:spPr>
        <p:txBody>
          <a:bodyPr>
            <a:normAutofit fontScale="90000"/>
          </a:bodyPr>
          <a:lstStyle/>
          <a:p>
            <a:pPr algn="ctr"/>
            <a:r>
              <a:rPr lang="en-US" dirty="0"/>
              <a:t>Other Tax Changes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01123847"/>
              </p:ext>
            </p:extLst>
          </p:nvPr>
        </p:nvGraphicFramePr>
        <p:xfrm>
          <a:off x="381000" y="990600"/>
          <a:ext cx="8610600" cy="5715000"/>
        </p:xfrm>
        <a:graphic>
          <a:graphicData uri="http://schemas.openxmlformats.org/drawingml/2006/table">
            <a:tbl>
              <a:tblPr firstRow="1" bandRow="1">
                <a:tableStyleId>{5C22544A-7EE6-4342-B048-85BDC9FD1C3A}</a:tableStyleId>
              </a:tblPr>
              <a:tblGrid>
                <a:gridCol w="2870200">
                  <a:extLst>
                    <a:ext uri="{9D8B030D-6E8A-4147-A177-3AD203B41FA5}">
                      <a16:colId xmlns:a16="http://schemas.microsoft.com/office/drawing/2014/main" val="20000"/>
                    </a:ext>
                  </a:extLst>
                </a:gridCol>
                <a:gridCol w="2870200">
                  <a:extLst>
                    <a:ext uri="{9D8B030D-6E8A-4147-A177-3AD203B41FA5}">
                      <a16:colId xmlns:a16="http://schemas.microsoft.com/office/drawing/2014/main" val="20001"/>
                    </a:ext>
                  </a:extLst>
                </a:gridCol>
                <a:gridCol w="2870200">
                  <a:extLst>
                    <a:ext uri="{9D8B030D-6E8A-4147-A177-3AD203B41FA5}">
                      <a16:colId xmlns:a16="http://schemas.microsoft.com/office/drawing/2014/main" val="20002"/>
                    </a:ext>
                  </a:extLst>
                </a:gridCol>
              </a:tblGrid>
              <a:tr h="502462">
                <a:tc>
                  <a:txBody>
                    <a:bodyPr/>
                    <a:lstStyle/>
                    <a:p>
                      <a:pPr algn="ctr"/>
                      <a:r>
                        <a:rPr lang="en-US" sz="1800" dirty="0">
                          <a:solidFill>
                            <a:schemeClr val="bg2"/>
                          </a:solidFill>
                        </a:rPr>
                        <a:t>Topic</a:t>
                      </a:r>
                    </a:p>
                  </a:txBody>
                  <a:tcPr/>
                </a:tc>
                <a:tc>
                  <a:txBody>
                    <a:bodyPr/>
                    <a:lstStyle/>
                    <a:p>
                      <a:pPr algn="ctr"/>
                      <a:r>
                        <a:rPr lang="en-US" sz="1800" dirty="0">
                          <a:solidFill>
                            <a:schemeClr val="bg2"/>
                          </a:solidFill>
                        </a:rPr>
                        <a:t>Pre-Reform Law</a:t>
                      </a:r>
                    </a:p>
                  </a:txBody>
                  <a:tcPr/>
                </a:tc>
                <a:tc>
                  <a:txBody>
                    <a:bodyPr/>
                    <a:lstStyle/>
                    <a:p>
                      <a:pPr algn="ctr"/>
                      <a:r>
                        <a:rPr lang="en-US" sz="1800" dirty="0">
                          <a:solidFill>
                            <a:schemeClr val="bg2"/>
                          </a:solidFill>
                        </a:rPr>
                        <a:t>2017</a:t>
                      </a:r>
                      <a:r>
                        <a:rPr lang="en-US" sz="1800" baseline="0" dirty="0">
                          <a:solidFill>
                            <a:schemeClr val="bg2"/>
                          </a:solidFill>
                        </a:rPr>
                        <a:t> Act</a:t>
                      </a:r>
                    </a:p>
                  </a:txBody>
                  <a:tcPr/>
                </a:tc>
                <a:extLst>
                  <a:ext uri="{0D108BD9-81ED-4DB2-BD59-A6C34878D82A}">
                    <a16:rowId xmlns:a16="http://schemas.microsoft.com/office/drawing/2014/main" val="10000"/>
                  </a:ext>
                </a:extLst>
              </a:tr>
              <a:tr h="397590">
                <a:tc>
                  <a:txBody>
                    <a:bodyPr/>
                    <a:lstStyle/>
                    <a:p>
                      <a:r>
                        <a:rPr lang="en-US" sz="1100" dirty="0"/>
                        <a:t>Dividends Received Deduction</a:t>
                      </a:r>
                    </a:p>
                  </a:txBody>
                  <a:tcPr/>
                </a:tc>
                <a:tc>
                  <a:txBody>
                    <a:bodyPr/>
                    <a:lstStyle/>
                    <a:p>
                      <a:pPr algn="ctr"/>
                      <a:r>
                        <a:rPr lang="en-US" sz="1100" dirty="0"/>
                        <a:t>70% Deduction</a:t>
                      </a:r>
                    </a:p>
                  </a:txBody>
                  <a:tcPr/>
                </a:tc>
                <a:tc>
                  <a:txBody>
                    <a:bodyPr/>
                    <a:lstStyle/>
                    <a:p>
                      <a:pPr algn="ctr"/>
                      <a:r>
                        <a:rPr lang="en-US" sz="1100" dirty="0"/>
                        <a:t>50% Deduction</a:t>
                      </a:r>
                    </a:p>
                  </a:txBody>
                  <a:tcPr/>
                </a:tc>
                <a:extLst>
                  <a:ext uri="{0D108BD9-81ED-4DB2-BD59-A6C34878D82A}">
                    <a16:rowId xmlns:a16="http://schemas.microsoft.com/office/drawing/2014/main" val="10001"/>
                  </a:ext>
                </a:extLst>
              </a:tr>
              <a:tr h="1232052">
                <a:tc>
                  <a:txBody>
                    <a:bodyPr/>
                    <a:lstStyle/>
                    <a:p>
                      <a:r>
                        <a:rPr lang="en-US" sz="1100" dirty="0"/>
                        <a:t>Bonus Depreciation</a:t>
                      </a:r>
                    </a:p>
                  </a:txBody>
                  <a:tcPr/>
                </a:tc>
                <a:tc>
                  <a:txBody>
                    <a:bodyPr/>
                    <a:lstStyle/>
                    <a:p>
                      <a:pPr algn="ctr"/>
                      <a:r>
                        <a:rPr lang="en-US" sz="1100" dirty="0"/>
                        <a:t>50% expensing until 2019</a:t>
                      </a:r>
                    </a:p>
                  </a:txBody>
                  <a:tcPr/>
                </a:tc>
                <a:tc>
                  <a:txBody>
                    <a:bodyPr/>
                    <a:lstStyle/>
                    <a:p>
                      <a:pPr algn="ctr"/>
                      <a:r>
                        <a:rPr lang="en-US" sz="1100" dirty="0"/>
                        <a:t>100% expensing after 9/27/17</a:t>
                      </a:r>
                    </a:p>
                    <a:p>
                      <a:pPr algn="ctr"/>
                      <a:r>
                        <a:rPr lang="en-US" sz="1100" dirty="0"/>
                        <a:t>Phased out from 2024-2028</a:t>
                      </a:r>
                    </a:p>
                    <a:p>
                      <a:pPr algn="ctr"/>
                      <a:r>
                        <a:rPr lang="en-US" sz="1100" dirty="0"/>
                        <a:t>Available for used</a:t>
                      </a:r>
                      <a:r>
                        <a:rPr lang="en-US" sz="1100" baseline="0" dirty="0"/>
                        <a:t> property</a:t>
                      </a:r>
                    </a:p>
                    <a:p>
                      <a:pPr algn="ctr"/>
                      <a:r>
                        <a:rPr lang="en-US" sz="1100" baseline="0" dirty="0"/>
                        <a:t>G&amp;T property excluded after 12/31/17</a:t>
                      </a:r>
                      <a:endParaRPr lang="en-US" sz="1100" dirty="0"/>
                    </a:p>
                  </a:txBody>
                  <a:tcPr/>
                </a:tc>
                <a:extLst>
                  <a:ext uri="{0D108BD9-81ED-4DB2-BD59-A6C34878D82A}">
                    <a16:rowId xmlns:a16="http://schemas.microsoft.com/office/drawing/2014/main" val="10002"/>
                  </a:ext>
                </a:extLst>
              </a:tr>
              <a:tr h="1472453">
                <a:tc>
                  <a:txBody>
                    <a:bodyPr/>
                    <a:lstStyle/>
                    <a:p>
                      <a:r>
                        <a:rPr lang="en-US" sz="1100" dirty="0"/>
                        <a:t>Meals &amp; Entertainment</a:t>
                      </a:r>
                    </a:p>
                  </a:txBody>
                  <a:tcPr/>
                </a:tc>
                <a:tc>
                  <a:txBody>
                    <a:bodyPr/>
                    <a:lstStyle/>
                    <a:p>
                      <a:pPr algn="ctr"/>
                      <a:r>
                        <a:rPr lang="en-US" sz="1100" dirty="0"/>
                        <a:t>50% disallowed,</a:t>
                      </a:r>
                      <a:r>
                        <a:rPr lang="en-US" sz="1100" baseline="0" dirty="0"/>
                        <a:t> no limitation on company cafeteria meal costs</a:t>
                      </a:r>
                      <a:endParaRPr lang="en-US" sz="1100" dirty="0"/>
                    </a:p>
                  </a:txBody>
                  <a:tcPr/>
                </a:tc>
                <a:tc>
                  <a:txBody>
                    <a:bodyPr/>
                    <a:lstStyle/>
                    <a:p>
                      <a:pPr algn="ctr"/>
                      <a:r>
                        <a:rPr lang="en-US" sz="1100" dirty="0"/>
                        <a:t>Entertainment expenses no longer allowed - business meals remain 50% disallowed.  Meal costs</a:t>
                      </a:r>
                      <a:r>
                        <a:rPr lang="en-US" sz="1100" baseline="0" dirty="0"/>
                        <a:t> at a company cafeteria are subject to 50% disallowance until 2025 (after 2025 they are not deductible) </a:t>
                      </a:r>
                      <a:endParaRPr lang="en-US" sz="1100" dirty="0"/>
                    </a:p>
                  </a:txBody>
                  <a:tcPr/>
                </a:tc>
                <a:extLst>
                  <a:ext uri="{0D108BD9-81ED-4DB2-BD59-A6C34878D82A}">
                    <a16:rowId xmlns:a16="http://schemas.microsoft.com/office/drawing/2014/main" val="10003"/>
                  </a:ext>
                </a:extLst>
              </a:tr>
              <a:tr h="570951">
                <a:tc>
                  <a:txBody>
                    <a:bodyPr/>
                    <a:lstStyle/>
                    <a:p>
                      <a:r>
                        <a:rPr lang="en-US" sz="1100" dirty="0"/>
                        <a:t>Like Kind Exchange Treatment</a:t>
                      </a:r>
                    </a:p>
                  </a:txBody>
                  <a:tcPr/>
                </a:tc>
                <a:tc>
                  <a:txBody>
                    <a:bodyPr/>
                    <a:lstStyle/>
                    <a:p>
                      <a:pPr algn="ctr"/>
                      <a:r>
                        <a:rPr lang="en-US" sz="1100" dirty="0"/>
                        <a:t>Generally Allowed</a:t>
                      </a:r>
                    </a:p>
                  </a:txBody>
                  <a:tcPr/>
                </a:tc>
                <a:tc>
                  <a:txBody>
                    <a:bodyPr/>
                    <a:lstStyle/>
                    <a:p>
                      <a:pPr algn="ctr"/>
                      <a:r>
                        <a:rPr lang="en-US" sz="1100" dirty="0"/>
                        <a:t>Only allowed on real</a:t>
                      </a:r>
                      <a:r>
                        <a:rPr lang="en-US" sz="1100" baseline="0" dirty="0"/>
                        <a:t> estate not held for sale</a:t>
                      </a:r>
                      <a:endParaRPr lang="en-US" sz="1100" dirty="0"/>
                    </a:p>
                  </a:txBody>
                  <a:tcPr/>
                </a:tc>
                <a:extLst>
                  <a:ext uri="{0D108BD9-81ED-4DB2-BD59-A6C34878D82A}">
                    <a16:rowId xmlns:a16="http://schemas.microsoft.com/office/drawing/2014/main" val="10004"/>
                  </a:ext>
                </a:extLst>
              </a:tr>
              <a:tr h="570951">
                <a:tc>
                  <a:txBody>
                    <a:bodyPr/>
                    <a:lstStyle/>
                    <a:p>
                      <a:r>
                        <a:rPr lang="en-US" sz="1100" dirty="0"/>
                        <a:t>R&amp;D Expenses</a:t>
                      </a:r>
                    </a:p>
                  </a:txBody>
                  <a:tcPr/>
                </a:tc>
                <a:tc>
                  <a:txBody>
                    <a:bodyPr/>
                    <a:lstStyle/>
                    <a:p>
                      <a:pPr algn="ctr"/>
                      <a:r>
                        <a:rPr lang="en-US" sz="1100" dirty="0"/>
                        <a:t>Deductible</a:t>
                      </a:r>
                    </a:p>
                  </a:txBody>
                  <a:tcPr/>
                </a:tc>
                <a:tc>
                  <a:txBody>
                    <a:bodyPr/>
                    <a:lstStyle/>
                    <a:p>
                      <a:pPr algn="ctr"/>
                      <a:r>
                        <a:rPr lang="en-US" sz="1100" dirty="0"/>
                        <a:t>Must be capitalized</a:t>
                      </a:r>
                      <a:r>
                        <a:rPr lang="en-US" sz="1100" baseline="0" dirty="0"/>
                        <a:t> and amortized over 5 years</a:t>
                      </a:r>
                      <a:endParaRPr lang="en-US" sz="1100" dirty="0"/>
                    </a:p>
                  </a:txBody>
                  <a:tcPr/>
                </a:tc>
                <a:extLst>
                  <a:ext uri="{0D108BD9-81ED-4DB2-BD59-A6C34878D82A}">
                    <a16:rowId xmlns:a16="http://schemas.microsoft.com/office/drawing/2014/main" val="10005"/>
                  </a:ext>
                </a:extLst>
              </a:tr>
              <a:tr h="397590">
                <a:tc>
                  <a:txBody>
                    <a:bodyPr/>
                    <a:lstStyle/>
                    <a:p>
                      <a:r>
                        <a:rPr lang="en-US" sz="1100" dirty="0"/>
                        <a:t>“Local” Lobbying Expe</a:t>
                      </a:r>
                      <a:r>
                        <a:rPr lang="en-US" sz="1100" baseline="0" dirty="0"/>
                        <a:t>nses</a:t>
                      </a:r>
                      <a:endParaRPr lang="en-US" sz="1100" dirty="0"/>
                    </a:p>
                  </a:txBody>
                  <a:tcPr/>
                </a:tc>
                <a:tc>
                  <a:txBody>
                    <a:bodyPr/>
                    <a:lstStyle/>
                    <a:p>
                      <a:pPr algn="ctr"/>
                      <a:r>
                        <a:rPr lang="en-US" sz="1100" dirty="0"/>
                        <a:t>Deductible</a:t>
                      </a:r>
                    </a:p>
                  </a:txBody>
                  <a:tcPr/>
                </a:tc>
                <a:tc>
                  <a:txBody>
                    <a:bodyPr/>
                    <a:lstStyle/>
                    <a:p>
                      <a:pPr algn="ctr"/>
                      <a:r>
                        <a:rPr lang="en-US" sz="1100" dirty="0"/>
                        <a:t>No</a:t>
                      </a:r>
                      <a:r>
                        <a:rPr lang="en-US" sz="1100" baseline="0" dirty="0"/>
                        <a:t>t Deductible on or after 12/22/17</a:t>
                      </a:r>
                      <a:endParaRPr lang="en-US" sz="1100" dirty="0"/>
                    </a:p>
                  </a:txBody>
                  <a:tcPr/>
                </a:tc>
                <a:extLst>
                  <a:ext uri="{0D108BD9-81ED-4DB2-BD59-A6C34878D82A}">
                    <a16:rowId xmlns:a16="http://schemas.microsoft.com/office/drawing/2014/main" val="10006"/>
                  </a:ext>
                </a:extLst>
              </a:tr>
              <a:tr h="570951">
                <a:tc>
                  <a:txBody>
                    <a:bodyPr/>
                    <a:lstStyle/>
                    <a:p>
                      <a:r>
                        <a:rPr lang="en-US" sz="1100" dirty="0"/>
                        <a:t>Moving Expense Reimbursements</a:t>
                      </a:r>
                    </a:p>
                  </a:txBody>
                  <a:tcPr/>
                </a:tc>
                <a:tc>
                  <a:txBody>
                    <a:bodyPr/>
                    <a:lstStyle/>
                    <a:p>
                      <a:pPr algn="ctr"/>
                      <a:r>
                        <a:rPr lang="en-US" sz="1100" dirty="0"/>
                        <a:t>Qualified</a:t>
                      </a:r>
                      <a:r>
                        <a:rPr lang="en-US" sz="1100" baseline="0" dirty="0"/>
                        <a:t> expenses are e</a:t>
                      </a:r>
                      <a:r>
                        <a:rPr lang="en-US" sz="1100" dirty="0"/>
                        <a:t>xcluded from Income</a:t>
                      </a:r>
                      <a:r>
                        <a:rPr lang="en-US" sz="1100" baseline="0" dirty="0"/>
                        <a:t> of Employees</a:t>
                      </a:r>
                      <a:endParaRPr lang="en-US" sz="1100" dirty="0"/>
                    </a:p>
                  </a:txBody>
                  <a:tcPr/>
                </a:tc>
                <a:tc>
                  <a:txBody>
                    <a:bodyPr/>
                    <a:lstStyle/>
                    <a:p>
                      <a:pPr algn="ctr"/>
                      <a:r>
                        <a:rPr lang="en-US" sz="1100" dirty="0"/>
                        <a:t>Suspended - no longer excluded until years</a:t>
                      </a:r>
                      <a:r>
                        <a:rPr lang="en-US" sz="1100" baseline="0" dirty="0"/>
                        <a:t> after 2026</a:t>
                      </a:r>
                      <a:endParaRPr lang="en-US" sz="1100"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292386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57200"/>
            <a:ext cx="7429499" cy="1912482"/>
          </a:xfrm>
        </p:spPr>
        <p:txBody>
          <a:bodyPr/>
          <a:lstStyle/>
          <a:p>
            <a:pPr algn="ctr"/>
            <a:r>
              <a:rPr lang="en-US" dirty="0"/>
              <a:t>Meals &amp; Entertainment</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066800"/>
            <a:ext cx="8458200" cy="5562599"/>
          </a:xfrm>
        </p:spPr>
      </p:pic>
    </p:spTree>
    <p:extLst>
      <p:ext uri="{BB962C8B-B14F-4D97-AF65-F5344CB8AC3E}">
        <p14:creationId xmlns:p14="http://schemas.microsoft.com/office/powerpoint/2010/main" val="10877560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066800" y="0"/>
            <a:ext cx="7696200" cy="762000"/>
          </a:xfrm>
        </p:spPr>
        <p:txBody>
          <a:bodyPr/>
          <a:lstStyle/>
          <a:p>
            <a:pPr algn="ctr"/>
            <a:r>
              <a:rPr lang="en-US" altLang="en-US" dirty="0"/>
              <a:t>Contact Information</a:t>
            </a:r>
          </a:p>
        </p:txBody>
      </p:sp>
      <p:sp>
        <p:nvSpPr>
          <p:cNvPr id="52227" name="Content Placeholder 2"/>
          <p:cNvSpPr>
            <a:spLocks noGrp="1"/>
          </p:cNvSpPr>
          <p:nvPr>
            <p:ph idx="1"/>
          </p:nvPr>
        </p:nvSpPr>
        <p:spPr>
          <a:xfrm>
            <a:off x="0" y="762000"/>
            <a:ext cx="9144000" cy="6189663"/>
          </a:xfrm>
        </p:spPr>
        <p:txBody>
          <a:bodyPr/>
          <a:lstStyle/>
          <a:p>
            <a:pPr eaLnBrk="1" hangingPunct="1">
              <a:lnSpc>
                <a:spcPct val="80000"/>
              </a:lnSpc>
              <a:buFontTx/>
              <a:buNone/>
            </a:pPr>
            <a:r>
              <a:rPr lang="en-US" altLang="en-US" dirty="0"/>
              <a:t>	Russ Wasson</a:t>
            </a:r>
          </a:p>
          <a:p>
            <a:pPr eaLnBrk="1" hangingPunct="1">
              <a:lnSpc>
                <a:spcPct val="80000"/>
              </a:lnSpc>
              <a:buFontTx/>
              <a:buNone/>
            </a:pPr>
            <a:r>
              <a:rPr lang="en-US" altLang="en-US" dirty="0"/>
              <a:t>	Senior Director of Tax, Finance and Accounting Policy</a:t>
            </a:r>
          </a:p>
          <a:p>
            <a:pPr eaLnBrk="1" hangingPunct="1">
              <a:lnSpc>
                <a:spcPct val="80000"/>
              </a:lnSpc>
              <a:buFontTx/>
              <a:buNone/>
            </a:pPr>
            <a:r>
              <a:rPr lang="en-US" altLang="en-US" dirty="0"/>
              <a:t>	National Rural Electric Cooperative Association</a:t>
            </a:r>
          </a:p>
          <a:p>
            <a:pPr eaLnBrk="1" hangingPunct="1">
              <a:lnSpc>
                <a:spcPct val="80000"/>
              </a:lnSpc>
              <a:buFontTx/>
              <a:buNone/>
            </a:pPr>
            <a:r>
              <a:rPr lang="en-US" altLang="en-US" dirty="0"/>
              <a:t>	4301 Wilson Blvd. </a:t>
            </a:r>
          </a:p>
          <a:p>
            <a:pPr eaLnBrk="1" hangingPunct="1">
              <a:lnSpc>
                <a:spcPct val="80000"/>
              </a:lnSpc>
              <a:buFontTx/>
              <a:buNone/>
            </a:pPr>
            <a:r>
              <a:rPr lang="en-US" altLang="en-US" dirty="0"/>
              <a:t>	Mail Code EP11-253</a:t>
            </a:r>
          </a:p>
          <a:p>
            <a:pPr eaLnBrk="1" hangingPunct="1">
              <a:lnSpc>
                <a:spcPct val="80000"/>
              </a:lnSpc>
              <a:buFontTx/>
              <a:buNone/>
            </a:pPr>
            <a:r>
              <a:rPr lang="en-US" altLang="en-US" dirty="0"/>
              <a:t>	Arlington, VA  22203-1860</a:t>
            </a:r>
          </a:p>
          <a:p>
            <a:pPr eaLnBrk="1" hangingPunct="1">
              <a:lnSpc>
                <a:spcPct val="80000"/>
              </a:lnSpc>
              <a:buFontTx/>
              <a:buNone/>
            </a:pPr>
            <a:r>
              <a:rPr lang="en-US" altLang="en-US" dirty="0"/>
              <a:t>	Voice work: (703) 907-5802</a:t>
            </a:r>
          </a:p>
          <a:p>
            <a:pPr eaLnBrk="1" hangingPunct="1">
              <a:lnSpc>
                <a:spcPct val="80000"/>
              </a:lnSpc>
              <a:buFontTx/>
              <a:buNone/>
            </a:pPr>
            <a:r>
              <a:rPr lang="en-US" altLang="en-US" dirty="0"/>
              <a:t>	Mobile: (225) 939-1298 </a:t>
            </a:r>
          </a:p>
          <a:p>
            <a:pPr eaLnBrk="1" hangingPunct="1">
              <a:lnSpc>
                <a:spcPct val="80000"/>
              </a:lnSpc>
              <a:buFontTx/>
              <a:buNone/>
            </a:pPr>
            <a:r>
              <a:rPr lang="en-US" altLang="en-US" dirty="0"/>
              <a:t>	Mobile: (703) 402-2510</a:t>
            </a:r>
          </a:p>
          <a:p>
            <a:pPr eaLnBrk="1" hangingPunct="1">
              <a:lnSpc>
                <a:spcPct val="80000"/>
              </a:lnSpc>
              <a:buFontTx/>
              <a:buNone/>
            </a:pPr>
            <a:r>
              <a:rPr lang="en-US" altLang="en-US" dirty="0"/>
              <a:t>	Fax: (703) 907-5517 </a:t>
            </a:r>
          </a:p>
          <a:p>
            <a:pPr eaLnBrk="1" hangingPunct="1">
              <a:lnSpc>
                <a:spcPct val="80000"/>
              </a:lnSpc>
              <a:buFontTx/>
              <a:buNone/>
            </a:pPr>
            <a:r>
              <a:rPr lang="en-US" altLang="en-US" dirty="0"/>
              <a:t>	email: russell.wasson@nreca.coop</a:t>
            </a:r>
          </a:p>
          <a:p>
            <a:pPr lvl="4" eaLnBrk="1" hangingPunct="1">
              <a:lnSpc>
                <a:spcPct val="80000"/>
              </a:lnSpc>
            </a:pPr>
            <a:endParaRPr lang="en-US" altLang="en-US" sz="1800" dirty="0"/>
          </a:p>
          <a:p>
            <a:endParaRPr lang="en-US" altLang="en-US" dirty="0"/>
          </a:p>
        </p:txBody>
      </p:sp>
      <p:sp>
        <p:nvSpPr>
          <p:cNvPr id="2" name="Date Placeholder 1">
            <a:extLst>
              <a:ext uri="{FF2B5EF4-FFF2-40B4-BE49-F238E27FC236}">
                <a16:creationId xmlns:a16="http://schemas.microsoft.com/office/drawing/2014/main" id="{E8105A79-D6A8-4551-9950-BACCC46FA5AC}"/>
              </a:ext>
            </a:extLst>
          </p:cNvPr>
          <p:cNvSpPr>
            <a:spLocks noGrp="1"/>
          </p:cNvSpPr>
          <p:nvPr>
            <p:ph type="dt" sz="half" idx="10"/>
          </p:nvPr>
        </p:nvSpPr>
        <p:spPr/>
        <p:txBody>
          <a:bodyPr/>
          <a:lstStyle/>
          <a:p>
            <a:pPr>
              <a:defRPr/>
            </a:pPr>
            <a:r>
              <a:rPr lang="en-US" dirty="0"/>
              <a:t>2018</a:t>
            </a:r>
          </a:p>
        </p:txBody>
      </p:sp>
      <p:sp>
        <p:nvSpPr>
          <p:cNvPr id="3" name="Footer Placeholder 2">
            <a:extLst>
              <a:ext uri="{FF2B5EF4-FFF2-40B4-BE49-F238E27FC236}">
                <a16:creationId xmlns:a16="http://schemas.microsoft.com/office/drawing/2014/main" id="{3D584BA8-ED18-4241-B399-C79EC6FFEC8A}"/>
              </a:ext>
            </a:extLst>
          </p:cNvPr>
          <p:cNvSpPr>
            <a:spLocks noGrp="1"/>
          </p:cNvSpPr>
          <p:nvPr>
            <p:ph type="ftr" sz="quarter" idx="12"/>
          </p:nvPr>
        </p:nvSpPr>
        <p:spPr/>
        <p:txBody>
          <a:bodyPr/>
          <a:lstStyle/>
          <a:p>
            <a:pPr>
              <a:defRPr/>
            </a:pPr>
            <a:r>
              <a:rPr lang="en-US" dirty="0"/>
              <a:t>Tax, Finance &amp; Accounting Conference</a:t>
            </a:r>
          </a:p>
        </p:txBody>
      </p:sp>
      <p:sp>
        <p:nvSpPr>
          <p:cNvPr id="4" name="Slide Number Placeholder 3">
            <a:extLst>
              <a:ext uri="{FF2B5EF4-FFF2-40B4-BE49-F238E27FC236}">
                <a16:creationId xmlns:a16="http://schemas.microsoft.com/office/drawing/2014/main" id="{4BABA5A5-F31F-4A88-9558-A11D95981020}"/>
              </a:ext>
            </a:extLst>
          </p:cNvPr>
          <p:cNvSpPr>
            <a:spLocks noGrp="1"/>
          </p:cNvSpPr>
          <p:nvPr>
            <p:ph type="sldNum" sz="quarter" idx="11"/>
          </p:nvPr>
        </p:nvSpPr>
        <p:spPr/>
        <p:txBody>
          <a:bodyPr/>
          <a:lstStyle/>
          <a:p>
            <a:pPr>
              <a:defRPr/>
            </a:pPr>
            <a:fld id="{C946BB6D-7D52-4C36-8954-89DEA3006D9C}" type="slidenum">
              <a:rPr lang="en-US" smtClean="0"/>
              <a:pPr>
                <a:defRPr/>
              </a:pPr>
              <a:t>37</a:t>
            </a:fld>
            <a:endParaRPr lang="en-US" dirty="0"/>
          </a:p>
        </p:txBody>
      </p:sp>
    </p:spTree>
    <p:extLst>
      <p:ext uri="{BB962C8B-B14F-4D97-AF65-F5344CB8AC3E}">
        <p14:creationId xmlns:p14="http://schemas.microsoft.com/office/powerpoint/2010/main" val="2129320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0"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The Tax Cuts and Jobs Act of 2017</a:t>
            </a:r>
          </a:p>
        </p:txBody>
      </p:sp>
      <p:sp>
        <p:nvSpPr>
          <p:cNvPr id="31746" name="Rectangle 3"/>
          <p:cNvSpPr>
            <a:spLocks noGrp="1" noChangeArrowheads="1"/>
          </p:cNvSpPr>
          <p:nvPr>
            <p:ph idx="1"/>
          </p:nvPr>
        </p:nvSpPr>
        <p:spPr>
          <a:xfrm>
            <a:off x="0" y="838200"/>
            <a:ext cx="9144000" cy="6019800"/>
          </a:xfrm>
        </p:spPr>
        <p:txBody>
          <a:bodyPr>
            <a:normAutofit fontScale="92500" lnSpcReduction="10000"/>
          </a:bodyPr>
          <a:lstStyle/>
          <a:p>
            <a:r>
              <a:rPr lang="en-US" altLang="en-US" b="1" dirty="0"/>
              <a:t>Modification of the energy investment tax credit </a:t>
            </a:r>
            <a:r>
              <a:rPr lang="en-US" altLang="en-US" dirty="0"/>
              <a:t>- The current Commercial Investment Tax Credit (Section 48) for geothermal energy, solar energy, qualified fuel cell, and qualified small wind energy property have expired. House Provisions </a:t>
            </a:r>
            <a:r>
              <a:rPr lang="en-US" altLang="en-US" b="1" dirty="0"/>
              <a:t>Not Adopted Unfavorable (May Be in a later Extenders Package) – Still under current law.</a:t>
            </a:r>
          </a:p>
          <a:p>
            <a:r>
              <a:rPr lang="en-US" altLang="en-US" b="1" dirty="0"/>
              <a:t>Termination of private activity bonds </a:t>
            </a:r>
            <a:r>
              <a:rPr lang="en-US" altLang="en-US" dirty="0"/>
              <a:t>- Private Activity Bond - Tax-exempt bonds issued by or on behalf of local or state government to provide special financing benefits for qualified projects. The PAB results in reduced financing costs because of the exclusion of federal income tax. </a:t>
            </a:r>
            <a:r>
              <a:rPr lang="en-US" altLang="en-US" b="1" dirty="0"/>
              <a:t>No Provisions Favorable</a:t>
            </a:r>
          </a:p>
          <a:p>
            <a:endParaRPr lang="en-US" altLang="en-US" dirty="0"/>
          </a:p>
          <a:p>
            <a:endParaRPr lang="en-US" altLang="en-US" dirty="0"/>
          </a:p>
        </p:txBody>
      </p:sp>
    </p:spTree>
    <p:extLst>
      <p:ext uri="{BB962C8B-B14F-4D97-AF65-F5344CB8AC3E}">
        <p14:creationId xmlns:p14="http://schemas.microsoft.com/office/powerpoint/2010/main" val="4043911566"/>
      </p:ext>
    </p:extLst>
  </p:cSld>
  <p:clrMapOvr>
    <a:masterClrMapping/>
  </p:clrMapOvr>
  <p:transition spd="slow" advClick="0" advTm="15000"/>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0"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The Tax Cuts and Jobs Act of 2017</a:t>
            </a:r>
          </a:p>
        </p:txBody>
      </p:sp>
      <p:sp>
        <p:nvSpPr>
          <p:cNvPr id="31746" name="Rectangle 3"/>
          <p:cNvSpPr>
            <a:spLocks noGrp="1" noChangeArrowheads="1"/>
          </p:cNvSpPr>
          <p:nvPr>
            <p:ph idx="1"/>
          </p:nvPr>
        </p:nvSpPr>
        <p:spPr>
          <a:xfrm>
            <a:off x="0" y="838200"/>
            <a:ext cx="9144000" cy="6019800"/>
          </a:xfrm>
        </p:spPr>
        <p:txBody>
          <a:bodyPr>
            <a:normAutofit fontScale="92500" lnSpcReduction="20000"/>
          </a:bodyPr>
          <a:lstStyle/>
          <a:p>
            <a:r>
              <a:rPr lang="en-US" altLang="en-US" b="1" dirty="0"/>
              <a:t>Repeal of tax credit bonds </a:t>
            </a:r>
            <a:r>
              <a:rPr lang="en-US" altLang="en-US" dirty="0"/>
              <a:t>- Current statute authorizes Clean Renewable Energy Bonds (CREBS) available to co-ops.  </a:t>
            </a:r>
            <a:r>
              <a:rPr lang="en-US" altLang="en-US" b="1" dirty="0"/>
              <a:t>House Provisions Adopted Unfavorable</a:t>
            </a:r>
          </a:p>
          <a:p>
            <a:r>
              <a:rPr lang="en-US" altLang="en-US" b="1" dirty="0"/>
              <a:t>Retirement Savings – 401(K) and 457(b) Defined Contribution Plans Section 1501 – 1506</a:t>
            </a:r>
            <a:r>
              <a:rPr lang="en-US" altLang="en-US" dirty="0"/>
              <a:t>. No changes to current law 457(b) or 401(k) limits, pre or post tax (Roth) deferrals. There are some changes to hardship distributions and distributions at age 59 ½ from pension plans and 457 plans, but overall the big concern on “changing the current law tax treatment of 401(k) Contributions” has been avoided.  </a:t>
            </a:r>
            <a:r>
              <a:rPr lang="en-US" altLang="en-US" b="1" dirty="0"/>
              <a:t>(Favorable – No changes to current tax treatment on contributions in H.R. 1) Senate Provisions Favorable</a:t>
            </a:r>
          </a:p>
          <a:p>
            <a:pPr marL="0" indent="0">
              <a:buNone/>
            </a:pPr>
            <a:r>
              <a:rPr lang="en-US" altLang="en-US" dirty="0"/>
              <a:t> </a:t>
            </a:r>
          </a:p>
          <a:p>
            <a:endParaRPr lang="en-US" altLang="en-US" dirty="0"/>
          </a:p>
          <a:p>
            <a:endParaRPr lang="en-US" altLang="en-US" dirty="0"/>
          </a:p>
          <a:p>
            <a:endParaRPr lang="en-US" altLang="en-US" dirty="0"/>
          </a:p>
          <a:p>
            <a:endParaRPr lang="en-US" altLang="en-US" dirty="0"/>
          </a:p>
        </p:txBody>
      </p:sp>
    </p:spTree>
    <p:extLst>
      <p:ext uri="{BB962C8B-B14F-4D97-AF65-F5344CB8AC3E}">
        <p14:creationId xmlns:p14="http://schemas.microsoft.com/office/powerpoint/2010/main" val="1064703220"/>
      </p:ext>
    </p:extLst>
  </p:cSld>
  <p:clrMapOvr>
    <a:masterClrMapping/>
  </p:clrMapOvr>
  <p:transition spd="slow" advClick="0" advTm="15000"/>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Title 1"/>
          <p:cNvSpPr>
            <a:spLocks noGrp="1"/>
          </p:cNvSpPr>
          <p:nvPr>
            <p:ph type="title"/>
          </p:nvPr>
        </p:nvSpPr>
        <p:spPr bwMode="auto">
          <a:xfrm>
            <a:off x="304800" y="76200"/>
            <a:ext cx="8129587" cy="7658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r>
              <a:rPr lang="en-US" altLang="en-US" sz="3600" b="1" dirty="0"/>
              <a:t>The Tax Cuts and Jobs Act of 2017</a:t>
            </a:r>
          </a:p>
        </p:txBody>
      </p:sp>
      <p:sp>
        <p:nvSpPr>
          <p:cNvPr id="31746" name="Rectangle 3"/>
          <p:cNvSpPr>
            <a:spLocks noGrp="1" noChangeArrowheads="1"/>
          </p:cNvSpPr>
          <p:nvPr>
            <p:ph idx="1"/>
          </p:nvPr>
        </p:nvSpPr>
        <p:spPr>
          <a:xfrm>
            <a:off x="0" y="838200"/>
            <a:ext cx="9144000" cy="6019800"/>
          </a:xfrm>
        </p:spPr>
        <p:txBody>
          <a:bodyPr>
            <a:normAutofit fontScale="77500" lnSpcReduction="20000"/>
          </a:bodyPr>
          <a:lstStyle/>
          <a:p>
            <a:r>
              <a:rPr lang="en-US" altLang="en-US" b="1" dirty="0"/>
              <a:t>Retirement Savings –Defined Benefit Plans (like RS Plan) Non-Discrimination Rules</a:t>
            </a:r>
            <a:r>
              <a:rPr lang="en-US" altLang="en-US" dirty="0"/>
              <a:t>. </a:t>
            </a:r>
          </a:p>
          <a:p>
            <a:r>
              <a:rPr lang="en-US" altLang="en-US" dirty="0"/>
              <a:t>Section 1506. Modification of nondiscrimination rules to protect older, longer service participants -  H.R. 1 fixes a growing problem for electric co-ops both in the Retirement Security Plan or sponsoring a stand-alone defined-benefit plan that have “closed” their plans to new employees, but continue to provide benefits for employees in the plan before the “closed” date. </a:t>
            </a:r>
            <a:r>
              <a:rPr lang="en-US" altLang="en-US" b="1" dirty="0"/>
              <a:t>Under current IRS “Non-Discrimination” rules, co-ops that “closed” their plans to new employees will eventually be forced to close their plans completely for all employees simply because long-service employees in the plan are paid more than new employees being hired. This doesn’t make sense. </a:t>
            </a:r>
            <a:r>
              <a:rPr lang="en-US" altLang="en-US" dirty="0"/>
              <a:t>The House Tax Bill solves this problem completely for all co-ops in the NRECA RS plan, and any co-op with its own defined benefit pension plan, by including identical language from the Senate Finance-passed bill from September of 2016 that we sent letters of support on last year.  (Favorable – Included in H. R. 1) </a:t>
            </a:r>
            <a:r>
              <a:rPr lang="en-US" altLang="en-US" b="1" dirty="0"/>
              <a:t>No Provision Unfavorable</a:t>
            </a:r>
          </a:p>
          <a:p>
            <a:endParaRPr lang="en-US" altLang="en-US" dirty="0"/>
          </a:p>
          <a:p>
            <a:endParaRPr lang="en-US" altLang="en-US" dirty="0"/>
          </a:p>
        </p:txBody>
      </p:sp>
    </p:spTree>
    <p:extLst>
      <p:ext uri="{BB962C8B-B14F-4D97-AF65-F5344CB8AC3E}">
        <p14:creationId xmlns:p14="http://schemas.microsoft.com/office/powerpoint/2010/main" val="1070615526"/>
      </p:ext>
    </p:extLst>
  </p:cSld>
  <p:clrMapOvr>
    <a:masterClrMapping/>
  </p:clrMapOvr>
  <p:transition spd="slow" advClick="0" advTm="15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600" b="1" dirty="0">
                <a:latin typeface="Impact" panose="020B0806030902050204" pitchFamily="34" charset="0"/>
              </a:rPr>
              <a:t>The Tax Cuts and Jobs Act</a:t>
            </a:r>
            <a:endParaRPr lang="en-US" sz="3600" dirty="0">
              <a:latin typeface="Impact" panose="020B0806030902050204" pitchFamily="34" charset="0"/>
            </a:endParaRPr>
          </a:p>
        </p:txBody>
      </p:sp>
      <p:sp>
        <p:nvSpPr>
          <p:cNvPr id="3" name="Content Placeholder 2"/>
          <p:cNvSpPr>
            <a:spLocks noGrp="1"/>
          </p:cNvSpPr>
          <p:nvPr>
            <p:ph idx="1"/>
          </p:nvPr>
        </p:nvSpPr>
        <p:spPr>
          <a:xfrm>
            <a:off x="1578815" y="2352856"/>
            <a:ext cx="6249658" cy="3524969"/>
          </a:xfrm>
          <a:effectLst/>
        </p:spPr>
        <p:txBody>
          <a:bodyPr>
            <a:noAutofit/>
          </a:bodyPr>
          <a:lstStyle/>
          <a:p>
            <a:pPr marL="0" indent="0">
              <a:spcBef>
                <a:spcPts val="0"/>
              </a:spcBef>
              <a:spcAft>
                <a:spcPts val="450"/>
              </a:spcAft>
              <a:buNone/>
            </a:pPr>
            <a:r>
              <a:rPr lang="en-US" sz="3000" u="sng" dirty="0"/>
              <a:t>Significant Corporate Changes</a:t>
            </a:r>
            <a:r>
              <a:rPr lang="en-US" sz="3000" dirty="0"/>
              <a:t>:</a:t>
            </a:r>
          </a:p>
          <a:p>
            <a:pPr>
              <a:spcBef>
                <a:spcPts val="0"/>
              </a:spcBef>
              <a:spcAft>
                <a:spcPts val="450"/>
              </a:spcAft>
            </a:pPr>
            <a:r>
              <a:rPr lang="en-US" sz="3000" dirty="0"/>
              <a:t>Corporate Tax Rate reduced to 21%</a:t>
            </a:r>
          </a:p>
          <a:p>
            <a:pPr>
              <a:spcBef>
                <a:spcPts val="0"/>
              </a:spcBef>
              <a:spcAft>
                <a:spcPts val="450"/>
              </a:spcAft>
            </a:pPr>
            <a:r>
              <a:rPr lang="en-US" sz="3000" dirty="0"/>
              <a:t>Alternative Minimum Tax Repealed</a:t>
            </a:r>
          </a:p>
          <a:p>
            <a:pPr>
              <a:spcBef>
                <a:spcPts val="0"/>
              </a:spcBef>
              <a:spcAft>
                <a:spcPts val="450"/>
              </a:spcAft>
            </a:pPr>
            <a:r>
              <a:rPr lang="en-US" sz="3000" dirty="0"/>
              <a:t>Net Operating Losses Modified</a:t>
            </a:r>
          </a:p>
          <a:p>
            <a:pPr>
              <a:spcBef>
                <a:spcPts val="0"/>
              </a:spcBef>
              <a:spcAft>
                <a:spcPts val="450"/>
              </a:spcAft>
            </a:pPr>
            <a:r>
              <a:rPr lang="en-US" sz="3000" dirty="0"/>
              <a:t>New Interest Expense Limitation</a:t>
            </a:r>
          </a:p>
        </p:txBody>
      </p:sp>
    </p:spTree>
    <p:extLst>
      <p:ext uri="{BB962C8B-B14F-4D97-AF65-F5344CB8AC3E}">
        <p14:creationId xmlns:p14="http://schemas.microsoft.com/office/powerpoint/2010/main" val="1127523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600" b="1" dirty="0">
                <a:latin typeface="Impact" panose="020B0806030902050204" pitchFamily="34" charset="0"/>
              </a:rPr>
              <a:t>The Tax Cuts and Jobs Act</a:t>
            </a:r>
            <a:endParaRPr lang="en-US" sz="3600" dirty="0">
              <a:latin typeface="Impact" panose="020B0806030902050204" pitchFamily="34" charset="0"/>
            </a:endParaRPr>
          </a:p>
        </p:txBody>
      </p:sp>
      <p:sp>
        <p:nvSpPr>
          <p:cNvPr id="3" name="Content Placeholder 2"/>
          <p:cNvSpPr>
            <a:spLocks noGrp="1"/>
          </p:cNvSpPr>
          <p:nvPr>
            <p:ph idx="1"/>
          </p:nvPr>
        </p:nvSpPr>
        <p:spPr>
          <a:xfrm>
            <a:off x="381000" y="1524000"/>
            <a:ext cx="8610599" cy="5029200"/>
          </a:xfrm>
          <a:effectLst/>
        </p:spPr>
        <p:txBody>
          <a:bodyPr>
            <a:noAutofit/>
          </a:bodyPr>
          <a:lstStyle/>
          <a:p>
            <a:pPr marL="0" indent="0">
              <a:spcBef>
                <a:spcPts val="0"/>
              </a:spcBef>
              <a:spcAft>
                <a:spcPts val="450"/>
              </a:spcAft>
              <a:buNone/>
            </a:pPr>
            <a:r>
              <a:rPr lang="en-US" sz="2800" u="sng" dirty="0"/>
              <a:t>Net Operating Loss Modifications</a:t>
            </a:r>
            <a:r>
              <a:rPr lang="en-US" sz="2800" dirty="0"/>
              <a:t>:</a:t>
            </a:r>
          </a:p>
          <a:p>
            <a:pPr>
              <a:spcBef>
                <a:spcPts val="0"/>
              </a:spcBef>
              <a:spcAft>
                <a:spcPts val="450"/>
              </a:spcAft>
            </a:pPr>
            <a:r>
              <a:rPr lang="en-US" sz="2800" dirty="0"/>
              <a:t>Net operating losses generated in years after 2017 will have an indefinite carry-forward period</a:t>
            </a:r>
          </a:p>
          <a:p>
            <a:pPr>
              <a:spcBef>
                <a:spcPts val="0"/>
              </a:spcBef>
              <a:spcAft>
                <a:spcPts val="450"/>
              </a:spcAft>
            </a:pPr>
            <a:r>
              <a:rPr lang="en-US" sz="2800" dirty="0"/>
              <a:t>However, use of losses are limited to 80% of taxable income</a:t>
            </a:r>
          </a:p>
          <a:p>
            <a:pPr>
              <a:spcBef>
                <a:spcPts val="0"/>
              </a:spcBef>
              <a:spcAft>
                <a:spcPts val="450"/>
              </a:spcAft>
            </a:pPr>
            <a:r>
              <a:rPr lang="en-US" sz="2800" dirty="0"/>
              <a:t>These indefinite loss carry-forwards are still subject to a valuation allowance for financial statement purposes</a:t>
            </a:r>
          </a:p>
          <a:p>
            <a:pPr>
              <a:spcBef>
                <a:spcPts val="0"/>
              </a:spcBef>
              <a:spcAft>
                <a:spcPts val="450"/>
              </a:spcAft>
            </a:pPr>
            <a:r>
              <a:rPr lang="en-US" sz="2800" dirty="0"/>
              <a:t>Existing losses for years 2017 and prior remain subject to the 20 yr carry-forward and offset 100% of taxable income</a:t>
            </a:r>
          </a:p>
        </p:txBody>
      </p:sp>
    </p:spTree>
    <p:extLst>
      <p:ext uri="{BB962C8B-B14F-4D97-AF65-F5344CB8AC3E}">
        <p14:creationId xmlns:p14="http://schemas.microsoft.com/office/powerpoint/2010/main" val="2885943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033" y="152400"/>
            <a:ext cx="7429499" cy="1108928"/>
          </a:xfrm>
        </p:spPr>
        <p:txBody>
          <a:bodyPr>
            <a:normAutofit/>
          </a:bodyPr>
          <a:lstStyle/>
          <a:p>
            <a:pPr algn="ctr"/>
            <a:r>
              <a:rPr lang="en-US" altLang="en-US" sz="3600" b="1" dirty="0">
                <a:latin typeface="Impact" panose="020B0806030902050204" pitchFamily="34" charset="0"/>
              </a:rPr>
              <a:t>The Tax Cuts and Jobs Act</a:t>
            </a:r>
            <a:endParaRPr lang="en-US" sz="3600" dirty="0">
              <a:latin typeface="Impact" panose="020B0806030902050204" pitchFamily="34" charset="0"/>
            </a:endParaRPr>
          </a:p>
        </p:txBody>
      </p:sp>
      <p:sp>
        <p:nvSpPr>
          <p:cNvPr id="3" name="Content Placeholder 2"/>
          <p:cNvSpPr>
            <a:spLocks noGrp="1"/>
          </p:cNvSpPr>
          <p:nvPr>
            <p:ph idx="1"/>
          </p:nvPr>
        </p:nvSpPr>
        <p:spPr>
          <a:xfrm>
            <a:off x="304800" y="1143000"/>
            <a:ext cx="8686800" cy="5486400"/>
          </a:xfrm>
          <a:effectLst/>
        </p:spPr>
        <p:txBody>
          <a:bodyPr>
            <a:noAutofit/>
          </a:bodyPr>
          <a:lstStyle/>
          <a:p>
            <a:pPr marL="0" indent="0">
              <a:spcBef>
                <a:spcPts val="0"/>
              </a:spcBef>
              <a:spcAft>
                <a:spcPts val="450"/>
              </a:spcAft>
              <a:buNone/>
            </a:pPr>
            <a:r>
              <a:rPr lang="en-US" u="sng" dirty="0"/>
              <a:t>Interest Expense Limitation</a:t>
            </a:r>
            <a:r>
              <a:rPr lang="en-US" dirty="0"/>
              <a:t>:</a:t>
            </a:r>
          </a:p>
          <a:p>
            <a:pPr>
              <a:spcBef>
                <a:spcPts val="0"/>
              </a:spcBef>
              <a:spcAft>
                <a:spcPts val="450"/>
              </a:spcAft>
            </a:pPr>
            <a:r>
              <a:rPr lang="en-US" dirty="0"/>
              <a:t>Deduction for interest expense is limited to 30% of EBITDA for 2018-2021 and 30% of EBIT in 2022 forward</a:t>
            </a:r>
          </a:p>
          <a:p>
            <a:pPr>
              <a:spcBef>
                <a:spcPts val="0"/>
              </a:spcBef>
              <a:spcAft>
                <a:spcPts val="450"/>
              </a:spcAft>
            </a:pPr>
            <a:r>
              <a:rPr lang="en-US" dirty="0"/>
              <a:t>Interest expense not allowed can be carried forward indefinitely, subject to a valuation allowance for financial statement purposes</a:t>
            </a:r>
          </a:p>
          <a:p>
            <a:pPr>
              <a:spcBef>
                <a:spcPts val="0"/>
              </a:spcBef>
              <a:spcAft>
                <a:spcPts val="450"/>
              </a:spcAft>
            </a:pPr>
            <a:r>
              <a:rPr lang="en-US" dirty="0"/>
              <a:t>Electric Cooperatives are generally exempt from this limitation, however non-cooperative subsidiaries of Electric Cooperatives are not exempt</a:t>
            </a:r>
          </a:p>
        </p:txBody>
      </p:sp>
    </p:spTree>
    <p:extLst>
      <p:ext uri="{BB962C8B-B14F-4D97-AF65-F5344CB8AC3E}">
        <p14:creationId xmlns:p14="http://schemas.microsoft.com/office/powerpoint/2010/main" val="793410501"/>
      </p:ext>
    </p:extLst>
  </p:cSld>
  <p:clrMapOvr>
    <a:masterClrMapping/>
  </p:clrMapOvr>
</p:sld>
</file>

<file path=ppt/theme/theme1.xml><?xml version="1.0" encoding="utf-8"?>
<a:theme xmlns:a="http://schemas.openxmlformats.org/drawingml/2006/main" name="NRECAGreen">
  <a:themeElements>
    <a:clrScheme name="">
      <a:dk1>
        <a:srgbClr val="111111"/>
      </a:dk1>
      <a:lt1>
        <a:srgbClr val="FFFFFF"/>
      </a:lt1>
      <a:dk2>
        <a:srgbClr val="006600"/>
      </a:dk2>
      <a:lt2>
        <a:srgbClr val="000000"/>
      </a:lt2>
      <a:accent1>
        <a:srgbClr val="FFFF99"/>
      </a:accent1>
      <a:accent2>
        <a:srgbClr val="6666FF"/>
      </a:accent2>
      <a:accent3>
        <a:srgbClr val="AAB8AA"/>
      </a:accent3>
      <a:accent4>
        <a:srgbClr val="DADADA"/>
      </a:accent4>
      <a:accent5>
        <a:srgbClr val="FFFFCA"/>
      </a:accent5>
      <a:accent6>
        <a:srgbClr val="5C5CE7"/>
      </a:accent6>
      <a:hlink>
        <a:srgbClr val="FF9966"/>
      </a:hlink>
      <a:folHlink>
        <a:srgbClr val="3366FF"/>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2500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4065</TotalTime>
  <Words>2678</Words>
  <Application>Microsoft Office PowerPoint</Application>
  <PresentationFormat>On-screen Show (4:3)</PresentationFormat>
  <Paragraphs>215</Paragraphs>
  <Slides>37</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MS PGothic</vt:lpstr>
      <vt:lpstr>Arial</vt:lpstr>
      <vt:lpstr>Impact</vt:lpstr>
      <vt:lpstr>Times</vt:lpstr>
      <vt:lpstr>Times New Roman</vt:lpstr>
      <vt:lpstr>Wingdings</vt:lpstr>
      <vt:lpstr>NRECAGreen</vt:lpstr>
      <vt:lpstr>FECA Finance and Accounting Conference September 20, 2018</vt:lpstr>
      <vt:lpstr>PowerPoint Presentation</vt:lpstr>
      <vt:lpstr>The Tax Cuts and Jobs Act of 2017</vt:lpstr>
      <vt:lpstr>The Tax Cuts and Jobs Act of 2017</vt:lpstr>
      <vt:lpstr>The Tax Cuts and Jobs Act of 2017</vt:lpstr>
      <vt:lpstr>The Tax Cuts and Jobs Act of 2017</vt:lpstr>
      <vt:lpstr>The Tax Cuts and Jobs Act</vt:lpstr>
      <vt:lpstr>The Tax Cuts and Jobs Act</vt:lpstr>
      <vt:lpstr>The Tax Cuts and Jobs Act</vt:lpstr>
      <vt:lpstr>The Tax Cuts and Jobs Act</vt:lpstr>
      <vt:lpstr>The Tax Cuts and Jobs Act</vt:lpstr>
      <vt:lpstr>The Tax Cuts and Jobs Act</vt:lpstr>
      <vt:lpstr>The Tax Cuts and Jobs Act</vt:lpstr>
      <vt:lpstr>The Tax Cuts and Jobs Act</vt:lpstr>
      <vt:lpstr>The Tax Cuts and Jobs Act of 2017</vt:lpstr>
      <vt:lpstr>The Tax Cuts and Jobs Act of 2017</vt:lpstr>
      <vt:lpstr>The Tax Cuts and Jobs Act </vt:lpstr>
      <vt:lpstr>The Tax Cuts and Jobs Act </vt:lpstr>
      <vt:lpstr>The Tax Cuts and Jobs Act </vt:lpstr>
      <vt:lpstr>The Tax Cuts and Jobs Act of 2017</vt:lpstr>
      <vt:lpstr>The Tax Cuts and Jobs Act of 2017</vt:lpstr>
      <vt:lpstr>PowerPoint Presentation</vt:lpstr>
      <vt:lpstr>Bipartisan Budget Act of 2018</vt:lpstr>
      <vt:lpstr>Bipartisan Budget Act of 2018</vt:lpstr>
      <vt:lpstr>Bipartisan Budget Act of 2018</vt:lpstr>
      <vt:lpstr>Bipartisan Budget Act of 2018</vt:lpstr>
      <vt:lpstr>Bipartisan Budget Act of 2018</vt:lpstr>
      <vt:lpstr>Bipartisan Budget Act of 2018</vt:lpstr>
      <vt:lpstr>Bipartisan Budget Act of 2018</vt:lpstr>
      <vt:lpstr>PowerPoint Presentation</vt:lpstr>
      <vt:lpstr>IRS Ruling on Batteries and Solar</vt:lpstr>
      <vt:lpstr>IRS Ruling on Batteries and Solar</vt:lpstr>
      <vt:lpstr>Tax Reform 2.0?</vt:lpstr>
      <vt:lpstr>PowerPoint Presentation</vt:lpstr>
      <vt:lpstr>Other Tax Changes</vt:lpstr>
      <vt:lpstr>Meals &amp; Entertainment</vt:lpstr>
      <vt:lpstr>Contact Information</vt:lpstr>
    </vt:vector>
  </TitlesOfParts>
  <Company>NRECA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 Co-op Consumers</dc:title>
  <dc:creator>Leitman, Michael E.</dc:creator>
  <cp:lastModifiedBy>Michelle</cp:lastModifiedBy>
  <cp:revision>312</cp:revision>
  <cp:lastPrinted>2015-07-27T13:16:22Z</cp:lastPrinted>
  <dcterms:created xsi:type="dcterms:W3CDTF">2012-11-08T17:36:29Z</dcterms:created>
  <dcterms:modified xsi:type="dcterms:W3CDTF">2018-09-24T14:11:59Z</dcterms:modified>
</cp:coreProperties>
</file>