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5"/>
  </p:sldMasterIdLst>
  <p:notesMasterIdLst>
    <p:notesMasterId r:id="rId40"/>
  </p:notesMasterIdLst>
  <p:handoutMasterIdLst>
    <p:handoutMasterId r:id="rId41"/>
  </p:handoutMasterIdLst>
  <p:sldIdLst>
    <p:sldId id="555" r:id="rId6"/>
    <p:sldId id="586" r:id="rId7"/>
    <p:sldId id="567" r:id="rId8"/>
    <p:sldId id="568" r:id="rId9"/>
    <p:sldId id="556" r:id="rId10"/>
    <p:sldId id="557" r:id="rId11"/>
    <p:sldId id="558" r:id="rId12"/>
    <p:sldId id="559" r:id="rId13"/>
    <p:sldId id="560" r:id="rId14"/>
    <p:sldId id="591" r:id="rId15"/>
    <p:sldId id="561" r:id="rId16"/>
    <p:sldId id="562" r:id="rId17"/>
    <p:sldId id="563" r:id="rId18"/>
    <p:sldId id="573" r:id="rId19"/>
    <p:sldId id="574" r:id="rId20"/>
    <p:sldId id="575" r:id="rId21"/>
    <p:sldId id="576" r:id="rId22"/>
    <p:sldId id="564" r:id="rId23"/>
    <p:sldId id="565" r:id="rId24"/>
    <p:sldId id="566" r:id="rId25"/>
    <p:sldId id="577" r:id="rId26"/>
    <p:sldId id="588" r:id="rId27"/>
    <p:sldId id="592" r:id="rId28"/>
    <p:sldId id="593" r:id="rId29"/>
    <p:sldId id="578" r:id="rId30"/>
    <p:sldId id="589" r:id="rId31"/>
    <p:sldId id="590" r:id="rId32"/>
    <p:sldId id="594" r:id="rId33"/>
    <p:sldId id="579" r:id="rId34"/>
    <p:sldId id="580" r:id="rId35"/>
    <p:sldId id="581" r:id="rId36"/>
    <p:sldId id="582" r:id="rId37"/>
    <p:sldId id="584" r:id="rId38"/>
    <p:sldId id="585" r:id="rId39"/>
  </p:sldIdLst>
  <p:sldSz cx="9144000" cy="6858000" type="screen4x3"/>
  <p:notesSz cx="7077075" cy="9363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i="1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i="1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i="1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i="1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i="1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400" i="1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1400" i="1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1400" i="1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1400" i="1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05">
          <p15:clr>
            <a:srgbClr val="A4A3A4"/>
          </p15:clr>
        </p15:guide>
        <p15:guide id="2" orient="horz" pos="3829">
          <p15:clr>
            <a:srgbClr val="A4A3A4"/>
          </p15:clr>
        </p15:guide>
        <p15:guide id="3" orient="horz" pos="4257">
          <p15:clr>
            <a:srgbClr val="A4A3A4"/>
          </p15:clr>
        </p15:guide>
        <p15:guide id="4" orient="horz" pos="468">
          <p15:clr>
            <a:srgbClr val="A4A3A4"/>
          </p15:clr>
        </p15:guide>
        <p15:guide id="5" pos="255">
          <p15:clr>
            <a:srgbClr val="A4A3A4"/>
          </p15:clr>
        </p15:guide>
        <p15:guide id="6" orient="horz" pos="492">
          <p15:clr>
            <a:srgbClr val="A4A3A4"/>
          </p15:clr>
        </p15:guide>
        <p15:guide id="7" orient="horz" pos="2133">
          <p15:clr>
            <a:srgbClr val="A4A3A4"/>
          </p15:clr>
        </p15:guide>
        <p15:guide id="8" orient="horz" pos="863">
          <p15:clr>
            <a:srgbClr val="A4A3A4"/>
          </p15:clr>
        </p15:guide>
        <p15:guide id="9" pos="27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0" userDrawn="1">
          <p15:clr>
            <a:srgbClr val="A4A3A4"/>
          </p15:clr>
        </p15:guide>
        <p15:guide id="2" pos="223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4360"/>
    <a:srgbClr val="000000"/>
    <a:srgbClr val="063665"/>
    <a:srgbClr val="003399"/>
    <a:srgbClr val="170C42"/>
    <a:srgbClr val="A76F4E"/>
    <a:srgbClr val="A9755A"/>
    <a:srgbClr val="33479E"/>
    <a:srgbClr val="1D618B"/>
    <a:srgbClr val="1D60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326" autoAdjust="0"/>
    <p:restoredTop sz="74968" autoAdjust="0"/>
  </p:normalViewPr>
  <p:slideViewPr>
    <p:cSldViewPr snapToGrid="0" showGuides="1">
      <p:cViewPr varScale="1">
        <p:scale>
          <a:sx n="65" d="100"/>
          <a:sy n="65" d="100"/>
        </p:scale>
        <p:origin x="1416" y="43"/>
      </p:cViewPr>
      <p:guideLst>
        <p:guide orient="horz" pos="805"/>
        <p:guide orient="horz" pos="3829"/>
        <p:guide orient="horz" pos="4257"/>
        <p:guide orient="horz" pos="468"/>
        <p:guide pos="255"/>
        <p:guide orient="horz" pos="492"/>
        <p:guide orient="horz" pos="2133"/>
        <p:guide orient="horz" pos="863"/>
        <p:guide pos="27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47" d="100"/>
          <a:sy n="47" d="100"/>
        </p:scale>
        <p:origin x="-1392" y="-72"/>
      </p:cViewPr>
      <p:guideLst>
        <p:guide orient="horz" pos="2950"/>
        <p:guide pos="223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7374" cy="468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99" tIns="46499" rIns="94599" bIns="46499" numCol="1" anchor="t" anchorCtr="0" compatLnSpc="1">
            <a:prstTxWarp prst="textNoShape">
              <a:avLst/>
            </a:prstTxWarp>
          </a:bodyPr>
          <a:lstStyle>
            <a:lvl1pPr defTabSz="939780" eaLnBrk="0" hangingPunct="0">
              <a:defRPr sz="1300" i="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09702" y="0"/>
            <a:ext cx="3067374" cy="468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99" tIns="46499" rIns="94599" bIns="46499" numCol="1" anchor="t" anchorCtr="0" compatLnSpc="1">
            <a:prstTxWarp prst="textNoShape">
              <a:avLst/>
            </a:prstTxWarp>
          </a:bodyPr>
          <a:lstStyle>
            <a:lvl1pPr algn="r" defTabSz="939780" eaLnBrk="0" hangingPunct="0">
              <a:defRPr sz="1300" i="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94602"/>
            <a:ext cx="3067374" cy="468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99" tIns="46499" rIns="94599" bIns="46499" numCol="1" anchor="b" anchorCtr="0" compatLnSpc="1">
            <a:prstTxWarp prst="textNoShape">
              <a:avLst/>
            </a:prstTxWarp>
          </a:bodyPr>
          <a:lstStyle>
            <a:lvl1pPr defTabSz="939780" eaLnBrk="0" hangingPunct="0">
              <a:defRPr sz="1300" i="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09702" y="8894602"/>
            <a:ext cx="3067374" cy="468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99" tIns="46499" rIns="94599" bIns="46499" numCol="1" anchor="b" anchorCtr="0" compatLnSpc="1">
            <a:prstTxWarp prst="textNoShape">
              <a:avLst/>
            </a:prstTxWarp>
          </a:bodyPr>
          <a:lstStyle>
            <a:lvl1pPr algn="r" defTabSz="939780" eaLnBrk="0" hangingPunct="0">
              <a:defRPr sz="1300" i="0" smtClean="0"/>
            </a:lvl1pPr>
          </a:lstStyle>
          <a:p>
            <a:pPr>
              <a:defRPr/>
            </a:pPr>
            <a:fld id="{FCDF7B08-6AF1-401A-9F99-8557579AB1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7247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7374" cy="468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99" tIns="46499" rIns="94599" bIns="46499" numCol="1" anchor="t" anchorCtr="0" compatLnSpc="1">
            <a:prstTxWarp prst="textNoShape">
              <a:avLst/>
            </a:prstTxWarp>
          </a:bodyPr>
          <a:lstStyle>
            <a:lvl1pPr defTabSz="939780" eaLnBrk="0" hangingPunct="0">
              <a:defRPr sz="1300" i="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09702" y="0"/>
            <a:ext cx="3067374" cy="468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99" tIns="46499" rIns="94599" bIns="46499" numCol="1" anchor="t" anchorCtr="0" compatLnSpc="1">
            <a:prstTxWarp prst="textNoShape">
              <a:avLst/>
            </a:prstTxWarp>
          </a:bodyPr>
          <a:lstStyle>
            <a:lvl1pPr algn="r" defTabSz="939780" eaLnBrk="0" hangingPunct="0">
              <a:defRPr sz="1300" i="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1738" y="704850"/>
            <a:ext cx="4673600" cy="35052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2328" y="4448101"/>
            <a:ext cx="5192419" cy="4211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99" tIns="46499" rIns="94599" bIns="4649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94602"/>
            <a:ext cx="3067374" cy="468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99" tIns="46499" rIns="94599" bIns="46499" numCol="1" anchor="b" anchorCtr="0" compatLnSpc="1">
            <a:prstTxWarp prst="textNoShape">
              <a:avLst/>
            </a:prstTxWarp>
          </a:bodyPr>
          <a:lstStyle>
            <a:lvl1pPr defTabSz="939780" eaLnBrk="0" hangingPunct="0">
              <a:defRPr sz="1300" i="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09702" y="8894602"/>
            <a:ext cx="3067374" cy="468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99" tIns="46499" rIns="94599" bIns="46499" numCol="1" anchor="b" anchorCtr="0" compatLnSpc="1">
            <a:prstTxWarp prst="textNoShape">
              <a:avLst/>
            </a:prstTxWarp>
          </a:bodyPr>
          <a:lstStyle>
            <a:lvl1pPr algn="r" defTabSz="939780" eaLnBrk="0" hangingPunct="0">
              <a:defRPr sz="1300" i="0" smtClean="0"/>
            </a:lvl1pPr>
          </a:lstStyle>
          <a:p>
            <a:pPr>
              <a:defRPr/>
            </a:pPr>
            <a:fld id="{1D9C813F-31CD-4A4D-9D17-E944114B41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6767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9C813F-31CD-4A4D-9D17-E944114B418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1413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01738" y="704850"/>
            <a:ext cx="4673600" cy="3505200"/>
          </a:xfrm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MS PGothic" charset="-128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923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66075" indent="-294644" defTabSz="95923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78577" indent="-235715" defTabSz="95923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50008" indent="-235715" defTabSz="95923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121439" indent="-235715" defTabSz="95923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92869" indent="-235715" defTabSz="9592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3064300" indent="-235715" defTabSz="9592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535731" indent="-235715" defTabSz="9592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4007162" indent="-235715" defTabSz="9592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</a:pPr>
            <a:fld id="{8084124B-2000-2040-B306-2F546067C257}" type="slidenum">
              <a:rPr lang="en-US" altLang="en-US" sz="1300"/>
              <a:pPr>
                <a:spcBef>
                  <a:spcPct val="0"/>
                </a:spcBef>
              </a:pPr>
              <a:t>14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9031904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01738" y="704850"/>
            <a:ext cx="4673600" cy="3505200"/>
          </a:xfrm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MS PGothic" charset="-128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923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66075" indent="-294644" defTabSz="95923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78577" indent="-235715" defTabSz="95923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50008" indent="-235715" defTabSz="95923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121439" indent="-235715" defTabSz="95923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92869" indent="-235715" defTabSz="9592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3064300" indent="-235715" defTabSz="9592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535731" indent="-235715" defTabSz="9592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4007162" indent="-235715" defTabSz="9592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</a:pPr>
            <a:fld id="{8084124B-2000-2040-B306-2F546067C257}" type="slidenum">
              <a:rPr lang="en-US" altLang="en-US" sz="1300"/>
              <a:pPr>
                <a:spcBef>
                  <a:spcPct val="0"/>
                </a:spcBef>
              </a:pPr>
              <a:t>15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29859195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9C813F-31CD-4A4D-9D17-E944114B418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3280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9C813F-31CD-4A4D-9D17-E944114B418F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32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9C813F-31CD-4A4D-9D17-E944114B418F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1765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9C813F-31CD-4A4D-9D17-E944114B418F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497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9C813F-31CD-4A4D-9D17-E944114B418F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6776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9C813F-31CD-4A4D-9D17-E944114B418F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2899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9C813F-31CD-4A4D-9D17-E944114B418F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9411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9C813F-31CD-4A4D-9D17-E944114B418F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345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01738" y="704850"/>
            <a:ext cx="4673600" cy="3505200"/>
          </a:xfrm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7416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66075" indent="-294644" defTabSz="967416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78577" indent="-235715" defTabSz="967416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50008" indent="-235715" defTabSz="967416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121439" indent="-235715" defTabSz="967416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92869" indent="-235715" defTabSz="96741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3064300" indent="-235715" defTabSz="96741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535731" indent="-235715" defTabSz="96741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4007162" indent="-235715" defTabSz="96741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383D9FB-6AB2-49B5-AAB6-4649328EDFB1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9336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9C813F-31CD-4A4D-9D17-E944114B418F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109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9C813F-31CD-4A4D-9D17-E944114B418F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153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9C813F-31CD-4A4D-9D17-E944114B418F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0218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9C813F-31CD-4A4D-9D17-E944114B418F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3368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9C813F-31CD-4A4D-9D17-E944114B418F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7795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01738" y="704850"/>
            <a:ext cx="4673600" cy="3505200"/>
          </a:xfrm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 dirty="0">
              <a:ea typeface="MS PGothic" charset="-128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923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66075" indent="-294644" defTabSz="95923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78577" indent="-235715" defTabSz="95923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50008" indent="-235715" defTabSz="95923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121439" indent="-235715" defTabSz="95923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92869" indent="-235715" defTabSz="9592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3064300" indent="-235715" defTabSz="9592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535731" indent="-235715" defTabSz="9592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4007162" indent="-235715" defTabSz="9592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</a:pPr>
            <a:fld id="{8084124B-2000-2040-B306-2F546067C257}" type="slidenum">
              <a:rPr lang="en-US" altLang="en-US" sz="1300"/>
              <a:pPr>
                <a:spcBef>
                  <a:spcPct val="0"/>
                </a:spcBef>
              </a:pPr>
              <a:t>31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21594298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01738" y="704850"/>
            <a:ext cx="4673600" cy="3505200"/>
          </a:xfrm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MS PGothic" charset="-128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923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66075" indent="-294644" defTabSz="95923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78577" indent="-235715" defTabSz="95923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50008" indent="-235715" defTabSz="95923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121439" indent="-235715" defTabSz="95923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92869" indent="-235715" defTabSz="9592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3064300" indent="-235715" defTabSz="9592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535731" indent="-235715" defTabSz="9592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4007162" indent="-235715" defTabSz="9592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</a:pPr>
            <a:fld id="{8084124B-2000-2040-B306-2F546067C257}" type="slidenum">
              <a:rPr lang="en-US" altLang="en-US" sz="1300"/>
              <a:pPr>
                <a:spcBef>
                  <a:spcPct val="0"/>
                </a:spcBef>
              </a:pPr>
              <a:t>32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401804027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9C813F-31CD-4A4D-9D17-E944114B418F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96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9C813F-31CD-4A4D-9D17-E944114B418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7237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9C813F-31CD-4A4D-9D17-E944114B418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4595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9C813F-31CD-4A4D-9D17-E944114B418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2558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9C813F-31CD-4A4D-9D17-E944114B418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077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9C813F-31CD-4A4D-9D17-E944114B418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1623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customer bucket</a:t>
            </a:r>
            <a:r>
              <a:rPr lang="en-US" baseline="0" dirty="0"/>
              <a:t> has been slowly addressed over time but the demand bucket has not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9C813F-31CD-4A4D-9D17-E944114B418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2996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9C813F-31CD-4A4D-9D17-E944114B418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869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mplate 1 title slide 4x3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00"/>
          <a:stretch/>
        </p:blipFill>
        <p:spPr>
          <a:xfrm>
            <a:off x="-1" y="0"/>
            <a:ext cx="9144002" cy="2218310"/>
          </a:xfrm>
          <a:prstGeom prst="rect">
            <a:avLst/>
          </a:prstGeom>
        </p:spPr>
      </p:pic>
      <p:pic>
        <p:nvPicPr>
          <p:cNvPr id="8" name="Picture 7" descr="thin bar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09092"/>
            <a:ext cx="9144000" cy="100132"/>
          </a:xfrm>
          <a:prstGeom prst="rect">
            <a:avLst/>
          </a:prstGeom>
        </p:spPr>
      </p:pic>
      <p:sp>
        <p:nvSpPr>
          <p:cNvPr id="3244" name="Rectangle 172"/>
          <p:cNvSpPr>
            <a:spLocks noGrp="1" noChangeArrowheads="1"/>
          </p:cNvSpPr>
          <p:nvPr>
            <p:ph type="ctrTitle" sz="quarter"/>
          </p:nvPr>
        </p:nvSpPr>
        <p:spPr>
          <a:xfrm>
            <a:off x="353675" y="2799240"/>
            <a:ext cx="8122143" cy="685800"/>
          </a:xfrm>
        </p:spPr>
        <p:txBody>
          <a:bodyPr lIns="92075" tIns="46038" rIns="92075" bIns="46038"/>
          <a:lstStyle>
            <a:lvl1pPr>
              <a:defRPr sz="4200">
                <a:solidFill>
                  <a:srgbClr val="2C43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245" name="Rectangle 17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66853" y="3726568"/>
            <a:ext cx="6858000" cy="685800"/>
          </a:xfrm>
        </p:spPr>
        <p:txBody>
          <a:bodyPr lIns="92075" tIns="46038" rIns="92075" bIns="46038"/>
          <a:lstStyle>
            <a:lvl1pPr marL="0" indent="0">
              <a:buFont typeface="Symbol" charset="2"/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023077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300357"/>
            <a:ext cx="8001000" cy="762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865" y="1020383"/>
            <a:ext cx="8001000" cy="4043362"/>
          </a:xfrm>
        </p:spPr>
        <p:txBody>
          <a:bodyPr/>
          <a:lstStyle>
            <a:lvl1pPr marL="228600" indent="-228600">
              <a:buFont typeface="Arial"/>
              <a:buChar char="•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5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 i="0"/>
            </a:lvl1pPr>
          </a:lstStyle>
          <a:p>
            <a:pPr>
              <a:defRPr/>
            </a:pPr>
            <a:fld id="{70487D04-C7B9-475E-BA4A-C5C0136C287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350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403" y="290456"/>
            <a:ext cx="8001000" cy="762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894758"/>
            <a:ext cx="3924300" cy="404336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7485" y="894758"/>
            <a:ext cx="3924300" cy="404336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Rectangle 15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BC5E77-6133-4C53-BD8F-117ABB9B75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381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291390"/>
            <a:ext cx="8001000" cy="762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15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1FFC24-2618-466E-923D-381CBC98C5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650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6AF962-131E-4045-B6AD-5003576414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834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371600"/>
            <a:ext cx="82296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2209800"/>
            <a:ext cx="8229600" cy="4495800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03197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emplate 1 text slide 4x3.jpg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111"/>
          <a:stretch/>
        </p:blipFill>
        <p:spPr>
          <a:xfrm>
            <a:off x="0" y="6255455"/>
            <a:ext cx="9151056" cy="607375"/>
          </a:xfrm>
          <a:prstGeom prst="rect">
            <a:avLst/>
          </a:prstGeom>
        </p:spPr>
      </p:pic>
      <p:pic>
        <p:nvPicPr>
          <p:cNvPr id="9" name="Picture 8" descr="thin bar.jp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0132"/>
          </a:xfrm>
          <a:prstGeom prst="rect">
            <a:avLst/>
          </a:prstGeom>
        </p:spPr>
      </p:pic>
      <p:sp>
        <p:nvSpPr>
          <p:cNvPr id="1027" name="Rectangle 139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8098" y="836613"/>
            <a:ext cx="8001000" cy="488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145"/>
          <p:cNvSpPr>
            <a:spLocks noGrp="1" noChangeArrowheads="1"/>
          </p:cNvSpPr>
          <p:nvPr>
            <p:ph type="title"/>
          </p:nvPr>
        </p:nvSpPr>
        <p:spPr bwMode="auto">
          <a:xfrm>
            <a:off x="327333" y="280988"/>
            <a:ext cx="8001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9" name="Text Box 150"/>
          <p:cNvSpPr txBox="1">
            <a:spLocks noChangeArrowheads="1"/>
          </p:cNvSpPr>
          <p:nvPr userDrawn="1"/>
        </p:nvSpPr>
        <p:spPr bwMode="auto">
          <a:xfrm>
            <a:off x="8555038" y="6287704"/>
            <a:ext cx="425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US" sz="2000" dirty="0"/>
          </a:p>
        </p:txBody>
      </p:sp>
      <p:sp>
        <p:nvSpPr>
          <p:cNvPr id="1175" name="Rectangle 15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91538" y="6524177"/>
            <a:ext cx="455612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100" i="0" smtClean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B6BB17F4-25B9-482C-9E0A-1A838E62EC0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67" r:id="rId2"/>
    <p:sldLayoutId id="2147483768" r:id="rId3"/>
    <p:sldLayoutId id="2147483769" r:id="rId4"/>
    <p:sldLayoutId id="2147483770" r:id="rId5"/>
    <p:sldLayoutId id="2147483772" r:id="rId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C4360"/>
          </a:solidFill>
          <a:latin typeface="+mj-lt"/>
          <a:ea typeface="MS PGothic" pitchFamily="34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D618B"/>
          </a:solidFill>
          <a:latin typeface="Century Gothic" charset="0"/>
          <a:ea typeface="MS PGothic" pitchFamily="34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D618B"/>
          </a:solidFill>
          <a:latin typeface="Century Gothic" charset="0"/>
          <a:ea typeface="MS PGothic" pitchFamily="34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D618B"/>
          </a:solidFill>
          <a:latin typeface="Century Gothic" charset="0"/>
          <a:ea typeface="MS PGothic" pitchFamily="34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D618B"/>
          </a:solidFill>
          <a:latin typeface="Century Gothic" charset="0"/>
          <a:ea typeface="MS PGothic" pitchFamily="34" charset="-128"/>
          <a:cs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60032"/>
          </a:solidFill>
          <a:latin typeface="Century Gothic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60032"/>
          </a:solidFill>
          <a:latin typeface="Century Gothic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60032"/>
          </a:solidFill>
          <a:latin typeface="Century Gothic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60032"/>
          </a:solidFill>
          <a:latin typeface="Century Gothic" charset="0"/>
        </a:defRPr>
      </a:lvl9pPr>
    </p:titleStyle>
    <p:bodyStyle>
      <a:lvl1pPr marL="228600" indent="-228600" algn="l" rtl="0" eaLnBrk="0" fontAlgn="base" hangingPunct="0">
        <a:spcBef>
          <a:spcPts val="1200"/>
        </a:spcBef>
        <a:spcAft>
          <a:spcPct val="0"/>
        </a:spcAft>
        <a:buClr>
          <a:srgbClr val="000066"/>
        </a:buClr>
        <a:buSzPct val="80000"/>
        <a:buFont typeface="Symbol" pitchFamily="18" charset="2"/>
        <a:buChar char="·"/>
        <a:defRPr sz="2400" b="1">
          <a:solidFill>
            <a:srgbClr val="000000"/>
          </a:solidFill>
          <a:latin typeface="+mn-lt"/>
          <a:ea typeface="MS PGothic" pitchFamily="34" charset="-128"/>
          <a:cs typeface="ＭＳ Ｐゴシック" charset="-128"/>
        </a:defRPr>
      </a:lvl1pPr>
      <a:lvl2pPr marL="635000" indent="-228600" algn="l" rtl="0" eaLnBrk="0" fontAlgn="base" hangingPunct="0">
        <a:spcBef>
          <a:spcPts val="600"/>
        </a:spcBef>
        <a:spcAft>
          <a:spcPct val="0"/>
        </a:spcAft>
        <a:buClr>
          <a:srgbClr val="000066"/>
        </a:buClr>
        <a:buChar char="–"/>
        <a:defRPr sz="2400">
          <a:solidFill>
            <a:srgbClr val="000000"/>
          </a:solidFill>
          <a:latin typeface="+mn-lt"/>
          <a:ea typeface="MS PGothic" pitchFamily="34" charset="-128"/>
        </a:defRPr>
      </a:lvl2pPr>
      <a:lvl3pPr marL="977900" indent="-177800" algn="l" rtl="0" eaLnBrk="0" fontAlgn="base" hangingPunct="0">
        <a:spcBef>
          <a:spcPts val="300"/>
        </a:spcBef>
        <a:spcAft>
          <a:spcPct val="0"/>
        </a:spcAft>
        <a:buClr>
          <a:srgbClr val="000066"/>
        </a:buClr>
        <a:buFont typeface="Times" charset="0"/>
        <a:buChar char="•"/>
        <a:defRPr>
          <a:solidFill>
            <a:srgbClr val="000000"/>
          </a:solidFill>
          <a:latin typeface="+mn-lt"/>
          <a:ea typeface="MS PGothic" pitchFamily="34" charset="-128"/>
        </a:defRPr>
      </a:lvl3pPr>
      <a:lvl4pPr marL="1662113" indent="-22860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Char char="–"/>
        <a:defRPr sz="1200">
          <a:solidFill>
            <a:srgbClr val="000000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defRPr sz="1200">
          <a:solidFill>
            <a:srgbClr val="000000"/>
          </a:solidFill>
          <a:latin typeface="+mn-lt"/>
          <a:ea typeface="MS PGothic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defRPr sz="1200">
          <a:solidFill>
            <a:srgbClr val="010000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defRPr sz="1200">
          <a:solidFill>
            <a:srgbClr val="010000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defRPr sz="1200">
          <a:solidFill>
            <a:srgbClr val="010000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defRPr sz="1200">
          <a:solidFill>
            <a:srgbClr val="010000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sz="quarter"/>
          </p:nvPr>
        </p:nvSpPr>
        <p:spPr>
          <a:xfrm>
            <a:off x="305947" y="2653375"/>
            <a:ext cx="8671455" cy="1848415"/>
          </a:xfrm>
        </p:spPr>
        <p:txBody>
          <a:bodyPr/>
          <a:lstStyle/>
          <a:p>
            <a:r>
              <a:rPr lang="en-US" dirty="0"/>
              <a:t>Electric Rates: </a:t>
            </a:r>
            <a:r>
              <a:rPr lang="en-US" sz="3400" b="0" dirty="0"/>
              <a:t>A</a:t>
            </a:r>
            <a:r>
              <a:rPr lang="en-US" sz="3400" b="0" dirty="0">
                <a:ea typeface="MS PGothic" charset="-128"/>
              </a:rPr>
              <a:t>nd the Impact of Distributed Generation on Future Design</a:t>
            </a:r>
            <a:endParaRPr lang="en-US" sz="3400" dirty="0"/>
          </a:p>
        </p:txBody>
      </p:sp>
      <p:sp>
        <p:nvSpPr>
          <p:cNvPr id="5" name="Subtitle 4"/>
          <p:cNvSpPr>
            <a:spLocks noGrp="1"/>
          </p:cNvSpPr>
          <p:nvPr>
            <p:ph type="subTitle" sz="quarter" idx="1"/>
          </p:nvPr>
        </p:nvSpPr>
        <p:spPr>
          <a:xfrm>
            <a:off x="305947" y="4082705"/>
            <a:ext cx="8306224" cy="1302819"/>
          </a:xfrm>
        </p:spPr>
        <p:txBody>
          <a:bodyPr/>
          <a:lstStyle/>
          <a:p>
            <a:r>
              <a:rPr lang="en-US" altLang="en-US" sz="2000" dirty="0">
                <a:solidFill>
                  <a:srgbClr val="063665"/>
                </a:solidFill>
              </a:rPr>
              <a:t>Florida Finance &amp; Accounting Conference</a:t>
            </a:r>
          </a:p>
          <a:p>
            <a:r>
              <a:rPr lang="en-US" altLang="en-US" sz="2000" dirty="0">
                <a:solidFill>
                  <a:srgbClr val="063665"/>
                </a:solidFill>
              </a:rPr>
              <a:t>September 20, 2019</a:t>
            </a:r>
          </a:p>
          <a:p>
            <a:endParaRPr lang="en-US" altLang="en-US" sz="2000" dirty="0">
              <a:solidFill>
                <a:srgbClr val="063665"/>
              </a:solidFill>
            </a:endParaRPr>
          </a:p>
          <a:p>
            <a:r>
              <a:rPr lang="en-US" altLang="en-US" sz="2000" b="0" dirty="0">
                <a:solidFill>
                  <a:srgbClr val="063665"/>
                </a:solidFill>
              </a:rPr>
              <a:t>Burton Benkwith</a:t>
            </a:r>
          </a:p>
          <a:p>
            <a:r>
              <a:rPr lang="en-US" altLang="en-US" sz="2000" b="0" dirty="0">
                <a:solidFill>
                  <a:srgbClr val="063665"/>
                </a:solidFill>
              </a:rPr>
              <a:t>Regional Vice President, CFC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479317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Big Lie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602" y="1031951"/>
            <a:ext cx="8415547" cy="4043363"/>
          </a:xfrm>
        </p:spPr>
        <p:txBody>
          <a:bodyPr/>
          <a:lstStyle/>
          <a:p>
            <a:r>
              <a:rPr lang="en-US" sz="2800" dirty="0"/>
              <a:t>How We Incur Costs……</a:t>
            </a:r>
          </a:p>
          <a:p>
            <a:pPr lvl="1"/>
            <a:r>
              <a:rPr lang="en-US" sz="2800" dirty="0"/>
              <a:t>Membership is cheap</a:t>
            </a:r>
          </a:p>
          <a:p>
            <a:pPr lvl="1"/>
            <a:r>
              <a:rPr lang="en-US" sz="2800" dirty="0"/>
              <a:t>Electricity cost the same all the time</a:t>
            </a:r>
          </a:p>
          <a:p>
            <a:pPr lvl="1"/>
            <a:r>
              <a:rPr lang="en-US" sz="2800" dirty="0"/>
              <a:t>Energy is the most important thing</a:t>
            </a:r>
          </a:p>
          <a:p>
            <a:pPr lvl="1"/>
            <a:endParaRPr lang="en-US" sz="2800" dirty="0"/>
          </a:p>
          <a:p>
            <a:r>
              <a:rPr lang="en-US" sz="2800" dirty="0"/>
              <a:t>So……Be Patient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BC5E77-6133-4C53-BD8F-117ABB9B750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716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Step Process to Rate Making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Revenue requirements </a:t>
            </a:r>
            <a:r>
              <a:rPr lang="en-US" sz="1600" dirty="0"/>
              <a:t>(how much?)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Cost of service </a:t>
            </a:r>
            <a:r>
              <a:rPr lang="en-US" sz="1600" dirty="0"/>
              <a:t>(from whom?)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Rate design </a:t>
            </a:r>
            <a:r>
              <a:rPr lang="en-US" sz="1600" dirty="0"/>
              <a:t>(how?)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 first two are straight forward exercises</a:t>
            </a:r>
          </a:p>
          <a:p>
            <a:r>
              <a:rPr lang="en-US" dirty="0"/>
              <a:t>The last step requires consideration of “non-economic” factors</a:t>
            </a:r>
          </a:p>
        </p:txBody>
      </p:sp>
    </p:spTree>
    <p:extLst>
      <p:ext uri="{BB962C8B-B14F-4D97-AF65-F5344CB8AC3E}">
        <p14:creationId xmlns:p14="http://schemas.microsoft.com/office/powerpoint/2010/main" val="724037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345" y="299675"/>
            <a:ext cx="8001000" cy="762000"/>
          </a:xfrm>
        </p:spPr>
        <p:txBody>
          <a:bodyPr/>
          <a:lstStyle/>
          <a:p>
            <a:r>
              <a:rPr lang="en-US" dirty="0"/>
              <a:t>From Numbers to Rates….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802" y="1628410"/>
            <a:ext cx="8001000" cy="4043362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Revenue Requirement</a:t>
            </a:r>
          </a:p>
          <a:p>
            <a:pPr marL="0" indent="0" algn="ctr">
              <a:buNone/>
            </a:pPr>
            <a:endParaRPr lang="en-US" sz="18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1. Customer	    2. Demand	    3. Energy</a:t>
            </a:r>
          </a:p>
          <a:p>
            <a:pPr marL="406400" lvl="1" indent="0">
              <a:buNone/>
            </a:pPr>
            <a:endParaRPr lang="en-US" dirty="0"/>
          </a:p>
        </p:txBody>
      </p:sp>
      <p:pic>
        <p:nvPicPr>
          <p:cNvPr id="6" name="Picture 2" descr="http://www.proplasltd.co.uk/images/bucket_r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834" y="3928999"/>
            <a:ext cx="1188181" cy="1188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proplasltd.co.uk/images/bucket_r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116" y="3888408"/>
            <a:ext cx="1188181" cy="1188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Arrow Connector 11"/>
          <p:cNvCxnSpPr/>
          <p:nvPr/>
        </p:nvCxnSpPr>
        <p:spPr bwMode="auto">
          <a:xfrm flipH="1">
            <a:off x="1768912" y="2421409"/>
            <a:ext cx="2387152" cy="174363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63665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3" name="Oval 22"/>
          <p:cNvSpPr/>
          <p:nvPr/>
        </p:nvSpPr>
        <p:spPr bwMode="auto">
          <a:xfrm>
            <a:off x="1867473" y="1206138"/>
            <a:ext cx="5189220" cy="1120746"/>
          </a:xfrm>
          <a:prstGeom prst="ellipse">
            <a:avLst/>
          </a:prstGeom>
          <a:solidFill>
            <a:schemeClr val="accent1">
              <a:alpha val="0"/>
            </a:schemeClr>
          </a:solidFill>
          <a:ln w="12700" cap="flat" cmpd="sng" algn="ctr">
            <a:solidFill>
              <a:srgbClr val="063665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pic>
        <p:nvPicPr>
          <p:cNvPr id="9" name="Picture 2" descr="http://www.proplasltd.co.uk/images/bucket_r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602" y="3928999"/>
            <a:ext cx="1188181" cy="1188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/>
          <p:cNvCxnSpPr/>
          <p:nvPr/>
        </p:nvCxnSpPr>
        <p:spPr bwMode="auto">
          <a:xfrm flipH="1">
            <a:off x="4385253" y="2421409"/>
            <a:ext cx="18671" cy="190043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63665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4728098" y="2421409"/>
            <a:ext cx="2217521" cy="189107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63665"/>
            </a:solidFill>
            <a:prstDash val="solid"/>
            <a:round/>
            <a:headEnd type="none" w="sm" len="sm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9514913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122" y="333426"/>
            <a:ext cx="7383228" cy="517641"/>
          </a:xfrm>
        </p:spPr>
        <p:txBody>
          <a:bodyPr/>
          <a:lstStyle/>
          <a:p>
            <a:r>
              <a:rPr lang="en-US" dirty="0"/>
              <a:t>Traditional Approach to Rate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0488" y="1324270"/>
            <a:ext cx="3668181" cy="4043363"/>
          </a:xfrm>
        </p:spPr>
        <p:txBody>
          <a:bodyPr/>
          <a:lstStyle/>
          <a:p>
            <a:r>
              <a:rPr lang="en-US" sz="2400" dirty="0"/>
              <a:t>Three part cost</a:t>
            </a:r>
          </a:p>
          <a:p>
            <a:pPr lvl="1"/>
            <a:r>
              <a:rPr lang="en-US" sz="2400" dirty="0"/>
              <a:t>Consumer</a:t>
            </a:r>
          </a:p>
          <a:p>
            <a:pPr lvl="1"/>
            <a:r>
              <a:rPr lang="en-US" sz="2400" dirty="0"/>
              <a:t>Demand</a:t>
            </a:r>
          </a:p>
          <a:p>
            <a:pPr lvl="1"/>
            <a:r>
              <a:rPr lang="en-US" sz="2400" dirty="0"/>
              <a:t>Energy</a:t>
            </a:r>
          </a:p>
          <a:p>
            <a:pPr marL="406400" lvl="1" indent="0">
              <a:buNone/>
            </a:pPr>
            <a:endParaRPr lang="en-US" sz="2400" dirty="0"/>
          </a:p>
          <a:p>
            <a:pPr marL="406400" lvl="1" indent="0">
              <a:buNone/>
            </a:pPr>
            <a:endParaRPr lang="en-US" sz="2400" dirty="0"/>
          </a:p>
          <a:p>
            <a:r>
              <a:rPr lang="en-US" sz="2400" dirty="0"/>
              <a:t>Two part rate</a:t>
            </a:r>
          </a:p>
          <a:p>
            <a:pPr lvl="1"/>
            <a:r>
              <a:rPr lang="en-US" sz="2400" dirty="0"/>
              <a:t>Consumer charge</a:t>
            </a:r>
          </a:p>
          <a:p>
            <a:pPr lvl="1"/>
            <a:r>
              <a:rPr lang="en-US" sz="2400" dirty="0"/>
              <a:t>Energy cost</a:t>
            </a:r>
          </a:p>
          <a:p>
            <a:pPr marL="406400" lvl="1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8669" y="1324269"/>
            <a:ext cx="2943225" cy="4043363"/>
          </a:xfrm>
        </p:spPr>
        <p:txBody>
          <a:bodyPr/>
          <a:lstStyle/>
          <a:p>
            <a:r>
              <a:rPr lang="en-US" sz="2400" dirty="0"/>
              <a:t>Cost of Service</a:t>
            </a:r>
          </a:p>
          <a:p>
            <a:pPr lvl="1"/>
            <a:r>
              <a:rPr lang="en-US" sz="2400" dirty="0"/>
              <a:t>$36.00</a:t>
            </a:r>
          </a:p>
          <a:p>
            <a:pPr lvl="1"/>
            <a:r>
              <a:rPr lang="en-US" sz="2400" dirty="0"/>
              <a:t>$10.00</a:t>
            </a:r>
          </a:p>
          <a:p>
            <a:pPr lvl="1"/>
            <a:r>
              <a:rPr lang="en-US" sz="2400" dirty="0"/>
              <a:t>$0.0420</a:t>
            </a:r>
          </a:p>
          <a:p>
            <a:pPr marL="406400" lvl="1" indent="0">
              <a:buNone/>
            </a:pPr>
            <a:endParaRPr lang="en-US" sz="2400" dirty="0"/>
          </a:p>
          <a:p>
            <a:pPr marL="800100" lvl="2" indent="0">
              <a:buNone/>
            </a:pPr>
            <a:endParaRPr lang="en-US" sz="2400" dirty="0"/>
          </a:p>
          <a:p>
            <a:r>
              <a:rPr lang="en-US" sz="2400" dirty="0"/>
              <a:t>Common Rate</a:t>
            </a:r>
          </a:p>
          <a:p>
            <a:pPr lvl="1"/>
            <a:r>
              <a:rPr lang="en-US" sz="2400" dirty="0"/>
              <a:t>$22.00</a:t>
            </a:r>
          </a:p>
          <a:p>
            <a:pPr lvl="1"/>
            <a:r>
              <a:rPr lang="en-US" sz="2400" dirty="0"/>
              <a:t>$0.1256</a:t>
            </a:r>
          </a:p>
        </p:txBody>
      </p:sp>
      <p:sp>
        <p:nvSpPr>
          <p:cNvPr id="5" name="TextBox 4"/>
          <p:cNvSpPr txBox="1"/>
          <p:nvPr/>
        </p:nvSpPr>
        <p:spPr>
          <a:xfrm rot="16200000">
            <a:off x="7372505" y="2038614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Cost of Service</a:t>
            </a:r>
          </a:p>
        </p:txBody>
      </p:sp>
      <p:sp>
        <p:nvSpPr>
          <p:cNvPr id="6" name="TextBox 5"/>
          <p:cNvSpPr txBox="1"/>
          <p:nvPr/>
        </p:nvSpPr>
        <p:spPr>
          <a:xfrm rot="16200000">
            <a:off x="7593614" y="4399052"/>
            <a:ext cx="14075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Retail Rate</a:t>
            </a:r>
          </a:p>
        </p:txBody>
      </p:sp>
    </p:spTree>
    <p:extLst>
      <p:ext uri="{BB962C8B-B14F-4D97-AF65-F5344CB8AC3E}">
        <p14:creationId xmlns:p14="http://schemas.microsoft.com/office/powerpoint/2010/main" val="17679191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MS PGothic" charset="-128"/>
              </a:rPr>
              <a:t>DG Rate Issues?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318496" y="1163422"/>
            <a:ext cx="8001000" cy="4043362"/>
          </a:xfrm>
        </p:spPr>
        <p:txBody>
          <a:bodyPr/>
          <a:lstStyle/>
          <a:p>
            <a:r>
              <a:rPr lang="en-US" altLang="en-US" dirty="0">
                <a:ea typeface="MS PGothic" charset="-128"/>
              </a:rPr>
              <a:t>Perception</a:t>
            </a:r>
          </a:p>
          <a:p>
            <a:r>
              <a:rPr lang="en-US" altLang="en-US" dirty="0">
                <a:ea typeface="MS PGothic" charset="-128"/>
              </a:rPr>
              <a:t>Limitations of traditional rate design</a:t>
            </a:r>
          </a:p>
          <a:p>
            <a:pPr lvl="1"/>
            <a:r>
              <a:rPr lang="en-US" altLang="en-US" dirty="0">
                <a:ea typeface="MS PGothic" charset="-128"/>
              </a:rPr>
              <a:t>Proper cost recovery</a:t>
            </a:r>
          </a:p>
          <a:p>
            <a:pPr lvl="1"/>
            <a:r>
              <a:rPr lang="en-US" altLang="en-US" dirty="0">
                <a:ea typeface="MS PGothic" charset="-128"/>
              </a:rPr>
              <a:t>Subsidies</a:t>
            </a:r>
          </a:p>
        </p:txBody>
      </p:sp>
    </p:spTree>
    <p:extLst>
      <p:ext uri="{BB962C8B-B14F-4D97-AF65-F5344CB8AC3E}">
        <p14:creationId xmlns:p14="http://schemas.microsoft.com/office/powerpoint/2010/main" val="22080530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305041" y="290322"/>
            <a:ext cx="8580438" cy="825500"/>
          </a:xfrm>
        </p:spPr>
        <p:txBody>
          <a:bodyPr/>
          <a:lstStyle/>
          <a:p>
            <a:r>
              <a:rPr lang="en-US" altLang="en-US" dirty="0">
                <a:ea typeface="MS PGothic" charset="-128"/>
              </a:rPr>
              <a:t>DG Perception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308971" y="1125322"/>
            <a:ext cx="8001000" cy="4043362"/>
          </a:xfrm>
        </p:spPr>
        <p:txBody>
          <a:bodyPr/>
          <a:lstStyle/>
          <a:p>
            <a:r>
              <a:rPr lang="en-US" altLang="en-US" dirty="0">
                <a:ea typeface="MS PGothic" charset="-128"/>
              </a:rPr>
              <a:t>Most coops recognize the need to recover fixed costs on a DG consumer..</a:t>
            </a:r>
          </a:p>
          <a:p>
            <a:r>
              <a:rPr lang="en-US" altLang="en-US" dirty="0">
                <a:ea typeface="MS PGothic" charset="-128"/>
              </a:rPr>
              <a:t>Charging a different rate can create distrust with your member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109" y="3164332"/>
            <a:ext cx="8451070" cy="195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2191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827" y="776098"/>
            <a:ext cx="8651632" cy="5167502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9497" y="164233"/>
            <a:ext cx="8953384" cy="762000"/>
          </a:xfrm>
        </p:spPr>
        <p:txBody>
          <a:bodyPr/>
          <a:lstStyle/>
          <a:p>
            <a:r>
              <a:rPr lang="en-US" altLang="en-US" sz="2800" dirty="0">
                <a:ea typeface="MS PGothic" charset="-128"/>
              </a:rPr>
              <a:t>DG - All About the “WHEN” not the “HOW MUCH”</a:t>
            </a:r>
            <a:br>
              <a:rPr lang="en-US" altLang="en-US" dirty="0">
                <a:ea typeface="MS PGothic" charset="-128"/>
              </a:rPr>
            </a:br>
            <a:endParaRPr lang="en-US" altLang="en-US" sz="1350" dirty="0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777801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473" y="852362"/>
            <a:ext cx="8643630" cy="5228398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70955" y="173378"/>
            <a:ext cx="8643630" cy="605556"/>
          </a:xfrm>
        </p:spPr>
        <p:txBody>
          <a:bodyPr/>
          <a:lstStyle/>
          <a:p>
            <a:r>
              <a:rPr lang="en-US" altLang="en-US" sz="3000" dirty="0">
                <a:ea typeface="MS PGothic" charset="-128"/>
              </a:rPr>
              <a:t>It’s About the “WHEN” not the “HOW MUCH”</a:t>
            </a:r>
            <a:br>
              <a:rPr lang="en-US" altLang="en-US" dirty="0">
                <a:ea typeface="MS PGothic" charset="-128"/>
              </a:rPr>
            </a:br>
            <a:endParaRPr lang="en-US" altLang="en-US" sz="1350" dirty="0">
              <a:ea typeface="MS PGothic" charset="-128"/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1225296" y="1691640"/>
            <a:ext cx="1609344" cy="1408176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6736080" y="2109216"/>
            <a:ext cx="1831848" cy="1243584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5303520" y="1920240"/>
            <a:ext cx="786384" cy="1546321"/>
          </a:xfrm>
          <a:prstGeom prst="rect">
            <a:avLst/>
          </a:prstGeom>
          <a:solidFill>
            <a:schemeClr val="accent1">
              <a:alpha val="18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1768" y="3466561"/>
            <a:ext cx="1645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Varies by member</a:t>
            </a:r>
          </a:p>
        </p:txBody>
      </p:sp>
    </p:spTree>
    <p:extLst>
      <p:ext uri="{BB962C8B-B14F-4D97-AF65-F5344CB8AC3E}">
        <p14:creationId xmlns:p14="http://schemas.microsoft.com/office/powerpoint/2010/main" val="3094550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4" grpId="0" animBg="1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4955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76856" y="886968"/>
            <a:ext cx="73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NCP</a:t>
            </a: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3008376" y="1044988"/>
            <a:ext cx="301752" cy="28089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5294376" y="886968"/>
            <a:ext cx="73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CP</a:t>
            </a:r>
          </a:p>
        </p:txBody>
      </p:sp>
      <p:cxnSp>
        <p:nvCxnSpPr>
          <p:cNvPr id="8" name="Straight Arrow Connector 7"/>
          <p:cNvCxnSpPr>
            <a:stCxn id="13" idx="1"/>
          </p:cNvCxnSpPr>
          <p:nvPr/>
        </p:nvCxnSpPr>
        <p:spPr bwMode="auto">
          <a:xfrm flipH="1">
            <a:off x="4782312" y="1071634"/>
            <a:ext cx="512064" cy="113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H="1">
            <a:off x="4846320" y="1256300"/>
            <a:ext cx="448056" cy="123086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182365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908" y="265622"/>
            <a:ext cx="8535196" cy="569616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2302764" y="1375791"/>
            <a:ext cx="1289304" cy="2697480"/>
          </a:xfrm>
          <a:prstGeom prst="rect">
            <a:avLst/>
          </a:prstGeom>
          <a:solidFill>
            <a:schemeClr val="accent1">
              <a:alpha val="5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238875" y="1412367"/>
            <a:ext cx="1282446" cy="2660904"/>
          </a:xfrm>
          <a:prstGeom prst="rect">
            <a:avLst/>
          </a:prstGeom>
          <a:solidFill>
            <a:schemeClr val="accent1">
              <a:alpha val="5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394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Properly Designed Rates….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4895" y="1953193"/>
            <a:ext cx="8001000" cy="1397561"/>
          </a:xfrm>
        </p:spPr>
        <p:txBody>
          <a:bodyPr/>
          <a:lstStyle/>
          <a:p>
            <a:r>
              <a:rPr lang="en-US" dirty="0"/>
              <a:t>Are more important today than at any time in the history of electric cooperatives!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487D04-C7B9-475E-BA4A-C5C0136C287C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1051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407" y="148771"/>
            <a:ext cx="8648543" cy="577789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5950298" y="1192408"/>
            <a:ext cx="1378974" cy="2615381"/>
          </a:xfrm>
          <a:prstGeom prst="rect">
            <a:avLst/>
          </a:prstGeom>
          <a:solidFill>
            <a:schemeClr val="accent1">
              <a:alpha val="5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95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88" y="133604"/>
            <a:ext cx="6345804" cy="59688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48272" y="2330959"/>
            <a:ext cx="20433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Demand rates can be designed to be the same</a:t>
            </a:r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 flipV="1">
            <a:off x="6631495" y="2019300"/>
            <a:ext cx="500634" cy="12801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H="1">
            <a:off x="6665785" y="3418332"/>
            <a:ext cx="932688" cy="192024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2" name="TextBox 1"/>
          <p:cNvSpPr txBox="1"/>
          <p:nvPr/>
        </p:nvSpPr>
        <p:spPr>
          <a:xfrm>
            <a:off x="6748272" y="440507"/>
            <a:ext cx="18915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Demand Response</a:t>
            </a:r>
          </a:p>
        </p:txBody>
      </p:sp>
    </p:spTree>
    <p:extLst>
      <p:ext uri="{BB962C8B-B14F-4D97-AF65-F5344CB8AC3E}">
        <p14:creationId xmlns:p14="http://schemas.microsoft.com/office/powerpoint/2010/main" val="866255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DG Usage – Winter Day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487D04-C7B9-475E-BA4A-C5C0136C287C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13669"/>
            <a:ext cx="9070069" cy="54655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09474" y="1252503"/>
            <a:ext cx="3595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The DG and non-DG consumer will likely set a peak at the same time</a:t>
            </a:r>
          </a:p>
        </p:txBody>
      </p:sp>
      <p:cxnSp>
        <p:nvCxnSpPr>
          <p:cNvPr id="6" name="Straight Arrow Connector 5"/>
          <p:cNvCxnSpPr/>
          <p:nvPr/>
        </p:nvCxnSpPr>
        <p:spPr bwMode="auto">
          <a:xfrm flipH="1">
            <a:off x="2959768" y="2088980"/>
            <a:ext cx="1359570" cy="88282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5559383" y="2530390"/>
            <a:ext cx="3387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DG consumer will likely purchase less kWh at some point in the day</a:t>
            </a:r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>
            <a:off x="5799221" y="3356811"/>
            <a:ext cx="914400" cy="87830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845922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Solar Usage – Winter Day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487D04-C7B9-475E-BA4A-C5C0136C287C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81" y="1062357"/>
            <a:ext cx="8566333" cy="23527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5613" y="3653886"/>
            <a:ext cx="31282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0" dirty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$21.06 difference includes all demand related costs being avoided by consumer</a:t>
            </a:r>
          </a:p>
        </p:txBody>
      </p:sp>
      <p:cxnSp>
        <p:nvCxnSpPr>
          <p:cNvPr id="6" name="Straight Arrow Connector 5"/>
          <p:cNvCxnSpPr/>
          <p:nvPr/>
        </p:nvCxnSpPr>
        <p:spPr bwMode="auto">
          <a:xfrm flipV="1">
            <a:off x="3789947" y="1756611"/>
            <a:ext cx="3705727" cy="224990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1618666" y="5009444"/>
            <a:ext cx="31282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0" dirty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$8.00 difference includes only energy related costs being avoided by consumer</a:t>
            </a:r>
          </a:p>
        </p:txBody>
      </p:sp>
      <p:cxnSp>
        <p:nvCxnSpPr>
          <p:cNvPr id="10" name="Straight Arrow Connector 9"/>
          <p:cNvCxnSpPr/>
          <p:nvPr/>
        </p:nvCxnSpPr>
        <p:spPr bwMode="auto">
          <a:xfrm flipV="1">
            <a:off x="5029200" y="3202980"/>
            <a:ext cx="2707105" cy="210294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272128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Solar Usage – Summer Day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487D04-C7B9-475E-BA4A-C5C0136C287C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999" y="1187368"/>
            <a:ext cx="8813185" cy="9175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178" y="2491062"/>
            <a:ext cx="8795006" cy="12156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3266" y="4092834"/>
            <a:ext cx="31282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0" dirty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$21.06 difference does not properly capture reduction in demand</a:t>
            </a:r>
          </a:p>
        </p:txBody>
      </p:sp>
      <p:cxnSp>
        <p:nvCxnSpPr>
          <p:cNvPr id="11" name="Straight Arrow Connector 10"/>
          <p:cNvCxnSpPr/>
          <p:nvPr/>
        </p:nvCxnSpPr>
        <p:spPr bwMode="auto">
          <a:xfrm flipV="1">
            <a:off x="3315010" y="1785331"/>
            <a:ext cx="4511842" cy="245444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3351213" y="4986766"/>
            <a:ext cx="31282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0" dirty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$32.76 difference captures reduction in both demand and energy</a:t>
            </a:r>
          </a:p>
        </p:txBody>
      </p:sp>
      <p:cxnSp>
        <p:nvCxnSpPr>
          <p:cNvPr id="14" name="Straight Arrow Connector 13"/>
          <p:cNvCxnSpPr/>
          <p:nvPr/>
        </p:nvCxnSpPr>
        <p:spPr bwMode="auto">
          <a:xfrm flipV="1">
            <a:off x="5582653" y="3098897"/>
            <a:ext cx="2213810" cy="164154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4054020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MS PGothic" charset="-128"/>
              </a:rPr>
              <a:t>Demand Charge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295218" y="1173163"/>
            <a:ext cx="8564562" cy="4335462"/>
          </a:xfrm>
        </p:spPr>
        <p:txBody>
          <a:bodyPr/>
          <a:lstStyle/>
          <a:p>
            <a:r>
              <a:rPr lang="en-US" altLang="en-US" dirty="0">
                <a:ea typeface="MS PGothic" charset="-128"/>
              </a:rPr>
              <a:t>True cost-based rate</a:t>
            </a:r>
          </a:p>
          <a:p>
            <a:r>
              <a:rPr lang="en-US" altLang="en-US" dirty="0">
                <a:ea typeface="MS PGothic" charset="-128"/>
              </a:rPr>
              <a:t>Rewards and penalizes the “right people”</a:t>
            </a:r>
          </a:p>
          <a:p>
            <a:r>
              <a:rPr lang="en-US" altLang="en-US" dirty="0">
                <a:ea typeface="MS PGothic" charset="-128"/>
              </a:rPr>
              <a:t>Helps eliminate subsidy within the class</a:t>
            </a:r>
          </a:p>
          <a:p>
            <a:r>
              <a:rPr lang="en-US" altLang="en-US" dirty="0">
                <a:ea typeface="MS PGothic" charset="-128"/>
              </a:rPr>
              <a:t>Can be designed where total cost is same</a:t>
            </a:r>
          </a:p>
          <a:p>
            <a:r>
              <a:rPr lang="en-US" altLang="en-US" dirty="0">
                <a:ea typeface="MS PGothic" charset="-128"/>
              </a:rPr>
              <a:t>Can help obtain a true “net meter” energy rate (avioded costs)</a:t>
            </a:r>
          </a:p>
          <a:p>
            <a:endParaRPr lang="en-US" altLang="en-US" dirty="0">
              <a:ea typeface="MS PGothic" charset="-128"/>
            </a:endParaRPr>
          </a:p>
          <a:p>
            <a:r>
              <a:rPr lang="en-US" altLang="en-US" dirty="0">
                <a:ea typeface="MS PGothic" charset="-128"/>
              </a:rPr>
              <a:t>Difficult to explain</a:t>
            </a:r>
          </a:p>
          <a:p>
            <a:r>
              <a:rPr lang="en-US" altLang="en-US" dirty="0">
                <a:ea typeface="MS PGothic" charset="-128"/>
              </a:rPr>
              <a:t>May not be well</a:t>
            </a:r>
            <a:r>
              <a:rPr lang="en-US" altLang="en-US" baseline="0" dirty="0">
                <a:ea typeface="MS PGothic" charset="-128"/>
              </a:rPr>
              <a:t> accepted</a:t>
            </a:r>
          </a:p>
          <a:p>
            <a:r>
              <a:rPr lang="en-US" altLang="en-US" baseline="0" dirty="0">
                <a:ea typeface="MS PGothic" charset="-128"/>
              </a:rPr>
              <a:t>Investments needed (meters – member support tools)</a:t>
            </a:r>
            <a:endParaRPr lang="en-US" altLang="en-US" dirty="0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21254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Properly Designed Rates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487D04-C7B9-475E-BA4A-C5C0136C287C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160" y="1176164"/>
            <a:ext cx="7637024" cy="46477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2576" y="3583594"/>
            <a:ext cx="1670741" cy="1662174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 bwMode="auto">
          <a:xfrm rot="1203215">
            <a:off x="8327458" y="2651760"/>
            <a:ext cx="391886" cy="992777"/>
          </a:xfrm>
          <a:prstGeom prst="down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7" name="Down Arrow 6"/>
          <p:cNvSpPr/>
          <p:nvPr/>
        </p:nvSpPr>
        <p:spPr bwMode="auto">
          <a:xfrm rot="1234342">
            <a:off x="8375489" y="4090159"/>
            <a:ext cx="391886" cy="992777"/>
          </a:xfrm>
          <a:prstGeom prst="down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6113417" y="1737360"/>
            <a:ext cx="2458015" cy="692331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614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Target Specific Costs to Capture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487D04-C7B9-475E-BA4A-C5C0136C287C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375" y="1188292"/>
            <a:ext cx="7830873" cy="19476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155" y="3474185"/>
            <a:ext cx="9048270" cy="4515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0155" y="4616293"/>
            <a:ext cx="86319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0" dirty="0">
                <a:latin typeface="Arial" panose="020B0604020202020204" pitchFamily="34" charset="0"/>
                <a:cs typeface="Arial" panose="020B0604020202020204" pitchFamily="34" charset="0"/>
              </a:rPr>
              <a:t>In a perfect world, this represents the variable component of  your wholesale power cost, the Coop becomes indifferent as to whether of not members are generating electricity on their own</a:t>
            </a:r>
          </a:p>
        </p:txBody>
      </p:sp>
      <p:sp>
        <p:nvSpPr>
          <p:cNvPr id="8" name="Right Arrow 7"/>
          <p:cNvSpPr/>
          <p:nvPr/>
        </p:nvSpPr>
        <p:spPr bwMode="auto">
          <a:xfrm rot="20596318">
            <a:off x="4157309" y="3884474"/>
            <a:ext cx="2438847" cy="570497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543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Hurdles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Member acceptance – start communicating</a:t>
            </a:r>
          </a:p>
          <a:p>
            <a:r>
              <a:rPr lang="en-US" dirty="0"/>
              <a:t>Metering – CP vs NCP</a:t>
            </a:r>
          </a:p>
          <a:p>
            <a:r>
              <a:rPr lang="en-US" dirty="0"/>
              <a:t>Pre-pay Metering programs</a:t>
            </a:r>
          </a:p>
          <a:p>
            <a:r>
              <a:rPr lang="en-US" dirty="0"/>
              <a:t>Others?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487D04-C7B9-475E-BA4A-C5C0136C287C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9538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MS PGothic" charset="-128"/>
              </a:rPr>
              <a:t>Time-of-Use Rate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308970" y="1163422"/>
            <a:ext cx="8716157" cy="4043362"/>
          </a:xfrm>
        </p:spPr>
        <p:txBody>
          <a:bodyPr/>
          <a:lstStyle/>
          <a:p>
            <a:r>
              <a:rPr lang="en-US" altLang="en-US" dirty="0">
                <a:ea typeface="MS PGothic" charset="-128"/>
              </a:rPr>
              <a:t>Greater flexibility to properly recover costs </a:t>
            </a:r>
            <a:br>
              <a:rPr lang="en-US" altLang="en-US" dirty="0">
                <a:ea typeface="MS PGothic" charset="-128"/>
              </a:rPr>
            </a:br>
            <a:r>
              <a:rPr lang="en-US" altLang="en-US" dirty="0">
                <a:ea typeface="MS PGothic" charset="-128"/>
              </a:rPr>
              <a:t>within the class</a:t>
            </a:r>
          </a:p>
          <a:p>
            <a:r>
              <a:rPr lang="en-US" altLang="en-US" dirty="0">
                <a:ea typeface="MS PGothic" charset="-128"/>
              </a:rPr>
              <a:t>Sends desired signal to consumer</a:t>
            </a:r>
          </a:p>
          <a:p>
            <a:endParaRPr lang="en-US" altLang="en-US" dirty="0">
              <a:ea typeface="MS PGothic" charset="-128"/>
            </a:endParaRPr>
          </a:p>
          <a:p>
            <a:r>
              <a:rPr lang="en-US" altLang="en-US" dirty="0">
                <a:ea typeface="MS PGothic" charset="-128"/>
              </a:rPr>
              <a:t>Can be difficult to design &amp; communicate</a:t>
            </a:r>
          </a:p>
          <a:p>
            <a:r>
              <a:rPr lang="en-US" altLang="en-US" dirty="0">
                <a:ea typeface="MS PGothic" charset="-128"/>
              </a:rPr>
              <a:t>Low participation rates</a:t>
            </a:r>
          </a:p>
          <a:p>
            <a:r>
              <a:rPr lang="en-US" altLang="en-US" dirty="0">
                <a:ea typeface="MS PGothic" charset="-128"/>
              </a:rPr>
              <a:t>Peak periods cannot be too large</a:t>
            </a:r>
          </a:p>
          <a:p>
            <a:pPr marL="0" indent="0">
              <a:buNone/>
            </a:pPr>
            <a:endParaRPr lang="en-US" altLang="en-US" dirty="0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05014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319515" y="204632"/>
            <a:ext cx="8491109" cy="566894"/>
          </a:xfrm>
        </p:spPr>
        <p:txBody>
          <a:bodyPr/>
          <a:lstStyle/>
          <a:p>
            <a:r>
              <a:rPr lang="en-US" altLang="en-US" sz="2800" dirty="0"/>
              <a:t>Average Residential Usage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9515" y="5598173"/>
            <a:ext cx="7891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7.7% decline since 2007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515" y="838110"/>
            <a:ext cx="8535002" cy="4721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4461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MS PGothic" charset="-128"/>
              </a:rPr>
              <a:t>Time-of-Use Rate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345" y="1045105"/>
            <a:ext cx="8276326" cy="444500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 bwMode="auto">
          <a:xfrm>
            <a:off x="5791200" y="4184073"/>
            <a:ext cx="1898073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5791200" y="4544292"/>
            <a:ext cx="1898073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11" name="Oval 10"/>
          <p:cNvSpPr/>
          <p:nvPr/>
        </p:nvSpPr>
        <p:spPr bwMode="auto">
          <a:xfrm>
            <a:off x="7302053" y="4904511"/>
            <a:ext cx="1274618" cy="803564"/>
          </a:xfrm>
          <a:prstGeom prst="ellipse">
            <a:avLst/>
          </a:prstGeom>
          <a:solidFill>
            <a:schemeClr val="accent1">
              <a:alpha val="15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668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MS PGothic" charset="-128"/>
              </a:rPr>
              <a:t>Rising Wholesale Power Cost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300344" y="1185139"/>
            <a:ext cx="8587623" cy="4043362"/>
          </a:xfrm>
        </p:spPr>
        <p:txBody>
          <a:bodyPr/>
          <a:lstStyle/>
          <a:p>
            <a:r>
              <a:rPr lang="en-US" altLang="en-US" dirty="0">
                <a:ea typeface="MS PGothic" charset="-128"/>
              </a:rPr>
              <a:t>Increasing wholesale power cost will also put pressure on distribution rates</a:t>
            </a:r>
          </a:p>
          <a:p>
            <a:r>
              <a:rPr lang="en-US" altLang="en-US" dirty="0">
                <a:ea typeface="MS PGothic" charset="-128"/>
              </a:rPr>
              <a:t>Highlights the importance of properly capturing fixed and variable costs</a:t>
            </a:r>
          </a:p>
          <a:p>
            <a:pPr lvl="1"/>
            <a:r>
              <a:rPr lang="en-US" altLang="en-US" dirty="0">
                <a:ea typeface="MS PGothic" charset="-128"/>
              </a:rPr>
              <a:t>The more fixed costs get pushed into energy the higher your energy rate must be….Creating more volatility</a:t>
            </a:r>
          </a:p>
          <a:p>
            <a:r>
              <a:rPr lang="en-US" altLang="en-US" dirty="0">
                <a:ea typeface="MS PGothic" charset="-128"/>
              </a:rPr>
              <a:t>Might consider rate designs that “unbundle” wholesale costs from distribution costs</a:t>
            </a:r>
          </a:p>
        </p:txBody>
      </p:sp>
    </p:spTree>
    <p:extLst>
      <p:ext uri="{BB962C8B-B14F-4D97-AF65-F5344CB8AC3E}">
        <p14:creationId xmlns:p14="http://schemas.microsoft.com/office/powerpoint/2010/main" val="5669444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300345" y="198435"/>
            <a:ext cx="8001000" cy="762000"/>
          </a:xfrm>
        </p:spPr>
        <p:txBody>
          <a:bodyPr/>
          <a:lstStyle/>
          <a:p>
            <a:r>
              <a:rPr lang="en-US" altLang="en-US" dirty="0">
                <a:ea typeface="MS PGothic" charset="-128"/>
              </a:rPr>
              <a:t>Unbundling Costs/Rates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856" y="819313"/>
            <a:ext cx="7461977" cy="510877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029200" y="2779776"/>
            <a:ext cx="29169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Could go a step further and breakout wholesale between energy and demand</a:t>
            </a: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5294376" y="4032504"/>
            <a:ext cx="1193292" cy="154533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198110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 Add All This Together!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70" y="1120038"/>
            <a:ext cx="8423549" cy="4043362"/>
          </a:xfrm>
        </p:spPr>
        <p:txBody>
          <a:bodyPr/>
          <a:lstStyle/>
          <a:p>
            <a:r>
              <a:rPr lang="en-US" dirty="0"/>
              <a:t>In reality all these forces are happening at the same time.</a:t>
            </a:r>
          </a:p>
          <a:p>
            <a:r>
              <a:rPr lang="en-US" dirty="0"/>
              <a:t>New members want solar and the ability to utilize technology to alter usage patterns in return for a lower bill</a:t>
            </a:r>
          </a:p>
          <a:p>
            <a:r>
              <a:rPr lang="en-US" dirty="0"/>
              <a:t>Coops need to have clear positions on their role in this changing landscape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0277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reated and owned ppt graphi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765" y="1375921"/>
            <a:ext cx="6311843" cy="4425302"/>
          </a:xfrm>
          <a:prstGeom prst="rect">
            <a:avLst/>
          </a:prstGeom>
        </p:spPr>
      </p:pic>
      <p:pic>
        <p:nvPicPr>
          <p:cNvPr id="6" name="Picture 5" descr="CFCLogo_471.ai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38" t="39423" r="44842" b="50125"/>
          <a:stretch/>
        </p:blipFill>
        <p:spPr>
          <a:xfrm>
            <a:off x="3631802" y="108131"/>
            <a:ext cx="1948876" cy="1521904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 bwMode="auto">
          <a:xfrm>
            <a:off x="603699" y="892814"/>
            <a:ext cx="297743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5569419" y="906890"/>
            <a:ext cx="297743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</p:spTree>
    <p:extLst>
      <p:ext uri="{BB962C8B-B14F-4D97-AF65-F5344CB8AC3E}">
        <p14:creationId xmlns:p14="http://schemas.microsoft.com/office/powerpoint/2010/main" val="2015267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of Slow Growth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911" y="912812"/>
            <a:ext cx="8660723" cy="503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456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Why Now?.....What Is Different?</a:t>
            </a:r>
          </a:p>
        </p:txBody>
      </p:sp>
      <p:sp>
        <p:nvSpPr>
          <p:cNvPr id="71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New Technology</a:t>
            </a:r>
          </a:p>
          <a:p>
            <a:pPr lvl="1">
              <a:defRPr/>
            </a:pPr>
            <a:r>
              <a:rPr lang="en-US" altLang="en-US" dirty="0"/>
              <a:t>AMI</a:t>
            </a:r>
          </a:p>
          <a:p>
            <a:pPr lvl="1">
              <a:defRPr/>
            </a:pPr>
            <a:r>
              <a:rPr lang="en-US" altLang="en-US" dirty="0"/>
              <a:t>Distributed Generation</a:t>
            </a:r>
          </a:p>
          <a:p>
            <a:pPr lvl="1">
              <a:defRPr/>
            </a:pPr>
            <a:r>
              <a:rPr lang="en-US" altLang="en-US" dirty="0"/>
              <a:t>Smart Controls</a:t>
            </a:r>
          </a:p>
          <a:p>
            <a:pPr>
              <a:defRPr/>
            </a:pPr>
            <a:r>
              <a:rPr lang="en-US" altLang="en-US" dirty="0"/>
              <a:t>Next Generation Member</a:t>
            </a:r>
          </a:p>
          <a:p>
            <a:pPr lvl="1">
              <a:defRPr/>
            </a:pPr>
            <a:r>
              <a:rPr lang="en-US" altLang="en-US" dirty="0"/>
              <a:t>New Services</a:t>
            </a:r>
          </a:p>
          <a:p>
            <a:pPr lvl="1">
              <a:defRPr/>
            </a:pPr>
            <a:r>
              <a:rPr lang="en-US" altLang="en-US" dirty="0"/>
              <a:t>Flexibility/Options</a:t>
            </a:r>
          </a:p>
          <a:p>
            <a:pPr lvl="1">
              <a:defRPr/>
            </a:pPr>
            <a:r>
              <a:rPr lang="en-US" altLang="en-US" dirty="0"/>
              <a:t>More Control</a:t>
            </a:r>
          </a:p>
          <a:p>
            <a:pPr marL="406400" lvl="1" indent="0">
              <a:buFont typeface="Lucida Grande" pitchFamily="1" charset="0"/>
              <a:buNone/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2486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Our Changing World</a:t>
            </a:r>
          </a:p>
        </p:txBody>
      </p:sp>
      <p:sp>
        <p:nvSpPr>
          <p:cNvPr id="12291" name="TextBox 1"/>
          <p:cNvSpPr txBox="1">
            <a:spLocks noChangeArrowheads="1"/>
          </p:cNvSpPr>
          <p:nvPr/>
        </p:nvSpPr>
        <p:spPr bwMode="auto">
          <a:xfrm>
            <a:off x="3495675" y="1427957"/>
            <a:ext cx="24384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800" b="1" dirty="0"/>
              <a:t>Technology</a:t>
            </a:r>
          </a:p>
        </p:txBody>
      </p:sp>
      <p:sp>
        <p:nvSpPr>
          <p:cNvPr id="12292" name="TextBox 3"/>
          <p:cNvSpPr txBox="1">
            <a:spLocks noChangeArrowheads="1"/>
          </p:cNvSpPr>
          <p:nvPr/>
        </p:nvSpPr>
        <p:spPr bwMode="auto">
          <a:xfrm>
            <a:off x="548481" y="3524250"/>
            <a:ext cx="19812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dirty="0"/>
              <a:t>Power Supply Resources</a:t>
            </a:r>
          </a:p>
        </p:txBody>
      </p:sp>
      <p:sp>
        <p:nvSpPr>
          <p:cNvPr id="12293" name="TextBox 4"/>
          <p:cNvSpPr txBox="1">
            <a:spLocks noChangeArrowheads="1"/>
          </p:cNvSpPr>
          <p:nvPr/>
        </p:nvSpPr>
        <p:spPr bwMode="auto">
          <a:xfrm>
            <a:off x="3759899" y="3535195"/>
            <a:ext cx="16383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dirty="0"/>
              <a:t>System Operations</a:t>
            </a:r>
          </a:p>
        </p:txBody>
      </p:sp>
      <p:sp>
        <p:nvSpPr>
          <p:cNvPr id="12294" name="TextBox 5"/>
          <p:cNvSpPr txBox="1">
            <a:spLocks noChangeArrowheads="1"/>
          </p:cNvSpPr>
          <p:nvPr/>
        </p:nvSpPr>
        <p:spPr bwMode="auto">
          <a:xfrm>
            <a:off x="6463030" y="3535195"/>
            <a:ext cx="17526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Member Involvement</a:t>
            </a:r>
          </a:p>
        </p:txBody>
      </p:sp>
      <p:cxnSp>
        <p:nvCxnSpPr>
          <p:cNvPr id="12295" name="Straight Arrow Connector 7"/>
          <p:cNvCxnSpPr>
            <a:cxnSpLocks noChangeShapeType="1"/>
          </p:cNvCxnSpPr>
          <p:nvPr/>
        </p:nvCxnSpPr>
        <p:spPr bwMode="auto">
          <a:xfrm flipH="1">
            <a:off x="1887537" y="1846262"/>
            <a:ext cx="1284288" cy="1520825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96" name="Straight Arrow Connector 9"/>
          <p:cNvCxnSpPr>
            <a:cxnSpLocks noChangeShapeType="1"/>
          </p:cNvCxnSpPr>
          <p:nvPr/>
        </p:nvCxnSpPr>
        <p:spPr bwMode="auto">
          <a:xfrm>
            <a:off x="4424363" y="2003425"/>
            <a:ext cx="21431" cy="144145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97" name="Straight Arrow Connector 11"/>
          <p:cNvCxnSpPr>
            <a:cxnSpLocks noChangeShapeType="1"/>
          </p:cNvCxnSpPr>
          <p:nvPr/>
        </p:nvCxnSpPr>
        <p:spPr bwMode="auto">
          <a:xfrm>
            <a:off x="5634037" y="1893492"/>
            <a:ext cx="1190625" cy="1398587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298" name="Oval 12"/>
          <p:cNvSpPr>
            <a:spLocks noChangeArrowheads="1"/>
          </p:cNvSpPr>
          <p:nvPr/>
        </p:nvSpPr>
        <p:spPr bwMode="auto">
          <a:xfrm>
            <a:off x="3200400" y="1384301"/>
            <a:ext cx="2514600" cy="609600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13531" y="4745736"/>
            <a:ext cx="2451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b="1" i="0" dirty="0">
                <a:solidFill>
                  <a:schemeClr val="accent1">
                    <a:lumMod val="50000"/>
                  </a:schemeClr>
                </a:solidFill>
              </a:rPr>
              <a:t>Portfolio model</a:t>
            </a:r>
          </a:p>
        </p:txBody>
      </p:sp>
      <p:cxnSp>
        <p:nvCxnSpPr>
          <p:cNvPr id="19" name="Straight Arrow Connector 18"/>
          <p:cNvCxnSpPr>
            <a:cxnSpLocks noChangeShapeType="1"/>
          </p:cNvCxnSpPr>
          <p:nvPr/>
        </p:nvCxnSpPr>
        <p:spPr bwMode="auto">
          <a:xfrm>
            <a:off x="2764631" y="4995005"/>
            <a:ext cx="609600" cy="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566319" y="4764817"/>
            <a:ext cx="17827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b="1" i="0" dirty="0">
                <a:solidFill>
                  <a:schemeClr val="accent1">
                    <a:lumMod val="50000"/>
                  </a:schemeClr>
                </a:solidFill>
              </a:rPr>
              <a:t>Micro Grid</a:t>
            </a:r>
          </a:p>
        </p:txBody>
      </p:sp>
      <p:cxnSp>
        <p:nvCxnSpPr>
          <p:cNvPr id="22" name="Straight Arrow Connector 21"/>
          <p:cNvCxnSpPr>
            <a:cxnSpLocks noChangeShapeType="1"/>
          </p:cNvCxnSpPr>
          <p:nvPr/>
        </p:nvCxnSpPr>
        <p:spPr bwMode="auto">
          <a:xfrm>
            <a:off x="5438775" y="5040724"/>
            <a:ext cx="809625" cy="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514592" y="4809742"/>
            <a:ext cx="20970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b="1" i="0" dirty="0">
                <a:solidFill>
                  <a:schemeClr val="accent1">
                    <a:lumMod val="50000"/>
                  </a:schemeClr>
                </a:solidFill>
              </a:rPr>
              <a:t>Participation</a:t>
            </a:r>
          </a:p>
        </p:txBody>
      </p:sp>
    </p:spTree>
    <p:extLst>
      <p:ext uri="{BB962C8B-B14F-4D97-AF65-F5344CB8AC3E}">
        <p14:creationId xmlns:p14="http://schemas.microsoft.com/office/powerpoint/2010/main" val="942805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Our Changing World</a:t>
            </a:r>
          </a:p>
        </p:txBody>
      </p:sp>
      <p:sp>
        <p:nvSpPr>
          <p:cNvPr id="71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en-US" dirty="0"/>
              <a:t>Technology allows the member to become an </a:t>
            </a:r>
            <a:r>
              <a:rPr lang="en-US" altLang="en-US" u="sng" dirty="0"/>
              <a:t>active agent</a:t>
            </a:r>
            <a:r>
              <a:rPr lang="en-US" altLang="en-US" dirty="0"/>
              <a:t> in our operations and erodes: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altLang="en-US" dirty="0"/>
          </a:p>
          <a:p>
            <a:pPr marL="457200" indent="-457200">
              <a:buFont typeface="+mj-lt"/>
              <a:buAutoNum type="arabicPeriod"/>
              <a:defRPr/>
            </a:pPr>
            <a:r>
              <a:rPr lang="en-US" altLang="en-US" dirty="0"/>
              <a:t>Homogeneity within a customer class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altLang="en-US" dirty="0"/>
              <a:t>Fixed load profile based on the rate classification</a:t>
            </a:r>
          </a:p>
        </p:txBody>
      </p:sp>
    </p:spTree>
    <p:extLst>
      <p:ext uri="{BB962C8B-B14F-4D97-AF65-F5344CB8AC3E}">
        <p14:creationId xmlns:p14="http://schemas.microsoft.com/office/powerpoint/2010/main" val="904376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345" y="299675"/>
            <a:ext cx="8001000" cy="762000"/>
          </a:xfrm>
        </p:spPr>
        <p:txBody>
          <a:bodyPr/>
          <a:lstStyle/>
          <a:p>
            <a:r>
              <a:rPr lang="en-US" dirty="0"/>
              <a:t>In a Perfect World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71" y="1024033"/>
            <a:ext cx="8001000" cy="4043362"/>
          </a:xfrm>
        </p:spPr>
        <p:txBody>
          <a:bodyPr/>
          <a:lstStyle/>
          <a:p>
            <a:r>
              <a:rPr lang="en-US" dirty="0"/>
              <a:t>Tomorrows single residential rate would:</a:t>
            </a:r>
          </a:p>
          <a:p>
            <a:pPr lvl="1"/>
            <a:r>
              <a:rPr lang="en-US" dirty="0"/>
              <a:t>Generate required margin for the class regardless of how many kWh’s are sold</a:t>
            </a:r>
          </a:p>
          <a:p>
            <a:pPr lvl="1"/>
            <a:r>
              <a:rPr lang="en-US" dirty="0"/>
              <a:t>Align with power supplier rates</a:t>
            </a:r>
          </a:p>
          <a:p>
            <a:pPr lvl="1"/>
            <a:r>
              <a:rPr lang="en-US" dirty="0"/>
              <a:t>Properly charge and reward distributed generation</a:t>
            </a:r>
          </a:p>
          <a:p>
            <a:pPr lvl="1"/>
            <a:r>
              <a:rPr lang="en-US" dirty="0"/>
              <a:t>Minimize subsidies within the class</a:t>
            </a:r>
          </a:p>
          <a:p>
            <a:pPr lvl="1"/>
            <a:r>
              <a:rPr lang="en-US" dirty="0"/>
              <a:t>Encourage energy efficiency</a:t>
            </a:r>
          </a:p>
          <a:p>
            <a:pPr lvl="1"/>
            <a:r>
              <a:rPr lang="en-US" dirty="0"/>
              <a:t>Explainable and supportable</a:t>
            </a:r>
          </a:p>
          <a:p>
            <a:pPr lvl="1"/>
            <a:r>
              <a:rPr lang="en-US" dirty="0"/>
              <a:t>Be “competitive”</a:t>
            </a:r>
          </a:p>
        </p:txBody>
      </p:sp>
    </p:spTree>
    <p:extLst>
      <p:ext uri="{BB962C8B-B14F-4D97-AF65-F5344CB8AC3E}">
        <p14:creationId xmlns:p14="http://schemas.microsoft.com/office/powerpoint/2010/main" val="2921946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432" y="2463945"/>
            <a:ext cx="8580438" cy="825500"/>
          </a:xfrm>
        </p:spPr>
        <p:txBody>
          <a:bodyPr/>
          <a:lstStyle/>
          <a:p>
            <a:pPr algn="ctr"/>
            <a:r>
              <a:rPr lang="en-US" sz="4800" dirty="0"/>
              <a:t>RECAP</a:t>
            </a:r>
            <a:br>
              <a:rPr lang="en-US" sz="4800" dirty="0"/>
            </a:br>
            <a:r>
              <a:rPr lang="en-US" sz="2000" b="0" dirty="0"/>
              <a:t>Fundamentals of Cost of Service</a:t>
            </a:r>
          </a:p>
        </p:txBody>
      </p:sp>
    </p:spTree>
    <p:extLst>
      <p:ext uri="{BB962C8B-B14F-4D97-AF65-F5344CB8AC3E}">
        <p14:creationId xmlns:p14="http://schemas.microsoft.com/office/powerpoint/2010/main" val="4057254509"/>
      </p:ext>
    </p:extLst>
  </p:cSld>
  <p:clrMapOvr>
    <a:masterClrMapping/>
  </p:clrMapOvr>
</p:sld>
</file>

<file path=ppt/theme/theme1.xml><?xml version="1.0" encoding="utf-8"?>
<a:theme xmlns:a="http://schemas.openxmlformats.org/drawingml/2006/main" name="AllStaff Meetings">
  <a:themeElements>
    <a:clrScheme name="Custom 20">
      <a:dk1>
        <a:srgbClr val="000000"/>
      </a:dk1>
      <a:lt1>
        <a:srgbClr val="FFFFFF"/>
      </a:lt1>
      <a:dk2>
        <a:srgbClr val="996633"/>
      </a:dk2>
      <a:lt2>
        <a:srgbClr val="808080"/>
      </a:lt2>
      <a:accent1>
        <a:srgbClr val="99CCFF"/>
      </a:accent1>
      <a:accent2>
        <a:srgbClr val="660033"/>
      </a:accent2>
      <a:accent3>
        <a:srgbClr val="FFFFFF"/>
      </a:accent3>
      <a:accent4>
        <a:srgbClr val="002A56"/>
      </a:accent4>
      <a:accent5>
        <a:srgbClr val="CAE2FF"/>
      </a:accent5>
      <a:accent6>
        <a:srgbClr val="5C002D"/>
      </a:accent6>
      <a:hlink>
        <a:srgbClr val="336633"/>
      </a:hlink>
      <a:folHlink>
        <a:srgbClr val="CC6600"/>
      </a:folHlink>
    </a:clrScheme>
    <a:fontScheme name="AllStaff Meetings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AllStaff Meeting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lStaff Meeting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lStaff Meeting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lStaff Meeting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lStaff Meeting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lStaff Meeting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lStaff Meeting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7db26d0-f5fe-4284-b48f-a8fd959b59d8">
      <Value>1</Value>
    </TaxCatchAll>
    <CFCDocumentClassification xmlns="2217ce1b-e72f-438b-8edc-71de857be602">Proprietary</CFCDocumentClassification>
    <l7a2e688cdea49f8a6e899155b4f445a xmlns="b7db26d0-f5fe-4284-b48f-a8fd959b59d8">
      <Terms xmlns="http://schemas.microsoft.com/office/infopath/2007/PartnerControls">
        <TermInfo xmlns="http://schemas.microsoft.com/office/infopath/2007/PartnerControls">
          <TermName xmlns="http://schemas.microsoft.com/office/infopath/2007/PartnerControls">Other</TermName>
          <TermId xmlns="http://schemas.microsoft.com/office/infopath/2007/PartnerControls">d07822bd-1019-456c-9937-1067c67daa4d</TermId>
        </TermInfo>
      </Terms>
    </l7a2e688cdea49f8a6e899155b4f445a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CFCDocument" ma:contentTypeID="0x0101001EA1240CE4D041A2926AB510ACF6600B002FAAB95DB278ED47A3024D87CB49433F" ma:contentTypeVersion="3" ma:contentTypeDescription="CFC Document" ma:contentTypeScope="" ma:versionID="9e4221cf159abd1afebeda808ed2e1f3">
  <xsd:schema xmlns:xsd="http://www.w3.org/2001/XMLSchema" xmlns:xs="http://www.w3.org/2001/XMLSchema" xmlns:p="http://schemas.microsoft.com/office/2006/metadata/properties" xmlns:ns2="2217ce1b-e72f-438b-8edc-71de857be602" xmlns:ns3="b7db26d0-f5fe-4284-b48f-a8fd959b59d8" targetNamespace="http://schemas.microsoft.com/office/2006/metadata/properties" ma:root="true" ma:fieldsID="28e36b73e828e9daf67416c827f53279" ns2:_="" ns3:_="">
    <xsd:import namespace="2217ce1b-e72f-438b-8edc-71de857be602"/>
    <xsd:import namespace="b7db26d0-f5fe-4284-b48f-a8fd959b59d8"/>
    <xsd:element name="properties">
      <xsd:complexType>
        <xsd:sequence>
          <xsd:element name="documentManagement">
            <xsd:complexType>
              <xsd:all>
                <xsd:element ref="ns2:CFCDocumentClassification" minOccurs="0"/>
                <xsd:element ref="ns3:TaxCatchAll" minOccurs="0"/>
                <xsd:element ref="ns3:l7a2e688cdea49f8a6e899155b4f445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17ce1b-e72f-438b-8edc-71de857be602" elementFormDefault="qualified">
    <xsd:import namespace="http://schemas.microsoft.com/office/2006/documentManagement/types"/>
    <xsd:import namespace="http://schemas.microsoft.com/office/infopath/2007/PartnerControls"/>
    <xsd:element name="CFCDocumentClassification" ma:index="8" nillable="true" ma:displayName="Document Classification" ma:internalName="CFCDocumentClassification">
      <xsd:simpleType>
        <xsd:restriction base="dms:Choice">
          <xsd:enumeration value="Proprietary"/>
          <xsd:enumeration value="Confidential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db26d0-f5fe-4284-b48f-a8fd959b59d8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120a4622-7469-41a7-bd3e-919db811484a}" ma:internalName="TaxCatchAll" ma:showField="CatchAllData" ma:web="b7db26d0-f5fe-4284-b48f-a8fd959b59d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7a2e688cdea49f8a6e899155b4f445a" ma:index="11" ma:taxonomy="true" ma:internalName="l7a2e688cdea49f8a6e899155b4f445a" ma:taxonomyFieldName="CFCDocumentType" ma:displayName="Document Type" ma:readOnly="false" ma:default="1;#Other|d07822bd-1019-456c-9937-1067c67daa4d" ma:fieldId="{57a2e688-cdea-49f8-a6e8-99155b4f445a}" ma:sspId="452e1760-b784-4c77-8215-8c2a79f6cd1a" ma:termSetId="917b0955-3baa-4237-8bfe-83f53ceecfdd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haredContentType xmlns="Microsoft.SharePoint.Taxonomy.ContentTypeSync" SourceId="452e1760-b784-4c77-8215-8c2a79f6cd1a" ContentTypeId="0x0101001EA1240CE4D041A2926AB510ACF6600B" PreviousValue="false"/>
</file>

<file path=customXml/itemProps1.xml><?xml version="1.0" encoding="utf-8"?>
<ds:datastoreItem xmlns:ds="http://schemas.openxmlformats.org/officeDocument/2006/customXml" ds:itemID="{67E1C299-F3DC-4D49-B9BD-270D8998BFD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00DF2AB-5BD4-4D3E-84F1-23DF6477DE3E}">
  <ds:schemaRefs>
    <ds:schemaRef ds:uri="http://schemas.microsoft.com/office/2006/documentManagement/types"/>
    <ds:schemaRef ds:uri="2217ce1b-e72f-438b-8edc-71de857be602"/>
    <ds:schemaRef ds:uri="b7db26d0-f5fe-4284-b48f-a8fd959b59d8"/>
    <ds:schemaRef ds:uri="http://purl.org/dc/elements/1.1/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144729D-B657-4556-BA05-78B7503F85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217ce1b-e72f-438b-8edc-71de857be602"/>
    <ds:schemaRef ds:uri="b7db26d0-f5fe-4284-b48f-a8fd959b59d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30DBFDD8-59AF-4CAE-B6E2-716A3E31B55C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20749</TotalTime>
  <Words>765</Words>
  <Application>Microsoft Office PowerPoint</Application>
  <PresentationFormat>On-screen Show (4:3)</PresentationFormat>
  <Paragraphs>185</Paragraphs>
  <Slides>34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5" baseType="lpstr">
      <vt:lpstr>MS PGothic</vt:lpstr>
      <vt:lpstr>MS PGothic</vt:lpstr>
      <vt:lpstr>Arial</vt:lpstr>
      <vt:lpstr>Calibri</vt:lpstr>
      <vt:lpstr>Century Gothic</vt:lpstr>
      <vt:lpstr>Lucida Grande</vt:lpstr>
      <vt:lpstr>Symbol</vt:lpstr>
      <vt:lpstr>Tahoma</vt:lpstr>
      <vt:lpstr>Times</vt:lpstr>
      <vt:lpstr>Times New Roman</vt:lpstr>
      <vt:lpstr>AllStaff Meetings</vt:lpstr>
      <vt:lpstr>Electric Rates: And the Impact of Distributed Generation on Future Design</vt:lpstr>
      <vt:lpstr>Properly Designed Rates….</vt:lpstr>
      <vt:lpstr>Average Residential Usage</vt:lpstr>
      <vt:lpstr>Impact of Slow Growth</vt:lpstr>
      <vt:lpstr>Why Now?.....What Is Different?</vt:lpstr>
      <vt:lpstr>Our Changing World</vt:lpstr>
      <vt:lpstr>Our Changing World</vt:lpstr>
      <vt:lpstr>In a Perfect World</vt:lpstr>
      <vt:lpstr>RECAP Fundamentals of Cost of Service</vt:lpstr>
      <vt:lpstr>The Big Lie</vt:lpstr>
      <vt:lpstr>Three Step Process to Rate Making</vt:lpstr>
      <vt:lpstr>From Numbers to Rates….</vt:lpstr>
      <vt:lpstr>Traditional Approach to Rate Design</vt:lpstr>
      <vt:lpstr>DG Rate Issues?</vt:lpstr>
      <vt:lpstr>DG Perception</vt:lpstr>
      <vt:lpstr>DG - All About the “WHEN” not the “HOW MUCH” </vt:lpstr>
      <vt:lpstr>It’s About the “WHEN” not the “HOW MUCH” </vt:lpstr>
      <vt:lpstr>PowerPoint Presentation</vt:lpstr>
      <vt:lpstr>PowerPoint Presentation</vt:lpstr>
      <vt:lpstr>PowerPoint Presentation</vt:lpstr>
      <vt:lpstr>PowerPoint Presentation</vt:lpstr>
      <vt:lpstr>DG Usage – Winter Day</vt:lpstr>
      <vt:lpstr>Solar Usage – Winter Day</vt:lpstr>
      <vt:lpstr>Solar Usage – Summer Day</vt:lpstr>
      <vt:lpstr>Demand Charge</vt:lpstr>
      <vt:lpstr>Properly Designed Rates</vt:lpstr>
      <vt:lpstr>Target Specific Costs to Capture</vt:lpstr>
      <vt:lpstr>Hurdles</vt:lpstr>
      <vt:lpstr>Time-of-Use Rate</vt:lpstr>
      <vt:lpstr>Time-of-Use Rate</vt:lpstr>
      <vt:lpstr>Rising Wholesale Power Cost</vt:lpstr>
      <vt:lpstr>Unbundling Costs/Rates </vt:lpstr>
      <vt:lpstr>Now Add All This Together!</vt:lpstr>
      <vt:lpstr>PowerPoint Presentation</vt:lpstr>
    </vt:vector>
  </TitlesOfParts>
  <Company>NRTC.ORG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CFCBlueRibbonTemplate2012</dc:title>
  <dc:creator>Jason Steiner</dc:creator>
  <cp:lastModifiedBy>Michelle</cp:lastModifiedBy>
  <cp:revision>1092</cp:revision>
  <cp:lastPrinted>2018-07-20T14:11:57Z</cp:lastPrinted>
  <dcterms:created xsi:type="dcterms:W3CDTF">2011-09-08T14:02:26Z</dcterms:created>
  <dcterms:modified xsi:type="dcterms:W3CDTF">2018-09-24T14:07:11Z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0x0101001EA1240CE4D041A2926AB510ACF6600B002FAAB95DB278ED47A3024D87CB49433F</vt:lpwstr>
  </property>
  <property fmtid="{D5CDD505-2E9C-101B-9397-08002B2CF9AE}" pid="3" name="CFCDocumentType">
    <vt:lpwstr>1;#Other|d07822bd-1019-456c-9937-1067c67daa4d</vt:lpwstr>
  </property>
</Properties>
</file>