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
  </p:notesMasterIdLst>
  <p:sldIdLst>
    <p:sldId id="259" r:id="rId2"/>
    <p:sldId id="257" r:id="rId3"/>
    <p:sldId id="264" r:id="rId4"/>
    <p:sldId id="261" r:id="rId5"/>
    <p:sldId id="262" r:id="rId6"/>
    <p:sldId id="279" r:id="rId7"/>
    <p:sldId id="260" r:id="rId8"/>
    <p:sldId id="268" r:id="rId9"/>
    <p:sldId id="277" r:id="rId10"/>
    <p:sldId id="278" r:id="rId11"/>
    <p:sldId id="258" r:id="rId12"/>
    <p:sldId id="266" r:id="rId13"/>
    <p:sldId id="267" r:id="rId14"/>
    <p:sldId id="256" r:id="rId15"/>
    <p:sldId id="269" r:id="rId16"/>
    <p:sldId id="270" r:id="rId17"/>
    <p:sldId id="271" r:id="rId18"/>
    <p:sldId id="272" r:id="rId19"/>
    <p:sldId id="265" r:id="rId20"/>
    <p:sldId id="276"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757F7CD-E0AD-41F3-A81B-682C25F5723D}" type="datetimeFigureOut">
              <a:rPr lang="en-US" smtClean="0"/>
              <a:t>9/18/2013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335363A-4FDD-4669-8BDF-86CF6F16C5F6}" type="slidenum">
              <a:rPr lang="en-US" smtClean="0"/>
              <a:t>‹#›</a:t>
            </a:fld>
            <a:endParaRPr lang="en-US"/>
          </a:p>
        </p:txBody>
      </p:sp>
    </p:spTree>
    <p:extLst>
      <p:ext uri="{BB962C8B-B14F-4D97-AF65-F5344CB8AC3E}">
        <p14:creationId xmlns:p14="http://schemas.microsoft.com/office/powerpoint/2010/main" val="20438760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a:t>
            </a:r>
            <a:r>
              <a:rPr lang="en-US" baseline="0" dirty="0" smtClean="0"/>
              <a:t> 2010, Coast Electric’s survey showed that we were not reaching members in the younger age ranges. They were aware of things like energy efficiency but weren’t getting their information from us. Older members are very satisfied with Today in MS and are loyal readers but we were missing younger members? So what is the answer? Let’s meet them where they are. And this is where they are. </a:t>
            </a:r>
            <a:endParaRPr lang="en-US" dirty="0"/>
          </a:p>
        </p:txBody>
      </p:sp>
      <p:sp>
        <p:nvSpPr>
          <p:cNvPr id="4" name="Slide Number Placeholder 3"/>
          <p:cNvSpPr>
            <a:spLocks noGrp="1"/>
          </p:cNvSpPr>
          <p:nvPr>
            <p:ph type="sldNum" sz="quarter" idx="10"/>
          </p:nvPr>
        </p:nvSpPr>
        <p:spPr/>
        <p:txBody>
          <a:bodyPr/>
          <a:lstStyle/>
          <a:p>
            <a:fld id="{B335363A-4FDD-4669-8BDF-86CF6F16C5F6}" type="slidenum">
              <a:rPr lang="en-US" smtClean="0"/>
              <a:t>2</a:t>
            </a:fld>
            <a:endParaRPr lang="en-US"/>
          </a:p>
        </p:txBody>
      </p:sp>
    </p:spTree>
    <p:extLst>
      <p:ext uri="{BB962C8B-B14F-4D97-AF65-F5344CB8AC3E}">
        <p14:creationId xmlns:p14="http://schemas.microsoft.com/office/powerpoint/2010/main" val="204484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Part of the purpose of our FB interactions</a:t>
            </a:r>
            <a:r>
              <a:rPr lang="en-US" baseline="0" dirty="0" smtClean="0"/>
              <a:t> are to hopefully cut down on call volume for the call center. </a:t>
            </a:r>
          </a:p>
        </p:txBody>
      </p:sp>
      <p:sp>
        <p:nvSpPr>
          <p:cNvPr id="4" name="Slide Number Placeholder 3"/>
          <p:cNvSpPr>
            <a:spLocks noGrp="1"/>
          </p:cNvSpPr>
          <p:nvPr>
            <p:ph type="sldNum" sz="quarter" idx="10"/>
          </p:nvPr>
        </p:nvSpPr>
        <p:spPr/>
        <p:txBody>
          <a:bodyPr/>
          <a:lstStyle/>
          <a:p>
            <a:fld id="{B335363A-4FDD-4669-8BDF-86CF6F16C5F6}" type="slidenum">
              <a:rPr lang="en-US" smtClean="0"/>
              <a:t>14</a:t>
            </a:fld>
            <a:endParaRPr lang="en-US"/>
          </a:p>
        </p:txBody>
      </p:sp>
    </p:spTree>
    <p:extLst>
      <p:ext uri="{BB962C8B-B14F-4D97-AF65-F5344CB8AC3E}">
        <p14:creationId xmlns:p14="http://schemas.microsoft.com/office/powerpoint/2010/main" val="2863814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35363A-4FDD-4669-8BDF-86CF6F16C5F6}" type="slidenum">
              <a:rPr lang="en-US" smtClean="0"/>
              <a:t>18</a:t>
            </a:fld>
            <a:endParaRPr lang="en-US"/>
          </a:p>
        </p:txBody>
      </p:sp>
    </p:spTree>
    <p:extLst>
      <p:ext uri="{BB962C8B-B14F-4D97-AF65-F5344CB8AC3E}">
        <p14:creationId xmlns:p14="http://schemas.microsoft.com/office/powerpoint/2010/main" val="26184084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35363A-4FDD-4669-8BDF-86CF6F16C5F6}" type="slidenum">
              <a:rPr lang="en-US" smtClean="0"/>
              <a:t>19</a:t>
            </a:fld>
            <a:endParaRPr lang="en-US"/>
          </a:p>
        </p:txBody>
      </p:sp>
    </p:spTree>
    <p:extLst>
      <p:ext uri="{BB962C8B-B14F-4D97-AF65-F5344CB8AC3E}">
        <p14:creationId xmlns:p14="http://schemas.microsoft.com/office/powerpoint/2010/main" val="22696232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besides demographics,</a:t>
            </a:r>
            <a:r>
              <a:rPr lang="en-US" baseline="0" dirty="0" smtClean="0"/>
              <a:t> what’s different about social media? It’s a two-way conversation. Until social media, our only forms of communication were one-way. </a:t>
            </a:r>
            <a:endParaRPr lang="en-US" dirty="0"/>
          </a:p>
        </p:txBody>
      </p:sp>
      <p:sp>
        <p:nvSpPr>
          <p:cNvPr id="4" name="Slide Number Placeholder 3"/>
          <p:cNvSpPr>
            <a:spLocks noGrp="1"/>
          </p:cNvSpPr>
          <p:nvPr>
            <p:ph type="sldNum" sz="quarter" idx="10"/>
          </p:nvPr>
        </p:nvSpPr>
        <p:spPr/>
        <p:txBody>
          <a:bodyPr/>
          <a:lstStyle/>
          <a:p>
            <a:fld id="{B335363A-4FDD-4669-8BDF-86CF6F16C5F6}" type="slidenum">
              <a:rPr lang="en-US" smtClean="0"/>
              <a:t>3</a:t>
            </a:fld>
            <a:endParaRPr lang="en-US"/>
          </a:p>
        </p:txBody>
      </p:sp>
    </p:spTree>
    <p:extLst>
      <p:ext uri="{BB962C8B-B14F-4D97-AF65-F5344CB8AC3E}">
        <p14:creationId xmlns:p14="http://schemas.microsoft.com/office/powerpoint/2010/main" val="31142526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35363A-4FDD-4669-8BDF-86CF6F16C5F6}" type="slidenum">
              <a:rPr lang="en-US" smtClean="0"/>
              <a:t>4</a:t>
            </a:fld>
            <a:endParaRPr lang="en-US"/>
          </a:p>
        </p:txBody>
      </p:sp>
    </p:spTree>
    <p:extLst>
      <p:ext uri="{BB962C8B-B14F-4D97-AF65-F5344CB8AC3E}">
        <p14:creationId xmlns:p14="http://schemas.microsoft.com/office/powerpoint/2010/main" val="34604868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just one chart</a:t>
            </a:r>
            <a:r>
              <a:rPr lang="en-US" baseline="0" dirty="0" smtClean="0"/>
              <a:t> from FB. More demographics are available. FB tends to trend older, too. </a:t>
            </a:r>
            <a:endParaRPr lang="en-US" dirty="0"/>
          </a:p>
        </p:txBody>
      </p:sp>
      <p:sp>
        <p:nvSpPr>
          <p:cNvPr id="4" name="Slide Number Placeholder 3"/>
          <p:cNvSpPr>
            <a:spLocks noGrp="1"/>
          </p:cNvSpPr>
          <p:nvPr>
            <p:ph type="sldNum" sz="quarter" idx="10"/>
          </p:nvPr>
        </p:nvSpPr>
        <p:spPr/>
        <p:txBody>
          <a:bodyPr/>
          <a:lstStyle/>
          <a:p>
            <a:fld id="{B335363A-4FDD-4669-8BDF-86CF6F16C5F6}" type="slidenum">
              <a:rPr lang="en-US" smtClean="0"/>
              <a:t>7</a:t>
            </a:fld>
            <a:endParaRPr lang="en-US"/>
          </a:p>
        </p:txBody>
      </p:sp>
    </p:spTree>
    <p:extLst>
      <p:ext uri="{BB962C8B-B14F-4D97-AF65-F5344CB8AC3E}">
        <p14:creationId xmlns:p14="http://schemas.microsoft.com/office/powerpoint/2010/main" val="40775733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People are talking about us.</a:t>
            </a:r>
            <a:r>
              <a:rPr lang="en-US" baseline="0" dirty="0" smtClean="0"/>
              <a:t> We can choose to be part of the conversation OR we can choose to ignore it. THIS is what can happen if we choose to ignore it. This is the kind of thing that can happen when you refuse to respond. </a:t>
            </a:r>
            <a:endParaRPr lang="en-US" dirty="0"/>
          </a:p>
        </p:txBody>
      </p:sp>
      <p:sp>
        <p:nvSpPr>
          <p:cNvPr id="4" name="Slide Number Placeholder 3"/>
          <p:cNvSpPr>
            <a:spLocks noGrp="1"/>
          </p:cNvSpPr>
          <p:nvPr>
            <p:ph type="sldNum" sz="quarter" idx="10"/>
          </p:nvPr>
        </p:nvSpPr>
        <p:spPr/>
        <p:txBody>
          <a:bodyPr/>
          <a:lstStyle/>
          <a:p>
            <a:fld id="{B335363A-4FDD-4669-8BDF-86CF6F16C5F6}" type="slidenum">
              <a:rPr lang="en-US" smtClean="0"/>
              <a:t>8</a:t>
            </a:fld>
            <a:endParaRPr lang="en-US"/>
          </a:p>
        </p:txBody>
      </p:sp>
    </p:spTree>
    <p:extLst>
      <p:ext uri="{BB962C8B-B14F-4D97-AF65-F5344CB8AC3E}">
        <p14:creationId xmlns:p14="http://schemas.microsoft.com/office/powerpoint/2010/main" val="5122234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based on several factors – size of the publication,</a:t>
            </a:r>
            <a:r>
              <a:rPr lang="en-US" baseline="0" dirty="0" smtClean="0"/>
              <a:t> size of the add, is it color or not, reach, time, frequency, etc. Does this mean we stop advertising on traditional media? Absolutely not! Social media reaches a segment of the membership, but not everyone. Traditional media outlets are very important. </a:t>
            </a:r>
            <a:endParaRPr lang="en-US" dirty="0"/>
          </a:p>
        </p:txBody>
      </p:sp>
      <p:sp>
        <p:nvSpPr>
          <p:cNvPr id="4" name="Slide Number Placeholder 3"/>
          <p:cNvSpPr>
            <a:spLocks noGrp="1"/>
          </p:cNvSpPr>
          <p:nvPr>
            <p:ph type="sldNum" sz="quarter" idx="10"/>
          </p:nvPr>
        </p:nvSpPr>
        <p:spPr/>
        <p:txBody>
          <a:bodyPr/>
          <a:lstStyle/>
          <a:p>
            <a:fld id="{B335363A-4FDD-4669-8BDF-86CF6F16C5F6}" type="slidenum">
              <a:rPr lang="en-US" smtClean="0"/>
              <a:t>9</a:t>
            </a:fld>
            <a:endParaRPr lang="en-US"/>
          </a:p>
        </p:txBody>
      </p:sp>
    </p:spTree>
    <p:extLst>
      <p:ext uri="{BB962C8B-B14F-4D97-AF65-F5344CB8AC3E}">
        <p14:creationId xmlns:p14="http://schemas.microsoft.com/office/powerpoint/2010/main" val="39272729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More than 1,800 likes in the days leading up to the storm and during restoration. 610 in just one day. (Note: the majority are from mobile devices.)</a:t>
            </a:r>
          </a:p>
          <a:p>
            <a:r>
              <a:rPr lang="en-US" dirty="0" smtClean="0"/>
              <a:t>Before Isaac, a typical week would mean 103 page views. During Isaac, we had 1,252 page views in one day – the day of the storm. </a:t>
            </a:r>
          </a:p>
          <a:p>
            <a:endParaRPr lang="en-US" dirty="0"/>
          </a:p>
        </p:txBody>
      </p:sp>
      <p:sp>
        <p:nvSpPr>
          <p:cNvPr id="4" name="Slide Number Placeholder 3"/>
          <p:cNvSpPr>
            <a:spLocks noGrp="1"/>
          </p:cNvSpPr>
          <p:nvPr>
            <p:ph type="sldNum" sz="quarter" idx="10"/>
          </p:nvPr>
        </p:nvSpPr>
        <p:spPr/>
        <p:txBody>
          <a:bodyPr/>
          <a:lstStyle/>
          <a:p>
            <a:fld id="{6080AB74-CD5F-4F40-9B2D-8519E114BF46}" type="slidenum">
              <a:rPr lang="en-US" smtClean="0"/>
              <a:t>11</a:t>
            </a:fld>
            <a:endParaRPr lang="en-US"/>
          </a:p>
        </p:txBody>
      </p:sp>
    </p:spTree>
    <p:extLst>
      <p:ext uri="{BB962C8B-B14F-4D97-AF65-F5344CB8AC3E}">
        <p14:creationId xmlns:p14="http://schemas.microsoft.com/office/powerpoint/2010/main" val="9780201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Our viral reach went from 2,237 the week before</a:t>
            </a:r>
            <a:r>
              <a:rPr lang="en-US" baseline="0" dirty="0" smtClean="0"/>
              <a:t> Isaac was a factor to 93,943 the week of Isaac</a:t>
            </a:r>
            <a:endParaRPr lang="en-US" dirty="0"/>
          </a:p>
        </p:txBody>
      </p:sp>
      <p:sp>
        <p:nvSpPr>
          <p:cNvPr id="4" name="Slide Number Placeholder 3"/>
          <p:cNvSpPr>
            <a:spLocks noGrp="1"/>
          </p:cNvSpPr>
          <p:nvPr>
            <p:ph type="sldNum" sz="quarter" idx="10"/>
          </p:nvPr>
        </p:nvSpPr>
        <p:spPr/>
        <p:txBody>
          <a:bodyPr/>
          <a:lstStyle/>
          <a:p>
            <a:fld id="{6080AB74-CD5F-4F40-9B2D-8519E114BF46}"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21296613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Stories</a:t>
            </a:r>
            <a:r>
              <a:rPr lang="en-US" baseline="0" dirty="0" smtClean="0"/>
              <a:t> created from our posts averages 72 per week. During the week of Isaac, that went up to 5,612. </a:t>
            </a:r>
            <a:endParaRPr lang="en-US" dirty="0"/>
          </a:p>
        </p:txBody>
      </p:sp>
      <p:sp>
        <p:nvSpPr>
          <p:cNvPr id="4" name="Slide Number Placeholder 3"/>
          <p:cNvSpPr>
            <a:spLocks noGrp="1"/>
          </p:cNvSpPr>
          <p:nvPr>
            <p:ph type="sldNum" sz="quarter" idx="10"/>
          </p:nvPr>
        </p:nvSpPr>
        <p:spPr/>
        <p:txBody>
          <a:bodyPr/>
          <a:lstStyle/>
          <a:p>
            <a:fld id="{6080AB74-CD5F-4F40-9B2D-8519E114BF46}" type="slidenum">
              <a:rPr lang="en-US" smtClean="0"/>
              <a:t>13</a:t>
            </a:fld>
            <a:endParaRPr lang="en-US"/>
          </a:p>
        </p:txBody>
      </p:sp>
    </p:spTree>
    <p:extLst>
      <p:ext uri="{BB962C8B-B14F-4D97-AF65-F5344CB8AC3E}">
        <p14:creationId xmlns:p14="http://schemas.microsoft.com/office/powerpoint/2010/main" val="31798662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AB65C0B-B9D5-4AD0-80ED-F7F86AF53B4A}" type="datetimeFigureOut">
              <a:rPr lang="en-US" smtClean="0"/>
              <a:t>9/18/2013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5D5123-B1E3-444E-A03B-08BA8918F21B}" type="slidenum">
              <a:rPr lang="en-US" smtClean="0"/>
              <a:t>‹#›</a:t>
            </a:fld>
            <a:endParaRPr lang="en-US"/>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AB65C0B-B9D5-4AD0-80ED-F7F86AF53B4A}" type="datetimeFigureOut">
              <a:rPr lang="en-US" smtClean="0"/>
              <a:t>9/18/2013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5D5123-B1E3-444E-A03B-08BA8918F21B}"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AB65C0B-B9D5-4AD0-80ED-F7F86AF53B4A}" type="datetimeFigureOut">
              <a:rPr lang="en-US" smtClean="0"/>
              <a:t>9/18/2013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5D5123-B1E3-444E-A03B-08BA8918F21B}"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AB65C0B-B9D5-4AD0-80ED-F7F86AF53B4A}" type="datetimeFigureOut">
              <a:rPr lang="en-US" smtClean="0"/>
              <a:t>9/18/2013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5D5123-B1E3-444E-A03B-08BA8918F21B}" type="slidenum">
              <a:rPr lang="en-US" smtClean="0"/>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AB65C0B-B9D5-4AD0-80ED-F7F86AF53B4A}" type="datetimeFigureOut">
              <a:rPr lang="en-US" smtClean="0"/>
              <a:t>9/18/2013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5D5123-B1E3-444E-A03B-08BA8918F21B}"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BAB65C0B-B9D5-4AD0-80ED-F7F86AF53B4A}" type="datetimeFigureOut">
              <a:rPr lang="en-US" smtClean="0"/>
              <a:t>9/18/2013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5D5123-B1E3-444E-A03B-08BA8918F21B}" type="slidenum">
              <a:rPr lang="en-US" smtClean="0"/>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en-US" smtClean="0"/>
              <a:t>Click to edit Master text styles</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AB65C0B-B9D5-4AD0-80ED-F7F86AF53B4A}" type="datetimeFigureOut">
              <a:rPr lang="en-US" smtClean="0"/>
              <a:t>9/18/2013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B5D5123-B1E3-444E-A03B-08BA8918F21B}" type="slidenum">
              <a:rPr lang="en-US" smtClean="0"/>
              <a:t>‹#›</a:t>
            </a:fld>
            <a:endParaRPr lang="en-US"/>
          </a:p>
        </p:txBody>
      </p:sp>
      <p:sp>
        <p:nvSpPr>
          <p:cNvPr id="10" name="Title 9"/>
          <p:cNvSpPr>
            <a:spLocks noGrp="1"/>
          </p:cNvSpPr>
          <p:nvPr>
            <p:ph type="title"/>
          </p:nvPr>
        </p:nvSpPr>
        <p:spPr/>
        <p:txBody>
          <a:body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AB65C0B-B9D5-4AD0-80ED-F7F86AF53B4A}" type="datetimeFigureOut">
              <a:rPr lang="en-US" smtClean="0"/>
              <a:t>9/18/2013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B5D5123-B1E3-444E-A03B-08BA8918F21B}"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AB65C0B-B9D5-4AD0-80ED-F7F86AF53B4A}" type="datetimeFigureOut">
              <a:rPr lang="en-US" smtClean="0"/>
              <a:t>9/18/2013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B5D5123-B1E3-444E-A03B-08BA8918F21B}"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AB65C0B-B9D5-4AD0-80ED-F7F86AF53B4A}" type="datetimeFigureOut">
              <a:rPr lang="en-US" smtClean="0"/>
              <a:t>9/18/2013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5D5123-B1E3-444E-A03B-08BA8918F21B}"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AB65C0B-B9D5-4AD0-80ED-F7F86AF53B4A}" type="datetimeFigureOut">
              <a:rPr lang="en-US" smtClean="0"/>
              <a:t>9/18/2013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5D5123-B1E3-444E-A03B-08BA8918F21B}" type="slidenum">
              <a:rPr lang="en-US" smtClean="0"/>
              <a:t>‹#›</a:t>
            </a:fld>
            <a:endParaRPr lang="en-US"/>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BAB65C0B-B9D5-4AD0-80ED-F7F86AF53B4A}" type="datetimeFigureOut">
              <a:rPr lang="en-US" smtClean="0"/>
              <a:t>9/18/2013</a:t>
            </a:fld>
            <a:endParaRPr lang="en-US"/>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en-US"/>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4B5D5123-B1E3-444E-A03B-08BA8918F21B}"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hyperlink" Target="mailto:aprillollar@coastepa.com" TargetMode="Externa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4267200"/>
            <a:ext cx="6512511" cy="1143000"/>
          </a:xfrm>
        </p:spPr>
        <p:txBody>
          <a:bodyPr/>
          <a:lstStyle/>
          <a:p>
            <a:pPr algn="l"/>
            <a:r>
              <a:rPr lang="en-US" dirty="0" smtClean="0"/>
              <a:t>Getting social </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600" y="5486400"/>
            <a:ext cx="4041775" cy="1042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5464417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381000"/>
            <a:ext cx="7467600" cy="1143000"/>
          </a:xfrm>
        </p:spPr>
        <p:txBody>
          <a:bodyPr/>
          <a:lstStyle/>
          <a:p>
            <a:pPr algn="l"/>
            <a:r>
              <a:rPr lang="en-US" dirty="0" smtClean="0"/>
              <a:t>Flow of communication</a:t>
            </a:r>
            <a:endParaRPr lang="en-US" dirty="0"/>
          </a:p>
        </p:txBody>
      </p:sp>
      <p:sp>
        <p:nvSpPr>
          <p:cNvPr id="3" name="Content Placeholder 2"/>
          <p:cNvSpPr>
            <a:spLocks noGrp="1"/>
          </p:cNvSpPr>
          <p:nvPr>
            <p:ph sz="quarter" idx="13"/>
          </p:nvPr>
        </p:nvSpPr>
        <p:spPr>
          <a:xfrm>
            <a:off x="1295400" y="1371600"/>
            <a:ext cx="7162800" cy="4038600"/>
          </a:xfrm>
        </p:spPr>
        <p:txBody>
          <a:bodyPr/>
          <a:lstStyle/>
          <a:p>
            <a:r>
              <a:rPr lang="en-US" dirty="0" smtClean="0"/>
              <a:t>Show those concerned that your process for social media is the same as it is for other outlets. </a:t>
            </a:r>
            <a:endParaRPr lang="en-US" dirty="0"/>
          </a:p>
          <a:p>
            <a:r>
              <a:rPr lang="en-US" dirty="0" smtClean="0"/>
              <a:t>Remember, internal </a:t>
            </a:r>
            <a:r>
              <a:rPr lang="en-US" dirty="0"/>
              <a:t>communications should always come first</a:t>
            </a:r>
            <a:r>
              <a:rPr lang="en-US" dirty="0" smtClean="0"/>
              <a:t>.</a:t>
            </a:r>
          </a:p>
          <a:p>
            <a:r>
              <a:rPr lang="en-US" dirty="0" smtClean="0"/>
              <a:t>You may need to look outside of the department for help, especially in crisis situations. </a:t>
            </a:r>
            <a:endParaRPr lang="en-US" dirty="0"/>
          </a:p>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3851419"/>
            <a:ext cx="5895975" cy="2798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9922642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98764" y="381000"/>
            <a:ext cx="7696200" cy="1143000"/>
          </a:xfrm>
        </p:spPr>
        <p:txBody>
          <a:bodyPr/>
          <a:lstStyle/>
          <a:p>
            <a:pPr algn="l"/>
            <a:r>
              <a:rPr lang="en-US" sz="4400" dirty="0" smtClean="0"/>
              <a:t>Why is social media important during a crisis? </a:t>
            </a:r>
            <a:endParaRPr lang="en-US" sz="440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938" y="2057400"/>
            <a:ext cx="8364537" cy="373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630858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57200"/>
            <a:ext cx="8839200" cy="1143000"/>
          </a:xfrm>
        </p:spPr>
        <p:txBody>
          <a:bodyPr/>
          <a:lstStyle/>
          <a:p>
            <a:pPr algn="l"/>
            <a:r>
              <a:rPr lang="en-US" dirty="0" smtClean="0"/>
              <a:t>And this … </a:t>
            </a:r>
            <a:endParaRPr lang="en-US" dirty="0"/>
          </a:p>
        </p:txBody>
      </p:sp>
      <p:pic>
        <p:nvPicPr>
          <p:cNvPr id="4" name="Content Placeholder 3"/>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152400" y="1524000"/>
            <a:ext cx="8875617" cy="3962400"/>
          </a:xfrm>
        </p:spPr>
      </p:pic>
    </p:spTree>
    <p:extLst>
      <p:ext uri="{BB962C8B-B14F-4D97-AF65-F5344CB8AC3E}">
        <p14:creationId xmlns:p14="http://schemas.microsoft.com/office/powerpoint/2010/main" val="112178077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6512511" cy="1143000"/>
          </a:xfrm>
        </p:spPr>
        <p:txBody>
          <a:bodyPr/>
          <a:lstStyle/>
          <a:p>
            <a:pPr algn="l"/>
            <a:r>
              <a:rPr lang="en-US" dirty="0" smtClean="0"/>
              <a:t>And also, this … </a:t>
            </a:r>
            <a:endParaRPr lang="en-US" dirty="0"/>
          </a:p>
        </p:txBody>
      </p:sp>
      <p:pic>
        <p:nvPicPr>
          <p:cNvPr id="4" name="Content Placeholder 3"/>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533399" y="1676400"/>
            <a:ext cx="8438111" cy="4038600"/>
          </a:xfrm>
        </p:spPr>
      </p:pic>
    </p:spTree>
    <p:extLst>
      <p:ext uri="{BB962C8B-B14F-4D97-AF65-F5344CB8AC3E}">
        <p14:creationId xmlns:p14="http://schemas.microsoft.com/office/powerpoint/2010/main" val="36790716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447800" y="5562600"/>
            <a:ext cx="6248400" cy="882119"/>
          </a:xfrm>
        </p:spPr>
        <p:txBody>
          <a:bodyPr>
            <a:normAutofit fontScale="92500" lnSpcReduction="20000"/>
          </a:bodyPr>
          <a:lstStyle/>
          <a:p>
            <a:r>
              <a:rPr lang="en-US" dirty="0" smtClean="0"/>
              <a:t>During Isaac, we reached </a:t>
            </a:r>
            <a:r>
              <a:rPr lang="en-US" dirty="0"/>
              <a:t>94,513 people through Facebook in one week. During that same </a:t>
            </a:r>
            <a:r>
              <a:rPr lang="en-US" dirty="0" smtClean="0"/>
              <a:t>time, the  </a:t>
            </a:r>
            <a:r>
              <a:rPr lang="en-US" dirty="0"/>
              <a:t>call center staff talked to 6,926 members.</a:t>
            </a:r>
          </a:p>
        </p:txBody>
      </p:sp>
      <p:sp>
        <p:nvSpPr>
          <p:cNvPr id="6" name="Title 5"/>
          <p:cNvSpPr>
            <a:spLocks noGrp="1"/>
          </p:cNvSpPr>
          <p:nvPr>
            <p:ph type="ctrTitle"/>
          </p:nvPr>
        </p:nvSpPr>
        <p:spPr>
          <a:xfrm>
            <a:off x="990600" y="228600"/>
            <a:ext cx="7175351" cy="1793167"/>
          </a:xfrm>
        </p:spPr>
        <p:txBody>
          <a:bodyPr/>
          <a:lstStyle/>
          <a:p>
            <a:r>
              <a:rPr lang="en-US" sz="4800" dirty="0" smtClean="0"/>
              <a:t>Reaching members</a:t>
            </a:r>
            <a:endParaRPr lang="en-US" sz="48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47800" y="1295400"/>
            <a:ext cx="6172200" cy="3962400"/>
          </a:xfrm>
          <a:prstGeom prst="rect">
            <a:avLst/>
          </a:prstGeom>
        </p:spPr>
      </p:pic>
    </p:spTree>
    <p:extLst>
      <p:ext uri="{BB962C8B-B14F-4D97-AF65-F5344CB8AC3E}">
        <p14:creationId xmlns:p14="http://schemas.microsoft.com/office/powerpoint/2010/main" val="114791636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endParaRPr lang="en-US"/>
          </a:p>
        </p:txBody>
      </p:sp>
      <p:sp>
        <p:nvSpPr>
          <p:cNvPr id="3" name="Title 2"/>
          <p:cNvSpPr>
            <a:spLocks noGrp="1"/>
          </p:cNvSpPr>
          <p:nvPr>
            <p:ph type="ctrTitle"/>
          </p:nvPr>
        </p:nvSpPr>
        <p:spPr>
          <a:xfrm>
            <a:off x="1447800" y="304800"/>
            <a:ext cx="7175351" cy="1793167"/>
          </a:xfrm>
        </p:spPr>
        <p:txBody>
          <a:bodyPr/>
          <a:lstStyle/>
          <a:p>
            <a:r>
              <a:rPr lang="en-US" sz="4800" dirty="0" smtClean="0"/>
              <a:t>What we post</a:t>
            </a:r>
            <a:endParaRPr lang="en-US" sz="48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5400" y="1447800"/>
            <a:ext cx="6562725" cy="5191125"/>
          </a:xfrm>
          <a:prstGeom prst="rect">
            <a:avLst/>
          </a:prstGeom>
        </p:spPr>
      </p:pic>
    </p:spTree>
    <p:extLst>
      <p:ext uri="{BB962C8B-B14F-4D97-AF65-F5344CB8AC3E}">
        <p14:creationId xmlns:p14="http://schemas.microsoft.com/office/powerpoint/2010/main" val="100683065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endParaRPr lang="en-US"/>
          </a:p>
        </p:txBody>
      </p:sp>
      <p:sp>
        <p:nvSpPr>
          <p:cNvPr id="3" name="Title 2"/>
          <p:cNvSpPr>
            <a:spLocks noGrp="1"/>
          </p:cNvSpPr>
          <p:nvPr>
            <p:ph type="ctrTitle"/>
          </p:nvPr>
        </p:nvSpPr>
        <p:spPr>
          <a:xfrm>
            <a:off x="152400" y="304800"/>
            <a:ext cx="8382000" cy="1793167"/>
          </a:xfrm>
        </p:spPr>
        <p:txBody>
          <a:bodyPr/>
          <a:lstStyle/>
          <a:p>
            <a:r>
              <a:rPr lang="en-US" sz="4000" dirty="0" smtClean="0"/>
              <a:t>Being part of the conversation</a:t>
            </a:r>
            <a:endParaRPr lang="en-US" sz="40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1371600"/>
            <a:ext cx="4724400" cy="4758718"/>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24400" y="1524000"/>
            <a:ext cx="4191000" cy="5140287"/>
          </a:xfrm>
          <a:prstGeom prst="rect">
            <a:avLst/>
          </a:prstGeom>
        </p:spPr>
      </p:pic>
    </p:spTree>
    <p:extLst>
      <p:ext uri="{BB962C8B-B14F-4D97-AF65-F5344CB8AC3E}">
        <p14:creationId xmlns:p14="http://schemas.microsoft.com/office/powerpoint/2010/main" val="147086592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304800"/>
            <a:ext cx="5448300" cy="5153025"/>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29200" y="3200400"/>
            <a:ext cx="3886200" cy="3238500"/>
          </a:xfrm>
          <a:prstGeom prst="rect">
            <a:avLst/>
          </a:prstGeom>
        </p:spPr>
      </p:pic>
    </p:spTree>
    <p:extLst>
      <p:ext uri="{BB962C8B-B14F-4D97-AF65-F5344CB8AC3E}">
        <p14:creationId xmlns:p14="http://schemas.microsoft.com/office/powerpoint/2010/main" val="225356997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endParaRPr lang="en-US"/>
          </a:p>
        </p:txBody>
      </p:sp>
      <p:sp>
        <p:nvSpPr>
          <p:cNvPr id="3" name="Title 2"/>
          <p:cNvSpPr>
            <a:spLocks noGrp="1"/>
          </p:cNvSpPr>
          <p:nvPr>
            <p:ph type="ctrTitle"/>
          </p:nvPr>
        </p:nvSpPr>
        <p:spPr>
          <a:xfrm>
            <a:off x="838200" y="304800"/>
            <a:ext cx="8305800" cy="1793167"/>
          </a:xfrm>
        </p:spPr>
        <p:txBody>
          <a:bodyPr/>
          <a:lstStyle/>
          <a:p>
            <a:r>
              <a:rPr lang="en-US" sz="4000" dirty="0" smtClean="0"/>
              <a:t>Making your detractors </a:t>
            </a:r>
            <a:br>
              <a:rPr lang="en-US" sz="4000" dirty="0" smtClean="0"/>
            </a:br>
            <a:r>
              <a:rPr lang="en-US" sz="4000" dirty="0" smtClean="0"/>
              <a:t>your supporters</a:t>
            </a:r>
            <a:endParaRPr lang="en-US" sz="40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9200" y="1854452"/>
            <a:ext cx="6324600" cy="4706433"/>
          </a:xfrm>
          <a:prstGeom prst="rect">
            <a:avLst/>
          </a:prstGeom>
        </p:spPr>
      </p:pic>
    </p:spTree>
    <p:extLst>
      <p:ext uri="{BB962C8B-B14F-4D97-AF65-F5344CB8AC3E}">
        <p14:creationId xmlns:p14="http://schemas.microsoft.com/office/powerpoint/2010/main" val="233952279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609600"/>
            <a:ext cx="6512511" cy="1143000"/>
          </a:xfrm>
        </p:spPr>
        <p:txBody>
          <a:bodyPr/>
          <a:lstStyle/>
          <a:p>
            <a:r>
              <a:rPr lang="en-US" dirty="0" smtClean="0"/>
              <a:t>Remember, it’s social</a:t>
            </a:r>
            <a:endParaRPr lang="en-US" dirty="0"/>
          </a:p>
        </p:txBody>
      </p:sp>
      <p:sp>
        <p:nvSpPr>
          <p:cNvPr id="3" name="TextBox 2"/>
          <p:cNvSpPr txBox="1"/>
          <p:nvPr/>
        </p:nvSpPr>
        <p:spPr>
          <a:xfrm>
            <a:off x="685800" y="1600200"/>
            <a:ext cx="8001000" cy="5078313"/>
          </a:xfrm>
          <a:prstGeom prst="rect">
            <a:avLst/>
          </a:prstGeom>
          <a:noFill/>
        </p:spPr>
        <p:txBody>
          <a:bodyPr wrap="square" rtlCol="0">
            <a:spAutoFit/>
          </a:bodyPr>
          <a:lstStyle/>
          <a:p>
            <a:r>
              <a:rPr lang="en-US" sz="2400" b="1" dirty="0" smtClean="0"/>
              <a:t>Tone is important.</a:t>
            </a:r>
          </a:p>
          <a:p>
            <a:pPr marL="342900" indent="-342900">
              <a:buFont typeface="Arial" pitchFamily="34" charset="0"/>
              <a:buChar char="•"/>
            </a:pPr>
            <a:r>
              <a:rPr lang="en-US" b="1" dirty="0" smtClean="0"/>
              <a:t>Keep it conversational. </a:t>
            </a:r>
          </a:p>
          <a:p>
            <a:pPr marL="342900" indent="-342900">
              <a:buFont typeface="Arial" pitchFamily="34" charset="0"/>
              <a:buChar char="•"/>
            </a:pPr>
            <a:r>
              <a:rPr lang="en-US" b="1" dirty="0" smtClean="0"/>
              <a:t>Show your personality. </a:t>
            </a:r>
          </a:p>
          <a:p>
            <a:pPr marL="342900" indent="-342900">
              <a:buFont typeface="Arial" pitchFamily="34" charset="0"/>
              <a:buChar char="•"/>
            </a:pPr>
            <a:r>
              <a:rPr lang="en-US" b="1" dirty="0" smtClean="0"/>
              <a:t>Don’t be too corporate.</a:t>
            </a:r>
          </a:p>
          <a:p>
            <a:pPr marL="342900" indent="-342900">
              <a:buFont typeface="Arial" pitchFamily="34" charset="0"/>
              <a:buChar char="•"/>
            </a:pPr>
            <a:r>
              <a:rPr lang="en-US" b="1" dirty="0" smtClean="0"/>
              <a:t>Find ways you can relate. </a:t>
            </a:r>
          </a:p>
          <a:p>
            <a:r>
              <a:rPr lang="en-US" sz="2400" b="1" dirty="0" smtClean="0"/>
              <a:t>Respond to positive AND negative feedback.</a:t>
            </a:r>
          </a:p>
          <a:p>
            <a:r>
              <a:rPr lang="en-US" sz="2400" b="1" dirty="0" smtClean="0"/>
              <a:t>Be transparent.</a:t>
            </a:r>
          </a:p>
          <a:p>
            <a:r>
              <a:rPr lang="en-US" sz="2400" b="1" dirty="0" smtClean="0"/>
              <a:t>Follow up. </a:t>
            </a:r>
          </a:p>
          <a:p>
            <a:pPr marL="342900" indent="-342900">
              <a:buFont typeface="Arial" pitchFamily="34" charset="0"/>
              <a:buChar char="•"/>
            </a:pPr>
            <a:r>
              <a:rPr lang="en-US" b="1" dirty="0" smtClean="0"/>
              <a:t>This is a big advantage on social media. You can’t always follow up when they call but you can on social media. Check in, ask how they are doing</a:t>
            </a:r>
            <a:r>
              <a:rPr lang="en-US" sz="2400" b="1" dirty="0" smtClean="0"/>
              <a:t>. </a:t>
            </a:r>
          </a:p>
          <a:p>
            <a:r>
              <a:rPr lang="en-US" sz="2400" b="1" dirty="0" smtClean="0"/>
              <a:t>Acknowledge everyone, if at all possible. </a:t>
            </a:r>
          </a:p>
          <a:p>
            <a:pPr marL="285750" indent="-285750">
              <a:buFont typeface="Arial" pitchFamily="34" charset="0"/>
              <a:buChar char="•"/>
            </a:pPr>
            <a:r>
              <a:rPr lang="en-US" b="1" dirty="0" smtClean="0"/>
              <a:t>Remember, most people just want a response, even if it isn’t exactly what they want to hear. </a:t>
            </a:r>
          </a:p>
          <a:p>
            <a:r>
              <a:rPr lang="en-US" sz="2400" b="1" dirty="0" smtClean="0"/>
              <a:t> </a:t>
            </a:r>
            <a:endParaRPr lang="en-US" sz="2400" b="1" dirty="0"/>
          </a:p>
        </p:txBody>
      </p:sp>
    </p:spTree>
    <p:extLst>
      <p:ext uri="{BB962C8B-B14F-4D97-AF65-F5344CB8AC3E}">
        <p14:creationId xmlns:p14="http://schemas.microsoft.com/office/powerpoint/2010/main" val="4020962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685800" y="304800"/>
            <a:ext cx="7175351" cy="1793167"/>
          </a:xfrm>
        </p:spPr>
        <p:txBody>
          <a:bodyPr/>
          <a:lstStyle/>
          <a:p>
            <a:r>
              <a:rPr lang="en-US" dirty="0" smtClean="0"/>
              <a:t>Why social media?</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1676400"/>
            <a:ext cx="8134350" cy="3905250"/>
          </a:xfrm>
          <a:prstGeom prst="rect">
            <a:avLst/>
          </a:prstGeom>
        </p:spPr>
      </p:pic>
    </p:spTree>
    <p:extLst>
      <p:ext uri="{BB962C8B-B14F-4D97-AF65-F5344CB8AC3E}">
        <p14:creationId xmlns:p14="http://schemas.microsoft.com/office/powerpoint/2010/main" val="97570700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914400" y="3124200"/>
            <a:ext cx="7175351" cy="1363510"/>
          </a:xfrm>
        </p:spPr>
        <p:txBody>
          <a:bodyPr/>
          <a:lstStyle/>
          <a:p>
            <a:r>
              <a:rPr lang="en-US" dirty="0" smtClean="0"/>
              <a:t>Questions? </a:t>
            </a:r>
            <a:br>
              <a:rPr lang="en-US" dirty="0" smtClean="0"/>
            </a:br>
            <a:endParaRPr lang="en-US" dirty="0"/>
          </a:p>
        </p:txBody>
      </p:sp>
      <p:sp>
        <p:nvSpPr>
          <p:cNvPr id="2" name="TextBox 1"/>
          <p:cNvSpPr txBox="1"/>
          <p:nvPr/>
        </p:nvSpPr>
        <p:spPr>
          <a:xfrm>
            <a:off x="1524000" y="4244876"/>
            <a:ext cx="6629400" cy="2308324"/>
          </a:xfrm>
          <a:prstGeom prst="rect">
            <a:avLst/>
          </a:prstGeom>
          <a:noFill/>
        </p:spPr>
        <p:txBody>
          <a:bodyPr wrap="square" rtlCol="0">
            <a:spAutoFit/>
          </a:bodyPr>
          <a:lstStyle/>
          <a:p>
            <a:r>
              <a:rPr lang="en-US" sz="2400" dirty="0" smtClean="0"/>
              <a:t>April Lollar, APR</a:t>
            </a:r>
          </a:p>
          <a:p>
            <a:r>
              <a:rPr lang="en-US" sz="2400" dirty="0" smtClean="0"/>
              <a:t>Coast Electric Power Association</a:t>
            </a:r>
          </a:p>
          <a:p>
            <a:r>
              <a:rPr lang="en-US" sz="2400" dirty="0" smtClean="0">
                <a:hlinkClick r:id="rId2"/>
              </a:rPr>
              <a:t>aprillollar@coastepa.com</a:t>
            </a:r>
            <a:endParaRPr lang="en-US" sz="2400" dirty="0" smtClean="0"/>
          </a:p>
          <a:p>
            <a:r>
              <a:rPr lang="en-US" sz="2400" dirty="0" smtClean="0"/>
              <a:t>On FB: Coast Electric Power Association</a:t>
            </a:r>
          </a:p>
          <a:p>
            <a:r>
              <a:rPr lang="en-US" sz="2400" dirty="0" smtClean="0"/>
              <a:t>On Twitter: @</a:t>
            </a:r>
            <a:r>
              <a:rPr lang="en-US" sz="2400" dirty="0" err="1" smtClean="0"/>
              <a:t>coastelectric</a:t>
            </a:r>
            <a:endParaRPr lang="en-US" sz="2400" dirty="0" smtClean="0"/>
          </a:p>
          <a:p>
            <a:r>
              <a:rPr lang="en-US" sz="2400" dirty="0" smtClean="0"/>
              <a:t>On </a:t>
            </a:r>
            <a:r>
              <a:rPr lang="en-US" sz="2400" dirty="0" err="1" smtClean="0"/>
              <a:t>Instagram</a:t>
            </a:r>
            <a:r>
              <a:rPr lang="en-US" sz="2400" dirty="0" smtClean="0"/>
              <a:t>: Coast Electric</a:t>
            </a:r>
            <a:endParaRPr lang="en-US" sz="2400" dirty="0"/>
          </a:p>
        </p:txBody>
      </p:sp>
    </p:spTree>
    <p:extLst>
      <p:ext uri="{BB962C8B-B14F-4D97-AF65-F5344CB8AC3E}">
        <p14:creationId xmlns:p14="http://schemas.microsoft.com/office/powerpoint/2010/main" val="422317684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endParaRPr lang="en-US"/>
          </a:p>
        </p:txBody>
      </p:sp>
      <p:sp>
        <p:nvSpPr>
          <p:cNvPr id="3" name="Title 2"/>
          <p:cNvSpPr>
            <a:spLocks noGrp="1"/>
          </p:cNvSpPr>
          <p:nvPr>
            <p:ph type="ctrTitle"/>
          </p:nvPr>
        </p:nvSpPr>
        <p:spPr>
          <a:xfrm>
            <a:off x="984324" y="228600"/>
            <a:ext cx="7175351" cy="1793167"/>
          </a:xfrm>
        </p:spPr>
        <p:txBody>
          <a:bodyPr/>
          <a:lstStyle/>
          <a:p>
            <a:r>
              <a:rPr lang="en-US" sz="4400" dirty="0" smtClean="0"/>
              <a:t>What’s different </a:t>
            </a:r>
            <a:br>
              <a:rPr lang="en-US" sz="4400" dirty="0" smtClean="0"/>
            </a:br>
            <a:r>
              <a:rPr lang="en-US" sz="4400" dirty="0" smtClean="0"/>
              <a:t>about social media?</a:t>
            </a:r>
            <a:endParaRPr lang="en-US" sz="44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1600" y="1905000"/>
            <a:ext cx="6172200" cy="4629148"/>
          </a:xfrm>
          <a:prstGeom prst="rect">
            <a:avLst/>
          </a:prstGeom>
        </p:spPr>
      </p:pic>
    </p:spTree>
    <p:extLst>
      <p:ext uri="{BB962C8B-B14F-4D97-AF65-F5344CB8AC3E}">
        <p14:creationId xmlns:p14="http://schemas.microsoft.com/office/powerpoint/2010/main" val="333094508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endParaRPr lang="en-US"/>
          </a:p>
        </p:txBody>
      </p:sp>
      <p:sp>
        <p:nvSpPr>
          <p:cNvPr id="3" name="Title 2"/>
          <p:cNvSpPr>
            <a:spLocks noGrp="1"/>
          </p:cNvSpPr>
          <p:nvPr>
            <p:ph type="ctrTitle"/>
          </p:nvPr>
        </p:nvSpPr>
        <p:spPr>
          <a:xfrm>
            <a:off x="762000" y="381000"/>
            <a:ext cx="7175351" cy="1793167"/>
          </a:xfrm>
        </p:spPr>
        <p:txBody>
          <a:bodyPr/>
          <a:lstStyle/>
          <a:p>
            <a:r>
              <a:rPr lang="en-US" sz="4800" dirty="0" smtClean="0"/>
              <a:t>Where do you fit in?</a:t>
            </a:r>
            <a:endParaRPr lang="en-US" sz="4800"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1600" y="1295400"/>
            <a:ext cx="5943600" cy="5061496"/>
          </a:xfrm>
          <a:prstGeom prst="rect">
            <a:avLst/>
          </a:prstGeom>
        </p:spPr>
      </p:pic>
    </p:spTree>
    <p:extLst>
      <p:ext uri="{BB962C8B-B14F-4D97-AF65-F5344CB8AC3E}">
        <p14:creationId xmlns:p14="http://schemas.microsoft.com/office/powerpoint/2010/main" val="267233866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152400"/>
            <a:ext cx="6453836" cy="4857992"/>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60066">
            <a:off x="4373254" y="1631257"/>
            <a:ext cx="4618370" cy="4879294"/>
          </a:xfrm>
          <a:prstGeom prst="rect">
            <a:avLst/>
          </a:prstGeom>
        </p:spPr>
      </p:pic>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34836" y="152400"/>
            <a:ext cx="2004364" cy="14990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4800600"/>
            <a:ext cx="3505200" cy="19678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982200" y="2232459"/>
            <a:ext cx="2568141" cy="25681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204349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467600" cy="1143000"/>
          </a:xfrm>
        </p:spPr>
        <p:txBody>
          <a:bodyPr/>
          <a:lstStyle/>
          <a:p>
            <a:pPr algn="l"/>
            <a:r>
              <a:rPr lang="en-US" dirty="0" smtClean="0"/>
              <a:t>How do you convert the nonbelievers ? </a:t>
            </a:r>
            <a:endParaRPr lang="en-US" dirty="0"/>
          </a:p>
        </p:txBody>
      </p:sp>
      <p:sp>
        <p:nvSpPr>
          <p:cNvPr id="3" name="Content Placeholder 2"/>
          <p:cNvSpPr>
            <a:spLocks noGrp="1"/>
          </p:cNvSpPr>
          <p:nvPr>
            <p:ph sz="quarter" idx="13"/>
          </p:nvPr>
        </p:nvSpPr>
        <p:spPr>
          <a:xfrm>
            <a:off x="1066800" y="2133600"/>
            <a:ext cx="7467600" cy="3581400"/>
          </a:xfrm>
        </p:spPr>
        <p:txBody>
          <a:bodyPr/>
          <a:lstStyle/>
          <a:p>
            <a:r>
              <a:rPr lang="en-US" dirty="0" smtClean="0"/>
              <a:t>Show them the data. THIS is where you reach a large segment of your membership. </a:t>
            </a:r>
          </a:p>
          <a:p>
            <a:r>
              <a:rPr lang="en-US" dirty="0" smtClean="0"/>
              <a:t>Show them the conversation is happening with or without you.</a:t>
            </a:r>
          </a:p>
          <a:p>
            <a:r>
              <a:rPr lang="en-US" dirty="0" smtClean="0"/>
              <a:t>Show them the bottom line. Social media – even if you advertise – is very inexpensive. </a:t>
            </a:r>
          </a:p>
          <a:p>
            <a:r>
              <a:rPr lang="en-US" dirty="0" smtClean="0"/>
              <a:t>Show them how you will work </a:t>
            </a:r>
            <a:r>
              <a:rPr lang="en-US" i="1" dirty="0" smtClean="0"/>
              <a:t>with </a:t>
            </a:r>
            <a:r>
              <a:rPr lang="en-US" dirty="0" smtClean="0"/>
              <a:t>them. </a:t>
            </a:r>
          </a:p>
          <a:p>
            <a:r>
              <a:rPr lang="en-US" dirty="0" smtClean="0"/>
              <a:t>Show them that you are not reinventing the wheel – you are simply adding another tool to reach more members.</a:t>
            </a:r>
            <a:endParaRPr lang="en-US" dirty="0"/>
          </a:p>
        </p:txBody>
      </p:sp>
    </p:spTree>
    <p:extLst>
      <p:ext uri="{BB962C8B-B14F-4D97-AF65-F5344CB8AC3E}">
        <p14:creationId xmlns:p14="http://schemas.microsoft.com/office/powerpoint/2010/main" val="8773742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389896" y="304800"/>
            <a:ext cx="8428522" cy="1793167"/>
          </a:xfrm>
        </p:spPr>
        <p:txBody>
          <a:bodyPr/>
          <a:lstStyle/>
          <a:p>
            <a:r>
              <a:rPr lang="en-US" sz="4800" dirty="0" smtClean="0"/>
              <a:t>Coast Electric’s Demographics</a:t>
            </a:r>
            <a:endParaRPr lang="en-US" sz="48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823" y="2286000"/>
            <a:ext cx="8428522" cy="3429000"/>
          </a:xfrm>
          <a:prstGeom prst="rect">
            <a:avLst/>
          </a:prstGeom>
        </p:spPr>
      </p:pic>
    </p:spTree>
    <p:extLst>
      <p:ext uri="{BB962C8B-B14F-4D97-AF65-F5344CB8AC3E}">
        <p14:creationId xmlns:p14="http://schemas.microsoft.com/office/powerpoint/2010/main" val="18325767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533400" y="381001"/>
            <a:ext cx="8229600" cy="1371600"/>
          </a:xfrm>
        </p:spPr>
        <p:txBody>
          <a:bodyPr/>
          <a:lstStyle/>
          <a:p>
            <a:r>
              <a:rPr lang="en-US" sz="4000" dirty="0" smtClean="0"/>
              <a:t>The conversation is happening</a:t>
            </a:r>
            <a:endParaRPr lang="en-US" sz="40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0" y="1399309"/>
            <a:ext cx="5181600" cy="4829982"/>
          </a:xfrm>
          <a:prstGeom prst="rect">
            <a:avLst/>
          </a:prstGeom>
        </p:spPr>
      </p:pic>
    </p:spTree>
    <p:extLst>
      <p:ext uri="{BB962C8B-B14F-4D97-AF65-F5344CB8AC3E}">
        <p14:creationId xmlns:p14="http://schemas.microsoft.com/office/powerpoint/2010/main" val="35781011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1473794" y="1447801"/>
            <a:ext cx="7060605" cy="4486864"/>
          </a:xfrm>
        </p:spPr>
        <p:txBody>
          <a:bodyPr>
            <a:normAutofit fontScale="92500" lnSpcReduction="20000"/>
          </a:bodyPr>
          <a:lstStyle/>
          <a:p>
            <a:r>
              <a:rPr lang="en-US" dirty="0" smtClean="0"/>
              <a:t>Advertising on social media vs. traditional media </a:t>
            </a:r>
          </a:p>
          <a:p>
            <a:r>
              <a:rPr lang="en-US" dirty="0" smtClean="0"/>
              <a:t>For Coast Electric, a typical ad: </a:t>
            </a:r>
          </a:p>
          <a:p>
            <a:pPr marL="342900" indent="-342900">
              <a:buFontTx/>
              <a:buChar char="-"/>
            </a:pPr>
            <a:r>
              <a:rPr lang="en-US" dirty="0" smtClean="0"/>
              <a:t>In the large, daily paper costs: $1,200</a:t>
            </a:r>
          </a:p>
          <a:p>
            <a:pPr marL="342900" indent="-342900">
              <a:buFontTx/>
              <a:buChar char="-"/>
            </a:pPr>
            <a:r>
              <a:rPr lang="en-US" dirty="0" smtClean="0"/>
              <a:t>In a smaller, paper published a couple of days a week costs: $360</a:t>
            </a:r>
          </a:p>
          <a:p>
            <a:pPr marL="342900" indent="-342900">
              <a:buFontTx/>
              <a:buChar char="-"/>
            </a:pPr>
            <a:r>
              <a:rPr lang="en-US" dirty="0" smtClean="0"/>
              <a:t>On a radio station costs, on average, a 30-second ad costs: $11-$25</a:t>
            </a:r>
          </a:p>
          <a:p>
            <a:pPr marL="342900" indent="-342900">
              <a:buFontTx/>
              <a:buChar char="-"/>
            </a:pPr>
            <a:r>
              <a:rPr lang="en-US" dirty="0" smtClean="0"/>
              <a:t>On TV costs: From $110-$215</a:t>
            </a:r>
          </a:p>
          <a:p>
            <a:pPr marL="342900" indent="-342900">
              <a:buFontTx/>
              <a:buChar char="-"/>
            </a:pPr>
            <a:r>
              <a:rPr lang="en-US" dirty="0" smtClean="0"/>
              <a:t>On Facebook costs: Around $</a:t>
            </a:r>
            <a:r>
              <a:rPr lang="en-US" dirty="0" smtClean="0"/>
              <a:t>20</a:t>
            </a:r>
          </a:p>
          <a:p>
            <a:pPr marL="342900" indent="-342900">
              <a:buFontTx/>
              <a:buChar char="-"/>
            </a:pPr>
            <a:endParaRPr lang="en-US" dirty="0"/>
          </a:p>
          <a:p>
            <a:r>
              <a:rPr lang="en-US" dirty="0" smtClean="0"/>
              <a:t>*Please note: these numbers are based on several factors and are specific to Coast Electric. They may not reflect the media in your area. </a:t>
            </a:r>
            <a:endParaRPr lang="en-US" dirty="0" smtClean="0"/>
          </a:p>
          <a:p>
            <a:endParaRPr lang="en-US" dirty="0" smtClean="0"/>
          </a:p>
          <a:p>
            <a:endParaRPr lang="en-US" dirty="0"/>
          </a:p>
        </p:txBody>
      </p:sp>
      <p:sp>
        <p:nvSpPr>
          <p:cNvPr id="3" name="Title 2"/>
          <p:cNvSpPr>
            <a:spLocks noGrp="1"/>
          </p:cNvSpPr>
          <p:nvPr>
            <p:ph type="ctrTitle"/>
          </p:nvPr>
        </p:nvSpPr>
        <p:spPr>
          <a:xfrm>
            <a:off x="1066800" y="381001"/>
            <a:ext cx="7175351" cy="1066800"/>
          </a:xfrm>
        </p:spPr>
        <p:txBody>
          <a:bodyPr/>
          <a:lstStyle/>
          <a:p>
            <a:r>
              <a:rPr lang="en-US" dirty="0" smtClean="0"/>
              <a:t>Cost </a:t>
            </a:r>
            <a:endParaRPr lang="en-US" dirty="0"/>
          </a:p>
        </p:txBody>
      </p:sp>
    </p:spTree>
    <p:extLst>
      <p:ext uri="{BB962C8B-B14F-4D97-AF65-F5344CB8AC3E}">
        <p14:creationId xmlns:p14="http://schemas.microsoft.com/office/powerpoint/2010/main" val="3012551667"/>
      </p:ext>
    </p:extLst>
  </p:cSld>
  <p:clrMapOvr>
    <a:masterClrMapping/>
  </p:clrMapOvr>
  <p:timing>
    <p:tnLst>
      <p:par>
        <p:cTn id="1" dur="indefinite" restart="never" nodeType="tmRoot"/>
      </p:par>
    </p:tnLst>
  </p:timing>
</p:sld>
</file>

<file path=ppt/theme/theme1.xml><?xml version="1.0" encoding="utf-8"?>
<a:theme xmlns:a="http://schemas.openxmlformats.org/drawingml/2006/main" name="Slipstream">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Slipstream">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1709</TotalTime>
  <Words>818</Words>
  <Application>Microsoft Office PowerPoint</Application>
  <PresentationFormat>On-screen Show (4:3)</PresentationFormat>
  <Paragraphs>76</Paragraphs>
  <Slides>20</Slides>
  <Notes>12</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Slipstream</vt:lpstr>
      <vt:lpstr>Getting social </vt:lpstr>
      <vt:lpstr>Why social media?</vt:lpstr>
      <vt:lpstr>What’s different  about social media?</vt:lpstr>
      <vt:lpstr>Where do you fit in?</vt:lpstr>
      <vt:lpstr>PowerPoint Presentation</vt:lpstr>
      <vt:lpstr>How do you convert the nonbelievers ? </vt:lpstr>
      <vt:lpstr>Coast Electric’s Demographics</vt:lpstr>
      <vt:lpstr>The conversation is happening</vt:lpstr>
      <vt:lpstr>Cost </vt:lpstr>
      <vt:lpstr>Flow of communication</vt:lpstr>
      <vt:lpstr>Why is social media important during a crisis? </vt:lpstr>
      <vt:lpstr>And this … </vt:lpstr>
      <vt:lpstr>And also, this … </vt:lpstr>
      <vt:lpstr>Reaching members</vt:lpstr>
      <vt:lpstr>What we post</vt:lpstr>
      <vt:lpstr>Being part of the conversation</vt:lpstr>
      <vt:lpstr>PowerPoint Presentation</vt:lpstr>
      <vt:lpstr>Making your detractors  your supporters</vt:lpstr>
      <vt:lpstr>Remember, it’s social</vt:lpstr>
      <vt:lpstr>Questions?  </vt:lpstr>
    </vt:vector>
  </TitlesOfParts>
  <Company>HP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April Lollar</dc:creator>
  <cp:lastModifiedBy>April Lollar</cp:lastModifiedBy>
  <cp:revision>39</cp:revision>
  <dcterms:created xsi:type="dcterms:W3CDTF">2013-07-11T04:15:54Z</dcterms:created>
  <dcterms:modified xsi:type="dcterms:W3CDTF">2013-09-18T21:24:36Z</dcterms:modified>
</cp:coreProperties>
</file>