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8" r:id="rId2"/>
    <p:sldId id="297" r:id="rId3"/>
    <p:sldId id="265" r:id="rId4"/>
    <p:sldId id="266" r:id="rId5"/>
    <p:sldId id="267" r:id="rId6"/>
    <p:sldId id="268" r:id="rId7"/>
    <p:sldId id="276" r:id="rId8"/>
    <p:sldId id="272" r:id="rId9"/>
    <p:sldId id="274" r:id="rId10"/>
    <p:sldId id="273" r:id="rId11"/>
    <p:sldId id="281" r:id="rId12"/>
    <p:sldId id="279" r:id="rId13"/>
    <p:sldId id="288" r:id="rId14"/>
    <p:sldId id="289" r:id="rId15"/>
    <p:sldId id="290" r:id="rId16"/>
    <p:sldId id="291" r:id="rId17"/>
    <p:sldId id="292" r:id="rId18"/>
    <p:sldId id="295" r:id="rId19"/>
    <p:sldId id="294" r:id="rId20"/>
    <p:sldId id="293" r:id="rId21"/>
    <p:sldId id="316" r:id="rId22"/>
    <p:sldId id="302" r:id="rId23"/>
    <p:sldId id="304" r:id="rId24"/>
    <p:sldId id="303" r:id="rId25"/>
    <p:sldId id="306" r:id="rId26"/>
    <p:sldId id="307" r:id="rId27"/>
    <p:sldId id="312" r:id="rId28"/>
    <p:sldId id="311" r:id="rId29"/>
    <p:sldId id="310" r:id="rId30"/>
    <p:sldId id="309" r:id="rId31"/>
    <p:sldId id="308" r:id="rId32"/>
    <p:sldId id="315" r:id="rId33"/>
    <p:sldId id="314" r:id="rId34"/>
    <p:sldId id="313" r:id="rId35"/>
    <p:sldId id="282" r:id="rId36"/>
    <p:sldId id="31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78736" autoAdjust="0"/>
  </p:normalViewPr>
  <p:slideViewPr>
    <p:cSldViewPr>
      <p:cViewPr>
        <p:scale>
          <a:sx n="75" d="100"/>
          <a:sy n="75" d="100"/>
        </p:scale>
        <p:origin x="-124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9807524059504"/>
          <c:y val="5.4507516105941456E-2"/>
          <c:w val="0.86014160729909006"/>
          <c:h val="0.65401765688379943"/>
        </c:manualLayout>
      </c:layout>
      <c:lineChart>
        <c:grouping val="stacked"/>
        <c:varyColors val="0"/>
        <c:ser>
          <c:idx val="0"/>
          <c:order val="0"/>
          <c:tx>
            <c:strRef>
              <c:f>Sheet1!$B$1</c:f>
              <c:strCache>
                <c:ptCount val="1"/>
                <c:pt idx="0">
                  <c:v>Combined</c:v>
                </c:pt>
              </c:strCache>
            </c:strRef>
          </c:tx>
          <c:cat>
            <c:numRef>
              <c:f>Sheet1!$A$2:$A$16</c:f>
              <c:numCache>
                <c:formatCode>General</c:formatCode>
                <c:ptCount val="15"/>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formatCode="m/d/yyyy">
                  <c:v>41486</c:v>
                </c:pt>
              </c:numCache>
            </c:numRef>
          </c:cat>
          <c:val>
            <c:numRef>
              <c:f>Sheet1!$B$2:$B$16</c:f>
              <c:numCache>
                <c:formatCode>0.0%</c:formatCode>
                <c:ptCount val="15"/>
                <c:pt idx="0">
                  <c:v>0.997</c:v>
                </c:pt>
                <c:pt idx="1">
                  <c:v>0.998</c:v>
                </c:pt>
                <c:pt idx="2">
                  <c:v>1.038</c:v>
                </c:pt>
                <c:pt idx="3">
                  <c:v>0.996</c:v>
                </c:pt>
                <c:pt idx="4">
                  <c:v>0.97600000000000009</c:v>
                </c:pt>
                <c:pt idx="5">
                  <c:v>0.97600000000000009</c:v>
                </c:pt>
                <c:pt idx="6">
                  <c:v>0.996</c:v>
                </c:pt>
                <c:pt idx="7">
                  <c:v>0.99399999999999999</c:v>
                </c:pt>
                <c:pt idx="8">
                  <c:v>0.998</c:v>
                </c:pt>
                <c:pt idx="9">
                  <c:v>0.98399999999999999</c:v>
                </c:pt>
                <c:pt idx="10">
                  <c:v>1.008999999999999</c:v>
                </c:pt>
                <c:pt idx="11">
                  <c:v>0.99199999999999999</c:v>
                </c:pt>
                <c:pt idx="12">
                  <c:v>1.010999999999999</c:v>
                </c:pt>
                <c:pt idx="13">
                  <c:v>0.94599999999999995</c:v>
                </c:pt>
                <c:pt idx="14">
                  <c:v>0.95800000000000041</c:v>
                </c:pt>
              </c:numCache>
            </c:numRef>
          </c:val>
          <c:smooth val="0"/>
        </c:ser>
        <c:dLbls>
          <c:showLegendKey val="0"/>
          <c:showVal val="0"/>
          <c:showCatName val="0"/>
          <c:showSerName val="0"/>
          <c:showPercent val="0"/>
          <c:showBubbleSize val="0"/>
        </c:dLbls>
        <c:marker val="1"/>
        <c:smooth val="0"/>
        <c:axId val="32987776"/>
        <c:axId val="77324672"/>
      </c:lineChart>
      <c:catAx>
        <c:axId val="32987776"/>
        <c:scaling>
          <c:orientation val="minMax"/>
        </c:scaling>
        <c:delete val="0"/>
        <c:axPos val="b"/>
        <c:numFmt formatCode="General" sourceLinked="1"/>
        <c:majorTickMark val="out"/>
        <c:minorTickMark val="none"/>
        <c:tickLblPos val="nextTo"/>
        <c:txPr>
          <a:bodyPr/>
          <a:lstStyle/>
          <a:p>
            <a:pPr>
              <a:defRPr sz="1600">
                <a:solidFill>
                  <a:schemeClr val="tx2"/>
                </a:solidFill>
                <a:effectLst>
                  <a:outerShdw blurRad="38100" dist="38100" dir="2700000" algn="tl">
                    <a:srgbClr val="000000">
                      <a:alpha val="43137"/>
                    </a:srgbClr>
                  </a:outerShdw>
                </a:effectLst>
                <a:latin typeface="Calibri" pitchFamily="34" charset="0"/>
              </a:defRPr>
            </a:pPr>
            <a:endParaRPr lang="en-US"/>
          </a:p>
        </c:txPr>
        <c:crossAx val="77324672"/>
        <c:crosses val="autoZero"/>
        <c:auto val="1"/>
        <c:lblAlgn val="ctr"/>
        <c:lblOffset val="100"/>
        <c:noMultiLvlLbl val="0"/>
      </c:catAx>
      <c:valAx>
        <c:axId val="77324672"/>
        <c:scaling>
          <c:orientation val="minMax"/>
        </c:scaling>
        <c:delete val="0"/>
        <c:axPos val="l"/>
        <c:majorGridlines/>
        <c:numFmt formatCode="0.0%" sourceLinked="0"/>
        <c:majorTickMark val="out"/>
        <c:minorTickMark val="none"/>
        <c:tickLblPos val="nextTo"/>
        <c:txPr>
          <a:bodyPr/>
          <a:lstStyle/>
          <a:p>
            <a:pPr>
              <a:defRPr>
                <a:solidFill>
                  <a:schemeClr val="tx2"/>
                </a:solidFill>
                <a:effectLst>
                  <a:outerShdw blurRad="38100" dist="38100" dir="2700000" algn="tl">
                    <a:srgbClr val="000000">
                      <a:alpha val="43137"/>
                    </a:srgbClr>
                  </a:outerShdw>
                </a:effectLst>
                <a:latin typeface="Calibri" pitchFamily="34" charset="0"/>
              </a:defRPr>
            </a:pPr>
            <a:endParaRPr lang="en-US"/>
          </a:p>
        </c:txPr>
        <c:crossAx val="32987776"/>
        <c:crosses val="autoZero"/>
        <c:crossBetween val="between"/>
      </c:valAx>
    </c:plotArea>
    <c:plotVisOnly val="1"/>
    <c:dispBlanksAs val="zero"/>
    <c:showDLblsOverMax val="0"/>
  </c:chart>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7.3470107903178802E-2"/>
          <c:y val="3.3594607492245285E-2"/>
          <c:w val="0.5921633800199656"/>
          <c:h val="0.84703622047244098"/>
        </c:manualLayout>
      </c:layout>
      <c:bar3DChart>
        <c:barDir val="col"/>
        <c:grouping val="standard"/>
        <c:varyColors val="0"/>
        <c:ser>
          <c:idx val="0"/>
          <c:order val="0"/>
          <c:tx>
            <c:strRef>
              <c:f>Sheet1!$B$1</c:f>
              <c:strCache>
                <c:ptCount val="1"/>
                <c:pt idx="0">
                  <c:v>WC Retention Group Dividends</c:v>
                </c:pt>
              </c:strCache>
            </c:strRef>
          </c:tx>
          <c:invertIfNegative val="0"/>
          <c:dLbls>
            <c:dLbl>
              <c:idx val="0"/>
              <c:layout>
                <c:manualLayout>
                  <c:x val="-1.4285714285714285E-2"/>
                  <c:y val="-3.6363636363636362E-2"/>
                </c:manualLayout>
              </c:layout>
              <c:showLegendKey val="0"/>
              <c:showVal val="1"/>
              <c:showCatName val="0"/>
              <c:showSerName val="0"/>
              <c:showPercent val="0"/>
              <c:showBubbleSize val="0"/>
            </c:dLbl>
            <c:numFmt formatCode="&quot;$&quot;#,##0.0" sourceLinked="0"/>
            <c:txPr>
              <a:bodyPr/>
              <a:lstStyle/>
              <a:p>
                <a:pPr>
                  <a:defRPr b="1">
                    <a:solidFill>
                      <a:schemeClr val="tx2"/>
                    </a:solidFill>
                    <a:effectLst>
                      <a:outerShdw blurRad="38100" dist="38100" dir="2700000" algn="tl">
                        <a:srgbClr val="000000">
                          <a:alpha val="43137"/>
                        </a:srgbClr>
                      </a:outerShdw>
                    </a:effectLst>
                    <a:latin typeface="Calibri" pitchFamily="34" charset="0"/>
                  </a:defRPr>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Sheet1!$B$2</c:f>
              <c:numCache>
                <c:formatCode>General</c:formatCode>
                <c:ptCount val="1"/>
                <c:pt idx="0">
                  <c:v>23.4</c:v>
                </c:pt>
              </c:numCache>
            </c:numRef>
          </c:val>
        </c:ser>
        <c:ser>
          <c:idx val="1"/>
          <c:order val="1"/>
          <c:tx>
            <c:strRef>
              <c:f>Sheet1!$C$1</c:f>
              <c:strCache>
                <c:ptCount val="1"/>
                <c:pt idx="0">
                  <c:v>Loss Control Contributions</c:v>
                </c:pt>
              </c:strCache>
            </c:strRef>
          </c:tx>
          <c:invertIfNegative val="0"/>
          <c:dLbls>
            <c:dLbl>
              <c:idx val="0"/>
              <c:layout>
                <c:manualLayout>
                  <c:x val="-1.7460317460317461E-2"/>
                  <c:y val="-2.4242424242424229E-2"/>
                </c:manualLayout>
              </c:layout>
              <c:showLegendKey val="0"/>
              <c:showVal val="1"/>
              <c:showCatName val="0"/>
              <c:showSerName val="0"/>
              <c:showPercent val="0"/>
              <c:showBubbleSize val="0"/>
            </c:dLbl>
            <c:numFmt formatCode="&quot;$&quot;#,##0.0" sourceLinked="0"/>
            <c:txPr>
              <a:bodyPr/>
              <a:lstStyle/>
              <a:p>
                <a:pPr>
                  <a:defRPr b="1">
                    <a:solidFill>
                      <a:schemeClr val="tx2"/>
                    </a:solidFill>
                    <a:effectLst>
                      <a:outerShdw blurRad="38100" dist="38100" dir="2700000" algn="tl">
                        <a:srgbClr val="000000">
                          <a:alpha val="43137"/>
                        </a:srgbClr>
                      </a:outerShdw>
                    </a:effectLst>
                    <a:latin typeface="Calibri" pitchFamily="34" charset="0"/>
                  </a:defRPr>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Sheet1!$C$2</c:f>
              <c:numCache>
                <c:formatCode>General</c:formatCode>
                <c:ptCount val="1"/>
                <c:pt idx="0">
                  <c:v>42</c:v>
                </c:pt>
              </c:numCache>
            </c:numRef>
          </c:val>
        </c:ser>
        <c:ser>
          <c:idx val="2"/>
          <c:order val="2"/>
          <c:tx>
            <c:strRef>
              <c:f>Sheet1!$D$1</c:f>
              <c:strCache>
                <c:ptCount val="1"/>
                <c:pt idx="0">
                  <c:v>Cash Margins</c:v>
                </c:pt>
              </c:strCache>
            </c:strRef>
          </c:tx>
          <c:invertIfNegative val="0"/>
          <c:dLbls>
            <c:dLbl>
              <c:idx val="0"/>
              <c:layout>
                <c:manualLayout>
                  <c:x val="0"/>
                  <c:y val="-1.2121212121212118E-2"/>
                </c:manualLayout>
              </c:layout>
              <c:showLegendKey val="0"/>
              <c:showVal val="1"/>
              <c:showCatName val="0"/>
              <c:showSerName val="0"/>
              <c:showPercent val="0"/>
              <c:showBubbleSize val="0"/>
            </c:dLbl>
            <c:numFmt formatCode="&quot;$&quot;#,##0.0" sourceLinked="0"/>
            <c:txPr>
              <a:bodyPr/>
              <a:lstStyle/>
              <a:p>
                <a:pPr>
                  <a:defRPr b="1">
                    <a:solidFill>
                      <a:schemeClr val="tx2"/>
                    </a:solidFill>
                    <a:effectLst>
                      <a:outerShdw blurRad="38100" dist="38100" dir="2700000" algn="tl">
                        <a:srgbClr val="000000">
                          <a:alpha val="43137"/>
                        </a:srgbClr>
                      </a:outerShdw>
                    </a:effectLst>
                    <a:latin typeface="Calibri" pitchFamily="34" charset="0"/>
                  </a:defRPr>
                </a:pPr>
                <a:endParaRPr lang="en-US"/>
              </a:p>
            </c:txPr>
            <c:showLegendKey val="0"/>
            <c:showVal val="1"/>
            <c:showCatName val="0"/>
            <c:showSerName val="0"/>
            <c:showPercent val="0"/>
            <c:showBubbleSize val="0"/>
            <c:showLeaderLines val="0"/>
          </c:dLbls>
          <c:cat>
            <c:numRef>
              <c:f>Sheet1!$A$2</c:f>
              <c:numCache>
                <c:formatCode>General</c:formatCode>
                <c:ptCount val="1"/>
              </c:numCache>
            </c:numRef>
          </c:cat>
          <c:val>
            <c:numRef>
              <c:f>Sheet1!$D$2</c:f>
              <c:numCache>
                <c:formatCode>General</c:formatCode>
                <c:ptCount val="1"/>
                <c:pt idx="0">
                  <c:v>55</c:v>
                </c:pt>
              </c:numCache>
            </c:numRef>
          </c:val>
        </c:ser>
        <c:dLbls>
          <c:showLegendKey val="0"/>
          <c:showVal val="1"/>
          <c:showCatName val="0"/>
          <c:showSerName val="0"/>
          <c:showPercent val="0"/>
          <c:showBubbleSize val="0"/>
        </c:dLbls>
        <c:gapWidth val="150"/>
        <c:shape val="cylinder"/>
        <c:axId val="93767936"/>
        <c:axId val="93659136"/>
        <c:axId val="32288256"/>
      </c:bar3DChart>
      <c:catAx>
        <c:axId val="93767936"/>
        <c:scaling>
          <c:orientation val="minMax"/>
        </c:scaling>
        <c:delete val="0"/>
        <c:axPos val="b"/>
        <c:numFmt formatCode="General" sourceLinked="1"/>
        <c:majorTickMark val="out"/>
        <c:minorTickMark val="none"/>
        <c:tickLblPos val="nextTo"/>
        <c:txPr>
          <a:bodyPr/>
          <a:lstStyle/>
          <a:p>
            <a:pPr>
              <a:defRPr>
                <a:solidFill>
                  <a:schemeClr val="tx2"/>
                </a:solidFill>
                <a:effectLst>
                  <a:outerShdw blurRad="38100" dist="38100" dir="2700000" algn="tl">
                    <a:srgbClr val="000000">
                      <a:alpha val="43137"/>
                    </a:srgbClr>
                  </a:outerShdw>
                </a:effectLst>
              </a:defRPr>
            </a:pPr>
            <a:endParaRPr lang="en-US"/>
          </a:p>
        </c:txPr>
        <c:crossAx val="93659136"/>
        <c:crosses val="autoZero"/>
        <c:auto val="1"/>
        <c:lblAlgn val="ctr"/>
        <c:lblOffset val="100"/>
        <c:noMultiLvlLbl val="0"/>
      </c:catAx>
      <c:valAx>
        <c:axId val="93659136"/>
        <c:scaling>
          <c:orientation val="minMax"/>
        </c:scaling>
        <c:delete val="0"/>
        <c:axPos val="l"/>
        <c:majorGridlines/>
        <c:numFmt formatCode="&quot;$&quot;#,##0.0" sourceLinked="0"/>
        <c:majorTickMark val="out"/>
        <c:minorTickMark val="none"/>
        <c:tickLblPos val="nextTo"/>
        <c:txPr>
          <a:bodyPr/>
          <a:lstStyle/>
          <a:p>
            <a:pPr>
              <a:defRPr b="1">
                <a:solidFill>
                  <a:schemeClr val="tx2"/>
                </a:solidFill>
                <a:effectLst>
                  <a:outerShdw blurRad="38100" dist="38100" dir="2700000" algn="tl">
                    <a:srgbClr val="000000">
                      <a:alpha val="43137"/>
                    </a:srgbClr>
                  </a:outerShdw>
                </a:effectLst>
                <a:latin typeface="Calibri" pitchFamily="34" charset="0"/>
              </a:defRPr>
            </a:pPr>
            <a:endParaRPr lang="en-US"/>
          </a:p>
        </c:txPr>
        <c:crossAx val="93767936"/>
        <c:crosses val="autoZero"/>
        <c:crossBetween val="between"/>
      </c:valAx>
      <c:serAx>
        <c:axId val="32288256"/>
        <c:scaling>
          <c:orientation val="minMax"/>
        </c:scaling>
        <c:delete val="0"/>
        <c:axPos val="b"/>
        <c:majorTickMark val="out"/>
        <c:minorTickMark val="none"/>
        <c:tickLblPos val="nextTo"/>
        <c:txPr>
          <a:bodyPr/>
          <a:lstStyle/>
          <a:p>
            <a:pPr>
              <a:defRPr b="1">
                <a:solidFill>
                  <a:schemeClr val="tx2"/>
                </a:solidFill>
                <a:effectLst>
                  <a:outerShdw blurRad="38100" dist="38100" dir="2700000" algn="tl">
                    <a:srgbClr val="000000">
                      <a:alpha val="43137"/>
                    </a:srgbClr>
                  </a:outerShdw>
                </a:effectLst>
                <a:latin typeface="Calibri" pitchFamily="34" charset="0"/>
              </a:defRPr>
            </a:pPr>
            <a:endParaRPr lang="en-US"/>
          </a:p>
        </c:txPr>
        <c:crossAx val="93659136"/>
        <c:crosses val="autoZero"/>
      </c:ser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0.15238</cdr:x>
      <cdr:y>0.29688</cdr:y>
    </cdr:from>
    <cdr:to>
      <cdr:x>0.98216</cdr:x>
      <cdr:y>0.29688</cdr:y>
    </cdr:to>
    <cdr:sp macro="" textlink="">
      <cdr:nvSpPr>
        <cdr:cNvPr id="3" name="Straight Connector 2"/>
        <cdr:cNvSpPr/>
      </cdr:nvSpPr>
      <cdr:spPr>
        <a:xfrm xmlns:a="http://schemas.openxmlformats.org/drawingml/2006/main">
          <a:off x="1219200" y="1447800"/>
          <a:ext cx="6639070" cy="0"/>
        </a:xfrm>
        <a:prstGeom xmlns:a="http://schemas.openxmlformats.org/drawingml/2006/main" prst="line">
          <a:avLst/>
        </a:prstGeom>
      </cdr:spPr>
      <cdr:style>
        <a:lnRef xmlns:a="http://schemas.openxmlformats.org/drawingml/2006/main" idx="3">
          <a:schemeClr val="accent2"/>
        </a:lnRef>
        <a:fillRef xmlns:a="http://schemas.openxmlformats.org/drawingml/2006/main" idx="0">
          <a:schemeClr val="accent2"/>
        </a:fillRef>
        <a:effectRef xmlns:a="http://schemas.openxmlformats.org/drawingml/2006/main" idx="2">
          <a:schemeClr val="accent2"/>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0.0963</cdr:x>
      <cdr:y>0.38182</cdr:y>
    </cdr:from>
    <cdr:to>
      <cdr:x>0.14054</cdr:x>
      <cdr:y>0.62182</cdr:y>
    </cdr:to>
    <cdr:sp macro="" textlink="">
      <cdr:nvSpPr>
        <cdr:cNvPr id="2" name="TextBox 1"/>
        <cdr:cNvSpPr txBox="1"/>
      </cdr:nvSpPr>
      <cdr:spPr>
        <a:xfrm xmlns:a="http://schemas.openxmlformats.org/drawingml/2006/main" rot="16200000">
          <a:off x="715228" y="1875572"/>
          <a:ext cx="1005840" cy="4550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smtClean="0">
              <a:solidFill>
                <a:schemeClr val="tx2"/>
              </a:solidFill>
              <a:effectLst>
                <a:outerShdw blurRad="38100" dist="38100" dir="2700000" algn="tl">
                  <a:srgbClr val="000000">
                    <a:alpha val="43137"/>
                  </a:srgbClr>
                </a:outerShdw>
              </a:effectLst>
            </a:rPr>
            <a:t>Millions</a:t>
          </a:r>
          <a:endParaRPr lang="en-US" sz="2000" dirty="0">
            <a:solidFill>
              <a:schemeClr val="tx2"/>
            </a:solidFill>
            <a:effectLst>
              <a:outerShdw blurRad="38100" dist="38100" dir="2700000" algn="tl">
                <a:srgbClr val="000000">
                  <a:alpha val="43137"/>
                </a:srgbClr>
              </a:outerShdw>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8E2C05-8E98-4D30-859D-C9354CF8E8FC}" type="datetimeFigureOut">
              <a:rPr lang="en-US" smtClean="0"/>
              <a:pPr/>
              <a:t>8/21/2013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1858E-D5B4-46D0-A098-22D0440D03C8}" type="slidenum">
              <a:rPr lang="en-US" smtClean="0"/>
              <a:pPr/>
              <a:t>‹#›</a:t>
            </a:fld>
            <a:endParaRPr lang="en-US"/>
          </a:p>
        </p:txBody>
      </p:sp>
    </p:spTree>
    <p:extLst>
      <p:ext uri="{BB962C8B-B14F-4D97-AF65-F5344CB8AC3E}">
        <p14:creationId xmlns:p14="http://schemas.microsoft.com/office/powerpoint/2010/main" val="3171330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050" dirty="0" smtClean="0">
                <a:effectLst/>
                <a:latin typeface="+mn-lt"/>
                <a:ea typeface="Times New Roman"/>
                <a:cs typeface="Calibri"/>
              </a:rPr>
              <a:t>Good morning/afternoon!</a:t>
            </a:r>
            <a:r>
              <a:rPr lang="en-US" sz="1050" baseline="0" dirty="0" smtClean="0">
                <a:effectLst/>
                <a:latin typeface="+mn-lt"/>
                <a:ea typeface="Times New Roman"/>
                <a:cs typeface="Calibri"/>
              </a:rPr>
              <a:t>  My name is (insert name here), and I am your Account Executive.  </a:t>
            </a:r>
            <a:r>
              <a:rPr lang="en-US" sz="1050" dirty="0" smtClean="0">
                <a:effectLst/>
                <a:latin typeface="+mn-lt"/>
                <a:ea typeface="Times New Roman"/>
                <a:cs typeface="Calibri"/>
              </a:rPr>
              <a:t>Thank</a:t>
            </a:r>
            <a:r>
              <a:rPr lang="en-US" sz="1050" baseline="0" dirty="0" smtClean="0">
                <a:effectLst/>
                <a:latin typeface="+mn-lt"/>
                <a:ea typeface="Times New Roman"/>
                <a:cs typeface="Calibri"/>
              </a:rPr>
              <a:t> you for giving me a few minutes to talk with you about Federated!</a:t>
            </a:r>
          </a:p>
          <a:p>
            <a:pPr marL="0" marR="0">
              <a:lnSpc>
                <a:spcPct val="115000"/>
              </a:lnSpc>
              <a:spcBef>
                <a:spcPts val="0"/>
              </a:spcBef>
              <a:spcAft>
                <a:spcPts val="0"/>
              </a:spcAft>
            </a:pPr>
            <a:endParaRPr lang="en-US" sz="1050" baseline="0" dirty="0" smtClean="0">
              <a:effectLst/>
              <a:latin typeface="+mn-lt"/>
              <a:ea typeface="Times New Roman"/>
              <a:cs typeface="Calibri"/>
            </a:endParaRPr>
          </a:p>
          <a:p>
            <a:pPr marL="0" marR="0">
              <a:lnSpc>
                <a:spcPct val="115000"/>
              </a:lnSpc>
              <a:spcBef>
                <a:spcPts val="0"/>
              </a:spcBef>
              <a:spcAft>
                <a:spcPts val="0"/>
              </a:spcAft>
            </a:pPr>
            <a:endParaRPr lang="en-US" sz="90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F0BFAD8D-430F-4FE6-BEAB-B0B32C24A525}"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kern="1200" dirty="0" smtClean="0">
                <a:latin typeface="+mn-lt"/>
                <a:ea typeface="Calibri"/>
                <a:cs typeface="Calibri"/>
              </a:rPr>
              <a:t>Member Economic Participation,</a:t>
            </a:r>
            <a:r>
              <a:rPr lang="en-US" sz="1200" kern="1200" baseline="0" dirty="0" smtClean="0">
                <a:latin typeface="+mn-lt"/>
                <a:ea typeface="Calibri"/>
                <a:cs typeface="Calibri"/>
              </a:rPr>
              <a:t> w</a:t>
            </a:r>
            <a:r>
              <a:rPr lang="en-US" sz="1200" kern="1200" dirty="0" smtClean="0">
                <a:latin typeface="+mn-lt"/>
                <a:ea typeface="Calibri"/>
                <a:cs typeface="Calibri"/>
              </a:rPr>
              <a:t>e refer to it as investing in the Future of Cooperatives:</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kern="1200" dirty="0" smtClean="0">
                <a:latin typeface="+mn-lt"/>
                <a:ea typeface="Calibri"/>
                <a:cs typeface="Calibri"/>
              </a:rPr>
              <a:t>As previously reported, this year we are returning $3.5 million to the Statewide Associations to assist with Safety related expenses. This will bring our total contribution since 1959 to $42 million.  </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kern="1200" dirty="0" smtClean="0">
                <a:latin typeface="+mn-lt"/>
                <a:ea typeface="Calibri"/>
                <a:cs typeface="Calibri"/>
              </a:rPr>
              <a:t>Since becoming a Cooperative in 1999 we have allocated $136.8 million in patronage capital to our members and we have paid out over $55 million in retired patronage capital and return of capital previously invested in Federated.  </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kern="1200" dirty="0" smtClean="0">
                <a:latin typeface="+mn-lt"/>
                <a:ea typeface="Calibri"/>
                <a:cs typeface="Calibri"/>
              </a:rPr>
              <a:t>Members of Federated’s Workers’ Compensation Group Retention Programs that were established in the ‘90s has received over $23.4 million in dividends as a result of their efforts to lower losses. </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kern="1200" dirty="0" smtClean="0">
                <a:latin typeface="+mn-lt"/>
                <a:ea typeface="Calibri"/>
                <a:cs typeface="Calibri"/>
              </a:rPr>
              <a:t>This brings the total of cash returned to our members since our inception to more than $120 million. </a:t>
            </a:r>
            <a:endParaRPr lang="en-US" sz="1100" dirty="0" smtClean="0">
              <a:latin typeface="+mn-lt"/>
              <a:ea typeface="Calibri"/>
              <a:cs typeface="Times New Roman"/>
            </a:endParaRPr>
          </a:p>
          <a:p>
            <a:pPr marL="0" marR="0">
              <a:lnSpc>
                <a:spcPct val="115000"/>
              </a:lnSpc>
              <a:spcBef>
                <a:spcPts val="0"/>
              </a:spcBef>
              <a:spcAft>
                <a:spcPts val="0"/>
              </a:spcAft>
            </a:pPr>
            <a:endParaRPr lang="en-US" sz="1200" kern="1200" dirty="0" smtClean="0">
              <a:latin typeface="+mn-lt"/>
              <a:ea typeface="Calibri"/>
              <a:cs typeface="Calibri"/>
            </a:endParaRPr>
          </a:p>
          <a:p>
            <a:pPr marL="0" marR="0">
              <a:lnSpc>
                <a:spcPct val="115000"/>
              </a:lnSpc>
              <a:spcBef>
                <a:spcPts val="0"/>
              </a:spcBef>
              <a:spcAft>
                <a:spcPts val="0"/>
              </a:spcAft>
            </a:pPr>
            <a:r>
              <a:rPr lang="en-US" sz="1200" kern="1200" dirty="0" smtClean="0">
                <a:latin typeface="+mn-lt"/>
                <a:ea typeface="Calibri"/>
                <a:cs typeface="Calibri"/>
              </a:rPr>
              <a:t>This was all accomplished as a result of controlling losses and keeping people safe and on the job.   </a:t>
            </a:r>
            <a:endParaRPr lang="en-US" sz="1100" dirty="0">
              <a:latin typeface="+mn-lt"/>
              <a:ea typeface="Calibri"/>
              <a:cs typeface="Times New Roman"/>
            </a:endParaRPr>
          </a:p>
        </p:txBody>
      </p:sp>
      <p:sp>
        <p:nvSpPr>
          <p:cNvPr id="4" name="Slide Number Placeholder 3"/>
          <p:cNvSpPr>
            <a:spLocks noGrp="1"/>
          </p:cNvSpPr>
          <p:nvPr>
            <p:ph type="sldNum" sz="quarter" idx="10"/>
          </p:nvPr>
        </p:nvSpPr>
        <p:spPr/>
        <p:txBody>
          <a:bodyPr/>
          <a:lstStyle/>
          <a:p>
            <a:fld id="{4F7D4BD1-6DFB-43E8-939A-5A8CA10170B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lnSpc>
                <a:spcPct val="115000"/>
              </a:lnSpc>
              <a:spcBef>
                <a:spcPts val="0"/>
              </a:spcBef>
              <a:spcAft>
                <a:spcPts val="0"/>
              </a:spcAft>
            </a:pPr>
            <a:r>
              <a:rPr lang="en-US" sz="1200" kern="1200" dirty="0" smtClean="0">
                <a:effectLst/>
                <a:latin typeface="+mn-lt"/>
                <a:ea typeface="Calibri"/>
                <a:cs typeface="Calibri"/>
              </a:rPr>
              <a:t>I</a:t>
            </a:r>
            <a:r>
              <a:rPr lang="en-US" sz="1200" kern="1200" baseline="0" dirty="0" smtClean="0">
                <a:effectLst/>
                <a:latin typeface="+mn-lt"/>
                <a:ea typeface="Calibri"/>
                <a:cs typeface="Calibri"/>
              </a:rPr>
              <a:t> am</a:t>
            </a:r>
            <a:r>
              <a:rPr lang="en-US" sz="1200" kern="1200" dirty="0" smtClean="0">
                <a:effectLst/>
                <a:latin typeface="+mn-lt"/>
                <a:ea typeface="Calibri"/>
                <a:cs typeface="Calibri"/>
              </a:rPr>
              <a:t> pleased to report that total assets have increased $31.0 million (7.2%) from 12/31/12 and amount to $463.2 million at 7/31/13. </a:t>
            </a:r>
            <a:endParaRPr lang="en-US" sz="1050" dirty="0" smtClean="0">
              <a:effectLst/>
              <a:latin typeface="+mn-lt"/>
              <a:ea typeface="Calibri"/>
              <a:cs typeface="Times New Roman"/>
            </a:endParaRPr>
          </a:p>
          <a:p>
            <a:pPr marL="342900" marR="0" lvl="0" indent="-342900">
              <a:lnSpc>
                <a:spcPct val="115000"/>
              </a:lnSpc>
              <a:spcBef>
                <a:spcPts val="0"/>
              </a:spcBef>
              <a:spcAft>
                <a:spcPts val="0"/>
              </a:spcAft>
              <a:buFont typeface="Symbol"/>
              <a:buChar char=""/>
            </a:pPr>
            <a:r>
              <a:rPr lang="en-US" sz="1200" kern="1200" dirty="0" smtClean="0">
                <a:effectLst/>
                <a:latin typeface="+mn-lt"/>
                <a:ea typeface="Calibri"/>
                <a:cs typeface="Calibri"/>
              </a:rPr>
              <a:t>Surplus at 7/31/13 is $140.5 million, representing an increase</a:t>
            </a:r>
            <a:r>
              <a:rPr lang="en-US" sz="1200" kern="1200" baseline="0" dirty="0" smtClean="0">
                <a:effectLst/>
                <a:latin typeface="+mn-lt"/>
                <a:ea typeface="Calibri"/>
                <a:cs typeface="Calibri"/>
              </a:rPr>
              <a:t> of $3.9 million (2.9%) from the end of 2012.</a:t>
            </a:r>
            <a:r>
              <a:rPr lang="en-US" sz="1200" kern="1200" dirty="0" smtClean="0">
                <a:effectLst/>
                <a:latin typeface="+mn-lt"/>
                <a:ea typeface="Calibri"/>
                <a:cs typeface="Calibri"/>
              </a:rPr>
              <a:t> </a:t>
            </a:r>
          </a:p>
          <a:p>
            <a:pPr marL="342900" marR="0" lvl="0" indent="-342900">
              <a:lnSpc>
                <a:spcPct val="115000"/>
              </a:lnSpc>
              <a:spcBef>
                <a:spcPts val="0"/>
              </a:spcBef>
              <a:spcAft>
                <a:spcPts val="0"/>
              </a:spcAft>
              <a:buFont typeface="Symbol"/>
              <a:buChar char=""/>
            </a:pPr>
            <a:r>
              <a:rPr lang="en-US" sz="1200" kern="1200" dirty="0" smtClean="0">
                <a:effectLst/>
                <a:latin typeface="+mn-lt"/>
                <a:ea typeface="Calibri"/>
              </a:rPr>
              <a:t>This slight increase would be greater had it not been for the recognition and payment of</a:t>
            </a:r>
            <a:r>
              <a:rPr lang="en-US" sz="1200" kern="1200" baseline="0" dirty="0" smtClean="0">
                <a:effectLst/>
                <a:latin typeface="+mn-lt"/>
                <a:ea typeface="Calibri"/>
              </a:rPr>
              <a:t> $7.8 million in subscriber equity account distributions in March!</a:t>
            </a:r>
            <a:r>
              <a:rPr lang="en-US" sz="1200" kern="1200" dirty="0" smtClean="0">
                <a:effectLst/>
                <a:latin typeface="+mn-lt"/>
                <a:ea typeface="Calibri"/>
              </a:rPr>
              <a:t> </a:t>
            </a:r>
            <a:endParaRPr lang="en-US" dirty="0" smtClean="0"/>
          </a:p>
          <a:p>
            <a:pPr marL="342900" marR="0" lvl="0" indent="-342900">
              <a:lnSpc>
                <a:spcPct val="115000"/>
              </a:lnSpc>
              <a:spcBef>
                <a:spcPts val="0"/>
              </a:spcBef>
              <a:spcAft>
                <a:spcPts val="0"/>
              </a:spcAft>
              <a:buFont typeface="Symbol"/>
              <a:buChar char=""/>
            </a:pPr>
            <a:endParaRPr lang="en-US" sz="1200" kern="1200" dirty="0" smtClean="0">
              <a:effectLst/>
              <a:latin typeface="+mn-lt"/>
              <a:ea typeface="Times New Roman"/>
              <a:cs typeface="Calibri"/>
            </a:endParaRPr>
          </a:p>
          <a:p>
            <a:pPr marL="0" marR="0">
              <a:lnSpc>
                <a:spcPct val="115000"/>
              </a:lnSpc>
              <a:spcBef>
                <a:spcPts val="0"/>
              </a:spcBef>
              <a:spcAft>
                <a:spcPts val="0"/>
              </a:spcAft>
            </a:pPr>
            <a:r>
              <a:rPr lang="en-US" sz="1200" dirty="0" smtClean="0">
                <a:effectLst/>
                <a:latin typeface="+mn-lt"/>
                <a:ea typeface="Times New Roman"/>
                <a:cs typeface="Calibri"/>
              </a:rPr>
              <a:t>Federated’s combined ratio at July 31, 2013 was 95.8 percent as compared to 94.6 percent as of the end of 2012. </a:t>
            </a:r>
            <a:r>
              <a:rPr lang="en-US" sz="1200" baseline="0" dirty="0" smtClean="0">
                <a:effectLst/>
                <a:latin typeface="+mn-lt"/>
                <a:ea typeface="Times New Roman"/>
                <a:cs typeface="Calibri"/>
              </a:rPr>
              <a:t> </a:t>
            </a:r>
            <a:r>
              <a:rPr lang="en-US" sz="1050" kern="1200" dirty="0" smtClean="0">
                <a:solidFill>
                  <a:schemeClr val="tx1"/>
                </a:solidFill>
                <a:effectLst/>
                <a:latin typeface="+mn-lt"/>
                <a:ea typeface="+mn-ea"/>
                <a:cs typeface="+mn-cs"/>
              </a:rPr>
              <a:t>This is great news.  However, it’s important to note, </a:t>
            </a:r>
            <a:r>
              <a:rPr lang="en-US" sz="1050" kern="1200" dirty="0" err="1" smtClean="0">
                <a:solidFill>
                  <a:schemeClr val="tx1"/>
                </a:solidFill>
                <a:effectLst/>
                <a:latin typeface="+mn-lt"/>
                <a:ea typeface="+mn-ea"/>
                <a:cs typeface="+mn-cs"/>
              </a:rPr>
              <a:t>Federated’s</a:t>
            </a:r>
            <a:r>
              <a:rPr lang="en-US" sz="1050" kern="1200" dirty="0" smtClean="0">
                <a:solidFill>
                  <a:schemeClr val="tx1"/>
                </a:solidFill>
                <a:effectLst/>
                <a:latin typeface="+mn-lt"/>
                <a:ea typeface="+mn-ea"/>
                <a:cs typeface="+mn-cs"/>
              </a:rPr>
              <a:t> goal of operating at or below a 100% combined ratio is not just about margins, it’s about keeping people safe and on the job.  </a:t>
            </a:r>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Financially speaking, as you could see, Federated has</a:t>
            </a:r>
            <a:r>
              <a:rPr lang="en-US" baseline="0" dirty="0" smtClean="0"/>
              <a:t> continued to reach new milestones every year.  This year, we are very excited that AM Best Company, the world’s oldest and most authoritative insurance rating and information source, recognized our financial success and stability by upgrading us to “A” from “A-”.  As proud as we are to attain this rating upgrade, we know it would not be possible without the support of you, our members.  Thank you!</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Next, I want to touch on a couple of areas that I have seen in my travels as being deserving of some additional attention.  One of those areas has to do with making sure that your property values are adequate.  It may seem fairly straightforward.  However, I do want to spend just a couple of minutes going over some common valuation definitions, and then explain why it is important to make sure the values you provide to me are adequate.</a:t>
            </a:r>
            <a:endParaRPr lang="en-US" dirty="0" smtClean="0"/>
          </a:p>
          <a:p>
            <a:endParaRPr lang="en-US" dirty="0" smtClean="0"/>
          </a:p>
          <a:p>
            <a:r>
              <a:rPr lang="en-US" dirty="0" smtClean="0"/>
              <a:t>First, we</a:t>
            </a:r>
            <a:r>
              <a:rPr lang="en-US" baseline="0" dirty="0" smtClean="0"/>
              <a:t> will look at </a:t>
            </a:r>
            <a:r>
              <a:rPr lang="en-US" dirty="0" smtClean="0"/>
              <a:t>Replacement</a:t>
            </a:r>
            <a:r>
              <a:rPr lang="en-US" baseline="0" dirty="0" smtClean="0"/>
              <a:t> Cost Value.  This is the amount that would need to be spent in order to replace a piece of property with like property of the same quality and construction.  There is no deduction taken against this value for depreciation or how much useful life is left in the property.  It is literally what it would cost TODAY to replace your property should it be destroyed.  This is the most common valuation methodology that Federated uses and it is the basis for all real property (buildings, towers, etc.), business personal property (contents) and hydraulic equipment (actual bucket and digger derrick units attached to your vehicles, not the cab and chassis).</a:t>
            </a:r>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Actual Cash</a:t>
            </a:r>
            <a:r>
              <a:rPr lang="en-US" baseline="0" dirty="0" smtClean="0"/>
              <a:t> Value, on the other hand, is the basis of loss settlement that looks at what it would cost to replace a piece of property today, and then subtracts a calculated amount for depreciation to reflect the amount of useful life that is left in that piece of property.   This valuation methodology is actually the fairest basis of settlement because it gets us closest to real indemnification or restoring the insured to the same financial position they were in before the loss occurred.  The types of properties that Federated uses this valuation methodology for are vehicles (cab and chassis) and mobile equipment.  If anyone has ever had an accident with their own personal vehicle, you are probably all too familiar with this method of valuation.</a:t>
            </a:r>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a:t>
            </a:r>
            <a:r>
              <a:rPr lang="en-US" baseline="0" dirty="0" smtClean="0"/>
              <a:t> </a:t>
            </a:r>
            <a:r>
              <a:rPr lang="en-US" dirty="0" smtClean="0"/>
              <a:t>we look at Book Value.  The Book Value of property is simply</a:t>
            </a:r>
            <a:r>
              <a:rPr lang="en-US" baseline="0" dirty="0" smtClean="0"/>
              <a:t> that, the value of a given piece of property as listed in a company’s books.  This is simply an accounting value and is not necessarily a representation of any meaningful value from an insurance perspective.</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Finally,</a:t>
            </a:r>
            <a:r>
              <a:rPr lang="en-US" baseline="0" dirty="0" smtClean="0"/>
              <a:t> we take a look at Market Value.  This is the amount of money that a given piece of property could be sold for in the current open market.  This may also represent what you paid for a piece of property in today’s market.  As some of you may have experienced, and we have certainly seen this, in certain parts of the country real estate values have dropped significantly, and properties are being purchased for a lot less than what you could rebuild that same property for.</a:t>
            </a:r>
          </a:p>
          <a:p>
            <a:endParaRPr lang="en-US" baseline="0" dirty="0" smtClean="0"/>
          </a:p>
          <a:p>
            <a:r>
              <a:rPr lang="en-US" baseline="0" dirty="0" smtClean="0"/>
              <a:t>Unfortunately, this can create a bit of confusion when you try to place a value on this property for insurance purposes.  When it comes to insuring that same piece of property, what you paid for that property is not the value we have to use when we insure that property.  Think of it this way:  let’s look at a $1,000,000 building that was purchased for $100,000 (yes, this has happened).  If we insure it for $100,000 and a storm comes through and damages the building to the extent of $250,000 (remember, it costs $1,000,000 to rebuild this building), we have just paid $250,000 to repair a building that we have only collected premium commensurate with a $100,000 building for.  You may think this is good for you.  However, in the long run, you have to remember that we are an at-cost insurance provider.  If this happened everywhere across the country, eventually you would see property rates increase in order to compensate for this inadequate insurance to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brings us to the underlying reason for why we need to make sure that the values provided to us</a:t>
            </a:r>
            <a:r>
              <a:rPr lang="en-US" baseline="0" dirty="0" smtClean="0"/>
              <a:t> for all of your property are an accurate reflection of what it would actually cost to replace your property in the event of a loss.  As I mentioned, Federated is an at-cost insurance provider.  This means that the premiums we take in must be enough to cover the losses and the overhead expenses that we incur to stay in business.  Our overhead expenses typically only run in the 15% range, as opposed to 25-30% for normal insurance carriers.  This means 85% of the insurance premiums we collect are used to pay for losses that are incurred.  If we don’t collect enough premium for a given line of business, like property, rates have to go up.  Now, there are other legal and regulatory reasons for making sure we are collecting the correct property values.  However, the bottom line is, no one likes to see premiums go up simply because values are being under reported. </a:t>
            </a:r>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Having touched on the various valuation methodologies,</a:t>
            </a:r>
            <a:r>
              <a:rPr lang="en-US" baseline="0" dirty="0" smtClean="0"/>
              <a:t> I now want to provide you with a quick overview of how your various items are covered under the All Risk Blanket policy.</a:t>
            </a:r>
            <a:endParaRPr lang="en-US" dirty="0" smtClean="0"/>
          </a:p>
          <a:p>
            <a:endParaRPr lang="en-US" dirty="0" smtClean="0"/>
          </a:p>
          <a:p>
            <a:r>
              <a:rPr lang="en-US" dirty="0" smtClean="0"/>
              <a:t>Accounting books, manuscripts, drawings, card index systems, storage media for electronic data processing systems and other records are insured only for the cost of blank material.</a:t>
            </a:r>
          </a:p>
          <a:p>
            <a:r>
              <a:rPr lang="en-US" dirty="0" smtClean="0"/>
              <a:t> </a:t>
            </a:r>
          </a:p>
          <a:p>
            <a:r>
              <a:rPr lang="en-US" dirty="0" smtClean="0"/>
              <a:t>Some property is insured for its Actual Cash Value (ACV) or the cost to repair, whichever is less.  ACV is the cost to replace the property less the depreciation on the property at the time of loss.  Items covered at ACV include:</a:t>
            </a:r>
          </a:p>
          <a:p>
            <a:pPr lvl="0"/>
            <a:r>
              <a:rPr lang="en-US" dirty="0" smtClean="0"/>
              <a:t>1.  Property which is otherwise known as salvage material;</a:t>
            </a:r>
          </a:p>
          <a:p>
            <a:pPr lvl="0"/>
            <a:r>
              <a:rPr lang="en-US" dirty="0" smtClean="0"/>
              <a:t>2.  Automobiles, except hydraulic equipment attached thereto; mobile equipment, trailers, semi-trailers or any self-propelled vehicles or machines;</a:t>
            </a:r>
          </a:p>
          <a:p>
            <a:pPr lvl="0"/>
            <a:r>
              <a:rPr lang="en-US" dirty="0" smtClean="0"/>
              <a:t>3.  Damaged or destroyed property that is not repaired or replaced;</a:t>
            </a:r>
          </a:p>
          <a:p>
            <a:pPr lvl="0"/>
            <a:r>
              <a:rPr lang="en-US" dirty="0" smtClean="0"/>
              <a:t>4.  Items requested to be rated as ACV and listed in an endorsement to the policy.</a:t>
            </a:r>
          </a:p>
          <a:p>
            <a:r>
              <a:rPr lang="en-US" dirty="0" smtClean="0"/>
              <a:t> </a:t>
            </a:r>
          </a:p>
          <a:p>
            <a:r>
              <a:rPr lang="en-US" dirty="0" smtClean="0"/>
              <a:t>All other property is insured for Replacement Cost Value (RCV) </a:t>
            </a:r>
            <a:r>
              <a:rPr lang="en-US" b="1" dirty="0" smtClean="0"/>
              <a:t>if the damaged or destroyed property is actually repaired or replaced by the policyholder.</a:t>
            </a:r>
            <a:r>
              <a:rPr lang="en-US" dirty="0" smtClean="0"/>
              <a:t>  Federated’s liability for loss on an RCV basis shall not exceed the smallest of the following amounts:</a:t>
            </a:r>
          </a:p>
          <a:p>
            <a:r>
              <a:rPr lang="en-US" dirty="0" smtClean="0"/>
              <a:t> </a:t>
            </a:r>
          </a:p>
          <a:p>
            <a:pPr lvl="0"/>
            <a:r>
              <a:rPr lang="en-US" dirty="0" smtClean="0"/>
              <a:t>1.  RCV of the property or any part thereof in like kind and quality with such property and intended for the same occupancy and use or as all these conditions may be negotiated with, and agreed to beforehand, by Federated; or</a:t>
            </a:r>
          </a:p>
          <a:p>
            <a:pPr lvl="0"/>
            <a:r>
              <a:rPr lang="en-US" dirty="0" smtClean="0"/>
              <a:t>2.  The amount actually and necessarily expended in repairing or replacing said property or any part thereof.  </a:t>
            </a:r>
            <a:r>
              <a:rPr lang="en-US" b="1" dirty="0" smtClean="0"/>
              <a:t>Expense for work performed by the policyholder’s employees  can include direct labor costs plus up to 10% overhead.</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Another area that many of you may end up dealing with at your system, or at least have some input</a:t>
            </a:r>
            <a:r>
              <a:rPr lang="en-US" baseline="0" dirty="0" smtClean="0"/>
              <a:t> to, </a:t>
            </a:r>
            <a:r>
              <a:rPr lang="en-US" dirty="0" smtClean="0"/>
              <a:t>is the hiring of independent contractors.</a:t>
            </a:r>
            <a:r>
              <a:rPr lang="en-US" baseline="0" dirty="0" smtClean="0"/>
              <a:t>  </a:t>
            </a:r>
            <a:r>
              <a:rPr lang="en-US" dirty="0" smtClean="0"/>
              <a:t>Independent contractors are an integral part of your System’s project management.  From right-of-way</a:t>
            </a:r>
            <a:r>
              <a:rPr lang="en-US" baseline="0" dirty="0" smtClean="0"/>
              <a:t> crews, to janitorial services, to clerical help.</a:t>
            </a:r>
            <a:r>
              <a:rPr lang="en-US" dirty="0" smtClean="0"/>
              <a:t>  When considering hiring a contractor, Federated has several recommendations.</a:t>
            </a:r>
          </a:p>
          <a:p>
            <a:endParaRPr lang="en-US" dirty="0" smtClean="0"/>
          </a:p>
          <a:p>
            <a:pPr marL="228600" indent="-228600">
              <a:buAutoNum type="arabicPeriod"/>
            </a:pPr>
            <a:r>
              <a:rPr lang="en-US" dirty="0" smtClean="0"/>
              <a:t>Determine the adequacy and competency of your prospective contractor.  Does it have a track record of performing quality work?  If you have used the contractor before, were there complaints from your members about the work they performed?  If so, were these complaints handled to your satisfaction and to the satisfaction of your members.  Is their licensing appropriate for work to be completed.</a:t>
            </a:r>
          </a:p>
          <a:p>
            <a:pPr marL="228600" indent="-228600">
              <a:buAutoNum type="arabicPeriod"/>
            </a:pPr>
            <a:r>
              <a:rPr lang="en-US" dirty="0" smtClean="0"/>
              <a:t>Ask for a Hold Harmless Agreement from your contractor.  Be sure that you have a written contract in place and a specification for the contractor to carry contractual liability insurance.  Ask to be named as an Additional Insured on the contractor’s liability policy.  This is a common stipulation in contracts, and it is designed to place the contractor’s insurance as primary coverage over your Federated liability policy for any alleged negligent acts of the contractor.</a:t>
            </a:r>
          </a:p>
          <a:p>
            <a:pPr marL="228600" indent="-228600">
              <a:buAutoNum type="arabicPeriod"/>
            </a:pPr>
            <a:r>
              <a:rPr lang="en-US" dirty="0" smtClean="0"/>
              <a:t>Check their Certificate of Insurance to see if their general liability insurance limit is  adequate and that they have workers’ compensation insurance in place.</a:t>
            </a:r>
          </a:p>
          <a:p>
            <a:pPr marL="228600" indent="-228600">
              <a:buAutoNum type="arabicPeriod"/>
            </a:pPr>
            <a:r>
              <a:rPr lang="en-US" dirty="0" smtClean="0"/>
              <a:t>Require that your contractor shows evidence that they and their employees meet the OSHA requirements set forth for the type of work they will be doing for the system.</a:t>
            </a:r>
          </a:p>
          <a:p>
            <a:pPr marL="228600" indent="-228600">
              <a:buAutoNum type="arabicPeriod"/>
            </a:pPr>
            <a:endParaRPr lang="en-US" dirty="0" smtClean="0"/>
          </a:p>
          <a:p>
            <a:pPr marL="228600" indent="-228600"/>
            <a:r>
              <a:rPr lang="en-US" dirty="0" smtClean="0"/>
              <a:t>Following the above actions will not prevent an accident or lawsuit from happening, but it should give you peace of mind in knowing that your system has acted in a proactive manner when addressing the important issue of contract labor.</a:t>
            </a:r>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Beginning in 1955, rural electric leaders began holding a series of meetings to explore the feasibility of forming a self-insurance program. The goal was to secure long-term coverage at reasonable premiums. In 1956, a detailed study under the direction of the University of Wisconsin School of Commerce found savings could be achieved if co-ops were to adopt a self-insurance plan.</a:t>
            </a:r>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retention of independent contractors is often a necessary and advantageous business decision made by our members.  In order to protect your system, please consider the inclusion of these contract terms:</a:t>
            </a:r>
          </a:p>
          <a:p>
            <a:r>
              <a:rPr lang="en-US" dirty="0" smtClean="0"/>
              <a:t> </a:t>
            </a:r>
          </a:p>
          <a:p>
            <a:pPr lvl="0"/>
            <a:r>
              <a:rPr lang="en-US" dirty="0" smtClean="0"/>
              <a:t>1.  A Hold Harmless Agreement obligating the contractor to defend the system and compensate claimants in the event that a claim regarding bodily injury, property damage, etc. is made against the system.</a:t>
            </a:r>
          </a:p>
          <a:p>
            <a:pPr lvl="0"/>
            <a:r>
              <a:rPr lang="en-US" dirty="0" smtClean="0"/>
              <a:t>2.  A provision requiring the contractor’s insurance to name the system as an Additional Insured as opposed to the system being issued a Certificate of Insurance.  A Certificate of Insurance certifies that the named insured, the contractor, holds a valid policy.  In contrast, an Additional Insured is a party to whom the insurance carrier has agreed to extend coverage.</a:t>
            </a:r>
          </a:p>
          <a:p>
            <a:pPr marL="228600" lvl="0" indent="-228600">
              <a:buAutoNum type="arabicPeriod" startAt="3"/>
            </a:pPr>
            <a:r>
              <a:rPr lang="en-US" dirty="0" smtClean="0"/>
              <a:t>The contract should also require adequate limits to protect the system in the event of a catastrophic accident, and that contractor’s workers’ compensation coverage is maintained for the duration of the contract.</a:t>
            </a:r>
          </a:p>
          <a:p>
            <a:pPr marL="228600" lvl="0" indent="-228600">
              <a:buAutoNum type="arabicPeriod" startAt="3"/>
            </a:pPr>
            <a:r>
              <a:rPr lang="en-US" dirty="0" smtClean="0"/>
              <a:t>Always seek advice from your legal counsel on these contracts.</a:t>
            </a:r>
          </a:p>
          <a:p>
            <a:r>
              <a:rPr lang="en-US" dirty="0" smtClean="0"/>
              <a:t> </a:t>
            </a:r>
          </a:p>
          <a:p>
            <a:r>
              <a:rPr lang="en-US" dirty="0" smtClean="0"/>
              <a:t>In addition to these terms, be cognizant of the expiration date of the contract in relation to the duration of the project.  Oftentimes, work continues on a “handshake extension” which would eliminate the safeguards put in place in the project contract.</a:t>
            </a:r>
          </a:p>
          <a:p>
            <a:r>
              <a:rPr lang="en-US" dirty="0" smtClean="0"/>
              <a:t> </a:t>
            </a:r>
          </a:p>
          <a:p>
            <a:r>
              <a:rPr lang="en-US" dirty="0" smtClean="0"/>
              <a:t>Complete, thorough independent contractor agreements fulfill a necessary component of risk management.  Such safeguards complement Federated’s mission to provide affordable, quality insurance coverage to our valued membership.</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shift gears a bit, with</a:t>
            </a:r>
            <a:r>
              <a:rPr lang="en-US" baseline="0" dirty="0" smtClean="0"/>
              <a:t> all of our successes, we are still seeing claims in areas that we know could be avoided with continued efforts in public electrical safety education.  </a:t>
            </a:r>
          </a:p>
          <a:p>
            <a:endParaRPr lang="en-US" baseline="0" dirty="0" smtClean="0"/>
          </a:p>
          <a:p>
            <a:r>
              <a:rPr lang="en-US" baseline="0" dirty="0" smtClean="0"/>
              <a:t>As you can see, the number of public electrical contact accidents has gone down from this same period last year.  However, FL has taken the top spot in 2013 for public contacts countrywide!  This is not exactly the category you want to take the top spot in…</a:t>
            </a:r>
          </a:p>
          <a:p>
            <a:endParaRPr lang="en-US" baseline="0" dirty="0" smtClean="0"/>
          </a:p>
          <a:p>
            <a:r>
              <a:rPr lang="en-US" baseline="0" dirty="0" smtClean="0"/>
              <a:t>Of the nine public contacts we have had in FL in the first 6 months alone of this year, 1 was a fatality.  These claims consisted of 2 orange grove workers contacting our lines with metal ladders, 2 contacts with downed lines, 2 tree trimmers coming into contact with our lines, 1 crane incident,  1 car-pole accident, and, lastly, 1 child climbing a tree and coming into contact with our lines.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just saw, public safety</a:t>
            </a:r>
            <a:r>
              <a:rPr lang="en-US" baseline="0" dirty="0" smtClean="0"/>
              <a:t> is an area that everyone can continue to work at and improve upon.  There simply isn’t one, single way to reach everyone in the public with information about how to be safe around electricity.  It takes a lot of effort on a lot of different fronts to even scratch the surface.  However, Safe Electricity is one way to at least get started, while saving your employees time by not having to create this stuff!</a:t>
            </a:r>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a:t>
            </a:r>
            <a:r>
              <a:rPr lang="en-US" baseline="0" dirty="0" smtClean="0"/>
              <a:t>proud to be a national sponsor of the award-winning Safe Electricity public outreach and education program.  Safe Electricity® is a unified industry effort to broadly communicate vital safety messages with the goal of increasing electric safety awareness to consumers, thus reducing accidents and mitigating risk.  Safe Electricity leverages the common interest and strong commitment within the electric industry to promote electrical safety.  With partners throughout the nation, the program continually expands its reach and impact.</a:t>
            </a:r>
          </a:p>
          <a:p>
            <a:endParaRPr lang="en-US" dirty="0" smtClean="0"/>
          </a:p>
          <a:p>
            <a:r>
              <a:rPr lang="en-US" baseline="0" dirty="0" smtClean="0"/>
              <a:t>In addition to broadcast media,</a:t>
            </a:r>
            <a:r>
              <a:rPr lang="en-US" dirty="0" smtClean="0"/>
              <a:t> Safe Electricity produces and helps to distribute news releases and articles to newspapers, magazines and other print media outlets throughout the nation.</a:t>
            </a:r>
            <a:endParaRPr lang="en-US" baseline="0" dirty="0" smtClean="0"/>
          </a:p>
          <a:p>
            <a:endParaRPr lang="en-US" baseline="0" dirty="0" smtClean="0"/>
          </a:p>
          <a:p>
            <a:r>
              <a:rPr lang="en-US" baseline="0" dirty="0" smtClean="0"/>
              <a:t>Materials created by Safe Electricity are made available to program partners through the password-protected Members Only Site.  The site has a wealth of tools including a library of news releases and articles, streamed PSAs for viewing and downloading along with scripts, program guides and materials and more.  The addition of an Image Library means compelling photographs are now available to help illustrate important safety issues.</a:t>
            </a:r>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“Teach Learn Care TLC” campaign</a:t>
            </a:r>
            <a:r>
              <a:rPr lang="en-US" baseline="0" dirty="0" smtClean="0"/>
              <a:t> is a multi-year effort to put a face on electrical tragedy.  Using stories of real families affected by serious electrical accidents, Safe Electricity is reaching even more people.  Expanding its communications efforts with Web videos, broadcast PSAs posted to social media sites such as YouTube, and a series of compelling print PSA designs, the program actively uses new tools to educate and enhance awareness, ultimately preventing accidents, injuries and death.</a:t>
            </a:r>
          </a:p>
          <a:p>
            <a:endParaRPr lang="en-US" dirty="0" smtClean="0"/>
          </a:p>
          <a:p>
            <a:r>
              <a:rPr lang="en-US" dirty="0" smtClean="0"/>
              <a:t>The program is a natural fit with Federated’s initiative to promote a “Culture of Safety” within rural electric cooperatives nationwide, and underscores the collective commitment to protect consumers.</a:t>
            </a:r>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Lastly,</a:t>
            </a:r>
            <a:r>
              <a:rPr lang="en-US" baseline="0" dirty="0" smtClean="0"/>
              <a:t> I would like to wrap up with some real life situations that pose some interesting questions.  Let’s take a look…</a:t>
            </a:r>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closing,</a:t>
            </a:r>
            <a:r>
              <a:rPr lang="en-US" baseline="0" dirty="0" smtClean="0"/>
              <a:t> we also ask you to j</a:t>
            </a:r>
            <a:r>
              <a:rPr lang="en-US" dirty="0" smtClean="0"/>
              <a:t>oin us as we support the 2013 NRECA Safety Leadership Summit, the leading safety event for electric cooperative CEO's, senior staff, safety and human resources professionals and crew leaders.  It will be taking place October 29-31 in San Antonio and is open for registration through cooperative.com. </a:t>
            </a:r>
            <a:endParaRPr lang="en-US" dirty="0"/>
          </a:p>
        </p:txBody>
      </p:sp>
      <p:sp>
        <p:nvSpPr>
          <p:cNvPr id="4" name="Slide Number Placeholder 3"/>
          <p:cNvSpPr>
            <a:spLocks noGrp="1"/>
          </p:cNvSpPr>
          <p:nvPr>
            <p:ph type="sldNum" sz="quarter" idx="10"/>
          </p:nvPr>
        </p:nvSpPr>
        <p:spPr/>
        <p:txBody>
          <a:bodyPr/>
          <a:lstStyle/>
          <a:p>
            <a:fld id="{23084A2D-D1A0-40C1-BFD3-794289B94DAD}" type="slidenum">
              <a:rPr lang="en-US" smtClean="0"/>
              <a:pPr/>
              <a:t>35</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US" sz="1200" kern="1200" dirty="0" smtClean="0">
                <a:effectLst/>
                <a:latin typeface="+mn-lt"/>
                <a:ea typeface="Calibri"/>
                <a:cs typeface="Calibri"/>
              </a:rPr>
              <a:t>As you strive to make the most of your resources, Federated will continue to strive to bring value to our members through the products, information and strategies we provide to help reduce losses. </a:t>
            </a:r>
            <a:endParaRPr lang="en-US" sz="1050" dirty="0" smtClean="0">
              <a:effectLst/>
              <a:latin typeface="+mn-lt"/>
              <a:ea typeface="Calibri"/>
              <a:cs typeface="Times New Roman"/>
            </a:endParaRPr>
          </a:p>
          <a:p>
            <a:pPr marL="342900" marR="0" lvl="0" indent="-342900">
              <a:lnSpc>
                <a:spcPct val="115000"/>
              </a:lnSpc>
              <a:spcBef>
                <a:spcPts val="0"/>
              </a:spcBef>
              <a:spcAft>
                <a:spcPts val="0"/>
              </a:spcAft>
              <a:buFont typeface="Calibri"/>
              <a:buChar char="•"/>
            </a:pPr>
            <a:r>
              <a:rPr lang="en-US" sz="1200" kern="1200" dirty="0" smtClean="0">
                <a:effectLst/>
                <a:latin typeface="+mn-lt"/>
                <a:ea typeface="Calibri"/>
                <a:cs typeface="Calibri"/>
              </a:rPr>
              <a:t>Fewer accidents can mean fewer outages and more efficient use of your resources, which is consistent with an effective risk management program. </a:t>
            </a:r>
            <a:endParaRPr lang="en-US" sz="1050" dirty="0" smtClean="0">
              <a:effectLst/>
              <a:latin typeface="+mn-lt"/>
              <a:ea typeface="Calibri"/>
              <a:cs typeface="Times New Roman"/>
            </a:endParaRPr>
          </a:p>
          <a:p>
            <a:pPr marL="342900" marR="0" lvl="0" indent="-342900">
              <a:lnSpc>
                <a:spcPct val="115000"/>
              </a:lnSpc>
              <a:spcBef>
                <a:spcPts val="0"/>
              </a:spcBef>
              <a:spcAft>
                <a:spcPts val="0"/>
              </a:spcAft>
              <a:buFont typeface="Calibri"/>
              <a:buChar char="•"/>
            </a:pPr>
            <a:r>
              <a:rPr lang="en-US" sz="1200" kern="1200" dirty="0" smtClean="0">
                <a:effectLst/>
                <a:latin typeface="+mn-lt"/>
                <a:ea typeface="Calibri"/>
                <a:cs typeface="Calibri"/>
              </a:rPr>
              <a:t>Thank You and Be Safe!</a:t>
            </a:r>
            <a:endParaRPr lang="en-US" sz="1050" dirty="0">
              <a:effectLst/>
              <a:latin typeface="+mn-lt"/>
              <a:ea typeface="Calibri"/>
              <a:cs typeface="Times New Roman"/>
            </a:endParaRPr>
          </a:p>
        </p:txBody>
      </p:sp>
      <p:sp>
        <p:nvSpPr>
          <p:cNvPr id="4" name="Slide Number Placeholder 3"/>
          <p:cNvSpPr>
            <a:spLocks noGrp="1"/>
          </p:cNvSpPr>
          <p:nvPr>
            <p:ph type="sldNum" sz="quarter" idx="10"/>
          </p:nvPr>
        </p:nvSpPr>
        <p:spPr/>
        <p:txBody>
          <a:bodyPr/>
          <a:lstStyle/>
          <a:p>
            <a:fld id="{23084A2D-D1A0-40C1-BFD3-794289B94DAD}" type="slidenum">
              <a:rPr lang="en-US" smtClean="0"/>
              <a:pPr/>
              <a:t>36</a:t>
            </a:fld>
            <a:endParaRPr lang="en-US" dirty="0"/>
          </a:p>
        </p:txBody>
      </p:sp>
    </p:spTree>
    <p:extLst>
      <p:ext uri="{BB962C8B-B14F-4D97-AF65-F5344CB8AC3E}">
        <p14:creationId xmlns:p14="http://schemas.microsoft.com/office/powerpoint/2010/main" val="2353468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1958, an organizational meeting of Federated was held in Madison, Wisconsin, with 15 co-ops subscribing to capital stock. On March 24, 1958, Bill Thomas, Federated’s first GM, in his report to WEC membership made the following comment: “A few years from now, we will regard the formation of Federated as one of our greatest assets to our cooperative members.”</a:t>
            </a:r>
          </a:p>
          <a:p>
            <a:r>
              <a:rPr lang="en-US" sz="1200" kern="1200" dirty="0" smtClean="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11858E-D5B4-46D0-A098-22D0440D03C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 July 20, 1959, the Wisconsin State Insurance Commissioner issues Federated a license to do business in Wisconsin. This is the first license in the nation’s history issued to an organization of electric cooperatives. On September 1, 1959, Federated issues first policy to the Wisconsin Electric Cooperatives for Workers’ Compensation coverage; the first policy written. Fourteen other cooperatives announced they will subscribe as their Workers’ Compensation coverage expires.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11858E-D5B4-46D0-A098-22D0440D03C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1964, Federated expanded into the states of Iowa, South Dakota and Kansas and by 1</a:t>
            </a:r>
            <a:r>
              <a:rPr kumimoji="1" lang="en-US" sz="1400" dirty="0" smtClean="0">
                <a:solidFill>
                  <a:srgbClr val="663300"/>
                </a:solidFill>
                <a:latin typeface="Georgia" pitchFamily="18" charset="0"/>
              </a:rPr>
              <a:t>983, Federated was writing business in 17 states. </a:t>
            </a:r>
            <a:r>
              <a:rPr lang="en-US" sz="1200" dirty="0" smtClean="0"/>
              <a:t>Today, Federated has an 84.8% market share of core electric cooperatives</a:t>
            </a:r>
            <a:r>
              <a:rPr lang="en-US" sz="1200" baseline="0" dirty="0" smtClean="0"/>
              <a:t> in 42 states.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411858E-D5B4-46D0-A098-22D0440D03C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1999, shareholders of Federated voted to amend the Articles of Incorporation to re-domesticate to Kansas and convert from a Wisconsin stock insurer to a Kansas reciprocal insurance exchange; a Cooperative owned and operated insurance company. Since becoming a Cooperative in 1999,</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 have allocated $136.8 million in patronage capital to our members and we have returned over $55 million in retired patronage capital and return of capital previously invested in Federated.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6411858E-D5B4-46D0-A098-22D0440D03C8}"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marR="0" lvl="0" indent="-342900">
              <a:lnSpc>
                <a:spcPct val="115000"/>
              </a:lnSpc>
              <a:spcBef>
                <a:spcPts val="0"/>
              </a:spcBef>
              <a:spcAft>
                <a:spcPts val="0"/>
              </a:spcAft>
              <a:buFont typeface="Symbol"/>
              <a:buNone/>
            </a:pPr>
            <a:r>
              <a:rPr lang="en-US" sz="1200" kern="1200" dirty="0" smtClean="0">
                <a:solidFill>
                  <a:schemeClr val="tx1"/>
                </a:solidFill>
                <a:latin typeface="+mn-lt"/>
                <a:ea typeface="+mn-ea"/>
                <a:cs typeface="+mn-cs"/>
              </a:rPr>
              <a:t>Our primary ongoing financial challenge is to continue to operate your insurance company at a 100% combined ratio.  This means that the premiums we collect equal the payments we make for claims and the overhead we pay to run the company.  T</a:t>
            </a:r>
            <a:r>
              <a:rPr lang="en-US" sz="1200" kern="1200" dirty="0" smtClean="0">
                <a:effectLst/>
                <a:latin typeface="+mn-lt"/>
                <a:ea typeface="Times New Roman"/>
                <a:cs typeface="Calibri"/>
              </a:rPr>
              <a:t>he overhead to run your insurance cooperative is currently around 15 percent. Thus, 85 percent of your premium</a:t>
            </a:r>
            <a:r>
              <a:rPr lang="en-US" sz="1200" kern="1200" baseline="0" dirty="0" smtClean="0">
                <a:effectLst/>
                <a:latin typeface="+mn-lt"/>
                <a:ea typeface="Times New Roman"/>
                <a:cs typeface="Calibri"/>
              </a:rPr>
              <a:t> </a:t>
            </a:r>
            <a:r>
              <a:rPr lang="en-US" sz="1200" kern="1200" dirty="0" smtClean="0">
                <a:effectLst/>
                <a:latin typeface="+mn-lt"/>
                <a:ea typeface="Times New Roman"/>
                <a:cs typeface="Calibri"/>
              </a:rPr>
              <a:t>dollars go to pay insured losses.  Now if we can reduce the frequency and severity of our insured losses, we can stabilize or even lower your insurance premiums.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Claim counts are trending down, which to me, is an indicator that the Culture of Safety is becoming a reality across the country.  And, as you can see, we have met our goal of operating at or below 100% combined ratio 11 out of the past 14 years!</a:t>
            </a:r>
          </a:p>
        </p:txBody>
      </p:sp>
      <p:sp>
        <p:nvSpPr>
          <p:cNvPr id="4" name="Slide Number Placeholder 3"/>
          <p:cNvSpPr>
            <a:spLocks noGrp="1"/>
          </p:cNvSpPr>
          <p:nvPr>
            <p:ph type="sldNum" sz="quarter" idx="10"/>
          </p:nvPr>
        </p:nvSpPr>
        <p:spPr/>
        <p:txBody>
          <a:bodyPr/>
          <a:lstStyle/>
          <a:p>
            <a:fld id="{6411858E-D5B4-46D0-A098-22D0440D03C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nSpc>
                <a:spcPct val="115000"/>
              </a:lnSpc>
              <a:spcBef>
                <a:spcPts val="0"/>
              </a:spcBef>
              <a:spcAft>
                <a:spcPts val="0"/>
              </a:spcAft>
            </a:pPr>
            <a:r>
              <a:rPr lang="en-US" sz="1200" kern="1200" dirty="0" smtClean="0">
                <a:latin typeface="+mn-lt"/>
                <a:ea typeface="Times New Roman"/>
                <a:cs typeface="Calibri"/>
              </a:rPr>
              <a:t>Each year,</a:t>
            </a:r>
            <a:r>
              <a:rPr lang="en-US" sz="1200" kern="1200" baseline="0" dirty="0" smtClean="0">
                <a:latin typeface="+mn-lt"/>
                <a:ea typeface="Times New Roman"/>
                <a:cs typeface="Calibri"/>
              </a:rPr>
              <a:t> Federated continues to invest in the future of cooperatives through premium dollars </a:t>
            </a:r>
            <a:r>
              <a:rPr lang="en-US" sz="1200" kern="1200" dirty="0" smtClean="0">
                <a:latin typeface="+mn-lt"/>
                <a:ea typeface="Times New Roman"/>
                <a:cs typeface="Calibri"/>
              </a:rPr>
              <a:t>aside to be returned to statewide associations in support of the safety and training programs provided. This year we are returning an additional $3.5 million to the Statewide Associations.  This will bring our total contribution since 1959 to $42 million. </a:t>
            </a:r>
            <a:endParaRPr lang="en-US" sz="1100" dirty="0" smtClean="0">
              <a:latin typeface="+mn-lt"/>
              <a:ea typeface="Calibri"/>
              <a:cs typeface="Times New Roman"/>
            </a:endParaRPr>
          </a:p>
        </p:txBody>
      </p:sp>
      <p:sp>
        <p:nvSpPr>
          <p:cNvPr id="4" name="Slide Number Placeholder 3"/>
          <p:cNvSpPr>
            <a:spLocks noGrp="1"/>
          </p:cNvSpPr>
          <p:nvPr>
            <p:ph type="sldNum" sz="quarter" idx="10"/>
          </p:nvPr>
        </p:nvSpPr>
        <p:spPr/>
        <p:txBody>
          <a:bodyPr/>
          <a:lstStyle/>
          <a:p>
            <a:fld id="{4F7D4BD1-6DFB-43E8-939A-5A8CA10170B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good</a:t>
            </a:r>
            <a:r>
              <a:rPr lang="en-US" sz="1200" kern="1200" baseline="0" dirty="0" smtClean="0">
                <a:solidFill>
                  <a:schemeClr val="tx1"/>
                </a:solidFill>
                <a:latin typeface="+mn-lt"/>
                <a:ea typeface="+mn-ea"/>
                <a:cs typeface="+mn-cs"/>
              </a:rPr>
              <a:t> news doesn’t stop there, n</a:t>
            </a:r>
            <a:r>
              <a:rPr lang="en-US" sz="1200" kern="1200" dirty="0" smtClean="0">
                <a:solidFill>
                  <a:schemeClr val="tx1"/>
                </a:solidFill>
                <a:latin typeface="+mn-lt"/>
                <a:ea typeface="+mn-ea"/>
                <a:cs typeface="+mn-cs"/>
              </a:rPr>
              <a:t>et margins for 2012 amounted to $19.4 million. Federated's Board of Directors approved management's recommendation to allocate 100 percent of those margins back to the membership. The Board also approved cash distributions totaling $7.8 million which were distributed in</a:t>
            </a:r>
            <a:r>
              <a:rPr lang="en-US" sz="1200" kern="1200" baseline="0" dirty="0" smtClean="0">
                <a:solidFill>
                  <a:schemeClr val="tx1"/>
                </a:solidFill>
                <a:latin typeface="+mn-lt"/>
                <a:ea typeface="+mn-ea"/>
                <a:cs typeface="+mn-cs"/>
              </a:rPr>
              <a:t> March of this year, and</a:t>
            </a:r>
            <a:r>
              <a:rPr lang="en-US" sz="1200" kern="1200" dirty="0" smtClean="0">
                <a:solidFill>
                  <a:schemeClr val="tx1"/>
                </a:solidFill>
                <a:latin typeface="+mn-lt"/>
                <a:ea typeface="+mn-ea"/>
                <a:cs typeface="+mn-cs"/>
              </a:rPr>
              <a:t> includes fully retiring our 2004 margins. </a:t>
            </a:r>
          </a:p>
          <a:p>
            <a:r>
              <a:rPr lang="en-US" sz="1200" kern="1200" dirty="0" smtClean="0">
                <a:solidFill>
                  <a:schemeClr val="tx1"/>
                </a:solidFill>
                <a:latin typeface="+mn-lt"/>
                <a:ea typeface="+mn-ea"/>
                <a:cs typeface="+mn-cs"/>
              </a:rPr>
              <a:t> </a:t>
            </a:r>
          </a:p>
          <a:p>
            <a:pPr marL="0" marR="0">
              <a:lnSpc>
                <a:spcPct val="115000"/>
              </a:lnSpc>
              <a:spcBef>
                <a:spcPts val="0"/>
              </a:spcBef>
              <a:spcAft>
                <a:spcPts val="0"/>
              </a:spcAft>
            </a:pPr>
            <a:r>
              <a:rPr lang="en-US" sz="1200" kern="1200" dirty="0" smtClean="0">
                <a:latin typeface="+mn-lt"/>
                <a:ea typeface="Times New Roman"/>
                <a:cs typeface="Calibri"/>
              </a:rPr>
              <a:t>In 2012 member margins were $19,355,000 </a:t>
            </a:r>
            <a:endParaRPr lang="en-US" sz="1100" dirty="0" smtClean="0">
              <a:latin typeface="+mn-lt"/>
              <a:ea typeface="Calibri"/>
              <a:cs typeface="Times New Roman"/>
            </a:endParaRPr>
          </a:p>
          <a:p>
            <a:pPr marL="342900" marR="0" lvl="0" indent="-342900" algn="l" defTabSz="914400" rtl="0" eaLnBrk="1" fontAlgn="auto" latinLnBrk="0" hangingPunct="1">
              <a:lnSpc>
                <a:spcPct val="115000"/>
              </a:lnSpc>
              <a:spcBef>
                <a:spcPts val="0"/>
              </a:spcBef>
              <a:spcAft>
                <a:spcPts val="0"/>
              </a:spcAft>
              <a:buClrTx/>
              <a:buSzTx/>
              <a:buFont typeface="Arial"/>
              <a:buChar char="*"/>
              <a:tabLst/>
              <a:defRPr/>
            </a:pPr>
            <a:r>
              <a:rPr lang="en-US" sz="1200" kern="1200" baseline="0" dirty="0" smtClean="0">
                <a:latin typeface="+mn-lt"/>
                <a:ea typeface="Times New Roman"/>
                <a:cs typeface="Calibri"/>
              </a:rPr>
              <a:t>FL Member’s</a:t>
            </a:r>
            <a:r>
              <a:rPr lang="en-US" sz="1200" kern="1200" dirty="0" smtClean="0">
                <a:latin typeface="+mn-lt"/>
                <a:ea typeface="Times New Roman"/>
                <a:cs typeface="Calibri"/>
              </a:rPr>
              <a:t> share for 2012 was $1,214</a:t>
            </a:r>
            <a:r>
              <a:rPr lang="en-US" sz="1200" dirty="0" smtClean="0">
                <a:solidFill>
                  <a:schemeClr val="tx2"/>
                </a:solidFill>
                <a:effectLst>
                  <a:outerShdw blurRad="38100" dist="38100" dir="2700000" algn="tl">
                    <a:srgbClr val="000000">
                      <a:alpha val="43137"/>
                    </a:srgbClr>
                  </a:outerShdw>
                </a:effectLst>
              </a:rPr>
              <a:t>,023, with $256,552 of that paid in </a:t>
            </a:r>
            <a:r>
              <a:rPr lang="en-US" sz="1200" u="sng" dirty="0" smtClean="0">
                <a:solidFill>
                  <a:schemeClr val="tx2"/>
                </a:solidFill>
                <a:effectLst>
                  <a:outerShdw blurRad="38100" dist="38100" dir="2700000" algn="tl">
                    <a:srgbClr val="000000">
                      <a:alpha val="43137"/>
                    </a:srgbClr>
                  </a:outerShdw>
                </a:effectLst>
              </a:rPr>
              <a:t>cash</a:t>
            </a:r>
            <a:r>
              <a:rPr lang="en-US" sz="1200" dirty="0" smtClean="0">
                <a:solidFill>
                  <a:schemeClr val="tx2"/>
                </a:solidFill>
                <a:effectLst>
                  <a:outerShdw blurRad="38100" dist="38100" dir="2700000" algn="tl">
                    <a:srgbClr val="000000">
                      <a:alpha val="43137"/>
                    </a:srgbClr>
                  </a:outerShdw>
                </a:effectLst>
              </a:rPr>
              <a:t>!  </a:t>
            </a:r>
            <a:r>
              <a:rPr lang="en-US" sz="1200" kern="1200" dirty="0" smtClean="0">
                <a:latin typeface="+mn-lt"/>
                <a:ea typeface="Calibri"/>
                <a:cs typeface="Calibri"/>
              </a:rPr>
              <a:t>  </a:t>
            </a:r>
            <a:r>
              <a:rPr lang="en-US" sz="1200" kern="1200" dirty="0" smtClean="0">
                <a:latin typeface="+mn-lt"/>
                <a:ea typeface="Times New Roman"/>
                <a:cs typeface="Calibri"/>
              </a:rPr>
              <a:t> </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Arial"/>
              <a:buChar char="*"/>
            </a:pPr>
            <a:r>
              <a:rPr lang="en-US" sz="1200" kern="1200" dirty="0" smtClean="0">
                <a:latin typeface="+mn-lt"/>
                <a:ea typeface="Times New Roman"/>
                <a:cs typeface="Calibri"/>
              </a:rPr>
              <a:t>FL Member’s share since becoming an Exchange is $6,679,346</a:t>
            </a:r>
            <a:r>
              <a:rPr lang="en-US" sz="1200" b="0" i="0" u="none" strike="noStrike" kern="1200" dirty="0" smtClean="0">
                <a:solidFill>
                  <a:schemeClr val="tx1"/>
                </a:solidFill>
                <a:latin typeface="+mn-lt"/>
                <a:ea typeface="+mn-ea"/>
                <a:cs typeface="+mn-cs"/>
              </a:rPr>
              <a:t> </a:t>
            </a:r>
            <a:r>
              <a:rPr lang="en-US" sz="1200" kern="1200" dirty="0" smtClean="0">
                <a:latin typeface="+mn-lt"/>
                <a:ea typeface="Times New Roman"/>
                <a:cs typeface="Calibri"/>
              </a:rPr>
              <a:t> </a:t>
            </a:r>
            <a:endParaRPr lang="en-US" sz="1100" dirty="0" smtClean="0">
              <a:latin typeface="+mn-lt"/>
              <a:ea typeface="Calibri"/>
              <a:cs typeface="Times New Roman"/>
            </a:endParaRPr>
          </a:p>
          <a:p>
            <a:pPr marL="342900" marR="0" lvl="0" indent="-342900">
              <a:lnSpc>
                <a:spcPct val="115000"/>
              </a:lnSpc>
              <a:spcBef>
                <a:spcPts val="0"/>
              </a:spcBef>
              <a:spcAft>
                <a:spcPts val="0"/>
              </a:spcAft>
              <a:buFont typeface="Arial"/>
              <a:buChar char="*"/>
            </a:pPr>
            <a:r>
              <a:rPr lang="en-US" sz="1200" kern="1200" dirty="0" smtClean="0">
                <a:latin typeface="+mn-lt"/>
                <a:ea typeface="Times New Roman"/>
                <a:cs typeface="Calibri"/>
              </a:rPr>
              <a:t>OF WHICH, $968,682</a:t>
            </a:r>
            <a:r>
              <a:rPr lang="en-US" sz="1200" b="0" i="0" u="none" strike="noStrike" kern="1200" dirty="0" smtClean="0">
                <a:solidFill>
                  <a:schemeClr val="tx1"/>
                </a:solidFill>
                <a:latin typeface="+mn-lt"/>
                <a:ea typeface="+mn-ea"/>
                <a:cs typeface="+mn-cs"/>
              </a:rPr>
              <a:t> </a:t>
            </a:r>
            <a:r>
              <a:rPr lang="en-US" sz="1200" kern="1200" dirty="0" smtClean="0">
                <a:latin typeface="+mn-lt"/>
                <a:ea typeface="Times New Roman"/>
                <a:cs typeface="Calibri"/>
              </a:rPr>
              <a:t> was paid in </a:t>
            </a:r>
            <a:r>
              <a:rPr lang="en-US" sz="1200" u="sng" kern="1200" dirty="0" smtClean="0">
                <a:latin typeface="+mn-lt"/>
                <a:ea typeface="Times New Roman"/>
                <a:cs typeface="Calibri"/>
              </a:rPr>
              <a:t>cash!</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F7D4BD1-6DFB-43E8-939A-5A8CA10170B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1" name="Picture 3" descr="C:\Users\SBurns\Desktop\Steve\PowerPoints\templateHeader2.jpg"/>
          <p:cNvPicPr>
            <a:picLocks noChangeAspect="1" noChangeArrowheads="1"/>
          </p:cNvPicPr>
          <p:nvPr userDrawn="1"/>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838200"/>
            <a:ext cx="8001000" cy="914399"/>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051" name="Picture 3" descr="C:\Users\SBurns\Desktop\Steve\PowerPoints\templateHeader2.jpg"/>
          <p:cNvPicPr>
            <a:picLocks noChangeAspect="1" noChangeArrowheads="1"/>
          </p:cNvPicPr>
          <p:nvPr userDrawn="1"/>
        </p:nvPicPr>
        <p:blipFill>
          <a:blip r:embed="rId2" cstate="screen"/>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838200"/>
            <a:ext cx="8001000" cy="914399"/>
          </a:xfrm>
        </p:spPr>
        <p:txBody>
          <a:bodyPr/>
          <a:lstStyle>
            <a:lvl1pPr>
              <a:defRPr sz="4400">
                <a:effectLst>
                  <a:outerShdw blurRad="38100" dist="38100" dir="2700000" algn="tl">
                    <a:srgbClr val="000000">
                      <a:alpha val="43137"/>
                    </a:srgbClr>
                  </a:outerShdw>
                </a:effectLst>
              </a:defRPr>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lvl1pPr>
              <a:defRPr>
                <a:solidFill>
                  <a:schemeClr val="tx2"/>
                </a:solidFill>
                <a:effectLst>
                  <a:outerShdw blurRad="38100" dist="38100" dir="2700000" algn="tl">
                    <a:srgbClr val="000000">
                      <a:alpha val="43137"/>
                    </a:srgbClr>
                  </a:outerShdw>
                </a:effectLst>
              </a:defRPr>
            </a:lvl1pPr>
            <a:lvl2pPr>
              <a:defRPr>
                <a:solidFill>
                  <a:schemeClr val="tx2"/>
                </a:solidFill>
                <a:effectLst>
                  <a:outerShdw blurRad="38100" dist="38100" dir="2700000" algn="tl">
                    <a:srgbClr val="000000">
                      <a:alpha val="43137"/>
                    </a:srgbClr>
                  </a:outerShdw>
                </a:effectLst>
              </a:defRPr>
            </a:lvl2pPr>
            <a:lvl3pPr>
              <a:defRPr>
                <a:solidFill>
                  <a:schemeClr val="tx2"/>
                </a:solidFill>
                <a:effectLst>
                  <a:outerShdw blurRad="38100" dist="38100" dir="2700000" algn="tl">
                    <a:srgbClr val="000000">
                      <a:alpha val="43137"/>
                    </a:srgbClr>
                  </a:outerShdw>
                </a:effectLst>
              </a:defRPr>
            </a:lvl3pPr>
            <a:lvl4pPr>
              <a:defRPr>
                <a:solidFill>
                  <a:schemeClr val="tx2"/>
                </a:solidFill>
                <a:effectLst>
                  <a:outerShdw blurRad="38100" dist="38100" dir="2700000" algn="tl">
                    <a:srgbClr val="000000">
                      <a:alpha val="43137"/>
                    </a:srgbClr>
                  </a:outerShdw>
                </a:effectLst>
              </a:defRPr>
            </a:lvl4pPr>
            <a:lvl5pPr>
              <a:defRPr>
                <a:solidFill>
                  <a:schemeClr val="tx2"/>
                </a:solidFill>
                <a:effectLst>
                  <a:outerShdw blurRad="38100" dist="38100" dir="2700000" algn="tl">
                    <a:srgbClr val="000000">
                      <a:alpha val="43137"/>
                    </a:srgbClr>
                  </a:outerShdw>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8001000" cy="914399"/>
          </a:xfrm>
        </p:spPr>
        <p:txBody>
          <a:bodyPr/>
          <a:lstStyle>
            <a:lvl1pPr>
              <a:defRPr sz="4400"/>
            </a:lvl1pPr>
          </a:lstStyle>
          <a:p>
            <a:endParaRPr lang="en-US" dirty="0"/>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
        <p:nvSpPr>
          <p:cNvPr id="9" name="Content Placeholder 2"/>
          <p:cNvSpPr>
            <a:spLocks noGrp="1"/>
          </p:cNvSpPr>
          <p:nvPr>
            <p:ph idx="1"/>
          </p:nvPr>
        </p:nvSpPr>
        <p:spPr>
          <a:xfrm>
            <a:off x="685800" y="18288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001000" cy="914399"/>
          </a:xfrm>
        </p:spPr>
        <p:txBody>
          <a:bodyPr/>
          <a:lstStyle/>
          <a:p>
            <a:r>
              <a:rPr lang="en-US" dirty="0" smtClean="0"/>
              <a:t>Click to edit Master title style</a:t>
            </a:r>
            <a:endParaRPr lang="en-US" dirty="0"/>
          </a:p>
        </p:txBody>
      </p:sp>
      <p:sp>
        <p:nvSpPr>
          <p:cNvPr id="4" name="Date Placeholder 3"/>
          <p:cNvSpPr>
            <a:spLocks noGrp="1"/>
          </p:cNvSpPr>
          <p:nvPr>
            <p:ph type="dt" sz="half" idx="10"/>
          </p:nvPr>
        </p:nvSpPr>
        <p:spPr>
          <a:xfrm>
            <a:off x="685800" y="6172200"/>
            <a:ext cx="2057400" cy="365125"/>
          </a:xfrm>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a:xfrm>
            <a:off x="3200400" y="6188075"/>
            <a:ext cx="2895600" cy="365125"/>
          </a:xfrm>
        </p:spPr>
        <p:txBody>
          <a:bodyPr/>
          <a:lstStyle/>
          <a:p>
            <a:endParaRPr lang="en-US" dirty="0">
              <a:solidFill>
                <a:prstClr val="black">
                  <a:tint val="75000"/>
                </a:prstClr>
              </a:solidFill>
            </a:endParaRPr>
          </a:p>
        </p:txBody>
      </p:sp>
      <p:sp>
        <p:nvSpPr>
          <p:cNvPr id="9" name="Content Placeholder 2"/>
          <p:cNvSpPr>
            <a:spLocks noGrp="1"/>
          </p:cNvSpPr>
          <p:nvPr>
            <p:ph idx="1"/>
          </p:nvPr>
        </p:nvSpPr>
        <p:spPr>
          <a:xfrm>
            <a:off x="685800" y="1752600"/>
            <a:ext cx="8001000" cy="4191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1295400"/>
            <a:ext cx="8001000" cy="990600"/>
          </a:xfrm>
          <a:prstGeom prst="rect">
            <a:avLst/>
          </a:prstGeom>
        </p:spPr>
        <p:txBody>
          <a:bodyPr vert="horz" lIns="91440" tIns="45720" rIns="91440" bIns="45720" rtlCol="0" anchor="ctr">
            <a:normAutofit/>
          </a:bodyPr>
          <a:lstStyle/>
          <a:p>
            <a:r>
              <a:rPr lang="en-US" dirty="0" smtClean="0"/>
              <a:t>Header Title Text</a:t>
            </a:r>
            <a:endParaRPr lang="en-US" dirty="0"/>
          </a:p>
        </p:txBody>
      </p:sp>
      <p:sp>
        <p:nvSpPr>
          <p:cNvPr id="3" name="Text Placeholder 2"/>
          <p:cNvSpPr>
            <a:spLocks noGrp="1"/>
          </p:cNvSpPr>
          <p:nvPr>
            <p:ph type="body" idx="1"/>
          </p:nvPr>
        </p:nvSpPr>
        <p:spPr>
          <a:xfrm>
            <a:off x="685800" y="2286000"/>
            <a:ext cx="8001000" cy="3611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85800" y="63404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EF71D9-72FC-4F06-84CD-DCE4E1A6A45B}" type="datetimeFigureOut">
              <a:rPr lang="en-US" smtClean="0">
                <a:solidFill>
                  <a:prstClr val="black">
                    <a:tint val="75000"/>
                  </a:prstClr>
                </a:solidFill>
              </a:rPr>
              <a:pPr/>
              <a:t>8/21/2013</a:t>
            </a:fld>
            <a:endParaRPr lang="en-US" dirty="0">
              <a:solidFill>
                <a:prstClr val="black">
                  <a:tint val="75000"/>
                </a:prstClr>
              </a:solidFill>
            </a:endParaRPr>
          </a:p>
        </p:txBody>
      </p:sp>
      <p:sp>
        <p:nvSpPr>
          <p:cNvPr id="5" name="Footer Placeholder 4"/>
          <p:cNvSpPr>
            <a:spLocks noGrp="1"/>
          </p:cNvSpPr>
          <p:nvPr>
            <p:ph type="ftr" sz="quarter" idx="3"/>
          </p:nvPr>
        </p:nvSpPr>
        <p:spPr>
          <a:xfrm>
            <a:off x="32004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97956-4438-4236-828C-E3EA38A6AE8C}"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owerpole.gif"/>
          <p:cNvPicPr>
            <a:picLocks noChangeAspect="1"/>
          </p:cNvPicPr>
          <p:nvPr/>
        </p:nvPicPr>
        <p:blipFill>
          <a:blip r:embed="rId3" cstate="screen"/>
          <a:stretch>
            <a:fillRect/>
          </a:stretch>
        </p:blipFill>
        <p:spPr>
          <a:xfrm>
            <a:off x="3352800" y="2746290"/>
            <a:ext cx="2741222" cy="2511510"/>
          </a:xfrm>
          <a:prstGeom prst="rect">
            <a:avLst/>
          </a:prstGeom>
          <a:ln>
            <a:noFill/>
          </a:ln>
          <a:effectLst/>
        </p:spPr>
      </p:pic>
      <p:sp>
        <p:nvSpPr>
          <p:cNvPr id="8" name="Content Placeholder 2"/>
          <p:cNvSpPr>
            <a:spLocks noGrp="1"/>
          </p:cNvSpPr>
          <p:nvPr>
            <p:ph idx="1"/>
          </p:nvPr>
        </p:nvSpPr>
        <p:spPr>
          <a:xfrm>
            <a:off x="183032" y="1066800"/>
            <a:ext cx="8656167" cy="838200"/>
          </a:xfrm>
        </p:spPr>
        <p:txBody>
          <a:bodyPr>
            <a:noAutofit/>
          </a:bodyPr>
          <a:lstStyle/>
          <a:p>
            <a:pPr algn="ctr">
              <a:buNone/>
            </a:pPr>
            <a:r>
              <a:rPr lang="en-US" sz="4800" b="1" dirty="0" smtClean="0">
                <a:latin typeface="Calibri" pitchFamily="34" charset="0"/>
              </a:rPr>
              <a:t>FECA </a:t>
            </a:r>
            <a:r>
              <a:rPr lang="en-US" sz="4800" b="1" dirty="0" smtClean="0">
                <a:latin typeface="Calibri" pitchFamily="34" charset="0"/>
              </a:rPr>
              <a:t>Finance &amp; Accounting Conference</a:t>
            </a:r>
          </a:p>
          <a:p>
            <a:pPr algn="ctr">
              <a:buNone/>
            </a:pPr>
            <a:r>
              <a:rPr lang="en-US" b="1" dirty="0" err="1" smtClean="0">
                <a:latin typeface="Calibri" pitchFamily="34" charset="0"/>
              </a:rPr>
              <a:t>Sandpearl</a:t>
            </a:r>
            <a:r>
              <a:rPr lang="en-US" b="1" dirty="0" smtClean="0">
                <a:latin typeface="Calibri" pitchFamily="34" charset="0"/>
              </a:rPr>
              <a:t> Resort, Clearwater Beach, FL</a:t>
            </a:r>
            <a:endParaRPr lang="en-US" b="1" dirty="0">
              <a:latin typeface="Calibri" pitchFamily="34" charset="0"/>
            </a:endParaRPr>
          </a:p>
        </p:txBody>
      </p:sp>
      <p:sp>
        <p:nvSpPr>
          <p:cNvPr id="7" name="Rectangle 6"/>
          <p:cNvSpPr/>
          <p:nvPr/>
        </p:nvSpPr>
        <p:spPr>
          <a:xfrm>
            <a:off x="6324600" y="3200400"/>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183033" y="5181600"/>
            <a:ext cx="8656167" cy="838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800" b="1" i="0" u="none" strike="noStrike" kern="1200" cap="none" spc="0" normalizeH="0" baseline="0" noProof="0" dirty="0" smtClean="0">
                <a:ln>
                  <a:noFill/>
                </a:ln>
                <a:solidFill>
                  <a:schemeClr val="tx2"/>
                </a:solidFill>
                <a:effectLst/>
                <a:uLnTx/>
                <a:uFillTx/>
                <a:latin typeface="Calibri" pitchFamily="34" charset="0"/>
                <a:ea typeface="+mn-ea"/>
                <a:cs typeface="+mn-cs"/>
              </a:rPr>
              <a:t>Brian Grogan</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600" b="1" dirty="0" smtClean="0">
                <a:solidFill>
                  <a:schemeClr val="tx2"/>
                </a:solidFill>
                <a:latin typeface="Calibri" pitchFamily="34" charset="0"/>
              </a:rPr>
              <a:t>Account Executive</a:t>
            </a:r>
            <a:endParaRPr kumimoji="0" lang="en-US" sz="3600" b="1" i="0" u="none" strike="noStrike" kern="1200" cap="none" spc="0" normalizeH="0" baseline="0" noProof="0" dirty="0">
              <a:ln>
                <a:noFill/>
              </a:ln>
              <a:solidFill>
                <a:schemeClr val="tx2"/>
              </a:solidFill>
              <a:effectLst/>
              <a:uLnTx/>
              <a:uFillTx/>
              <a:latin typeface="Calibri" pitchFamily="34" charset="0"/>
              <a:ea typeface="+mn-ea"/>
              <a:cs typeface="+mn-cs"/>
            </a:endParaRPr>
          </a:p>
        </p:txBody>
      </p:sp>
    </p:spTree>
    <p:extLst>
      <p:ext uri="{BB962C8B-B14F-4D97-AF65-F5344CB8AC3E}">
        <p14:creationId xmlns:p14="http://schemas.microsoft.com/office/powerpoint/2010/main" val="4106713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382000" cy="914399"/>
          </a:xfrm>
        </p:spPr>
        <p:txBody>
          <a:bodyPr>
            <a:normAutofit/>
          </a:bodyPr>
          <a:lstStyle/>
          <a:p>
            <a:r>
              <a:rPr lang="en-US" dirty="0" smtClean="0"/>
              <a:t>Investing in the Future</a:t>
            </a:r>
            <a:endParaRPr lang="en-US" dirty="0"/>
          </a:p>
        </p:txBody>
      </p:sp>
      <p:graphicFrame>
        <p:nvGraphicFramePr>
          <p:cNvPr id="4" name="Content Placeholder 3"/>
          <p:cNvGraphicFramePr>
            <a:graphicFrameLocks noGrp="1"/>
          </p:cNvGraphicFramePr>
          <p:nvPr>
            <p:ph idx="1"/>
          </p:nvPr>
        </p:nvGraphicFramePr>
        <p:xfrm>
          <a:off x="228600" y="1752600"/>
          <a:ext cx="102870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685800" y="2209800"/>
            <a:ext cx="8229600" cy="436245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					</a:t>
            </a:r>
            <a:r>
              <a:rPr kumimoji="0" lang="en-US" sz="32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        </a:t>
            </a:r>
            <a:r>
              <a:rPr lang="en-US" sz="3200" b="1" u="sng" dirty="0" smtClean="0">
                <a:solidFill>
                  <a:schemeClr val="tx2"/>
                </a:solidFill>
                <a:effectLst>
                  <a:outerShdw blurRad="38100" dist="38100" dir="2700000" algn="tl">
                    <a:srgbClr val="000000">
                      <a:alpha val="43137"/>
                    </a:srgbClr>
                  </a:outerShdw>
                </a:effectLst>
                <a:latin typeface="Calibri" pitchFamily="34" charset="0"/>
                <a:ea typeface="ＭＳ Ｐゴシック" charset="-128"/>
              </a:rPr>
              <a:t>7</a:t>
            </a:r>
            <a:r>
              <a:rPr kumimoji="0" lang="en-US" sz="3200" b="1" i="0" u="sng"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/31/13</a:t>
            </a:r>
            <a:r>
              <a:rPr kumimoji="0" lang="en-US" sz="3200" b="1" i="0" u="none" strike="noStrike" kern="1200" cap="none" spc="0" normalizeH="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     </a:t>
            </a:r>
            <a:r>
              <a:rPr kumimoji="0" lang="en-US" sz="3200" b="1" i="0" u="sng"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12/31/12</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Total Assets 		       $463.2M	</a:t>
            </a:r>
            <a:r>
              <a:rPr kumimoji="0" lang="en-US" sz="320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$432.2M</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5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Surplus 		                 $140.5M	</a:t>
            </a:r>
            <a:r>
              <a:rPr kumimoji="0" lang="en-US" sz="320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$136.6M</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5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Combined Ratio 	           95.8%	</a:t>
            </a:r>
            <a:r>
              <a:rPr kumimoji="0" lang="en-US" sz="320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rPr>
              <a:t>    94.6%</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1"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ea typeface="ＭＳ Ｐゴシック" charset="-128"/>
              <a:cs typeface="+mn-cs"/>
            </a:endParaRPr>
          </a:p>
        </p:txBody>
      </p:sp>
      <p:sp>
        <p:nvSpPr>
          <p:cNvPr id="6" name="Title 1"/>
          <p:cNvSpPr>
            <a:spLocks noGrp="1"/>
          </p:cNvSpPr>
          <p:nvPr>
            <p:ph type="ctrTitle"/>
          </p:nvPr>
        </p:nvSpPr>
        <p:spPr>
          <a:xfrm>
            <a:off x="685800" y="838200"/>
            <a:ext cx="8001000" cy="914399"/>
          </a:xfrm>
        </p:spPr>
        <p:txBody>
          <a:bodyPr/>
          <a:lstStyle/>
          <a:p>
            <a:r>
              <a:rPr lang="en-US" dirty="0" smtClean="0"/>
              <a:t>Current Financial Standing</a:t>
            </a:r>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219200"/>
            <a:ext cx="5181600" cy="914399"/>
          </a:xfrm>
        </p:spPr>
        <p:txBody>
          <a:bodyPr>
            <a:normAutofit fontScale="90000"/>
          </a:bodyPr>
          <a:lstStyle/>
          <a:p>
            <a:r>
              <a:rPr lang="en-US" sz="6000" dirty="0" smtClean="0"/>
              <a:t>A.M. Best</a:t>
            </a:r>
            <a:r>
              <a:rPr lang="en-US" dirty="0" smtClean="0"/>
              <a:t/>
            </a:r>
            <a:br>
              <a:rPr lang="en-US" dirty="0" smtClean="0"/>
            </a:br>
            <a:r>
              <a:rPr lang="en-US" dirty="0" smtClean="0"/>
              <a:t> Rating Upgrade</a:t>
            </a:r>
            <a:endParaRPr lang="en-US" dirty="0"/>
          </a:p>
        </p:txBody>
      </p:sp>
      <p:pic>
        <p:nvPicPr>
          <p:cNvPr id="2051" name="Picture 3"/>
          <p:cNvPicPr>
            <a:picLocks noChangeAspect="1" noChangeArrowheads="1"/>
          </p:cNvPicPr>
          <p:nvPr/>
        </p:nvPicPr>
        <p:blipFill>
          <a:blip r:embed="rId3" cstate="screen"/>
          <a:srcRect/>
          <a:stretch>
            <a:fillRect/>
          </a:stretch>
        </p:blipFill>
        <p:spPr bwMode="auto">
          <a:xfrm rot="21233524">
            <a:off x="1123094" y="1019953"/>
            <a:ext cx="2262879" cy="5226398"/>
          </a:xfrm>
          <a:prstGeom prst="rect">
            <a:avLst/>
          </a:prstGeom>
          <a:noFill/>
          <a:ln w="3175">
            <a:solidFill>
              <a:schemeClr val="tx2">
                <a:lumMod val="40000"/>
                <a:lumOff val="60000"/>
              </a:schemeClr>
            </a:solidFill>
            <a:miter lim="800000"/>
            <a:headEnd/>
            <a:tailEnd/>
          </a:ln>
          <a:effectLst>
            <a:outerShdw blurRad="50800" dist="127000" dir="2700000" algn="tl" rotWithShape="0">
              <a:prstClr val="black">
                <a:alpha val="40000"/>
              </a:prstClr>
            </a:outerShdw>
          </a:effectLst>
        </p:spPr>
      </p:pic>
      <p:sp>
        <p:nvSpPr>
          <p:cNvPr id="7" name="TextBox 6"/>
          <p:cNvSpPr txBox="1"/>
          <p:nvPr/>
        </p:nvSpPr>
        <p:spPr>
          <a:xfrm>
            <a:off x="3962400" y="2286000"/>
            <a:ext cx="3429000" cy="2708434"/>
          </a:xfrm>
          <a:prstGeom prst="rect">
            <a:avLst/>
          </a:prstGeom>
          <a:noFill/>
        </p:spPr>
        <p:txBody>
          <a:bodyPr wrap="square" rtlCol="0">
            <a:spAutoFit/>
          </a:bodyPr>
          <a:lstStyle/>
          <a:p>
            <a:pPr algn="ctr"/>
            <a:r>
              <a:rPr lang="en-US" sz="17000" b="1" dirty="0" smtClean="0">
                <a:solidFill>
                  <a:schemeClr val="accent1">
                    <a:lumMod val="75000"/>
                  </a:schemeClr>
                </a:solidFill>
                <a:effectLst>
                  <a:outerShdw blurRad="38100" dist="38100" dir="2700000" algn="tl">
                    <a:srgbClr val="000000">
                      <a:alpha val="43137"/>
                    </a:srgbClr>
                  </a:outerShdw>
                </a:effectLst>
              </a:rPr>
              <a:t>A</a:t>
            </a:r>
          </a:p>
        </p:txBody>
      </p:sp>
      <p:sp>
        <p:nvSpPr>
          <p:cNvPr id="8" name="TextBox 7"/>
          <p:cNvSpPr txBox="1"/>
          <p:nvPr/>
        </p:nvSpPr>
        <p:spPr>
          <a:xfrm>
            <a:off x="4270662" y="4731603"/>
            <a:ext cx="2892138" cy="830997"/>
          </a:xfrm>
          <a:prstGeom prst="rect">
            <a:avLst/>
          </a:prstGeom>
          <a:noFill/>
        </p:spPr>
        <p:txBody>
          <a:bodyPr wrap="none" rtlCol="0">
            <a:spAutoFit/>
          </a:bodyPr>
          <a:lstStyle/>
          <a:p>
            <a:r>
              <a:rPr lang="en-US" sz="4800" b="1" dirty="0" smtClean="0">
                <a:solidFill>
                  <a:schemeClr val="accent1">
                    <a:lumMod val="75000"/>
                  </a:schemeClr>
                </a:solidFill>
                <a:effectLst>
                  <a:outerShdw blurRad="38100" dist="38100" dir="2700000" algn="tl">
                    <a:srgbClr val="000000">
                      <a:alpha val="43137"/>
                    </a:srgbClr>
                  </a:outerShdw>
                </a:effectLst>
              </a:rPr>
              <a:t>Excellent</a:t>
            </a:r>
            <a:endParaRPr lang="en-US" sz="4800" b="1" dirty="0">
              <a:solidFill>
                <a:schemeClr val="accent1">
                  <a:lumMod val="75000"/>
                </a:schemeClr>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54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Property Inventory Valuation</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lstStyle/>
          <a:p>
            <a:endParaRPr lang="en-US" dirty="0" smtClean="0"/>
          </a:p>
          <a:p>
            <a:r>
              <a:rPr lang="en-US" dirty="0" smtClean="0"/>
              <a:t>Replacement Cost Value</a:t>
            </a:r>
          </a:p>
          <a:p>
            <a:pPr lvl="1"/>
            <a:r>
              <a:rPr lang="en-US" dirty="0" smtClean="0"/>
              <a:t>The amount it would take to replace property with like property of the same quality and construction. </a:t>
            </a:r>
            <a:endParaRPr lang="en-US" dirty="0"/>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54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Property Inventory Valuation</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lstStyle/>
          <a:p>
            <a:endParaRPr lang="en-US" dirty="0" smtClean="0"/>
          </a:p>
          <a:p>
            <a:r>
              <a:rPr lang="en-US" dirty="0" smtClean="0"/>
              <a:t>Actual Cash Value</a:t>
            </a:r>
          </a:p>
          <a:p>
            <a:pPr lvl="1"/>
            <a:r>
              <a:rPr lang="en-US" dirty="0" smtClean="0"/>
              <a:t>Working rule-of-thumb definition:  replacement cost new at the time of loss, less depreciation. </a:t>
            </a:r>
            <a:endParaRPr lang="en-US"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54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Property Inventory Valuation</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lstStyle/>
          <a:p>
            <a:endParaRPr lang="en-US" dirty="0" smtClean="0"/>
          </a:p>
          <a:p>
            <a:r>
              <a:rPr lang="en-US" dirty="0" smtClean="0"/>
              <a:t>Book Value</a:t>
            </a:r>
          </a:p>
          <a:p>
            <a:pPr lvl="1"/>
            <a:r>
              <a:rPr lang="en-US" dirty="0" smtClean="0"/>
              <a:t>The dollar amount of property shown in a company’s books.</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54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Property Inventory Valuation</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lstStyle/>
          <a:p>
            <a:endParaRPr lang="en-US" dirty="0" smtClean="0"/>
          </a:p>
          <a:p>
            <a:r>
              <a:rPr lang="en-US" dirty="0" smtClean="0"/>
              <a:t>Market Value</a:t>
            </a:r>
          </a:p>
          <a:p>
            <a:pPr lvl="1"/>
            <a:r>
              <a:rPr lang="en-US" dirty="0" smtClean="0"/>
              <a:t>The amount that a piece of property could be sold for in the open market.</a:t>
            </a:r>
            <a:endParaRPr lang="en-US"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12954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Property Inventory Valuation</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lstStyle/>
          <a:p>
            <a:endParaRPr lang="en-US" dirty="0" smtClean="0"/>
          </a:p>
          <a:p>
            <a:r>
              <a:rPr lang="en-US" dirty="0" smtClean="0"/>
              <a:t>Insurance to value</a:t>
            </a:r>
          </a:p>
          <a:p>
            <a:pPr lvl="1"/>
            <a:r>
              <a:rPr lang="en-US" dirty="0" smtClean="0"/>
              <a:t>Making sure that the amount of insurance that you carry is enough to cover all of your property at its Replacement Cost Value.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914400"/>
            <a:ext cx="8001000" cy="9906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Valuation of Property</a:t>
            </a:r>
            <a:b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b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Under Federated’s ARB Policy</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1905000"/>
            <a:ext cx="8001000" cy="3611563"/>
          </a:xfrm>
        </p:spPr>
        <p:txBody>
          <a:bodyPr/>
          <a:lstStyle/>
          <a:p>
            <a:endParaRPr lang="en-US" dirty="0" smtClean="0"/>
          </a:p>
          <a:p>
            <a:r>
              <a:rPr lang="en-US" dirty="0" smtClean="0"/>
              <a:t>Blank Material</a:t>
            </a:r>
          </a:p>
          <a:p>
            <a:endParaRPr lang="en-US" dirty="0"/>
          </a:p>
          <a:p>
            <a:r>
              <a:rPr lang="en-US" dirty="0" smtClean="0"/>
              <a:t>Actual Cash Value (ACV)</a:t>
            </a:r>
          </a:p>
          <a:p>
            <a:endParaRPr lang="en-US" dirty="0"/>
          </a:p>
          <a:p>
            <a:r>
              <a:rPr lang="en-US" dirty="0" smtClean="0"/>
              <a:t>Replacement Cost Value(RCV)</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914400"/>
            <a:ext cx="8001000" cy="9906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Proactive Tips When Hiring A Contractor</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457200" y="2286000"/>
            <a:ext cx="8534400" cy="3611563"/>
          </a:xfrm>
        </p:spPr>
        <p:txBody>
          <a:bodyPr>
            <a:noAutofit/>
          </a:bodyPr>
          <a:lstStyle/>
          <a:p>
            <a:r>
              <a:rPr lang="en-US" sz="2400" dirty="0" smtClean="0">
                <a:effectLst/>
              </a:rPr>
              <a:t>Determine the adequacy and competency of your prospective contractor.  (Check for appropriate licensing)</a:t>
            </a:r>
          </a:p>
          <a:p>
            <a:r>
              <a:rPr lang="en-US" sz="2400" dirty="0" smtClean="0">
                <a:effectLst/>
              </a:rPr>
              <a:t>Ask for a Hold Harmless Agreement from your contractor.</a:t>
            </a:r>
          </a:p>
          <a:p>
            <a:r>
              <a:rPr lang="en-US" sz="2400" dirty="0" smtClean="0">
                <a:effectLst/>
              </a:rPr>
              <a:t>Check adequacy of general liability limit on Certificate of Insurance.</a:t>
            </a:r>
          </a:p>
          <a:p>
            <a:r>
              <a:rPr lang="en-US" sz="2400" dirty="0" smtClean="0">
                <a:effectLst/>
              </a:rPr>
              <a:t>Check to ensure that Workers’ Compensation coverage is in place.</a:t>
            </a:r>
          </a:p>
          <a:p>
            <a:r>
              <a:rPr lang="en-US" sz="2400" dirty="0" smtClean="0">
                <a:effectLst/>
              </a:rPr>
              <a:t>Require evidence from contractor that they are complying with OSHA (Occupational Safety &amp; Health Administration) requirements.</a:t>
            </a:r>
            <a:endParaRPr lang="en-US" sz="2400" dirty="0">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457200" y="990600"/>
            <a:ext cx="8001000" cy="1066800"/>
          </a:xfrm>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Calibri" pitchFamily="34" charset="0"/>
              </a:rPr>
              <a:t>Federated Rural Electric  Insurance Exchange</a:t>
            </a:r>
            <a:endParaRPr lang="en-US" b="1" dirty="0">
              <a:solidFill>
                <a:schemeClr val="accent1">
                  <a:lumMod val="75000"/>
                </a:schemeClr>
              </a:solidFill>
              <a:effectLst>
                <a:outerShdw blurRad="38100" dist="38100" dir="2700000" algn="tl">
                  <a:srgbClr val="000000">
                    <a:alpha val="43137"/>
                  </a:srgbClr>
                </a:outerShdw>
              </a:effectLst>
              <a:latin typeface="Calibri" pitchFamily="34" charset="0"/>
            </a:endParaRPr>
          </a:p>
        </p:txBody>
      </p:sp>
      <p:pic>
        <p:nvPicPr>
          <p:cNvPr id="5" name="Picture 2" descr="slide6"/>
          <p:cNvPicPr>
            <a:picLocks noGrp="1" noChangeAspect="1" noChangeArrowheads="1"/>
          </p:cNvPicPr>
          <p:nvPr>
            <p:ph idx="1"/>
          </p:nvPr>
        </p:nvPicPr>
        <p:blipFill>
          <a:blip r:embed="rId3" cstate="screen"/>
          <a:srcRect l="12675" t="12500" r="17613" b="9375"/>
          <a:stretch>
            <a:fillRect/>
          </a:stretch>
        </p:blipFill>
        <p:spPr bwMode="auto">
          <a:xfrm>
            <a:off x="2209800" y="2057400"/>
            <a:ext cx="4495800" cy="3281226"/>
          </a:xfrm>
          <a:prstGeom prst="rect">
            <a:avLst/>
          </a:prstGeom>
          <a:ln>
            <a:noFill/>
          </a:ln>
          <a:effectLst>
            <a:softEdge rad="112500"/>
          </a:effectLst>
        </p:spPr>
      </p:pic>
      <p:sp>
        <p:nvSpPr>
          <p:cNvPr id="6" name="Title 1"/>
          <p:cNvSpPr txBox="1">
            <a:spLocks/>
          </p:cNvSpPr>
          <p:nvPr/>
        </p:nvSpPr>
        <p:spPr>
          <a:xfrm>
            <a:off x="533400" y="5334000"/>
            <a:ext cx="8001000" cy="914399"/>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rPr>
              <a:t>Founded by Cooperatives for Cooperatives</a:t>
            </a:r>
            <a:endParaRPr kumimoji="0" lang="en-US" sz="40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914400"/>
            <a:ext cx="8001000" cy="9906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Independent Contractor Agreements</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408237"/>
            <a:ext cx="8001000" cy="3611563"/>
          </a:xfrm>
        </p:spPr>
        <p:txBody>
          <a:bodyPr>
            <a:normAutofit/>
          </a:bodyPr>
          <a:lstStyle/>
          <a:p>
            <a:r>
              <a:rPr lang="en-US" dirty="0" smtClean="0">
                <a:effectLst/>
              </a:rPr>
              <a:t>Hold Harmless Agreement</a:t>
            </a:r>
          </a:p>
          <a:p>
            <a:r>
              <a:rPr lang="en-US" dirty="0" smtClean="0">
                <a:effectLst/>
              </a:rPr>
              <a:t>Name System as Additional Insured</a:t>
            </a:r>
          </a:p>
          <a:p>
            <a:r>
              <a:rPr lang="en-US" dirty="0" smtClean="0">
                <a:effectLst/>
              </a:rPr>
              <a:t>Adequate Limits</a:t>
            </a:r>
          </a:p>
          <a:p>
            <a:r>
              <a:rPr lang="en-US" dirty="0" smtClean="0">
                <a:effectLst/>
              </a:rPr>
              <a:t>Remember to seek legal assistance when drawing up contracts with independent contractors.</a:t>
            </a:r>
            <a:endParaRPr lang="en-US" dirty="0">
              <a:effectLst/>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Public Electrical Contact Accidents</a:t>
            </a:r>
            <a:endParaRPr lang="en-US" dirty="0"/>
          </a:p>
        </p:txBody>
      </p:sp>
      <p:graphicFrame>
        <p:nvGraphicFramePr>
          <p:cNvPr id="1027" name="Object 3"/>
          <p:cNvGraphicFramePr>
            <a:graphicFrameLocks noChangeAspect="1"/>
          </p:cNvGraphicFramePr>
          <p:nvPr/>
        </p:nvGraphicFramePr>
        <p:xfrm>
          <a:off x="4648199" y="2133600"/>
          <a:ext cx="4419600" cy="2469415"/>
        </p:xfrm>
        <a:graphic>
          <a:graphicData uri="http://schemas.openxmlformats.org/presentationml/2006/ole">
            <mc:AlternateContent xmlns:mc="http://schemas.openxmlformats.org/markup-compatibility/2006">
              <mc:Choice xmlns:v="urn:schemas-microsoft-com:vml" Requires="v">
                <p:oleObj spid="_x0000_s1032" name="Picture" r:id="rId4" imgW="6858000" imgH="5029200" progId="Word.Picture.8">
                  <p:embed/>
                </p:oleObj>
              </mc:Choice>
              <mc:Fallback>
                <p:oleObj name="Picture" r:id="rId4" imgW="6858000" imgH="5029200" progId="Word.Picture.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r="2267" b="14911"/>
                      <a:stretch>
                        <a:fillRect/>
                      </a:stretch>
                    </p:blipFill>
                    <p:spPr bwMode="auto">
                      <a:xfrm>
                        <a:off x="4648199" y="2133600"/>
                        <a:ext cx="4419600" cy="24694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806950" y="4731603"/>
            <a:ext cx="3962400" cy="830997"/>
          </a:xfrm>
          <a:prstGeom prst="rect">
            <a:avLst/>
          </a:prstGeom>
          <a:noFill/>
        </p:spPr>
        <p:txBody>
          <a:bodyPr wrap="square" rtlCol="0">
            <a:spAutoFit/>
          </a:bodyPr>
          <a:lstStyle/>
          <a:p>
            <a:pPr algn="ctr"/>
            <a:r>
              <a:rPr lang="en-US" sz="2400" b="1" dirty="0" smtClean="0">
                <a:solidFill>
                  <a:schemeClr val="accent1">
                    <a:lumMod val="75000"/>
                  </a:schemeClr>
                </a:solidFill>
                <a:latin typeface="Calibri" pitchFamily="34" charset="0"/>
              </a:rPr>
              <a:t>January-June 2013</a:t>
            </a:r>
          </a:p>
          <a:p>
            <a:pPr algn="ctr"/>
            <a:r>
              <a:rPr lang="en-US" sz="2400" b="1" dirty="0" smtClean="0">
                <a:solidFill>
                  <a:schemeClr val="accent1">
                    <a:lumMod val="75000"/>
                  </a:schemeClr>
                </a:solidFill>
                <a:latin typeface="Calibri" pitchFamily="34" charset="0"/>
              </a:rPr>
              <a:t>38 Incidents</a:t>
            </a:r>
            <a:endParaRPr lang="en-US" sz="2400" b="1" dirty="0">
              <a:solidFill>
                <a:schemeClr val="accent1">
                  <a:lumMod val="75000"/>
                </a:schemeClr>
              </a:solidFill>
              <a:latin typeface="Calibri" pitchFamily="34" charset="0"/>
            </a:endParaRPr>
          </a:p>
        </p:txBody>
      </p:sp>
      <p:graphicFrame>
        <p:nvGraphicFramePr>
          <p:cNvPr id="1028" name="Object 4"/>
          <p:cNvGraphicFramePr>
            <a:graphicFrameLocks noChangeAspect="1"/>
          </p:cNvGraphicFramePr>
          <p:nvPr/>
        </p:nvGraphicFramePr>
        <p:xfrm>
          <a:off x="0" y="2133601"/>
          <a:ext cx="4419600" cy="2463800"/>
        </p:xfrm>
        <a:graphic>
          <a:graphicData uri="http://schemas.openxmlformats.org/presentationml/2006/ole">
            <mc:AlternateContent xmlns:mc="http://schemas.openxmlformats.org/markup-compatibility/2006">
              <mc:Choice xmlns:v="urn:schemas-microsoft-com:vml" Requires="v">
                <p:oleObj spid="_x0000_s1033" name="Picture" r:id="rId6" imgW="6858000" imgH="5029200" progId="Word.Picture.8">
                  <p:embed/>
                </p:oleObj>
              </mc:Choice>
              <mc:Fallback>
                <p:oleObj name="Picture" r:id="rId6" imgW="6858000" imgH="5029200" progId="Word.Picture.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r="2267" b="14911"/>
                      <a:stretch>
                        <a:fillRect/>
                      </a:stretch>
                    </p:blipFill>
                    <p:spPr bwMode="auto">
                      <a:xfrm>
                        <a:off x="0" y="2133601"/>
                        <a:ext cx="4419600" cy="2463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304800" y="4724400"/>
            <a:ext cx="3962400" cy="830997"/>
          </a:xfrm>
          <a:prstGeom prst="rect">
            <a:avLst/>
          </a:prstGeom>
          <a:noFill/>
        </p:spPr>
        <p:txBody>
          <a:bodyPr wrap="square" rtlCol="0">
            <a:spAutoFit/>
          </a:bodyPr>
          <a:lstStyle/>
          <a:p>
            <a:pPr algn="ctr"/>
            <a:r>
              <a:rPr lang="en-US" sz="2400" b="1" dirty="0" smtClean="0">
                <a:solidFill>
                  <a:schemeClr val="accent1">
                    <a:lumMod val="75000"/>
                  </a:schemeClr>
                </a:solidFill>
                <a:latin typeface="Calibri" pitchFamily="34" charset="0"/>
              </a:rPr>
              <a:t>January-June 2012</a:t>
            </a:r>
          </a:p>
          <a:p>
            <a:pPr algn="ctr"/>
            <a:r>
              <a:rPr lang="en-US" sz="2400" b="1" dirty="0" smtClean="0">
                <a:solidFill>
                  <a:schemeClr val="accent1">
                    <a:lumMod val="75000"/>
                  </a:schemeClr>
                </a:solidFill>
                <a:latin typeface="Calibri" pitchFamily="34" charset="0"/>
              </a:rPr>
              <a:t>48 Incidents</a:t>
            </a:r>
            <a:endParaRPr lang="en-US" sz="2400" b="1" dirty="0">
              <a:solidFill>
                <a:schemeClr val="accent1">
                  <a:lumMod val="75000"/>
                </a:schemeClr>
              </a:solidFill>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MYK Safe Electricity Logo.tif"/>
          <p:cNvPicPr>
            <a:picLocks noChangeAspect="1"/>
          </p:cNvPicPr>
          <p:nvPr/>
        </p:nvPicPr>
        <p:blipFill>
          <a:blip r:embed="rId3" cstate="screen"/>
          <a:stretch>
            <a:fillRect/>
          </a:stretch>
        </p:blipFill>
        <p:spPr>
          <a:xfrm>
            <a:off x="1652016" y="2209800"/>
            <a:ext cx="6120384" cy="1862634"/>
          </a:xfrm>
          <a:prstGeom prst="rect">
            <a:avLst/>
          </a:prstGeom>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382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Member Benefits</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normAutofit fontScale="85000" lnSpcReduction="10000"/>
          </a:bodyPr>
          <a:lstStyle/>
          <a:p>
            <a:r>
              <a:rPr lang="en-US" dirty="0" smtClean="0">
                <a:effectLst/>
              </a:rPr>
              <a:t>Comprehensive SafeElectricity.org Web Site</a:t>
            </a:r>
          </a:p>
          <a:p>
            <a:r>
              <a:rPr lang="en-US" dirty="0" smtClean="0">
                <a:effectLst/>
              </a:rPr>
              <a:t>Television and radio public service announcements (PSAs)</a:t>
            </a:r>
          </a:p>
          <a:p>
            <a:r>
              <a:rPr lang="en-US" dirty="0" smtClean="0">
                <a:effectLst/>
              </a:rPr>
              <a:t>Print PSA and Billboard Designs</a:t>
            </a:r>
          </a:p>
          <a:p>
            <a:r>
              <a:rPr lang="en-US" dirty="0" smtClean="0">
                <a:effectLst/>
              </a:rPr>
              <a:t>News Releases, articles and photo library</a:t>
            </a:r>
          </a:p>
          <a:p>
            <a:r>
              <a:rPr lang="en-US" dirty="0" smtClean="0">
                <a:effectLst/>
              </a:rPr>
              <a:t>Video productions and streaming Web videos</a:t>
            </a:r>
          </a:p>
          <a:p>
            <a:r>
              <a:rPr lang="en-US" dirty="0" smtClean="0">
                <a:effectLst/>
              </a:rPr>
              <a:t>Most program elements available in Spanish</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38200"/>
            <a:ext cx="8001000" cy="9906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rPr>
              <a:t>Programs &amp; Features</a:t>
            </a:r>
            <a:endParaRPr kumimoji="0" lang="en-US" sz="4400" b="1" i="0" u="none" strike="noStrike" kern="1200" cap="none" spc="0" normalizeH="0" baseline="0" noProof="0" dirty="0">
              <a:ln>
                <a:noFill/>
              </a:ln>
              <a:solidFill>
                <a:schemeClr val="accent1">
                  <a:lumMod val="75000"/>
                </a:schemeClr>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a:spLocks noGrp="1"/>
          </p:cNvSpPr>
          <p:nvPr>
            <p:ph idx="1"/>
          </p:nvPr>
        </p:nvSpPr>
        <p:spPr>
          <a:xfrm>
            <a:off x="685800" y="2286000"/>
            <a:ext cx="8001000" cy="3611563"/>
          </a:xfrm>
        </p:spPr>
        <p:txBody>
          <a:bodyPr>
            <a:normAutofit fontScale="92500"/>
          </a:bodyPr>
          <a:lstStyle/>
          <a:p>
            <a:r>
              <a:rPr lang="en-US" dirty="0" smtClean="0">
                <a:effectLst/>
              </a:rPr>
              <a:t>“Teach Learn Care TLC” Campaign.</a:t>
            </a:r>
          </a:p>
          <a:p>
            <a:r>
              <a:rPr lang="en-US" dirty="0" smtClean="0">
                <a:effectLst/>
              </a:rPr>
              <a:t>Customizable PowerPoint Presentations.</a:t>
            </a:r>
          </a:p>
          <a:p>
            <a:r>
              <a:rPr lang="en-US" dirty="0" smtClean="0">
                <a:effectLst/>
              </a:rPr>
              <a:t>Program activity guides including: co-branding suggestions, tips on contacting media, how to place PSAs and much more.</a:t>
            </a:r>
          </a:p>
          <a:p>
            <a:r>
              <a:rPr lang="en-US" dirty="0" smtClean="0">
                <a:effectLst/>
              </a:rPr>
              <a:t>Video productions for use at events, presentations, annual meetings, etc.</a:t>
            </a:r>
            <a:endParaRPr lang="en-US" dirty="0">
              <a:effectLst/>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295400" y="1066800"/>
            <a:ext cx="6705600" cy="5029200"/>
          </a:xfrm>
          <a:prstGeom prst="rect">
            <a:avLst/>
          </a:prstGeom>
          <a:noFill/>
          <a:ln w="9525">
            <a:noFill/>
            <a:miter lim="800000"/>
            <a:headEnd/>
            <a:tailEnd/>
          </a:ln>
          <a:effectLst/>
        </p:spPr>
      </p:pic>
      <p:sp>
        <p:nvSpPr>
          <p:cNvPr id="3" name="Oval 2"/>
          <p:cNvSpPr/>
          <p:nvPr/>
        </p:nvSpPr>
        <p:spPr>
          <a:xfrm>
            <a:off x="3733800" y="1828800"/>
            <a:ext cx="2971800" cy="449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screen"/>
          <a:srcRect/>
          <a:stretch>
            <a:fillRect/>
          </a:stretch>
        </p:blipFill>
        <p:spPr bwMode="auto">
          <a:xfrm>
            <a:off x="1298448" y="1069848"/>
            <a:ext cx="6707418" cy="5029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screen"/>
          <a:srcRect/>
          <a:stretch>
            <a:fillRect/>
          </a:stretch>
        </p:blipFill>
        <p:spPr bwMode="auto">
          <a:xfrm>
            <a:off x="1600200" y="1069848"/>
            <a:ext cx="5916706" cy="5029200"/>
          </a:xfrm>
          <a:prstGeom prst="rect">
            <a:avLst/>
          </a:prstGeom>
          <a:noFill/>
          <a:ln w="9525">
            <a:noFill/>
            <a:miter lim="800000"/>
            <a:headEnd/>
            <a:tailEnd/>
          </a:ln>
          <a:effectLst/>
        </p:spPr>
      </p:pic>
      <p:sp>
        <p:nvSpPr>
          <p:cNvPr id="3" name="Oval 2"/>
          <p:cNvSpPr/>
          <p:nvPr/>
        </p:nvSpPr>
        <p:spPr>
          <a:xfrm>
            <a:off x="4800600" y="3200400"/>
            <a:ext cx="1905000" cy="3124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screen"/>
          <a:srcRect/>
          <a:stretch>
            <a:fillRect/>
          </a:stretch>
        </p:blipFill>
        <p:spPr bwMode="auto">
          <a:xfrm>
            <a:off x="1066800" y="1069848"/>
            <a:ext cx="6992522" cy="5029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screen"/>
          <a:srcRect/>
          <a:stretch>
            <a:fillRect/>
          </a:stretch>
        </p:blipFill>
        <p:spPr bwMode="auto">
          <a:xfrm>
            <a:off x="1500130" y="1069848"/>
            <a:ext cx="6119870" cy="5029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History of Federated</a:t>
            </a:r>
            <a:endParaRPr lang="en-US" dirty="0">
              <a:latin typeface="Calibri" pitchFamily="34" charset="0"/>
            </a:endParaRPr>
          </a:p>
        </p:txBody>
      </p:sp>
      <p:pic>
        <p:nvPicPr>
          <p:cNvPr id="4" name="Picture 5" descr="slide6"/>
          <p:cNvPicPr>
            <a:picLocks noGrp="1" noChangeAspect="1" noChangeArrowheads="1"/>
          </p:cNvPicPr>
          <p:nvPr>
            <p:ph idx="1"/>
          </p:nvPr>
        </p:nvPicPr>
        <p:blipFill>
          <a:blip r:embed="rId3" cstate="screen"/>
          <a:srcRect/>
          <a:stretch>
            <a:fillRect/>
          </a:stretch>
        </p:blipFill>
        <p:spPr bwMode="auto">
          <a:xfrm>
            <a:off x="1066800" y="1905000"/>
            <a:ext cx="3048137" cy="4039063"/>
          </a:xfrm>
          <a:prstGeom prst="rect">
            <a:avLst/>
          </a:prstGeom>
          <a:noFill/>
        </p:spPr>
      </p:pic>
      <p:sp>
        <p:nvSpPr>
          <p:cNvPr id="6" name="Rectangle 3"/>
          <p:cNvSpPr txBox="1">
            <a:spLocks noChangeArrowheads="1"/>
          </p:cNvSpPr>
          <p:nvPr/>
        </p:nvSpPr>
        <p:spPr>
          <a:xfrm>
            <a:off x="4343400" y="2133600"/>
            <a:ext cx="44196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	</a:t>
            </a:r>
            <a:r>
              <a:rPr kumimoji="0" lang="en-US" sz="28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Calibri" pitchFamily="34" charset="0"/>
              </a:rPr>
              <a:t>In 1958, Bill Thomas, Federated’s first GM, envisioned that the formation of Federated as one of the greatest assets to our cooperative members.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n-lt"/>
                <a:ea typeface="+mn-ea"/>
                <a:cs typeface="+mn-cs"/>
              </a:rPr>
              <a:t>      </a:t>
            </a:r>
            <a:endParaRPr kumimoji="0" lang="en-US" sz="3600" b="0"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screen"/>
          <a:srcRect/>
          <a:stretch>
            <a:fillRect/>
          </a:stretch>
        </p:blipFill>
        <p:spPr bwMode="auto">
          <a:xfrm>
            <a:off x="1219200" y="1069848"/>
            <a:ext cx="6705600" cy="5029200"/>
          </a:xfrm>
          <a:prstGeom prst="rect">
            <a:avLst/>
          </a:prstGeom>
          <a:noFill/>
          <a:ln w="9525">
            <a:noFill/>
            <a:miter lim="800000"/>
            <a:headEnd/>
            <a:tailEnd/>
          </a:ln>
          <a:effectLst/>
        </p:spPr>
      </p:pic>
      <p:sp>
        <p:nvSpPr>
          <p:cNvPr id="3" name="Oval 2"/>
          <p:cNvSpPr/>
          <p:nvPr/>
        </p:nvSpPr>
        <p:spPr>
          <a:xfrm>
            <a:off x="3352800" y="3886200"/>
            <a:ext cx="335280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screen"/>
          <a:srcRect/>
          <a:stretch>
            <a:fillRect/>
          </a:stretch>
        </p:blipFill>
        <p:spPr bwMode="auto">
          <a:xfrm>
            <a:off x="960168" y="1066800"/>
            <a:ext cx="7193232" cy="5029200"/>
          </a:xfrm>
          <a:prstGeom prst="rect">
            <a:avLst/>
          </a:prstGeom>
          <a:noFill/>
          <a:ln w="9525">
            <a:noFill/>
            <a:miter lim="800000"/>
            <a:headEnd/>
            <a:tailEnd/>
          </a:ln>
          <a:effectLst/>
        </p:spPr>
      </p:pic>
      <p:sp>
        <p:nvSpPr>
          <p:cNvPr id="3" name="Oval 2"/>
          <p:cNvSpPr/>
          <p:nvPr/>
        </p:nvSpPr>
        <p:spPr>
          <a:xfrm>
            <a:off x="2743200" y="1828800"/>
            <a:ext cx="1295400" cy="1981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screen"/>
          <a:srcRect/>
          <a:stretch>
            <a:fillRect/>
          </a:stretch>
        </p:blipFill>
        <p:spPr bwMode="auto">
          <a:xfrm>
            <a:off x="1374648" y="1069848"/>
            <a:ext cx="6397752" cy="5026152"/>
          </a:xfrm>
          <a:prstGeom prst="rect">
            <a:avLst/>
          </a:prstGeom>
          <a:noFill/>
          <a:ln w="9525">
            <a:noFill/>
            <a:miter lim="800000"/>
            <a:headEnd/>
            <a:tailEnd/>
          </a:ln>
          <a:effectLst/>
        </p:spPr>
      </p:pic>
      <p:sp>
        <p:nvSpPr>
          <p:cNvPr id="3" name="Oval 2"/>
          <p:cNvSpPr/>
          <p:nvPr/>
        </p:nvSpPr>
        <p:spPr>
          <a:xfrm>
            <a:off x="838200" y="2819400"/>
            <a:ext cx="7467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screen"/>
          <a:srcRect/>
          <a:stretch>
            <a:fillRect/>
          </a:stretch>
        </p:blipFill>
        <p:spPr bwMode="auto">
          <a:xfrm>
            <a:off x="1295400" y="1069848"/>
            <a:ext cx="6466114" cy="5029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screen"/>
          <a:srcRect/>
          <a:stretch>
            <a:fillRect/>
          </a:stretch>
        </p:blipFill>
        <p:spPr bwMode="auto">
          <a:xfrm>
            <a:off x="990600" y="1069848"/>
            <a:ext cx="7156383" cy="502920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2013 NRECA Safety Leadership Summit</a:t>
            </a:r>
            <a:endParaRPr lang="en-US" dirty="0"/>
          </a:p>
        </p:txBody>
      </p:sp>
      <p:pic>
        <p:nvPicPr>
          <p:cNvPr id="1027" name="Picture 3"/>
          <p:cNvPicPr>
            <a:picLocks noChangeAspect="1" noChangeArrowheads="1"/>
          </p:cNvPicPr>
          <p:nvPr/>
        </p:nvPicPr>
        <p:blipFill>
          <a:blip r:embed="rId3" cstate="screen"/>
          <a:srcRect/>
          <a:stretch>
            <a:fillRect/>
          </a:stretch>
        </p:blipFill>
        <p:spPr bwMode="auto">
          <a:xfrm>
            <a:off x="2438400" y="2133600"/>
            <a:ext cx="4495800" cy="4495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828800"/>
            <a:ext cx="8001000" cy="4191000"/>
          </a:xfrm>
        </p:spPr>
        <p:txBody>
          <a:bodyPr/>
          <a:lstStyle/>
          <a:p>
            <a:pPr marL="0" indent="0" algn="ctr">
              <a:buNone/>
            </a:pPr>
            <a:endParaRPr lang="en-US" dirty="0" smtClean="0"/>
          </a:p>
          <a:p>
            <a:pPr marL="0" indent="0" algn="ctr">
              <a:buNone/>
            </a:pPr>
            <a:r>
              <a:rPr lang="en-US" sz="4800" b="1" dirty="0" smtClean="0">
                <a:effectLst/>
              </a:rPr>
              <a:t>Thank You </a:t>
            </a:r>
          </a:p>
          <a:p>
            <a:pPr marL="0" indent="0" algn="ctr">
              <a:buNone/>
            </a:pPr>
            <a:r>
              <a:rPr lang="en-US" sz="4800" b="1" dirty="0" smtClean="0">
                <a:effectLst/>
              </a:rPr>
              <a:t>and Be Safe</a:t>
            </a:r>
            <a:r>
              <a:rPr lang="en-US" sz="4800" b="1" dirty="0">
                <a:effectLst/>
              </a:rPr>
              <a:t>!</a:t>
            </a:r>
            <a:endParaRPr lang="en-US" sz="4800" b="1" dirty="0" smtClean="0">
              <a:effectLst/>
            </a:endParaRPr>
          </a:p>
        </p:txBody>
      </p:sp>
    </p:spTree>
    <p:extLst>
      <p:ext uri="{BB962C8B-B14F-4D97-AF65-F5344CB8AC3E}">
        <p14:creationId xmlns:p14="http://schemas.microsoft.com/office/powerpoint/2010/main" val="3756713471"/>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8001000" cy="914399"/>
          </a:xfrm>
        </p:spPr>
        <p:txBody>
          <a:bodyPr/>
          <a:lstStyle/>
          <a:p>
            <a:r>
              <a:rPr lang="en-US" dirty="0" smtClean="0">
                <a:latin typeface="Calibri" pitchFamily="34" charset="0"/>
              </a:rPr>
              <a:t>History of Federated</a:t>
            </a:r>
            <a:endParaRPr lang="en-US" dirty="0">
              <a:latin typeface="Calibri" pitchFamily="34" charset="0"/>
            </a:endParaRPr>
          </a:p>
        </p:txBody>
      </p:sp>
      <p:sp>
        <p:nvSpPr>
          <p:cNvPr id="5" name="Rectangle 4"/>
          <p:cNvSpPr>
            <a:spLocks noChangeArrowheads="1"/>
          </p:cNvSpPr>
          <p:nvPr/>
        </p:nvSpPr>
        <p:spPr bwMode="auto">
          <a:xfrm>
            <a:off x="5334000" y="1905000"/>
            <a:ext cx="3505200" cy="3810000"/>
          </a:xfrm>
          <a:prstGeom prst="rect">
            <a:avLst/>
          </a:prstGeom>
          <a:noFill/>
          <a:ln w="9525">
            <a:noFill/>
            <a:miter lim="800000"/>
            <a:headEnd/>
            <a:tailEnd/>
          </a:ln>
          <a:effectLst/>
        </p:spPr>
        <p:txBody>
          <a:bodyPr lIns="92075" tIns="46038" rIns="92075" bIns="46038"/>
          <a:lstStyle/>
          <a:p>
            <a:pPr marL="457200" indent="-346075">
              <a:lnSpc>
                <a:spcPct val="90000"/>
              </a:lnSpc>
              <a:spcBef>
                <a:spcPct val="35000"/>
              </a:spcBef>
              <a:buClr>
                <a:srgbClr val="274D99"/>
              </a:buClr>
              <a:buSzPct val="80000"/>
            </a:pPr>
            <a:r>
              <a:rPr kumimoji="1" lang="en-US" sz="3000" dirty="0">
                <a:solidFill>
                  <a:srgbClr val="663300"/>
                </a:solidFill>
                <a:latin typeface="Georgia" pitchFamily="18" charset="0"/>
              </a:rPr>
              <a:t>	</a:t>
            </a:r>
            <a:r>
              <a:rPr lang="en-US" sz="2400" b="1" dirty="0" smtClean="0">
                <a:solidFill>
                  <a:schemeClr val="tx2"/>
                </a:solidFill>
                <a:effectLst>
                  <a:outerShdw blurRad="38100" dist="38100" dir="2700000" algn="tl">
                    <a:srgbClr val="000000">
                      <a:alpha val="43137"/>
                    </a:srgbClr>
                  </a:outerShdw>
                </a:effectLst>
                <a:latin typeface="Calibri" pitchFamily="34" charset="0"/>
              </a:rPr>
              <a:t>On July 20, 1959 Federated received a license to do business in Wisconsin. </a:t>
            </a:r>
          </a:p>
          <a:p>
            <a:pPr marL="457200" indent="-346075">
              <a:lnSpc>
                <a:spcPct val="90000"/>
              </a:lnSpc>
              <a:spcBef>
                <a:spcPct val="35000"/>
              </a:spcBef>
              <a:buClr>
                <a:srgbClr val="274D99"/>
              </a:buClr>
              <a:buSzPct val="80000"/>
            </a:pPr>
            <a:r>
              <a:rPr lang="en-US" sz="2400" dirty="0" smtClean="0">
                <a:solidFill>
                  <a:schemeClr val="tx2"/>
                </a:solidFill>
                <a:effectLst>
                  <a:outerShdw blurRad="38100" dist="38100" dir="2700000" algn="tl">
                    <a:srgbClr val="000000">
                      <a:alpha val="43137"/>
                    </a:srgbClr>
                  </a:outerShdw>
                </a:effectLst>
                <a:latin typeface="Calibri" pitchFamily="34" charset="0"/>
              </a:rPr>
              <a:t>	</a:t>
            </a:r>
            <a:r>
              <a:rPr lang="en-US" sz="2000" u="sng" dirty="0" smtClean="0">
                <a:solidFill>
                  <a:schemeClr val="tx2"/>
                </a:solidFill>
                <a:effectLst>
                  <a:outerShdw blurRad="38100" dist="38100" dir="2700000" algn="tl">
                    <a:srgbClr val="000000">
                      <a:alpha val="43137"/>
                    </a:srgbClr>
                  </a:outerShdw>
                </a:effectLst>
                <a:latin typeface="Calibri" pitchFamily="34" charset="0"/>
              </a:rPr>
              <a:t>This is the first license in the nation’s history issued to an organization of electric cooperatives.</a:t>
            </a:r>
            <a:endParaRPr kumimoji="1" lang="en-US" sz="2000" u="sng" dirty="0" smtClean="0">
              <a:solidFill>
                <a:schemeClr val="tx2"/>
              </a:solidFill>
              <a:effectLst>
                <a:outerShdw blurRad="38100" dist="38100" dir="2700000" algn="tl">
                  <a:srgbClr val="000000">
                    <a:alpha val="43137"/>
                  </a:srgbClr>
                </a:outerShdw>
              </a:effectLst>
              <a:latin typeface="Calibri" pitchFamily="34" charset="0"/>
            </a:endParaRPr>
          </a:p>
          <a:p>
            <a:pPr marL="457200" indent="-346075">
              <a:lnSpc>
                <a:spcPct val="90000"/>
              </a:lnSpc>
              <a:spcBef>
                <a:spcPct val="35000"/>
              </a:spcBef>
              <a:buClr>
                <a:srgbClr val="274D99"/>
              </a:buClr>
              <a:buSzPct val="80000"/>
            </a:pPr>
            <a:endParaRPr kumimoji="1" lang="en-US" sz="2800" dirty="0">
              <a:solidFill>
                <a:srgbClr val="663300"/>
              </a:solidFill>
              <a:latin typeface="Georgia" pitchFamily="18" charset="0"/>
            </a:endParaRPr>
          </a:p>
        </p:txBody>
      </p:sp>
      <p:pic>
        <p:nvPicPr>
          <p:cNvPr id="7" name="Picture 5" descr="slide7"/>
          <p:cNvPicPr>
            <a:picLocks noChangeAspect="1" noChangeArrowheads="1"/>
          </p:cNvPicPr>
          <p:nvPr/>
        </p:nvPicPr>
        <p:blipFill>
          <a:blip r:embed="rId3" cstate="screen"/>
          <a:srcRect/>
          <a:stretch>
            <a:fillRect/>
          </a:stretch>
        </p:blipFill>
        <p:spPr bwMode="auto">
          <a:xfrm>
            <a:off x="457200" y="1676400"/>
            <a:ext cx="5181600" cy="4039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History of Federated</a:t>
            </a:r>
            <a:endParaRPr lang="en-US" dirty="0">
              <a:latin typeface="Calibri" pitchFamily="34" charset="0"/>
            </a:endParaRPr>
          </a:p>
        </p:txBody>
      </p:sp>
      <p:sp>
        <p:nvSpPr>
          <p:cNvPr id="3" name="Content Placeholder 2"/>
          <p:cNvSpPr>
            <a:spLocks noGrp="1"/>
          </p:cNvSpPr>
          <p:nvPr>
            <p:ph idx="1"/>
          </p:nvPr>
        </p:nvSpPr>
        <p:spPr>
          <a:xfrm>
            <a:off x="5181600" y="2590800"/>
            <a:ext cx="3810000" cy="3048000"/>
          </a:xfrm>
        </p:spPr>
        <p:txBody>
          <a:bodyPr>
            <a:normAutofit/>
          </a:bodyPr>
          <a:lstStyle/>
          <a:p>
            <a:pPr>
              <a:buNone/>
            </a:pPr>
            <a:r>
              <a:rPr lang="en-US" dirty="0" smtClean="0"/>
              <a:t>	</a:t>
            </a:r>
            <a:r>
              <a:rPr lang="en-US" sz="2800" dirty="0" smtClean="0">
                <a:latin typeface="Calibri" pitchFamily="34" charset="0"/>
              </a:rPr>
              <a:t>Today, Federated has a 84.8% market share of  rural electric utilities in 42 states. </a:t>
            </a:r>
          </a:p>
          <a:p>
            <a:pPr>
              <a:buNone/>
            </a:pPr>
            <a:endParaRPr lang="en-US" sz="2800" dirty="0">
              <a:latin typeface="Calibri" pitchFamily="34" charset="0"/>
            </a:endParaRPr>
          </a:p>
        </p:txBody>
      </p:sp>
      <p:pic>
        <p:nvPicPr>
          <p:cNvPr id="1027" name="Picture 3"/>
          <p:cNvPicPr>
            <a:picLocks noChangeAspect="1" noChangeArrowheads="1"/>
          </p:cNvPicPr>
          <p:nvPr/>
        </p:nvPicPr>
        <p:blipFill>
          <a:blip r:embed="rId3" cstate="screen"/>
          <a:srcRect/>
          <a:stretch>
            <a:fillRect/>
          </a:stretch>
        </p:blipFill>
        <p:spPr bwMode="auto">
          <a:xfrm>
            <a:off x="304800" y="2133600"/>
            <a:ext cx="5016915" cy="3226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History of Federated</a:t>
            </a:r>
            <a:endParaRPr lang="en-US" dirty="0">
              <a:latin typeface="Calibri" pitchFamily="34" charset="0"/>
            </a:endParaRPr>
          </a:p>
        </p:txBody>
      </p:sp>
      <p:sp>
        <p:nvSpPr>
          <p:cNvPr id="3" name="Content Placeholder 2"/>
          <p:cNvSpPr>
            <a:spLocks noGrp="1"/>
          </p:cNvSpPr>
          <p:nvPr>
            <p:ph idx="1"/>
          </p:nvPr>
        </p:nvSpPr>
        <p:spPr>
          <a:xfrm>
            <a:off x="5334000" y="2209800"/>
            <a:ext cx="3505200" cy="3810000"/>
          </a:xfrm>
        </p:spPr>
        <p:txBody>
          <a:bodyPr>
            <a:normAutofit/>
          </a:bodyPr>
          <a:lstStyle/>
          <a:p>
            <a:pPr>
              <a:buNone/>
            </a:pPr>
            <a:r>
              <a:rPr lang="en-US" sz="2400" dirty="0" smtClean="0">
                <a:latin typeface="Calibri" pitchFamily="34" charset="0"/>
              </a:rPr>
              <a:t>	In 1999, Federated converted from a Wisconsin stock insurer to a Kansas reciprocal insurance exchange … </a:t>
            </a:r>
            <a:r>
              <a:rPr lang="en-US" sz="2400" u="sng" dirty="0" smtClean="0">
                <a:latin typeface="Calibri" pitchFamily="34" charset="0"/>
              </a:rPr>
              <a:t>a cooperative owned and operated insurance company.</a:t>
            </a:r>
            <a:endParaRPr lang="en-US" sz="2400" u="sng" dirty="0">
              <a:latin typeface="Calibri" pitchFamily="34" charset="0"/>
            </a:endParaRPr>
          </a:p>
        </p:txBody>
      </p:sp>
      <p:pic>
        <p:nvPicPr>
          <p:cNvPr id="4" name="Picture 7" descr="slide16"/>
          <p:cNvPicPr>
            <a:picLocks noChangeAspect="1" noChangeArrowheads="1"/>
          </p:cNvPicPr>
          <p:nvPr/>
        </p:nvPicPr>
        <p:blipFill>
          <a:blip r:embed="rId3" cstate="screen"/>
          <a:srcRect l="5001" t="31118" r="44990" b="21093"/>
          <a:stretch>
            <a:fillRect/>
          </a:stretch>
        </p:blipFill>
        <p:spPr bwMode="auto">
          <a:xfrm>
            <a:off x="457200" y="1981200"/>
            <a:ext cx="4890977"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itchFamily="34" charset="0"/>
              </a:rPr>
              <a:t>How we do Business</a:t>
            </a:r>
            <a:endParaRPr lang="en-US" dirty="0">
              <a:latin typeface="Calibri" pitchFamily="34" charset="0"/>
            </a:endParaRPr>
          </a:p>
        </p:txBody>
      </p:sp>
      <p:graphicFrame>
        <p:nvGraphicFramePr>
          <p:cNvPr id="4" name="Content Placeholder 3"/>
          <p:cNvGraphicFramePr>
            <a:graphicFrameLocks noGrp="1"/>
          </p:cNvGraphicFramePr>
          <p:nvPr>
            <p:ph idx="1"/>
          </p:nvPr>
        </p:nvGraphicFramePr>
        <p:xfrm>
          <a:off x="685800" y="1828800"/>
          <a:ext cx="8001000" cy="4876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38200"/>
            <a:ext cx="8229600" cy="914399"/>
          </a:xfrm>
        </p:spPr>
        <p:txBody>
          <a:bodyPr>
            <a:normAutofit/>
          </a:bodyPr>
          <a:lstStyle/>
          <a:p>
            <a:r>
              <a:rPr lang="en-US" dirty="0" smtClean="0">
                <a:latin typeface="Calibri" pitchFamily="34" charset="0"/>
              </a:rPr>
              <a:t>Loss Control Contributions</a:t>
            </a:r>
            <a:endParaRPr lang="en-US" dirty="0">
              <a:latin typeface="Calibri" pitchFamily="34" charset="0"/>
            </a:endParaRPr>
          </a:p>
        </p:txBody>
      </p:sp>
      <p:sp>
        <p:nvSpPr>
          <p:cNvPr id="3" name="Content Placeholder 2"/>
          <p:cNvSpPr>
            <a:spLocks noGrp="1"/>
          </p:cNvSpPr>
          <p:nvPr>
            <p:ph idx="1"/>
          </p:nvPr>
        </p:nvSpPr>
        <p:spPr>
          <a:xfrm>
            <a:off x="685800" y="1828800"/>
            <a:ext cx="8001000" cy="4191000"/>
          </a:xfrm>
        </p:spPr>
        <p:txBody>
          <a:bodyPr>
            <a:normAutofit/>
          </a:bodyPr>
          <a:lstStyle/>
          <a:p>
            <a:pPr>
              <a:buFont typeface="Times" charset="0"/>
              <a:buNone/>
              <a:defRPr/>
            </a:pPr>
            <a:r>
              <a:rPr lang="en-US" i="1" dirty="0" smtClean="0"/>
              <a:t>	</a:t>
            </a:r>
            <a:r>
              <a:rPr lang="en-US" sz="3000" i="1" dirty="0" smtClean="0">
                <a:latin typeface="Calibri" pitchFamily="34" charset="0"/>
              </a:rPr>
              <a:t>Each year Federated sets aside a portion of our member’s premiums to be returned to statewide associations in support of the safety and training programs provided. </a:t>
            </a:r>
          </a:p>
          <a:p>
            <a:pPr>
              <a:buFont typeface="Times" charset="0"/>
              <a:buNone/>
              <a:defRPr/>
            </a:pPr>
            <a:endParaRPr lang="en-US" i="1" dirty="0" smtClean="0">
              <a:latin typeface="Calibri" pitchFamily="34" charset="0"/>
            </a:endParaRPr>
          </a:p>
          <a:p>
            <a:pPr algn="ctr">
              <a:buFont typeface="Times" charset="0"/>
              <a:buNone/>
              <a:defRPr/>
            </a:pPr>
            <a:r>
              <a:rPr lang="en-US" sz="3600" u="sng" dirty="0" smtClean="0">
                <a:latin typeface="Calibri" pitchFamily="34" charset="0"/>
              </a:rPr>
              <a:t>Since Inception $42 Million</a:t>
            </a:r>
          </a:p>
          <a:p>
            <a:pPr>
              <a:buFont typeface="Times" charset="0"/>
              <a:buNone/>
              <a:defRP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latin typeface="Calibri" pitchFamily="34" charset="0"/>
              </a:rPr>
              <a:t>Member Economic Participation</a:t>
            </a:r>
            <a:endParaRPr lang="en-US" dirty="0">
              <a:latin typeface="Calibri" pitchFamily="34" charset="0"/>
            </a:endParaRPr>
          </a:p>
        </p:txBody>
      </p:sp>
      <p:sp>
        <p:nvSpPr>
          <p:cNvPr id="3" name="Content Placeholder 2"/>
          <p:cNvSpPr>
            <a:spLocks noGrp="1"/>
          </p:cNvSpPr>
          <p:nvPr>
            <p:ph idx="1"/>
          </p:nvPr>
        </p:nvSpPr>
        <p:spPr>
          <a:xfrm>
            <a:off x="533400" y="1828800"/>
            <a:ext cx="8001000" cy="4191000"/>
          </a:xfrm>
        </p:spPr>
        <p:txBody>
          <a:bodyPr>
            <a:normAutofit fontScale="85000" lnSpcReduction="20000"/>
          </a:bodyPr>
          <a:lstStyle/>
          <a:p>
            <a:pPr lvl="1" algn="ctr">
              <a:buNone/>
            </a:pPr>
            <a:endParaRPr lang="en-US" sz="3400" b="1" dirty="0" smtClean="0"/>
          </a:p>
          <a:p>
            <a:pPr lvl="1" algn="ctr">
              <a:buNone/>
            </a:pPr>
            <a:r>
              <a:rPr lang="en-US" sz="4700" b="1" dirty="0" err="1" smtClean="0">
                <a:latin typeface="Calibri" pitchFamily="34" charset="0"/>
              </a:rPr>
              <a:t>Federated’s</a:t>
            </a:r>
            <a:r>
              <a:rPr lang="en-US" sz="4700" b="1" dirty="0" smtClean="0">
                <a:latin typeface="Calibri" pitchFamily="34" charset="0"/>
              </a:rPr>
              <a:t> 2012 Margins</a:t>
            </a:r>
          </a:p>
          <a:p>
            <a:pPr lvl="1" algn="ctr">
              <a:buNone/>
            </a:pPr>
            <a:r>
              <a:rPr lang="en-US" sz="5200" dirty="0" smtClean="0">
                <a:latin typeface="Calibri" pitchFamily="34" charset="0"/>
              </a:rPr>
              <a:t>$19,355,138</a:t>
            </a:r>
          </a:p>
          <a:p>
            <a:pPr lvl="1" algn="ctr">
              <a:buNone/>
            </a:pPr>
            <a:endParaRPr lang="en-US" sz="4400" dirty="0" smtClean="0">
              <a:latin typeface="Calibri" pitchFamily="34" charset="0"/>
            </a:endParaRPr>
          </a:p>
          <a:p>
            <a:pPr lvl="1" algn="ctr">
              <a:buNone/>
              <a:defRPr/>
            </a:pPr>
            <a:r>
              <a:rPr lang="en-US" sz="4700" b="1" dirty="0" smtClean="0">
                <a:latin typeface="Calibri" pitchFamily="34" charset="0"/>
              </a:rPr>
              <a:t>FL Member’s Share </a:t>
            </a:r>
          </a:p>
          <a:p>
            <a:pPr lvl="1" algn="ctr">
              <a:buNone/>
              <a:defRPr/>
            </a:pPr>
            <a:r>
              <a:rPr lang="en-US" sz="4700" dirty="0" smtClean="0">
                <a:latin typeface="Calibri" pitchFamily="34" charset="0"/>
              </a:rPr>
              <a:t> $1,214,023  </a:t>
            </a:r>
          </a:p>
          <a:p>
            <a:pPr lvl="1" algn="ctr">
              <a:buNone/>
            </a:pPr>
            <a:r>
              <a:rPr lang="en-US" sz="4400" dirty="0" smtClean="0">
                <a:latin typeface="Calibri" pitchFamily="34" charset="0"/>
              </a:rPr>
              <a:t> </a:t>
            </a:r>
          </a:p>
          <a:p>
            <a:pPr lvl="1">
              <a:buNone/>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1365</TotalTime>
  <Words>3479</Words>
  <Application>Microsoft Office PowerPoint</Application>
  <PresentationFormat>On-screen Show (4:3)</PresentationFormat>
  <Paragraphs>217</Paragraphs>
  <Slides>36</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1_Office Theme</vt:lpstr>
      <vt:lpstr>Picture</vt:lpstr>
      <vt:lpstr>PowerPoint Presentation</vt:lpstr>
      <vt:lpstr>Federated Rural Electric  Insurance Exchange</vt:lpstr>
      <vt:lpstr>History of Federated</vt:lpstr>
      <vt:lpstr>History of Federated</vt:lpstr>
      <vt:lpstr>History of Federated</vt:lpstr>
      <vt:lpstr>History of Federated</vt:lpstr>
      <vt:lpstr>How we do Business</vt:lpstr>
      <vt:lpstr>Loss Control Contributions</vt:lpstr>
      <vt:lpstr>Member Economic Participation</vt:lpstr>
      <vt:lpstr>Investing in the Future</vt:lpstr>
      <vt:lpstr>Current Financial Standing</vt:lpstr>
      <vt:lpstr>A.M. Best  Rating Upgrade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Public Electrical Contact Accidents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2013 NRECA Safety Leadership Summit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Federated Rural Electric  Insurance Exchange</dc:title>
  <dc:creator>Brian Grogan</dc:creator>
  <cp:lastModifiedBy>Brian Grogan</cp:lastModifiedBy>
  <cp:revision>131</cp:revision>
  <dcterms:created xsi:type="dcterms:W3CDTF">2012-03-20T18:58:38Z</dcterms:created>
  <dcterms:modified xsi:type="dcterms:W3CDTF">2013-08-21T12:31:10Z</dcterms:modified>
</cp:coreProperties>
</file>