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7" r:id="rId2"/>
    <p:sldId id="258" r:id="rId3"/>
    <p:sldId id="259" r:id="rId4"/>
    <p:sldId id="269" r:id="rId5"/>
    <p:sldId id="260" r:id="rId6"/>
    <p:sldId id="267" r:id="rId7"/>
    <p:sldId id="268" r:id="rId8"/>
    <p:sldId id="277" r:id="rId9"/>
    <p:sldId id="278" r:id="rId10"/>
    <p:sldId id="279" r:id="rId11"/>
    <p:sldId id="280" r:id="rId12"/>
    <p:sldId id="281" r:id="rId13"/>
    <p:sldId id="262" r:id="rId14"/>
    <p:sldId id="275" r:id="rId15"/>
    <p:sldId id="276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A9D4C7-38FB-4574-8E2C-67DB6DDCE096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53BCC3-7AB2-4145-B010-6A265DCC2E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5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8BB8-8F11-4667-81CE-B0EB00336F85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D9AA-20E8-4D21-9E87-320203C02F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8BB8-8F11-4667-81CE-B0EB00336F85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D9AA-20E8-4D21-9E87-320203C02F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8BB8-8F11-4667-81CE-B0EB00336F85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D9AA-20E8-4D21-9E87-320203C02F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8BB8-8F11-4667-81CE-B0EB00336F85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D9AA-20E8-4D21-9E87-320203C02F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8BB8-8F11-4667-81CE-B0EB00336F85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D9AA-20E8-4D21-9E87-320203C02F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8BB8-8F11-4667-81CE-B0EB00336F85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D9AA-20E8-4D21-9E87-320203C02F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8BB8-8F11-4667-81CE-B0EB00336F85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D9AA-20E8-4D21-9E87-320203C02F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8BB8-8F11-4667-81CE-B0EB00336F85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D9AA-20E8-4D21-9E87-320203C02F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8BB8-8F11-4667-81CE-B0EB00336F85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D9AA-20E8-4D21-9E87-320203C02F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8BB8-8F11-4667-81CE-B0EB00336F85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D9AA-20E8-4D21-9E87-320203C02F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8BB8-8F11-4667-81CE-B0EB00336F85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D9AA-20E8-4D21-9E87-320203C02F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88BB8-8F11-4667-81CE-B0EB00336F85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5D9AA-20E8-4D21-9E87-320203C02F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295400"/>
            <a:ext cx="6400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TALQUIN ELECTRIC COOPERATIVE</a:t>
            </a:r>
          </a:p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 Tax Approach</a:t>
            </a:r>
          </a:p>
          <a:p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Talquin Electric Cooperative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Worksheets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0" y="1677878"/>
            <a:ext cx="8892988" cy="472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72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Talquin Electric Cooperative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Worksheets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4" y="1600200"/>
            <a:ext cx="8999338" cy="481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9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Talquin Electric Cooperative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Worksheets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995623"/>
              </p:ext>
            </p:extLst>
          </p:nvPr>
        </p:nvGraphicFramePr>
        <p:xfrm>
          <a:off x="761999" y="1447822"/>
          <a:ext cx="7848599" cy="4876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047"/>
                <a:gridCol w="2373901"/>
                <a:gridCol w="668619"/>
                <a:gridCol w="602677"/>
                <a:gridCol w="437055"/>
                <a:gridCol w="552070"/>
                <a:gridCol w="368047"/>
                <a:gridCol w="368047"/>
                <a:gridCol w="705423"/>
                <a:gridCol w="613412"/>
                <a:gridCol w="791301"/>
              </a:tblGrid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25497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20126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ACCT NO.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ACCOUNT NAME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Original Cost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Method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Avg Cost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Age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Avg Age/Yr.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Condition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Depreciation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Obsolescence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Est Market Value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344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GENERATORS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$909,275</a:t>
                      </a:r>
                      <a:endParaRPr lang="en-US" sz="5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Location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0-37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$50,869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$82,693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$775,714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355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POLES &amp; FIXTURES-TRANSMISSION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$799,294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# Services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$31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0-37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$500,994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$72,691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$225,609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356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OVERHEAD CONDUCTOR &amp; DEVICES-TRANSMISSION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$1,169,240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# Services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$46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0-37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$489,579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$106,335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$573,325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362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STATION EQUIPMENT-SUBSTATIONS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$12,457,754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Location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0-37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$7,518,955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$1,132,953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$3,805,846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362.1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STATUS &amp; SUPERV CONTROL- SUBSTATION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$683,075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Location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0-37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$343,174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$62,121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$277,780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362.2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STATION EQUIPMENT-TWACS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Location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0-37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364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POLES,TOWERS,&amp; FIXTURES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$17,995,629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# Services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$706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0-37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$7,278,602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$1,636,588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$9,080,439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365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OVERHEAD CONDUCTOR &amp; DEVICES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$22,110,768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# Services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$867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0-37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$5,561,791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$2,010,834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$14,538,143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367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UNDERGROUND CONDUIT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$15,882,603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# Services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$623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0-37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$3,864,641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$1,444,422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$10,573,541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367.1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UNDERGROUND CONDUIT-CABLE CURE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# Services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0-37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368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TRANSFORMERS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$14,737,865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# Services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$578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0-37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$5,039,571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$1,340,315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$8,357,979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368.1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TRANSFORMERS-FOR GENERATORS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$45,932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# Services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$2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0-37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-$3,923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$4,177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$45,677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369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SERVICES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$6,378,400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# Services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$250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0-37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$1,972,755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$580,075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$3,825,571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370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METERS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$2,749,644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# Services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$108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0-37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$648,450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$250,063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$1,851,132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371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INSTALLATION ON CONSUMER PREMISES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$2,499,983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# Services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$98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0-37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$1,349,538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$227,357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$923,087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373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STREET LIGHTS &amp; SIGNALS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$797,852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# Services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$31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0-37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$285,267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$72,560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$440,025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391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OFFICE FURNITURE &amp; EQUIPMENT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$71,154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Location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0-17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$46,672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$6,471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$18,011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391.1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METER READING EQUIPMENT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$20,682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Location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0-8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$13,566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$1,881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$5,235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391.2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COMPUTER EQUIPMENT(SERVER)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Location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0-6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391.3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COMPUTER EQUIPMENT(PC'S)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$172,113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Location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0-6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$112,694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$15,653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$43,767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391.4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COMPUTER EQUIPMENT-TWACS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Location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0-6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393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STORES EQUIPMENT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$13,181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Location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0-17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$10,919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$1,199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$1,064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394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TOOLS, SHOP &amp; GARAGE EQUIPMENT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$72,393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Location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0-17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$70,598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$6,584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-$4,788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394.1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SMALL TOOLS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$227,030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Location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0-17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$166,686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$20,647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$39,697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395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LABORATORY EQUIPMENT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$62,699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Location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0-17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$41,955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$5,702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$15,042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397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COMMUNICATIONS EQUIPMENT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$555,255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Location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0-13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$313,054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$50,497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$191,705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397.1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STATUS &amp; SUPERV CONTROL-COMMUNICATION EQUIP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$76,566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Location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0-13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$42,251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$6,963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$27,352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398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MISCELLANEOUS EQUIPMENT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$34,952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Location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0-17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$5,248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$3,179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$26,525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101.1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PROPERTY UNDER CAPITAL LEASE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$272,038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Location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0-17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$31,279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$24,740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$216,018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102.20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ELECTRIC PLANT PURCHASED CITY OF TALLAHASSEE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$206,855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Location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0-35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$24,547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$18,812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$163,496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MATERIAL AND SUPPLIES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$1,168,786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Location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0-5 yrs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$1,168,786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TOTAL ELECTRIC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$102,171,018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$35,779,732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$9,185,510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$57,205,776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Obsolescense Calculation Based on Idle Services</a:t>
                      </a:r>
                      <a:endParaRPr lang="en-US" sz="5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Idle Services</a:t>
                      </a:r>
                      <a:endParaRPr lang="en-US" sz="5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5,266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Total Services</a:t>
                      </a:r>
                      <a:endParaRPr lang="en-US" sz="5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57,904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Obsolescense Factor</a:t>
                      </a:r>
                      <a:endParaRPr lang="en-US" sz="5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9.09%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Obsolescense Calculation Based on System Capacity</a:t>
                      </a:r>
                      <a:endParaRPr lang="en-US" sz="5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System as-built Capacity in MW</a:t>
                      </a:r>
                      <a:endParaRPr lang="en-US" sz="5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453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Peak Demand in MW</a:t>
                      </a:r>
                      <a:endParaRPr lang="en-US" sz="5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309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  <a:tr h="10390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Obsolescense Factor</a:t>
                      </a:r>
                      <a:endParaRPr lang="en-US" sz="5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31.79%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020" marR="4020" marT="40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01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Talquin Electric Cooperative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Bottom Line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Talquin is in full compliance with DOR requirements</a:t>
            </a:r>
          </a:p>
          <a:p>
            <a:r>
              <a:rPr lang="en-US" dirty="0" smtClean="0"/>
              <a:t>Filing process has been streamlined and standardized</a:t>
            </a:r>
          </a:p>
          <a:p>
            <a:r>
              <a:rPr lang="en-US" dirty="0" smtClean="0"/>
              <a:t>Some counties receive data in electronic format importable to their software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Contestations are eliminated since method is accepted by all parties since 2008</a:t>
            </a:r>
          </a:p>
          <a:p>
            <a:r>
              <a:rPr lang="en-US" dirty="0" smtClean="0"/>
              <a:t>2011 tax bill vs. 2010 bills - $62,000 reduction</a:t>
            </a:r>
          </a:p>
          <a:p>
            <a:r>
              <a:rPr lang="en-US" dirty="0" smtClean="0"/>
              <a:t>Bottom line – may be not perfect but it works well for the company and the counties.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Talquin Electric Cooperative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Future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Projected revenue shortfall for the counties in 2012 – 4%</a:t>
            </a:r>
          </a:p>
          <a:p>
            <a:r>
              <a:rPr lang="en-US" dirty="0" smtClean="0"/>
              <a:t>Where are they going to get the revenues?</a:t>
            </a:r>
          </a:p>
          <a:p>
            <a:r>
              <a:rPr lang="en-US" dirty="0" smtClean="0"/>
              <a:t>BRCI and other consultants will pursue other valuation methods to increase assessments and revenues for the counties</a:t>
            </a:r>
          </a:p>
          <a:p>
            <a:r>
              <a:rPr lang="en-US" dirty="0" smtClean="0"/>
              <a:t>Legal and consulting expense will hedge the contested property tax expense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Talquin Electric Cooperative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Final Thoughts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Compare coops to other utilities and valuation basis</a:t>
            </a:r>
          </a:p>
          <a:p>
            <a:pPr lvl="1"/>
            <a:r>
              <a:rPr lang="en-US" dirty="0" smtClean="0"/>
              <a:t>Think density, revenue per mile, revenue for total plant</a:t>
            </a:r>
          </a:p>
          <a:p>
            <a:pPr lvl="1"/>
            <a:r>
              <a:rPr lang="en-US" dirty="0" smtClean="0"/>
              <a:t>Is the same valuations approach even fair for coops vs. other utilities?</a:t>
            </a:r>
          </a:p>
          <a:p>
            <a:r>
              <a:rPr lang="en-US" dirty="0" smtClean="0"/>
              <a:t>DOR has no set rule for valuing cooperative property to match their reporting requirements with our accounting record methodology</a:t>
            </a:r>
          </a:p>
          <a:p>
            <a:r>
              <a:rPr lang="en-US" dirty="0" smtClean="0"/>
              <a:t>Time for DOR bulletin on coop </a:t>
            </a:r>
            <a:r>
              <a:rPr lang="en-US" smtClean="0"/>
              <a:t>valuation or </a:t>
            </a:r>
            <a:r>
              <a:rPr lang="en-US" dirty="0" smtClean="0"/>
              <a:t>at least a TAA?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Talquin Electric Cooperative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Property Tax Issues History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2600" dirty="0" smtClean="0"/>
          </a:p>
          <a:p>
            <a:pPr lvl="0"/>
            <a:r>
              <a:rPr lang="en-US" sz="2600" b="1" dirty="0" smtClean="0"/>
              <a:t>2005-2007 contestations began by one of the largest counties</a:t>
            </a:r>
          </a:p>
          <a:p>
            <a:pPr lvl="0"/>
            <a:r>
              <a:rPr lang="en-US" sz="2600" b="1" dirty="0" smtClean="0"/>
              <a:t>Chandler method was discarded</a:t>
            </a:r>
          </a:p>
          <a:p>
            <a:pPr lvl="0"/>
            <a:r>
              <a:rPr lang="en-US" sz="2600" b="1" dirty="0" smtClean="0"/>
              <a:t>County </a:t>
            </a:r>
            <a:r>
              <a:rPr lang="en-US" sz="2600" b="1" dirty="0" smtClean="0"/>
              <a:t>sent </a:t>
            </a:r>
            <a:r>
              <a:rPr lang="en-US" sz="2600" b="1" dirty="0" smtClean="0"/>
              <a:t>out assessments based on their own calculations</a:t>
            </a:r>
          </a:p>
          <a:p>
            <a:pPr lvl="0"/>
            <a:r>
              <a:rPr lang="en-US" sz="2600" b="1" dirty="0" smtClean="0"/>
              <a:t>Talquin entered into a cycle of annually negotiated settlements that satisfied neither side</a:t>
            </a:r>
          </a:p>
          <a:p>
            <a:pPr lvl="0"/>
            <a:r>
              <a:rPr lang="en-US" sz="2600" b="1" dirty="0" smtClean="0"/>
              <a:t>2007 emerged as the culmination year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44" y="2648866"/>
            <a:ext cx="172064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Talquin Electric Cooperative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Property Tax History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Steve </a:t>
            </a:r>
            <a:r>
              <a:rPr lang="en-US" sz="2000" b="1" dirty="0" err="1" smtClean="0"/>
              <a:t>Barecca</a:t>
            </a:r>
            <a:r>
              <a:rPr lang="en-US" sz="2000" b="1" dirty="0" smtClean="0"/>
              <a:t> </a:t>
            </a:r>
            <a:r>
              <a:rPr lang="en-US" sz="2000" dirty="0" smtClean="0"/>
              <a:t>– BCRI Valuation Services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Assists various counties in their assessments of companies.</a:t>
            </a:r>
          </a:p>
          <a:p>
            <a:r>
              <a:rPr lang="en-US" sz="2000" dirty="0" smtClean="0"/>
              <a:t>Expertise – telecom/cable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Steve is a member of the Society of Depreciation Professionals</a:t>
            </a:r>
          </a:p>
          <a:p>
            <a:r>
              <a:rPr lang="en-US" sz="2400" dirty="0" smtClean="0"/>
              <a:t>Creates his own Depreciation Tables for various utilities</a:t>
            </a:r>
          </a:p>
          <a:p>
            <a:r>
              <a:rPr lang="en-US" sz="2400" dirty="0" smtClean="0"/>
              <a:t>His methods have been successfully defeated in the past resulting in settlements (Comcast…)</a:t>
            </a:r>
          </a:p>
          <a:p>
            <a:r>
              <a:rPr lang="en-US" sz="2400" dirty="0" smtClean="0"/>
              <a:t>Talquin engaged Thomson Reuters Group to assist in negotiations and counter BCRI methods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66" y="2699666"/>
            <a:ext cx="1600200" cy="1792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45" y="2644835"/>
            <a:ext cx="1724147" cy="198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Talquin Electric Cooperative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Main Issues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5105400"/>
            <a:ext cx="8534400" cy="11731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Counties follow DOR method RCNLD for fair market value determination</a:t>
            </a:r>
          </a:p>
          <a:p>
            <a:r>
              <a:rPr lang="en-US" b="1" dirty="0" smtClean="0"/>
              <a:t>Counties do not understand RUS Mass Asset accounting methods (CPRs)</a:t>
            </a:r>
          </a:p>
          <a:p>
            <a:r>
              <a:rPr lang="en-US" b="1" dirty="0" smtClean="0"/>
              <a:t>Coop accounting systems have a limited vintage and locational data that is typically available at larger utilities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5943600" cy="352235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Talquin Electric Cooperative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Solution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Use DOR Depreciation Tables</a:t>
            </a:r>
          </a:p>
          <a:p>
            <a:r>
              <a:rPr lang="en-US" dirty="0" smtClean="0"/>
              <a:t>Use DOR Trending factors</a:t>
            </a:r>
          </a:p>
          <a:p>
            <a:r>
              <a:rPr lang="en-US" dirty="0" smtClean="0"/>
              <a:t>Use DOR Life Expectancy Tables</a:t>
            </a:r>
          </a:p>
          <a:p>
            <a:r>
              <a:rPr lang="en-US" dirty="0" smtClean="0"/>
              <a:t>Use reasonable Obsolescence Factor (idle services, reserve capacity, etc…)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Leave only CPR discussion on the table for the counties</a:t>
            </a:r>
          </a:p>
          <a:p>
            <a:r>
              <a:rPr lang="en-US" dirty="0" smtClean="0"/>
              <a:t>Explain RUS plant accounting departure from GAAP</a:t>
            </a:r>
          </a:p>
          <a:p>
            <a:r>
              <a:rPr lang="en-US" dirty="0" smtClean="0"/>
              <a:t>Create a compromise with </a:t>
            </a:r>
            <a:r>
              <a:rPr lang="en-US" dirty="0" err="1" smtClean="0"/>
              <a:t>vintaging</a:t>
            </a:r>
            <a:r>
              <a:rPr lang="en-US" dirty="0"/>
              <a:t> </a:t>
            </a:r>
            <a:r>
              <a:rPr lang="en-US" dirty="0" smtClean="0"/>
              <a:t>proxy that fits counties’ software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Talquin Electric Cooperative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Solution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Step 1 – </a:t>
            </a:r>
            <a:r>
              <a:rPr lang="en-US" dirty="0" err="1" smtClean="0"/>
              <a:t>Vintaging</a:t>
            </a:r>
            <a:r>
              <a:rPr lang="en-US" dirty="0" smtClean="0"/>
              <a:t> proxy creation</a:t>
            </a:r>
          </a:p>
          <a:p>
            <a:pPr lvl="1"/>
            <a:r>
              <a:rPr lang="en-US" dirty="0" smtClean="0"/>
              <a:t>Collect YE GL account balances #301 through #398 for the past 26 years</a:t>
            </a:r>
          </a:p>
          <a:p>
            <a:r>
              <a:rPr lang="en-US" dirty="0" smtClean="0"/>
              <a:t>Step 2- Calculate Plant additions by finding account balance variance between each year</a:t>
            </a:r>
          </a:p>
          <a:p>
            <a:r>
              <a:rPr lang="en-US" dirty="0" smtClean="0"/>
              <a:t>Step 3 – Compensate for any negative values</a:t>
            </a:r>
          </a:p>
          <a:p>
            <a:r>
              <a:rPr lang="en-US" dirty="0" smtClean="0"/>
              <a:t>Step 4 – Reallocate all retirements to the oldest year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Step 5 – apply Depreciation calculation by linking Life and Vintage to Trended Depreciation table</a:t>
            </a:r>
          </a:p>
          <a:p>
            <a:pPr lvl="1"/>
            <a:r>
              <a:rPr lang="en-US" dirty="0" smtClean="0"/>
              <a:t>Trended Depreciation table is created by multiplying factors and rates tables</a:t>
            </a:r>
          </a:p>
          <a:p>
            <a:r>
              <a:rPr lang="en-US" dirty="0" smtClean="0"/>
              <a:t>Step 6 – Compute Plant remaining after </a:t>
            </a:r>
            <a:r>
              <a:rPr lang="en-US" dirty="0" smtClean="0"/>
              <a:t>depreciation to find </a:t>
            </a:r>
            <a:r>
              <a:rPr lang="en-US" dirty="0" err="1" smtClean="0"/>
              <a:t>avg</a:t>
            </a:r>
            <a:r>
              <a:rPr lang="en-US" dirty="0" smtClean="0"/>
              <a:t> %</a:t>
            </a:r>
            <a:endParaRPr lang="en-US" dirty="0" smtClean="0"/>
          </a:p>
          <a:p>
            <a:r>
              <a:rPr lang="en-US" dirty="0" smtClean="0"/>
              <a:t>Step 7 – Calculate allocation factor for each county by number of services</a:t>
            </a:r>
          </a:p>
          <a:p>
            <a:r>
              <a:rPr lang="en-US" dirty="0" smtClean="0"/>
              <a:t>Finalize county calculations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Talquin Electric Cooperative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Data needed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495686" cy="498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Talquin Electric Cooperative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Data needed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581601" cy="509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07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Talquin Electric Cooperative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Data needed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7457"/>
            <a:ext cx="8229600" cy="451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63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1131</Words>
  <Application>Microsoft Office PowerPoint</Application>
  <PresentationFormat>On-screen Show (4:3)</PresentationFormat>
  <Paragraphs>400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</vt:lpstr>
      <vt:lpstr>Talquin Electric Cooperative Property Tax Issues History</vt:lpstr>
      <vt:lpstr>Talquin Electric Cooperative Property Tax History</vt:lpstr>
      <vt:lpstr>Talquin Electric Cooperative Main Issues</vt:lpstr>
      <vt:lpstr>Talquin Electric Cooperative Solution</vt:lpstr>
      <vt:lpstr>Talquin Electric Cooperative Solution</vt:lpstr>
      <vt:lpstr>Talquin Electric Cooperative Data needed</vt:lpstr>
      <vt:lpstr>Talquin Electric Cooperative Data needed</vt:lpstr>
      <vt:lpstr>Talquin Electric Cooperative Data needed</vt:lpstr>
      <vt:lpstr>Talquin Electric Cooperative Worksheets</vt:lpstr>
      <vt:lpstr>Talquin Electric Cooperative Worksheets</vt:lpstr>
      <vt:lpstr>Talquin Electric Cooperative Worksheets</vt:lpstr>
      <vt:lpstr>Talquin Electric Cooperative Bottom Line </vt:lpstr>
      <vt:lpstr>Talquin Electric Cooperative Future</vt:lpstr>
      <vt:lpstr>Talquin Electric Cooperative Final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eugenek</dc:creator>
  <cp:lastModifiedBy>Eugene Kanikovsky</cp:lastModifiedBy>
  <cp:revision>145</cp:revision>
  <dcterms:created xsi:type="dcterms:W3CDTF">2010-10-04T14:32:12Z</dcterms:created>
  <dcterms:modified xsi:type="dcterms:W3CDTF">2011-12-02T15:15:01Z</dcterms:modified>
</cp:coreProperties>
</file>