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65" r:id="rId2"/>
    <p:sldId id="258" r:id="rId3"/>
    <p:sldId id="259" r:id="rId4"/>
    <p:sldId id="267" r:id="rId5"/>
    <p:sldId id="272" r:id="rId6"/>
    <p:sldId id="273" r:id="rId7"/>
    <p:sldId id="274" r:id="rId8"/>
    <p:sldId id="289" r:id="rId9"/>
    <p:sldId id="280" r:id="rId10"/>
    <p:sldId id="288" r:id="rId11"/>
    <p:sldId id="275" r:id="rId12"/>
    <p:sldId id="278" r:id="rId13"/>
    <p:sldId id="277" r:id="rId14"/>
    <p:sldId id="276" r:id="rId15"/>
    <p:sldId id="281" r:id="rId16"/>
    <p:sldId id="282" r:id="rId17"/>
    <p:sldId id="283" r:id="rId18"/>
    <p:sldId id="284" r:id="rId19"/>
    <p:sldId id="293" r:id="rId20"/>
    <p:sldId id="294" r:id="rId21"/>
    <p:sldId id="269" r:id="rId2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87" d="100"/>
          <a:sy n="87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917B2-99AE-4243-B0A0-3EB1FDF2D3F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DCC55-5391-452D-AA09-FD77ABBFC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90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32DBE2E-A0B5-40D7-8229-0ECAFFCF1B14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2047B35-7972-4D26-A219-ADCDB5A7A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99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C6B30-320B-4A0E-942C-4297CBB667F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70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C6B30-320B-4A0E-942C-4297CBB667F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7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2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40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0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7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9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5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8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0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05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4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6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28FD-E834-4F5A-A643-6411DAFAF41D}" type="datetimeFigureOut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9/14/2016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F44F-03BC-457E-8370-B6876A713B19}" type="slidenum">
              <a:rPr 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9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486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8200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/>
                </a:solidFill>
                <a:latin typeface="Calisto MT" pitchFamily="18" charset="0"/>
              </a:rPr>
              <a:t>Economic and Community Development Opportunities in the 2014 Farm Bill</a:t>
            </a:r>
            <a:endParaRPr lang="en-US" sz="3200" b="1" dirty="0">
              <a:solidFill>
                <a:schemeClr val="accent1"/>
              </a:solidFill>
              <a:latin typeface="Calisto M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801311"/>
            <a:ext cx="6019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Florida Electric Cooperatives Association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September 15, 2016</a:t>
            </a:r>
            <a:r>
              <a:rPr lang="en-US" sz="2000" b="1" dirty="0">
                <a:solidFill>
                  <a:schemeClr val="accent1"/>
                </a:solidFill>
                <a:latin typeface="Calisto MT" panose="02040603050505030304" pitchFamily="18" charset="0"/>
              </a:rPr>
              <a:t/>
            </a:r>
            <a:br>
              <a:rPr lang="en-US" sz="2000" b="1" dirty="0">
                <a:solidFill>
                  <a:schemeClr val="accent1"/>
                </a:solidFill>
                <a:latin typeface="Calisto MT" panose="02040603050505030304" pitchFamily="18" charset="0"/>
              </a:rPr>
            </a:br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pic>
        <p:nvPicPr>
          <p:cNvPr id="8" name="Picture 7" descr="nado 40 years logo"/>
          <p:cNvPicPr/>
          <p:nvPr/>
        </p:nvPicPr>
        <p:blipFill>
          <a:blip r:embed="rId2"/>
          <a:srcRect b="15199"/>
          <a:stretch>
            <a:fillRect/>
          </a:stretch>
        </p:blipFill>
        <p:spPr bwMode="auto">
          <a:xfrm>
            <a:off x="2805112" y="4047440"/>
            <a:ext cx="35337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16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Who Has a 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Multi-Jurisdictiona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l 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Plan?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45872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Councils </a:t>
            </a: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of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Government/Regional Planning Councils</a:t>
            </a: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lvl="1"/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Regional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Authorities</a:t>
            </a:r>
          </a:p>
          <a:p>
            <a:pPr lvl="1"/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State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Agencies</a:t>
            </a:r>
          </a:p>
          <a:p>
            <a:pPr lvl="1"/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Coalitions </a:t>
            </a: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of Counties, Towns, etc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 plan can also be a product of a non-profit organization serving multiple jurisdictions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4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Why is SECD</a:t>
            </a:r>
            <a:r>
              <a:rPr lang="en-US" sz="3600" b="1" dirty="0">
                <a:solidFill>
                  <a:schemeClr val="accent1"/>
                </a:solidFill>
                <a:latin typeface="Calisto MT" panose="02040603050505030304" pitchFamily="18" charset="0"/>
              </a:rPr>
              <a:t> N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eeded?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38441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Designed to support communities engaged in:</a:t>
            </a:r>
          </a:p>
          <a:p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Multi-jurisdictional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collaboration with federal, state, and local partners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Long-term growth strategies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Aligning and leveraging 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Capitalizing on regional strengths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94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What makes SECD Unique?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286762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Only rural projects are eligible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Specifically supports implementation of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multi-jurisdictional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plans</a:t>
            </a: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Works across USDA Rural Development agencies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Funds projects developed as part of a regional vision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SECD Implementation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685800"/>
            <a:ext cx="80772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Stakeholder engagement in lead up to 2014 Farm Bill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Farm bill passed in February 2014 with SECD language included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SECD regulation published in Federal Register in May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FY2015 Pilot program June-July 2015 (25 awards granted)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FY2016 applications accepted on rolling basis through June 30, 2016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3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SECD Pilot Awards in FY2015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79731"/>
            <a:ext cx="8077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City of Cash, AR (Sustainable Communities Plan)</a:t>
            </a:r>
          </a:p>
          <a:p>
            <a:r>
              <a:rPr lang="en-US" dirty="0">
                <a:solidFill>
                  <a:srgbClr val="002060"/>
                </a:solidFill>
                <a:latin typeface="Calisto MT" panose="0204060305050503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      Community Facility Funds for a community center roof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West Stewartstown, NH (CEDS Plan)</a:t>
            </a:r>
            <a:b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Water and Waste Disposal funds to address public health and safety concerns from contamination in failing supply 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North Adams, MA (Community Plan)</a:t>
            </a:r>
            <a:b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Rural Business Development Grant to construct a cheese aging business in the Old </a:t>
            </a:r>
            <a:r>
              <a:rPr lang="en-US" dirty="0" err="1" smtClean="0">
                <a:solidFill>
                  <a:srgbClr val="002060"/>
                </a:solidFill>
                <a:latin typeface="Calisto MT" panose="02040603050505030304" pitchFamily="18" charset="0"/>
              </a:rPr>
              <a:t>Greylock</a:t>
            </a:r>
            <a:r>
              <a:rPr lang="en-US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 Mill</a:t>
            </a: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Community Facilities (CF)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79731"/>
            <a:ext cx="8077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Purpose: Loans and grants to improve, develop, or finance essential community facilities such as public safety, fire and rescue, telecommunications, schools, libraries, hospitals, and other health care facilities</a:t>
            </a:r>
            <a:endParaRPr lang="en-US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Applicants: Public sector, non-profits, and federally-recognized tribes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Population: City, town, or unincorporated area of no more than 20,000; Facilities must serve rural residents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Water and Waste Disposal (WEP)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79731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Purpose: Loans and grants to build, repair, and improve public water systems and waste collection and treatment systems</a:t>
            </a:r>
            <a:endParaRPr lang="en-US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Applicants: Public sector, non-profits, and federally-recognized tribes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Population: </a:t>
            </a: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R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ural areas with up to 10,000 residents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0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Rural Business Development Grants (RBDG) </a:t>
            </a:r>
            <a:endParaRPr lang="en-US" sz="35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79731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Purpose: </a:t>
            </a: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G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rants to assist the start-up or expansion of small and emerging private businesses and non-profits in rural communities</a:t>
            </a:r>
            <a:endParaRPr lang="en-US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Applicants: Public sector, non-profits, and federally-recognized tribes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Population: All areas except cities with populations over 50,000 and their contiguous urbanized areas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66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Business and Industry Loans (B&amp;I)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79731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Purpose: Guaranteed loan to create jobs/stimulate rural economies by providing financial backing for rural businesses</a:t>
            </a:r>
          </a:p>
          <a:p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Applicants: Lenders/businesses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Population: All areas except cities with populations over 50,000 and their contiguous urbanized areas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4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7365D"/>
                </a:solidFill>
                <a:latin typeface="Calisto MT" panose="02040603050505030304" pitchFamily="18" charset="0"/>
              </a:rPr>
              <a:t>FY2016 Awards</a:t>
            </a:r>
            <a:endParaRPr lang="en-US" sz="3600" b="1" dirty="0">
              <a:solidFill>
                <a:srgbClr val="17365D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29744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rgbClr val="17365D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rgbClr val="17365D"/>
              </a:solidFill>
              <a:latin typeface="Calisto MT" panose="0204060305050503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408" y="1504265"/>
            <a:ext cx="7399183" cy="384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13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209800" cy="1447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sto MT" pitchFamily="18" charset="0"/>
              </a:rPr>
              <a:t>Our Mission</a:t>
            </a:r>
            <a:endParaRPr lang="en-US" sz="3200" b="1" spc="-150" dirty="0">
              <a:latin typeface="Calisto M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762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2" descr="http://sphotos-b.xx.fbcdn.net/hphotos-ash4/474629_282253655176868_556081682_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90800"/>
            <a:ext cx="3557196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038600" y="2286000"/>
            <a:ext cx="4724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112845">
                    <a:lumMod val="90000"/>
                    <a:lumOff val="10000"/>
                  </a:srgbClr>
                </a:solidFill>
                <a:latin typeface="Calisto MT" pitchFamily="18" charset="0"/>
              </a:rPr>
              <a:t>To strengthen local governments, communities, and economies through the regional strategies, partnerships, and solutions of the nation’s regional development organizations.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838200"/>
            <a:ext cx="624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Calisto MT" pitchFamily="18" charset="0"/>
              </a:rPr>
              <a:t>The National Association of Development Organizations (NADO) </a:t>
            </a:r>
          </a:p>
        </p:txBody>
      </p:sp>
    </p:spTree>
    <p:extLst>
      <p:ext uri="{BB962C8B-B14F-4D97-AF65-F5344CB8AC3E}">
        <p14:creationId xmlns:p14="http://schemas.microsoft.com/office/powerpoint/2010/main" val="7661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4198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17365D"/>
                </a:solidFill>
                <a:latin typeface="Calisto MT" panose="02040603050505030304" pitchFamily="18" charset="0"/>
              </a:rPr>
              <a:t>Looking Ahead</a:t>
            </a:r>
            <a:endParaRPr lang="en-US" sz="3600" b="1" dirty="0">
              <a:solidFill>
                <a:srgbClr val="17365D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16764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rgbClr val="17365D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rgbClr val="17365D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1179731"/>
            <a:ext cx="8001000" cy="41188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In Progress/Development: 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Collecting feedback on FY2016 SECD process from Rural Development staff and Stakeholders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FY17 Funding Decision Memo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Ongoing: 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Communities updating multijurisdictional plans for FY17 funding cycle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Outreach to new stakeholder groups</a:t>
            </a:r>
          </a:p>
          <a:p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Forthcoming: </a:t>
            </a: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USDA </a:t>
            </a:r>
            <a:r>
              <a:rPr lang="en-US" sz="2000" dirty="0">
                <a:solidFill>
                  <a:srgbClr val="002060"/>
                </a:solidFill>
                <a:latin typeface="Calisto MT" panose="02040603050505030304" pitchFamily="18" charset="0"/>
              </a:rPr>
              <a:t>blog on SECD success </a:t>
            </a:r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story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USDA webinar on regional planning and SECD success </a:t>
            </a:r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stories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Farm </a:t>
            </a:r>
            <a:r>
              <a:rPr lang="en-US" sz="2000" dirty="0">
                <a:solidFill>
                  <a:srgbClr val="002060"/>
                </a:solidFill>
                <a:latin typeface="Calisto MT" panose="02040603050505030304" pitchFamily="18" charset="0"/>
              </a:rPr>
              <a:t>bill expires in 2018…What changes or expansions to this program are needed?</a:t>
            </a:r>
          </a:p>
          <a:p>
            <a:pPr lvl="1"/>
            <a:endParaRPr lang="en-US" sz="2000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486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838200"/>
            <a:ext cx="548639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QUESTIONS?</a:t>
            </a:r>
          </a:p>
          <a:p>
            <a:pPr algn="ctr"/>
            <a:endParaRPr lang="en-US" sz="24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pPr algn="ctr"/>
            <a:endParaRPr lang="en-US" sz="24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Susan Howard</a:t>
            </a:r>
          </a:p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Director of Government Relations and Legislative Affairs</a:t>
            </a:r>
            <a:endParaRPr lang="en-US" sz="24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showard@nado.org</a:t>
            </a:r>
            <a:endParaRPr lang="en-US" sz="24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pic>
        <p:nvPicPr>
          <p:cNvPr id="8" name="Picture 7" descr="nado 40 years logo"/>
          <p:cNvPicPr/>
          <p:nvPr/>
        </p:nvPicPr>
        <p:blipFill>
          <a:blip r:embed="rId2"/>
          <a:srcRect b="15199"/>
          <a:stretch>
            <a:fillRect/>
          </a:stretch>
        </p:blipFill>
        <p:spPr bwMode="auto">
          <a:xfrm>
            <a:off x="2805112" y="4047440"/>
            <a:ext cx="35337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57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569" y="407432"/>
            <a:ext cx="2209800" cy="14478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Calisto MT" pitchFamily="18" charset="0"/>
              </a:rPr>
              <a:t>Our Membership</a:t>
            </a:r>
            <a:endParaRPr lang="en-US" sz="3200" b="1" spc="-150" dirty="0">
              <a:latin typeface="Calisto M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762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2133600"/>
            <a:ext cx="472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112845">
                  <a:lumMod val="90000"/>
                  <a:lumOff val="10000"/>
                </a:srgbClr>
              </a:solidFill>
              <a:latin typeface="Calisto MT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533400"/>
            <a:ext cx="46482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National membership organization for the network of over 520 </a:t>
            </a:r>
            <a:r>
              <a:rPr lang="en-US" sz="2000" b="1" dirty="0">
                <a:solidFill>
                  <a:srgbClr val="112845"/>
                </a:solidFill>
                <a:latin typeface="Calisto MT" pitchFamily="18" charset="0"/>
              </a:rPr>
              <a:t>regional development organizations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 (RDOs) throughout the U.S.</a:t>
            </a:r>
          </a:p>
          <a:p>
            <a:endParaRPr lang="en-US" sz="2000" dirty="0">
              <a:solidFill>
                <a:srgbClr val="112845"/>
              </a:solidFill>
              <a:latin typeface="Calisto MT" pitchFamily="18" charset="0"/>
            </a:endParaRPr>
          </a:p>
          <a:p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RDOs are also known as </a:t>
            </a:r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Councils 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of </a:t>
            </a:r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Government, Regional 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Planning Commissions</a:t>
            </a:r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, Economic 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Development Districts</a:t>
            </a:r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, 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and </a:t>
            </a:r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by other names.</a:t>
            </a:r>
            <a:endParaRPr lang="en-US" sz="2000" dirty="0">
              <a:solidFill>
                <a:srgbClr val="112845"/>
              </a:solidFill>
              <a:latin typeface="Calisto MT" pitchFamily="18" charset="0"/>
            </a:endParaRPr>
          </a:p>
          <a:p>
            <a:endParaRPr lang="en-US" sz="2000" dirty="0">
              <a:solidFill>
                <a:srgbClr val="112845"/>
              </a:solidFill>
              <a:latin typeface="Calisto MT" pitchFamily="18" charset="0"/>
            </a:endParaRPr>
          </a:p>
          <a:p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They promote 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efforts that </a:t>
            </a:r>
            <a:r>
              <a:rPr lang="en-US" sz="2000" b="1" dirty="0">
                <a:solidFill>
                  <a:srgbClr val="112845"/>
                </a:solidFill>
                <a:latin typeface="Calisto MT" pitchFamily="18" charset="0"/>
              </a:rPr>
              <a:t>strengthen local governments, communities, and economies through regional strategies </a:t>
            </a:r>
            <a:r>
              <a:rPr lang="en-US" sz="2000" dirty="0">
                <a:solidFill>
                  <a:srgbClr val="112845"/>
                </a:solidFill>
                <a:latin typeface="Calisto MT" pitchFamily="18" charset="0"/>
              </a:rPr>
              <a:t>focusing on economic development, infrastructure, housing, transportation, and regional </a:t>
            </a:r>
            <a:r>
              <a:rPr lang="en-US" sz="2000" dirty="0" smtClean="0">
                <a:solidFill>
                  <a:srgbClr val="112845"/>
                </a:solidFill>
                <a:latin typeface="Calisto MT" pitchFamily="18" charset="0"/>
              </a:rPr>
              <a:t>planning.  </a:t>
            </a:r>
            <a:endParaRPr lang="en-US" sz="2000" dirty="0">
              <a:solidFill>
                <a:srgbClr val="112845"/>
              </a:solidFill>
              <a:latin typeface="Calisto MT" pitchFamily="18" charset="0"/>
            </a:endParaRPr>
          </a:p>
          <a:p>
            <a:endParaRPr lang="en-US" sz="2400" dirty="0">
              <a:solidFill>
                <a:srgbClr val="112845"/>
              </a:solidFill>
              <a:latin typeface="Calisto MT" pitchFamily="18" charset="0"/>
            </a:endParaRPr>
          </a:p>
        </p:txBody>
      </p:sp>
      <p:pic>
        <p:nvPicPr>
          <p:cNvPr id="11" name="Picture 10" descr="RC_RDO_031111 - updated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28600" y="2514600"/>
            <a:ext cx="3451412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Presentation Outline 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58609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USDA’s Strategic Priorities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About USDA Rural Development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Regional Approaches in Rural Communities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Section 6025: Strategic Economic and Community Development (SECD) 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80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USDA’s Strategic Priorities 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58609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White House regional and place-based initiatives</a:t>
            </a: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Commitment to poverty reduction, local food economies, and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bio-economy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Bringing capital to rural America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USDA Rural Development 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914400"/>
            <a:ext cx="8077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USDA Rural Development will administer $38 billion in loans, loan guarantees, and grants this fiscal year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47 state offices and 5,000 staff across the country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Key program areas: Rural Utility Service, Rural Housing Service, and Rural Business-Cooperative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New Community and Economic Development Team; Staff in 4 Regional Offices and Washington, DC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390435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What is Strategic Economic and Community Development (SECD)?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990600"/>
            <a:ext cx="80772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New requirement authorized in the 2014 Farm Bill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Sets aside up to 10 percent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of </a:t>
            </a:r>
            <a:r>
              <a:rPr lang="en-US" sz="2400" i="1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existing</a:t>
            </a:r>
            <a:r>
              <a:rPr lang="en-US" sz="2400" dirty="0">
                <a:solidFill>
                  <a:srgbClr val="002060"/>
                </a:solidFill>
                <a:latin typeface="Calisto MT" panose="0204060305050503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USDA-RD </a:t>
            </a: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funds under: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Community Facilities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Water and Environment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Rural Business Development Grants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Rural Business &amp; Industry Guaranteed Loans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Prioritizes projects that support the implementation of a </a:t>
            </a:r>
            <a:r>
              <a:rPr lang="en-US" sz="2400" i="1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multi-jurisdictiona</a:t>
            </a:r>
            <a:r>
              <a:rPr lang="en-US" sz="2400" i="1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l </a:t>
            </a:r>
            <a:r>
              <a:rPr lang="en-US" sz="2400" i="1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plan</a:t>
            </a:r>
            <a:endParaRPr lang="en-US" sz="2400" i="1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" y="390435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What is Strategic Economic and Community Development (SECD)?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990600"/>
            <a:ext cx="8077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Unobligated funds go back to applicable program after June 30 of fiscal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To be eligible for SECD, the proposed project must be carried out solely in a rural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Projects must meet the underlying program’s eligibility criteria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66" y="5334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Examples of 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Mu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lti-Jurisdi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ctional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 </a:t>
            </a:r>
            <a:r>
              <a:rPr lang="en-US" sz="3600" b="1" dirty="0" smtClean="0">
                <a:solidFill>
                  <a:schemeClr val="accent1"/>
                </a:solidFill>
                <a:latin typeface="Calisto MT" panose="02040603050505030304" pitchFamily="18" charset="0"/>
              </a:rPr>
              <a:t>Plans</a:t>
            </a:r>
            <a:endParaRPr lang="en-US" sz="36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58609"/>
            <a:ext cx="8077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Comprehensive Economic Development Strategies (CEDS): U.S. Economic Development Administration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Stronger Economies Together (SET): USDA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Promise Zones: Interagency initiative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Investing in Manufacturing Communities Partnership (IMCP): Interagency initiative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Calisto MT" panose="02040603050505030304" pitchFamily="18" charset="0"/>
              </a:rPr>
              <a:t>Sustainable Communities: HUD and EPA</a:t>
            </a: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 smtClean="0">
              <a:solidFill>
                <a:schemeClr val="accent1"/>
              </a:solidFill>
              <a:latin typeface="Calisto MT" panose="02040603050505030304" pitchFamily="18" charset="0"/>
            </a:endParaRPr>
          </a:p>
          <a:p>
            <a:endParaRPr lang="en-US" sz="2000" b="1" dirty="0">
              <a:solidFill>
                <a:schemeClr val="accent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7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ward_Advocacy Plenary Session Updated">
  <a:themeElements>
    <a:clrScheme name="Custom 7">
      <a:dk1>
        <a:srgbClr val="FFFFFF"/>
      </a:dk1>
      <a:lt1>
        <a:srgbClr val="FFFFFF"/>
      </a:lt1>
      <a:dk2>
        <a:srgbClr val="112845"/>
      </a:dk2>
      <a:lt2>
        <a:srgbClr val="FFFFFF"/>
      </a:lt2>
      <a:accent1>
        <a:srgbClr val="17365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7365D"/>
      </a:hlink>
      <a:folHlink>
        <a:srgbClr val="1736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868</Words>
  <Application>Microsoft Office PowerPoint</Application>
  <PresentationFormat>On-screen Show (4:3)</PresentationFormat>
  <Paragraphs>400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Calisto MT</vt:lpstr>
      <vt:lpstr>Howard_Advocacy Plenary Session Updated</vt:lpstr>
      <vt:lpstr>PowerPoint Presentation</vt:lpstr>
      <vt:lpstr>Our Mission</vt:lpstr>
      <vt:lpstr>Our Membership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Mission</dc:title>
  <dc:creator>bschwartz</dc:creator>
  <cp:lastModifiedBy>Susan Howard</cp:lastModifiedBy>
  <cp:revision>83</cp:revision>
  <cp:lastPrinted>2016-09-13T20:54:54Z</cp:lastPrinted>
  <dcterms:created xsi:type="dcterms:W3CDTF">2014-04-03T20:21:45Z</dcterms:created>
  <dcterms:modified xsi:type="dcterms:W3CDTF">2016-09-15T12:40:33Z</dcterms:modified>
</cp:coreProperties>
</file>